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0">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31" roundtripDataSignature="AMtx7mjegF0G2M4G92uCsItinoFQu4rf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B33AEE-A555-4D24-8C41-B6D92B318E78}">
  <a:tblStyle styleId="{EBB33AEE-A555-4D24-8C41-B6D92B318E78}"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0" orient="horz"/>
        <p:guide pos="1644"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Schoolbook-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jp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0"/>
          <p:cNvSpPr/>
          <p:nvPr>
            <p:ph idx="2" type="pic"/>
          </p:nvPr>
        </p:nvSpPr>
        <p:spPr>
          <a:xfrm>
            <a:off x="0" y="3629826"/>
            <a:ext cx="4786172" cy="5479825"/>
          </a:xfrm>
          <a:prstGeom prst="rect">
            <a:avLst/>
          </a:prstGeom>
          <a:noFill/>
          <a:ln>
            <a:noFill/>
          </a:ln>
        </p:spPr>
      </p:sp>
      <p:sp>
        <p:nvSpPr>
          <p:cNvPr id="14" name="Google Shape;14;p10"/>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0"/>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0"/>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0"/>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0"/>
          <p:cNvGrpSpPr/>
          <p:nvPr/>
        </p:nvGrpSpPr>
        <p:grpSpPr>
          <a:xfrm>
            <a:off x="401426" y="10005335"/>
            <a:ext cx="6756823" cy="523220"/>
            <a:chOff x="317992" y="10005335"/>
            <a:chExt cx="6756823" cy="523220"/>
          </a:xfrm>
        </p:grpSpPr>
        <p:sp>
          <p:nvSpPr>
            <p:cNvPr id="19" name="Google Shape;19;p10"/>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0"/>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0"/>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0"/>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0"/>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40" name="Shape 140"/>
        <p:cNvGrpSpPr/>
        <p:nvPr/>
      </p:nvGrpSpPr>
      <p:grpSpPr>
        <a:xfrm>
          <a:off x="0" y="0"/>
          <a:ext cx="0" cy="0"/>
          <a:chOff x="0" y="0"/>
          <a:chExt cx="0" cy="0"/>
        </a:xfrm>
      </p:grpSpPr>
      <p:pic>
        <p:nvPicPr>
          <p:cNvPr id="141" name="Google Shape;141;p19"/>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42" name="Google Shape;142;p19"/>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3" name="Google Shape;143;p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7" name="Google Shape;147;p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48" name="Google Shape;148;p19"/>
          <p:cNvGrpSpPr/>
          <p:nvPr/>
        </p:nvGrpSpPr>
        <p:grpSpPr>
          <a:xfrm>
            <a:off x="5203685" y="-757463"/>
            <a:ext cx="3314240" cy="3315216"/>
            <a:chOff x="110688" y="1674538"/>
            <a:chExt cx="7339635" cy="7341798"/>
          </a:xfrm>
        </p:grpSpPr>
        <p:sp>
          <p:nvSpPr>
            <p:cNvPr id="149" name="Google Shape;149;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0" name="Google Shape;150;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1" name="Google Shape;151;p1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1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54" name="Shape 154"/>
        <p:cNvGrpSpPr/>
        <p:nvPr/>
      </p:nvGrpSpPr>
      <p:grpSpPr>
        <a:xfrm>
          <a:off x="0" y="0"/>
          <a:ext cx="0" cy="0"/>
          <a:chOff x="0" y="0"/>
          <a:chExt cx="0" cy="0"/>
        </a:xfrm>
      </p:grpSpPr>
      <p:sp>
        <p:nvSpPr>
          <p:cNvPr id="155" name="Google Shape;155;p20"/>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6" name="Google Shape;156;p20"/>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0"/>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20"/>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20"/>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0"/>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20"/>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20"/>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20"/>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64" name="Google Shape;164;p20"/>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65" name="Google Shape;165;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6" name="Google Shape;166;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67" name="Shape 167"/>
        <p:cNvGrpSpPr/>
        <p:nvPr/>
      </p:nvGrpSpPr>
      <p:grpSpPr>
        <a:xfrm>
          <a:off x="0" y="0"/>
          <a:ext cx="0" cy="0"/>
          <a:chOff x="0" y="0"/>
          <a:chExt cx="0" cy="0"/>
        </a:xfrm>
      </p:grpSpPr>
      <p:sp>
        <p:nvSpPr>
          <p:cNvPr id="168" name="Google Shape;168;p21"/>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21"/>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0" name="Google Shape;170;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71" name="Google Shape;17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2" name="Google Shape;172;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73" name="Google Shape;173;p21"/>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1"/>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21"/>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76" name="Google Shape;176;p21"/>
          <p:cNvGrpSpPr/>
          <p:nvPr/>
        </p:nvGrpSpPr>
        <p:grpSpPr>
          <a:xfrm>
            <a:off x="5203685" y="1933342"/>
            <a:ext cx="3314240" cy="3315216"/>
            <a:chOff x="110688" y="1674538"/>
            <a:chExt cx="7339635" cy="7341798"/>
          </a:xfrm>
        </p:grpSpPr>
        <p:sp>
          <p:nvSpPr>
            <p:cNvPr id="177" name="Google Shape;177;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8" name="Google Shape;178;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9" name="Google Shape;179;p21"/>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1" name="Google Shape;181;p21"/>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1"/>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3" name="Google Shape;183;p21"/>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84" name="Google Shape;184;p21"/>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1"/>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1"/>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87" name="Google Shape;187;p21"/>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88" name="Google Shape;188;p21"/>
          <p:cNvSpPr/>
          <p:nvPr>
            <p:ph idx="14" type="pic"/>
          </p:nvPr>
        </p:nvSpPr>
        <p:spPr>
          <a:xfrm>
            <a:off x="1" y="7328454"/>
            <a:ext cx="2938763" cy="3367892"/>
          </a:xfrm>
          <a:prstGeom prst="rect">
            <a:avLst/>
          </a:prstGeom>
          <a:noFill/>
          <a:ln>
            <a:noFill/>
          </a:ln>
        </p:spPr>
      </p:sp>
      <p:sp>
        <p:nvSpPr>
          <p:cNvPr id="189" name="Google Shape;189;p21"/>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90" name="Shape 190"/>
        <p:cNvGrpSpPr/>
        <p:nvPr/>
      </p:nvGrpSpPr>
      <p:grpSpPr>
        <a:xfrm>
          <a:off x="0" y="0"/>
          <a:ext cx="0" cy="0"/>
          <a:chOff x="0" y="0"/>
          <a:chExt cx="0" cy="0"/>
        </a:xfrm>
      </p:grpSpPr>
      <p:sp>
        <p:nvSpPr>
          <p:cNvPr id="191" name="Google Shape;191;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2" name="Google Shape;192;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3" name="Google Shape;193;p22"/>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22"/>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2"/>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97" name="Shape 197"/>
        <p:cNvGrpSpPr/>
        <p:nvPr/>
      </p:nvGrpSpPr>
      <p:grpSpPr>
        <a:xfrm>
          <a:off x="0" y="0"/>
          <a:ext cx="0" cy="0"/>
          <a:chOff x="0" y="0"/>
          <a:chExt cx="0" cy="0"/>
        </a:xfrm>
      </p:grpSpPr>
      <p:sp>
        <p:nvSpPr>
          <p:cNvPr id="198" name="Google Shape;198;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9" name="Google Shape;199;p23"/>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0" name="Google Shape;200;p23"/>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01" name="Google Shape;201;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3"/>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4" name="Google Shape;204;p23"/>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6" name="Shape 206"/>
        <p:cNvGrpSpPr/>
        <p:nvPr/>
      </p:nvGrpSpPr>
      <p:grpSpPr>
        <a:xfrm>
          <a:off x="0" y="0"/>
          <a:ext cx="0" cy="0"/>
          <a:chOff x="0" y="0"/>
          <a:chExt cx="0" cy="0"/>
        </a:xfrm>
      </p:grpSpPr>
      <p:sp>
        <p:nvSpPr>
          <p:cNvPr id="207" name="Google Shape;207;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24"/>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9" name="Google Shape;209;p24"/>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0" name="Google Shape;210;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1" name="Google Shape;211;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3" name="Google Shape;213;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16" name="Shape 216"/>
        <p:cNvGrpSpPr/>
        <p:nvPr/>
      </p:nvGrpSpPr>
      <p:grpSpPr>
        <a:xfrm>
          <a:off x="0" y="0"/>
          <a:ext cx="0" cy="0"/>
          <a:chOff x="0" y="0"/>
          <a:chExt cx="0" cy="0"/>
        </a:xfrm>
      </p:grpSpPr>
      <p:sp>
        <p:nvSpPr>
          <p:cNvPr id="217" name="Google Shape;217;p2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9" name="Google Shape;219;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20" name="Google Shape;220;p2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21" name="Google Shape;221;p25"/>
          <p:cNvSpPr/>
          <p:nvPr>
            <p:ph idx="2" type="pic"/>
          </p:nvPr>
        </p:nvSpPr>
        <p:spPr>
          <a:xfrm>
            <a:off x="5205348" y="0"/>
            <a:ext cx="2354327" cy="2862503"/>
          </a:xfrm>
          <a:prstGeom prst="rect">
            <a:avLst/>
          </a:prstGeom>
          <a:noFill/>
          <a:ln>
            <a:noFill/>
          </a:ln>
        </p:spPr>
      </p:sp>
      <p:sp>
        <p:nvSpPr>
          <p:cNvPr id="222" name="Google Shape;222;p2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4" name="Google Shape;224;p2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5" name="Google Shape;22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6"/>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26"/>
          <p:cNvGrpSpPr/>
          <p:nvPr/>
        </p:nvGrpSpPr>
        <p:grpSpPr>
          <a:xfrm>
            <a:off x="5203685" y="-757463"/>
            <a:ext cx="3314240" cy="3315216"/>
            <a:chOff x="110688" y="1674538"/>
            <a:chExt cx="7339635" cy="7341798"/>
          </a:xfrm>
        </p:grpSpPr>
        <p:sp>
          <p:nvSpPr>
            <p:cNvPr id="229" name="Google Shape;229;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2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26"/>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6"/>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27"/>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27"/>
          <p:cNvGrpSpPr/>
          <p:nvPr/>
        </p:nvGrpSpPr>
        <p:grpSpPr>
          <a:xfrm>
            <a:off x="-855518" y="7571773"/>
            <a:ext cx="3314240" cy="3315216"/>
            <a:chOff x="110688" y="1674538"/>
            <a:chExt cx="7339635" cy="7341798"/>
          </a:xfrm>
        </p:grpSpPr>
        <p:sp>
          <p:nvSpPr>
            <p:cNvPr id="248" name="Google Shape;248;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2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2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28"/>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28"/>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28"/>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28"/>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8"/>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28"/>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28"/>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2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28"/>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8"/>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8"/>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8"/>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8"/>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8"/>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8"/>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28"/>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8"/>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28"/>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8"/>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1"/>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1"/>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2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2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9"/>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29"/>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29"/>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30"/>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30"/>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30"/>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30"/>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0"/>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0"/>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3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30"/>
          <p:cNvSpPr/>
          <p:nvPr>
            <p:ph idx="4" type="pic"/>
          </p:nvPr>
        </p:nvSpPr>
        <p:spPr>
          <a:xfrm>
            <a:off x="1" y="6188950"/>
            <a:ext cx="3739789" cy="4502865"/>
          </a:xfrm>
          <a:prstGeom prst="rect">
            <a:avLst/>
          </a:prstGeom>
          <a:noFill/>
          <a:ln>
            <a:noFill/>
          </a:ln>
        </p:spPr>
      </p:sp>
      <p:sp>
        <p:nvSpPr>
          <p:cNvPr id="295" name="Google Shape;295;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1"/>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31"/>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1"/>
          <p:cNvSpPr/>
          <p:nvPr>
            <p:ph idx="2" type="pic"/>
          </p:nvPr>
        </p:nvSpPr>
        <p:spPr>
          <a:xfrm>
            <a:off x="686565" y="6737513"/>
            <a:ext cx="3796138" cy="3954301"/>
          </a:xfrm>
          <a:prstGeom prst="rect">
            <a:avLst/>
          </a:prstGeom>
          <a:solidFill>
            <a:srgbClr val="BFBFBF"/>
          </a:solidFill>
          <a:ln>
            <a:noFill/>
          </a:ln>
        </p:spPr>
      </p:sp>
      <p:sp>
        <p:nvSpPr>
          <p:cNvPr id="300" name="Google Shape;300;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31"/>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1"/>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1"/>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2"/>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32"/>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2"/>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2"/>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2"/>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32"/>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2"/>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3"/>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33"/>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3"/>
          <p:cNvSpPr/>
          <p:nvPr>
            <p:ph idx="2" type="pic"/>
          </p:nvPr>
        </p:nvSpPr>
        <p:spPr>
          <a:xfrm>
            <a:off x="1793144" y="5952556"/>
            <a:ext cx="3973385" cy="4739257"/>
          </a:xfrm>
          <a:prstGeom prst="rect">
            <a:avLst/>
          </a:prstGeom>
          <a:solidFill>
            <a:srgbClr val="BFBFBF"/>
          </a:solidFill>
          <a:ln>
            <a:noFill/>
          </a:ln>
        </p:spPr>
      </p:sp>
      <p:sp>
        <p:nvSpPr>
          <p:cNvPr id="320" name="Google Shape;320;p33"/>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33"/>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33"/>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3"/>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3"/>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4"/>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4"/>
          <p:cNvSpPr/>
          <p:nvPr>
            <p:ph idx="2" type="pic"/>
          </p:nvPr>
        </p:nvSpPr>
        <p:spPr>
          <a:xfrm>
            <a:off x="5136" y="1"/>
            <a:ext cx="2850694" cy="3459591"/>
          </a:xfrm>
          <a:prstGeom prst="rect">
            <a:avLst/>
          </a:prstGeom>
          <a:noFill/>
          <a:ln>
            <a:noFill/>
          </a:ln>
        </p:spPr>
      </p:sp>
      <p:sp>
        <p:nvSpPr>
          <p:cNvPr id="331" name="Google Shape;331;p34"/>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34"/>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4"/>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4"/>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4"/>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4"/>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4"/>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4"/>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4"/>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4"/>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4"/>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4"/>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4"/>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4"/>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5"/>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5"/>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5"/>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5"/>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5"/>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5"/>
          <p:cNvGrpSpPr/>
          <p:nvPr/>
        </p:nvGrpSpPr>
        <p:grpSpPr>
          <a:xfrm>
            <a:off x="6770986" y="850643"/>
            <a:ext cx="750136" cy="750136"/>
            <a:chOff x="7559675" y="1928896"/>
            <a:chExt cx="750136" cy="750136"/>
          </a:xfrm>
        </p:grpSpPr>
        <p:sp>
          <p:nvSpPr>
            <p:cNvPr id="359" name="Google Shape;359;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35"/>
            <p:cNvGrpSpPr/>
            <p:nvPr/>
          </p:nvGrpSpPr>
          <p:grpSpPr>
            <a:xfrm>
              <a:off x="7683372" y="2028561"/>
              <a:ext cx="526805" cy="526741"/>
              <a:chOff x="1042830" y="5367345"/>
              <a:chExt cx="907476" cy="907364"/>
            </a:xfrm>
          </p:grpSpPr>
          <p:grpSp>
            <p:nvGrpSpPr>
              <p:cNvPr id="361" name="Google Shape;361;p35"/>
              <p:cNvGrpSpPr/>
              <p:nvPr/>
            </p:nvGrpSpPr>
            <p:grpSpPr>
              <a:xfrm>
                <a:off x="1042830" y="5367345"/>
                <a:ext cx="907476" cy="907364"/>
                <a:chOff x="5318121" y="3727141"/>
                <a:chExt cx="907476" cy="907364"/>
              </a:xfrm>
            </p:grpSpPr>
            <p:sp>
              <p:nvSpPr>
                <p:cNvPr id="362" name="Google Shape;362;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35"/>
              <p:cNvGrpSpPr/>
              <p:nvPr/>
            </p:nvGrpSpPr>
            <p:grpSpPr>
              <a:xfrm>
                <a:off x="1304333" y="5488666"/>
                <a:ext cx="566267" cy="691349"/>
                <a:chOff x="5574516" y="3858678"/>
                <a:chExt cx="566267" cy="691349"/>
              </a:xfrm>
            </p:grpSpPr>
            <p:sp>
              <p:nvSpPr>
                <p:cNvPr id="372" name="Google Shape;372;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35"/>
          <p:cNvGrpSpPr/>
          <p:nvPr/>
        </p:nvGrpSpPr>
        <p:grpSpPr>
          <a:xfrm>
            <a:off x="6770986" y="5699369"/>
            <a:ext cx="750136" cy="750136"/>
            <a:chOff x="6770986" y="5699369"/>
            <a:chExt cx="750136" cy="750136"/>
          </a:xfrm>
        </p:grpSpPr>
        <p:sp>
          <p:nvSpPr>
            <p:cNvPr id="379" name="Google Shape;379;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5"/>
            <p:cNvGrpSpPr/>
            <p:nvPr/>
          </p:nvGrpSpPr>
          <p:grpSpPr>
            <a:xfrm>
              <a:off x="6927017" y="5844011"/>
              <a:ext cx="460179" cy="460852"/>
              <a:chOff x="5846399" y="5075944"/>
              <a:chExt cx="910778" cy="912109"/>
            </a:xfrm>
          </p:grpSpPr>
          <p:grpSp>
            <p:nvGrpSpPr>
              <p:cNvPr id="381" name="Google Shape;381;p35"/>
              <p:cNvGrpSpPr/>
              <p:nvPr/>
            </p:nvGrpSpPr>
            <p:grpSpPr>
              <a:xfrm>
                <a:off x="6118625" y="5123402"/>
                <a:ext cx="376897" cy="533617"/>
                <a:chOff x="2711364" y="4936062"/>
                <a:chExt cx="376897" cy="533617"/>
              </a:xfrm>
            </p:grpSpPr>
            <p:sp>
              <p:nvSpPr>
                <p:cNvPr id="382" name="Google Shape;382;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35"/>
              <p:cNvGrpSpPr/>
              <p:nvPr/>
            </p:nvGrpSpPr>
            <p:grpSpPr>
              <a:xfrm>
                <a:off x="5846399" y="5075944"/>
                <a:ext cx="910778" cy="912109"/>
                <a:chOff x="2444246" y="4903928"/>
                <a:chExt cx="910778" cy="912109"/>
              </a:xfrm>
            </p:grpSpPr>
            <p:sp>
              <p:nvSpPr>
                <p:cNvPr id="389" name="Google Shape;389;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6"/>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36"/>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6"/>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6"/>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6"/>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6"/>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6"/>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6"/>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6"/>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6"/>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3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6"/>
          <p:cNvSpPr/>
          <p:nvPr>
            <p:ph idx="9" type="pic"/>
          </p:nvPr>
        </p:nvSpPr>
        <p:spPr>
          <a:xfrm>
            <a:off x="5205348" y="0"/>
            <a:ext cx="2354327" cy="2862503"/>
          </a:xfrm>
          <a:prstGeom prst="rect">
            <a:avLst/>
          </a:prstGeom>
          <a:noFill/>
          <a:ln>
            <a:noFill/>
          </a:ln>
        </p:spPr>
      </p:sp>
      <p:cxnSp>
        <p:nvCxnSpPr>
          <p:cNvPr id="414" name="Google Shape;414;p36"/>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6"/>
          <p:cNvGrpSpPr/>
          <p:nvPr/>
        </p:nvGrpSpPr>
        <p:grpSpPr>
          <a:xfrm>
            <a:off x="6770986" y="4265646"/>
            <a:ext cx="750136" cy="750136"/>
            <a:chOff x="7559675" y="1928896"/>
            <a:chExt cx="750136" cy="750136"/>
          </a:xfrm>
        </p:grpSpPr>
        <p:sp>
          <p:nvSpPr>
            <p:cNvPr id="416" name="Google Shape;416;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36"/>
            <p:cNvGrpSpPr/>
            <p:nvPr/>
          </p:nvGrpSpPr>
          <p:grpSpPr>
            <a:xfrm>
              <a:off x="7683372" y="2028561"/>
              <a:ext cx="526805" cy="526741"/>
              <a:chOff x="1042830" y="5367345"/>
              <a:chExt cx="907476" cy="907364"/>
            </a:xfrm>
          </p:grpSpPr>
          <p:grpSp>
            <p:nvGrpSpPr>
              <p:cNvPr id="418" name="Google Shape;418;p36"/>
              <p:cNvGrpSpPr/>
              <p:nvPr/>
            </p:nvGrpSpPr>
            <p:grpSpPr>
              <a:xfrm>
                <a:off x="1042830" y="5367345"/>
                <a:ext cx="907476" cy="907364"/>
                <a:chOff x="5318121" y="3727141"/>
                <a:chExt cx="907476" cy="907364"/>
              </a:xfrm>
            </p:grpSpPr>
            <p:sp>
              <p:nvSpPr>
                <p:cNvPr id="419" name="Google Shape;419;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36"/>
              <p:cNvGrpSpPr/>
              <p:nvPr/>
            </p:nvGrpSpPr>
            <p:grpSpPr>
              <a:xfrm>
                <a:off x="1304333" y="5488666"/>
                <a:ext cx="566267" cy="691349"/>
                <a:chOff x="5574516" y="3858678"/>
                <a:chExt cx="566267" cy="691349"/>
              </a:xfrm>
            </p:grpSpPr>
            <p:sp>
              <p:nvSpPr>
                <p:cNvPr id="429" name="Google Shape;429;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36"/>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6"/>
          <p:cNvGrpSpPr/>
          <p:nvPr/>
        </p:nvGrpSpPr>
        <p:grpSpPr>
          <a:xfrm>
            <a:off x="6770986" y="7341555"/>
            <a:ext cx="750136" cy="750136"/>
            <a:chOff x="6770986" y="5699369"/>
            <a:chExt cx="750136" cy="750136"/>
          </a:xfrm>
        </p:grpSpPr>
        <p:sp>
          <p:nvSpPr>
            <p:cNvPr id="437" name="Google Shape;437;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36"/>
            <p:cNvGrpSpPr/>
            <p:nvPr/>
          </p:nvGrpSpPr>
          <p:grpSpPr>
            <a:xfrm>
              <a:off x="6927017" y="5844011"/>
              <a:ext cx="460179" cy="460852"/>
              <a:chOff x="5846399" y="5075944"/>
              <a:chExt cx="910778" cy="912109"/>
            </a:xfrm>
          </p:grpSpPr>
          <p:grpSp>
            <p:nvGrpSpPr>
              <p:cNvPr id="439" name="Google Shape;439;p36"/>
              <p:cNvGrpSpPr/>
              <p:nvPr/>
            </p:nvGrpSpPr>
            <p:grpSpPr>
              <a:xfrm>
                <a:off x="6118625" y="5123402"/>
                <a:ext cx="376897" cy="533617"/>
                <a:chOff x="2711364" y="4936062"/>
                <a:chExt cx="376897" cy="533617"/>
              </a:xfrm>
            </p:grpSpPr>
            <p:sp>
              <p:nvSpPr>
                <p:cNvPr id="440" name="Google Shape;440;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36"/>
              <p:cNvGrpSpPr/>
              <p:nvPr/>
            </p:nvGrpSpPr>
            <p:grpSpPr>
              <a:xfrm>
                <a:off x="5846399" y="5075944"/>
                <a:ext cx="910778" cy="912109"/>
                <a:chOff x="2444246" y="4903928"/>
                <a:chExt cx="910778" cy="912109"/>
              </a:xfrm>
            </p:grpSpPr>
            <p:sp>
              <p:nvSpPr>
                <p:cNvPr id="447" name="Google Shape;447;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3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3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3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3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37"/>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37"/>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37"/>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37"/>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37"/>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37"/>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38"/>
          <p:cNvGrpSpPr/>
          <p:nvPr/>
        </p:nvGrpSpPr>
        <p:grpSpPr>
          <a:xfrm>
            <a:off x="317992" y="9796789"/>
            <a:ext cx="6885949" cy="630942"/>
            <a:chOff x="317992" y="9796789"/>
            <a:chExt cx="6885949" cy="630942"/>
          </a:xfrm>
        </p:grpSpPr>
        <p:sp>
          <p:nvSpPr>
            <p:cNvPr id="472" name="Google Shape;472;p3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38"/>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38"/>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38"/>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8"/>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38"/>
          <p:cNvGrpSpPr/>
          <p:nvPr/>
        </p:nvGrpSpPr>
        <p:grpSpPr>
          <a:xfrm>
            <a:off x="5757333" y="-757463"/>
            <a:ext cx="2760592" cy="2761405"/>
            <a:chOff x="110688" y="1674538"/>
            <a:chExt cx="7339635" cy="7341798"/>
          </a:xfrm>
        </p:grpSpPr>
        <p:sp>
          <p:nvSpPr>
            <p:cNvPr id="481" name="Google Shape;481;p3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3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3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3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2"/>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2"/>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2"/>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2"/>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2"/>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39"/>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39"/>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39"/>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9"/>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40"/>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40"/>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40"/>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0"/>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4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40"/>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40"/>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4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40"/>
          <p:cNvSpPr/>
          <p:nvPr>
            <p:ph idx="4" type="pic"/>
          </p:nvPr>
        </p:nvSpPr>
        <p:spPr>
          <a:xfrm>
            <a:off x="5205348" y="0"/>
            <a:ext cx="2354327" cy="2862503"/>
          </a:xfrm>
          <a:prstGeom prst="rect">
            <a:avLst/>
          </a:prstGeom>
          <a:noFill/>
          <a:ln>
            <a:noFill/>
          </a:ln>
        </p:spPr>
      </p:sp>
      <p:sp>
        <p:nvSpPr>
          <p:cNvPr id="504" name="Google Shape;504;p40"/>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40"/>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40"/>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40"/>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40"/>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40"/>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40"/>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40"/>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40"/>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40"/>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40"/>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0"/>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40"/>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40"/>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40"/>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0"/>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3"/>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3"/>
          <p:cNvSpPr/>
          <p:nvPr>
            <p:ph idx="2" type="pic"/>
          </p:nvPr>
        </p:nvSpPr>
        <p:spPr>
          <a:xfrm>
            <a:off x="2783121" y="0"/>
            <a:ext cx="4789072" cy="4566547"/>
          </a:xfrm>
          <a:prstGeom prst="rect">
            <a:avLst/>
          </a:prstGeom>
          <a:noFill/>
          <a:ln>
            <a:noFill/>
          </a:ln>
        </p:spPr>
      </p:sp>
      <p:sp>
        <p:nvSpPr>
          <p:cNvPr id="63" name="Google Shape;63;p13"/>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3"/>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3"/>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3"/>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3"/>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3"/>
          <p:cNvGrpSpPr/>
          <p:nvPr/>
        </p:nvGrpSpPr>
        <p:grpSpPr>
          <a:xfrm>
            <a:off x="401426" y="10005335"/>
            <a:ext cx="6756823" cy="523220"/>
            <a:chOff x="317992" y="10005335"/>
            <a:chExt cx="6756823" cy="523220"/>
          </a:xfrm>
        </p:grpSpPr>
        <p:sp>
          <p:nvSpPr>
            <p:cNvPr id="69" name="Google Shape;6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3"/>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3"/>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4"/>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4"/>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4"/>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4"/>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4"/>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5"/>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5"/>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5"/>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5"/>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5"/>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5"/>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5"/>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5"/>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5"/>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5"/>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5"/>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5"/>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5"/>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5"/>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5"/>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5"/>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7" name="Google Shape;97;p15"/>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98" name="Google Shape;98;p15"/>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99" name="Google Shape;99;p15"/>
          <p:cNvGrpSpPr/>
          <p:nvPr/>
        </p:nvGrpSpPr>
        <p:grpSpPr>
          <a:xfrm>
            <a:off x="317992" y="10005335"/>
            <a:ext cx="6885949" cy="630942"/>
            <a:chOff x="317992" y="9796789"/>
            <a:chExt cx="6885949" cy="630942"/>
          </a:xfrm>
        </p:grpSpPr>
        <p:sp>
          <p:nvSpPr>
            <p:cNvPr id="100" name="Google Shape;100;p1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01" name="Google Shape;101;p15"/>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02" name="Google Shape;102;p15"/>
          <p:cNvSpPr/>
          <p:nvPr>
            <p:ph idx="19" type="pic"/>
          </p:nvPr>
        </p:nvSpPr>
        <p:spPr>
          <a:xfrm>
            <a:off x="5205348" y="0"/>
            <a:ext cx="2354327" cy="2862503"/>
          </a:xfrm>
          <a:prstGeom prst="rect">
            <a:avLst/>
          </a:prstGeom>
          <a:noFill/>
          <a:ln>
            <a:noFill/>
          </a:ln>
        </p:spPr>
      </p:sp>
      <p:pic>
        <p:nvPicPr>
          <p:cNvPr id="103" name="Google Shape;103;p15"/>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04" name="Shape 104"/>
        <p:cNvGrpSpPr/>
        <p:nvPr/>
      </p:nvGrpSpPr>
      <p:grpSpPr>
        <a:xfrm>
          <a:off x="0" y="0"/>
          <a:ext cx="0" cy="0"/>
          <a:chOff x="0" y="0"/>
          <a:chExt cx="0" cy="0"/>
        </a:xfrm>
      </p:grpSpPr>
      <p:sp>
        <p:nvSpPr>
          <p:cNvPr id="105" name="Google Shape;105;p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06" name="Google Shape;106;p16"/>
          <p:cNvGrpSpPr/>
          <p:nvPr/>
        </p:nvGrpSpPr>
        <p:grpSpPr>
          <a:xfrm>
            <a:off x="-1092535" y="5135055"/>
            <a:ext cx="6117329" cy="6119130"/>
            <a:chOff x="110688" y="1674538"/>
            <a:chExt cx="7339635" cy="7341798"/>
          </a:xfrm>
        </p:grpSpPr>
        <p:sp>
          <p:nvSpPr>
            <p:cNvPr id="107" name="Google Shape;107;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08" name="Google Shape;108;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09" name="Google Shape;109;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10" name="Google Shape;110;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11" name="Google Shape;111;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3" name="Google Shape;113;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4" name="Google Shape;114;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16" name="Shape 116"/>
        <p:cNvGrpSpPr/>
        <p:nvPr/>
      </p:nvGrpSpPr>
      <p:grpSpPr>
        <a:xfrm>
          <a:off x="0" y="0"/>
          <a:ext cx="0" cy="0"/>
          <a:chOff x="0" y="0"/>
          <a:chExt cx="0" cy="0"/>
        </a:xfrm>
      </p:grpSpPr>
      <p:sp>
        <p:nvSpPr>
          <p:cNvPr id="117" name="Google Shape;117;p17"/>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8" name="Google Shape;118;p17"/>
          <p:cNvGrpSpPr/>
          <p:nvPr/>
        </p:nvGrpSpPr>
        <p:grpSpPr>
          <a:xfrm>
            <a:off x="-1092535" y="5135055"/>
            <a:ext cx="6117329" cy="6119130"/>
            <a:chOff x="110688" y="1674538"/>
            <a:chExt cx="7339635" cy="7341798"/>
          </a:xfrm>
        </p:grpSpPr>
        <p:sp>
          <p:nvSpPr>
            <p:cNvPr id="119" name="Google Shape;119;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0" name="Google Shape;120;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1" name="Google Shape;121;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2" name="Google Shape;122;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3" name="Google Shape;123;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4" name="Google Shape;124;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6" name="Google Shape;126;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28" name="Shape 128"/>
        <p:cNvGrpSpPr/>
        <p:nvPr/>
      </p:nvGrpSpPr>
      <p:grpSpPr>
        <a:xfrm>
          <a:off x="0" y="0"/>
          <a:ext cx="0" cy="0"/>
          <a:chOff x="0" y="0"/>
          <a:chExt cx="0" cy="0"/>
        </a:xfrm>
      </p:grpSpPr>
      <p:sp>
        <p:nvSpPr>
          <p:cNvPr id="129" name="Google Shape;129;p18"/>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0" name="Google Shape;130;p18"/>
          <p:cNvGrpSpPr/>
          <p:nvPr/>
        </p:nvGrpSpPr>
        <p:grpSpPr>
          <a:xfrm>
            <a:off x="-1092535" y="5135055"/>
            <a:ext cx="6117329" cy="6119130"/>
            <a:chOff x="110688" y="1674538"/>
            <a:chExt cx="7339635" cy="7341798"/>
          </a:xfrm>
        </p:grpSpPr>
        <p:sp>
          <p:nvSpPr>
            <p:cNvPr id="131" name="Google Shape;131;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2" name="Google Shape;132;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3" name="Google Shape;13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4" name="Google Shape;13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5" name="Google Shape;135;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6" name="Google Shape;136;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8" name="Google Shape;138;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anva.com/" TargetMode="External"/><Relationship Id="rId4" Type="http://schemas.openxmlformats.org/officeDocument/2006/relationships/hyperlink" Target="https://www.capcut.com/" TargetMode="External"/><Relationship Id="rId5" Type="http://schemas.openxmlformats.org/officeDocument/2006/relationships/hyperlink" Target="https://insho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apcut.com/" TargetMode="External"/><Relationship Id="rId4" Type="http://schemas.openxmlformats.org/officeDocument/2006/relationships/hyperlink" Target="https://business.instagram.com/" TargetMode="External"/><Relationship Id="rId5" Type="http://schemas.openxmlformats.org/officeDocument/2006/relationships/hyperlink" Target="https://www.youtube.com/" TargetMode="External"/><Relationship Id="rId6" Type="http://schemas.openxmlformats.org/officeDocument/2006/relationships/hyperlink" Target="https://mailchimp.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30.jpg"/><Relationship Id="rId7"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hyperlink" Target="https://www.youtube.com/@grassroots-eu" TargetMode="External"/><Relationship Id="rId5" Type="http://schemas.openxmlformats.org/officeDocument/2006/relationships/image" Target="../media/image24.jpg"/><Relationship Id="rId6" Type="http://schemas.openxmlformats.org/officeDocument/2006/relationships/image" Target="../media/image22.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share-and-promote-your-vis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Campagna di marketing</a:t>
            </a:r>
            <a:endParaRPr/>
          </a:p>
          <a:p>
            <a:pPr indent="0" lvl="0" marL="0" rtl="0" algn="r">
              <a:lnSpc>
                <a:spcPct val="127500"/>
              </a:lnSpc>
              <a:spcBef>
                <a:spcPts val="0"/>
              </a:spcBef>
              <a:spcAft>
                <a:spcPts val="0"/>
              </a:spcAft>
              <a:buClr>
                <a:srgbClr val="8AC03B"/>
              </a:buClr>
              <a:buSzPts val="2400"/>
              <a:buNone/>
            </a:pPr>
            <a:r>
              <a:t/>
            </a:r>
            <a:endParaRPr sz="2400"/>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Ecoturismo</a:t>
            </a:r>
            <a:endParaRPr/>
          </a:p>
          <a:p>
            <a:pPr indent="0" lvl="0" marL="0" marR="0" rtl="0" algn="r">
              <a:lnSpc>
                <a:spcPct val="117692"/>
              </a:lnSpc>
              <a:spcBef>
                <a:spcPts val="0"/>
              </a:spcBef>
              <a:spcAft>
                <a:spcPts val="0"/>
              </a:spcAft>
              <a:buClr>
                <a:srgbClr val="8AC03B"/>
              </a:buClr>
              <a:buSzPts val="2600"/>
              <a:buFont typeface="Arial"/>
              <a:buNone/>
            </a:pPr>
            <a:r>
              <a:t/>
            </a:r>
            <a:endParaRPr b="1" i="0" sz="2600" u="none" cap="none" strike="noStrike">
              <a:solidFill>
                <a:srgbClr val="F16924"/>
              </a:solidFill>
              <a:latin typeface="Calibri"/>
              <a:ea typeface="Calibri"/>
              <a:cs typeface="Calibri"/>
              <a:sym typeface="Calibri"/>
            </a:endParaRPr>
          </a:p>
        </p:txBody>
      </p:sp>
      <p:pic>
        <p:nvPicPr>
          <p:cNvPr id="529" name="Google Shape;529;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1: </a:t>
            </a:r>
            <a:r>
              <a:rPr lang="en-IE" sz="1600">
                <a:solidFill>
                  <a:srgbClr val="4B4B4B"/>
                </a:solidFill>
                <a:latin typeface="Calibri"/>
                <a:ea typeface="Calibri"/>
                <a:cs typeface="Calibri"/>
                <a:sym typeface="Calibri"/>
              </a:rPr>
              <a:t>Definizione degli obiettivi e del messaggio della campagna </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2" name="Google Shape;542;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43" name="Google Shape;543;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4" name="Google Shape;544;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grpSp>
        <p:nvGrpSpPr>
          <p:cNvPr id="545" name="Google Shape;545;p2"/>
          <p:cNvGrpSpPr/>
          <p:nvPr/>
        </p:nvGrpSpPr>
        <p:grpSpPr>
          <a:xfrm>
            <a:off x="-12192" y="3364307"/>
            <a:ext cx="4715405" cy="1509360"/>
            <a:chOff x="-12192" y="3364307"/>
            <a:chExt cx="4715405" cy="1509360"/>
          </a:xfrm>
        </p:grpSpPr>
        <p:cxnSp>
          <p:nvCxnSpPr>
            <p:cNvPr id="546" name="Google Shape;546;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7" name="Google Shape;547;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8" name="Google Shape;548;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9" name="Google Shape;549;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2: </a:t>
            </a:r>
            <a:r>
              <a:rPr lang="en-IE" sz="1600">
                <a:solidFill>
                  <a:srgbClr val="4B4B4B"/>
                </a:solidFill>
                <a:latin typeface="Calibri"/>
                <a:ea typeface="Calibri"/>
                <a:cs typeface="Calibri"/>
                <a:sym typeface="Calibri"/>
              </a:rPr>
              <a:t>creare contenuti coinvolgenti </a:t>
            </a:r>
            <a:endParaRPr/>
          </a:p>
        </p:txBody>
      </p:sp>
      <p:sp>
        <p:nvSpPr>
          <p:cNvPr id="551" name="Google Shape;551;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3: </a:t>
            </a:r>
            <a:r>
              <a:rPr lang="en-IE" sz="1600">
                <a:solidFill>
                  <a:srgbClr val="4B4B4B"/>
                </a:solidFill>
                <a:latin typeface="Calibri"/>
                <a:ea typeface="Calibri"/>
                <a:cs typeface="Calibri"/>
                <a:sym typeface="Calibri"/>
              </a:rPr>
              <a:t>Condividere e promuovere</a:t>
            </a:r>
            <a:endParaRPr/>
          </a:p>
        </p:txBody>
      </p:sp>
      <p:sp>
        <p:nvSpPr>
          <p:cNvPr id="552" name="Google Shape;552;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4: </a:t>
            </a:r>
            <a:r>
              <a:rPr lang="en-IE" sz="1600">
                <a:solidFill>
                  <a:srgbClr val="4B4B4B"/>
                </a:solidFill>
                <a:latin typeface="Calibri"/>
                <a:ea typeface="Calibri"/>
                <a:cs typeface="Calibri"/>
                <a:sym typeface="Calibri"/>
              </a:rPr>
              <a:t>Controllo delle prestazioni e gestione del coinvolgimento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59" name="Google Shape;559;p3"/>
          <p:cNvSpPr txBox="1"/>
          <p:nvPr/>
        </p:nvSpPr>
        <p:spPr>
          <a:xfrm>
            <a:off x="1042023" y="34754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1</a:t>
            </a:r>
            <a:endParaRPr/>
          </a:p>
        </p:txBody>
      </p:sp>
      <p:sp>
        <p:nvSpPr>
          <p:cNvPr id="560" name="Google Shape;560;p3"/>
          <p:cNvSpPr txBox="1"/>
          <p:nvPr/>
        </p:nvSpPr>
        <p:spPr>
          <a:xfrm>
            <a:off x="395288" y="2612226"/>
            <a:ext cx="6761162"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la conservazione culturale!</a:t>
            </a:r>
            <a:endParaRPr b="0" i="0" sz="1400">
              <a:solidFill>
                <a:srgbClr val="4B4B4B"/>
              </a:solidFill>
              <a:latin typeface="Calibri"/>
              <a:ea typeface="Calibri"/>
              <a:cs typeface="Calibri"/>
              <a:sym typeface="Calibri"/>
            </a:endParaRPr>
          </a:p>
        </p:txBody>
      </p:sp>
      <p:sp>
        <p:nvSpPr>
          <p:cNvPr id="561" name="Google Shape;561;p3"/>
          <p:cNvSpPr/>
          <p:nvPr/>
        </p:nvSpPr>
        <p:spPr>
          <a:xfrm>
            <a:off x="395288" y="336780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62" name="Google Shape;562;p3"/>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ecoturistico </a:t>
            </a:r>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Vivere la natura, preservare la cultura - Viaggiare in modo sostenibile con Eco-discover</a:t>
            </a:r>
            <a:endParaRPr b="0" i="0" sz="2000">
              <a:solidFill>
                <a:schemeClr val="lt1"/>
              </a:solidFill>
              <a:latin typeface="Calibri"/>
              <a:ea typeface="Calibri"/>
              <a:cs typeface="Calibri"/>
              <a:sym typeface="Calibri"/>
            </a:endParaRPr>
          </a:p>
        </p:txBody>
      </p:sp>
      <p:graphicFrame>
        <p:nvGraphicFramePr>
          <p:cNvPr id="563" name="Google Shape;563;p3"/>
          <p:cNvGraphicFramePr/>
          <p:nvPr/>
        </p:nvGraphicFramePr>
        <p:xfrm>
          <a:off x="181455" y="4269822"/>
          <a:ext cx="3000000" cy="3000000"/>
        </p:xfrm>
        <a:graphic>
          <a:graphicData uri="http://schemas.openxmlformats.org/drawingml/2006/table">
            <a:tbl>
              <a:tblPr bandRow="1" firstRow="1">
                <a:noFill/>
                <a:tableStyleId>{EBB33AEE-A555-4D24-8C41-B6D92B318E78}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Introduzione</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400"/>
                        <a:buFont typeface="Noto Sans Symbols"/>
                        <a:buNone/>
                      </a:pPr>
                      <a:r>
                        <a:rPr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la conservazione culturale!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Nome dell'azienda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Eco-Scoprire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Obiettivo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Ispirate i viaggiatori a esplorare il vostro progetto di ecoturismo mettendo in mostra il patrimonio locale, la sostenibilità e gli sforzi di conservazione, promuovendo al contempo la protezione della natura e delle culture.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Messaggio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Arial"/>
                        <a:buNone/>
                      </a:pPr>
                      <a:r>
                        <a:rPr b="1" lang="en-IE" sz="1400" u="none" cap="none" strike="noStrike">
                          <a:solidFill>
                            <a:srgbClr val="4B4B4B"/>
                          </a:solidFill>
                          <a:latin typeface="Calibri"/>
                          <a:ea typeface="Calibri"/>
                          <a:cs typeface="Calibri"/>
                          <a:sym typeface="Calibri"/>
                        </a:rPr>
                        <a:t>"Vivere la natura, preservare la cultura - viaggiare in modo sostenibile con Eco-Discover".</a:t>
                      </a:r>
                      <a:endParaRPr b="1"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Contenuto necessario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accattivanti </a:t>
                      </a:r>
                      <a:r>
                        <a:rPr lang="en-IE" sz="1400" u="none" cap="none" strike="noStrike">
                          <a:solidFill>
                            <a:srgbClr val="4B4B4B"/>
                          </a:solidFill>
                          <a:latin typeface="Calibri"/>
                          <a:ea typeface="Calibri"/>
                          <a:cs typeface="Calibri"/>
                          <a:sym typeface="Calibri"/>
                        </a:rPr>
                        <a:t>che evidenziano la natura, i laboratori e i punti di riferimento culturali.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video </a:t>
                      </a:r>
                      <a:r>
                        <a:rPr lang="en-IE" sz="1400" u="none" cap="none" strike="noStrike">
                          <a:solidFill>
                            <a:srgbClr val="4B4B4B"/>
                          </a:solidFill>
                          <a:latin typeface="Calibri"/>
                          <a:ea typeface="Calibri"/>
                          <a:cs typeface="Calibri"/>
                          <a:sym typeface="Calibri"/>
                        </a:rPr>
                        <a:t>su misura per Instagram Reels e YouTube, che illustrano i vantaggi dell'ecoturismo.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autentiche </a:t>
                      </a:r>
                      <a:r>
                        <a:rPr lang="en-IE" sz="1400" u="none" cap="none" strike="noStrike">
                          <a:solidFill>
                            <a:srgbClr val="4B4B4B"/>
                          </a:solidFill>
                          <a:latin typeface="Calibri"/>
                          <a:ea typeface="Calibri"/>
                          <a:cs typeface="Calibri"/>
                          <a:sym typeface="Calibri"/>
                        </a:rPr>
                        <a:t>e storie dietro le quinte da parte della gente del posto.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Post informativi </a:t>
                      </a:r>
                      <a:r>
                        <a:rPr lang="en-IE" sz="1400" u="none" cap="none" strike="noStrike">
                          <a:solidFill>
                            <a:srgbClr val="4B4B4B"/>
                          </a:solidFill>
                          <a:latin typeface="Calibri"/>
                          <a:ea typeface="Calibri"/>
                          <a:cs typeface="Calibri"/>
                          <a:sym typeface="Calibri"/>
                        </a:rPr>
                        <a:t>come "5 consigli per viaggiare in modo sostenibile" per educare e coinvolgere.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64" name="Google Shape;564;p3"/>
          <p:cNvSpPr txBox="1"/>
          <p:nvPr/>
        </p:nvSpPr>
        <p:spPr>
          <a:xfrm>
            <a:off x="2112663" y="3561936"/>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Definire gli obiettivi e il messaggio della campagna</a:t>
            </a:r>
            <a:endParaRPr/>
          </a:p>
          <a:p>
            <a:pPr indent="0" lvl="0" marL="0" marR="0" rtl="0" algn="l">
              <a:spcBef>
                <a:spcPts val="0"/>
              </a:spcBef>
              <a:spcAft>
                <a:spcPts val="0"/>
              </a:spcAft>
              <a:buNone/>
            </a:pPr>
            <a:r>
              <a:t/>
            </a:r>
            <a:endParaRPr sz="2000">
              <a:solidFill>
                <a:srgbClr val="4A8887"/>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
          <p:cNvSpPr/>
          <p:nvPr/>
        </p:nvSpPr>
        <p:spPr>
          <a:xfrm>
            <a:off x="-1" y="7159752"/>
            <a:ext cx="3151500" cy="376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0" name="Google Shape;57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1" name="Google Shape;571;p4"/>
          <p:cNvSpPr txBox="1"/>
          <p:nvPr/>
        </p:nvSpPr>
        <p:spPr>
          <a:xfrm>
            <a:off x="1042023" y="2323762"/>
            <a:ext cx="23397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Passo 2</a:t>
            </a:r>
            <a:endParaRPr/>
          </a:p>
        </p:txBody>
      </p:sp>
      <p:sp>
        <p:nvSpPr>
          <p:cNvPr id="572" name="Google Shape;572;p4"/>
          <p:cNvSpPr/>
          <p:nvPr/>
        </p:nvSpPr>
        <p:spPr>
          <a:xfrm>
            <a:off x="395288" y="2216098"/>
            <a:ext cx="670560" cy="670560"/>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3" name="Google Shape;573;p4"/>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ecoturistico </a:t>
            </a:r>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Vivere la natura, preservare la cultura - Viaggiare in modo sostenibile con Eco-discover</a:t>
            </a:r>
            <a:endParaRPr b="0" i="0" sz="2000">
              <a:solidFill>
                <a:schemeClr val="lt1"/>
              </a:solidFill>
              <a:latin typeface="Calibri"/>
              <a:ea typeface="Calibri"/>
              <a:cs typeface="Calibri"/>
              <a:sym typeface="Calibri"/>
            </a:endParaRPr>
          </a:p>
        </p:txBody>
      </p:sp>
      <p:graphicFrame>
        <p:nvGraphicFramePr>
          <p:cNvPr id="574" name="Google Shape;574;p4"/>
          <p:cNvGraphicFramePr/>
          <p:nvPr/>
        </p:nvGraphicFramePr>
        <p:xfrm>
          <a:off x="181455" y="7303952"/>
          <a:ext cx="3000000" cy="3000000"/>
        </p:xfrm>
        <a:graphic>
          <a:graphicData uri="http://schemas.openxmlformats.org/drawingml/2006/table">
            <a:tbl>
              <a:tblPr bandRow="1" firstRow="1">
                <a:noFill/>
                <a:tableStyleId>{EBB33AEE-A555-4D24-8C41-B6D92B318E78}</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Canva</a:t>
                      </a:r>
                      <a:endParaRPr b="1" sz="1600" u="none" cap="none" strike="noStrike">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Per la progettazione di infografiche, poster e immagini di Instagram.  </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Canva https://www.canva</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Clr>
                          <a:srgbClr val="F16924"/>
                        </a:buClr>
                        <a:buSzPts val="1600"/>
                        <a:buFont typeface="Calibri"/>
                        <a:buNone/>
                      </a:pPr>
                      <a:r>
                        <a:rPr b="1" lang="en-IE" sz="1600" u="none" cap="none" strike="noStrike">
                          <a:solidFill>
                            <a:srgbClr val="F16924"/>
                          </a:solidFill>
                          <a:latin typeface="Calibri"/>
                          <a:ea typeface="Calibri"/>
                          <a:cs typeface="Calibri"/>
                          <a:sym typeface="Calibri"/>
                        </a:rPr>
                        <a:t>CapCut </a:t>
                      </a:r>
                      <a:r>
                        <a:rPr b="0" lang="en-IE" sz="1400" u="none" cap="none" strike="noStrike">
                          <a:solidFill>
                            <a:srgbClr val="F16924"/>
                          </a:solidFill>
                          <a:latin typeface="Calibri"/>
                          <a:ea typeface="Calibri"/>
                          <a:cs typeface="Calibri"/>
                          <a:sym typeface="Calibri"/>
                        </a:rPr>
                        <a:t>o </a:t>
                      </a:r>
                      <a:r>
                        <a:rPr b="1" lang="en-IE" sz="1600" u="none" cap="none" strike="noStrike">
                          <a:solidFill>
                            <a:srgbClr val="F16924"/>
                          </a:solidFill>
                          <a:latin typeface="Calibri"/>
                          <a:ea typeface="Calibri"/>
                          <a:cs typeface="Calibri"/>
                          <a:sym typeface="Calibri"/>
                        </a:rPr>
                        <a:t>InShot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Per montare video per Reel e YouTube.</a:t>
                      </a:r>
                      <a:endParaRPr/>
                    </a:p>
                    <a:p>
                      <a:pPr indent="0" lvl="0" marL="0" marR="0" rtl="0" algn="l">
                        <a:spcBef>
                          <a:spcPts val="0"/>
                        </a:spcBef>
                        <a:spcAft>
                          <a:spcPts val="0"/>
                        </a:spcAft>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CapCut https://www.capcut</a:t>
                      </a:r>
                      <a:r>
                        <a:rPr b="0" lang="en-IE" sz="1400" u="none" cap="none" strike="noStrike">
                          <a:solidFill>
                            <a:srgbClr val="4A8887"/>
                          </a:solidFill>
                          <a:latin typeface="Calibri"/>
                          <a:ea typeface="Calibri"/>
                          <a:cs typeface="Calibri"/>
                          <a:sym typeface="Calibri"/>
                        </a:rPr>
                        <a:t>.com/ </a:t>
                      </a:r>
                      <a:endParaRPr/>
                    </a:p>
                    <a:p>
                      <a:pPr indent="0" lvl="0" marL="0" marR="0" rtl="0" algn="l">
                        <a:spcBef>
                          <a:spcPts val="0"/>
                        </a:spcBef>
                        <a:spcAft>
                          <a:spcPts val="0"/>
                        </a:spcAft>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InShot https://inshot</a:t>
                      </a:r>
                      <a:r>
                        <a:rPr b="0" lang="en-IE" sz="1400" u="none" cap="none" strike="noStrike">
                          <a:solidFill>
                            <a:srgbClr val="4A8887"/>
                          </a:solidFill>
                          <a:latin typeface="Calibri"/>
                          <a:ea typeface="Calibri"/>
                          <a:cs typeface="Calibri"/>
                          <a:sym typeface="Calibri"/>
                        </a:rPr>
                        <a:t>.com/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Fotocamera DSLR </a:t>
                      </a:r>
                      <a:r>
                        <a:rPr b="0" lang="en-IE" sz="1400" u="none" cap="none" strike="noStrike">
                          <a:solidFill>
                            <a:srgbClr val="F16924"/>
                          </a:solidFill>
                          <a:latin typeface="Calibri"/>
                          <a:ea typeface="Calibri"/>
                          <a:cs typeface="Calibri"/>
                          <a:sym typeface="Calibri"/>
                        </a:rPr>
                        <a:t>o </a:t>
                      </a:r>
                      <a:r>
                        <a:rPr b="1" lang="en-IE" sz="1600" u="none" cap="none" strike="noStrike">
                          <a:solidFill>
                            <a:srgbClr val="F16924"/>
                          </a:solidFill>
                          <a:latin typeface="Calibri"/>
                          <a:ea typeface="Calibri"/>
                          <a:cs typeface="Calibri"/>
                          <a:sym typeface="Calibri"/>
                        </a:rPr>
                        <a:t>smartphone</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Per catturare immagini e video di qualità professionale.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75" name="Google Shape;575;p4"/>
          <p:cNvGrpSpPr/>
          <p:nvPr/>
        </p:nvGrpSpPr>
        <p:grpSpPr>
          <a:xfrm>
            <a:off x="412898" y="6409724"/>
            <a:ext cx="481803" cy="632518"/>
            <a:chOff x="1922452" y="2907506"/>
            <a:chExt cx="3714749" cy="4876780"/>
          </a:xfrm>
        </p:grpSpPr>
        <p:sp>
          <p:nvSpPr>
            <p:cNvPr id="576" name="Google Shape;576;p4"/>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7" name="Google Shape;577;p4"/>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8" name="Google Shape;578;p4"/>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9" name="Google Shape;579;p4"/>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0" name="Google Shape;580;p4"/>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1" name="Google Shape;581;p4"/>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2" name="Google Shape;582;p4"/>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3" name="Google Shape;583;p4"/>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4" name="Google Shape;584;p4"/>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5" name="Google Shape;585;p4"/>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aphicFrame>
        <p:nvGraphicFramePr>
          <p:cNvPr id="586" name="Google Shape;586;p4"/>
          <p:cNvGraphicFramePr/>
          <p:nvPr/>
        </p:nvGraphicFramePr>
        <p:xfrm>
          <a:off x="181455" y="3155731"/>
          <a:ext cx="3000000" cy="3000000"/>
        </p:xfrm>
        <a:graphic>
          <a:graphicData uri="http://schemas.openxmlformats.org/drawingml/2006/table">
            <a:tbl>
              <a:tblPr bandRow="1" firstRow="1">
                <a:noFill/>
                <a:tableStyleId>{EBB33AEE-A555-4D24-8C41-B6D92B318E78}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r>
              <a:tr h="7895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Cosa creare</a:t>
                      </a:r>
                      <a:endParaRPr/>
                    </a:p>
                  </a:txBody>
                  <a:tcPr marT="0" marB="0" marR="68575" marL="68575"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di alta qualità: </a:t>
                      </a:r>
                      <a:r>
                        <a:rPr lang="en-IE" sz="1400" u="none" cap="none" strike="noStrike">
                          <a:solidFill>
                            <a:srgbClr val="4B4B4B"/>
                          </a:solidFill>
                          <a:latin typeface="Calibri"/>
                          <a:ea typeface="Calibri"/>
                          <a:cs typeface="Calibri"/>
                          <a:sym typeface="Calibri"/>
                        </a:rPr>
                        <a:t>Cattura paesaggi mozzafiato, punti di riferimento culturali e workshop.</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Video brevi: </a:t>
                      </a:r>
                      <a:r>
                        <a:rPr lang="en-IE" sz="1400" u="none" cap="none" strike="noStrike">
                          <a:solidFill>
                            <a:srgbClr val="4B4B4B"/>
                          </a:solidFill>
                          <a:latin typeface="Calibri"/>
                          <a:ea typeface="Calibri"/>
                          <a:cs typeface="Calibri"/>
                          <a:sym typeface="Calibri"/>
                        </a:rPr>
                        <a:t>Creare clip di 30-60 secondi per gli Instagram Reel, evidenziando esperienze come gli sforzi di conservazione o le attività eco-compatibili.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lang="en-IE" sz="1400" u="none" cap="none" strike="noStrike">
                          <a:solidFill>
                            <a:srgbClr val="4B4B4B"/>
                          </a:solidFill>
                          <a:latin typeface="Calibri"/>
                          <a:ea typeface="Calibri"/>
                          <a:cs typeface="Calibri"/>
                          <a:sym typeface="Calibri"/>
                        </a:rPr>
                        <a:t>Viaggiatori, guide o abitanti del luogo che condividono le loro storie personali di ecoturismo.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lang="en-IE" sz="1400" u="none" cap="none" strike="noStrike">
                          <a:solidFill>
                            <a:srgbClr val="4B4B4B"/>
                          </a:solidFill>
                          <a:latin typeface="Calibri"/>
                          <a:ea typeface="Calibri"/>
                          <a:cs typeface="Calibri"/>
                          <a:sym typeface="Calibri"/>
                        </a:rPr>
                        <a:t>Creare post di facile lettura che offrano consigli o evidenzino i vantaggi dell'ecoturismo.</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r>
            </a:tbl>
          </a:graphicData>
        </a:graphic>
      </p:graphicFrame>
      <p:sp>
        <p:nvSpPr>
          <p:cNvPr id="587" name="Google Shape;587;p4"/>
          <p:cNvSpPr txBox="1"/>
          <p:nvPr/>
        </p:nvSpPr>
        <p:spPr>
          <a:xfrm>
            <a:off x="1071519" y="6462203"/>
            <a:ext cx="23397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588" name="Google Shape;588;p4"/>
          <p:cNvSpPr txBox="1"/>
          <p:nvPr/>
        </p:nvSpPr>
        <p:spPr>
          <a:xfrm>
            <a:off x="2112663" y="2418250"/>
            <a:ext cx="49353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Creare contenuti coinvolgenti</a:t>
            </a:r>
            <a:endParaRPr/>
          </a:p>
          <a:p>
            <a:pPr indent="0" lvl="0" marL="0" marR="0" rtl="0" algn="l">
              <a:spcBef>
                <a:spcPts val="0"/>
              </a:spcBef>
              <a:spcAft>
                <a:spcPts val="0"/>
              </a:spcAft>
              <a:buNone/>
            </a:pPr>
            <a:r>
              <a:t/>
            </a:r>
            <a:endParaRPr sz="2000">
              <a:solidFill>
                <a:srgbClr val="F16924"/>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
          <p:cNvSpPr/>
          <p:nvPr/>
        </p:nvSpPr>
        <p:spPr>
          <a:xfrm>
            <a:off x="-1" y="6931152"/>
            <a:ext cx="3411296"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4" name="Google Shape;594;p5"/>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ecoturistico </a:t>
            </a:r>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Vivere la natura, preservare la cultura - Viaggiare in modo sostenibile con Eco-discover</a:t>
            </a:r>
            <a:endParaRPr b="0" i="0" sz="2000">
              <a:solidFill>
                <a:schemeClr val="lt1"/>
              </a:solidFill>
              <a:latin typeface="Calibri"/>
              <a:ea typeface="Calibri"/>
              <a:cs typeface="Calibri"/>
              <a:sym typeface="Calibri"/>
            </a:endParaRPr>
          </a:p>
        </p:txBody>
      </p:sp>
      <p:graphicFrame>
        <p:nvGraphicFramePr>
          <p:cNvPr id="595" name="Google Shape;595;p5"/>
          <p:cNvGraphicFramePr/>
          <p:nvPr/>
        </p:nvGraphicFramePr>
        <p:xfrm>
          <a:off x="181455" y="4313844"/>
          <a:ext cx="3000000" cy="3000000"/>
        </p:xfrm>
        <a:graphic>
          <a:graphicData uri="http://schemas.openxmlformats.org/drawingml/2006/table">
            <a:tbl>
              <a:tblPr bandRow="1" firstRow="1">
                <a:noFill/>
                <a:tableStyleId>{EBB33AEE-A555-4D24-8C41-B6D92B318E78}</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Esperienze Airbnb</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Ospitate attività uniche ed ecologiche e connettetevi con un pubblico globale.  </a:t>
                      </a:r>
                      <a:endParaRPr/>
                    </a:p>
                    <a:p>
                      <a:pPr indent="0" lvl="0" marL="0" marR="0" rtl="0" algn="l">
                        <a:spcBef>
                          <a:spcPts val="600"/>
                        </a:spcBef>
                        <a:spcAft>
                          <a:spcPts val="0"/>
                        </a:spcAft>
                        <a:buNone/>
                      </a:pPr>
                      <a:r>
                        <a:rPr b="1" lang="en-IE" sz="1600" u="none" cap="none" strike="noStrike">
                          <a:solidFill>
                            <a:srgbClr val="4B4B4B"/>
                          </a:solidFill>
                          <a:latin typeface="Calibri"/>
                          <a:ea typeface="Calibri"/>
                          <a:cs typeface="Calibri"/>
                          <a:sym typeface="Calibri"/>
                        </a:rPr>
                        <a:t>Esperienze Airbnb </a:t>
                      </a: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www.airbnb.ie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3425">
                <a:tc>
                  <a:txBody>
                    <a:bodyPr/>
                    <a:lstStyle/>
                    <a:p>
                      <a:pPr indent="0" lvl="0" marL="0" marR="0" rtl="0" algn="l">
                        <a:lnSpc>
                          <a:spcPct val="100000"/>
                        </a:lnSpc>
                        <a:spcBef>
                          <a:spcPts val="0"/>
                        </a:spcBef>
                        <a:spcAft>
                          <a:spcPts val="0"/>
                        </a:spcAft>
                        <a:buClr>
                          <a:srgbClr val="76A432"/>
                        </a:buClr>
                        <a:buSzPts val="1600"/>
                        <a:buFont typeface="Calibri"/>
                        <a:buNone/>
                      </a:pPr>
                      <a:r>
                        <a:rPr b="1" lang="en-IE" sz="1600" u="none" cap="none" strike="noStrike">
                          <a:solidFill>
                            <a:srgbClr val="76A432"/>
                          </a:solidFill>
                          <a:latin typeface="Calibri"/>
                          <a:ea typeface="Calibri"/>
                          <a:cs typeface="Calibri"/>
                          <a:sym typeface="Calibri"/>
                        </a:rPr>
                        <a:t>Instagram Business</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Coinvolgete il vostro pubblico con video creativi di breve durata e contenuti dietro le quinte. </a:t>
                      </a:r>
                      <a:endParaRPr/>
                    </a:p>
                    <a:p>
                      <a:pPr indent="0" lvl="0" marL="0" marR="0" rtl="0" algn="l">
                        <a:spcBef>
                          <a:spcPts val="0"/>
                        </a:spcBef>
                        <a:spcAft>
                          <a:spcPts val="0"/>
                        </a:spcAft>
                        <a:buNone/>
                      </a:pPr>
                      <a:r>
                        <a:rPr b="1" lang="en-IE" sz="1600" u="none" cap="none" strike="noStrike">
                          <a:solidFill>
                            <a:srgbClr val="4B4B4B"/>
                          </a:solidFill>
                          <a:latin typeface="Calibri"/>
                          <a:ea typeface="Calibri"/>
                          <a:cs typeface="Calibri"/>
                          <a:sym typeface="Calibri"/>
                        </a:rPr>
                        <a:t>Instagram per le aziende </a:t>
                      </a: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https://business.instagram.com/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YouTube</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Condividete video d'impatto per educare, ispirare e connettervi con un pubblico globale.</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YouTube https://www.youtube</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Mailchimp</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Semplificate il marketing via e-mail e costruite solide relazioni con i clienti.</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MailChimp https://mailchimp</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96" name="Google Shape;596;p5"/>
          <p:cNvGrpSpPr/>
          <p:nvPr/>
        </p:nvGrpSpPr>
        <p:grpSpPr>
          <a:xfrm>
            <a:off x="412956" y="3495904"/>
            <a:ext cx="481915" cy="632666"/>
            <a:chOff x="1922452" y="2907506"/>
            <a:chExt cx="3714749" cy="4876780"/>
          </a:xfrm>
        </p:grpSpPr>
        <p:sp>
          <p:nvSpPr>
            <p:cNvPr id="597" name="Google Shape;597;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8" name="Google Shape;598;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9" name="Google Shape;599;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2" name="Google Shape;602;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5" name="Google Shape;605;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6" name="Google Shape;606;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7" name="Google Shape;607;p5"/>
          <p:cNvSpPr txBox="1"/>
          <p:nvPr/>
        </p:nvSpPr>
        <p:spPr>
          <a:xfrm>
            <a:off x="1071519" y="354829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76A432"/>
                </a:solidFill>
                <a:latin typeface="Calibri"/>
                <a:ea typeface="Calibri"/>
                <a:cs typeface="Calibri"/>
                <a:sym typeface="Calibri"/>
              </a:rPr>
              <a:t>Strumenti necessari</a:t>
            </a:r>
            <a:endParaRPr/>
          </a:p>
        </p:txBody>
      </p:sp>
      <p:sp>
        <p:nvSpPr>
          <p:cNvPr id="608" name="Google Shape;608;p5"/>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76A432"/>
                </a:solidFill>
                <a:latin typeface="Calibri"/>
                <a:ea typeface="Calibri"/>
                <a:cs typeface="Calibri"/>
                <a:sym typeface="Calibri"/>
              </a:rPr>
              <a:t>Passo 3</a:t>
            </a:r>
            <a:endParaRPr/>
          </a:p>
        </p:txBody>
      </p:sp>
      <p:sp>
        <p:nvSpPr>
          <p:cNvPr id="609" name="Google Shape;609;p5"/>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0" name="Google Shape;610;p5"/>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76A432"/>
                </a:solidFill>
                <a:latin typeface="Calibri"/>
                <a:ea typeface="Calibri"/>
                <a:cs typeface="Calibri"/>
                <a:sym typeface="Calibri"/>
              </a:rPr>
              <a:t>Condividere e promuovere</a:t>
            </a:r>
            <a:endParaRPr/>
          </a:p>
          <a:p>
            <a:pPr indent="0" lvl="0" marL="0" marR="0" rtl="0" algn="l">
              <a:spcBef>
                <a:spcPts val="0"/>
              </a:spcBef>
              <a:spcAft>
                <a:spcPts val="0"/>
              </a:spcAft>
              <a:buNone/>
            </a:pPr>
            <a:r>
              <a:t/>
            </a:r>
            <a:endParaRPr sz="2000">
              <a:solidFill>
                <a:srgbClr val="76A432"/>
              </a:solidFill>
              <a:latin typeface="Century Schoolbook"/>
              <a:ea typeface="Century Schoolbook"/>
              <a:cs typeface="Century Schoolbook"/>
              <a:sym typeface="Century Schoolbook"/>
            </a:endParaRPr>
          </a:p>
        </p:txBody>
      </p:sp>
      <p:graphicFrame>
        <p:nvGraphicFramePr>
          <p:cNvPr id="611" name="Google Shape;611;p5"/>
          <p:cNvGraphicFramePr/>
          <p:nvPr/>
        </p:nvGraphicFramePr>
        <p:xfrm>
          <a:off x="181456" y="7277494"/>
          <a:ext cx="3000000" cy="3000000"/>
        </p:xfrm>
        <a:graphic>
          <a:graphicData uri="http://schemas.openxmlformats.org/drawingml/2006/table">
            <a:tbl>
              <a:tblPr bandRow="1" firstRow="1">
                <a:noFill/>
                <a:tableStyleId>{EBB33AEE-A555-4D24-8C41-B6D92B318E78}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Esperienze Airbnb</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IE" sz="1400" u="none" cap="none" strike="noStrike">
                          <a:solidFill>
                            <a:srgbClr val="4B4B4B"/>
                          </a:solidFill>
                          <a:latin typeface="Calibri"/>
                          <a:ea typeface="Calibri"/>
                          <a:cs typeface="Calibri"/>
                          <a:sym typeface="Calibri"/>
                        </a:rPr>
                        <a:t>Connettersi direttamente con i viaggiatori in cerca di attività uniche ed ecologiche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Elenco delle attività: </a:t>
                      </a:r>
                      <a:r>
                        <a:rPr lang="en-IE" sz="1400" u="none" cap="none" strike="noStrike">
                          <a:solidFill>
                            <a:srgbClr val="4B4B4B"/>
                          </a:solidFill>
                          <a:latin typeface="Calibri"/>
                          <a:ea typeface="Calibri"/>
                          <a:cs typeface="Calibri"/>
                          <a:sym typeface="Calibri"/>
                        </a:rPr>
                        <a:t>Aggiungete escursioni guidate, ritiri di yoga o laboratori culturali.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Evidenziare le caratteristiche uniche: </a:t>
                      </a:r>
                      <a:r>
                        <a:rPr lang="en-IE" sz="1400" u="none" cap="none" strike="noStrike">
                          <a:solidFill>
                            <a:srgbClr val="4B4B4B"/>
                          </a:solidFill>
                          <a:latin typeface="Calibri"/>
                          <a:ea typeface="Calibri"/>
                          <a:cs typeface="Calibri"/>
                          <a:sym typeface="Calibri"/>
                        </a:rPr>
                        <a:t>Enfatizzate la sostenibilità, le opportunità di apprendimento locali e gli sforzi di conservazione (ad esempio, "Imparate la ceramica da artigiani locali che utilizzano tecniche ecologiche").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Formato dei contenuti: </a:t>
                      </a:r>
                      <a:r>
                        <a:rPr lang="en-IE" sz="1400" u="none" cap="none" strike="noStrike">
                          <a:solidFill>
                            <a:srgbClr val="4B4B4B"/>
                          </a:solidFill>
                          <a:latin typeface="Calibri"/>
                          <a:ea typeface="Calibri"/>
                          <a:cs typeface="Calibri"/>
                          <a:sym typeface="Calibri"/>
                        </a:rPr>
                        <a:t>Includere descrizioni dettagliate, immagini accattivanti e link di prenotazione chiari.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
        <p:nvSpPr>
          <p:cNvPr id="612" name="Google Shape;612;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
          <p:cNvSpPr/>
          <p:nvPr/>
        </p:nvSpPr>
        <p:spPr>
          <a:xfrm>
            <a:off x="-1" y="6931152"/>
            <a:ext cx="329979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8" name="Google Shape;618;p6"/>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ecoturistico </a:t>
            </a:r>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Vivere la natura, preservare la cultura - Viaggiare in modo sostenibile con Eco-discover</a:t>
            </a:r>
            <a:endParaRPr b="0" i="0" sz="2000">
              <a:solidFill>
                <a:schemeClr val="lt1"/>
              </a:solidFill>
              <a:latin typeface="Calibri"/>
              <a:ea typeface="Calibri"/>
              <a:cs typeface="Calibri"/>
              <a:sym typeface="Calibri"/>
            </a:endParaRPr>
          </a:p>
        </p:txBody>
      </p:sp>
      <p:graphicFrame>
        <p:nvGraphicFramePr>
          <p:cNvPr id="619" name="Google Shape;619;p6"/>
          <p:cNvGraphicFramePr/>
          <p:nvPr/>
        </p:nvGraphicFramePr>
        <p:xfrm>
          <a:off x="181456" y="2625331"/>
          <a:ext cx="3000000" cy="3000000"/>
        </p:xfrm>
        <a:graphic>
          <a:graphicData uri="http://schemas.openxmlformats.org/drawingml/2006/table">
            <a:tbl>
              <a:tblPr bandRow="1" firstRow="1">
                <a:noFill/>
                <a:tableStyleId>{EBB33AEE-A555-4D24-8C41-B6D92B318E78}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203200">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Campagna Instagram</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IE" sz="1400" u="none" cap="none" strike="noStrike">
                          <a:solidFill>
                            <a:srgbClr val="4B4B4B"/>
                          </a:solidFill>
                          <a:latin typeface="Calibri"/>
                          <a:ea typeface="Calibri"/>
                          <a:cs typeface="Calibri"/>
                          <a:sym typeface="Calibri"/>
                        </a:rPr>
                        <a:t>Mostrate la vostra impresa di ecoturismo in modo visibile a un pubblico globale.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Pubblicare foto e filmati: </a:t>
                      </a:r>
                      <a:r>
                        <a:rPr lang="en-IE" sz="1400" u="none" cap="none" strike="noStrike">
                          <a:solidFill>
                            <a:srgbClr val="4B4B4B"/>
                          </a:solidFill>
                          <a:latin typeface="Calibri"/>
                          <a:ea typeface="Calibri"/>
                          <a:cs typeface="Calibri"/>
                          <a:sym typeface="Calibri"/>
                        </a:rPr>
                        <a:t>Condividete contenuti accattivanti di passeggiate nella natura, eventi culturali e workshop.</a:t>
                      </a:r>
                      <a:endParaRPr sz="1400" u="none" cap="none" strike="noStrike">
                        <a:solidFill>
                          <a:srgbClr val="4B4B4B"/>
                        </a:solidFill>
                        <a:latin typeface="Calibri"/>
                        <a:ea typeface="Calibri"/>
                        <a:cs typeface="Calibri"/>
                        <a:sym typeface="Calibri"/>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Storie: </a:t>
                      </a:r>
                      <a:r>
                        <a:rPr lang="en-IE" sz="1400" u="none" cap="none" strike="noStrike">
                          <a:solidFill>
                            <a:srgbClr val="4B4B4B"/>
                          </a:solidFill>
                          <a:latin typeface="Calibri"/>
                          <a:ea typeface="Calibri"/>
                          <a:cs typeface="Calibri"/>
                          <a:sym typeface="Calibri"/>
                        </a:rPr>
                        <a:t>Utilizzate le Storie per i momenti dietro le quinte, i suggerimenti per i viaggi ecologici e i progetti di conservazione.</a:t>
                      </a:r>
                      <a:endParaRPr sz="1400" u="none" cap="none" strike="noStrike">
                        <a:solidFill>
                          <a:srgbClr val="4B4B4B"/>
                        </a:solidFill>
                        <a:latin typeface="Calibri"/>
                        <a:ea typeface="Calibri"/>
                        <a:cs typeface="Calibri"/>
                        <a:sym typeface="Calibri"/>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Hashtag e geotag: </a:t>
                      </a:r>
                      <a:r>
                        <a:rPr lang="en-IE" sz="1400" u="none" cap="none" strike="noStrike">
                          <a:solidFill>
                            <a:srgbClr val="4B4B4B"/>
                          </a:solidFill>
                          <a:latin typeface="Calibri"/>
                          <a:ea typeface="Calibri"/>
                          <a:cs typeface="Calibri"/>
                          <a:sym typeface="Calibri"/>
                        </a:rPr>
                        <a:t>Utilizzate tag come #EcoDiscover e geotag delle attività per aumentare la scopribilità.</a:t>
                      </a:r>
                      <a:endParaRPr sz="1400" u="none" cap="none" strike="noStrike">
                        <a:solidFill>
                          <a:srgbClr val="4B4B4B"/>
                        </a:solidFill>
                        <a:latin typeface="Calibri"/>
                        <a:ea typeface="Calibri"/>
                        <a:cs typeface="Calibri"/>
                        <a:sym typeface="Calibri"/>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Collaborare </a:t>
                      </a:r>
                      <a:r>
                        <a:rPr lang="en-IE" sz="1400" u="none" cap="none" strike="noStrike">
                          <a:solidFill>
                            <a:srgbClr val="4B4B4B"/>
                          </a:solidFill>
                          <a:latin typeface="Calibri"/>
                          <a:ea typeface="Calibri"/>
                          <a:cs typeface="Calibri"/>
                          <a:sym typeface="Calibri"/>
                        </a:rPr>
                        <a:t>Collaborare con eco-influencer o blogger di viaggio per amplificare la portata.</a:t>
                      </a:r>
                      <a:endParaRPr sz="1400" u="none" cap="none" strike="noStrike">
                        <a:solidFill>
                          <a:srgbClr val="4B4B4B"/>
                        </a:solidFill>
                        <a:latin typeface="Calibri"/>
                        <a:ea typeface="Calibri"/>
                        <a:cs typeface="Calibri"/>
                        <a:sym typeface="Calibri"/>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Pubblicare annunci: </a:t>
                      </a:r>
                      <a:r>
                        <a:rPr lang="en-IE" sz="1400" u="none" cap="none" strike="noStrike">
                          <a:solidFill>
                            <a:srgbClr val="4B4B4B"/>
                          </a:solidFill>
                          <a:latin typeface="Calibri"/>
                          <a:ea typeface="Calibri"/>
                          <a:cs typeface="Calibri"/>
                          <a:sym typeface="Calibri"/>
                        </a:rPr>
                        <a:t>Rivolgetevi ai viaggiatori eco-consapevoli in base ai loro interessi e ai loro dati demografici.</a:t>
                      </a:r>
                      <a:endParaRPr sz="1400" u="none" cap="none" strike="noStrike">
                        <a:solidFill>
                          <a:srgbClr val="4B4B4B"/>
                        </a:solidFill>
                        <a:latin typeface="Calibri"/>
                        <a:ea typeface="Calibri"/>
                        <a:cs typeface="Calibri"/>
                        <a:sym typeface="Calibri"/>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Campagna YouTube</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IE" sz="1400" u="none" cap="none" strike="noStrike">
                          <a:solidFill>
                            <a:srgbClr val="4B4B4B"/>
                          </a:solidFill>
                          <a:latin typeface="Calibri"/>
                          <a:ea typeface="Calibri"/>
                          <a:cs typeface="Calibri"/>
                          <a:sym typeface="Calibri"/>
                        </a:rPr>
                        <a:t>Raccontate storie più profonde e stimolanti sulla vostra iniziativa di ecoturismo.</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Creare mini-documentari: </a:t>
                      </a:r>
                      <a:r>
                        <a:rPr lang="en-IE" sz="1400" u="none" cap="none" strike="noStrike">
                          <a:solidFill>
                            <a:srgbClr val="4B4B4B"/>
                          </a:solidFill>
                          <a:latin typeface="Calibri"/>
                          <a:ea typeface="Calibri"/>
                          <a:cs typeface="Calibri"/>
                          <a:sym typeface="Calibri"/>
                        </a:rPr>
                        <a:t>Mostrare come l'ecoturismo sia utile alla natura e alle comunità.</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Pubblicare tutorial: </a:t>
                      </a:r>
                      <a:r>
                        <a:rPr lang="en-IE" sz="1400" u="none" cap="none" strike="noStrike">
                          <a:solidFill>
                            <a:srgbClr val="4B4B4B"/>
                          </a:solidFill>
                          <a:latin typeface="Calibri"/>
                          <a:ea typeface="Calibri"/>
                          <a:cs typeface="Calibri"/>
                          <a:sym typeface="Calibri"/>
                        </a:rPr>
                        <a:t>Condividere consigli pratici come "Fare i bagagli per un'avventura ecologica".</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Date risalto alle voci locali: </a:t>
                      </a:r>
                      <a:r>
                        <a:rPr lang="en-IE" sz="1400" u="none" cap="none" strike="noStrike">
                          <a:solidFill>
                            <a:srgbClr val="4B4B4B"/>
                          </a:solidFill>
                          <a:latin typeface="Calibri"/>
                          <a:ea typeface="Calibri"/>
                          <a:cs typeface="Calibri"/>
                          <a:sym typeface="Calibri"/>
                        </a:rPr>
                        <a:t>Mettete in evidenza le guide, gli artigiani o i membri della comunità coinvolti nel vostro progetto.</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Promozione incrociata: </a:t>
                      </a:r>
                      <a:r>
                        <a:rPr lang="en-IE" sz="1400" u="none" cap="none" strike="noStrike">
                          <a:solidFill>
                            <a:srgbClr val="4B4B4B"/>
                          </a:solidFill>
                          <a:latin typeface="Calibri"/>
                          <a:ea typeface="Calibri"/>
                          <a:cs typeface="Calibri"/>
                          <a:sym typeface="Calibri"/>
                        </a:rPr>
                        <a:t>Condividete i video di YouTube attraverso i profili, i post e le Storie di Instagram.</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Mailchimp</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IE" sz="1400" u="none" cap="none" strike="noStrike">
                          <a:solidFill>
                            <a:srgbClr val="4B4B4B"/>
                          </a:solidFill>
                          <a:latin typeface="Calibri"/>
                          <a:ea typeface="Calibri"/>
                          <a:cs typeface="Calibri"/>
                          <a:sym typeface="Calibri"/>
                        </a:rPr>
                        <a:t>Mantenete i viaggiatori informati e impegnati attraverso l'email marketing.</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Email automatiche: </a:t>
                      </a:r>
                      <a:r>
                        <a:rPr lang="en-IE" sz="1400" u="none" cap="none" strike="noStrike">
                          <a:solidFill>
                            <a:srgbClr val="4B4B4B"/>
                          </a:solidFill>
                          <a:latin typeface="Calibri"/>
                          <a:ea typeface="Calibri"/>
                          <a:cs typeface="Calibri"/>
                          <a:sym typeface="Calibri"/>
                        </a:rPr>
                        <a:t>Inviate conferme di prenotazione e consigli personalizzati.</a:t>
                      </a:r>
                      <a:endParaRPr sz="1400" u="none" cap="none" strike="noStrike">
                        <a:solidFill>
                          <a:srgbClr val="4B4B4B"/>
                        </a:solidFill>
                        <a:latin typeface="Calibri"/>
                        <a:ea typeface="Calibri"/>
                        <a:cs typeface="Calibri"/>
                        <a:sym typeface="Calibri"/>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Esperienze in evidenza: </a:t>
                      </a:r>
                      <a:r>
                        <a:rPr lang="en-IE" sz="1400" u="none" cap="none" strike="noStrike">
                          <a:solidFill>
                            <a:srgbClr val="4B4B4B"/>
                          </a:solidFill>
                          <a:latin typeface="Calibri"/>
                          <a:ea typeface="Calibri"/>
                          <a:cs typeface="Calibri"/>
                          <a:sym typeface="Calibri"/>
                        </a:rPr>
                        <a:t>Includere aggiornamenti interessanti, link diretti per la prenotazione e approfondimenti sull'ecoturismo.</a:t>
                      </a:r>
                      <a:endParaRPr sz="1400" u="none" cap="none" strike="noStrike">
                        <a:solidFill>
                          <a:srgbClr val="4B4B4B"/>
                        </a:solidFill>
                        <a:latin typeface="Calibri"/>
                        <a:ea typeface="Calibri"/>
                        <a:cs typeface="Calibri"/>
                        <a:sym typeface="Calibri"/>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
        <p:nvSpPr>
          <p:cNvPr id="620" name="Google Shape;620;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26" name="Google Shape;626;p7"/>
          <p:cNvPicPr preferRelativeResize="0"/>
          <p:nvPr>
            <p:ph idx="4" type="pic"/>
          </p:nvPr>
        </p:nvPicPr>
        <p:blipFill rotWithShape="1">
          <a:blip r:embed="rId3">
            <a:alphaModFix/>
          </a:blip>
          <a:srcRect b="0" l="0" r="0" t="0"/>
          <a:stretch/>
        </p:blipFill>
        <p:spPr>
          <a:xfrm>
            <a:off x="1" y="7588056"/>
            <a:ext cx="2712239" cy="3108290"/>
          </a:xfrm>
          <a:prstGeom prst="rect">
            <a:avLst/>
          </a:prstGeom>
          <a:noFill/>
          <a:ln>
            <a:noFill/>
          </a:ln>
        </p:spPr>
      </p:pic>
      <p:sp>
        <p:nvSpPr>
          <p:cNvPr id="627" name="Google Shape;627;p7"/>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ecoturistico </a:t>
            </a:r>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Vivere la natura, preservare la cultura - Viaggiare in modo sostenibile con Eco-discover</a:t>
            </a:r>
            <a:endParaRPr b="0" i="0" sz="2000">
              <a:solidFill>
                <a:schemeClr val="lt1"/>
              </a:solidFill>
              <a:latin typeface="Calibri"/>
              <a:ea typeface="Calibri"/>
              <a:cs typeface="Calibri"/>
              <a:sym typeface="Calibri"/>
            </a:endParaRPr>
          </a:p>
        </p:txBody>
      </p:sp>
      <p:sp>
        <p:nvSpPr>
          <p:cNvPr id="628" name="Google Shape;628;p7"/>
          <p:cNvSpPr txBox="1"/>
          <p:nvPr/>
        </p:nvSpPr>
        <p:spPr>
          <a:xfrm>
            <a:off x="1042023" y="270682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4</a:t>
            </a:r>
            <a:endParaRPr/>
          </a:p>
        </p:txBody>
      </p:sp>
      <p:sp>
        <p:nvSpPr>
          <p:cNvPr id="629" name="Google Shape;629;p7"/>
          <p:cNvSpPr/>
          <p:nvPr/>
        </p:nvSpPr>
        <p:spPr>
          <a:xfrm>
            <a:off x="395288" y="2599161"/>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630" name="Google Shape;630;p7"/>
          <p:cNvGraphicFramePr/>
          <p:nvPr/>
        </p:nvGraphicFramePr>
        <p:xfrm>
          <a:off x="181455" y="3478217"/>
          <a:ext cx="3000000" cy="3000000"/>
        </p:xfrm>
        <a:graphic>
          <a:graphicData uri="http://schemas.openxmlformats.org/drawingml/2006/table">
            <a:tbl>
              <a:tblPr bandRow="1" firstRow="1">
                <a:noFill/>
                <a:tableStyleId>{EBB33AEE-A555-4D24-8C41-B6D92B318E78}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Controllare le prestazioni e gestire il coinvolgimento</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spcBef>
                          <a:spcPts val="0"/>
                        </a:spcBef>
                        <a:spcAft>
                          <a:spcPts val="0"/>
                        </a:spcAft>
                        <a:buNone/>
                      </a:pPr>
                      <a:r>
                        <a:rPr b="1" lang="en-IE" sz="1600" u="none" cap="none" strike="noStrike">
                          <a:solidFill>
                            <a:srgbClr val="4A8887"/>
                          </a:solidFill>
                          <a:latin typeface="Calibri"/>
                          <a:ea typeface="Calibri"/>
                          <a:cs typeface="Calibri"/>
                          <a:sym typeface="Calibri"/>
                        </a:rPr>
                        <a:t>Controllare le prestazioni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Analytics di Instagram: </a:t>
                      </a:r>
                      <a:r>
                        <a:rPr lang="en-IE" sz="1400" u="none" cap="none" strike="noStrike">
                          <a:solidFill>
                            <a:srgbClr val="4B4B4B"/>
                          </a:solidFill>
                          <a:latin typeface="Calibri"/>
                          <a:ea typeface="Calibri"/>
                          <a:cs typeface="Calibri"/>
                          <a:sym typeface="Calibri"/>
                        </a:rPr>
                        <a:t>Monitorare la portata, il coinvolgimento e la crescita dei follower.</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Approfondimenti su YouTube: </a:t>
                      </a:r>
                      <a:r>
                        <a:rPr lang="en-IE" sz="1400" u="none" cap="none" strike="noStrike">
                          <a:solidFill>
                            <a:srgbClr val="4B4B4B"/>
                          </a:solidFill>
                          <a:latin typeface="Calibri"/>
                          <a:ea typeface="Calibri"/>
                          <a:cs typeface="Calibri"/>
                          <a:sym typeface="Calibri"/>
                        </a:rPr>
                        <a:t>Traccia i tempi di visione, i dati demografici degli spettatori e le prestazioni dei contenuti. </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Statistiche Airbnb: </a:t>
                      </a:r>
                      <a:r>
                        <a:rPr lang="en-IE" sz="1400" u="none" cap="none" strike="noStrike">
                          <a:solidFill>
                            <a:srgbClr val="4B4B4B"/>
                          </a:solidFill>
                          <a:latin typeface="Calibri"/>
                          <a:ea typeface="Calibri"/>
                          <a:cs typeface="Calibri"/>
                          <a:sym typeface="Calibri"/>
                        </a:rPr>
                        <a:t>Analizzare le prenotazioni e i feedback degli ospiti.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Gestire il coinvolgimento</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Impegnarsi sui social media: </a:t>
                      </a:r>
                      <a:r>
                        <a:rPr lang="en-IE" sz="1400" u="none" cap="none" strike="noStrike">
                          <a:solidFill>
                            <a:srgbClr val="4B4B4B"/>
                          </a:solidFill>
                          <a:latin typeface="Calibri"/>
                          <a:ea typeface="Calibri"/>
                          <a:cs typeface="Calibri"/>
                          <a:sym typeface="Calibri"/>
                        </a:rPr>
                        <a:t>Rispondete prontamente ai commenti e ai DM per creare fiducia.</a:t>
                      </a:r>
                      <a:endParaRPr sz="1400" u="none" cap="none" strike="noStrike">
                        <a:solidFill>
                          <a:srgbClr val="4B4B4B"/>
                        </a:solidFill>
                        <a:latin typeface="Calibri"/>
                        <a:ea typeface="Calibri"/>
                        <a:cs typeface="Calibri"/>
                        <a:sym typeface="Calibri"/>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Utilizzate funzioni interattive: </a:t>
                      </a:r>
                      <a:r>
                        <a:rPr lang="en-IE" sz="1400" u="none" cap="none" strike="noStrike">
                          <a:solidFill>
                            <a:srgbClr val="4B4B4B"/>
                          </a:solidFill>
                          <a:latin typeface="Calibri"/>
                          <a:ea typeface="Calibri"/>
                          <a:cs typeface="Calibri"/>
                          <a:sym typeface="Calibri"/>
                        </a:rPr>
                        <a:t>Sondaggi, quiz e domande e risposte mantengono il pubblico attivo.</a:t>
                      </a:r>
                      <a:endParaRPr sz="1400" u="none" cap="none" strike="noStrike">
                        <a:solidFill>
                          <a:srgbClr val="4B4B4B"/>
                        </a:solidFill>
                        <a:latin typeface="Calibri"/>
                        <a:ea typeface="Calibri"/>
                        <a:cs typeface="Calibri"/>
                        <a:sym typeface="Calibri"/>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Monitorare le recensioni: </a:t>
                      </a:r>
                      <a:r>
                        <a:rPr lang="en-IE" sz="1400" u="none" cap="none" strike="noStrike">
                          <a:solidFill>
                            <a:srgbClr val="4B4B4B"/>
                          </a:solidFill>
                          <a:latin typeface="Calibri"/>
                          <a:ea typeface="Calibri"/>
                          <a:cs typeface="Calibri"/>
                          <a:sym typeface="Calibri"/>
                        </a:rPr>
                        <a:t>Rispondete alle recensioni su Airbnb e incoraggiate i feedback positivi per costruire la credibilità. </a:t>
                      </a:r>
                      <a:endParaRPr sz="1400" u="none" cap="none" strike="noStrike">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31" name="Google Shape;631;p7"/>
          <p:cNvSpPr txBox="1"/>
          <p:nvPr/>
        </p:nvSpPr>
        <p:spPr>
          <a:xfrm>
            <a:off x="2112663" y="2802174"/>
            <a:ext cx="49353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Controllare le prestazioni e gestire il coinvolgimento</a:t>
            </a:r>
            <a:endParaRPr/>
          </a:p>
        </p:txBody>
      </p:sp>
      <p:pic>
        <p:nvPicPr>
          <p:cNvPr id="632" name="Google Shape;632;p7"/>
          <p:cNvPicPr preferRelativeResize="0"/>
          <p:nvPr/>
        </p:nvPicPr>
        <p:blipFill rotWithShape="1">
          <a:blip r:embed="rId4">
            <a:alphaModFix amt="70000"/>
          </a:blip>
          <a:srcRect b="0" l="0"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33" name="Google Shape;633;p7"/>
          <p:cNvPicPr preferRelativeResize="0"/>
          <p:nvPr/>
        </p:nvPicPr>
        <p:blipFill rotWithShape="1">
          <a:blip r:embed="rId5">
            <a:alphaModFix/>
          </a:blip>
          <a:srcRect b="0" l="0" r="0" t="0"/>
          <a:stretch/>
        </p:blipFill>
        <p:spPr>
          <a:xfrm>
            <a:off x="3299766" y="6622398"/>
            <a:ext cx="3776895" cy="3940527"/>
          </a:xfrm>
          <a:prstGeom prst="rect">
            <a:avLst/>
          </a:prstGeom>
          <a:noFill/>
          <a:ln>
            <a:noFill/>
          </a:ln>
        </p:spPr>
      </p:pic>
      <p:pic>
        <p:nvPicPr>
          <p:cNvPr id="634" name="Google Shape;634;p7"/>
          <p:cNvPicPr preferRelativeResize="0"/>
          <p:nvPr/>
        </p:nvPicPr>
        <p:blipFill rotWithShape="1">
          <a:blip r:embed="rId6">
            <a:alphaModFix/>
          </a:blip>
          <a:srcRect b="0" l="0" r="0"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35" name="Google Shape;635;p7"/>
          <p:cNvPicPr preferRelativeResize="0"/>
          <p:nvPr/>
        </p:nvPicPr>
        <p:blipFill rotWithShape="1">
          <a:blip r:embed="rId7">
            <a:alphaModFix amt="70000"/>
          </a:blip>
          <a:srcRect b="0" l="0" r="0" t="0"/>
          <a:stretch/>
        </p:blipFill>
        <p:spPr>
          <a:xfrm>
            <a:off x="4018108" y="7499881"/>
            <a:ext cx="2233059" cy="2233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8"/>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41" name="Google Shape;641;p8"/>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42" name="Google Shape;642;p8"/>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43" name="Google Shape;643;p8"/>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44" name="Google Shape;644;p8"/>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45" name="Google Shape;645;p8"/>
          <p:cNvGrpSpPr/>
          <p:nvPr/>
        </p:nvGrpSpPr>
        <p:grpSpPr>
          <a:xfrm>
            <a:off x="211349" y="3004895"/>
            <a:ext cx="4061117" cy="2475119"/>
            <a:chOff x="-4633037" y="5041382"/>
            <a:chExt cx="5608871" cy="3418425"/>
          </a:xfrm>
        </p:grpSpPr>
        <p:pic>
          <p:nvPicPr>
            <p:cNvPr id="646" name="Google Shape;646;p8"/>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47" name="Google Shape;647;p8"/>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48" name="Google Shape;648;p8"/>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49" name="Google Shape;649;p8"/>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50" name="Google Shape;650;p8">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1" name="Google Shape;651;p8"/>
          <p:cNvGrpSpPr/>
          <p:nvPr/>
        </p:nvGrpSpPr>
        <p:grpSpPr>
          <a:xfrm>
            <a:off x="3413981" y="8756512"/>
            <a:ext cx="418035" cy="418528"/>
            <a:chOff x="3573007" y="5138832"/>
            <a:chExt cx="418035" cy="418528"/>
          </a:xfrm>
        </p:grpSpPr>
        <p:sp>
          <p:nvSpPr>
            <p:cNvPr id="652" name="Google Shape;652;p8"/>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3" name="Google Shape;653;p8"/>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4" name="Google Shape;654;p8">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5" name="Google Shape;655;p8"/>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56" name="Google Shape;656;p8"/>
          <p:cNvGrpSpPr/>
          <p:nvPr/>
        </p:nvGrpSpPr>
        <p:grpSpPr>
          <a:xfrm>
            <a:off x="4491892" y="8756512"/>
            <a:ext cx="418035" cy="418528"/>
            <a:chOff x="4650918" y="5138832"/>
            <a:chExt cx="418035" cy="418528"/>
          </a:xfrm>
        </p:grpSpPr>
        <p:sp>
          <p:nvSpPr>
            <p:cNvPr id="657" name="Google Shape;657;p8"/>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8" name="Google Shape;658;p8">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59" name="Google Shape;659;p8"/>
          <p:cNvGrpSpPr/>
          <p:nvPr/>
        </p:nvGrpSpPr>
        <p:grpSpPr>
          <a:xfrm>
            <a:off x="2336165" y="8756512"/>
            <a:ext cx="418035" cy="418528"/>
            <a:chOff x="2336165" y="8717208"/>
            <a:chExt cx="418035" cy="418528"/>
          </a:xfrm>
        </p:grpSpPr>
        <p:sp>
          <p:nvSpPr>
            <p:cNvPr id="660" name="Google Shape;660;p8"/>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1" name="Google Shape;661;p8"/>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2" name="Google Shape;662;p8"/>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3" name="Google Shape;663;p8"/>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8"/>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5" name="Google Shape;665;p8"/>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8"/>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8"/>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8"/>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8"/>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8">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8"/>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8"/>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8"/>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8"/>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8"/>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8"/>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7" name="Google Shape;677;p8">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8"/>
          <p:cNvSpPr txBox="1"/>
          <p:nvPr/>
        </p:nvSpPr>
        <p:spPr>
          <a:xfrm>
            <a:off x="30076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condivisione e promozione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79" name="Google Shape;679;p8"/>
          <p:cNvGrpSpPr/>
          <p:nvPr/>
        </p:nvGrpSpPr>
        <p:grpSpPr>
          <a:xfrm>
            <a:off x="2594520" y="7750818"/>
            <a:ext cx="385691" cy="375629"/>
            <a:chOff x="3992806" y="8777240"/>
            <a:chExt cx="385691" cy="375629"/>
          </a:xfrm>
        </p:grpSpPr>
        <p:sp>
          <p:nvSpPr>
            <p:cNvPr id="680" name="Google Shape;680;p8"/>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1" name="Google Shape;681;p8"/>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