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691800" cx="7559675"/>
  <p:notesSz cx="6858000" cy="9144000"/>
  <p:embeddedFontLst>
    <p:embeddedFont>
      <p:font typeface="Roboto"/>
      <p:regular r:id="rId30"/>
      <p:bold r:id="rId31"/>
      <p:italic r:id="rId32"/>
      <p:boldItalic r:id="rId33"/>
    </p:embeddedFont>
    <p:embeddedFont>
      <p:font typeface="Montserrat"/>
      <p:regular r:id="rId34"/>
      <p:bold r:id="rId35"/>
      <p:italic r:id="rId36"/>
      <p:boldItalic r:id="rId37"/>
    </p:embeddedFont>
    <p:embeddedFont>
      <p:font typeface="Poppins"/>
      <p:regular r:id="rId38"/>
      <p:bold r:id="rId39"/>
      <p:italic r:id="rId40"/>
      <p:boldItalic r:id="rId41"/>
    </p:embeddedFont>
    <p:embeddedFont>
      <p:font typeface="Century Schoolbook"/>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0">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46" roundtripDataSignature="AMtx7mjxE0beuWuPl56wAZdZ4z/az1N8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0" orient="horz"/>
        <p:guide pos="1644"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20" Type="http://schemas.openxmlformats.org/officeDocument/2006/relationships/slide" Target="slides/slide15.xml"/><Relationship Id="rId42" Type="http://schemas.openxmlformats.org/officeDocument/2006/relationships/font" Target="fonts/CenturySchoolbook-regular.fntdata"/><Relationship Id="rId41" Type="http://schemas.openxmlformats.org/officeDocument/2006/relationships/font" Target="fonts/Poppins-boldItalic.fntdata"/><Relationship Id="rId22" Type="http://schemas.openxmlformats.org/officeDocument/2006/relationships/slide" Target="slides/slide17.xml"/><Relationship Id="rId44" Type="http://schemas.openxmlformats.org/officeDocument/2006/relationships/font" Target="fonts/CenturySchoolbook-italic.fntdata"/><Relationship Id="rId21" Type="http://schemas.openxmlformats.org/officeDocument/2006/relationships/slide" Target="slides/slide16.xml"/><Relationship Id="rId43" Type="http://schemas.openxmlformats.org/officeDocument/2006/relationships/font" Target="fonts/CenturySchoolbook-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CenturySchoolbook-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Poppins-bold.fntdata"/><Relationship Id="rId16" Type="http://schemas.openxmlformats.org/officeDocument/2006/relationships/slide" Target="slides/slide11.xml"/><Relationship Id="rId38" Type="http://schemas.openxmlformats.org/officeDocument/2006/relationships/font" Target="fonts/Poppi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1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1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1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1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1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1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1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p1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2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2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2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2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2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8.jp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26"/>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26"/>
          <p:cNvSpPr/>
          <p:nvPr>
            <p:ph idx="2" type="pic"/>
          </p:nvPr>
        </p:nvSpPr>
        <p:spPr>
          <a:xfrm>
            <a:off x="0" y="3629826"/>
            <a:ext cx="4786172" cy="5479825"/>
          </a:xfrm>
          <a:prstGeom prst="rect">
            <a:avLst/>
          </a:prstGeom>
          <a:noFill/>
          <a:ln>
            <a:noFill/>
          </a:ln>
        </p:spPr>
      </p:sp>
      <p:sp>
        <p:nvSpPr>
          <p:cNvPr id="14" name="Google Shape;14;p26"/>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26"/>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26"/>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26"/>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26"/>
          <p:cNvGrpSpPr/>
          <p:nvPr/>
        </p:nvGrpSpPr>
        <p:grpSpPr>
          <a:xfrm>
            <a:off x="401426" y="10005335"/>
            <a:ext cx="6756823" cy="523220"/>
            <a:chOff x="317992" y="10005335"/>
            <a:chExt cx="6756823" cy="523220"/>
          </a:xfrm>
        </p:grpSpPr>
        <p:sp>
          <p:nvSpPr>
            <p:cNvPr id="19" name="Google Shape;19;p26"/>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26"/>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26"/>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26"/>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26"/>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8" name="Shape 138"/>
        <p:cNvGrpSpPr/>
        <p:nvPr/>
      </p:nvGrpSpPr>
      <p:grpSpPr>
        <a:xfrm>
          <a:off x="0" y="0"/>
          <a:ext cx="0" cy="0"/>
          <a:chOff x="0" y="0"/>
          <a:chExt cx="0" cy="0"/>
        </a:xfrm>
      </p:grpSpPr>
      <p:sp>
        <p:nvSpPr>
          <p:cNvPr id="139" name="Google Shape;139;p35"/>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0" name="Google Shape;140;p35"/>
          <p:cNvGrpSpPr/>
          <p:nvPr/>
        </p:nvGrpSpPr>
        <p:grpSpPr>
          <a:xfrm>
            <a:off x="-1092535" y="5135055"/>
            <a:ext cx="6117329" cy="6119130"/>
            <a:chOff x="110688" y="1674538"/>
            <a:chExt cx="7339635" cy="7341798"/>
          </a:xfrm>
        </p:grpSpPr>
        <p:sp>
          <p:nvSpPr>
            <p:cNvPr id="141" name="Google Shape;141;p3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2" name="Google Shape;142;p3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3" name="Google Shape;143;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4" name="Google Shape;144;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5" name="Google Shape;145;p3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6" name="Google Shape;146;p3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7" name="Google Shape;147;p3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3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9" name="Google Shape;149;p3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0" name="Shape 150"/>
        <p:cNvGrpSpPr/>
        <p:nvPr/>
      </p:nvGrpSpPr>
      <p:grpSpPr>
        <a:xfrm>
          <a:off x="0" y="0"/>
          <a:ext cx="0" cy="0"/>
          <a:chOff x="0" y="0"/>
          <a:chExt cx="0" cy="0"/>
        </a:xfrm>
      </p:grpSpPr>
      <p:pic>
        <p:nvPicPr>
          <p:cNvPr id="151" name="Google Shape;151;p36"/>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2" name="Google Shape;152;p36"/>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36"/>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4" name="Google Shape;154;p36"/>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36"/>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7" name="Google Shape;157;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8" name="Google Shape;158;p36"/>
          <p:cNvGrpSpPr/>
          <p:nvPr/>
        </p:nvGrpSpPr>
        <p:grpSpPr>
          <a:xfrm>
            <a:off x="5203685" y="-757463"/>
            <a:ext cx="3314240" cy="3315216"/>
            <a:chOff x="110688" y="1674538"/>
            <a:chExt cx="7339635" cy="7341798"/>
          </a:xfrm>
        </p:grpSpPr>
        <p:sp>
          <p:nvSpPr>
            <p:cNvPr id="159" name="Google Shape;159;p3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0" name="Google Shape;160;p3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1" name="Google Shape;161;p3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2" name="Google Shape;162;p3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36"/>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4" name="Shape 164"/>
        <p:cNvGrpSpPr/>
        <p:nvPr/>
      </p:nvGrpSpPr>
      <p:grpSpPr>
        <a:xfrm>
          <a:off x="0" y="0"/>
          <a:ext cx="0" cy="0"/>
          <a:chOff x="0" y="0"/>
          <a:chExt cx="0" cy="0"/>
        </a:xfrm>
      </p:grpSpPr>
      <p:sp>
        <p:nvSpPr>
          <p:cNvPr id="165" name="Google Shape;165;p37"/>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6" name="Google Shape;166;p37"/>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37"/>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37"/>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37"/>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37"/>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37"/>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37"/>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37"/>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4" name="Google Shape;174;p37"/>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5" name="Google Shape;175;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6" name="Google Shape;176;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7" name="Shape 177"/>
        <p:cNvGrpSpPr/>
        <p:nvPr/>
      </p:nvGrpSpPr>
      <p:grpSpPr>
        <a:xfrm>
          <a:off x="0" y="0"/>
          <a:ext cx="0" cy="0"/>
          <a:chOff x="0" y="0"/>
          <a:chExt cx="0" cy="0"/>
        </a:xfrm>
      </p:grpSpPr>
      <p:sp>
        <p:nvSpPr>
          <p:cNvPr id="178" name="Google Shape;178;p38"/>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9" name="Google Shape;179;p38"/>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0" name="Google Shape;180;p3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1" name="Google Shape;181;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2" name="Google Shape;182;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3" name="Google Shape;183;p38"/>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38"/>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38"/>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6" name="Google Shape;186;p38"/>
          <p:cNvGrpSpPr/>
          <p:nvPr/>
        </p:nvGrpSpPr>
        <p:grpSpPr>
          <a:xfrm>
            <a:off x="5203685" y="1933342"/>
            <a:ext cx="3314240" cy="3315216"/>
            <a:chOff x="110688" y="1674538"/>
            <a:chExt cx="7339635" cy="7341798"/>
          </a:xfrm>
        </p:grpSpPr>
        <p:sp>
          <p:nvSpPr>
            <p:cNvPr id="187" name="Google Shape;187;p3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8" name="Google Shape;188;p3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89" name="Google Shape;189;p38"/>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0" name="Google Shape;190;p3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1" name="Google Shape;191;p38"/>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2" name="Google Shape;192;p38"/>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3" name="Google Shape;193;p38"/>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4" name="Google Shape;194;p38"/>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38"/>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38"/>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7" name="Google Shape;197;p38"/>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8" name="Google Shape;198;p38"/>
          <p:cNvSpPr/>
          <p:nvPr>
            <p:ph idx="14" type="pic"/>
          </p:nvPr>
        </p:nvSpPr>
        <p:spPr>
          <a:xfrm>
            <a:off x="1" y="7328454"/>
            <a:ext cx="2938763" cy="3367892"/>
          </a:xfrm>
          <a:prstGeom prst="rect">
            <a:avLst/>
          </a:prstGeom>
          <a:noFill/>
          <a:ln>
            <a:noFill/>
          </a:ln>
        </p:spPr>
      </p:sp>
      <p:sp>
        <p:nvSpPr>
          <p:cNvPr id="199" name="Google Shape;199;p38"/>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0" name="Shape 200"/>
        <p:cNvGrpSpPr/>
        <p:nvPr/>
      </p:nvGrpSpPr>
      <p:grpSpPr>
        <a:xfrm>
          <a:off x="0" y="0"/>
          <a:ext cx="0" cy="0"/>
          <a:chOff x="0" y="0"/>
          <a:chExt cx="0" cy="0"/>
        </a:xfrm>
      </p:grpSpPr>
      <p:sp>
        <p:nvSpPr>
          <p:cNvPr id="201" name="Google Shape;201;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2" name="Google Shape;202;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3" name="Google Shape;203;p39"/>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4" name="Google Shape;204;p39"/>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39"/>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6" name="Google Shape;206;p3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7" name="Shape 207"/>
        <p:cNvGrpSpPr/>
        <p:nvPr/>
      </p:nvGrpSpPr>
      <p:grpSpPr>
        <a:xfrm>
          <a:off x="0" y="0"/>
          <a:ext cx="0" cy="0"/>
          <a:chOff x="0" y="0"/>
          <a:chExt cx="0" cy="0"/>
        </a:xfrm>
      </p:grpSpPr>
      <p:sp>
        <p:nvSpPr>
          <p:cNvPr id="208" name="Google Shape;208;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9" name="Google Shape;209;p40"/>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10" name="Google Shape;210;p40"/>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1" name="Google Shape;211;p4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4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3" name="Google Shape;213;p40"/>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4" name="Google Shape;214;p40"/>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5" name="Google Shape;215;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41"/>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41"/>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41"/>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4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41"/>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4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4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4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4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42"/>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42"/>
          <p:cNvGrpSpPr/>
          <p:nvPr/>
        </p:nvGrpSpPr>
        <p:grpSpPr>
          <a:xfrm>
            <a:off x="5203685" y="-757463"/>
            <a:ext cx="3314240" cy="3315216"/>
            <a:chOff x="110688" y="1674538"/>
            <a:chExt cx="7339635" cy="7341798"/>
          </a:xfrm>
        </p:grpSpPr>
        <p:sp>
          <p:nvSpPr>
            <p:cNvPr id="229" name="Google Shape;229;p4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4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4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4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4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4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42"/>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4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4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4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42"/>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42"/>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4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4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43"/>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4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4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43"/>
          <p:cNvGrpSpPr/>
          <p:nvPr/>
        </p:nvGrpSpPr>
        <p:grpSpPr>
          <a:xfrm>
            <a:off x="-855518" y="7571773"/>
            <a:ext cx="3314240" cy="3315216"/>
            <a:chOff x="110688" y="1674538"/>
            <a:chExt cx="7339635" cy="7341798"/>
          </a:xfrm>
        </p:grpSpPr>
        <p:sp>
          <p:nvSpPr>
            <p:cNvPr id="248" name="Google Shape;248;p4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4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43"/>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43"/>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4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4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44"/>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44"/>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44"/>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44"/>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44"/>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44"/>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4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4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44"/>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44"/>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44"/>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44"/>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44"/>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44"/>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44"/>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44"/>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44"/>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44"/>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44"/>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44"/>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44"/>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27"/>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27"/>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27"/>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27"/>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27"/>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27"/>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27"/>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27"/>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27"/>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27"/>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27"/>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27"/>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27"/>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27"/>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27"/>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27"/>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27"/>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27"/>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27"/>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27"/>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45"/>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45"/>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45"/>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45"/>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45"/>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45"/>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45"/>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45"/>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46"/>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46"/>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46"/>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46"/>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46"/>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46"/>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4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46"/>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46"/>
          <p:cNvSpPr/>
          <p:nvPr>
            <p:ph idx="4" type="pic"/>
          </p:nvPr>
        </p:nvSpPr>
        <p:spPr>
          <a:xfrm>
            <a:off x="1" y="6188950"/>
            <a:ext cx="3739789" cy="4502865"/>
          </a:xfrm>
          <a:prstGeom prst="rect">
            <a:avLst/>
          </a:prstGeom>
          <a:noFill/>
          <a:ln>
            <a:noFill/>
          </a:ln>
        </p:spPr>
      </p:sp>
      <p:sp>
        <p:nvSpPr>
          <p:cNvPr id="295" name="Google Shape;295;p4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47"/>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47"/>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47"/>
          <p:cNvSpPr/>
          <p:nvPr>
            <p:ph idx="2" type="pic"/>
          </p:nvPr>
        </p:nvSpPr>
        <p:spPr>
          <a:xfrm>
            <a:off x="686565" y="6737513"/>
            <a:ext cx="3796138" cy="3954301"/>
          </a:xfrm>
          <a:prstGeom prst="rect">
            <a:avLst/>
          </a:prstGeom>
          <a:solidFill>
            <a:srgbClr val="BFBFBF"/>
          </a:solidFill>
          <a:ln>
            <a:noFill/>
          </a:ln>
        </p:spPr>
      </p:sp>
      <p:sp>
        <p:nvSpPr>
          <p:cNvPr id="300" name="Google Shape;300;p4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4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47"/>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47"/>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47"/>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48"/>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48"/>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48"/>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48"/>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48"/>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4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4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48"/>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48"/>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49"/>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49"/>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49"/>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49"/>
          <p:cNvSpPr/>
          <p:nvPr>
            <p:ph idx="2" type="pic"/>
          </p:nvPr>
        </p:nvSpPr>
        <p:spPr>
          <a:xfrm>
            <a:off x="1793144" y="5952556"/>
            <a:ext cx="3973385" cy="4739257"/>
          </a:xfrm>
          <a:prstGeom prst="rect">
            <a:avLst/>
          </a:prstGeom>
          <a:solidFill>
            <a:srgbClr val="BFBFBF"/>
          </a:solidFill>
          <a:ln>
            <a:noFill/>
          </a:ln>
        </p:spPr>
      </p:sp>
      <p:sp>
        <p:nvSpPr>
          <p:cNvPr id="320" name="Google Shape;320;p49"/>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49"/>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4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4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49"/>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4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49"/>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49"/>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50"/>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50"/>
          <p:cNvSpPr/>
          <p:nvPr>
            <p:ph idx="2" type="pic"/>
          </p:nvPr>
        </p:nvSpPr>
        <p:spPr>
          <a:xfrm>
            <a:off x="5136" y="1"/>
            <a:ext cx="2850694" cy="3459591"/>
          </a:xfrm>
          <a:prstGeom prst="rect">
            <a:avLst/>
          </a:prstGeom>
          <a:noFill/>
          <a:ln>
            <a:noFill/>
          </a:ln>
        </p:spPr>
      </p:sp>
      <p:sp>
        <p:nvSpPr>
          <p:cNvPr id="331" name="Google Shape;331;p50"/>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5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5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50"/>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50"/>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50"/>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50"/>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50"/>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50"/>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50"/>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50"/>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50"/>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50"/>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50"/>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50"/>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50"/>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51"/>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51"/>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5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5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51"/>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51"/>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51"/>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51"/>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51"/>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51"/>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51"/>
          <p:cNvGrpSpPr/>
          <p:nvPr/>
        </p:nvGrpSpPr>
        <p:grpSpPr>
          <a:xfrm>
            <a:off x="6770986" y="850643"/>
            <a:ext cx="750136" cy="750136"/>
            <a:chOff x="7559675" y="1928896"/>
            <a:chExt cx="750136" cy="750136"/>
          </a:xfrm>
        </p:grpSpPr>
        <p:sp>
          <p:nvSpPr>
            <p:cNvPr id="359" name="Google Shape;359;p51"/>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51"/>
            <p:cNvGrpSpPr/>
            <p:nvPr/>
          </p:nvGrpSpPr>
          <p:grpSpPr>
            <a:xfrm>
              <a:off x="7683372" y="2028561"/>
              <a:ext cx="526805" cy="526741"/>
              <a:chOff x="1042830" y="5367345"/>
              <a:chExt cx="907476" cy="907364"/>
            </a:xfrm>
          </p:grpSpPr>
          <p:grpSp>
            <p:nvGrpSpPr>
              <p:cNvPr id="361" name="Google Shape;361;p51"/>
              <p:cNvGrpSpPr/>
              <p:nvPr/>
            </p:nvGrpSpPr>
            <p:grpSpPr>
              <a:xfrm>
                <a:off x="1042830" y="5367345"/>
                <a:ext cx="907476" cy="907364"/>
                <a:chOff x="5318121" y="3727141"/>
                <a:chExt cx="907476" cy="907364"/>
              </a:xfrm>
            </p:grpSpPr>
            <p:sp>
              <p:nvSpPr>
                <p:cNvPr id="362" name="Google Shape;362;p51"/>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51"/>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51"/>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51"/>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51"/>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51"/>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51"/>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51"/>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51"/>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51"/>
              <p:cNvGrpSpPr/>
              <p:nvPr/>
            </p:nvGrpSpPr>
            <p:grpSpPr>
              <a:xfrm>
                <a:off x="1304333" y="5488666"/>
                <a:ext cx="566267" cy="691349"/>
                <a:chOff x="5574516" y="3858678"/>
                <a:chExt cx="566267" cy="691349"/>
              </a:xfrm>
            </p:grpSpPr>
            <p:sp>
              <p:nvSpPr>
                <p:cNvPr id="372" name="Google Shape;372;p51"/>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51"/>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51"/>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51"/>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51"/>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51"/>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51"/>
          <p:cNvGrpSpPr/>
          <p:nvPr/>
        </p:nvGrpSpPr>
        <p:grpSpPr>
          <a:xfrm>
            <a:off x="6770986" y="5699369"/>
            <a:ext cx="750136" cy="750136"/>
            <a:chOff x="6770986" y="5699369"/>
            <a:chExt cx="750136" cy="750136"/>
          </a:xfrm>
        </p:grpSpPr>
        <p:sp>
          <p:nvSpPr>
            <p:cNvPr id="379" name="Google Shape;379;p51"/>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51"/>
            <p:cNvGrpSpPr/>
            <p:nvPr/>
          </p:nvGrpSpPr>
          <p:grpSpPr>
            <a:xfrm>
              <a:off x="6927017" y="5844011"/>
              <a:ext cx="460179" cy="460852"/>
              <a:chOff x="5846399" y="5075944"/>
              <a:chExt cx="910778" cy="912109"/>
            </a:xfrm>
          </p:grpSpPr>
          <p:grpSp>
            <p:nvGrpSpPr>
              <p:cNvPr id="381" name="Google Shape;381;p51"/>
              <p:cNvGrpSpPr/>
              <p:nvPr/>
            </p:nvGrpSpPr>
            <p:grpSpPr>
              <a:xfrm>
                <a:off x="6118625" y="5123402"/>
                <a:ext cx="376897" cy="533617"/>
                <a:chOff x="2711364" y="4936062"/>
                <a:chExt cx="376897" cy="533617"/>
              </a:xfrm>
            </p:grpSpPr>
            <p:sp>
              <p:nvSpPr>
                <p:cNvPr id="382" name="Google Shape;382;p51"/>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51"/>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51"/>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51"/>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51"/>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51"/>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51"/>
              <p:cNvGrpSpPr/>
              <p:nvPr/>
            </p:nvGrpSpPr>
            <p:grpSpPr>
              <a:xfrm>
                <a:off x="5846399" y="5075944"/>
                <a:ext cx="910778" cy="912109"/>
                <a:chOff x="2444246" y="4903928"/>
                <a:chExt cx="910778" cy="912109"/>
              </a:xfrm>
            </p:grpSpPr>
            <p:sp>
              <p:nvSpPr>
                <p:cNvPr id="389" name="Google Shape;389;p51"/>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51"/>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51"/>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51"/>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51"/>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51"/>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51"/>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51"/>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51"/>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51"/>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52"/>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52"/>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52"/>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52"/>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52"/>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52"/>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52"/>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52"/>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52"/>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52"/>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5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5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52"/>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52"/>
          <p:cNvSpPr/>
          <p:nvPr>
            <p:ph idx="9" type="pic"/>
          </p:nvPr>
        </p:nvSpPr>
        <p:spPr>
          <a:xfrm>
            <a:off x="5205348" y="0"/>
            <a:ext cx="2354327" cy="2862503"/>
          </a:xfrm>
          <a:prstGeom prst="rect">
            <a:avLst/>
          </a:prstGeom>
          <a:noFill/>
          <a:ln>
            <a:noFill/>
          </a:ln>
        </p:spPr>
      </p:sp>
      <p:cxnSp>
        <p:nvCxnSpPr>
          <p:cNvPr id="414" name="Google Shape;414;p52"/>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52"/>
          <p:cNvGrpSpPr/>
          <p:nvPr/>
        </p:nvGrpSpPr>
        <p:grpSpPr>
          <a:xfrm>
            <a:off x="6770986" y="4265646"/>
            <a:ext cx="750136" cy="750136"/>
            <a:chOff x="7559675" y="1928896"/>
            <a:chExt cx="750136" cy="750136"/>
          </a:xfrm>
        </p:grpSpPr>
        <p:sp>
          <p:nvSpPr>
            <p:cNvPr id="416" name="Google Shape;416;p52"/>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52"/>
            <p:cNvGrpSpPr/>
            <p:nvPr/>
          </p:nvGrpSpPr>
          <p:grpSpPr>
            <a:xfrm>
              <a:off x="7683372" y="2028561"/>
              <a:ext cx="526805" cy="526741"/>
              <a:chOff x="1042830" y="5367345"/>
              <a:chExt cx="907476" cy="907364"/>
            </a:xfrm>
          </p:grpSpPr>
          <p:grpSp>
            <p:nvGrpSpPr>
              <p:cNvPr id="418" name="Google Shape;418;p52"/>
              <p:cNvGrpSpPr/>
              <p:nvPr/>
            </p:nvGrpSpPr>
            <p:grpSpPr>
              <a:xfrm>
                <a:off x="1042830" y="5367345"/>
                <a:ext cx="907476" cy="907364"/>
                <a:chOff x="5318121" y="3727141"/>
                <a:chExt cx="907476" cy="907364"/>
              </a:xfrm>
            </p:grpSpPr>
            <p:sp>
              <p:nvSpPr>
                <p:cNvPr id="419" name="Google Shape;419;p52"/>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52"/>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52"/>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52"/>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52"/>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52"/>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52"/>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52"/>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52"/>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52"/>
              <p:cNvGrpSpPr/>
              <p:nvPr/>
            </p:nvGrpSpPr>
            <p:grpSpPr>
              <a:xfrm>
                <a:off x="1304333" y="5488666"/>
                <a:ext cx="566267" cy="691349"/>
                <a:chOff x="5574516" y="3858678"/>
                <a:chExt cx="566267" cy="691349"/>
              </a:xfrm>
            </p:grpSpPr>
            <p:sp>
              <p:nvSpPr>
                <p:cNvPr id="429" name="Google Shape;429;p52"/>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52"/>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52"/>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52"/>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52"/>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52"/>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52"/>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52"/>
          <p:cNvGrpSpPr/>
          <p:nvPr/>
        </p:nvGrpSpPr>
        <p:grpSpPr>
          <a:xfrm>
            <a:off x="6770986" y="7341555"/>
            <a:ext cx="750136" cy="750136"/>
            <a:chOff x="6770986" y="5699369"/>
            <a:chExt cx="750136" cy="750136"/>
          </a:xfrm>
        </p:grpSpPr>
        <p:sp>
          <p:nvSpPr>
            <p:cNvPr id="437" name="Google Shape;437;p52"/>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52"/>
            <p:cNvGrpSpPr/>
            <p:nvPr/>
          </p:nvGrpSpPr>
          <p:grpSpPr>
            <a:xfrm>
              <a:off x="6927017" y="5844011"/>
              <a:ext cx="460179" cy="460852"/>
              <a:chOff x="5846399" y="5075944"/>
              <a:chExt cx="910778" cy="912109"/>
            </a:xfrm>
          </p:grpSpPr>
          <p:grpSp>
            <p:nvGrpSpPr>
              <p:cNvPr id="439" name="Google Shape;439;p52"/>
              <p:cNvGrpSpPr/>
              <p:nvPr/>
            </p:nvGrpSpPr>
            <p:grpSpPr>
              <a:xfrm>
                <a:off x="6118625" y="5123402"/>
                <a:ext cx="376897" cy="533617"/>
                <a:chOff x="2711364" y="4936062"/>
                <a:chExt cx="376897" cy="533617"/>
              </a:xfrm>
            </p:grpSpPr>
            <p:sp>
              <p:nvSpPr>
                <p:cNvPr id="440" name="Google Shape;440;p52"/>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52"/>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52"/>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52"/>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52"/>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52"/>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52"/>
              <p:cNvGrpSpPr/>
              <p:nvPr/>
            </p:nvGrpSpPr>
            <p:grpSpPr>
              <a:xfrm>
                <a:off x="5846399" y="5075944"/>
                <a:ext cx="910778" cy="912109"/>
                <a:chOff x="2444246" y="4903928"/>
                <a:chExt cx="910778" cy="912109"/>
              </a:xfrm>
            </p:grpSpPr>
            <p:sp>
              <p:nvSpPr>
                <p:cNvPr id="447" name="Google Shape;447;p52"/>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52"/>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52"/>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52"/>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52"/>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52"/>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52"/>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52"/>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52"/>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52"/>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53"/>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53"/>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53"/>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53"/>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53"/>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53"/>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53"/>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53"/>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53"/>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53"/>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5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5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54"/>
          <p:cNvGrpSpPr/>
          <p:nvPr/>
        </p:nvGrpSpPr>
        <p:grpSpPr>
          <a:xfrm>
            <a:off x="317992" y="9796789"/>
            <a:ext cx="6885949" cy="630942"/>
            <a:chOff x="317992" y="9796789"/>
            <a:chExt cx="6885949" cy="630942"/>
          </a:xfrm>
        </p:grpSpPr>
        <p:sp>
          <p:nvSpPr>
            <p:cNvPr id="472" name="Google Shape;472;p54"/>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54"/>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54"/>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54"/>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54"/>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54"/>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54"/>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54"/>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54"/>
          <p:cNvGrpSpPr/>
          <p:nvPr/>
        </p:nvGrpSpPr>
        <p:grpSpPr>
          <a:xfrm>
            <a:off x="5757333" y="-757463"/>
            <a:ext cx="2760592" cy="2761405"/>
            <a:chOff x="110688" y="1674538"/>
            <a:chExt cx="7339635" cy="7341798"/>
          </a:xfrm>
        </p:grpSpPr>
        <p:sp>
          <p:nvSpPr>
            <p:cNvPr id="481" name="Google Shape;481;p5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5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54"/>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54"/>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47" name="Shape 47"/>
        <p:cNvGrpSpPr/>
        <p:nvPr/>
      </p:nvGrpSpPr>
      <p:grpSpPr>
        <a:xfrm>
          <a:off x="0" y="0"/>
          <a:ext cx="0" cy="0"/>
          <a:chOff x="0" y="0"/>
          <a:chExt cx="0" cy="0"/>
        </a:xfrm>
      </p:grpSpPr>
      <p:sp>
        <p:nvSpPr>
          <p:cNvPr id="48" name="Google Shape;48;p28"/>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28"/>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 name="Google Shape;50;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51" name="Google Shape;51;p2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2" name="Google Shape;52;p28"/>
          <p:cNvSpPr/>
          <p:nvPr>
            <p:ph idx="2" type="pic"/>
          </p:nvPr>
        </p:nvSpPr>
        <p:spPr>
          <a:xfrm>
            <a:off x="5205348" y="0"/>
            <a:ext cx="2354327" cy="2862503"/>
          </a:xfrm>
          <a:prstGeom prst="rect">
            <a:avLst/>
          </a:prstGeom>
          <a:noFill/>
          <a:ln>
            <a:noFill/>
          </a:ln>
        </p:spPr>
      </p:sp>
      <p:sp>
        <p:nvSpPr>
          <p:cNvPr id="53" name="Google Shape;53;p28"/>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 name="Google Shape;54;p28"/>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5" name="Google Shape;55;p28"/>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6" name="Google Shape;56;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55"/>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55"/>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5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55"/>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55"/>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5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56"/>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56"/>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5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5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56"/>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56"/>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5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56"/>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56"/>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5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56"/>
          <p:cNvSpPr/>
          <p:nvPr>
            <p:ph idx="4" type="pic"/>
          </p:nvPr>
        </p:nvSpPr>
        <p:spPr>
          <a:xfrm>
            <a:off x="5205348" y="0"/>
            <a:ext cx="2354327" cy="2862503"/>
          </a:xfrm>
          <a:prstGeom prst="rect">
            <a:avLst/>
          </a:prstGeom>
          <a:noFill/>
          <a:ln>
            <a:noFill/>
          </a:ln>
        </p:spPr>
      </p:sp>
      <p:sp>
        <p:nvSpPr>
          <p:cNvPr id="504" name="Google Shape;504;p56"/>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56"/>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56"/>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56"/>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56"/>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56"/>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56"/>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56"/>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56"/>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56"/>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56"/>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56"/>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56"/>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56"/>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56"/>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56"/>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57" name="Shape 57"/>
        <p:cNvGrpSpPr/>
        <p:nvPr/>
      </p:nvGrpSpPr>
      <p:grpSpPr>
        <a:xfrm>
          <a:off x="0" y="0"/>
          <a:ext cx="0" cy="0"/>
          <a:chOff x="0" y="0"/>
          <a:chExt cx="0" cy="0"/>
        </a:xfrm>
      </p:grpSpPr>
      <p:sp>
        <p:nvSpPr>
          <p:cNvPr id="58" name="Google Shape;58;p29"/>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 name="Google Shape;59;p29"/>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 name="Google Shape;60;p29"/>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 name="Google Shape;61;p29"/>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2" name="Google Shape;62;p29"/>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3" name="Google Shape;63;p29"/>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4" name="Google Shape;64;p2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5" name="Google Shape;65;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66" name="Google Shape;66;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67" name="Google Shape;67;p29"/>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68" name="Google Shape;68;p29"/>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69" name="Shape 69"/>
        <p:cNvGrpSpPr/>
        <p:nvPr/>
      </p:nvGrpSpPr>
      <p:grpSpPr>
        <a:xfrm>
          <a:off x="0" y="0"/>
          <a:ext cx="0" cy="0"/>
          <a:chOff x="0" y="0"/>
          <a:chExt cx="0" cy="0"/>
        </a:xfrm>
      </p:grpSpPr>
      <p:pic>
        <p:nvPicPr>
          <p:cNvPr id="70" name="Google Shape;70;p30"/>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71" name="Google Shape;71;p30"/>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2" name="Google Shape;72;p30"/>
          <p:cNvSpPr/>
          <p:nvPr>
            <p:ph idx="2" type="pic"/>
          </p:nvPr>
        </p:nvSpPr>
        <p:spPr>
          <a:xfrm>
            <a:off x="2783121" y="0"/>
            <a:ext cx="4789072" cy="4566547"/>
          </a:xfrm>
          <a:prstGeom prst="rect">
            <a:avLst/>
          </a:prstGeom>
          <a:noFill/>
          <a:ln>
            <a:noFill/>
          </a:ln>
        </p:spPr>
      </p:sp>
      <p:sp>
        <p:nvSpPr>
          <p:cNvPr id="73" name="Google Shape;73;p30"/>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4" name="Google Shape;74;p30"/>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5" name="Google Shape;75;p30"/>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6" name="Google Shape;76;p30"/>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7" name="Google Shape;77;p30"/>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78" name="Google Shape;78;p30"/>
          <p:cNvGrpSpPr/>
          <p:nvPr/>
        </p:nvGrpSpPr>
        <p:grpSpPr>
          <a:xfrm>
            <a:off x="401426" y="10005335"/>
            <a:ext cx="6756823" cy="523220"/>
            <a:chOff x="317992" y="10005335"/>
            <a:chExt cx="6756823" cy="523220"/>
          </a:xfrm>
        </p:grpSpPr>
        <p:sp>
          <p:nvSpPr>
            <p:cNvPr id="79" name="Google Shape;79;p30"/>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80" name="Google Shape;80;p30"/>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81" name="Google Shape;81;p30"/>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82" name="Google Shape;82;p30"/>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3" name="Shape 83"/>
        <p:cNvGrpSpPr/>
        <p:nvPr/>
      </p:nvGrpSpPr>
      <p:grpSpPr>
        <a:xfrm>
          <a:off x="0" y="0"/>
          <a:ext cx="0" cy="0"/>
          <a:chOff x="0" y="0"/>
          <a:chExt cx="0" cy="0"/>
        </a:xfrm>
      </p:grpSpPr>
      <p:sp>
        <p:nvSpPr>
          <p:cNvPr id="84" name="Google Shape;84;p31"/>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5" name="Google Shape;85;p31"/>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86" name="Google Shape;86;p31"/>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87" name="Google Shape;87;p31"/>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88" name="Google Shape;88;p31"/>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89" name="Shape 89"/>
        <p:cNvGrpSpPr/>
        <p:nvPr/>
      </p:nvGrpSpPr>
      <p:grpSpPr>
        <a:xfrm>
          <a:off x="0" y="0"/>
          <a:ext cx="0" cy="0"/>
          <a:chOff x="0" y="0"/>
          <a:chExt cx="0" cy="0"/>
        </a:xfrm>
      </p:grpSpPr>
      <p:pic>
        <p:nvPicPr>
          <p:cNvPr id="90" name="Google Shape;90;p32"/>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91" name="Google Shape;91;p32"/>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32"/>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3" name="Google Shape;93;p32"/>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32"/>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32"/>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32"/>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32"/>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32"/>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9" name="Google Shape;99;p32"/>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32"/>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32"/>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32"/>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32"/>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32"/>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32"/>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32"/>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32"/>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32"/>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32"/>
          <p:cNvGrpSpPr/>
          <p:nvPr/>
        </p:nvGrpSpPr>
        <p:grpSpPr>
          <a:xfrm>
            <a:off x="317992" y="10005335"/>
            <a:ext cx="6885949" cy="630942"/>
            <a:chOff x="317992" y="9796789"/>
            <a:chExt cx="6885949" cy="630942"/>
          </a:xfrm>
        </p:grpSpPr>
        <p:sp>
          <p:nvSpPr>
            <p:cNvPr id="110" name="Google Shape;110;p32"/>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32"/>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12" name="Google Shape;112;p32"/>
          <p:cNvSpPr/>
          <p:nvPr>
            <p:ph idx="19" type="pic"/>
          </p:nvPr>
        </p:nvSpPr>
        <p:spPr>
          <a:xfrm>
            <a:off x="5205348" y="0"/>
            <a:ext cx="2354327" cy="2862503"/>
          </a:xfrm>
          <a:prstGeom prst="rect">
            <a:avLst/>
          </a:prstGeom>
          <a:noFill/>
          <a:ln>
            <a:noFill/>
          </a:ln>
        </p:spPr>
      </p:sp>
      <p:pic>
        <p:nvPicPr>
          <p:cNvPr id="113" name="Google Shape;113;p32"/>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4" name="Shape 114"/>
        <p:cNvGrpSpPr/>
        <p:nvPr/>
      </p:nvGrpSpPr>
      <p:grpSpPr>
        <a:xfrm>
          <a:off x="0" y="0"/>
          <a:ext cx="0" cy="0"/>
          <a:chOff x="0" y="0"/>
          <a:chExt cx="0" cy="0"/>
        </a:xfrm>
      </p:grpSpPr>
      <p:sp>
        <p:nvSpPr>
          <p:cNvPr id="115" name="Google Shape;115;p33"/>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6" name="Google Shape;116;p33"/>
          <p:cNvGrpSpPr/>
          <p:nvPr/>
        </p:nvGrpSpPr>
        <p:grpSpPr>
          <a:xfrm>
            <a:off x="-1092535" y="5135055"/>
            <a:ext cx="6117329" cy="6119130"/>
            <a:chOff x="110688" y="1674538"/>
            <a:chExt cx="7339635" cy="7341798"/>
          </a:xfrm>
        </p:grpSpPr>
        <p:sp>
          <p:nvSpPr>
            <p:cNvPr id="117" name="Google Shape;117;p3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8" name="Google Shape;118;p3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19" name="Google Shape;119;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0" name="Google Shape;120;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1" name="Google Shape;121;p33"/>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2" name="Google Shape;122;p33"/>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3" name="Google Shape;123;p33"/>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33"/>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5" name="Google Shape;125;p33"/>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6" name="Shape 126"/>
        <p:cNvGrpSpPr/>
        <p:nvPr/>
      </p:nvGrpSpPr>
      <p:grpSpPr>
        <a:xfrm>
          <a:off x="0" y="0"/>
          <a:ext cx="0" cy="0"/>
          <a:chOff x="0" y="0"/>
          <a:chExt cx="0" cy="0"/>
        </a:xfrm>
      </p:grpSpPr>
      <p:sp>
        <p:nvSpPr>
          <p:cNvPr id="127" name="Google Shape;127;p34"/>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8" name="Google Shape;128;p34"/>
          <p:cNvGrpSpPr/>
          <p:nvPr/>
        </p:nvGrpSpPr>
        <p:grpSpPr>
          <a:xfrm>
            <a:off x="-1092535" y="5135055"/>
            <a:ext cx="6117329" cy="6119130"/>
            <a:chOff x="110688" y="1674538"/>
            <a:chExt cx="7339635" cy="7341798"/>
          </a:xfrm>
        </p:grpSpPr>
        <p:sp>
          <p:nvSpPr>
            <p:cNvPr id="129" name="Google Shape;129;p3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0" name="Google Shape;130;p3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1" name="Google Shape;131;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2" name="Google Shape;132;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3" name="Google Shape;133;p34"/>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4" name="Google Shape;134;p3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5" name="Google Shape;135;p3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34"/>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7" name="Google Shape;137;p34"/>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airtable.com/" TargetMode="External"/><Relationship Id="rId4" Type="http://schemas.openxmlformats.org/officeDocument/2006/relationships/hyperlink" Target="https://workspace.google.com/products/sheets/" TargetMode="External"/><Relationship Id="rId5" Type="http://schemas.openxmlformats.org/officeDocument/2006/relationships/hyperlink" Target="https://trello.com/" TargetMode="External"/><Relationship Id="rId6" Type="http://schemas.openxmlformats.org/officeDocument/2006/relationships/hyperlink" Target="https://safetyculture.com/iauditor/" TargetMode="External"/><Relationship Id="rId7" Type="http://schemas.openxmlformats.org/officeDocument/2006/relationships/hyperlink" Target="https://slack.com/" TargetMode="External"/><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hyperlink" Target="https://evernote.com/" TargetMode="External"/><Relationship Id="rId5" Type="http://schemas.openxmlformats.org/officeDocument/2006/relationships/hyperlink" Target="https://www.airtable.com/" TargetMode="External"/><Relationship Id="rId6" Type="http://schemas.openxmlformats.org/officeDocument/2006/relationships/hyperlink" Target="https://workspace.google.com/products/sheets/" TargetMode="External"/><Relationship Id="rId7" Type="http://schemas.openxmlformats.org/officeDocument/2006/relationships/hyperlink" Target="https://trello.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localharvest.org/" TargetMode="External"/><Relationship Id="rId4" Type="http://schemas.openxmlformats.org/officeDocument/2006/relationships/hyperlink" Target="https://farmdrop.us/" TargetMode="External"/><Relationship Id="rId5" Type="http://schemas.openxmlformats.org/officeDocument/2006/relationships/image" Target="../media/image14.png"/><Relationship Id="rId6" Type="http://schemas.openxmlformats.org/officeDocument/2006/relationships/hyperlink" Target="https://ecochain.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trellis.net/" TargetMode="External"/><Relationship Id="rId4" Type="http://schemas.openxmlformats.org/officeDocument/2006/relationships/hyperlink" Target="https://ecounesco.ie/green-steps-green-skills/" TargetMode="External"/><Relationship Id="rId9" Type="http://schemas.openxmlformats.org/officeDocument/2006/relationships/image" Target="../media/image16.png"/><Relationship Id="rId5" Type="http://schemas.openxmlformats.org/officeDocument/2006/relationships/hyperlink" Target="https://trello.com/" TargetMode="External"/><Relationship Id="rId6" Type="http://schemas.openxmlformats.org/officeDocument/2006/relationships/hyperlink" Target="https://asana.com/" TargetMode="External"/><Relationship Id="rId7" Type="http://schemas.openxmlformats.org/officeDocument/2006/relationships/hyperlink" Target="https://marketingplatform.google.com/about/analytics/" TargetMode="External"/><Relationship Id="rId8" Type="http://schemas.openxmlformats.org/officeDocument/2006/relationships/hyperlink" Target="https://www.microsoft.com/en-us/power-platform/products/power-b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hyperlink" Target="https://mailchimp.com/" TargetMode="External"/><Relationship Id="rId5" Type="http://schemas.openxmlformats.org/officeDocument/2006/relationships/hyperlink" Target="https://zapier.com/" TargetMode="External"/><Relationship Id="rId6" Type="http://schemas.openxmlformats.org/officeDocument/2006/relationships/hyperlink" Target="https://automate.io/" TargetMode="External"/><Relationship Id="rId7" Type="http://schemas.openxmlformats.org/officeDocument/2006/relationships/hyperlink" Target="https://workspace.google.com/products/sheets/" TargetMode="External"/><Relationship Id="rId8" Type="http://schemas.openxmlformats.org/officeDocument/2006/relationships/hyperlink" Target="https://buffer.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mailchimp.com/" TargetMode="External"/><Relationship Id="rId4" Type="http://schemas.openxmlformats.org/officeDocument/2006/relationships/hyperlink" Target="https://trello.com/" TargetMode="External"/><Relationship Id="rId9" Type="http://schemas.openxmlformats.org/officeDocument/2006/relationships/image" Target="../media/image14.png"/><Relationship Id="rId5" Type="http://schemas.openxmlformats.org/officeDocument/2006/relationships/hyperlink" Target="https://asana.com/" TargetMode="External"/><Relationship Id="rId6" Type="http://schemas.openxmlformats.org/officeDocument/2006/relationships/hyperlink" Target="https://quickbooks.intuit.com/" TargetMode="External"/><Relationship Id="rId7" Type="http://schemas.openxmlformats.org/officeDocument/2006/relationships/hyperlink" Target="https://www.waveapps.com/" TargetMode="External"/><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zoho.com/invoice/" TargetMode="External"/><Relationship Id="rId4" Type="http://schemas.openxmlformats.org/officeDocument/2006/relationships/hyperlink" Target="https://www.waveapps.com/" TargetMode="External"/><Relationship Id="rId5" Type="http://schemas.openxmlformats.org/officeDocument/2006/relationships/hyperlink" Target="http://www.freshbooks.com/" TargetMode="External"/><Relationship Id="rId6" Type="http://schemas.openxmlformats.org/officeDocument/2006/relationships/hyperlink" Target="https://quickbooks.intuit.com/" TargetMode="External"/><Relationship Id="rId7" Type="http://schemas.openxmlformats.org/officeDocument/2006/relationships/hyperlink" Target="https://www.xero.com/ie/" TargetMode="External"/><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hyperlink" Target="https://calendly.com/" TargetMode="External"/><Relationship Id="rId5" Type="http://schemas.openxmlformats.org/officeDocument/2006/relationships/hyperlink" Target="https://simplybook.me/en/" TargetMode="External"/><Relationship Id="rId6" Type="http://schemas.openxmlformats.org/officeDocument/2006/relationships/hyperlink" Target="https://acuityscheduling.com/" TargetMode="External"/><Relationship Id="rId7" Type="http://schemas.openxmlformats.org/officeDocument/2006/relationships/hyperlink" Target="https://booksy.com/en-ie/" TargetMode="External"/><Relationship Id="rId8" Type="http://schemas.openxmlformats.org/officeDocument/2006/relationships/hyperlink" Target="https://www.setmor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hyperlink" Target="http://www.livechat.com/" TargetMode="External"/><Relationship Id="rId5" Type="http://schemas.openxmlformats.org/officeDocument/2006/relationships/hyperlink" Target="https://crisp.chat/en/alternatives/livechatinc/" TargetMode="External"/><Relationship Id="rId6" Type="http://schemas.openxmlformats.org/officeDocument/2006/relationships/hyperlink" Target="http://www.tidio.com/" TargetMode="External"/><Relationship Id="rId7" Type="http://schemas.openxmlformats.org/officeDocument/2006/relationships/hyperlink" Target="http://www.intercom.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intercom.com/" TargetMode="External"/><Relationship Id="rId4" Type="http://schemas.openxmlformats.org/officeDocument/2006/relationships/hyperlink" Target="https://www.zendesk.com/" TargetMode="External"/><Relationship Id="rId5" Type="http://schemas.openxmlformats.org/officeDocument/2006/relationships/image" Target="../media/image14.png"/><Relationship Id="rId6" Type="http://schemas.openxmlformats.org/officeDocument/2006/relationships/hyperlink" Target="https://trell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hyperlink" Target="https://asana.com/" TargetMode="External"/><Relationship Id="rId5" Type="http://schemas.openxmlformats.org/officeDocument/2006/relationships/hyperlink" Target="https://www.notion.so/" TargetMode="External"/><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gusto.com/" TargetMode="External"/><Relationship Id="rId4" Type="http://schemas.openxmlformats.org/officeDocument/2006/relationships/hyperlink" Target="https://trello.com/" TargetMode="External"/><Relationship Id="rId5" Type="http://schemas.openxmlformats.org/officeDocument/2006/relationships/hyperlink" Target="https://www.notion.so/" TargetMode="External"/><Relationship Id="rId6" Type="http://schemas.openxmlformats.org/officeDocument/2006/relationships/hyperlink" Target="https://workspace.google.com/intl/en_ie/products/drive/" TargetMode="External"/><Relationship Id="rId7" Type="http://schemas.openxmlformats.org/officeDocument/2006/relationships/hyperlink" Target="https://slack.com/" TargetMode="External"/><Relationship Id="rId8"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hyperlink" Target="https://www.zendesk.com/" TargetMode="External"/><Relationship Id="rId5" Type="http://schemas.openxmlformats.org/officeDocument/2006/relationships/hyperlink" Target="https://www.tidio.com/" TargetMode="External"/><Relationship Id="rId6" Type="http://schemas.openxmlformats.org/officeDocument/2006/relationships/hyperlink" Target="https://www.surveymonkey.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hyperlink" Target="https://www.instagram.com/reels.stories/?hl=en" TargetMode="External"/><Relationship Id="rId5" Type="http://schemas.openxmlformats.org/officeDocument/2006/relationships/hyperlink" Target="https://mailchimp.com/" TargetMode="External"/><Relationship Id="rId6" Type="http://schemas.openxmlformats.org/officeDocument/2006/relationships/image" Target="../media/image26.png"/><Relationship Id="rId7" Type="http://schemas.openxmlformats.org/officeDocument/2006/relationships/image" Target="../media/image24.jpg"/><Relationship Id="rId8"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2.jpg"/><Relationship Id="rId4" Type="http://schemas.openxmlformats.org/officeDocument/2006/relationships/image" Target="../media/image17.png"/><Relationship Id="rId9" Type="http://schemas.openxmlformats.org/officeDocument/2006/relationships/hyperlink" Target="https://www.youtube.com/@grassroots-eu" TargetMode="External"/><Relationship Id="rId5" Type="http://schemas.openxmlformats.org/officeDocument/2006/relationships/image" Target="../media/image18.jpg"/><Relationship Id="rId6" Type="http://schemas.openxmlformats.org/officeDocument/2006/relationships/image" Target="../media/image19.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optimise-business-oper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12.png"/><Relationship Id="rId9" Type="http://schemas.openxmlformats.org/officeDocument/2006/relationships/hyperlink" Target="https://zapier.com/" TargetMode="External"/><Relationship Id="rId5" Type="http://schemas.openxmlformats.org/officeDocument/2006/relationships/image" Target="../media/image14.png"/><Relationship Id="rId6" Type="http://schemas.openxmlformats.org/officeDocument/2006/relationships/hyperlink" Target="https://slack.com/" TargetMode="External"/><Relationship Id="rId7" Type="http://schemas.openxmlformats.org/officeDocument/2006/relationships/hyperlink" Target="https://mailchimp.com/" TargetMode="External"/><Relationship Id="rId8" Type="http://schemas.openxmlformats.org/officeDocument/2006/relationships/hyperlink" Target="https://workspace.google.com/products/sheets/" TargetMode="External"/><Relationship Id="rId10" Type="http://schemas.openxmlformats.org/officeDocument/2006/relationships/hyperlink" Target="https://www.hubspot.com/products/cr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slack.com/" TargetMode="External"/><Relationship Id="rId5" Type="http://schemas.openxmlformats.org/officeDocument/2006/relationships/hyperlink" Target="https://zapier.com/" TargetMode="External"/><Relationship Id="rId6" Type="http://schemas.openxmlformats.org/officeDocument/2006/relationships/hyperlink" Target="https://calendly.com/" TargetMode="External"/><Relationship Id="rId7" Type="http://schemas.openxmlformats.org/officeDocument/2006/relationships/hyperlink" Target="https://www.hubspot.com/products/crm" TargetMode="External"/><Relationship Id="rId8" Type="http://schemas.openxmlformats.org/officeDocument/2006/relationships/hyperlink" Target="https://www.boomerang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s://www.sortly.com/" TargetMode="External"/><Relationship Id="rId5" Type="http://schemas.openxmlformats.org/officeDocument/2006/relationships/hyperlink" Target="https://squareup.com/ie/en/point-of-sale" TargetMode="External"/><Relationship Id="rId6" Type="http://schemas.openxmlformats.org/officeDocument/2006/relationships/hyperlink" Target="https://buffer.com/" TargetMode="External"/><Relationship Id="rId7" Type="http://schemas.openxmlformats.org/officeDocument/2006/relationships/hyperlink" Target="https://later.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hyperlink" Target="https://trello.com/" TargetMode="External"/><Relationship Id="rId5" Type="http://schemas.openxmlformats.org/officeDocument/2006/relationships/hyperlink" Target="https://asana.com/" TargetMode="External"/><Relationship Id="rId6" Type="http://schemas.openxmlformats.org/officeDocument/2006/relationships/hyperlink" Target="https://www.airtab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s://www.mapillar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hyperlink" Target="https://otter.a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A person holding a tablet&#10;&#10;Description automatically generated" id="524" name="Google Shape;524;p1"/>
          <p:cNvPicPr preferRelativeResize="0"/>
          <p:nvPr>
            <p:ph idx="2" type="pic"/>
          </p:nvPr>
        </p:nvPicPr>
        <p:blipFill rotWithShape="1">
          <a:blip r:embed="rId3">
            <a:alphaModFix/>
          </a:blip>
          <a:srcRect b="0" l="20878" r="20877"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Ottimizzazione delle operazioni aziendali</a:t>
            </a:r>
            <a:endParaRPr/>
          </a:p>
        </p:txBody>
      </p:sp>
      <p:sp>
        <p:nvSpPr>
          <p:cNvPr id="526" name="Google Shape;526;p1"/>
          <p:cNvSpPr txBox="1"/>
          <p:nvPr>
            <p:ph idx="3" type="body"/>
          </p:nvPr>
        </p:nvSpPr>
        <p:spPr>
          <a:xfrm>
            <a:off x="5125256" y="3373656"/>
            <a:ext cx="2530500" cy="751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Automatizzare le attività quotidiane</a:t>
            </a:r>
            <a:endParaRPr/>
          </a:p>
        </p:txBody>
      </p:sp>
      <p:pic>
        <p:nvPicPr>
          <p:cNvPr id="529" name="Google Shape;529;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0"/>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02" name="Google Shape;702;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703" name="Google Shape;703;p10"/>
          <p:cNvSpPr txBox="1"/>
          <p:nvPr/>
        </p:nvSpPr>
        <p:spPr>
          <a:xfrm>
            <a:off x="395288" y="3429037"/>
            <a:ext cx="6732587" cy="523369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Airtable: </a:t>
            </a:r>
            <a:r>
              <a:rPr b="0" i="0" lang="en-IE" sz="1400">
                <a:solidFill>
                  <a:srgbClr val="4B4B4B"/>
                </a:solidFill>
                <a:latin typeface="Calibri"/>
                <a:ea typeface="Calibri"/>
                <a:cs typeface="Calibri"/>
                <a:sym typeface="Calibri"/>
              </a:rPr>
              <a:t>Utilizzate Airtable per creare un database personalizzabile che tenga traccia delle ispezioni di sicurezza, dei programmi di manutenzione delle attrezzature e delle certificazioni. Implementate la formattazione condizionale per evidenziare i controlli in ritardo o le certificazioni scadute. È possibile creare campi per i tipi di apparecchiature, le date di ispezione, lo stato di manutenzione e le certificazioni, aiutando tutti i membri del team a mantenere la stessa pagina.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airtable.com/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Fogli di Google: </a:t>
            </a:r>
            <a:r>
              <a:rPr b="0" i="0" lang="en-IE" sz="1400">
                <a:solidFill>
                  <a:srgbClr val="4B4B4B"/>
                </a:solidFill>
                <a:latin typeface="Calibri"/>
                <a:ea typeface="Calibri"/>
                <a:cs typeface="Calibri"/>
                <a:sym typeface="Calibri"/>
              </a:rPr>
              <a:t>Per un'opzione più accessibile, utilizzate Google Sheets per registrare i protocolli di sicurezza e la manutenzione delle attrezzature, con funzioni integrate come gli avvisi colorati per le voci in ritardo. È semplice da usare e può essere condiviso tra i membri del team in tempo reale.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a:t>
            </a:r>
            <a:r>
              <a:rPr b="0" i="0" lang="en-IE" sz="1400">
                <a:solidFill>
                  <a:srgbClr val="4A8887"/>
                </a:solidFill>
                <a:latin typeface="Calibri"/>
                <a:ea typeface="Calibri"/>
                <a:cs typeface="Calibri"/>
                <a:sym typeface="Calibri"/>
              </a:rPr>
              <a:t>google.com/products/sheets/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t>
            </a:r>
            <a:r>
              <a:rPr b="0" i="0" lang="en-IE" sz="1400">
                <a:solidFill>
                  <a:srgbClr val="4B4B4B"/>
                </a:solidFill>
                <a:latin typeface="Calibri"/>
                <a:ea typeface="Calibri"/>
                <a:cs typeface="Calibri"/>
                <a:sym typeface="Calibri"/>
              </a:rPr>
              <a:t>create una bacheca di progetto specifica per i controlli di sicurezza, dove compiti come le ispezioni delle attrezzature e i rinnovi delle certificazioni del team sono elencati come schede. Assegnate date di scadenza, membri del team e liste di controllo per garantire una corretta tracciabilità.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trello.com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SafetyCulture (iAuditor): </a:t>
            </a:r>
            <a:r>
              <a:rPr b="0" i="0" lang="en-IE" sz="1400">
                <a:solidFill>
                  <a:srgbClr val="4B4B4B"/>
                </a:solidFill>
                <a:latin typeface="Calibri"/>
                <a:ea typeface="Calibri"/>
                <a:cs typeface="Calibri"/>
                <a:sym typeface="Calibri"/>
              </a:rPr>
              <a:t>Utilizzate questa applicazione mobile per ispezioni e verifiche. Consente di creare liste di controllo personalizzate per i protocolli di sicurezza e la manutenzione delle attrezzature e aiuta ad automatizzare il processo di reporting con funzioni quali la documentazione fotografica e i promemoria automatici.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https://safetyculture.</a:t>
            </a:r>
            <a:r>
              <a:rPr b="0" i="0" lang="en-IE" sz="1400">
                <a:solidFill>
                  <a:srgbClr val="4A8887"/>
                </a:solidFill>
                <a:latin typeface="Calibri"/>
                <a:ea typeface="Calibri"/>
                <a:cs typeface="Calibri"/>
                <a:sym typeface="Calibri"/>
              </a:rPr>
              <a:t>com/iauditor/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Slack: </a:t>
            </a:r>
            <a:r>
              <a:rPr b="0" i="0" lang="en-IE" sz="1400">
                <a:solidFill>
                  <a:srgbClr val="4B4B4B"/>
                </a:solidFill>
                <a:latin typeface="Calibri"/>
                <a:ea typeface="Calibri"/>
                <a:cs typeface="Calibri"/>
                <a:sym typeface="Calibri"/>
              </a:rPr>
              <a:t>Integrare un sistema di promemoria per la sicurezza in Slack, impostando avvisi per i membri del team quando le ispezioni o le certificazioni sono in scadenza. In questo modo si ottiene un modo rapido e conveniente per garantire che il team rimanga informato sui protocolli di sicurezza.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slack.</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704" name="Google Shape;704;p10"/>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Airtable, Google Sheets, Trello, SafetyCulture (iAuditor)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Slack </a:t>
            </a:r>
            <a:endParaRPr sz="1283">
              <a:solidFill>
                <a:srgbClr val="4A8887"/>
              </a:solidFill>
              <a:latin typeface="Calibri"/>
              <a:ea typeface="Calibri"/>
              <a:cs typeface="Calibri"/>
              <a:sym typeface="Calibri"/>
            </a:endParaRPr>
          </a:p>
        </p:txBody>
      </p:sp>
      <p:sp>
        <p:nvSpPr>
          <p:cNvPr id="705" name="Google Shape;705;p10"/>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06" name="Google Shape;706;p10"/>
          <p:cNvSpPr/>
          <p:nvPr/>
        </p:nvSpPr>
        <p:spPr>
          <a:xfrm>
            <a:off x="4452707" y="117115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707" name="Google Shape;707;p10"/>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1"/>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13" name="Google Shape;713;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714" name="Google Shape;714;p11"/>
          <p:cNvSpPr txBox="1"/>
          <p:nvPr/>
        </p:nvSpPr>
        <p:spPr>
          <a:xfrm>
            <a:off x="395288" y="3242210"/>
            <a:ext cx="6732588" cy="20206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F16924"/>
                </a:highlight>
                <a:latin typeface="Calibri"/>
                <a:ea typeface="Calibri"/>
                <a:cs typeface="Calibri"/>
                <a:sym typeface="Calibri"/>
              </a:rPr>
              <a:t>Garantire un approvvigionamento sostenibile per eventi gastronomici eco-compatibili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Creare un sistema centralizzato e organizzato per tenere traccia dei fornitori sostenibili e prendere decisioni informate sull'approvvigionamento, garantendo che gli ingredienti siano in linea con gli standard ambientali ed etici per gli eventi gastronomici eco-consapevoli.</a:t>
            </a:r>
            <a:endParaRPr i="1" sz="1400">
              <a:solidFill>
                <a:srgbClr val="4A8887"/>
              </a:solidFill>
              <a:latin typeface="Calibri"/>
              <a:ea typeface="Calibri"/>
              <a:cs typeface="Calibri"/>
              <a:sym typeface="Calibri"/>
            </a:endParaRPr>
          </a:p>
        </p:txBody>
      </p:sp>
      <p:sp>
        <p:nvSpPr>
          <p:cNvPr id="715" name="Google Shape;715;p11"/>
          <p:cNvSpPr txBox="1"/>
          <p:nvPr/>
        </p:nvSpPr>
        <p:spPr>
          <a:xfrm>
            <a:off x="1042023" y="263477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10</a:t>
            </a:r>
            <a:endParaRPr/>
          </a:p>
        </p:txBody>
      </p:sp>
      <p:pic>
        <p:nvPicPr>
          <p:cNvPr descr="Group brainstorm with solid fill" id="716" name="Google Shape;716;p11"/>
          <p:cNvPicPr preferRelativeResize="0"/>
          <p:nvPr/>
        </p:nvPicPr>
        <p:blipFill rotWithShape="1">
          <a:blip r:embed="rId3">
            <a:alphaModFix/>
          </a:blip>
          <a:srcRect b="0" l="0" r="0" t="0"/>
          <a:stretch/>
        </p:blipFill>
        <p:spPr>
          <a:xfrm>
            <a:off x="274047" y="2416326"/>
            <a:ext cx="829489" cy="829489"/>
          </a:xfrm>
          <a:prstGeom prst="rect">
            <a:avLst/>
          </a:prstGeom>
          <a:noFill/>
          <a:ln>
            <a:noFill/>
          </a:ln>
        </p:spPr>
      </p:pic>
      <p:sp>
        <p:nvSpPr>
          <p:cNvPr id="717" name="Google Shape;717;p11"/>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18" name="Google Shape;718;p11"/>
          <p:cNvSpPr/>
          <p:nvPr/>
        </p:nvSpPr>
        <p:spPr>
          <a:xfrm>
            <a:off x="4589032" y="119062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9" name="Google Shape;719;p11"/>
          <p:cNvSpPr txBox="1"/>
          <p:nvPr/>
        </p:nvSpPr>
        <p:spPr>
          <a:xfrm>
            <a:off x="395288" y="5634642"/>
            <a:ext cx="6732587" cy="440924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Evernote: </a:t>
            </a:r>
            <a:r>
              <a:rPr b="0" i="0" lang="en-IE" sz="1400">
                <a:solidFill>
                  <a:srgbClr val="4B4B4B"/>
                </a:solidFill>
                <a:latin typeface="Calibri"/>
                <a:ea typeface="Calibri"/>
                <a:cs typeface="Calibri"/>
                <a:sym typeface="Calibri"/>
              </a:rPr>
              <a:t>utilizzate Evernote per creare un quaderno dedicato ai fornitori sostenibili. Organizzatelo per categorie, come i tipi di prodotti (ad esempio, verdure, cereali, latticini) e le sedi dei fornitori. Includete dettagli come le certificazioni (ad esempio, biologico, commercio equo e solidale), le opzioni di consegna e la disponibilità stagionale. Questo aiuterà gli organizzatori di eventi ad accedere rapidamente e a prendere decisioni di approvvigionamento sostenibile.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https://evernote.</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Airtable: </a:t>
            </a:r>
            <a:r>
              <a:rPr b="0" i="0" lang="en-IE" sz="1400">
                <a:solidFill>
                  <a:srgbClr val="4B4B4B"/>
                </a:solidFill>
                <a:latin typeface="Calibri"/>
                <a:ea typeface="Calibri"/>
                <a:cs typeface="Calibri"/>
                <a:sym typeface="Calibri"/>
              </a:rPr>
              <a:t>Creare un database con categorie per i nomi dei fornitori, i dettagli di contatto, le certificazioni, i prodotti offerti, le opzioni di consegna e la disponibilità stagionale. Le funzioni di collaborazione di Airtable consentono di condividere e aggiornare facilmente le informazioni con il team.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b="0" i="0" lang="en-IE" sz="1400">
                <a:solidFill>
                  <a:srgbClr val="4A8887"/>
                </a:solidFill>
                <a:latin typeface="Calibri"/>
                <a:ea typeface="Calibri"/>
                <a:cs typeface="Calibri"/>
                <a:sym typeface="Calibri"/>
              </a:rPr>
              <a:t>airtable.com/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Fogli di Google: </a:t>
            </a:r>
            <a:r>
              <a:rPr b="0" i="0" lang="en-IE" sz="1400">
                <a:solidFill>
                  <a:srgbClr val="4B4B4B"/>
                </a:solidFill>
                <a:latin typeface="Calibri"/>
                <a:ea typeface="Calibri"/>
                <a:cs typeface="Calibri"/>
                <a:sym typeface="Calibri"/>
              </a:rPr>
              <a:t>Per una soluzione più semplice, utilizzate i fogli di Google per tenere traccia dei fornitori sostenibili. Includete colonne per il tipo di prodotto, la certificazione, l'ubicazione e altri dettagli chiave, e condividete il documento con gli organizzatori dell'evento per una modifica collaborativa.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https://workspace.google.com/products/sheets/</a:t>
            </a:r>
            <a:endParaRPr b="0" i="0" sz="1400" u="sng">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t>
            </a:r>
            <a:r>
              <a:rPr b="0" i="0" lang="en-IE" sz="1400">
                <a:solidFill>
                  <a:srgbClr val="4B4B4B"/>
                </a:solidFill>
                <a:latin typeface="Calibri"/>
                <a:ea typeface="Calibri"/>
                <a:cs typeface="Calibri"/>
                <a:sym typeface="Calibri"/>
              </a:rPr>
              <a:t>create una bacheca Trello con elenchi di diverse categorie di fornitori (ad esempio, frutta, verdura, bevande) e utilizzate schede per i singoli fornitori. Includete informazioni sulle loro pratiche di sostenibilità, sugli orari di consegna e sui prodotti di stagione</a:t>
            </a:r>
            <a:r>
              <a:rPr b="0" i="0" lang="en-IE" sz="1400">
                <a:solidFill>
                  <a:srgbClr val="4A8887"/>
                </a:solidFill>
                <a:latin typeface="Calibri"/>
                <a:ea typeface="Calibri"/>
                <a:cs typeface="Calibri"/>
                <a:sym typeface="Calibri"/>
              </a:rPr>
              <a:t>.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trello.com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6D6E71"/>
              </a:buClr>
              <a:buSzPts val="1400"/>
              <a:buFont typeface="Arial"/>
              <a:buNone/>
            </a:pPr>
            <a:r>
              <a:t/>
            </a:r>
            <a:endParaRPr b="0" i="0" sz="1400">
              <a:solidFill>
                <a:srgbClr val="4B4B4B"/>
              </a:solidFill>
              <a:latin typeface="Calibri"/>
              <a:ea typeface="Calibri"/>
              <a:cs typeface="Calibri"/>
              <a:sym typeface="Calibri"/>
            </a:endParaRPr>
          </a:p>
        </p:txBody>
      </p:sp>
      <p:sp>
        <p:nvSpPr>
          <p:cNvPr id="720" name="Google Shape;720;p11"/>
          <p:cNvSpPr txBox="1"/>
          <p:nvPr/>
        </p:nvSpPr>
        <p:spPr>
          <a:xfrm>
            <a:off x="386829" y="4771491"/>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Evernote, Airtable, Google Fogli, Trello, LocalHarvest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FarmDrop</a:t>
            </a:r>
            <a:endParaRPr sz="1283">
              <a:solidFill>
                <a:srgbClr val="4A8887"/>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2"/>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26" name="Google Shape;726;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727" name="Google Shape;727;p12"/>
          <p:cNvSpPr txBox="1"/>
          <p:nvPr/>
        </p:nvSpPr>
        <p:spPr>
          <a:xfrm>
            <a:off x="395288" y="2607629"/>
            <a:ext cx="6732587" cy="18772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LocalHarvest: </a:t>
            </a:r>
            <a:r>
              <a:rPr b="0" i="0" lang="en-IE" sz="1400">
                <a:solidFill>
                  <a:srgbClr val="4B4B4B"/>
                </a:solidFill>
                <a:latin typeface="Calibri"/>
                <a:ea typeface="Calibri"/>
                <a:cs typeface="Calibri"/>
                <a:sym typeface="Calibri"/>
              </a:rPr>
              <a:t>Utilizzate il sito web o l'app LocalHarvest per trovare produttori alimentari sostenibili e locali. Questa piattaforma consente di effettuare ricerche per tipo di prodotto e per località, assicurandovi di acquistare gli ingredienti da fornitori sostenibili e locali.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localharvest.org/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FarmDrop: </a:t>
            </a:r>
            <a:r>
              <a:rPr b="0" i="0" lang="en-IE" sz="1400">
                <a:solidFill>
                  <a:srgbClr val="4B4B4B"/>
                </a:solidFill>
                <a:latin typeface="Calibri"/>
                <a:ea typeface="Calibri"/>
                <a:cs typeface="Calibri"/>
                <a:sym typeface="Calibri"/>
              </a:rPr>
              <a:t>utilizzate FarmDrop, una piattaforma che mette in contatto consumatori e aziende con gli agricoltori locali, per assicurarvi di acquistare prodotti freschi e sostenibili direttamente da agricoltori e fornitori locali. In questo modo è possibile semplificare il processo di approvvigionamento degli eventi e sostenere l'economia locale.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https://farmdrop.</a:t>
            </a:r>
            <a:r>
              <a:rPr b="0" i="0" lang="en-IE" sz="1400">
                <a:solidFill>
                  <a:srgbClr val="4A8887"/>
                </a:solidFill>
                <a:latin typeface="Calibri"/>
                <a:ea typeface="Calibri"/>
                <a:cs typeface="Calibri"/>
                <a:sym typeface="Calibri"/>
              </a:rPr>
              <a:t>us/ </a:t>
            </a:r>
            <a:endParaRPr b="0" i="0" sz="1400">
              <a:solidFill>
                <a:srgbClr val="4A8887"/>
              </a:solidFill>
              <a:latin typeface="Calibri"/>
              <a:ea typeface="Calibri"/>
              <a:cs typeface="Calibri"/>
              <a:sym typeface="Calibri"/>
            </a:endParaRPr>
          </a:p>
        </p:txBody>
      </p:sp>
      <p:sp>
        <p:nvSpPr>
          <p:cNvPr id="728" name="Google Shape;728;p12"/>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29" name="Google Shape;729;p12"/>
          <p:cNvSpPr/>
          <p:nvPr/>
        </p:nvSpPr>
        <p:spPr>
          <a:xfrm>
            <a:off x="4452707" y="121010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0" name="Google Shape;730;p12"/>
          <p:cNvSpPr txBox="1"/>
          <p:nvPr/>
        </p:nvSpPr>
        <p:spPr>
          <a:xfrm>
            <a:off x="395288" y="5463329"/>
            <a:ext cx="6732588" cy="20206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F16924"/>
                </a:highlight>
                <a:latin typeface="Calibri"/>
                <a:ea typeface="Calibri"/>
                <a:cs typeface="Calibri"/>
                <a:sym typeface="Calibri"/>
              </a:rPr>
              <a:t>Mancato monitoraggio dei progressi ambientali e degli obiettivi di sostenibilità</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Non riuscire a monitorare i progressi ambientali o perdersi nelle operazioni quotidiane senza concentrarsi sugli obiettivi di sostenibilità.</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Implementate gli strumenti per monitorare l'impatto ambientale, fissare obiettivi di sostenibilità misurabili e rimanere informati sulle ultime tendenze e sulle migliori pratiche. Questo vi aiuterà a rimanere concentrati sulla sostenibilità a lungo termine e a gestire efficacemente le operazioni quotidiane.</a:t>
            </a:r>
            <a:endParaRPr i="1" sz="1400">
              <a:solidFill>
                <a:srgbClr val="4A8887"/>
              </a:solidFill>
              <a:latin typeface="Calibri"/>
              <a:ea typeface="Calibri"/>
              <a:cs typeface="Calibri"/>
              <a:sym typeface="Calibri"/>
            </a:endParaRPr>
          </a:p>
        </p:txBody>
      </p:sp>
      <p:sp>
        <p:nvSpPr>
          <p:cNvPr id="731" name="Google Shape;731;p12"/>
          <p:cNvSpPr txBox="1"/>
          <p:nvPr/>
        </p:nvSpPr>
        <p:spPr>
          <a:xfrm>
            <a:off x="1042023" y="485589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11</a:t>
            </a:r>
            <a:endParaRPr/>
          </a:p>
        </p:txBody>
      </p:sp>
      <p:pic>
        <p:nvPicPr>
          <p:cNvPr descr="Group brainstorm with solid fill" id="732" name="Google Shape;732;p12"/>
          <p:cNvPicPr preferRelativeResize="0"/>
          <p:nvPr/>
        </p:nvPicPr>
        <p:blipFill rotWithShape="1">
          <a:blip r:embed="rId5">
            <a:alphaModFix/>
          </a:blip>
          <a:srcRect b="0" l="0" r="0" t="0"/>
          <a:stretch/>
        </p:blipFill>
        <p:spPr>
          <a:xfrm>
            <a:off x="274047" y="4637445"/>
            <a:ext cx="829489" cy="829489"/>
          </a:xfrm>
          <a:prstGeom prst="rect">
            <a:avLst/>
          </a:prstGeom>
          <a:noFill/>
          <a:ln>
            <a:noFill/>
          </a:ln>
        </p:spPr>
      </p:pic>
      <p:sp>
        <p:nvSpPr>
          <p:cNvPr id="733" name="Google Shape;733;p12"/>
          <p:cNvSpPr txBox="1"/>
          <p:nvPr/>
        </p:nvSpPr>
        <p:spPr>
          <a:xfrm>
            <a:off x="395288" y="8630031"/>
            <a:ext cx="6732587" cy="122925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Ecochain: </a:t>
            </a:r>
            <a:r>
              <a:rPr b="0" i="0" lang="en-IE" sz="1400">
                <a:solidFill>
                  <a:srgbClr val="4B4B4B"/>
                </a:solidFill>
                <a:latin typeface="Calibri"/>
                <a:ea typeface="Calibri"/>
                <a:cs typeface="Calibri"/>
                <a:sym typeface="Calibri"/>
              </a:rPr>
              <a:t>Una piattaforma per tracciare e misurare l'impronta di carbonio, il consumo di energia e l'impatto ambientale complessivo. Ecochain vi aiuta a stabilire obiettivi di sostenibilità e a monitorare i progressi, rendendo più facile la responsabilità e il miglioramento delle vostre prestazioni ambientali nel tempo.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https://ecochain.</a:t>
            </a:r>
            <a:r>
              <a:rPr b="0" i="0" lang="en-IE" sz="1400">
                <a:solidFill>
                  <a:srgbClr val="4A8887"/>
                </a:solidFill>
                <a:latin typeface="Calibri"/>
                <a:ea typeface="Calibri"/>
                <a:cs typeface="Calibri"/>
                <a:sym typeface="Calibri"/>
              </a:rPr>
              <a:t>com/ </a:t>
            </a:r>
            <a:endParaRPr/>
          </a:p>
        </p:txBody>
      </p:sp>
      <p:sp>
        <p:nvSpPr>
          <p:cNvPr id="734" name="Google Shape;734;p12"/>
          <p:cNvSpPr txBox="1"/>
          <p:nvPr/>
        </p:nvSpPr>
        <p:spPr>
          <a:xfrm>
            <a:off x="386829" y="7563678"/>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Ecochain, GreenBiz, Calcolatore dell'impronta di carbonio, Strumenti di monitoraggio della sostenibilità, Trello/Asana, Google Analytics </a:t>
            </a:r>
            <a:r>
              <a:rPr lang="en-IE" sz="16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Microsoft Power BI.</a:t>
            </a:r>
            <a:endParaRPr sz="1600">
              <a:solidFill>
                <a:srgbClr val="4A8887"/>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3"/>
          <p:cNvSpPr/>
          <p:nvPr/>
        </p:nvSpPr>
        <p:spPr>
          <a:xfrm>
            <a:off x="-1" y="6931152"/>
            <a:ext cx="3307081"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40" name="Google Shape;740;p13"/>
          <p:cNvSpPr txBox="1"/>
          <p:nvPr/>
        </p:nvSpPr>
        <p:spPr>
          <a:xfrm>
            <a:off x="395288" y="2631516"/>
            <a:ext cx="6732587" cy="58303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GreenBiz</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Rimanete informati con le ultime notizie, tendenze e risorse sulla sostenibilità. GreenBiz fornisce strumenti, articoli e guide preziosi per le aziende che vogliono ridurre il loro impatto ambientale, dalla gestione dei rifiuti all'approvvigionamento di materiali sostenibili.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https://trellis.net/</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Calcolatore dell'impronta di carbonio: </a:t>
            </a:r>
            <a:r>
              <a:rPr b="0" i="0" lang="en-IE" sz="1400">
                <a:solidFill>
                  <a:srgbClr val="4B4B4B"/>
                </a:solidFill>
                <a:latin typeface="Calibri"/>
                <a:ea typeface="Calibri"/>
                <a:cs typeface="Calibri"/>
                <a:sym typeface="Calibri"/>
              </a:rPr>
              <a:t>Utilizzate un calcolatore dell'impronta di carbonio per stimare e monitorare l'impatto ambientale della vostra azienda, aiutandovi a intraprendere azioni mirate per ridurre le emissioni.</a:t>
            </a:r>
            <a:endParaRPr b="0" i="0" sz="1400">
              <a:solidFill>
                <a:srgbClr val="4B4B4B"/>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Strumenti di monitoraggio della sostenibilità </a:t>
            </a:r>
            <a:r>
              <a:rPr b="0" i="0" lang="en-IE" sz="1400">
                <a:solidFill>
                  <a:srgbClr val="4B4B4B"/>
                </a:solidFill>
                <a:latin typeface="Calibri"/>
                <a:ea typeface="Calibri"/>
                <a:cs typeface="Calibri"/>
                <a:sym typeface="Calibri"/>
              </a:rPr>
              <a:t>(ad esempio, Green Steps, Sustainability Cloud): Questi strumenti offrono dashboard facili da usare per monitorare gli obiettivi ambientali, tenere traccia delle emissioni di anidride carbonica e fornire rapporti dettagliati che possono essere condivisi con gli stakeholder per mostrare i vostri sforzi di sostenibilità.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https://ecounesco.</a:t>
            </a:r>
            <a:r>
              <a:rPr b="0" i="0" lang="en-IE" sz="1400">
                <a:solidFill>
                  <a:srgbClr val="4A8887"/>
                </a:solidFill>
                <a:latin typeface="Calibri"/>
                <a:ea typeface="Calibri"/>
                <a:cs typeface="Calibri"/>
                <a:sym typeface="Calibri"/>
              </a:rPr>
              <a:t>ie/green-steps-green-skills/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Trello/Asana: </a:t>
            </a:r>
            <a:r>
              <a:rPr b="0" i="0" lang="en-IE" sz="1400">
                <a:solidFill>
                  <a:srgbClr val="4B4B4B"/>
                </a:solidFill>
                <a:latin typeface="Calibri"/>
                <a:ea typeface="Calibri"/>
                <a:cs typeface="Calibri"/>
                <a:sym typeface="Calibri"/>
              </a:rPr>
              <a:t>Create delle bacheche o dei progetti dedicati alla sostenibilità, in cui tenere traccia degli obiettivi, delle scadenze e delle fasi d'azione relative ai vostri obiettivi ambientali. Verificate regolarmente i vostri progressi e modificate i piani se necessario</a:t>
            </a:r>
            <a:r>
              <a:rPr b="0" i="0" lang="en-IE" sz="1400">
                <a:solidFill>
                  <a:srgbClr val="4A8887"/>
                </a:solidFill>
                <a:latin typeface="Calibri"/>
                <a:ea typeface="Calibri"/>
                <a:cs typeface="Calibri"/>
                <a:sym typeface="Calibri"/>
              </a:rPr>
              <a:t>.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trello.com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Google Analytics: </a:t>
            </a:r>
            <a:r>
              <a:rPr b="0" i="0" lang="en-IE" sz="1400">
                <a:solidFill>
                  <a:srgbClr val="4B4B4B"/>
                </a:solidFill>
                <a:latin typeface="Calibri"/>
                <a:ea typeface="Calibri"/>
                <a:cs typeface="Calibri"/>
                <a:sym typeface="Calibri"/>
              </a:rPr>
              <a:t>Utilizzate Google Analytics per monitorare il consumo energetico del vostro sito web o delle vostre piattaforme online. Può fornire informazioni sulle prestazioni della vostra sostenibilità digitale, come ad esempio il consumo energetico dei server.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https://marketingplatform.google.com/about/analytics/</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Microsoft Power BI: </a:t>
            </a:r>
            <a:r>
              <a:rPr b="0" i="0" lang="en-IE" sz="1400">
                <a:solidFill>
                  <a:srgbClr val="4B4B4B"/>
                </a:solidFill>
                <a:latin typeface="Calibri"/>
                <a:ea typeface="Calibri"/>
                <a:cs typeface="Calibri"/>
                <a:sym typeface="Calibri"/>
              </a:rPr>
              <a:t>creazione di dashboard personalizzati per visualizzare e monitorare le metriche ambientali come l'uso di energia, la riduzione dei rifiuti e le emissioni di carbonio nelle vostre attività. Questo vi permetterà di prendere decisioni basate sui dati per raggiungere gli obiettivi di sostenibilità.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https://www.</a:t>
            </a:r>
            <a:r>
              <a:rPr b="0" i="0" lang="en-IE" sz="1400">
                <a:solidFill>
                  <a:srgbClr val="4A8887"/>
                </a:solidFill>
                <a:latin typeface="Calibri"/>
                <a:ea typeface="Calibri"/>
                <a:cs typeface="Calibri"/>
                <a:sym typeface="Calibri"/>
              </a:rPr>
              <a:t>microsoft.com/en-us/power-platform/products/power-bi </a:t>
            </a:r>
            <a:endParaRPr b="0" i="0" sz="1400">
              <a:solidFill>
                <a:srgbClr val="4A8887"/>
              </a:solidFill>
              <a:latin typeface="Calibri"/>
              <a:ea typeface="Calibri"/>
              <a:cs typeface="Calibri"/>
              <a:sym typeface="Calibri"/>
            </a:endParaRPr>
          </a:p>
        </p:txBody>
      </p:sp>
      <p:sp>
        <p:nvSpPr>
          <p:cNvPr id="741" name="Google Shape;741;p13"/>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42" name="Google Shape;742;p13"/>
          <p:cNvSpPr/>
          <p:nvPr/>
        </p:nvSpPr>
        <p:spPr>
          <a:xfrm>
            <a:off x="4472182" y="121010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743" name="Google Shape;743;p13"/>
          <p:cNvPicPr preferRelativeResize="0"/>
          <p:nvPr/>
        </p:nvPicPr>
        <p:blipFill rotWithShape="1">
          <a:blip r:embed="rId9">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4"/>
          <p:cNvSpPr/>
          <p:nvPr/>
        </p:nvSpPr>
        <p:spPr>
          <a:xfrm>
            <a:off x="0" y="6931152"/>
            <a:ext cx="3223648"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49" name="Google Shape;749;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750" name="Google Shape;750;p14"/>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12</a:t>
            </a:r>
            <a:endParaRPr/>
          </a:p>
        </p:txBody>
      </p:sp>
      <p:pic>
        <p:nvPicPr>
          <p:cNvPr descr="Group brainstorm with solid fill" id="751" name="Google Shape;751;p14"/>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752" name="Google Shape;752;p14"/>
          <p:cNvSpPr txBox="1"/>
          <p:nvPr/>
        </p:nvSpPr>
        <p:spPr>
          <a:xfrm>
            <a:off x="395288" y="6348345"/>
            <a:ext cx="6732587" cy="37243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Zapier: </a:t>
            </a:r>
            <a:r>
              <a:rPr b="0" i="0" lang="en-IE" sz="1400">
                <a:solidFill>
                  <a:srgbClr val="4B4B4B"/>
                </a:solidFill>
                <a:latin typeface="Calibri"/>
                <a:ea typeface="Calibri"/>
                <a:cs typeface="Calibri"/>
                <a:sym typeface="Calibri"/>
              </a:rPr>
              <a:t>Automatizza i flussi di lavoro collegando le vostre app preferite e creando regole di automazione personalizzate. Ad esempio, quando un cliente effettua un acquisto sul vostro sito web, Zapier può aggiungerlo automaticamente alla vostra lista e-mail di Mailchimp e inviare un'e-mail di ringraziamento.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mailchimp.com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zapier.com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Automate.io: </a:t>
            </a:r>
            <a:r>
              <a:rPr b="0" i="0" lang="en-IE" sz="1400">
                <a:solidFill>
                  <a:srgbClr val="4B4B4B"/>
                </a:solidFill>
                <a:latin typeface="Calibri"/>
                <a:ea typeface="Calibri"/>
                <a:cs typeface="Calibri"/>
                <a:sym typeface="Calibri"/>
              </a:rPr>
              <a:t>Simile a Zapier, Automate.io consente di collegare varie app e automatizzare attività ripetitive, dall'aggiornamento di fogli di calcolo alla pubblicazione di contenuti sui social media, il tutto senza alcuna conoscenza di codifica.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automate.io</a:t>
            </a:r>
            <a:endParaRPr b="0" i="0" sz="1400" u="sng">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IFTTT: </a:t>
            </a:r>
            <a:r>
              <a:rPr b="0" i="0" lang="en-IE" sz="1400">
                <a:solidFill>
                  <a:srgbClr val="4B4B4B"/>
                </a:solidFill>
                <a:latin typeface="Calibri"/>
                <a:ea typeface="Calibri"/>
                <a:cs typeface="Calibri"/>
                <a:sym typeface="Calibri"/>
              </a:rPr>
              <a:t>"If This Then That" consente di impostare attività automatiche tra le app. Potreste automatizzare azioni come la condivisione dei nuovi post del blog sulle piattaforme dei social media o la sincronizzazione dei dati tra applicazioni come Google Sheets e Dropbox.</a:t>
            </a:r>
            <a:endParaRPr b="0" i="0" sz="1400">
              <a:solidFill>
                <a:srgbClr val="4B4B4B"/>
              </a:solidFill>
              <a:latin typeface="Calibri"/>
              <a:ea typeface="Calibri"/>
              <a:cs typeface="Calibri"/>
              <a:sym typeface="Calibri"/>
            </a:endParaRPr>
          </a:p>
          <a:p>
            <a:pPr indent="0" lvl="0" marL="0" marR="0" rtl="0" algn="just">
              <a:lnSpc>
                <a:spcPct val="100000"/>
              </a:lnSpc>
              <a:spcBef>
                <a:spcPts val="0"/>
              </a:spcBef>
              <a:spcAft>
                <a:spcPts val="0"/>
              </a:spcAft>
              <a:buClr>
                <a:srgbClr val="4A8887"/>
              </a:buClr>
              <a:buSzPts val="1400"/>
              <a:buFont typeface="Arial"/>
              <a:buNone/>
            </a:pP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https://workspace.google.com/products/sheets/</a:t>
            </a:r>
            <a:endParaRPr b="0" i="0" sz="1400" u="sng">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Buffer: </a:t>
            </a:r>
            <a:r>
              <a:rPr b="0" i="0" lang="en-IE" sz="1400">
                <a:solidFill>
                  <a:srgbClr val="4B4B4B"/>
                </a:solidFill>
                <a:latin typeface="Calibri"/>
                <a:ea typeface="Calibri"/>
                <a:cs typeface="Calibri"/>
                <a:sym typeface="Calibri"/>
              </a:rPr>
              <a:t>Automatizza i post sui social media su più piattaforme, come Instagram, Twitter o Facebook. Buffer vi permette di programmare i post in anticipo, risparmiando tempo e mantenendo attiva la vostra presenza sui social media senza dover fare sforzi manuali quotidiani.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buffer.com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6D6E71"/>
              </a:buClr>
              <a:buSzPts val="1400"/>
              <a:buFont typeface="Arial"/>
              <a:buNone/>
            </a:pPr>
            <a:r>
              <a:t/>
            </a:r>
            <a:endParaRPr b="0" i="0" sz="1400">
              <a:solidFill>
                <a:srgbClr val="4B4B4B"/>
              </a:solidFill>
              <a:latin typeface="Calibri"/>
              <a:ea typeface="Calibri"/>
              <a:cs typeface="Calibri"/>
              <a:sym typeface="Calibri"/>
            </a:endParaRPr>
          </a:p>
        </p:txBody>
      </p:sp>
      <p:sp>
        <p:nvSpPr>
          <p:cNvPr id="753" name="Google Shape;753;p14"/>
          <p:cNvSpPr txBox="1"/>
          <p:nvPr/>
        </p:nvSpPr>
        <p:spPr>
          <a:xfrm>
            <a:off x="386829" y="5324553"/>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Zapier, Automate.io, IFTTT, Buffer, Mailchimp, Trello/Asana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QuickBooks </a:t>
            </a:r>
            <a:r>
              <a:rPr lang="en-IE" sz="1400">
                <a:solidFill>
                  <a:srgbClr val="4B4B4B"/>
                </a:solidFill>
                <a:latin typeface="Calibri"/>
                <a:ea typeface="Calibri"/>
                <a:cs typeface="Calibri"/>
                <a:sym typeface="Calibri"/>
              </a:rPr>
              <a:t>o </a:t>
            </a:r>
            <a:r>
              <a:rPr b="1" lang="en-IE" sz="1600">
                <a:solidFill>
                  <a:srgbClr val="4A8887"/>
                </a:solidFill>
                <a:latin typeface="Calibri"/>
                <a:ea typeface="Calibri"/>
                <a:cs typeface="Calibri"/>
                <a:sym typeface="Calibri"/>
              </a:rPr>
              <a:t>Wave</a:t>
            </a:r>
            <a:endParaRPr sz="1283">
              <a:solidFill>
                <a:srgbClr val="4A8887"/>
              </a:solidFill>
              <a:latin typeface="Calibri"/>
              <a:ea typeface="Calibri"/>
              <a:cs typeface="Calibri"/>
              <a:sym typeface="Calibri"/>
            </a:endParaRPr>
          </a:p>
        </p:txBody>
      </p:sp>
      <p:sp>
        <p:nvSpPr>
          <p:cNvPr id="754" name="Google Shape;754;p14"/>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55" name="Google Shape;755;p14"/>
          <p:cNvSpPr/>
          <p:nvPr/>
        </p:nvSpPr>
        <p:spPr>
          <a:xfrm>
            <a:off x="4394282" y="116732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6" name="Google Shape;756;p14"/>
          <p:cNvSpPr txBox="1"/>
          <p:nvPr/>
        </p:nvSpPr>
        <p:spPr>
          <a:xfrm>
            <a:off x="413623" y="3230152"/>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Attività ripetitive che richiedono tempo e che ostacolano la crescita aziendale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Compiti ripetitivi che richiedono tempo e che impediscono di concentrarsi sulla creatività o sulla crescita strategica dell'azienda.</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gli strumenti di automazione per gestire attività di routine come l'invio di promemoria, la pubblicazione sui social media o il follow-up dei contatti. In questo modo libererete tempo per attività più creative o ad alta priorità, consentendovi di far crescere la vostra attività in modo più efficiente.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5"/>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62" name="Google Shape;762;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763" name="Google Shape;763;p15"/>
          <p:cNvSpPr txBox="1"/>
          <p:nvPr/>
        </p:nvSpPr>
        <p:spPr>
          <a:xfrm>
            <a:off x="395288" y="2616236"/>
            <a:ext cx="6732587" cy="294273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Mailchimp: </a:t>
            </a:r>
            <a:r>
              <a:rPr b="0" i="0" lang="en-IE" sz="1400">
                <a:solidFill>
                  <a:srgbClr val="4B4B4B"/>
                </a:solidFill>
                <a:latin typeface="Calibri"/>
                <a:ea typeface="Calibri"/>
                <a:cs typeface="Calibri"/>
                <a:sym typeface="Calibri"/>
              </a:rPr>
              <a:t>Automatizza le campagne di email marketing, comprese le email di follow-up, le serie di benvenuto e le newsletter, in base alle azioni dei clienti come l'iscrizione o l'acquisto.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mailchimp.com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Trello/Asana: </a:t>
            </a:r>
            <a:r>
              <a:rPr b="0" i="0" lang="en-IE" sz="1400">
                <a:solidFill>
                  <a:srgbClr val="4B4B4B"/>
                </a:solidFill>
                <a:latin typeface="Calibri"/>
                <a:ea typeface="Calibri"/>
                <a:cs typeface="Calibri"/>
                <a:sym typeface="Calibri"/>
              </a:rPr>
              <a:t>Utilizzate questi strumenti di gestione dei progetti con automazione integrata per creare promemoria per le scadenze, gli aggiornamenti del team e le assegnazioni dei compiti. Automatizzate le attività ricorrenti, come l'invio di aggiornamenti settimanali o di promemoria, per mantenere il vostro team in carreggiata.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trello.com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QuickBooks </a:t>
            </a:r>
            <a:r>
              <a:rPr b="0" i="0" lang="en-IE" sz="1400">
                <a:solidFill>
                  <a:srgbClr val="4B4B4B"/>
                </a:solidFill>
                <a:latin typeface="Calibri"/>
                <a:ea typeface="Calibri"/>
                <a:cs typeface="Calibri"/>
                <a:sym typeface="Calibri"/>
              </a:rPr>
              <a:t>o </a:t>
            </a:r>
            <a:r>
              <a:rPr b="1" i="0" lang="en-IE" sz="1600">
                <a:solidFill>
                  <a:srgbClr val="4A8887"/>
                </a:solidFill>
                <a:latin typeface="Calibri"/>
                <a:ea typeface="Calibri"/>
                <a:cs typeface="Calibri"/>
                <a:sym typeface="Calibri"/>
              </a:rPr>
              <a:t>Wave</a:t>
            </a:r>
            <a:r>
              <a:rPr b="1" i="0" lang="en-IE" sz="14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Automatizzate la fatturazione, il monitoraggio delle spese e i report finanziari per mantenere le finanze della vostra azienda organizzate senza inserimenti manuali, permettendovi di concentrarvi invece sulla strategia aziendale.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quickbooks.intuit.com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waveapps.</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764" name="Google Shape;764;p15"/>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65" name="Google Shape;765;p15"/>
          <p:cNvSpPr/>
          <p:nvPr/>
        </p:nvSpPr>
        <p:spPr>
          <a:xfrm>
            <a:off x="4433232" y="122957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766" name="Google Shape;766;p15"/>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767" name="Google Shape;767;p15"/>
          <p:cNvSpPr txBox="1"/>
          <p:nvPr/>
        </p:nvSpPr>
        <p:spPr>
          <a:xfrm>
            <a:off x="1042023" y="599872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13</a:t>
            </a:r>
            <a:endParaRPr/>
          </a:p>
        </p:txBody>
      </p:sp>
      <p:pic>
        <p:nvPicPr>
          <p:cNvPr descr="Group brainstorm with solid fill" id="768" name="Google Shape;768;p15"/>
          <p:cNvPicPr preferRelativeResize="0"/>
          <p:nvPr/>
        </p:nvPicPr>
        <p:blipFill rotWithShape="1">
          <a:blip r:embed="rId9">
            <a:alphaModFix/>
          </a:blip>
          <a:srcRect b="0" l="0" r="0" t="0"/>
          <a:stretch/>
        </p:blipFill>
        <p:spPr>
          <a:xfrm>
            <a:off x="274047" y="5780275"/>
            <a:ext cx="829489" cy="829489"/>
          </a:xfrm>
          <a:prstGeom prst="rect">
            <a:avLst/>
          </a:prstGeom>
          <a:noFill/>
          <a:ln>
            <a:noFill/>
          </a:ln>
        </p:spPr>
      </p:pic>
      <p:sp>
        <p:nvSpPr>
          <p:cNvPr id="769" name="Google Shape;769;p15"/>
          <p:cNvSpPr txBox="1"/>
          <p:nvPr/>
        </p:nvSpPr>
        <p:spPr>
          <a:xfrm>
            <a:off x="413623" y="6610662"/>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Attività di fatturazione ripetitive che sottraggono tempo alla crescita dell'azienda</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Attività ripetitive come la fatturazione sottraggono tempo prezioso che potrebbe essere utilizzato per la crescita strategica dell'azienda.</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Automatizzate la fatturazione per risparmiare tempo e ridurre gli errori. Impostare la fatturazione automatica significa non dover generare o inviare manualmente le fatture, lasciando più tempo per attività strategiche come lo sviluppo del business, il coinvolgimento dei clienti o la pianificazione della sostenibilità.</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6"/>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75" name="Google Shape;775;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776" name="Google Shape;776;p16"/>
          <p:cNvSpPr txBox="1"/>
          <p:nvPr/>
        </p:nvSpPr>
        <p:spPr>
          <a:xfrm>
            <a:off x="395288" y="3429037"/>
            <a:ext cx="6732587" cy="449576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Zoho Invoice</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Automatizza la fatturazione creando modelli di fattura personalizzabili e inviandoli automaticamente in base a fattori scatenanti, come una nuova vendita o il completamento di un servizio. È inoltre possibile impostare promemoria per i pagamenti in ritardo e monitorare lo stato delle fatture in tempo reale.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zoho.com/invoice/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Wave</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Uno strumento di contabilità gratuito che consente di creare e inviare automaticamente fatture ricorrenti. È inoltre possibile impostare promemoria di pagamento e monitorare lo stato dei pagamenti per semplificare il processo di fatturazione.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waveapps.com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FreshBooks</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Offre fatturazione automatica, promemoria di pagamento e fatturazione ricorrente. Permette di tracciare e gestire i pagamenti, fornendo anche rapporti dettagliati sulle prestazioni finanziarie.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www.</a:t>
            </a:r>
            <a:r>
              <a:rPr b="0" i="0" lang="en-IE" sz="1400">
                <a:solidFill>
                  <a:srgbClr val="4A8887"/>
                </a:solidFill>
                <a:latin typeface="Calibri"/>
                <a:ea typeface="Calibri"/>
                <a:cs typeface="Calibri"/>
                <a:sym typeface="Calibri"/>
              </a:rPr>
              <a:t>freshbooks.com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QuickBooks</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Automatizza la fatturazione e si integra con il sistema contabile, permettendo di inviare fatture, accettare pagamenti e tenere traccia dei dati finanziari in modo automatico.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quickbooks.intuit.com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Xero</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Uno strumento di contabilità facile da usare che aiuta ad automatizzare la fatturazione, a creare fatture ricorrenti e a tenere traccia dei pagamenti, assicurando che tutto sia organizzato ai fini fiscali. </a:t>
            </a:r>
            <a:r>
              <a:rPr b="0" i="0" lang="en-IE" sz="1400" u="sng">
                <a:solidFill>
                  <a:srgbClr val="4B4B4B"/>
                </a:solidFill>
                <a:latin typeface="Calibri"/>
                <a:ea typeface="Calibri"/>
                <a:cs typeface="Calibri"/>
                <a:sym typeface="Calibri"/>
                <a:hlinkClick r:id="rId7">
                  <a:extLst>
                    <a:ext uri="{A12FA001-AC4F-418D-AE19-62706E023703}">
                      <ahyp:hlinkClr val="tx"/>
                    </a:ext>
                  </a:extLst>
                </a:hlinkClick>
              </a:rPr>
              <a:t>https://www.</a:t>
            </a:r>
            <a:r>
              <a:rPr b="0" i="0" lang="en-IE" sz="1400">
                <a:solidFill>
                  <a:srgbClr val="4B4B4B"/>
                </a:solidFill>
                <a:latin typeface="Calibri"/>
                <a:ea typeface="Calibri"/>
                <a:cs typeface="Calibri"/>
                <a:sym typeface="Calibri"/>
              </a:rPr>
              <a:t>xero.com/ie/ </a:t>
            </a:r>
            <a:endParaRPr b="0" i="0" sz="1400">
              <a:solidFill>
                <a:srgbClr val="4B4B4B"/>
              </a:solidFill>
              <a:latin typeface="Calibri"/>
              <a:ea typeface="Calibri"/>
              <a:cs typeface="Calibri"/>
              <a:sym typeface="Calibri"/>
            </a:endParaRPr>
          </a:p>
        </p:txBody>
      </p:sp>
      <p:sp>
        <p:nvSpPr>
          <p:cNvPr id="777" name="Google Shape;777;p16"/>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Zoho Invoice, Wave, FreshBooks, QuickBooks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Xero </a:t>
            </a:r>
            <a:endParaRPr sz="1283">
              <a:solidFill>
                <a:srgbClr val="4A8887"/>
              </a:solidFill>
              <a:latin typeface="Calibri"/>
              <a:ea typeface="Calibri"/>
              <a:cs typeface="Calibri"/>
              <a:sym typeface="Calibri"/>
            </a:endParaRPr>
          </a:p>
        </p:txBody>
      </p:sp>
      <p:sp>
        <p:nvSpPr>
          <p:cNvPr id="778" name="Google Shape;778;p16"/>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79" name="Google Shape;779;p16"/>
          <p:cNvSpPr/>
          <p:nvPr/>
        </p:nvSpPr>
        <p:spPr>
          <a:xfrm>
            <a:off x="4413757" y="124905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780" name="Google Shape;780;p16"/>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7"/>
          <p:cNvSpPr/>
          <p:nvPr/>
        </p:nvSpPr>
        <p:spPr>
          <a:xfrm>
            <a:off x="-1" y="6931152"/>
            <a:ext cx="3251201"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86" name="Google Shape;786;p17"/>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14</a:t>
            </a:r>
            <a:endParaRPr/>
          </a:p>
        </p:txBody>
      </p:sp>
      <p:pic>
        <p:nvPicPr>
          <p:cNvPr descr="Group brainstorm with solid fill" id="787" name="Google Shape;787;p17"/>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788" name="Google Shape;788;p17"/>
          <p:cNvSpPr txBox="1"/>
          <p:nvPr/>
        </p:nvSpPr>
        <p:spPr>
          <a:xfrm>
            <a:off x="395288" y="6188365"/>
            <a:ext cx="6732587" cy="426545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Calendly: </a:t>
            </a:r>
            <a:r>
              <a:rPr b="0" i="0" lang="en-IE" sz="1400">
                <a:solidFill>
                  <a:srgbClr val="4B4B4B"/>
                </a:solidFill>
                <a:latin typeface="Calibri"/>
                <a:ea typeface="Calibri"/>
                <a:cs typeface="Calibri"/>
                <a:sym typeface="Calibri"/>
              </a:rPr>
              <a:t>Uno strumento molto diffuso che consente ai clienti di scegliere una fascia oraria in base alla vostra disponibilità. Si integra con il vostro calendario per evitare doppie prenotazioni e invia promemoria automatici ai clienti prima dell'appuntamento.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https://calendly.</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SimplyBook.me</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Un altro strumento di pianificazione che consente ai clienti di prenotare appuntamenti e servizi online. Offre funzioni come la conferma della prenotazione, le e-mail di promemoria e la possibilità di accettare pagamenti attraverso la piattaforma.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https://simplybook.</a:t>
            </a:r>
            <a:r>
              <a:rPr b="0" i="0" lang="en-IE" sz="1400">
                <a:solidFill>
                  <a:srgbClr val="4A8887"/>
                </a:solidFill>
                <a:latin typeface="Calibri"/>
                <a:ea typeface="Calibri"/>
                <a:cs typeface="Calibri"/>
                <a:sym typeface="Calibri"/>
              </a:rPr>
              <a:t>me/en/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Acuity Scheduling: </a:t>
            </a:r>
            <a:r>
              <a:rPr b="0" i="0" lang="en-IE" sz="1400">
                <a:solidFill>
                  <a:srgbClr val="4B4B4B"/>
                </a:solidFill>
                <a:latin typeface="Calibri"/>
                <a:ea typeface="Calibri"/>
                <a:cs typeface="Calibri"/>
                <a:sym typeface="Calibri"/>
              </a:rPr>
              <a:t>Simile a Calendly, consente ai clienti di prenotare appuntamenti online automatizzando le conferme, i promemoria e i follow-up. Supporta anche moduli personalizzati per la raccolta di informazioni rilevanti sui clienti.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https://acuityscheduling.</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Booksy: </a:t>
            </a:r>
            <a:r>
              <a:rPr b="0" i="0" lang="en-IE" sz="1400">
                <a:solidFill>
                  <a:srgbClr val="4B4B4B"/>
                </a:solidFill>
                <a:latin typeface="Calibri"/>
                <a:ea typeface="Calibri"/>
                <a:cs typeface="Calibri"/>
                <a:sym typeface="Calibri"/>
              </a:rPr>
              <a:t>Questo strumento di pianificazione è pensato per le aziende di servizi e consente ai clienti di prenotare appuntamenti, pagare i servizi e ricevere promemoria, aiutando le aziende a semplificare il processo di pianificazione.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https://booksy.</a:t>
            </a:r>
            <a:r>
              <a:rPr b="0" i="0" lang="en-IE" sz="1400">
                <a:solidFill>
                  <a:srgbClr val="4A8887"/>
                </a:solidFill>
                <a:latin typeface="Calibri"/>
                <a:ea typeface="Calibri"/>
                <a:cs typeface="Calibri"/>
                <a:sym typeface="Calibri"/>
              </a:rPr>
              <a:t>com/en-ie/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Setmore: </a:t>
            </a:r>
            <a:r>
              <a:rPr b="0" i="0" lang="en-IE" sz="1400">
                <a:solidFill>
                  <a:srgbClr val="4B4B4B"/>
                </a:solidFill>
                <a:latin typeface="Calibri"/>
                <a:ea typeface="Calibri"/>
                <a:cs typeface="Calibri"/>
                <a:sym typeface="Calibri"/>
              </a:rPr>
              <a:t>Uno strumento di pianificazione che consente alle aziende di gestire gli appuntamenti, inviare promemoria automatici e accettare pagamenti online, tutto in un'unica piattaforma.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https://www.</a:t>
            </a:r>
            <a:r>
              <a:rPr b="0" i="0" lang="en-IE" sz="1400">
                <a:solidFill>
                  <a:srgbClr val="4A8887"/>
                </a:solidFill>
                <a:latin typeface="Calibri"/>
                <a:ea typeface="Calibri"/>
                <a:cs typeface="Calibri"/>
                <a:sym typeface="Calibri"/>
              </a:rPr>
              <a:t>setmore.com/ </a:t>
            </a:r>
            <a:endParaRPr b="0" i="0" sz="1400">
              <a:solidFill>
                <a:srgbClr val="4A8887"/>
              </a:solidFill>
              <a:latin typeface="Calibri"/>
              <a:ea typeface="Calibri"/>
              <a:cs typeface="Calibri"/>
              <a:sym typeface="Calibri"/>
            </a:endParaRPr>
          </a:p>
        </p:txBody>
      </p:sp>
      <p:sp>
        <p:nvSpPr>
          <p:cNvPr id="789" name="Google Shape;789;p17"/>
          <p:cNvSpPr txBox="1"/>
          <p:nvPr/>
        </p:nvSpPr>
        <p:spPr>
          <a:xfrm>
            <a:off x="386829" y="5325213"/>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Calendly, SimplyBook.me, Acuity Scheduling, Booksy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Setmore</a:t>
            </a:r>
            <a:endParaRPr sz="1283">
              <a:solidFill>
                <a:srgbClr val="4A8887"/>
              </a:solidFill>
              <a:latin typeface="Calibri"/>
              <a:ea typeface="Calibri"/>
              <a:cs typeface="Calibri"/>
              <a:sym typeface="Calibri"/>
            </a:endParaRPr>
          </a:p>
        </p:txBody>
      </p:sp>
      <p:sp>
        <p:nvSpPr>
          <p:cNvPr id="790" name="Google Shape;790;p17"/>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91" name="Google Shape;791;p17"/>
          <p:cNvSpPr/>
          <p:nvPr/>
        </p:nvSpPr>
        <p:spPr>
          <a:xfrm>
            <a:off x="4219007" y="132730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92" name="Google Shape;792;p17"/>
          <p:cNvSpPr txBox="1"/>
          <p:nvPr/>
        </p:nvSpPr>
        <p:spPr>
          <a:xfrm>
            <a:off x="413625" y="3230150"/>
            <a:ext cx="7146000" cy="20205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Programmazione manuale degli appuntamenti che richiede molto tempo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La seccatura di programmare manualmente gli appuntamenti tramite e-mail o messaggi vocali richiede molto tempo e può portare a errori di comunicazione e di programmazione.</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Create un sistema di pianificazione automatizzato che consenta ai clienti di prenotare online appuntamenti, consulenze o slot di servizio, eliminando la necessità di comunicazioni di andata e ritorno. Questo riduce il carico di lavoro amministrativo e migliora l'esperienza dei clienti.</a:t>
            </a:r>
            <a:endParaRPr/>
          </a:p>
        </p:txBody>
      </p:sp>
      <p:sp>
        <p:nvSpPr>
          <p:cNvPr id="793" name="Google Shape;793;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8"/>
          <p:cNvSpPr/>
          <p:nvPr/>
        </p:nvSpPr>
        <p:spPr>
          <a:xfrm>
            <a:off x="-1" y="6931152"/>
            <a:ext cx="3381800"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99" name="Google Shape;799;p18"/>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15</a:t>
            </a:r>
            <a:endParaRPr/>
          </a:p>
        </p:txBody>
      </p:sp>
      <p:pic>
        <p:nvPicPr>
          <p:cNvPr descr="Group brainstorm with solid fill" id="800" name="Google Shape;800;p18"/>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801" name="Google Shape;801;p18"/>
          <p:cNvSpPr txBox="1"/>
          <p:nvPr/>
        </p:nvSpPr>
        <p:spPr>
          <a:xfrm>
            <a:off x="395288" y="6501071"/>
            <a:ext cx="6732587" cy="282626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LiveChat: </a:t>
            </a:r>
            <a:r>
              <a:rPr b="0" i="0" lang="en-IE" sz="1400">
                <a:solidFill>
                  <a:srgbClr val="4B4B4B"/>
                </a:solidFill>
                <a:latin typeface="Calibri"/>
                <a:ea typeface="Calibri"/>
                <a:cs typeface="Calibri"/>
                <a:sym typeface="Calibri"/>
              </a:rPr>
              <a:t>Questo strumento consente un'assistenza via chat in tempo reale durante l'orario di lavoro e può essere impostato con risposte automatiche o sistemi di ticket dopo l'orario di lavoro. Si integra con diverse piattaforme e offre analisi per migliorare il servizio clienti.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b="0" i="0" lang="en-IE" sz="1400">
                <a:solidFill>
                  <a:srgbClr val="4A8887"/>
                </a:solidFill>
                <a:latin typeface="Calibri"/>
                <a:ea typeface="Calibri"/>
                <a:cs typeface="Calibri"/>
                <a:sym typeface="Calibri"/>
              </a:rPr>
              <a:t>livechat.com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Crisp: </a:t>
            </a:r>
            <a:r>
              <a:rPr b="0" i="0" lang="en-IE" sz="1400">
                <a:solidFill>
                  <a:srgbClr val="4B4B4B"/>
                </a:solidFill>
                <a:latin typeface="Calibri"/>
                <a:ea typeface="Calibri"/>
                <a:cs typeface="Calibri"/>
                <a:sym typeface="Calibri"/>
              </a:rPr>
              <a:t>Un'altra soluzione di chat dal vivo che consente alle aziende di fornire assistenza immediata ai clienti. Crisp include funzioni come messaggi automatici, tracciamento in tempo reale e una base di conoscenze per assistere i clienti al di fuori degli orari di lavoro.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https://crisp.</a:t>
            </a:r>
            <a:r>
              <a:rPr b="0" i="0" lang="en-IE" sz="1400">
                <a:solidFill>
                  <a:srgbClr val="4A8887"/>
                </a:solidFill>
                <a:latin typeface="Calibri"/>
                <a:ea typeface="Calibri"/>
                <a:cs typeface="Calibri"/>
                <a:sym typeface="Calibri"/>
              </a:rPr>
              <a:t>chat/en/alternatives/livechatinc/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Tidio: </a:t>
            </a:r>
            <a:r>
              <a:rPr b="0" i="0" lang="en-IE" sz="1400">
                <a:solidFill>
                  <a:srgbClr val="4B4B4B"/>
                </a:solidFill>
                <a:latin typeface="Calibri"/>
                <a:ea typeface="Calibri"/>
                <a:cs typeface="Calibri"/>
                <a:sym typeface="Calibri"/>
              </a:rPr>
              <a:t>uno strumento di live chat che offre risposte umane e automatizzate. Include chatbot dotati di intelligenza artificiale per l'assistenza dopo l'orario di lavoro, l'automazione delle domande frequenti e la creazione di ticket per le risposte successive</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 </a:t>
            </a:r>
            <a:r>
              <a:rPr b="0" i="0" lang="en-IE" sz="1400">
                <a:solidFill>
                  <a:srgbClr val="4A8887"/>
                </a:solidFill>
                <a:latin typeface="Calibri"/>
                <a:ea typeface="Calibri"/>
                <a:cs typeface="Calibri"/>
                <a:sym typeface="Calibri"/>
              </a:rPr>
              <a:t>www.tidio.com </a:t>
            </a:r>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Intercom: </a:t>
            </a:r>
            <a:r>
              <a:rPr b="0" i="0" lang="en-IE" sz="1400">
                <a:solidFill>
                  <a:srgbClr val="4B4B4B"/>
                </a:solidFill>
                <a:latin typeface="Calibri"/>
                <a:ea typeface="Calibri"/>
                <a:cs typeface="Calibri"/>
                <a:sym typeface="Calibri"/>
              </a:rPr>
              <a:t>Una piattaforma di messaggistica che combina chat dal vivo, bot automatizzati e funzionalità di help desk. Garantisce una comunicazione continua e fornisce assistenza in tempo reale durante l'orario di lavoro, con un aiuto automatizzato al di fuori di tale orario</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 </a:t>
            </a:r>
            <a:r>
              <a:rPr b="0" i="0" lang="en-IE" sz="1400">
                <a:solidFill>
                  <a:srgbClr val="4A8887"/>
                </a:solidFill>
                <a:latin typeface="Calibri"/>
                <a:ea typeface="Calibri"/>
                <a:cs typeface="Calibri"/>
                <a:sym typeface="Calibri"/>
              </a:rPr>
              <a:t>www.intercom.com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6D6E71"/>
              </a:buClr>
              <a:buSzPts val="1400"/>
              <a:buFont typeface="Arial"/>
              <a:buNone/>
            </a:pPr>
            <a:r>
              <a:t/>
            </a:r>
            <a:endParaRPr b="0" i="0" sz="1400">
              <a:solidFill>
                <a:srgbClr val="4B4B4B"/>
              </a:solidFill>
              <a:latin typeface="Calibri"/>
              <a:ea typeface="Calibri"/>
              <a:cs typeface="Calibri"/>
              <a:sym typeface="Calibri"/>
            </a:endParaRPr>
          </a:p>
        </p:txBody>
      </p:sp>
      <p:sp>
        <p:nvSpPr>
          <p:cNvPr id="802" name="Google Shape;802;p18"/>
          <p:cNvSpPr txBox="1"/>
          <p:nvPr/>
        </p:nvSpPr>
        <p:spPr>
          <a:xfrm>
            <a:off x="386829" y="563791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LiveChat, Crisp, Tidio, Intercom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Zendesk</a:t>
            </a:r>
            <a:endParaRPr sz="1283">
              <a:solidFill>
                <a:srgbClr val="4A8887"/>
              </a:solidFill>
              <a:latin typeface="Calibri"/>
              <a:ea typeface="Calibri"/>
              <a:cs typeface="Calibri"/>
              <a:sym typeface="Calibri"/>
            </a:endParaRPr>
          </a:p>
        </p:txBody>
      </p:sp>
      <p:sp>
        <p:nvSpPr>
          <p:cNvPr id="803" name="Google Shape;803;p18"/>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804" name="Google Shape;804;p18"/>
          <p:cNvSpPr/>
          <p:nvPr/>
        </p:nvSpPr>
        <p:spPr>
          <a:xfrm>
            <a:off x="4413757" y="117115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05" name="Google Shape;805;p18"/>
          <p:cNvSpPr txBox="1"/>
          <p:nvPr/>
        </p:nvSpPr>
        <p:spPr>
          <a:xfrm>
            <a:off x="413623" y="3230152"/>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Fornire un'assistenza clienti tempestiva al di fuori dell'orario di lavoro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 clienti hanno bisogno di un'assistenza tempestiva, ma fornire assistenza in tempo reale 24 ore su 24, 7 giorni su 7, può essere impegnativo e richiedere molte risorse al di fuori dell'orario di lavoro.</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Implementate un sistema di live chat che offra assistenza in tempo reale durante l'orario di lavoro e passi a risposte automatiche o alla creazione di ticket dopo l'orario di lavoro. In questo modo i clienti ricevono un aiuto immediato quando sono disponibili e possono comunque ottenere le informazioni di cui hanno bisogno o inviare domande al di fuori dell'orario di lavoro.</a:t>
            </a:r>
            <a:endParaRPr/>
          </a:p>
        </p:txBody>
      </p:sp>
      <p:sp>
        <p:nvSpPr>
          <p:cNvPr id="806" name="Google Shape;806;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9"/>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12" name="Google Shape;812;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813" name="Google Shape;813;p19"/>
          <p:cNvSpPr txBox="1"/>
          <p:nvPr/>
        </p:nvSpPr>
        <p:spPr>
          <a:xfrm>
            <a:off x="395288" y="2607628"/>
            <a:ext cx="6732587" cy="202060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Intercom: </a:t>
            </a:r>
            <a:r>
              <a:rPr b="0" i="0" lang="en-IE" sz="1400">
                <a:solidFill>
                  <a:srgbClr val="4B4B4B"/>
                </a:solidFill>
                <a:latin typeface="Calibri"/>
                <a:ea typeface="Calibri"/>
                <a:cs typeface="Calibri"/>
                <a:sym typeface="Calibri"/>
              </a:rPr>
              <a:t>Una piattaforma di messaggistica che combina chat dal vivo, bot automatizzati e funzionalità di help desk. Garantisce una comunicazione continua e fornisce assistenza in tempo reale durante l'orario di lavoro, con un aiuto automatizzato al di fuori di tale orario</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 </a:t>
            </a:r>
            <a:r>
              <a:rPr b="0" i="0" lang="en-IE" sz="1400">
                <a:solidFill>
                  <a:srgbClr val="4A8887"/>
                </a:solidFill>
                <a:latin typeface="Calibri"/>
                <a:ea typeface="Calibri"/>
                <a:cs typeface="Calibri"/>
                <a:sym typeface="Calibri"/>
              </a:rPr>
              <a:t>www.intercom.com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Zendesk: </a:t>
            </a:r>
            <a:r>
              <a:rPr b="0" i="0" lang="en-IE" sz="1400">
                <a:solidFill>
                  <a:srgbClr val="4B4B4B"/>
                </a:solidFill>
                <a:latin typeface="Calibri"/>
                <a:ea typeface="Calibri"/>
                <a:cs typeface="Calibri"/>
                <a:sym typeface="Calibri"/>
              </a:rPr>
              <a:t>Questo strumento offre chat dal vivo e sistemi di ticketing per monitorare le richieste dei clienti. Consente alle aziende di automatizzare l'assistenza al di fuori degli orari normali e offre analisi dettagliate per migliorare il servizio.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zendesk.</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814" name="Google Shape;814;p19"/>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815" name="Google Shape;815;p19"/>
          <p:cNvSpPr/>
          <p:nvPr/>
        </p:nvSpPr>
        <p:spPr>
          <a:xfrm>
            <a:off x="4335857" y="122957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16" name="Google Shape;816;p19"/>
          <p:cNvSpPr txBox="1"/>
          <p:nvPr/>
        </p:nvSpPr>
        <p:spPr>
          <a:xfrm>
            <a:off x="395288" y="5230100"/>
            <a:ext cx="6732588" cy="20206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F16924"/>
                </a:highlight>
                <a:latin typeface="Calibri"/>
                <a:ea typeface="Calibri"/>
                <a:cs typeface="Calibri"/>
                <a:sym typeface="Calibri"/>
              </a:rPr>
              <a:t>Gestione di più compiti ed elementi del progetto senza una chiara organizzazione</a:t>
            </a:r>
            <a:endParaRPr/>
          </a:p>
          <a:p>
            <a:pPr indent="0" lvl="0" marL="0" marR="0" rtl="0" algn="l">
              <a:spcBef>
                <a:spcPts val="0"/>
              </a:spcBef>
              <a:spcAft>
                <a:spcPts val="0"/>
              </a:spcAft>
              <a:buNone/>
            </a:pPr>
            <a:r>
              <a:rPr lang="en-IE" sz="1400">
                <a:solidFill>
                  <a:srgbClr val="4B4B4B"/>
                </a:solidFill>
                <a:latin typeface="Calibri"/>
                <a:ea typeface="Calibri"/>
                <a:cs typeface="Calibri"/>
                <a:sym typeface="Calibri"/>
              </a:rPr>
              <a:t>Senza un sistema chiaro e organizzato, la gestione di molteplici compiti ed elementi del progetto può risultare opprimente, causando il mancato rispetto delle scadenze, la disorganizzazione delle risorse e la confusione sulle responsabilità.</a:t>
            </a:r>
            <a:endParaRPr/>
          </a:p>
          <a:p>
            <a:pPr indent="0" lvl="0" marL="0" marR="0" rtl="0" algn="l">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Rivedete il vostro sistema di gestione dei progetti per includere etichette come "urgente" o "in sospeso" e assegnate scadenze, responsabilità e risorse chiare per ogni compito. Utilizzate una piattaforma di gestione dei progetti visiva per suddividere i progetti di grandi dimensioni in attività più piccole e gestibili e impostate dei promemoria per garantire che le attività vengano completate in tempo.</a:t>
            </a:r>
            <a:endParaRPr i="1" sz="1400">
              <a:solidFill>
                <a:srgbClr val="4A8887"/>
              </a:solidFill>
              <a:latin typeface="Calibri"/>
              <a:ea typeface="Calibri"/>
              <a:cs typeface="Calibri"/>
              <a:sym typeface="Calibri"/>
            </a:endParaRPr>
          </a:p>
        </p:txBody>
      </p:sp>
      <p:sp>
        <p:nvSpPr>
          <p:cNvPr id="817" name="Google Shape;817;p19"/>
          <p:cNvSpPr txBox="1"/>
          <p:nvPr/>
        </p:nvSpPr>
        <p:spPr>
          <a:xfrm>
            <a:off x="1042023" y="462266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16</a:t>
            </a:r>
            <a:endParaRPr/>
          </a:p>
        </p:txBody>
      </p:sp>
      <p:pic>
        <p:nvPicPr>
          <p:cNvPr descr="Group brainstorm with solid fill" id="818" name="Google Shape;818;p19"/>
          <p:cNvPicPr preferRelativeResize="0"/>
          <p:nvPr/>
        </p:nvPicPr>
        <p:blipFill rotWithShape="1">
          <a:blip r:embed="rId5">
            <a:alphaModFix/>
          </a:blip>
          <a:srcRect b="0" l="0" r="0" t="0"/>
          <a:stretch/>
        </p:blipFill>
        <p:spPr>
          <a:xfrm>
            <a:off x="274047" y="4404216"/>
            <a:ext cx="829489" cy="829489"/>
          </a:xfrm>
          <a:prstGeom prst="rect">
            <a:avLst/>
          </a:prstGeom>
          <a:noFill/>
          <a:ln>
            <a:noFill/>
          </a:ln>
        </p:spPr>
      </p:pic>
      <p:sp>
        <p:nvSpPr>
          <p:cNvPr id="819" name="Google Shape;819;p19"/>
          <p:cNvSpPr txBox="1"/>
          <p:nvPr/>
        </p:nvSpPr>
        <p:spPr>
          <a:xfrm>
            <a:off x="395288" y="8769133"/>
            <a:ext cx="6732587" cy="158895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Organizza le attività utilizzando schede, elenchi e carte. Ogni scheda può rappresentare un progetto diverso e si possono aggiungere etichette come "urgente" o "in sospeso" alle singole attività. È inoltre possibile impostare date di scadenza, assegnare compiti ai membri del team e aggiungere allegati o liste di controllo per garantire che tutte le risorse siano accessibili.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trello.com</a:t>
            </a:r>
            <a:endParaRPr b="0" i="0" sz="1400">
              <a:solidFill>
                <a:srgbClr val="4A8887"/>
              </a:solidFill>
              <a:latin typeface="Calibri"/>
              <a:ea typeface="Calibri"/>
              <a:cs typeface="Calibri"/>
              <a:sym typeface="Calibri"/>
            </a:endParaRPr>
          </a:p>
        </p:txBody>
      </p:sp>
      <p:sp>
        <p:nvSpPr>
          <p:cNvPr id="820" name="Google Shape;820;p19"/>
          <p:cNvSpPr txBox="1"/>
          <p:nvPr/>
        </p:nvSpPr>
        <p:spPr>
          <a:xfrm>
            <a:off x="386829" y="7905984"/>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Trello, Asana, Monday.com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Notion</a:t>
            </a:r>
            <a:endParaRPr sz="1600">
              <a:solidFill>
                <a:srgbClr val="4A8887"/>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ad automatizzare le attività ripetitive per ottimizzare i tempi</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9" type="body"/>
          </p:nvPr>
        </p:nvSpPr>
        <p:spPr>
          <a:xfrm>
            <a:off x="561474" y="4906804"/>
            <a:ext cx="857618" cy="4175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05</a:t>
            </a:r>
            <a:endParaRPr/>
          </a:p>
        </p:txBody>
      </p:sp>
      <p:sp>
        <p:nvSpPr>
          <p:cNvPr id="542" name="Google Shape;542;p2"/>
          <p:cNvSpPr txBox="1"/>
          <p:nvPr>
            <p:ph idx="14" type="body"/>
          </p:nvPr>
        </p:nvSpPr>
        <p:spPr>
          <a:xfrm>
            <a:off x="561474" y="5402095"/>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06</a:t>
            </a:r>
            <a:endParaRPr/>
          </a:p>
        </p:txBody>
      </p:sp>
      <p:sp>
        <p:nvSpPr>
          <p:cNvPr id="543" name="Google Shape;543;p2"/>
          <p:cNvSpPr txBox="1"/>
          <p:nvPr>
            <p:ph idx="16" type="body"/>
          </p:nvPr>
        </p:nvSpPr>
        <p:spPr>
          <a:xfrm>
            <a:off x="561474" y="5921770"/>
            <a:ext cx="857618" cy="39321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07</a:t>
            </a:r>
            <a:endParaRPr/>
          </a:p>
        </p:txBody>
      </p:sp>
      <p:sp>
        <p:nvSpPr>
          <p:cNvPr id="544" name="Google Shape;544;p2"/>
          <p:cNvSpPr txBox="1"/>
          <p:nvPr>
            <p:ph idx="18" type="body"/>
          </p:nvPr>
        </p:nvSpPr>
        <p:spPr>
          <a:xfrm>
            <a:off x="561474" y="6417061"/>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08</a:t>
            </a:r>
            <a:endParaRPr/>
          </a:p>
        </p:txBody>
      </p:sp>
      <p:sp>
        <p:nvSpPr>
          <p:cNvPr id="545" name="Google Shape;545;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6" name="Google Shape;546;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47" name="Google Shape;547;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8" name="Google Shape;548;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sp>
        <p:nvSpPr>
          <p:cNvPr id="549" name="Google Shape;549;p2"/>
          <p:cNvSpPr txBox="1"/>
          <p:nvPr/>
        </p:nvSpPr>
        <p:spPr>
          <a:xfrm>
            <a:off x="561474" y="6912352"/>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09</a:t>
            </a:r>
            <a:endParaRPr/>
          </a:p>
        </p:txBody>
      </p:sp>
      <p:sp>
        <p:nvSpPr>
          <p:cNvPr id="550" name="Google Shape;550;p2"/>
          <p:cNvSpPr txBox="1"/>
          <p:nvPr/>
        </p:nvSpPr>
        <p:spPr>
          <a:xfrm>
            <a:off x="561474" y="7407643"/>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10</a:t>
            </a:r>
            <a:endParaRPr/>
          </a:p>
        </p:txBody>
      </p:sp>
      <p:grpSp>
        <p:nvGrpSpPr>
          <p:cNvPr id="551" name="Google Shape;551;p2"/>
          <p:cNvGrpSpPr/>
          <p:nvPr/>
        </p:nvGrpSpPr>
        <p:grpSpPr>
          <a:xfrm>
            <a:off x="-12192" y="3364307"/>
            <a:ext cx="4715405" cy="4528079"/>
            <a:chOff x="-12192" y="3364307"/>
            <a:chExt cx="4715405" cy="4528079"/>
          </a:xfrm>
        </p:grpSpPr>
        <p:cxnSp>
          <p:nvCxnSpPr>
            <p:cNvPr id="552" name="Google Shape;552;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3" name="Google Shape;553;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4" name="Google Shape;554;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5" name="Google Shape;555;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6" name="Google Shape;556;p2"/>
            <p:cNvCxnSpPr/>
            <p:nvPr/>
          </p:nvCxnSpPr>
          <p:spPr>
            <a:xfrm rot="10800000">
              <a:off x="-12192" y="537678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7" name="Google Shape;557;p2"/>
            <p:cNvCxnSpPr/>
            <p:nvPr/>
          </p:nvCxnSpPr>
          <p:spPr>
            <a:xfrm rot="10800000">
              <a:off x="-12192" y="58799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8" name="Google Shape;558;p2"/>
            <p:cNvCxnSpPr/>
            <p:nvPr/>
          </p:nvCxnSpPr>
          <p:spPr>
            <a:xfrm rot="10800000">
              <a:off x="-12192" y="63830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9" name="Google Shape;559;p2"/>
            <p:cNvCxnSpPr/>
            <p:nvPr/>
          </p:nvCxnSpPr>
          <p:spPr>
            <a:xfrm rot="10800000">
              <a:off x="-12192" y="68861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0" name="Google Shape;560;p2"/>
            <p:cNvCxnSpPr/>
            <p:nvPr/>
          </p:nvCxnSpPr>
          <p:spPr>
            <a:xfrm rot="10800000">
              <a:off x="-12192" y="73892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1" name="Google Shape;561;p2"/>
            <p:cNvCxnSpPr/>
            <p:nvPr/>
          </p:nvCxnSpPr>
          <p:spPr>
            <a:xfrm rot="10800000">
              <a:off x="-12192" y="7892386"/>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62" name="Google Shape;562;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Dedicare troppo tempo alle attività manuali</a:t>
            </a:r>
            <a:endParaRPr/>
          </a:p>
        </p:txBody>
      </p:sp>
      <p:sp>
        <p:nvSpPr>
          <p:cNvPr id="563" name="Google Shape;563;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Mancati follow-up con partner o clienti</a:t>
            </a:r>
            <a:endParaRPr/>
          </a:p>
        </p:txBody>
      </p:sp>
      <p:sp>
        <p:nvSpPr>
          <p:cNvPr id="564" name="Google Shape;564;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Tracciabilità inefficiente dell'inventario o delle risorse</a:t>
            </a:r>
            <a:endParaRPr/>
          </a:p>
        </p:txBody>
      </p:sp>
      <p:sp>
        <p:nvSpPr>
          <p:cNvPr id="565" name="Google Shape;565;p2"/>
          <p:cNvSpPr txBox="1"/>
          <p:nvPr>
            <p:ph idx="13" type="body"/>
          </p:nvPr>
        </p:nvSpPr>
        <p:spPr>
          <a:xfrm>
            <a:off x="1486930" y="4966621"/>
            <a:ext cx="551127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gestire i programmi di pubblicazione sui social media</a:t>
            </a:r>
            <a:endParaRPr/>
          </a:p>
        </p:txBody>
      </p:sp>
      <p:sp>
        <p:nvSpPr>
          <p:cNvPr id="566" name="Google Shape;566;p2"/>
          <p:cNvSpPr txBox="1"/>
          <p:nvPr>
            <p:ph idx="15" type="body"/>
          </p:nvPr>
        </p:nvSpPr>
        <p:spPr>
          <a:xfrm>
            <a:off x="1486929" y="5463308"/>
            <a:ext cx="59379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Gestione di itinerari ecoturistici complessi in più località</a:t>
            </a:r>
            <a:endParaRPr/>
          </a:p>
        </p:txBody>
      </p:sp>
      <p:sp>
        <p:nvSpPr>
          <p:cNvPr id="567" name="Google Shape;567;p2"/>
          <p:cNvSpPr txBox="1"/>
          <p:nvPr>
            <p:ph idx="17" type="body"/>
          </p:nvPr>
        </p:nvSpPr>
        <p:spPr>
          <a:xfrm>
            <a:off x="1486930" y="5959339"/>
            <a:ext cx="6497342"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Mappatura e mantenimento di registri accurati delle installazioni di arte di strada</a:t>
            </a:r>
            <a:endParaRPr/>
          </a:p>
        </p:txBody>
      </p:sp>
      <p:sp>
        <p:nvSpPr>
          <p:cNvPr id="568" name="Google Shape;568;p2"/>
          <p:cNvSpPr txBox="1"/>
          <p:nvPr>
            <p:ph idx="19" type="body"/>
          </p:nvPr>
        </p:nvSpPr>
        <p:spPr>
          <a:xfrm>
            <a:off x="1486930" y="6468218"/>
            <a:ext cx="5748258" cy="348400"/>
          </a:xfrm>
          <a:prstGeom prst="rect">
            <a:avLst/>
          </a:prstGeom>
          <a:noFill/>
          <a:ln>
            <a:noFill/>
          </a:ln>
        </p:spPr>
        <p:txBody>
          <a:bodyPr anchorCtr="0" anchor="ctr" bIns="45700" lIns="91425" spcFirstLastPara="1" rIns="91425" wrap="square" tIns="45700">
            <a:noAutofit/>
          </a:bodyPr>
          <a:lstStyle/>
          <a:p>
            <a:pPr indent="0" lvl="0" marL="0" rtl="0" algn="l">
              <a:lnSpc>
                <a:spcPct val="122500"/>
              </a:lnSpc>
              <a:spcBef>
                <a:spcPts val="0"/>
              </a:spcBef>
              <a:spcAft>
                <a:spcPts val="0"/>
              </a:spcAft>
              <a:buClr>
                <a:srgbClr val="6D6E71"/>
              </a:buClr>
              <a:buSzPts val="1600"/>
              <a:buNone/>
            </a:pPr>
            <a:r>
              <a:rPr lang="en-IE" sz="1600">
                <a:latin typeface="Calibri"/>
                <a:ea typeface="Calibri"/>
                <a:cs typeface="Calibri"/>
                <a:sym typeface="Calibri"/>
              </a:rPr>
              <a:t>Riduzione dei tempi di trascrizione e riassunto di riunioni o interviste</a:t>
            </a:r>
            <a:endParaRPr/>
          </a:p>
        </p:txBody>
      </p:sp>
      <p:sp>
        <p:nvSpPr>
          <p:cNvPr id="569" name="Google Shape;569;p2"/>
          <p:cNvSpPr txBox="1"/>
          <p:nvPr/>
        </p:nvSpPr>
        <p:spPr>
          <a:xfrm>
            <a:off x="1486930" y="6971275"/>
            <a:ext cx="593799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Tracciamento dei protocolli di sicurezza e manutenzione dell'attrezzatura per gli sport d'avventura</a:t>
            </a:r>
            <a:endParaRPr/>
          </a:p>
        </p:txBody>
      </p:sp>
      <p:sp>
        <p:nvSpPr>
          <p:cNvPr id="570" name="Google Shape;570;p2"/>
          <p:cNvSpPr txBox="1"/>
          <p:nvPr/>
        </p:nvSpPr>
        <p:spPr>
          <a:xfrm>
            <a:off x="1486930" y="7405125"/>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Garantire un approvvigionamento sostenibile per eventi gastronomici eco-compatibili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20"/>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26" name="Google Shape;826;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827" name="Google Shape;827;p20"/>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828" name="Google Shape;828;p20"/>
          <p:cNvSpPr/>
          <p:nvPr/>
        </p:nvSpPr>
        <p:spPr>
          <a:xfrm>
            <a:off x="4452707" y="103292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829" name="Google Shape;829;p20"/>
          <p:cNvPicPr preferRelativeResize="0"/>
          <p:nvPr/>
        </p:nvPicPr>
        <p:blipFill rotWithShape="1">
          <a:blip r:embed="rId3">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830" name="Google Shape;830;p20"/>
          <p:cNvSpPr txBox="1"/>
          <p:nvPr/>
        </p:nvSpPr>
        <p:spPr>
          <a:xfrm>
            <a:off x="395288" y="2609851"/>
            <a:ext cx="6732587" cy="292735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Asana</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Un solido strumento di gestione delle attività che consente di creare progetti, assegnare compiti con scadenze e monitorare visivamente i progressi. È possibile organizzare le attività in base alla priorità e alla categoria, rendendo più facile tenere sotto controllo le responsabilità. Asana si integra bene con altri strumenti, il che è perfetto per mantenere le iniziative di ecoturismo.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Monday.com</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Questa piattaforma offre un sistema di gestione dei progetti personalizzabile che consente di creare flussi di lavoro e dashboard su misura per le vostre esigenze. È possibile gestire le attività, tenere traccia delle scadenze e visualizzare i progressi con grafici colorati, il tutto assegnando le responsabilità ai membri del team per una più chiara assunzione di responsabilità.</a:t>
            </a:r>
            <a:endParaRPr b="0" i="0" sz="1400">
              <a:solidFill>
                <a:srgbClr val="4B4B4B"/>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Notion</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Uno strumento flessibile per creare schede ed elenchi di attività organizzate. Notion può essere personalizzato con promemoria, tag e scadenze per gestire qualsiasi cosa, dagli eventi di ecoturismo alle operazioni quotidiane.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b="0" i="0" lang="en-IE" sz="1400">
                <a:solidFill>
                  <a:srgbClr val="4A8887"/>
                </a:solidFill>
                <a:latin typeface="Calibri"/>
                <a:ea typeface="Calibri"/>
                <a:cs typeface="Calibri"/>
                <a:sym typeface="Calibri"/>
              </a:rPr>
              <a:t>notion.so/ </a:t>
            </a:r>
            <a:endParaRPr b="0" i="0" sz="1400">
              <a:solidFill>
                <a:srgbClr val="4A8887"/>
              </a:solidFill>
              <a:latin typeface="Calibri"/>
              <a:ea typeface="Calibri"/>
              <a:cs typeface="Calibri"/>
              <a:sym typeface="Calibri"/>
            </a:endParaRPr>
          </a:p>
          <a:p>
            <a:pPr indent="0" lvl="0" marL="0" marR="0" rtl="0" algn="just">
              <a:lnSpc>
                <a:spcPct val="107000"/>
              </a:lnSpc>
              <a:spcBef>
                <a:spcPts val="600"/>
              </a:spcBef>
              <a:spcAft>
                <a:spcPts val="0"/>
              </a:spcAft>
              <a:buClr>
                <a:srgbClr val="6D6E71"/>
              </a:buClr>
              <a:buSzPts val="1400"/>
              <a:buFont typeface="Arial"/>
              <a:buNone/>
            </a:pPr>
            <a:r>
              <a:t/>
            </a:r>
            <a:endParaRPr b="0" i="0" sz="1400">
              <a:solidFill>
                <a:srgbClr val="4B4B4B"/>
              </a:solidFill>
              <a:latin typeface="Calibri"/>
              <a:ea typeface="Calibri"/>
              <a:cs typeface="Calibri"/>
              <a:sym typeface="Calibri"/>
            </a:endParaRPr>
          </a:p>
        </p:txBody>
      </p:sp>
      <p:sp>
        <p:nvSpPr>
          <p:cNvPr id="831" name="Google Shape;831;p20"/>
          <p:cNvSpPr txBox="1"/>
          <p:nvPr/>
        </p:nvSpPr>
        <p:spPr>
          <a:xfrm>
            <a:off x="1042023" y="5965580"/>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17</a:t>
            </a:r>
            <a:endParaRPr/>
          </a:p>
        </p:txBody>
      </p:sp>
      <p:pic>
        <p:nvPicPr>
          <p:cNvPr descr="Group brainstorm with solid fill" id="832" name="Google Shape;832;p20"/>
          <p:cNvPicPr preferRelativeResize="0"/>
          <p:nvPr/>
        </p:nvPicPr>
        <p:blipFill rotWithShape="1">
          <a:blip r:embed="rId6">
            <a:alphaModFix/>
          </a:blip>
          <a:srcRect b="0" l="0" r="0" t="0"/>
          <a:stretch/>
        </p:blipFill>
        <p:spPr>
          <a:xfrm>
            <a:off x="274047" y="5747128"/>
            <a:ext cx="829489" cy="829489"/>
          </a:xfrm>
          <a:prstGeom prst="rect">
            <a:avLst/>
          </a:prstGeom>
          <a:noFill/>
          <a:ln>
            <a:noFill/>
          </a:ln>
        </p:spPr>
      </p:pic>
      <p:sp>
        <p:nvSpPr>
          <p:cNvPr id="833" name="Google Shape;833;p20"/>
          <p:cNvSpPr txBox="1"/>
          <p:nvPr/>
        </p:nvSpPr>
        <p:spPr>
          <a:xfrm>
            <a:off x="413623" y="6577515"/>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Onboarding dei membri del team dispendioso in termini di tempo e disorganizzato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L'onboarding dei nuovi membri del team può richiedere molto tempo ed essere eccessivo senza un processo strutturato, causando potenzialmente confusione o ritardi nel farli diventare operativi.</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Create un processo di onboarding semplificato che comprenda un kit di benvenuto con le descrizioni delle mansioni, i materiali formativi essenziali (come i video) e una lista di controllo per i primi compiti. Redigete un'e-mail di onboarding chiara e accogliente per guidare i nuovi assunti attraverso le fasi iniziali, assicurando che abbiano tutto ciò di cui hanno bisogno per avere successo.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21"/>
          <p:cNvSpPr/>
          <p:nvPr/>
        </p:nvSpPr>
        <p:spPr>
          <a:xfrm>
            <a:off x="-1" y="6931152"/>
            <a:ext cx="3381800"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9" name="Google Shape;839;p21"/>
          <p:cNvSpPr txBox="1"/>
          <p:nvPr/>
        </p:nvSpPr>
        <p:spPr>
          <a:xfrm>
            <a:off x="395288" y="3431293"/>
            <a:ext cx="6732587" cy="309462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Gusto: </a:t>
            </a:r>
            <a:r>
              <a:rPr b="0" i="0" lang="en-IE" sz="1400">
                <a:solidFill>
                  <a:srgbClr val="4B4B4B"/>
                </a:solidFill>
                <a:latin typeface="Calibri"/>
                <a:ea typeface="Calibri"/>
                <a:cs typeface="Calibri"/>
                <a:sym typeface="Calibri"/>
              </a:rPr>
              <a:t>Semplifica il processo di inserimento dei dipendenti gestendo le pratiche burocratiche, monitorando le ore dei dipendenti e garantendo la puntualità delle buste paga. Gusto consente di gestire in modo efficiente i benefit per i dipendenti, la compilazione delle dichiarazioni fiscali e la conformità, aiutandovi a rimanere organizzati con la crescita del vostro team.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https://gusto.com/</a:t>
            </a:r>
            <a:endParaRPr b="0" i="0" sz="1400" u="sng">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t>
            </a:r>
            <a:r>
              <a:rPr b="0" i="0" lang="en-IE" sz="1400">
                <a:solidFill>
                  <a:srgbClr val="4B4B4B"/>
                </a:solidFill>
                <a:latin typeface="Calibri"/>
                <a:ea typeface="Calibri"/>
                <a:cs typeface="Calibri"/>
                <a:sym typeface="Calibri"/>
              </a:rPr>
              <a:t>Create una bacheca di onboarding in cui ogni nuovo dipendente possa seguire le fasi della sua formazione. È possibile includere i link ai materiali di formazione, ai video e alle liste di controllo dei compiti, in modo da facilitare la verifica dei compiti completati e rimanere organizzati.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trello.com</a:t>
            </a:r>
            <a:endParaRPr b="0" i="0" sz="1400" u="sng">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Nozione: </a:t>
            </a:r>
            <a:r>
              <a:rPr b="0" i="0" lang="en-IE" sz="1400">
                <a:solidFill>
                  <a:srgbClr val="4B4B4B"/>
                </a:solidFill>
                <a:latin typeface="Calibri"/>
                <a:ea typeface="Calibri"/>
                <a:cs typeface="Calibri"/>
                <a:sym typeface="Calibri"/>
              </a:rPr>
              <a:t>Create una pagina di onboarding con descrizioni delle mansioni, linee guida sulla cultura aziendale e risorse per la formazione. Notion consente una facile condivisione e collaborazione, in modo che i nuovi assunti possano accedere a tutto ciò di cui hanno bisogno in un unico posto.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b="0" i="0" lang="en-IE" sz="1400">
                <a:solidFill>
                  <a:srgbClr val="4A8887"/>
                </a:solidFill>
                <a:latin typeface="Calibri"/>
                <a:ea typeface="Calibri"/>
                <a:cs typeface="Calibri"/>
                <a:sym typeface="Calibri"/>
              </a:rPr>
              <a:t>notion.so/ </a:t>
            </a:r>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Google Drive: </a:t>
            </a:r>
            <a:r>
              <a:rPr b="0" i="0" lang="en-IE" sz="1400">
                <a:solidFill>
                  <a:srgbClr val="4B4B4B"/>
                </a:solidFill>
                <a:latin typeface="Calibri"/>
                <a:ea typeface="Calibri"/>
                <a:cs typeface="Calibri"/>
                <a:sym typeface="Calibri"/>
              </a:rPr>
              <a:t>Creare una cartella condivisa con documenti di onboarding come descrizioni del lavoro, materiali di formazione e liste di controllo. È un modo semplice per centralizzare le informazioni e dare ai nuovi assunti l'accesso a tutte le risorse necessarie.</a:t>
            </a:r>
            <a:endParaRPr/>
          </a:p>
          <a:p>
            <a:pPr indent="0" lvl="0" marL="0" marR="0" rtl="0" algn="just">
              <a:lnSpc>
                <a:spcPct val="100000"/>
              </a:lnSpc>
              <a:spcBef>
                <a:spcPts val="0"/>
              </a:spcBef>
              <a:spcAft>
                <a:spcPts val="0"/>
              </a:spcAft>
              <a:buClr>
                <a:srgbClr val="4A8887"/>
              </a:buClr>
              <a:buSzPts val="1400"/>
              <a:buFont typeface="Arial"/>
              <a:buNone/>
            </a:pP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https://workspace.google.com/intl/en_ie/products/drive/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Slack</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Usate Slack per creare un canale di onboarding in cui i nuovi dipendenti possano fare domande, ricevere assistenza rapida e connettersi con gli altri membri del team. Slack si integra bene anche con altri strumenti, rendendo più facile la condivisione di documenti e attività.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slack.</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6D6E71"/>
              </a:buClr>
              <a:buSzPts val="1400"/>
              <a:buFont typeface="Arial"/>
              <a:buNone/>
            </a:pPr>
            <a:r>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6D6E71"/>
              </a:buClr>
              <a:buSzPts val="1400"/>
              <a:buFont typeface="Arial"/>
              <a:buNone/>
            </a:pPr>
            <a:r>
              <a:t/>
            </a:r>
            <a:endParaRPr b="0" i="0" sz="1400">
              <a:solidFill>
                <a:srgbClr val="4B4B4B"/>
              </a:solidFill>
              <a:latin typeface="Calibri"/>
              <a:ea typeface="Calibri"/>
              <a:cs typeface="Calibri"/>
              <a:sym typeface="Calibri"/>
            </a:endParaRPr>
          </a:p>
        </p:txBody>
      </p:sp>
      <p:sp>
        <p:nvSpPr>
          <p:cNvPr id="840" name="Google Shape;840;p21"/>
          <p:cNvSpPr txBox="1"/>
          <p:nvPr/>
        </p:nvSpPr>
        <p:spPr>
          <a:xfrm>
            <a:off x="386829" y="2568142"/>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Gusto, Trello, Notion, Google Drive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Slack</a:t>
            </a:r>
            <a:endParaRPr sz="1283">
              <a:solidFill>
                <a:srgbClr val="4A8887"/>
              </a:solidFill>
              <a:latin typeface="Calibri"/>
              <a:ea typeface="Calibri"/>
              <a:cs typeface="Calibri"/>
              <a:sym typeface="Calibri"/>
            </a:endParaRPr>
          </a:p>
        </p:txBody>
      </p:sp>
      <p:sp>
        <p:nvSpPr>
          <p:cNvPr id="841" name="Google Shape;841;p21"/>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842" name="Google Shape;842;p21"/>
          <p:cNvSpPr/>
          <p:nvPr/>
        </p:nvSpPr>
        <p:spPr>
          <a:xfrm>
            <a:off x="4472182" y="111272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43" name="Google Shape;843;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844" name="Google Shape;844;p21"/>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22"/>
          <p:cNvSpPr/>
          <p:nvPr/>
        </p:nvSpPr>
        <p:spPr>
          <a:xfrm>
            <a:off x="-1" y="6931152"/>
            <a:ext cx="712787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50" name="Google Shape;850;p22"/>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851" name="Google Shape;851;p22"/>
          <p:cNvSpPr/>
          <p:nvPr/>
        </p:nvSpPr>
        <p:spPr>
          <a:xfrm>
            <a:off x="4530607" y="122957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52" name="Google Shape;852;p22"/>
          <p:cNvSpPr txBox="1"/>
          <p:nvPr/>
        </p:nvSpPr>
        <p:spPr>
          <a:xfrm>
            <a:off x="395288" y="3266775"/>
            <a:ext cx="6732588" cy="20206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F16924"/>
                </a:highlight>
                <a:latin typeface="Calibri"/>
                <a:ea typeface="Calibri"/>
                <a:cs typeface="Calibri"/>
                <a:sym typeface="Calibri"/>
              </a:rPr>
              <a:t>Comunicazione inefficace degli sforzi di sostenibilità ai clienti</a:t>
            </a:r>
            <a:endParaRPr/>
          </a:p>
          <a:p>
            <a:pPr indent="0" lvl="0" marL="0" marR="0" rtl="0" algn="l">
              <a:spcBef>
                <a:spcPts val="0"/>
              </a:spcBef>
              <a:spcAft>
                <a:spcPts val="0"/>
              </a:spcAft>
              <a:buNone/>
            </a:pPr>
            <a:r>
              <a:rPr lang="en-IE" sz="1400">
                <a:solidFill>
                  <a:srgbClr val="4B4B4B"/>
                </a:solidFill>
                <a:latin typeface="Calibri"/>
                <a:ea typeface="Calibri"/>
                <a:cs typeface="Calibri"/>
                <a:sym typeface="Calibri"/>
              </a:rPr>
              <a:t>Non comunicare efficacemente ai clienti i vostri sforzi di sostenibilità, il che può portare a perdere opportunità di costruire fiducia e fedeltà. I clienti danno sempre più priorità alle aziende ecologiche e sono più propensi a sostenervi se comprendono l'impatto ambientale positivo che state producendo.</a:t>
            </a:r>
            <a:endParaRPr/>
          </a:p>
          <a:p>
            <a:pPr indent="0" lvl="0" marL="0" marR="0" rtl="0" algn="l">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Educate attivamente i vostri clienti sulle vostre pratiche di sostenibilità e create un canale di comunicazione facile per far loro domande o saperne di più. Integrando strumenti per il servizio clienti, la raccolta di feedback e gli aggiornamenti in tempo reale, potete assicurarvi che i vostri clienti siano ben informati e coinvolti nelle vostre iniziative ecologiche.</a:t>
            </a:r>
            <a:endParaRPr i="1" sz="1400">
              <a:solidFill>
                <a:srgbClr val="4A8887"/>
              </a:solidFill>
              <a:latin typeface="Calibri"/>
              <a:ea typeface="Calibri"/>
              <a:cs typeface="Calibri"/>
              <a:sym typeface="Calibri"/>
            </a:endParaRPr>
          </a:p>
        </p:txBody>
      </p:sp>
      <p:sp>
        <p:nvSpPr>
          <p:cNvPr id="853" name="Google Shape;853;p22"/>
          <p:cNvSpPr txBox="1"/>
          <p:nvPr/>
        </p:nvSpPr>
        <p:spPr>
          <a:xfrm>
            <a:off x="1042023" y="265934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18</a:t>
            </a:r>
            <a:endParaRPr/>
          </a:p>
        </p:txBody>
      </p:sp>
      <p:pic>
        <p:nvPicPr>
          <p:cNvPr descr="Group brainstorm with solid fill" id="854" name="Google Shape;854;p22"/>
          <p:cNvPicPr preferRelativeResize="0"/>
          <p:nvPr/>
        </p:nvPicPr>
        <p:blipFill rotWithShape="1">
          <a:blip r:embed="rId3">
            <a:alphaModFix/>
          </a:blip>
          <a:srcRect b="0" l="0" r="0" t="0"/>
          <a:stretch/>
        </p:blipFill>
        <p:spPr>
          <a:xfrm>
            <a:off x="274047" y="2440891"/>
            <a:ext cx="829489" cy="829489"/>
          </a:xfrm>
          <a:prstGeom prst="rect">
            <a:avLst/>
          </a:prstGeom>
          <a:noFill/>
          <a:ln>
            <a:noFill/>
          </a:ln>
        </p:spPr>
      </p:pic>
      <p:sp>
        <p:nvSpPr>
          <p:cNvPr id="855" name="Google Shape;855;p22"/>
          <p:cNvSpPr txBox="1"/>
          <p:nvPr/>
        </p:nvSpPr>
        <p:spPr>
          <a:xfrm>
            <a:off x="395288" y="6776396"/>
            <a:ext cx="6732587" cy="391541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Zendesk: </a:t>
            </a:r>
            <a:r>
              <a:rPr b="0" i="0" lang="en-IE" sz="1400">
                <a:solidFill>
                  <a:srgbClr val="4B4B4B"/>
                </a:solidFill>
                <a:latin typeface="Calibri"/>
                <a:ea typeface="Calibri"/>
                <a:cs typeface="Calibri"/>
                <a:sym typeface="Calibri"/>
              </a:rPr>
              <a:t>Una piattaforma di assistenza clienti che vi permette di fornire supporto e rispondere alle richieste dei clienti, comprese quelle relative ai vostri sforzi di sostenibilità. Potete impostare risposte automatiche o chat dal vivo per rispondere rapidamente alle domande relative alle vostre pratiche ecologiche, facendo apparire la vostra azienda trasparente e accessibile.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zendesk.com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Chatbot di Tidio: </a:t>
            </a:r>
            <a:r>
              <a:rPr b="0" i="0" lang="en-IE" sz="1400">
                <a:solidFill>
                  <a:srgbClr val="4B4B4B"/>
                </a:solidFill>
                <a:latin typeface="Calibri"/>
                <a:ea typeface="Calibri"/>
                <a:cs typeface="Calibri"/>
                <a:sym typeface="Calibri"/>
              </a:rPr>
              <a:t>Integrate un chatbot sul vostro sito web o nella vostra app per rispondere alle domande più comuni dei clienti sulle vostre pratiche di sostenibilità. Il chatbot può condividere informazioni chiave sui vostri sforzi ecologici, come le iniziative di riduzione dei rifiuti, l'approvvigionamento dei materiali o le pratiche di risparmio energetico. Questo può aiutare a fornire risposte immediate senza richiedere l'intervento del personale.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tidio.com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SurveyMonkey: </a:t>
            </a:r>
            <a:r>
              <a:rPr b="0" i="0" lang="en-IE" sz="1400">
                <a:solidFill>
                  <a:srgbClr val="4B4B4B"/>
                </a:solidFill>
                <a:latin typeface="Calibri"/>
                <a:ea typeface="Calibri"/>
                <a:cs typeface="Calibri"/>
                <a:sym typeface="Calibri"/>
              </a:rPr>
              <a:t>Utilizzate i sondaggi per raccogliere preziosi feedback dai clienti su come percepiscono i vostri sforzi di sostenibilità. Potete porre domande come "Quanto è importante la sostenibilità nella scelta dei nostri prodotti/servizi?" o "Quali iniziative di sostenibilità vorreste vedere di più?". Questo feedback può guidare i vostri sforzi futuri e rafforzare le relazioni con i clienti.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https://www.surveymonkey.com/</a:t>
            </a:r>
            <a:endParaRPr b="0" i="0" sz="1400">
              <a:solidFill>
                <a:srgbClr val="4A8887"/>
              </a:solidFill>
              <a:latin typeface="Calibri"/>
              <a:ea typeface="Calibri"/>
              <a:cs typeface="Calibri"/>
              <a:sym typeface="Calibri"/>
            </a:endParaRPr>
          </a:p>
        </p:txBody>
      </p:sp>
      <p:sp>
        <p:nvSpPr>
          <p:cNvPr id="856" name="Google Shape;856;p22"/>
          <p:cNvSpPr txBox="1"/>
          <p:nvPr/>
        </p:nvSpPr>
        <p:spPr>
          <a:xfrm>
            <a:off x="386828" y="5913247"/>
            <a:ext cx="7042671" cy="7836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l">
              <a:spcBef>
                <a:spcPts val="800"/>
              </a:spcBef>
              <a:spcAft>
                <a:spcPts val="0"/>
              </a:spcAft>
              <a:buNone/>
            </a:pPr>
            <a:r>
              <a:rPr b="1" lang="en-IE" sz="1600">
                <a:solidFill>
                  <a:srgbClr val="4A8887"/>
                </a:solidFill>
                <a:latin typeface="Calibri"/>
                <a:ea typeface="Calibri"/>
                <a:cs typeface="Calibri"/>
                <a:sym typeface="Calibri"/>
              </a:rPr>
              <a:t>Zendesk, Tidio Chatbots, SurveyMonkey, Instagram Stories/Reels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Mailchimp </a:t>
            </a:r>
            <a:endParaRPr/>
          </a:p>
          <a:p>
            <a:pPr indent="0" lvl="0" marL="0" marR="0" rtl="0" algn="l">
              <a:spcBef>
                <a:spcPts val="80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862" name="Google Shape;862;p23"/>
          <p:cNvPicPr preferRelativeResize="0"/>
          <p:nvPr>
            <p:ph idx="4" type="pic"/>
          </p:nvPr>
        </p:nvPicPr>
        <p:blipFill rotWithShape="1">
          <a:blip r:embed="rId3">
            <a:alphaModFix/>
          </a:blip>
          <a:srcRect b="0" l="20923" r="20922" t="0"/>
          <a:stretch/>
        </p:blipFill>
        <p:spPr>
          <a:xfrm>
            <a:off x="1" y="7588056"/>
            <a:ext cx="2712239" cy="3108290"/>
          </a:xfrm>
          <a:prstGeom prst="rect">
            <a:avLst/>
          </a:prstGeom>
          <a:noFill/>
          <a:ln>
            <a:noFill/>
          </a:ln>
        </p:spPr>
      </p:pic>
      <p:sp>
        <p:nvSpPr>
          <p:cNvPr id="863" name="Google Shape;863;p23"/>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864" name="Google Shape;864;p23"/>
          <p:cNvSpPr/>
          <p:nvPr/>
        </p:nvSpPr>
        <p:spPr>
          <a:xfrm>
            <a:off x="4589032" y="969804"/>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65" name="Google Shape;865;p23"/>
          <p:cNvSpPr txBox="1"/>
          <p:nvPr/>
        </p:nvSpPr>
        <p:spPr>
          <a:xfrm>
            <a:off x="395288" y="2609850"/>
            <a:ext cx="6732587" cy="228553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Storie/Reel di Instagram: </a:t>
            </a:r>
            <a:r>
              <a:rPr b="0" i="0" lang="en-IE" sz="1400">
                <a:solidFill>
                  <a:srgbClr val="4B4B4B"/>
                </a:solidFill>
                <a:latin typeface="Calibri"/>
                <a:ea typeface="Calibri"/>
                <a:cs typeface="Calibri"/>
                <a:sym typeface="Calibri"/>
              </a:rPr>
              <a:t>Utilizzate queste funzioni per condividere contenuti brevi e coinvolgenti che mettano in evidenza i vostri sforzi di sostenibilità. Pubblicate filmati dietro le quinte di pratiche eco-compatibili, come l'approvvigionamento sostenibile, la gestione dei rifiuti o le iniziative della comunità. In questo modo potete tenere informato il vostro pubblico e mostrare la vostra dedizione alla responsabilità ambientale.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instagram.com/reels.stories/?hl=en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Mailchimp: </a:t>
            </a:r>
            <a:r>
              <a:rPr b="0" i="0" lang="en-IE" sz="1400">
                <a:solidFill>
                  <a:srgbClr val="4B4B4B"/>
                </a:solidFill>
                <a:latin typeface="Calibri"/>
                <a:ea typeface="Calibri"/>
                <a:cs typeface="Calibri"/>
                <a:sym typeface="Calibri"/>
              </a:rPr>
              <a:t>Inviate regolarmente newsletter che aggiornino i vostri clienti sui vostri ultimi sforzi di sostenibilità, sui nuovi prodotti ecologici o sulle iniziative verdi. Potete anche segmentare il vostro pubblico per inviare messaggi personalizzati in base ai loro interessi in materia di sostenibilità.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mailchimp.</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pic>
        <p:nvPicPr>
          <p:cNvPr id="866" name="Google Shape;866;p23"/>
          <p:cNvPicPr preferRelativeResize="0"/>
          <p:nvPr/>
        </p:nvPicPr>
        <p:blipFill rotWithShape="1">
          <a:blip r:embed="rId6">
            <a:alphaModFix/>
          </a:blip>
          <a:srcRect b="0" l="0" r="0" t="0"/>
          <a:stretch/>
        </p:blipFill>
        <p:spPr>
          <a:xfrm>
            <a:off x="3299766" y="4679296"/>
            <a:ext cx="3776895" cy="3940527"/>
          </a:xfrm>
          <a:prstGeom prst="rect">
            <a:avLst/>
          </a:prstGeom>
          <a:noFill/>
          <a:ln>
            <a:noFill/>
          </a:ln>
        </p:spPr>
      </p:pic>
      <p:pic>
        <p:nvPicPr>
          <p:cNvPr id="867" name="Google Shape;867;p23"/>
          <p:cNvPicPr preferRelativeResize="0"/>
          <p:nvPr/>
        </p:nvPicPr>
        <p:blipFill rotWithShape="1">
          <a:blip r:embed="rId7">
            <a:alphaModFix/>
          </a:blip>
          <a:srcRect b="16663" l="0" r="0" t="16663"/>
          <a:stretch/>
        </p:blipFill>
        <p:spPr>
          <a:xfrm>
            <a:off x="4006233" y="5467579"/>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868" name="Google Shape;868;p23"/>
          <p:cNvPicPr preferRelativeResize="0"/>
          <p:nvPr/>
        </p:nvPicPr>
        <p:blipFill rotWithShape="1">
          <a:blip r:embed="rId8">
            <a:alphaModFix amt="70000"/>
          </a:blip>
          <a:srcRect b="0" l="0" r="0" t="0"/>
          <a:stretch/>
        </p:blipFill>
        <p:spPr>
          <a:xfrm>
            <a:off x="4028720" y="5570200"/>
            <a:ext cx="2233059" cy="2233059"/>
          </a:xfrm>
          <a:prstGeom prst="rect">
            <a:avLst/>
          </a:prstGeom>
          <a:noFill/>
          <a:ln>
            <a:noFill/>
          </a:ln>
        </p:spPr>
      </p:pic>
      <p:pic>
        <p:nvPicPr>
          <p:cNvPr id="869" name="Google Shape;869;p23"/>
          <p:cNvPicPr preferRelativeResize="0"/>
          <p:nvPr/>
        </p:nvPicPr>
        <p:blipFill rotWithShape="1">
          <a:blip r:embed="rId8">
            <a:alphaModFix amt="70000"/>
          </a:blip>
          <a:srcRect b="13560" l="17915" r="0" t="0"/>
          <a:stretch/>
        </p:blipFill>
        <p:spPr>
          <a:xfrm>
            <a:off x="-12231"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pic>
        <p:nvPicPr>
          <p:cNvPr id="874" name="Google Shape;874;p24"/>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875" name="Google Shape;875;p24"/>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876" name="Google Shape;876;p24"/>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877" name="Google Shape;877;p24"/>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878" name="Google Shape;878;p24"/>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879" name="Google Shape;879;p24"/>
          <p:cNvGrpSpPr/>
          <p:nvPr/>
        </p:nvGrpSpPr>
        <p:grpSpPr>
          <a:xfrm>
            <a:off x="211349" y="3004895"/>
            <a:ext cx="4061117" cy="2475119"/>
            <a:chOff x="-4633037" y="5041382"/>
            <a:chExt cx="5608871" cy="3418425"/>
          </a:xfrm>
        </p:grpSpPr>
        <p:pic>
          <p:nvPicPr>
            <p:cNvPr id="880" name="Google Shape;880;p24"/>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881" name="Google Shape;881;p24"/>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882" name="Google Shape;882;p24"/>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883" name="Google Shape;883;p24"/>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884" name="Google Shape;884;p24">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885" name="Google Shape;885;p24"/>
          <p:cNvGrpSpPr/>
          <p:nvPr/>
        </p:nvGrpSpPr>
        <p:grpSpPr>
          <a:xfrm>
            <a:off x="3413981" y="8756512"/>
            <a:ext cx="418035" cy="418528"/>
            <a:chOff x="3573007" y="5138832"/>
            <a:chExt cx="418035" cy="418528"/>
          </a:xfrm>
        </p:grpSpPr>
        <p:sp>
          <p:nvSpPr>
            <p:cNvPr id="886" name="Google Shape;886;p24"/>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87" name="Google Shape;887;p24"/>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88" name="Google Shape;888;p24">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89" name="Google Shape;889;p24"/>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890" name="Google Shape;890;p24"/>
          <p:cNvGrpSpPr/>
          <p:nvPr/>
        </p:nvGrpSpPr>
        <p:grpSpPr>
          <a:xfrm>
            <a:off x="4491892" y="8756512"/>
            <a:ext cx="418035" cy="418528"/>
            <a:chOff x="4650918" y="5138832"/>
            <a:chExt cx="418035" cy="418528"/>
          </a:xfrm>
        </p:grpSpPr>
        <p:sp>
          <p:nvSpPr>
            <p:cNvPr id="891" name="Google Shape;891;p24"/>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92" name="Google Shape;892;p24">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893" name="Google Shape;893;p24"/>
          <p:cNvGrpSpPr/>
          <p:nvPr/>
        </p:nvGrpSpPr>
        <p:grpSpPr>
          <a:xfrm>
            <a:off x="2336165" y="8756512"/>
            <a:ext cx="418035" cy="418528"/>
            <a:chOff x="2336165" y="8717208"/>
            <a:chExt cx="418035" cy="418528"/>
          </a:xfrm>
        </p:grpSpPr>
        <p:sp>
          <p:nvSpPr>
            <p:cNvPr id="894" name="Google Shape;894;p24"/>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95" name="Google Shape;895;p24"/>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96" name="Google Shape;896;p24"/>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97" name="Google Shape;897;p24"/>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98" name="Google Shape;898;p24"/>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899" name="Google Shape;899;p24"/>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0" name="Google Shape;900;p24"/>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1" name="Google Shape;901;p24"/>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2" name="Google Shape;902;p24"/>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3" name="Google Shape;903;p24"/>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4" name="Google Shape;904;p24">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5" name="Google Shape;905;p24"/>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6" name="Google Shape;906;p24"/>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7" name="Google Shape;907;p24"/>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8" name="Google Shape;908;p24"/>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09" name="Google Shape;909;p24"/>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10" name="Google Shape;910;p24"/>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911" name="Google Shape;911;p24">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12" name="Google Shape;912;p24"/>
          <p:cNvSpPr txBox="1"/>
          <p:nvPr/>
        </p:nvSpPr>
        <p:spPr>
          <a:xfrm>
            <a:off x="1717728"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Consultate i nostri Strumenti per l'ottimizzazione delle operazioni aziendali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913" name="Google Shape;913;p24"/>
          <p:cNvGrpSpPr/>
          <p:nvPr/>
        </p:nvGrpSpPr>
        <p:grpSpPr>
          <a:xfrm>
            <a:off x="1304559" y="7750818"/>
            <a:ext cx="385691" cy="375629"/>
            <a:chOff x="3992806" y="8777240"/>
            <a:chExt cx="385691" cy="375629"/>
          </a:xfrm>
        </p:grpSpPr>
        <p:sp>
          <p:nvSpPr>
            <p:cNvPr id="914" name="Google Shape;914;p24"/>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915" name="Google Shape;915;p24"/>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76" name="Google Shape;576;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77" name="Google Shape;577;p3"/>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78" name="Google Shape;578;p3"/>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sp>
        <p:nvSpPr>
          <p:cNvPr id="579" name="Google Shape;579;p3"/>
          <p:cNvSpPr txBox="1"/>
          <p:nvPr/>
        </p:nvSpPr>
        <p:spPr>
          <a:xfrm>
            <a:off x="585979" y="2902006"/>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11</a:t>
            </a:r>
            <a:endParaRPr b="1" i="0" sz="2800">
              <a:solidFill>
                <a:srgbClr val="8AC03B"/>
              </a:solidFill>
              <a:latin typeface="Verdana"/>
              <a:ea typeface="Verdana"/>
              <a:cs typeface="Verdana"/>
              <a:sym typeface="Verdana"/>
            </a:endParaRPr>
          </a:p>
        </p:txBody>
      </p:sp>
      <p:sp>
        <p:nvSpPr>
          <p:cNvPr id="580" name="Google Shape;580;p3"/>
          <p:cNvSpPr txBox="1"/>
          <p:nvPr/>
        </p:nvSpPr>
        <p:spPr>
          <a:xfrm>
            <a:off x="1498505" y="2899488"/>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Mancato monitoraggio dei progressi ambientali e degli obiettivi di sostenibilità</a:t>
            </a:r>
            <a:endParaRPr b="0" i="0" sz="1600">
              <a:solidFill>
                <a:srgbClr val="6D6E71"/>
              </a:solidFill>
              <a:latin typeface="Calibri"/>
              <a:ea typeface="Calibri"/>
              <a:cs typeface="Calibri"/>
              <a:sym typeface="Calibri"/>
            </a:endParaRPr>
          </a:p>
        </p:txBody>
      </p:sp>
      <p:cxnSp>
        <p:nvCxnSpPr>
          <p:cNvPr id="581" name="Google Shape;581;p3"/>
          <p:cNvCxnSpPr/>
          <p:nvPr/>
        </p:nvCxnSpPr>
        <p:spPr>
          <a:xfrm rot="10800000">
            <a:off x="-12192" y="3381341"/>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82" name="Google Shape;582;p3"/>
          <p:cNvCxnSpPr/>
          <p:nvPr/>
        </p:nvCxnSpPr>
        <p:spPr>
          <a:xfrm rot="10800000">
            <a:off x="-12192" y="3883881"/>
            <a:ext cx="4715405" cy="0"/>
          </a:xfrm>
          <a:prstGeom prst="straightConnector1">
            <a:avLst/>
          </a:prstGeom>
          <a:noFill/>
          <a:ln cap="flat" cmpd="sng" w="28575">
            <a:solidFill>
              <a:srgbClr val="69ADAD"/>
            </a:solidFill>
            <a:prstDash val="solid"/>
            <a:miter lim="800000"/>
            <a:headEnd len="sm" w="sm" type="none"/>
            <a:tailEnd len="sm" w="sm" type="none"/>
          </a:ln>
        </p:spPr>
      </p:cxnSp>
      <p:sp>
        <p:nvSpPr>
          <p:cNvPr id="583" name="Google Shape;583;p3"/>
          <p:cNvSpPr txBox="1"/>
          <p:nvPr/>
        </p:nvSpPr>
        <p:spPr>
          <a:xfrm>
            <a:off x="585979" y="3399717"/>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12</a:t>
            </a:r>
            <a:endParaRPr b="1" i="0" sz="2800">
              <a:solidFill>
                <a:srgbClr val="8AC03B"/>
              </a:solidFill>
              <a:latin typeface="Verdana"/>
              <a:ea typeface="Verdana"/>
              <a:cs typeface="Verdana"/>
              <a:sym typeface="Verdana"/>
            </a:endParaRPr>
          </a:p>
        </p:txBody>
      </p:sp>
      <p:sp>
        <p:nvSpPr>
          <p:cNvPr id="584" name="Google Shape;584;p3"/>
          <p:cNvSpPr txBox="1"/>
          <p:nvPr/>
        </p:nvSpPr>
        <p:spPr>
          <a:xfrm>
            <a:off x="585979" y="3907195"/>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13</a:t>
            </a:r>
            <a:endParaRPr/>
          </a:p>
        </p:txBody>
      </p:sp>
      <p:sp>
        <p:nvSpPr>
          <p:cNvPr id="585" name="Google Shape;585;p3"/>
          <p:cNvSpPr txBox="1"/>
          <p:nvPr/>
        </p:nvSpPr>
        <p:spPr>
          <a:xfrm>
            <a:off x="585979" y="4416481"/>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14</a:t>
            </a:r>
            <a:endParaRPr b="1" i="0" sz="2800">
              <a:solidFill>
                <a:srgbClr val="8AC03B"/>
              </a:solidFill>
              <a:latin typeface="Verdana"/>
              <a:ea typeface="Verdana"/>
              <a:cs typeface="Verdana"/>
              <a:sym typeface="Verdana"/>
            </a:endParaRPr>
          </a:p>
        </p:txBody>
      </p:sp>
      <p:cxnSp>
        <p:nvCxnSpPr>
          <p:cNvPr id="586" name="Google Shape;586;p3"/>
          <p:cNvCxnSpPr/>
          <p:nvPr/>
        </p:nvCxnSpPr>
        <p:spPr>
          <a:xfrm rot="10800000">
            <a:off x="-12192" y="4386421"/>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87" name="Google Shape;587;p3"/>
          <p:cNvCxnSpPr/>
          <p:nvPr/>
        </p:nvCxnSpPr>
        <p:spPr>
          <a:xfrm rot="10800000">
            <a:off x="-12192" y="4888961"/>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88" name="Google Shape;588;p3"/>
          <p:cNvCxnSpPr/>
          <p:nvPr/>
        </p:nvCxnSpPr>
        <p:spPr>
          <a:xfrm rot="10800000">
            <a:off x="-12192" y="5391501"/>
            <a:ext cx="4715405" cy="0"/>
          </a:xfrm>
          <a:prstGeom prst="straightConnector1">
            <a:avLst/>
          </a:prstGeom>
          <a:noFill/>
          <a:ln cap="flat" cmpd="sng" w="28575">
            <a:solidFill>
              <a:srgbClr val="69ADAD"/>
            </a:solidFill>
            <a:prstDash val="solid"/>
            <a:miter lim="800000"/>
            <a:headEnd len="sm" w="sm" type="none"/>
            <a:tailEnd len="sm" w="sm" type="none"/>
          </a:ln>
        </p:spPr>
      </p:cxnSp>
      <p:sp>
        <p:nvSpPr>
          <p:cNvPr id="589" name="Google Shape;589;p3"/>
          <p:cNvSpPr txBox="1"/>
          <p:nvPr/>
        </p:nvSpPr>
        <p:spPr>
          <a:xfrm>
            <a:off x="585979" y="4914192"/>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15</a:t>
            </a:r>
            <a:endParaRPr b="1" i="0" sz="2800">
              <a:solidFill>
                <a:srgbClr val="8AC03B"/>
              </a:solidFill>
              <a:latin typeface="Verdana"/>
              <a:ea typeface="Verdana"/>
              <a:cs typeface="Verdana"/>
              <a:sym typeface="Verdana"/>
            </a:endParaRPr>
          </a:p>
        </p:txBody>
      </p:sp>
      <p:sp>
        <p:nvSpPr>
          <p:cNvPr id="590" name="Google Shape;590;p3"/>
          <p:cNvSpPr txBox="1"/>
          <p:nvPr/>
        </p:nvSpPr>
        <p:spPr>
          <a:xfrm>
            <a:off x="585979" y="5416605"/>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16</a:t>
            </a:r>
            <a:endParaRPr b="1" i="0" sz="2800">
              <a:solidFill>
                <a:srgbClr val="8AC03B"/>
              </a:solidFill>
              <a:latin typeface="Verdana"/>
              <a:ea typeface="Verdana"/>
              <a:cs typeface="Verdana"/>
              <a:sym typeface="Verdana"/>
            </a:endParaRPr>
          </a:p>
        </p:txBody>
      </p:sp>
      <p:sp>
        <p:nvSpPr>
          <p:cNvPr id="591" name="Google Shape;591;p3"/>
          <p:cNvSpPr txBox="1"/>
          <p:nvPr/>
        </p:nvSpPr>
        <p:spPr>
          <a:xfrm>
            <a:off x="1498505" y="5414087"/>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Gestione di più compiti ed elementi del progetto senza una chiara organizzazione</a:t>
            </a:r>
            <a:endParaRPr b="0" i="0" sz="1600">
              <a:solidFill>
                <a:srgbClr val="6D6E71"/>
              </a:solidFill>
              <a:latin typeface="Calibri"/>
              <a:ea typeface="Calibri"/>
              <a:cs typeface="Calibri"/>
              <a:sym typeface="Calibri"/>
            </a:endParaRPr>
          </a:p>
        </p:txBody>
      </p:sp>
      <p:cxnSp>
        <p:nvCxnSpPr>
          <p:cNvPr id="592" name="Google Shape;592;p3"/>
          <p:cNvCxnSpPr/>
          <p:nvPr/>
        </p:nvCxnSpPr>
        <p:spPr>
          <a:xfrm rot="10800000">
            <a:off x="-12192" y="5894041"/>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93" name="Google Shape;593;p3"/>
          <p:cNvCxnSpPr/>
          <p:nvPr/>
        </p:nvCxnSpPr>
        <p:spPr>
          <a:xfrm rot="10800000">
            <a:off x="-12192" y="6396581"/>
            <a:ext cx="4715405" cy="0"/>
          </a:xfrm>
          <a:prstGeom prst="straightConnector1">
            <a:avLst/>
          </a:prstGeom>
          <a:noFill/>
          <a:ln cap="flat" cmpd="sng" w="28575">
            <a:solidFill>
              <a:srgbClr val="69ADAD"/>
            </a:solidFill>
            <a:prstDash val="solid"/>
            <a:miter lim="800000"/>
            <a:headEnd len="sm" w="sm" type="none"/>
            <a:tailEnd len="sm" w="sm" type="none"/>
          </a:ln>
        </p:spPr>
      </p:cxnSp>
      <p:sp>
        <p:nvSpPr>
          <p:cNvPr id="594" name="Google Shape;594;p3"/>
          <p:cNvSpPr txBox="1"/>
          <p:nvPr/>
        </p:nvSpPr>
        <p:spPr>
          <a:xfrm>
            <a:off x="585979" y="5914316"/>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17</a:t>
            </a:r>
            <a:endParaRPr b="1" i="0" sz="2800">
              <a:solidFill>
                <a:srgbClr val="8AC03B"/>
              </a:solidFill>
              <a:latin typeface="Verdana"/>
              <a:ea typeface="Verdana"/>
              <a:cs typeface="Verdana"/>
              <a:sym typeface="Verdana"/>
            </a:endParaRPr>
          </a:p>
        </p:txBody>
      </p:sp>
      <p:cxnSp>
        <p:nvCxnSpPr>
          <p:cNvPr id="595" name="Google Shape;595;p3"/>
          <p:cNvCxnSpPr/>
          <p:nvPr/>
        </p:nvCxnSpPr>
        <p:spPr>
          <a:xfrm rot="10800000">
            <a:off x="-12192" y="6899123"/>
            <a:ext cx="4715405" cy="0"/>
          </a:xfrm>
          <a:prstGeom prst="straightConnector1">
            <a:avLst/>
          </a:prstGeom>
          <a:noFill/>
          <a:ln cap="flat" cmpd="sng" w="28575">
            <a:solidFill>
              <a:srgbClr val="69ADAD"/>
            </a:solidFill>
            <a:prstDash val="solid"/>
            <a:miter lim="800000"/>
            <a:headEnd len="sm" w="sm" type="none"/>
            <a:tailEnd len="sm" w="sm" type="none"/>
          </a:ln>
        </p:spPr>
      </p:cxnSp>
      <p:sp>
        <p:nvSpPr>
          <p:cNvPr id="596" name="Google Shape;596;p3"/>
          <p:cNvSpPr txBox="1"/>
          <p:nvPr/>
        </p:nvSpPr>
        <p:spPr>
          <a:xfrm>
            <a:off x="585979" y="6414380"/>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18</a:t>
            </a:r>
            <a:endParaRPr b="1" i="0" sz="2800">
              <a:solidFill>
                <a:srgbClr val="8AC03B"/>
              </a:solidFill>
              <a:latin typeface="Verdana"/>
              <a:ea typeface="Verdana"/>
              <a:cs typeface="Verdana"/>
              <a:sym typeface="Verdana"/>
            </a:endParaRPr>
          </a:p>
        </p:txBody>
      </p:sp>
      <p:sp>
        <p:nvSpPr>
          <p:cNvPr id="597" name="Google Shape;597;p3"/>
          <p:cNvSpPr txBox="1"/>
          <p:nvPr/>
        </p:nvSpPr>
        <p:spPr>
          <a:xfrm>
            <a:off x="1498505" y="3397199"/>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Attività ripetitive che richiedono tempo e che ostacolano la crescita aziendale</a:t>
            </a:r>
            <a:endParaRPr b="0" i="0" sz="1600">
              <a:solidFill>
                <a:srgbClr val="6D6E71"/>
              </a:solidFill>
              <a:latin typeface="Calibri"/>
              <a:ea typeface="Calibri"/>
              <a:cs typeface="Calibri"/>
              <a:sym typeface="Calibri"/>
            </a:endParaRPr>
          </a:p>
        </p:txBody>
      </p:sp>
      <p:sp>
        <p:nvSpPr>
          <p:cNvPr id="598" name="Google Shape;598;p3"/>
          <p:cNvSpPr txBox="1"/>
          <p:nvPr/>
        </p:nvSpPr>
        <p:spPr>
          <a:xfrm>
            <a:off x="1498505" y="3904677"/>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Attività di fatturazione ripetitive che sottraggono tempo alla crescita dell'azienda</a:t>
            </a:r>
            <a:endParaRPr/>
          </a:p>
        </p:txBody>
      </p:sp>
      <p:sp>
        <p:nvSpPr>
          <p:cNvPr id="599" name="Google Shape;599;p3"/>
          <p:cNvSpPr txBox="1"/>
          <p:nvPr/>
        </p:nvSpPr>
        <p:spPr>
          <a:xfrm>
            <a:off x="1498505" y="4413963"/>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Pianificazione manuale degli appuntamenti che richiede molto tempo</a:t>
            </a:r>
            <a:endParaRPr b="0" i="0" sz="1600">
              <a:solidFill>
                <a:srgbClr val="6D6E71"/>
              </a:solidFill>
              <a:latin typeface="Calibri"/>
              <a:ea typeface="Calibri"/>
              <a:cs typeface="Calibri"/>
              <a:sym typeface="Calibri"/>
            </a:endParaRPr>
          </a:p>
        </p:txBody>
      </p:sp>
      <p:sp>
        <p:nvSpPr>
          <p:cNvPr id="600" name="Google Shape;600;p3"/>
          <p:cNvSpPr txBox="1"/>
          <p:nvPr/>
        </p:nvSpPr>
        <p:spPr>
          <a:xfrm>
            <a:off x="1498505" y="4911674"/>
            <a:ext cx="7465386"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Fornire un'assistenza clienti tempestiva al di fuori dell'orario di lavoro</a:t>
            </a:r>
            <a:endParaRPr b="0" i="0" sz="1600">
              <a:solidFill>
                <a:srgbClr val="6D6E71"/>
              </a:solidFill>
              <a:latin typeface="Calibri"/>
              <a:ea typeface="Calibri"/>
              <a:cs typeface="Calibri"/>
              <a:sym typeface="Calibri"/>
            </a:endParaRPr>
          </a:p>
        </p:txBody>
      </p:sp>
      <p:sp>
        <p:nvSpPr>
          <p:cNvPr id="601" name="Google Shape;601;p3"/>
          <p:cNvSpPr txBox="1"/>
          <p:nvPr/>
        </p:nvSpPr>
        <p:spPr>
          <a:xfrm>
            <a:off x="1498505" y="5911798"/>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Onboarding dei membri del team dispendioso in termini di tempo e disorganizzato</a:t>
            </a:r>
            <a:endParaRPr b="0" i="0" sz="1600">
              <a:solidFill>
                <a:srgbClr val="6D6E71"/>
              </a:solidFill>
              <a:latin typeface="Calibri"/>
              <a:ea typeface="Calibri"/>
              <a:cs typeface="Calibri"/>
              <a:sym typeface="Calibri"/>
            </a:endParaRPr>
          </a:p>
        </p:txBody>
      </p:sp>
      <p:sp>
        <p:nvSpPr>
          <p:cNvPr id="602" name="Google Shape;602;p3"/>
          <p:cNvSpPr txBox="1"/>
          <p:nvPr/>
        </p:nvSpPr>
        <p:spPr>
          <a:xfrm>
            <a:off x="1498505" y="6411862"/>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Comunicazione inefficace degli sforzi di sostenibilità ai clienti</a:t>
            </a:r>
            <a:endParaRPr b="0" i="0" sz="1600">
              <a:solidFill>
                <a:srgbClr val="6D6E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08" name="Google Shape;608;p4"/>
          <p:cNvSpPr txBox="1"/>
          <p:nvPr>
            <p:ph idx="4" type="body"/>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IE">
                <a:latin typeface="Calibri"/>
                <a:ea typeface="Calibri"/>
                <a:cs typeface="Calibri"/>
                <a:sym typeface="Calibri"/>
              </a:rPr>
              <a:t>Automatizzare le attività quotidiane</a:t>
            </a:r>
            <a:endParaRPr/>
          </a:p>
          <a:p>
            <a:pPr indent="0" lvl="0" marL="0" rtl="0" algn="l">
              <a:lnSpc>
                <a:spcPct val="100000"/>
              </a:lnSpc>
              <a:spcBef>
                <a:spcPts val="0"/>
              </a:spcBef>
              <a:spcAft>
                <a:spcPts val="0"/>
              </a:spcAft>
              <a:buClr>
                <a:schemeClr val="lt1"/>
              </a:buClr>
              <a:buSzPts val="2600"/>
              <a:buNone/>
            </a:pPr>
            <a:r>
              <a:rPr b="0" lang="en-IE" sz="2600"/>
              <a:t>Sfide e soluzioni digitali</a:t>
            </a:r>
            <a:endParaRPr b="0" sz="2600">
              <a:latin typeface="Calibri"/>
              <a:ea typeface="Calibri"/>
              <a:cs typeface="Calibri"/>
              <a:sym typeface="Calibri"/>
            </a:endParaRPr>
          </a:p>
        </p:txBody>
      </p:sp>
      <p:sp>
        <p:nvSpPr>
          <p:cNvPr id="609" name="Google Shape;609;p4"/>
          <p:cNvSpPr txBox="1"/>
          <p:nvPr/>
        </p:nvSpPr>
        <p:spPr>
          <a:xfrm>
            <a:off x="395288" y="4450294"/>
            <a:ext cx="6732588" cy="142773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ad automatizzare le attività ripetitive per ottimizzare i tempi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Lotta per automatizzare le attività ripetitive per risparmiare tempo e concentrarsi sulla crescita.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Automatizzate i processi ripetitivi per concentrare il vostro tempo sulla crescita della vostra azienda ecologica. Gli strumenti di automazione rendono i piccoli team più efficienti e riducono gli errori.</a:t>
            </a:r>
            <a:endParaRPr/>
          </a:p>
        </p:txBody>
      </p:sp>
      <p:sp>
        <p:nvSpPr>
          <p:cNvPr id="610" name="Google Shape;610;p4"/>
          <p:cNvSpPr txBox="1"/>
          <p:nvPr/>
        </p:nvSpPr>
        <p:spPr>
          <a:xfrm>
            <a:off x="9998045" y="2693775"/>
            <a:ext cx="3285980"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6D6E71"/>
              </a:solidFill>
              <a:latin typeface="Calibri"/>
              <a:ea typeface="Calibri"/>
              <a:cs typeface="Calibri"/>
              <a:sym typeface="Calibri"/>
            </a:endParaRPr>
          </a:p>
        </p:txBody>
      </p:sp>
      <p:sp>
        <p:nvSpPr>
          <p:cNvPr id="611" name="Google Shape;611;p4"/>
          <p:cNvSpPr txBox="1"/>
          <p:nvPr/>
        </p:nvSpPr>
        <p:spPr>
          <a:xfrm>
            <a:off x="1042023" y="38428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a:t>
            </a:r>
            <a:endParaRPr/>
          </a:p>
        </p:txBody>
      </p:sp>
      <p:sp>
        <p:nvSpPr>
          <p:cNvPr id="612" name="Google Shape;612;p4"/>
          <p:cNvSpPr txBox="1"/>
          <p:nvPr/>
        </p:nvSpPr>
        <p:spPr>
          <a:xfrm>
            <a:off x="386829" y="2411517"/>
            <a:ext cx="5526767"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4A8887"/>
                </a:solidFill>
                <a:latin typeface="Calibri"/>
                <a:ea typeface="Calibri"/>
                <a:cs typeface="Calibri"/>
                <a:sym typeface="Calibri"/>
              </a:rPr>
              <a:t>Automatizzare le attività quotidiane:</a:t>
            </a:r>
            <a:endParaRPr/>
          </a:p>
          <a:p>
            <a:pPr indent="0" lvl="0" marL="0" marR="0" rtl="0" algn="l">
              <a:spcBef>
                <a:spcPts val="0"/>
              </a:spcBef>
              <a:spcAft>
                <a:spcPts val="0"/>
              </a:spcAft>
              <a:buNone/>
            </a:pPr>
            <a:r>
              <a:rPr lang="en-IE" sz="2200">
                <a:solidFill>
                  <a:srgbClr val="4A8887"/>
                </a:solidFill>
                <a:latin typeface="Calibri"/>
                <a:ea typeface="Calibri"/>
                <a:cs typeface="Calibri"/>
                <a:sym typeface="Calibri"/>
              </a:rPr>
              <a:t>Semplificare le attività quotidiane grazie all'automazione intelligente</a:t>
            </a:r>
            <a:endParaRPr/>
          </a:p>
        </p:txBody>
      </p:sp>
      <p:pic>
        <p:nvPicPr>
          <p:cNvPr id="613" name="Google Shape;613;p4"/>
          <p:cNvPicPr preferRelativeResize="0"/>
          <p:nvPr>
            <p:ph idx="2" type="pic"/>
          </p:nvPr>
        </p:nvPicPr>
        <p:blipFill rotWithShape="1">
          <a:blip r:embed="rId3">
            <a:alphaModFix/>
          </a:blip>
          <a:srcRect b="0" l="22584" r="22583" t="0"/>
          <a:stretch/>
        </p:blipFill>
        <p:spPr>
          <a:xfrm>
            <a:off x="5205348" y="0"/>
            <a:ext cx="2354327" cy="2862503"/>
          </a:xfrm>
          <a:prstGeom prst="rect">
            <a:avLst/>
          </a:prstGeom>
          <a:noFill/>
          <a:ln>
            <a:noFill/>
          </a:ln>
        </p:spPr>
      </p:pic>
      <p:pic>
        <p:nvPicPr>
          <p:cNvPr id="614" name="Google Shape;614;p4"/>
          <p:cNvPicPr preferRelativeResize="0"/>
          <p:nvPr/>
        </p:nvPicPr>
        <p:blipFill rotWithShape="1">
          <a:blip r:embed="rId4">
            <a:alphaModFix amt="70000"/>
          </a:blip>
          <a:srcRect b="0" l="0" r="0" t="9359"/>
          <a:stretch/>
        </p:blipFill>
        <p:spPr>
          <a:xfrm>
            <a:off x="5217934" y="10885"/>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pic>
        <p:nvPicPr>
          <p:cNvPr descr="Group brainstorm with solid fill" id="615" name="Google Shape;615;p4"/>
          <p:cNvPicPr preferRelativeResize="0"/>
          <p:nvPr/>
        </p:nvPicPr>
        <p:blipFill rotWithShape="1">
          <a:blip r:embed="rId5">
            <a:alphaModFix/>
          </a:blip>
          <a:srcRect b="0" l="0" r="0" t="0"/>
          <a:stretch/>
        </p:blipFill>
        <p:spPr>
          <a:xfrm>
            <a:off x="274047" y="3624410"/>
            <a:ext cx="829489" cy="829489"/>
          </a:xfrm>
          <a:prstGeom prst="rect">
            <a:avLst/>
          </a:prstGeom>
          <a:noFill/>
          <a:ln>
            <a:noFill/>
          </a:ln>
        </p:spPr>
      </p:pic>
      <p:sp>
        <p:nvSpPr>
          <p:cNvPr id="616" name="Google Shape;616;p4"/>
          <p:cNvSpPr txBox="1"/>
          <p:nvPr/>
        </p:nvSpPr>
        <p:spPr>
          <a:xfrm>
            <a:off x="395288" y="6922782"/>
            <a:ext cx="6732587" cy="194363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Zapier: </a:t>
            </a:r>
            <a:r>
              <a:rPr b="0" i="0" lang="en-IE" sz="1400">
                <a:solidFill>
                  <a:srgbClr val="4B4B4B"/>
                </a:solidFill>
                <a:latin typeface="Calibri"/>
                <a:ea typeface="Calibri"/>
                <a:cs typeface="Calibri"/>
                <a:sym typeface="Calibri"/>
              </a:rPr>
              <a:t>Automatizza i flussi di lavoro collegando applicazioni come Google Sheets, Mailchimp e Slack. Ad esempio, aggiungere automaticamente una nuova richiesta di clienti alla task board o inviare e-mail di benvenuto ai nuovi partecipanti.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slack.com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mailchimp.com</a:t>
            </a:r>
            <a:endParaRPr b="0" i="0" sz="1400">
              <a:solidFill>
                <a:srgbClr val="4A8887"/>
              </a:solidFill>
              <a:latin typeface="Calibri"/>
              <a:ea typeface="Calibri"/>
              <a:cs typeface="Calibri"/>
              <a:sym typeface="Calibri"/>
            </a:endParaRPr>
          </a:p>
          <a:p>
            <a:pPr indent="0" lvl="0" marL="0" marR="0" rtl="0" algn="just">
              <a:lnSpc>
                <a:spcPct val="100000"/>
              </a:lnSpc>
              <a:spcBef>
                <a:spcPts val="0"/>
              </a:spcBef>
              <a:spcAft>
                <a:spcPts val="0"/>
              </a:spcAft>
              <a:buClr>
                <a:srgbClr val="4A8887"/>
              </a:buClr>
              <a:buSzPts val="1400"/>
              <a:buFont typeface="Arial"/>
              <a:buNone/>
            </a:pP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https://workspace.google.com/products/sheets/ </a:t>
            </a:r>
            <a:r>
              <a:rPr b="0" i="0" lang="en-IE" sz="1400" u="sng">
                <a:solidFill>
                  <a:srgbClr val="4A8887"/>
                </a:solidFill>
                <a:latin typeface="Calibri"/>
                <a:ea typeface="Calibri"/>
                <a:cs typeface="Calibri"/>
                <a:sym typeface="Calibri"/>
                <a:hlinkClick r:id="rId9">
                  <a:extLst>
                    <a:ext uri="{A12FA001-AC4F-418D-AE19-62706E023703}">
                      <ahyp:hlinkClr val="tx"/>
                    </a:ext>
                  </a:extLst>
                </a:hlinkClick>
              </a:rPr>
              <a:t>zapier.com</a:t>
            </a:r>
            <a:endParaRPr b="0" i="0" sz="1400" u="sng">
              <a:solidFill>
                <a:srgbClr val="4A8887"/>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4B4B4B"/>
              </a:solidFill>
              <a:latin typeface="Calibri"/>
              <a:ea typeface="Calibri"/>
              <a:cs typeface="Calibri"/>
              <a:sym typeface="Calibri"/>
            </a:endParaRPr>
          </a:p>
          <a:p>
            <a:pPr indent="0" lvl="0" marL="0" marR="0" rtl="0" algn="just">
              <a:lnSpc>
                <a:spcPct val="100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HubSpot CRM: </a:t>
            </a:r>
            <a:r>
              <a:rPr b="0" i="0" lang="en-IE" sz="1400">
                <a:solidFill>
                  <a:srgbClr val="4B4B4B"/>
                </a:solidFill>
                <a:latin typeface="Calibri"/>
                <a:ea typeface="Calibri"/>
                <a:cs typeface="Calibri"/>
                <a:sym typeface="Calibri"/>
              </a:rPr>
              <a:t>Automatizzate i follow-up dei clienti, il monitoraggio dei lead e le campagne e-mail per garantire che le relazioni con i partner e i clienti rimangano solide. </a:t>
            </a:r>
            <a:r>
              <a:rPr b="0" i="0" lang="en-IE" sz="1400" u="sng">
                <a:solidFill>
                  <a:srgbClr val="4A8887"/>
                </a:solidFill>
                <a:latin typeface="Calibri"/>
                <a:ea typeface="Calibri"/>
                <a:cs typeface="Calibri"/>
                <a:sym typeface="Calibri"/>
                <a:hlinkClick r:id="rId10">
                  <a:extLst>
                    <a:ext uri="{A12FA001-AC4F-418D-AE19-62706E023703}">
                      <ahyp:hlinkClr val="tx"/>
                    </a:ext>
                  </a:extLst>
                </a:hlinkClick>
              </a:rPr>
              <a:t>https://www.</a:t>
            </a:r>
            <a:r>
              <a:rPr b="1" i="0" lang="en-IE" sz="1400">
                <a:solidFill>
                  <a:srgbClr val="4A8887"/>
                </a:solidFill>
                <a:latin typeface="Calibri"/>
                <a:ea typeface="Calibri"/>
                <a:cs typeface="Calibri"/>
                <a:sym typeface="Calibri"/>
              </a:rPr>
              <a:t>hubspot.com/products/crm </a:t>
            </a:r>
            <a:endParaRPr b="0" i="0" sz="1400">
              <a:solidFill>
                <a:srgbClr val="4A8887"/>
              </a:solidFill>
              <a:latin typeface="Calibri"/>
              <a:ea typeface="Calibri"/>
              <a:cs typeface="Calibri"/>
              <a:sym typeface="Calibri"/>
            </a:endParaRPr>
          </a:p>
        </p:txBody>
      </p:sp>
      <p:sp>
        <p:nvSpPr>
          <p:cNvPr id="617" name="Google Shape;617;p4"/>
          <p:cNvSpPr txBox="1"/>
          <p:nvPr/>
        </p:nvSpPr>
        <p:spPr>
          <a:xfrm>
            <a:off x="386829" y="6059631"/>
            <a:ext cx="6732588" cy="8631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Zapier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HubSpot CRM</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3" name="Google Shape;623;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24" name="Google Shape;624;p5"/>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Dedicare troppo tempo alle attività manuali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Spendere troppo tempo in attività manuali come la programmazione o la fatturazione.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Automatizzate le attività ripetitive per liberare tempo per gli sforzi creativi e strategici.</a:t>
            </a:r>
            <a:endParaRPr i="1" sz="1400">
              <a:solidFill>
                <a:srgbClr val="4A8887"/>
              </a:solidFill>
              <a:latin typeface="Calibri"/>
              <a:ea typeface="Calibri"/>
              <a:cs typeface="Calibri"/>
              <a:sym typeface="Calibri"/>
            </a:endParaRPr>
          </a:p>
        </p:txBody>
      </p:sp>
      <p:sp>
        <p:nvSpPr>
          <p:cNvPr id="625" name="Google Shape;625;p5"/>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2</a:t>
            </a:r>
            <a:endParaRPr/>
          </a:p>
        </p:txBody>
      </p:sp>
      <p:pic>
        <p:nvPicPr>
          <p:cNvPr descr="Group brainstorm with solid fill" id="626" name="Google Shape;626;p5"/>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27" name="Google Shape;627;p5"/>
          <p:cNvSpPr txBox="1"/>
          <p:nvPr/>
        </p:nvSpPr>
        <p:spPr>
          <a:xfrm>
            <a:off x="395288" y="5426856"/>
            <a:ext cx="6732587"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Zapier: </a:t>
            </a:r>
            <a:r>
              <a:rPr b="0" i="0" lang="en-IE" sz="1400">
                <a:solidFill>
                  <a:srgbClr val="4B4B4B"/>
                </a:solidFill>
                <a:latin typeface="Calibri"/>
                <a:ea typeface="Calibri"/>
                <a:cs typeface="Calibri"/>
                <a:sym typeface="Calibri"/>
              </a:rPr>
              <a:t>Automatizza i flussi di lavoro tra applicazioni come Gmail e Slack.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slack.com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zapier.com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Calendly: </a:t>
            </a:r>
            <a:r>
              <a:rPr b="0" i="0" lang="en-IE" sz="1400">
                <a:solidFill>
                  <a:srgbClr val="4B4B4B"/>
                </a:solidFill>
                <a:latin typeface="Calibri"/>
                <a:ea typeface="Calibri"/>
                <a:cs typeface="Calibri"/>
                <a:sym typeface="Calibri"/>
              </a:rPr>
              <a:t>semplificare la programmazione delle riunioni.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https://calendly.</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28" name="Google Shape;628;p5"/>
          <p:cNvSpPr txBox="1"/>
          <p:nvPr/>
        </p:nvSpPr>
        <p:spPr>
          <a:xfrm>
            <a:off x="386829" y="4563705"/>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Zapier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Calendly</a:t>
            </a:r>
            <a:endParaRPr sz="1283">
              <a:solidFill>
                <a:srgbClr val="4A8887"/>
              </a:solidFill>
              <a:latin typeface="Calibri"/>
              <a:ea typeface="Calibri"/>
              <a:cs typeface="Calibri"/>
              <a:sym typeface="Calibri"/>
            </a:endParaRPr>
          </a:p>
        </p:txBody>
      </p:sp>
      <p:sp>
        <p:nvSpPr>
          <p:cNvPr id="629" name="Google Shape;629;p5"/>
          <p:cNvSpPr txBox="1"/>
          <p:nvPr/>
        </p:nvSpPr>
        <p:spPr>
          <a:xfrm>
            <a:off x="395288" y="7103825"/>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Mancati follow-up con partner o clienti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Impostate promemoria automatici o messaggi di follow-up per mantenere le relazioni.</a:t>
            </a:r>
            <a:endParaRPr i="1" sz="1400">
              <a:solidFill>
                <a:srgbClr val="4A8887"/>
              </a:solidFill>
              <a:latin typeface="Calibri"/>
              <a:ea typeface="Calibri"/>
              <a:cs typeface="Calibri"/>
              <a:sym typeface="Calibri"/>
            </a:endParaRPr>
          </a:p>
        </p:txBody>
      </p:sp>
      <p:sp>
        <p:nvSpPr>
          <p:cNvPr id="630" name="Google Shape;630;p5"/>
          <p:cNvSpPr txBox="1"/>
          <p:nvPr/>
        </p:nvSpPr>
        <p:spPr>
          <a:xfrm>
            <a:off x="1042023" y="649639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3</a:t>
            </a:r>
            <a:endParaRPr/>
          </a:p>
        </p:txBody>
      </p:sp>
      <p:pic>
        <p:nvPicPr>
          <p:cNvPr descr="Group brainstorm with solid fill" id="631" name="Google Shape;631;p5"/>
          <p:cNvPicPr preferRelativeResize="0"/>
          <p:nvPr/>
        </p:nvPicPr>
        <p:blipFill rotWithShape="1">
          <a:blip r:embed="rId3">
            <a:alphaModFix/>
          </a:blip>
          <a:srcRect b="0" l="0" r="0" t="0"/>
          <a:stretch/>
        </p:blipFill>
        <p:spPr>
          <a:xfrm>
            <a:off x="274047" y="6277941"/>
            <a:ext cx="829489" cy="829489"/>
          </a:xfrm>
          <a:prstGeom prst="rect">
            <a:avLst/>
          </a:prstGeom>
          <a:noFill/>
          <a:ln>
            <a:noFill/>
          </a:ln>
        </p:spPr>
      </p:pic>
      <p:sp>
        <p:nvSpPr>
          <p:cNvPr id="632" name="Google Shape;632;p5"/>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33" name="Google Shape;633;p5"/>
          <p:cNvSpPr/>
          <p:nvPr/>
        </p:nvSpPr>
        <p:spPr>
          <a:xfrm>
            <a:off x="4374807" y="122957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4" name="Google Shape;634;p5"/>
          <p:cNvSpPr txBox="1"/>
          <p:nvPr/>
        </p:nvSpPr>
        <p:spPr>
          <a:xfrm>
            <a:off x="427945" y="9084454"/>
            <a:ext cx="6732587" cy="114498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HubSpot CRM: </a:t>
            </a:r>
            <a:r>
              <a:rPr b="0" i="0" lang="en-IE" sz="1400">
                <a:solidFill>
                  <a:srgbClr val="4B4B4B"/>
                </a:solidFill>
                <a:latin typeface="Calibri"/>
                <a:ea typeface="Calibri"/>
                <a:cs typeface="Calibri"/>
                <a:sym typeface="Calibri"/>
              </a:rPr>
              <a:t>Automatizzare i follow-up e gestire i contatti.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https://www.</a:t>
            </a:r>
            <a:r>
              <a:rPr b="1" i="0" lang="en-IE" sz="1400">
                <a:solidFill>
                  <a:srgbClr val="4A8887"/>
                </a:solidFill>
                <a:latin typeface="Calibri"/>
                <a:ea typeface="Calibri"/>
                <a:cs typeface="Calibri"/>
                <a:sym typeface="Calibri"/>
              </a:rPr>
              <a:t>hubspot.com/products/crm </a:t>
            </a:r>
            <a:endParaRPr b="0" i="0" sz="1400">
              <a:solidFill>
                <a:srgbClr val="4A8887"/>
              </a:solidFill>
              <a:latin typeface="Calibri"/>
              <a:ea typeface="Calibri"/>
              <a:cs typeface="Calibri"/>
              <a:sym typeface="Calibri"/>
            </a:endParaRPr>
          </a:p>
          <a:p>
            <a:pPr indent="0" lvl="0" marL="0" marR="0" rtl="0" algn="l">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Boomerang per Gmail: </a:t>
            </a:r>
            <a:r>
              <a:rPr b="0" i="0" lang="en-IE" sz="1400">
                <a:solidFill>
                  <a:srgbClr val="4B4B4B"/>
                </a:solidFill>
                <a:latin typeface="Calibri"/>
                <a:ea typeface="Calibri"/>
                <a:cs typeface="Calibri"/>
                <a:sym typeface="Calibri"/>
              </a:rPr>
              <a:t>Pianifica l'invio di e-mail in momenti ottimali.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https://www.</a:t>
            </a:r>
            <a:r>
              <a:rPr b="0" i="0" lang="en-IE" sz="1400">
                <a:solidFill>
                  <a:srgbClr val="4A8887"/>
                </a:solidFill>
                <a:latin typeface="Calibri"/>
                <a:ea typeface="Calibri"/>
                <a:cs typeface="Calibri"/>
                <a:sym typeface="Calibri"/>
              </a:rPr>
              <a:t>boomeranggmail.com/ </a:t>
            </a:r>
            <a:endParaRPr b="0" i="0" sz="1400">
              <a:solidFill>
                <a:srgbClr val="4A8887"/>
              </a:solidFill>
              <a:latin typeface="Calibri"/>
              <a:ea typeface="Calibri"/>
              <a:cs typeface="Calibri"/>
              <a:sym typeface="Calibri"/>
            </a:endParaRPr>
          </a:p>
        </p:txBody>
      </p:sp>
      <p:sp>
        <p:nvSpPr>
          <p:cNvPr id="635" name="Google Shape;635;p5"/>
          <p:cNvSpPr txBox="1"/>
          <p:nvPr/>
        </p:nvSpPr>
        <p:spPr>
          <a:xfrm>
            <a:off x="419486" y="8221303"/>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HubSpot CRM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Boomerang per Gmail</a:t>
            </a:r>
            <a:endParaRPr sz="1283">
              <a:solidFill>
                <a:srgbClr val="4A888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
          <p:cNvSpPr/>
          <p:nvPr/>
        </p:nvSpPr>
        <p:spPr>
          <a:xfrm>
            <a:off x="0" y="6931152"/>
            <a:ext cx="3381800"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41" name="Google Shape;641;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42" name="Google Shape;642;p6"/>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4</a:t>
            </a:r>
            <a:endParaRPr/>
          </a:p>
        </p:txBody>
      </p:sp>
      <p:pic>
        <p:nvPicPr>
          <p:cNvPr descr="Group brainstorm with solid fill" id="643" name="Google Shape;643;p6"/>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44" name="Google Shape;644;p6"/>
          <p:cNvSpPr txBox="1"/>
          <p:nvPr/>
        </p:nvSpPr>
        <p:spPr>
          <a:xfrm>
            <a:off x="395288" y="5263569"/>
            <a:ext cx="6732587" cy="1355763"/>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Sortly: </a:t>
            </a:r>
            <a:r>
              <a:rPr b="0" i="0" lang="en-IE" sz="1600">
                <a:solidFill>
                  <a:srgbClr val="4B4B4B"/>
                </a:solidFill>
                <a:latin typeface="Calibri"/>
                <a:ea typeface="Calibri"/>
                <a:cs typeface="Calibri"/>
                <a:sym typeface="Calibri"/>
              </a:rPr>
              <a:t>Gestione visiva dell'inventario per le piccole imprese. </a:t>
            </a:r>
            <a:r>
              <a:rPr b="0" i="0" lang="en-IE" sz="16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600">
                <a:solidFill>
                  <a:srgbClr val="4A8887"/>
                </a:solidFill>
                <a:latin typeface="Calibri"/>
                <a:ea typeface="Calibri"/>
                <a:cs typeface="Calibri"/>
                <a:sym typeface="Calibri"/>
              </a:rPr>
              <a:t>sortly.com/ </a:t>
            </a:r>
            <a:endParaRPr b="0" i="0" sz="1600">
              <a:solidFill>
                <a:srgbClr val="4A8887"/>
              </a:solidFill>
              <a:latin typeface="Calibri"/>
              <a:ea typeface="Calibri"/>
              <a:cs typeface="Calibri"/>
              <a:sym typeface="Calibri"/>
            </a:endParaRPr>
          </a:p>
          <a:p>
            <a:pPr indent="0" lvl="0" marL="0" marR="0" rtl="0" algn="l">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Square POS: </a:t>
            </a:r>
            <a:r>
              <a:rPr b="0" i="0" lang="en-IE" sz="1600">
                <a:solidFill>
                  <a:srgbClr val="4B4B4B"/>
                </a:solidFill>
                <a:latin typeface="Calibri"/>
                <a:ea typeface="Calibri"/>
                <a:cs typeface="Calibri"/>
                <a:sym typeface="Calibri"/>
              </a:rPr>
              <a:t>Traccia le vendite e l'inventario per operazioni basate su eventi. </a:t>
            </a:r>
            <a:r>
              <a:rPr b="0" i="0" lang="en-IE" sz="1600" u="sng">
                <a:solidFill>
                  <a:srgbClr val="4A8887"/>
                </a:solidFill>
                <a:latin typeface="Calibri"/>
                <a:ea typeface="Calibri"/>
                <a:cs typeface="Calibri"/>
                <a:sym typeface="Calibri"/>
                <a:hlinkClick r:id="rId5">
                  <a:extLst>
                    <a:ext uri="{A12FA001-AC4F-418D-AE19-62706E023703}">
                      <ahyp:hlinkClr val="tx"/>
                    </a:ext>
                  </a:extLst>
                </a:hlinkClick>
              </a:rPr>
              <a:t>https://squareup.</a:t>
            </a:r>
            <a:r>
              <a:rPr b="0" i="0" lang="en-IE" sz="1600">
                <a:solidFill>
                  <a:srgbClr val="4A8887"/>
                </a:solidFill>
                <a:latin typeface="Calibri"/>
                <a:ea typeface="Calibri"/>
                <a:cs typeface="Calibri"/>
                <a:sym typeface="Calibri"/>
              </a:rPr>
              <a:t>com/ie/en/point-of-sale </a:t>
            </a:r>
            <a:endParaRPr b="0" i="0" sz="1600">
              <a:solidFill>
                <a:srgbClr val="4A8887"/>
              </a:solidFill>
              <a:latin typeface="Calibri"/>
              <a:ea typeface="Calibri"/>
              <a:cs typeface="Calibri"/>
              <a:sym typeface="Calibri"/>
            </a:endParaRPr>
          </a:p>
        </p:txBody>
      </p:sp>
      <p:sp>
        <p:nvSpPr>
          <p:cNvPr id="645" name="Google Shape;645;p6"/>
          <p:cNvSpPr txBox="1"/>
          <p:nvPr/>
        </p:nvSpPr>
        <p:spPr>
          <a:xfrm>
            <a:off x="386829" y="440041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Sortly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Square POS</a:t>
            </a:r>
            <a:endParaRPr sz="1600">
              <a:solidFill>
                <a:srgbClr val="4A8887"/>
              </a:solidFill>
              <a:latin typeface="Calibri"/>
              <a:ea typeface="Calibri"/>
              <a:cs typeface="Calibri"/>
              <a:sym typeface="Calibri"/>
            </a:endParaRPr>
          </a:p>
        </p:txBody>
      </p:sp>
      <p:sp>
        <p:nvSpPr>
          <p:cNvPr id="646" name="Google Shape;646;p6"/>
          <p:cNvSpPr txBox="1"/>
          <p:nvPr/>
        </p:nvSpPr>
        <p:spPr>
          <a:xfrm>
            <a:off x="395288" y="7461235"/>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gestire i programmi di pubblicazione sui social media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gli strumenti di programmazione per pianificare i post in anticipo e garantire la coerenza.</a:t>
            </a:r>
            <a:endParaRPr i="1" sz="1400">
              <a:solidFill>
                <a:srgbClr val="4A8887"/>
              </a:solidFill>
              <a:latin typeface="Calibri"/>
              <a:ea typeface="Calibri"/>
              <a:cs typeface="Calibri"/>
              <a:sym typeface="Calibri"/>
            </a:endParaRPr>
          </a:p>
        </p:txBody>
      </p:sp>
      <p:sp>
        <p:nvSpPr>
          <p:cNvPr id="647" name="Google Shape;647;p6"/>
          <p:cNvSpPr txBox="1"/>
          <p:nvPr/>
        </p:nvSpPr>
        <p:spPr>
          <a:xfrm>
            <a:off x="1042023" y="6837476"/>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5</a:t>
            </a:r>
            <a:endParaRPr/>
          </a:p>
        </p:txBody>
      </p:sp>
      <p:pic>
        <p:nvPicPr>
          <p:cNvPr descr="Group brainstorm with solid fill" id="648" name="Google Shape;648;p6"/>
          <p:cNvPicPr preferRelativeResize="0"/>
          <p:nvPr/>
        </p:nvPicPr>
        <p:blipFill rotWithShape="1">
          <a:blip r:embed="rId3">
            <a:alphaModFix/>
          </a:blip>
          <a:srcRect b="0" l="0" r="0" t="0"/>
          <a:stretch/>
        </p:blipFill>
        <p:spPr>
          <a:xfrm>
            <a:off x="274047" y="6619024"/>
            <a:ext cx="829489" cy="829489"/>
          </a:xfrm>
          <a:prstGeom prst="rect">
            <a:avLst/>
          </a:prstGeom>
          <a:noFill/>
          <a:ln>
            <a:noFill/>
          </a:ln>
        </p:spPr>
      </p:pic>
      <p:sp>
        <p:nvSpPr>
          <p:cNvPr id="649" name="Google Shape;649;p6"/>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50" name="Google Shape;650;p6"/>
          <p:cNvSpPr/>
          <p:nvPr/>
        </p:nvSpPr>
        <p:spPr>
          <a:xfrm>
            <a:off x="4666932" y="99587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1" name="Google Shape;651;p6"/>
          <p:cNvSpPr txBox="1"/>
          <p:nvPr/>
        </p:nvSpPr>
        <p:spPr>
          <a:xfrm>
            <a:off x="413623" y="3230152"/>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Tracciabilità inefficiente dell'inventario o delle risorse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Digitalizzare la tracciabilità dell'inventario per evitare carenze o eccessi di scorte.</a:t>
            </a:r>
            <a:endParaRPr/>
          </a:p>
        </p:txBody>
      </p:sp>
      <p:sp>
        <p:nvSpPr>
          <p:cNvPr id="652" name="Google Shape;652;p6"/>
          <p:cNvSpPr txBox="1"/>
          <p:nvPr/>
        </p:nvSpPr>
        <p:spPr>
          <a:xfrm>
            <a:off x="411616" y="9392881"/>
            <a:ext cx="6732587" cy="105195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Buffer: </a:t>
            </a:r>
            <a:r>
              <a:rPr b="0" i="0" lang="en-IE" sz="1400">
                <a:solidFill>
                  <a:srgbClr val="4B4B4B"/>
                </a:solidFill>
                <a:latin typeface="Calibri"/>
                <a:ea typeface="Calibri"/>
                <a:cs typeface="Calibri"/>
                <a:sym typeface="Calibri"/>
              </a:rPr>
              <a:t>Pianifica e automatizza i post sui social media.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buffer.com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Più tardi: </a:t>
            </a:r>
            <a:r>
              <a:rPr b="0" i="0" lang="en-IE" sz="1400">
                <a:solidFill>
                  <a:srgbClr val="4B4B4B"/>
                </a:solidFill>
                <a:latin typeface="Calibri"/>
                <a:ea typeface="Calibri"/>
                <a:cs typeface="Calibri"/>
                <a:sym typeface="Calibri"/>
              </a:rPr>
              <a:t>Programmate i post di Instagram e Pinterest con anteprime visive.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https://later.</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53" name="Google Shape;653;p6"/>
          <p:cNvSpPr txBox="1"/>
          <p:nvPr/>
        </p:nvSpPr>
        <p:spPr>
          <a:xfrm>
            <a:off x="403157" y="8529730"/>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Tampone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successivamente</a:t>
            </a:r>
            <a:endParaRPr sz="1600">
              <a:solidFill>
                <a:srgbClr val="4A8887"/>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
          <p:cNvSpPr/>
          <p:nvPr/>
        </p:nvSpPr>
        <p:spPr>
          <a:xfrm>
            <a:off x="0" y="6931152"/>
            <a:ext cx="306977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59" name="Google Shape;659;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60" name="Google Shape;660;p7"/>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6</a:t>
            </a:r>
            <a:endParaRPr/>
          </a:p>
        </p:txBody>
      </p:sp>
      <p:pic>
        <p:nvPicPr>
          <p:cNvPr descr="Group brainstorm with solid fill" id="661" name="Google Shape;661;p7"/>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62" name="Google Shape;662;p7"/>
          <p:cNvSpPr txBox="1"/>
          <p:nvPr/>
        </p:nvSpPr>
        <p:spPr>
          <a:xfrm>
            <a:off x="395288" y="6026602"/>
            <a:ext cx="6732587" cy="455217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t>
            </a:r>
            <a:r>
              <a:rPr b="0" i="0" lang="en-IE" sz="1600">
                <a:solidFill>
                  <a:srgbClr val="4B4B4B"/>
                </a:solidFill>
                <a:latin typeface="Calibri"/>
                <a:ea typeface="Calibri"/>
                <a:cs typeface="Calibri"/>
                <a:sym typeface="Calibri"/>
              </a:rPr>
              <a:t>Create una scheda di progetto per ogni pacchetto ecoturistico con colonne per le attività in loco, la logistica (trasporto, alloggio, guide) e le valutazioni di sostenibilità. È possibile aggiungere date di scadenza, etichette e liste di controllo per ogni attività, assicurando una chiara panoramica di tutti gli aspetti dell'itinerario. </a:t>
            </a:r>
            <a:r>
              <a:rPr b="0" i="0" lang="en-IE" sz="1600" u="sng">
                <a:solidFill>
                  <a:srgbClr val="4A8887"/>
                </a:solidFill>
                <a:latin typeface="Calibri"/>
                <a:ea typeface="Calibri"/>
                <a:cs typeface="Calibri"/>
                <a:sym typeface="Calibri"/>
                <a:hlinkClick r:id="rId4">
                  <a:extLst>
                    <a:ext uri="{A12FA001-AC4F-418D-AE19-62706E023703}">
                      <ahyp:hlinkClr val="tx"/>
                    </a:ext>
                  </a:extLst>
                </a:hlinkClick>
              </a:rPr>
              <a:t>trello.com</a:t>
            </a:r>
            <a:endParaRPr b="0" i="0" sz="16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Asana: </a:t>
            </a:r>
            <a:r>
              <a:rPr b="0" i="0" lang="en-IE" sz="1600">
                <a:solidFill>
                  <a:srgbClr val="4B4B4B"/>
                </a:solidFill>
                <a:latin typeface="Calibri"/>
                <a:ea typeface="Calibri"/>
                <a:cs typeface="Calibri"/>
                <a:sym typeface="Calibri"/>
              </a:rPr>
              <a:t>Organizza i compiti per ogni destinazione ecoturistica e per ogni membro del team. Asana consente di stabilire le scadenze, assegnare le responsabilità e tenere traccia del completamento delle valutazioni di sostenibilità e degli accordi. </a:t>
            </a:r>
            <a:r>
              <a:rPr b="0" i="0" lang="en-IE" sz="1600" u="sng">
                <a:solidFill>
                  <a:srgbClr val="4A8887"/>
                </a:solidFill>
                <a:latin typeface="Calibri"/>
                <a:ea typeface="Calibri"/>
                <a:cs typeface="Calibri"/>
                <a:sym typeface="Calibri"/>
                <a:hlinkClick r:id="rId5">
                  <a:extLst>
                    <a:ext uri="{A12FA001-AC4F-418D-AE19-62706E023703}">
                      <ahyp:hlinkClr val="tx"/>
                    </a:ext>
                  </a:extLst>
                </a:hlinkClick>
              </a:rPr>
              <a:t>asana.com</a:t>
            </a:r>
            <a:endParaRPr b="0" i="0" sz="16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Monday.com: </a:t>
            </a:r>
            <a:r>
              <a:rPr b="0" i="0" lang="en-IE" sz="1400">
                <a:solidFill>
                  <a:srgbClr val="4B4B4B"/>
                </a:solidFill>
                <a:latin typeface="Calibri"/>
                <a:ea typeface="Calibri"/>
                <a:cs typeface="Calibri"/>
                <a:sym typeface="Calibri"/>
              </a:rPr>
              <a:t>Visualizzate i vostri itinerari ecoturistici con un layout di tabellone personalizzabile che include compiti, scadenze e monitoraggio dei progressi. Monday.com può integrare il monitoraggio dell'impatto ambientale e i promemoria per garantire un'esecuzione tempestiva e sostenibile.</a:t>
            </a:r>
            <a:endParaRPr b="0" i="0" sz="1400">
              <a:solidFill>
                <a:srgbClr val="4B4B4B"/>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AirTable: </a:t>
            </a:r>
            <a:r>
              <a:rPr b="0" i="0" lang="en-IE" sz="1400">
                <a:solidFill>
                  <a:srgbClr val="4B4B4B"/>
                </a:solidFill>
                <a:latin typeface="Calibri"/>
                <a:ea typeface="Calibri"/>
                <a:cs typeface="Calibri"/>
                <a:sym typeface="Calibri"/>
              </a:rPr>
              <a:t>Traccia la logistica, la valutazione dell'impatto ambientale e le risorse sostenibili tra le varie località in un database organizzato. Grazie a viste personalizzabili e all'automazione, è possibile gestire itinerari complessi.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https://www.</a:t>
            </a:r>
            <a:r>
              <a:rPr b="0" i="0" lang="en-IE" sz="1400">
                <a:solidFill>
                  <a:srgbClr val="4A8887"/>
                </a:solidFill>
                <a:latin typeface="Calibri"/>
                <a:ea typeface="Calibri"/>
                <a:cs typeface="Calibri"/>
                <a:sym typeface="Calibri"/>
              </a:rPr>
              <a:t>airtable.com/ </a:t>
            </a:r>
            <a:endParaRPr b="0" i="0" sz="1400">
              <a:solidFill>
                <a:srgbClr val="4A8887"/>
              </a:solidFill>
              <a:latin typeface="Calibri"/>
              <a:ea typeface="Calibri"/>
              <a:cs typeface="Calibri"/>
              <a:sym typeface="Calibri"/>
            </a:endParaRPr>
          </a:p>
        </p:txBody>
      </p:sp>
      <p:sp>
        <p:nvSpPr>
          <p:cNvPr id="663" name="Google Shape;663;p7"/>
          <p:cNvSpPr txBox="1"/>
          <p:nvPr/>
        </p:nvSpPr>
        <p:spPr>
          <a:xfrm>
            <a:off x="386829" y="5163451"/>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Trello, Asana, Monday.com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AirTable</a:t>
            </a:r>
            <a:endParaRPr/>
          </a:p>
        </p:txBody>
      </p:sp>
      <p:sp>
        <p:nvSpPr>
          <p:cNvPr id="664" name="Google Shape;664;p7"/>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65" name="Google Shape;665;p7"/>
          <p:cNvSpPr/>
          <p:nvPr/>
        </p:nvSpPr>
        <p:spPr>
          <a:xfrm>
            <a:off x="4257957" y="126852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7"/>
          <p:cNvSpPr txBox="1"/>
          <p:nvPr/>
        </p:nvSpPr>
        <p:spPr>
          <a:xfrm>
            <a:off x="413623" y="3230152"/>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Gestione di itinerari ecoturistici complessi in più località</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una scheda di progetto per i pacchetti di ecoturismo, suddividendo le attività di ogni località in compiti. Includete colonne per la logistica (trasporto, alloggio, guide), le valutazioni dell'impatto ambientale e le risorse sostenibili. Automatizzate i promemoria per i membri del team per finalizzare gli accordi o presentare i rapporti sulle attività di conservazione.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8"/>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72" name="Google Shape;672;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73" name="Google Shape;673;p8"/>
          <p:cNvSpPr txBox="1"/>
          <p:nvPr/>
        </p:nvSpPr>
        <p:spPr>
          <a:xfrm>
            <a:off x="395288" y="3242967"/>
            <a:ext cx="6890340" cy="20206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F16924"/>
                </a:highlight>
                <a:latin typeface="Calibri"/>
                <a:ea typeface="Calibri"/>
                <a:cs typeface="Calibri"/>
                <a:sym typeface="Calibri"/>
              </a:rPr>
              <a:t>Mappatura e mantenimento di registri accurati delle installazioni di arte di strada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Impostate promemoria automatici o messaggi di follow-up per mantenere le relazioni.</a:t>
            </a:r>
            <a:endParaRPr i="1" sz="1400">
              <a:solidFill>
                <a:srgbClr val="4A8887"/>
              </a:solidFill>
              <a:latin typeface="Calibri"/>
              <a:ea typeface="Calibri"/>
              <a:cs typeface="Calibri"/>
              <a:sym typeface="Calibri"/>
            </a:endParaRPr>
          </a:p>
        </p:txBody>
      </p:sp>
      <p:sp>
        <p:nvSpPr>
          <p:cNvPr id="674" name="Google Shape;674;p8"/>
          <p:cNvSpPr txBox="1"/>
          <p:nvPr/>
        </p:nvSpPr>
        <p:spPr>
          <a:xfrm>
            <a:off x="1042023" y="263553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7</a:t>
            </a:r>
            <a:endParaRPr/>
          </a:p>
        </p:txBody>
      </p:sp>
      <p:pic>
        <p:nvPicPr>
          <p:cNvPr descr="Group brainstorm with solid fill" id="675" name="Google Shape;675;p8"/>
          <p:cNvPicPr preferRelativeResize="0"/>
          <p:nvPr/>
        </p:nvPicPr>
        <p:blipFill rotWithShape="1">
          <a:blip r:embed="rId3">
            <a:alphaModFix/>
          </a:blip>
          <a:srcRect b="0" l="0" r="0" t="0"/>
          <a:stretch/>
        </p:blipFill>
        <p:spPr>
          <a:xfrm>
            <a:off x="274047" y="2417083"/>
            <a:ext cx="829489" cy="829489"/>
          </a:xfrm>
          <a:prstGeom prst="rect">
            <a:avLst/>
          </a:prstGeom>
          <a:noFill/>
          <a:ln>
            <a:noFill/>
          </a:ln>
        </p:spPr>
      </p:pic>
      <p:sp>
        <p:nvSpPr>
          <p:cNvPr id="676" name="Google Shape;676;p8"/>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77" name="Google Shape;677;p8"/>
          <p:cNvSpPr/>
          <p:nvPr/>
        </p:nvSpPr>
        <p:spPr>
          <a:xfrm>
            <a:off x="4238482" y="119062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8"/>
          <p:cNvSpPr txBox="1"/>
          <p:nvPr/>
        </p:nvSpPr>
        <p:spPr>
          <a:xfrm>
            <a:off x="395288" y="5562638"/>
            <a:ext cx="6732587" cy="135130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a:solidFill>
                  <a:srgbClr val="4B4B4B"/>
                </a:solidFill>
                <a:latin typeface="Calibri"/>
                <a:ea typeface="Calibri"/>
                <a:cs typeface="Calibri"/>
                <a:sym typeface="Calibri"/>
              </a:rPr>
              <a:t>Utilizzate </a:t>
            </a:r>
            <a:r>
              <a:rPr b="1" i="0" lang="en-IE" sz="1600">
                <a:solidFill>
                  <a:srgbClr val="4A8887"/>
                </a:solidFill>
                <a:latin typeface="Calibri"/>
                <a:ea typeface="Calibri"/>
                <a:cs typeface="Calibri"/>
                <a:sym typeface="Calibri"/>
              </a:rPr>
              <a:t>Mapillary </a:t>
            </a:r>
            <a:r>
              <a:rPr b="0" i="0" lang="en-IE" sz="1400">
                <a:solidFill>
                  <a:srgbClr val="4B4B4B"/>
                </a:solidFill>
                <a:latin typeface="Calibri"/>
                <a:ea typeface="Calibri"/>
                <a:cs typeface="Calibri"/>
                <a:sym typeface="Calibri"/>
              </a:rPr>
              <a:t>per ottenere aggiornamenti in crowdsourcing sulle installazioni di arte di strada. Chiedete ai membri della comunità locale di caricare foto e dati di geolocalizzazione di murales o sculture. Usate l'applicazione per creare una mappa in evoluzione dell'arte urbana, assicurando che i dati siano conservati per tour culturali e progetti che evidenziano messaggi ambientali attraverso l'arte.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mapillary.com/ </a:t>
            </a:r>
            <a:endParaRPr b="0" i="0" sz="1400">
              <a:solidFill>
                <a:srgbClr val="4A8887"/>
              </a:solidFill>
              <a:latin typeface="Calibri"/>
              <a:ea typeface="Calibri"/>
              <a:cs typeface="Calibri"/>
              <a:sym typeface="Calibri"/>
            </a:endParaRPr>
          </a:p>
        </p:txBody>
      </p:sp>
      <p:sp>
        <p:nvSpPr>
          <p:cNvPr id="679" name="Google Shape;679;p8"/>
          <p:cNvSpPr txBox="1"/>
          <p:nvPr/>
        </p:nvSpPr>
        <p:spPr>
          <a:xfrm>
            <a:off x="386829" y="46994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Mapillary</a:t>
            </a:r>
            <a:endParaRPr sz="1283">
              <a:solidFill>
                <a:srgbClr val="4A8887"/>
              </a:solidFill>
              <a:latin typeface="Calibri"/>
              <a:ea typeface="Calibri"/>
              <a:cs typeface="Calibri"/>
              <a:sym typeface="Calibri"/>
            </a:endParaRPr>
          </a:p>
        </p:txBody>
      </p:sp>
      <p:sp>
        <p:nvSpPr>
          <p:cNvPr id="680" name="Google Shape;680;p8"/>
          <p:cNvSpPr txBox="1"/>
          <p:nvPr/>
        </p:nvSpPr>
        <p:spPr>
          <a:xfrm>
            <a:off x="409801" y="7896609"/>
            <a:ext cx="7149873" cy="20206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800">
                <a:solidFill>
                  <a:schemeClr val="lt1"/>
                </a:solidFill>
                <a:highlight>
                  <a:srgbClr val="F16924"/>
                </a:highlight>
                <a:latin typeface="Calibri"/>
                <a:ea typeface="Calibri"/>
                <a:cs typeface="Calibri"/>
                <a:sym typeface="Calibri"/>
              </a:rPr>
              <a:t>Riduzione dei tempi di trascrizione e riassunto di riunioni o interviste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uno strumento che automatizzi e trascriva rapidamente le conversazioni ed estragga i punti chiave e le azioni da compiere. </a:t>
            </a:r>
            <a:endParaRPr i="1" sz="1400">
              <a:solidFill>
                <a:srgbClr val="4A8887"/>
              </a:solidFill>
              <a:latin typeface="Calibri"/>
              <a:ea typeface="Calibri"/>
              <a:cs typeface="Calibri"/>
              <a:sym typeface="Calibri"/>
            </a:endParaRPr>
          </a:p>
        </p:txBody>
      </p:sp>
      <p:sp>
        <p:nvSpPr>
          <p:cNvPr id="681" name="Google Shape;681;p8"/>
          <p:cNvSpPr txBox="1"/>
          <p:nvPr/>
        </p:nvSpPr>
        <p:spPr>
          <a:xfrm>
            <a:off x="1056537" y="728917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8</a:t>
            </a:r>
            <a:endParaRPr/>
          </a:p>
        </p:txBody>
      </p:sp>
      <p:pic>
        <p:nvPicPr>
          <p:cNvPr descr="Group brainstorm with solid fill" id="682" name="Google Shape;682;p8"/>
          <p:cNvPicPr preferRelativeResize="0"/>
          <p:nvPr/>
        </p:nvPicPr>
        <p:blipFill rotWithShape="1">
          <a:blip r:embed="rId3">
            <a:alphaModFix/>
          </a:blip>
          <a:srcRect b="0" l="0" r="0" t="0"/>
          <a:stretch/>
        </p:blipFill>
        <p:spPr>
          <a:xfrm>
            <a:off x="288561" y="7070725"/>
            <a:ext cx="829489" cy="8294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9"/>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88" name="Google Shape;688;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89" name="Google Shape;689;p9"/>
          <p:cNvSpPr txBox="1"/>
          <p:nvPr/>
        </p:nvSpPr>
        <p:spPr>
          <a:xfrm>
            <a:off x="395288" y="6622075"/>
            <a:ext cx="6732588" cy="2020605"/>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None/>
            </a:pPr>
            <a:r>
              <a:rPr b="1" lang="en-IE" sz="1800">
                <a:solidFill>
                  <a:schemeClr val="lt1"/>
                </a:solidFill>
                <a:highlight>
                  <a:srgbClr val="F16924"/>
                </a:highlight>
                <a:latin typeface="Calibri"/>
                <a:ea typeface="Calibri"/>
                <a:cs typeface="Calibri"/>
                <a:sym typeface="Calibri"/>
              </a:rPr>
              <a:t>Tracciamento dei protocolli di sicurezza e manutenzione dell'attrezzatura per gli sport d'avventura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Creare un database centrale per monitorare e gestire lo stato delle attrezzature, le ispezioni di sicurezza e le certificazioni dei team, garantendo il rispetto di tutti i requisiti di sicurezza e la conformità delle attività di turismo eco-avventuroso.</a:t>
            </a:r>
            <a:endParaRPr i="1" sz="1400">
              <a:solidFill>
                <a:srgbClr val="4A8887"/>
              </a:solidFill>
              <a:latin typeface="Calibri"/>
              <a:ea typeface="Calibri"/>
              <a:cs typeface="Calibri"/>
              <a:sym typeface="Calibri"/>
            </a:endParaRPr>
          </a:p>
        </p:txBody>
      </p:sp>
      <p:sp>
        <p:nvSpPr>
          <p:cNvPr id="690" name="Google Shape;690;p9"/>
          <p:cNvSpPr txBox="1"/>
          <p:nvPr/>
        </p:nvSpPr>
        <p:spPr>
          <a:xfrm>
            <a:off x="1042023" y="601464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9</a:t>
            </a:r>
            <a:endParaRPr/>
          </a:p>
        </p:txBody>
      </p:sp>
      <p:pic>
        <p:nvPicPr>
          <p:cNvPr descr="Group brainstorm with solid fill" id="691" name="Google Shape;691;p9"/>
          <p:cNvPicPr preferRelativeResize="0"/>
          <p:nvPr/>
        </p:nvPicPr>
        <p:blipFill rotWithShape="1">
          <a:blip r:embed="rId3">
            <a:alphaModFix/>
          </a:blip>
          <a:srcRect b="0" l="0" r="0" t="0"/>
          <a:stretch/>
        </p:blipFill>
        <p:spPr>
          <a:xfrm>
            <a:off x="274047" y="5796191"/>
            <a:ext cx="829489" cy="829489"/>
          </a:xfrm>
          <a:prstGeom prst="rect">
            <a:avLst/>
          </a:prstGeom>
          <a:noFill/>
          <a:ln>
            <a:noFill/>
          </a:ln>
        </p:spPr>
      </p:pic>
      <p:sp>
        <p:nvSpPr>
          <p:cNvPr id="692" name="Google Shape;692;p9"/>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Automatizzare le attività quotidiane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93" name="Google Shape;693;p9"/>
          <p:cNvSpPr/>
          <p:nvPr/>
        </p:nvSpPr>
        <p:spPr>
          <a:xfrm>
            <a:off x="4180057" y="1229579"/>
            <a:ext cx="827722" cy="963168"/>
          </a:xfrm>
          <a:custGeom>
            <a:rect b="b" l="l" r="r" t="t"/>
            <a:pathLst>
              <a:path extrusionOk="0" h="4876800" w="4190999">
                <a:moveTo>
                  <a:pt x="4178390" y="4065756"/>
                </a:moveTo>
                <a:cubicBezTo>
                  <a:pt x="3879448" y="3402378"/>
                  <a:pt x="3580439" y="2739028"/>
                  <a:pt x="3281307" y="2075736"/>
                </a:cubicBezTo>
                <a:cubicBezTo>
                  <a:pt x="3659821" y="2058276"/>
                  <a:pt x="3962401" y="1744952"/>
                  <a:pt x="3962401" y="1362208"/>
                </a:cubicBezTo>
                <a:lnTo>
                  <a:pt x="3962401" y="657358"/>
                </a:lnTo>
                <a:cubicBezTo>
                  <a:pt x="3962401" y="421015"/>
                  <a:pt x="3770120" y="228733"/>
                  <a:pt x="3533776" y="228733"/>
                </a:cubicBezTo>
                <a:cubicBezTo>
                  <a:pt x="3297433" y="228733"/>
                  <a:pt x="3105151" y="421015"/>
                  <a:pt x="3105151" y="657358"/>
                </a:cubicBezTo>
                <a:cubicBezTo>
                  <a:pt x="3105151" y="657358"/>
                  <a:pt x="3105323" y="1064886"/>
                  <a:pt x="3105218" y="1219333"/>
                </a:cubicBezTo>
                <a:cubicBezTo>
                  <a:pt x="2870093" y="1219324"/>
                  <a:pt x="2364964" y="1219267"/>
                  <a:pt x="2364964" y="1219267"/>
                </a:cubicBezTo>
                <a:cubicBezTo>
                  <a:pt x="2583277" y="1117387"/>
                  <a:pt x="2735010" y="895893"/>
                  <a:pt x="2735010" y="639509"/>
                </a:cubicBezTo>
                <a:cubicBezTo>
                  <a:pt x="2735010" y="286883"/>
                  <a:pt x="2448117" y="0"/>
                  <a:pt x="2095501" y="0"/>
                </a:cubicBezTo>
                <a:cubicBezTo>
                  <a:pt x="1742886" y="0"/>
                  <a:pt x="1455993" y="286883"/>
                  <a:pt x="1455993" y="639509"/>
                </a:cubicBezTo>
                <a:cubicBezTo>
                  <a:pt x="1455993" y="895855"/>
                  <a:pt x="1607679" y="1117321"/>
                  <a:pt x="1825944" y="1219219"/>
                </a:cubicBezTo>
                <a:lnTo>
                  <a:pt x="1581151" y="1219200"/>
                </a:lnTo>
                <a:cubicBezTo>
                  <a:pt x="1354580" y="1219200"/>
                  <a:pt x="1163775" y="1376372"/>
                  <a:pt x="1110331" y="1588208"/>
                </a:cubicBezTo>
                <a:cubicBezTo>
                  <a:pt x="1109550" y="1589799"/>
                  <a:pt x="12241" y="4066584"/>
                  <a:pt x="12241" y="4066584"/>
                </a:cubicBezTo>
                <a:cubicBezTo>
                  <a:pt x="-7333" y="4110771"/>
                  <a:pt x="-3237" y="4161863"/>
                  <a:pt x="23128" y="4202373"/>
                </a:cubicBezTo>
                <a:cubicBezTo>
                  <a:pt x="49493" y="4242883"/>
                  <a:pt x="94546" y="4267314"/>
                  <a:pt x="142876" y="4267314"/>
                </a:cubicBezTo>
                <a:lnTo>
                  <a:pt x="1491559" y="4267314"/>
                </a:lnTo>
                <a:lnTo>
                  <a:pt x="1543890" y="4749327"/>
                </a:lnTo>
                <a:cubicBezTo>
                  <a:pt x="1551757" y="4821860"/>
                  <a:pt x="1612994" y="4876800"/>
                  <a:pt x="1685926" y="4876800"/>
                </a:cubicBezTo>
                <a:lnTo>
                  <a:pt x="2505076" y="4876800"/>
                </a:lnTo>
                <a:cubicBezTo>
                  <a:pt x="2578010" y="4876800"/>
                  <a:pt x="2639246" y="4821860"/>
                  <a:pt x="2647113" y="4749346"/>
                </a:cubicBezTo>
                <a:lnTo>
                  <a:pt x="2699444" y="4267334"/>
                </a:lnTo>
                <a:lnTo>
                  <a:pt x="4048126" y="4267334"/>
                </a:lnTo>
                <a:cubicBezTo>
                  <a:pt x="4096628" y="4267334"/>
                  <a:pt x="4141805" y="4242731"/>
                  <a:pt x="4168132" y="4202002"/>
                </a:cubicBezTo>
                <a:cubicBezTo>
                  <a:pt x="4194440" y="4161263"/>
                  <a:pt x="4198307" y="4109961"/>
                  <a:pt x="4178390" y="4065756"/>
                </a:cubicBezTo>
                <a:close/>
                <a:moveTo>
                  <a:pt x="2190152" y="1939014"/>
                </a:moveTo>
                <a:lnTo>
                  <a:pt x="2095501" y="2061677"/>
                </a:lnTo>
                <a:lnTo>
                  <a:pt x="2000842" y="1939023"/>
                </a:lnTo>
                <a:lnTo>
                  <a:pt x="2095501" y="1697069"/>
                </a:lnTo>
                <a:close/>
                <a:moveTo>
                  <a:pt x="2095501" y="285750"/>
                </a:moveTo>
                <a:cubicBezTo>
                  <a:pt x="2290564" y="285750"/>
                  <a:pt x="2449260" y="444446"/>
                  <a:pt x="2449260" y="639509"/>
                </a:cubicBezTo>
                <a:cubicBezTo>
                  <a:pt x="2449260" y="834571"/>
                  <a:pt x="2290564" y="993257"/>
                  <a:pt x="2095501" y="993257"/>
                </a:cubicBezTo>
                <a:cubicBezTo>
                  <a:pt x="1900439" y="993257"/>
                  <a:pt x="1741743" y="834561"/>
                  <a:pt x="1741743" y="639509"/>
                </a:cubicBezTo>
                <a:cubicBezTo>
                  <a:pt x="1741743" y="444446"/>
                  <a:pt x="1900439" y="285750"/>
                  <a:pt x="2095501" y="285750"/>
                </a:cubicBezTo>
                <a:close/>
                <a:moveTo>
                  <a:pt x="1581151" y="1504950"/>
                </a:moveTo>
                <a:lnTo>
                  <a:pt x="1863825" y="1504969"/>
                </a:lnTo>
                <a:lnTo>
                  <a:pt x="1705281" y="1910220"/>
                </a:lnTo>
                <a:cubicBezTo>
                  <a:pt x="1686993" y="1956949"/>
                  <a:pt x="1694566" y="2009832"/>
                  <a:pt x="1725227" y="2049561"/>
                </a:cubicBezTo>
                <a:lnTo>
                  <a:pt x="1982402" y="2382812"/>
                </a:lnTo>
                <a:cubicBezTo>
                  <a:pt x="2009453" y="2417874"/>
                  <a:pt x="2051239" y="2438400"/>
                  <a:pt x="2095511" y="2438400"/>
                </a:cubicBezTo>
                <a:cubicBezTo>
                  <a:pt x="2139783" y="2438400"/>
                  <a:pt x="2181569" y="2417874"/>
                  <a:pt x="2208620" y="2382812"/>
                </a:cubicBezTo>
                <a:lnTo>
                  <a:pt x="2465795" y="2049561"/>
                </a:lnTo>
                <a:cubicBezTo>
                  <a:pt x="2496456" y="2009842"/>
                  <a:pt x="2504029" y="1956949"/>
                  <a:pt x="2485741" y="1910220"/>
                </a:cubicBezTo>
                <a:lnTo>
                  <a:pt x="2327207" y="1504998"/>
                </a:lnTo>
                <a:cubicBezTo>
                  <a:pt x="2327207" y="1504998"/>
                  <a:pt x="2965105" y="1504960"/>
                  <a:pt x="3247712" y="1505064"/>
                </a:cubicBezTo>
                <a:cubicBezTo>
                  <a:pt x="3282412" y="1505064"/>
                  <a:pt x="3315921" y="1492434"/>
                  <a:pt x="3341981" y="1469546"/>
                </a:cubicBezTo>
                <a:cubicBezTo>
                  <a:pt x="3390425" y="1427007"/>
                  <a:pt x="3390635" y="1376182"/>
                  <a:pt x="3390778" y="1342549"/>
                </a:cubicBezTo>
                <a:cubicBezTo>
                  <a:pt x="3390825" y="1329509"/>
                  <a:pt x="3390911" y="657339"/>
                  <a:pt x="3390911" y="657339"/>
                </a:cubicBezTo>
                <a:cubicBezTo>
                  <a:pt x="3390911" y="578558"/>
                  <a:pt x="3455005" y="514464"/>
                  <a:pt x="3533786" y="514464"/>
                </a:cubicBezTo>
                <a:cubicBezTo>
                  <a:pt x="3612567" y="514464"/>
                  <a:pt x="3676661" y="578558"/>
                  <a:pt x="3676661" y="657339"/>
                </a:cubicBezTo>
                <a:lnTo>
                  <a:pt x="3676661" y="1362189"/>
                </a:lnTo>
                <a:cubicBezTo>
                  <a:pt x="3676661" y="1598533"/>
                  <a:pt x="3484380" y="1790814"/>
                  <a:pt x="3248036" y="1790814"/>
                </a:cubicBezTo>
                <a:lnTo>
                  <a:pt x="2952761" y="1790814"/>
                </a:lnTo>
                <a:cubicBezTo>
                  <a:pt x="2873856" y="1790814"/>
                  <a:pt x="2809886" y="1854784"/>
                  <a:pt x="2809886" y="1933689"/>
                </a:cubicBezTo>
                <a:lnTo>
                  <a:pt x="2809886" y="2853128"/>
                </a:lnTo>
                <a:cubicBezTo>
                  <a:pt x="2809886" y="2965552"/>
                  <a:pt x="2720151" y="3057011"/>
                  <a:pt x="2609861" y="3057011"/>
                </a:cubicBezTo>
                <a:lnTo>
                  <a:pt x="1581151" y="3057011"/>
                </a:lnTo>
                <a:cubicBezTo>
                  <a:pt x="1470861" y="3057011"/>
                  <a:pt x="1381126" y="2965552"/>
                  <a:pt x="1381126" y="2853128"/>
                </a:cubicBezTo>
                <a:lnTo>
                  <a:pt x="1381126" y="1708833"/>
                </a:lnTo>
                <a:cubicBezTo>
                  <a:pt x="1381126" y="1596409"/>
                  <a:pt x="1470861" y="1504950"/>
                  <a:pt x="1581151" y="1504950"/>
                </a:cubicBezTo>
                <a:close/>
                <a:moveTo>
                  <a:pt x="362428" y="3981574"/>
                </a:moveTo>
                <a:lnTo>
                  <a:pt x="1095376" y="2326862"/>
                </a:lnTo>
                <a:lnTo>
                  <a:pt x="1095376" y="2853138"/>
                </a:lnTo>
                <a:cubicBezTo>
                  <a:pt x="1095376" y="3053468"/>
                  <a:pt x="1215401" y="3225984"/>
                  <a:pt x="1386727" y="3301717"/>
                </a:cubicBezTo>
                <a:lnTo>
                  <a:pt x="1460536" y="3981574"/>
                </a:lnTo>
                <a:close/>
                <a:moveTo>
                  <a:pt x="1814133" y="4591050"/>
                </a:moveTo>
                <a:lnTo>
                  <a:pt x="1678611" y="3342780"/>
                </a:lnTo>
                <a:lnTo>
                  <a:pt x="2512392" y="3342780"/>
                </a:lnTo>
                <a:lnTo>
                  <a:pt x="2376870" y="4591050"/>
                </a:lnTo>
                <a:close/>
                <a:moveTo>
                  <a:pt x="2730466" y="3981574"/>
                </a:moveTo>
                <a:lnTo>
                  <a:pt x="2804276" y="3301717"/>
                </a:lnTo>
                <a:cubicBezTo>
                  <a:pt x="2975602" y="3225984"/>
                  <a:pt x="3095626" y="3053468"/>
                  <a:pt x="3095626" y="2853138"/>
                </a:cubicBezTo>
                <a:lnTo>
                  <a:pt x="3095626" y="2359143"/>
                </a:lnTo>
                <a:cubicBezTo>
                  <a:pt x="3339485" y="2899934"/>
                  <a:pt x="3583297" y="3440716"/>
                  <a:pt x="3827032" y="39815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94" name="Google Shape;694;p9"/>
          <p:cNvPicPr preferRelativeResize="0"/>
          <p:nvPr/>
        </p:nvPicPr>
        <p:blipFill rotWithShape="1">
          <a:blip r:embed="rId4">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95" name="Google Shape;695;p9"/>
          <p:cNvSpPr txBox="1"/>
          <p:nvPr/>
        </p:nvSpPr>
        <p:spPr>
          <a:xfrm>
            <a:off x="395288" y="3429038"/>
            <a:ext cx="6732587" cy="221638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Otter.ai </a:t>
            </a:r>
            <a:r>
              <a:rPr b="0" i="0" lang="en-IE" sz="1400">
                <a:solidFill>
                  <a:srgbClr val="4B4B4B"/>
                </a:solidFill>
                <a:latin typeface="Calibri"/>
                <a:ea typeface="Calibri"/>
                <a:cs typeface="Calibri"/>
                <a:sym typeface="Calibri"/>
              </a:rPr>
              <a:t>è un potente strumento per trascrivere e riassumere le conversazioni in tempo reale, ideale per semplificare colloqui, riunioni e valutazioni. Con Otter, è possibile convertire il contenuto parlato in un testo accurato, consentendo di concentrarsi sulle intuizioni chiave e di risparmiare il tempo necessario per prendere appunti manualmente. Per le idee di GRASSROOTS, Otter è uno strumento prezioso per semplificare il processo di assunzione. Sia che stiate conducendo colloqui con potenziali membri del team, sia che stiate valutando fornitori o partnership, Otter vi aiuta a trascrivere rapidamente le conversazioni, a estrarre i punti chiave e a rimanere organizzati. Questo vi permette di prendere decisioni informate più velocemente, assicurandovi che la vostra attività si svolga senza intoppi mentre vi concentrate sulla creazione di esperienze di ecoturismo sostenibili e d'impatto.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https://otter.</a:t>
            </a:r>
            <a:r>
              <a:rPr b="0" i="0" lang="en-IE" sz="1400">
                <a:solidFill>
                  <a:srgbClr val="4A8887"/>
                </a:solidFill>
                <a:latin typeface="Calibri"/>
                <a:ea typeface="Calibri"/>
                <a:cs typeface="Calibri"/>
                <a:sym typeface="Calibri"/>
              </a:rPr>
              <a:t>ai/ </a:t>
            </a:r>
            <a:endParaRPr b="0" i="0" sz="1400">
              <a:solidFill>
                <a:srgbClr val="4A8887"/>
              </a:solidFill>
              <a:latin typeface="Calibri"/>
              <a:ea typeface="Calibri"/>
              <a:cs typeface="Calibri"/>
              <a:sym typeface="Calibri"/>
            </a:endParaRPr>
          </a:p>
        </p:txBody>
      </p:sp>
      <p:sp>
        <p:nvSpPr>
          <p:cNvPr id="696" name="Google Shape;696;p9"/>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Lontra.ai </a:t>
            </a:r>
            <a:endParaRPr sz="1283">
              <a:solidFill>
                <a:srgbClr val="4A888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