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Montserrat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3">
          <p15:clr>
            <a:srgbClr val="747775"/>
          </p15:clr>
        </p15:guide>
        <p15:guide id="2" pos="2880">
          <p15:clr>
            <a:srgbClr val="747775"/>
          </p15:clr>
        </p15:guide>
      </p15:sldGuideLst>
    </p:ext>
    <p:ext uri="GoogleSlidesCustomDataVersion2">
      <go:slidesCustomData xmlns:go="http://customooxmlschemas.google.com/" r:id="rId24" roundtripDataSignature="AMtx7miUkqfdVdvVTrD7DFY3nH6I6bk7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21F69B-E825-46CD-AEBD-A287F929FDBC}">
  <a:tblStyle styleId="{7C21F69B-E825-46CD-AEBD-A287F929FDB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3"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regular.fntdata"/><Relationship Id="rId11" Type="http://schemas.openxmlformats.org/officeDocument/2006/relationships/slide" Target="slides/slide5.xml"/><Relationship Id="rId22" Type="http://schemas.openxmlformats.org/officeDocument/2006/relationships/font" Target="fonts/MontserratLight-italic.fntdata"/><Relationship Id="rId10" Type="http://schemas.openxmlformats.org/officeDocument/2006/relationships/slide" Target="slides/slide4.xml"/><Relationship Id="rId21" Type="http://schemas.openxmlformats.org/officeDocument/2006/relationships/font" Target="fonts/MontserratLight-bold.fntdata"/><Relationship Id="rId13" Type="http://schemas.openxmlformats.org/officeDocument/2006/relationships/font" Target="fonts/Roboto-bold.fntdata"/><Relationship Id="rId24" Type="http://customschemas.google.com/relationships/presentationmetadata" Target="metadata"/><Relationship Id="rId12" Type="http://schemas.openxmlformats.org/officeDocument/2006/relationships/font" Target="fonts/Roboto-regular.fntdata"/><Relationship Id="rId23"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1:notes"/>
          <p:cNvSpPr txBox="1"/>
          <p:nvPr>
            <p:ph idx="1" type="body"/>
          </p:nvPr>
        </p:nvSpPr>
        <p:spPr>
          <a:xfrm>
            <a:off x="685790" y="4343395"/>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6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pic>
        <p:nvPicPr>
          <p:cNvPr id="9" name="Google Shape;9;p66"/>
          <p:cNvPicPr preferRelativeResize="0"/>
          <p:nvPr/>
        </p:nvPicPr>
        <p:blipFill rotWithShape="1">
          <a:blip r:embed="rId2">
            <a:alphaModFix/>
          </a:blip>
          <a:srcRect b="0" l="0" r="0" t="0"/>
          <a:stretch/>
        </p:blipFill>
        <p:spPr>
          <a:xfrm>
            <a:off x="-1552957" y="-422004"/>
            <a:ext cx="5551887" cy="5792420"/>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0" name="Google Shape;10;p66"/>
          <p:cNvSpPr txBox="1"/>
          <p:nvPr>
            <p:ph idx="1" type="body"/>
          </p:nvPr>
        </p:nvSpPr>
        <p:spPr>
          <a:xfrm>
            <a:off x="4177024" y="166124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000"/>
              <a:buFont typeface="Arial"/>
              <a:buNone/>
              <a:defRPr b="1" i="0" sz="30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66"/>
          <p:cNvSpPr txBox="1"/>
          <p:nvPr>
            <p:ph idx="2" type="body"/>
          </p:nvPr>
        </p:nvSpPr>
        <p:spPr>
          <a:xfrm>
            <a:off x="4177023" y="3115390"/>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66"/>
          <p:cNvSpPr/>
          <p:nvPr>
            <p:ph idx="3" type="pic"/>
          </p:nvPr>
        </p:nvSpPr>
        <p:spPr>
          <a:xfrm>
            <a:off x="1" y="810224"/>
            <a:ext cx="2898543" cy="3349518"/>
          </a:xfrm>
          <a:prstGeom prst="rect">
            <a:avLst/>
          </a:prstGeom>
          <a:noFill/>
          <a:ln>
            <a:noFill/>
          </a:ln>
        </p:spPr>
      </p:sp>
      <p:sp>
        <p:nvSpPr>
          <p:cNvPr id="13" name="Google Shape;13;p66"/>
          <p:cNvSpPr/>
          <p:nvPr/>
        </p:nvSpPr>
        <p:spPr>
          <a:xfrm>
            <a:off x="3998930" y="4551363"/>
            <a:ext cx="5145070"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for a company&#10;&#10;Description automatically generated" id="14" name="Google Shape;14;p66"/>
          <p:cNvPicPr preferRelativeResize="0"/>
          <p:nvPr/>
        </p:nvPicPr>
        <p:blipFill rotWithShape="1">
          <a:blip r:embed="rId3">
            <a:alphaModFix/>
          </a:blip>
          <a:srcRect b="0" l="0" r="0" t="0"/>
          <a:stretch/>
        </p:blipFill>
        <p:spPr>
          <a:xfrm>
            <a:off x="3191686" y="26999"/>
            <a:ext cx="5777216" cy="16342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ext Slide 1">
    <p:spTree>
      <p:nvGrpSpPr>
        <p:cNvPr id="15" name="Shape 15"/>
        <p:cNvGrpSpPr/>
        <p:nvPr/>
      </p:nvGrpSpPr>
      <p:grpSpPr>
        <a:xfrm>
          <a:off x="0" y="0"/>
          <a:ext cx="0" cy="0"/>
          <a:chOff x="0" y="0"/>
          <a:chExt cx="0" cy="0"/>
        </a:xfrm>
      </p:grpSpPr>
      <p:sp>
        <p:nvSpPr>
          <p:cNvPr id="16" name="Google Shape;16;p4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17" name="Google Shape;17;p47"/>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47"/>
          <p:cNvSpPr/>
          <p:nvPr/>
        </p:nvSpPr>
        <p:spPr>
          <a:xfrm>
            <a:off x="0" y="0"/>
            <a:ext cx="9144000" cy="143544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grpSp>
        <p:nvGrpSpPr>
          <p:cNvPr id="19" name="Google Shape;19;p47"/>
          <p:cNvGrpSpPr/>
          <p:nvPr/>
        </p:nvGrpSpPr>
        <p:grpSpPr>
          <a:xfrm>
            <a:off x="7451204" y="0"/>
            <a:ext cx="1692797" cy="1326366"/>
            <a:chOff x="7451204" y="0"/>
            <a:chExt cx="1692797" cy="1326366"/>
          </a:xfrm>
        </p:grpSpPr>
        <p:sp>
          <p:nvSpPr>
            <p:cNvPr id="20" name="Google Shape;20;p4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4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 name="Google Shape;22;p47"/>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3" name="Shape 23"/>
        <p:cNvGrpSpPr/>
        <p:nvPr/>
      </p:nvGrpSpPr>
      <p:grpSpPr>
        <a:xfrm>
          <a:off x="0" y="0"/>
          <a:ext cx="0" cy="0"/>
          <a:chOff x="0" y="0"/>
          <a:chExt cx="0" cy="0"/>
        </a:xfrm>
      </p:grpSpPr>
      <p:sp>
        <p:nvSpPr>
          <p:cNvPr id="24" name="Google Shape;24;p67"/>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it"/>
              <a:t>‹#›</a:t>
            </a:fld>
            <a:endParaRPr/>
          </a:p>
        </p:txBody>
      </p:sp>
      <p:sp>
        <p:nvSpPr>
          <p:cNvPr id="25" name="Google Shape;25;p67"/>
          <p:cNvSpPr txBox="1"/>
          <p:nvPr>
            <p:ph idx="1"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69ADAD"/>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ext Slide 2">
    <p:spTree>
      <p:nvGrpSpPr>
        <p:cNvPr id="26" name="Shape 26"/>
        <p:cNvGrpSpPr/>
        <p:nvPr/>
      </p:nvGrpSpPr>
      <p:grpSpPr>
        <a:xfrm>
          <a:off x="0" y="0"/>
          <a:ext cx="0" cy="0"/>
          <a:chOff x="0" y="0"/>
          <a:chExt cx="0" cy="0"/>
        </a:xfrm>
      </p:grpSpPr>
      <p:sp>
        <p:nvSpPr>
          <p:cNvPr id="27" name="Google Shape;27;p4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8" name="Google Shape;28;p49"/>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49"/>
          <p:cNvSpPr/>
          <p:nvPr/>
        </p:nvSpPr>
        <p:spPr>
          <a:xfrm>
            <a:off x="0" y="0"/>
            <a:ext cx="9144000" cy="143544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cxnSp>
        <p:nvCxnSpPr>
          <p:cNvPr id="30" name="Google Shape;30;p49"/>
          <p:cNvCxnSpPr/>
          <p:nvPr/>
        </p:nvCxnSpPr>
        <p:spPr>
          <a:xfrm>
            <a:off x="0" y="1119806"/>
            <a:ext cx="3779838" cy="0"/>
          </a:xfrm>
          <a:prstGeom prst="straightConnector1">
            <a:avLst/>
          </a:prstGeom>
          <a:noFill/>
          <a:ln cap="flat" cmpd="sng" w="28575">
            <a:solidFill>
              <a:schemeClr val="lt1"/>
            </a:solidFill>
            <a:prstDash val="solid"/>
            <a:round/>
            <a:headEnd len="sm" w="sm" type="none"/>
            <a:tailEnd len="sm" w="sm" type="none"/>
          </a:ln>
        </p:spPr>
      </p:cxnSp>
      <p:sp>
        <p:nvSpPr>
          <p:cNvPr id="31" name="Google Shape;31;p49"/>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32" name="Google Shape;32;p49"/>
          <p:cNvGrpSpPr/>
          <p:nvPr/>
        </p:nvGrpSpPr>
        <p:grpSpPr>
          <a:xfrm>
            <a:off x="7451204" y="0"/>
            <a:ext cx="1692797" cy="1326366"/>
            <a:chOff x="7451204" y="0"/>
            <a:chExt cx="1692797" cy="1326366"/>
          </a:xfrm>
        </p:grpSpPr>
        <p:sp>
          <p:nvSpPr>
            <p:cNvPr id="33" name="Google Shape;33;p4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4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35" name="Shape 35"/>
        <p:cNvGrpSpPr/>
        <p:nvPr/>
      </p:nvGrpSpPr>
      <p:grpSpPr>
        <a:xfrm>
          <a:off x="0" y="0"/>
          <a:ext cx="0" cy="0"/>
          <a:chOff x="0" y="0"/>
          <a:chExt cx="0" cy="0"/>
        </a:xfrm>
      </p:grpSpPr>
      <p:sp>
        <p:nvSpPr>
          <p:cNvPr id="36" name="Google Shape;36;p68"/>
          <p:cNvSpPr/>
          <p:nvPr/>
        </p:nvSpPr>
        <p:spPr>
          <a:xfrm>
            <a:off x="561" y="1"/>
            <a:ext cx="9142878" cy="1534278"/>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 name="Google Shape;37;p68"/>
          <p:cNvSpPr txBox="1"/>
          <p:nvPr>
            <p:ph idx="1" type="body"/>
          </p:nvPr>
        </p:nvSpPr>
        <p:spPr>
          <a:xfrm>
            <a:off x="287339" y="1534278"/>
            <a:ext cx="8532812" cy="2887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68"/>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39" name="Google Shape;39;p68"/>
          <p:cNvSpPr txBox="1"/>
          <p:nvPr>
            <p:ph idx="2"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40" name="Google Shape;40;p68"/>
          <p:cNvGrpSpPr/>
          <p:nvPr/>
        </p:nvGrpSpPr>
        <p:grpSpPr>
          <a:xfrm>
            <a:off x="7451204" y="0"/>
            <a:ext cx="1692797" cy="1326366"/>
            <a:chOff x="7451204" y="0"/>
            <a:chExt cx="1692797" cy="1326366"/>
          </a:xfrm>
        </p:grpSpPr>
        <p:sp>
          <p:nvSpPr>
            <p:cNvPr id="41" name="Google Shape;41;p68"/>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68"/>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1">
  <p:cSld name="Photo/Text Slide 01">
    <p:spTree>
      <p:nvGrpSpPr>
        <p:cNvPr id="43" name="Shape 43"/>
        <p:cNvGrpSpPr/>
        <p:nvPr/>
      </p:nvGrpSpPr>
      <p:grpSpPr>
        <a:xfrm>
          <a:off x="0" y="0"/>
          <a:ext cx="0" cy="0"/>
          <a:chOff x="0" y="0"/>
          <a:chExt cx="0" cy="0"/>
        </a:xfrm>
      </p:grpSpPr>
      <p:sp>
        <p:nvSpPr>
          <p:cNvPr id="44" name="Google Shape;44;p69"/>
          <p:cNvSpPr/>
          <p:nvPr/>
        </p:nvSpPr>
        <p:spPr>
          <a:xfrm>
            <a:off x="293701" y="1237654"/>
            <a:ext cx="2567372" cy="3430490"/>
          </a:xfrm>
          <a:custGeom>
            <a:rect b="b" l="l" r="r" t="t"/>
            <a:pathLst>
              <a:path extrusionOk="0" h="4950763" w="3998034">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45" name="Google Shape;45;p69"/>
          <p:cNvCxnSpPr/>
          <p:nvPr/>
        </p:nvCxnSpPr>
        <p:spPr>
          <a:xfrm>
            <a:off x="416833" y="2422601"/>
            <a:ext cx="2321106" cy="0"/>
          </a:xfrm>
          <a:prstGeom prst="straightConnector1">
            <a:avLst/>
          </a:prstGeom>
          <a:noFill/>
          <a:ln cap="flat" cmpd="sng" w="22225">
            <a:solidFill>
              <a:schemeClr val="lt1"/>
            </a:solidFill>
            <a:prstDash val="solid"/>
            <a:round/>
            <a:headEnd len="sm" w="sm" type="none"/>
            <a:tailEnd len="sm" w="sm" type="none"/>
          </a:ln>
        </p:spPr>
      </p:cxnSp>
      <p:sp>
        <p:nvSpPr>
          <p:cNvPr id="46" name="Google Shape;46;p69"/>
          <p:cNvSpPr txBox="1"/>
          <p:nvPr>
            <p:ph idx="1" type="body"/>
          </p:nvPr>
        </p:nvSpPr>
        <p:spPr>
          <a:xfrm>
            <a:off x="506266" y="2544020"/>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69"/>
          <p:cNvSpPr txBox="1"/>
          <p:nvPr>
            <p:ph idx="2" type="body"/>
          </p:nvPr>
        </p:nvSpPr>
        <p:spPr>
          <a:xfrm>
            <a:off x="518866" y="1842830"/>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69"/>
          <p:cNvSpPr/>
          <p:nvPr>
            <p:ph idx="3" type="pic"/>
          </p:nvPr>
        </p:nvSpPr>
        <p:spPr>
          <a:xfrm>
            <a:off x="293701" y="0"/>
            <a:ext cx="2567372" cy="1459311"/>
          </a:xfrm>
          <a:prstGeom prst="rect">
            <a:avLst/>
          </a:prstGeom>
          <a:solidFill>
            <a:srgbClr val="F2F2F2"/>
          </a:solidFill>
          <a:ln>
            <a:noFill/>
          </a:ln>
        </p:spPr>
      </p:sp>
      <p:sp>
        <p:nvSpPr>
          <p:cNvPr id="49" name="Google Shape;49;p69"/>
          <p:cNvSpPr txBox="1"/>
          <p:nvPr>
            <p:ph idx="4" type="body"/>
          </p:nvPr>
        </p:nvSpPr>
        <p:spPr>
          <a:xfrm>
            <a:off x="3445851" y="1534278"/>
            <a:ext cx="5374298" cy="30170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69"/>
          <p:cNvSpPr txBox="1"/>
          <p:nvPr>
            <p:ph idx="5" type="body"/>
          </p:nvPr>
        </p:nvSpPr>
        <p:spPr>
          <a:xfrm>
            <a:off x="3445852" y="447676"/>
            <a:ext cx="5374298" cy="7262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97C679"/>
                </a:solidFill>
                <a:latin typeface="Calibri"/>
                <a:ea typeface="Calibri"/>
                <a:cs typeface="Calibri"/>
                <a:sym typeface="Calibri"/>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6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3">
  <p:cSld name="Photo/Text Slide 03">
    <p:spTree>
      <p:nvGrpSpPr>
        <p:cNvPr id="52" name="Shape 52"/>
        <p:cNvGrpSpPr/>
        <p:nvPr/>
      </p:nvGrpSpPr>
      <p:grpSpPr>
        <a:xfrm>
          <a:off x="0" y="0"/>
          <a:ext cx="0" cy="0"/>
          <a:chOff x="0" y="0"/>
          <a:chExt cx="0" cy="0"/>
        </a:xfrm>
      </p:grpSpPr>
      <p:sp>
        <p:nvSpPr>
          <p:cNvPr id="53" name="Google Shape;53;p70"/>
          <p:cNvSpPr/>
          <p:nvPr/>
        </p:nvSpPr>
        <p:spPr>
          <a:xfrm rot="-5400000">
            <a:off x="544831" y="2204506"/>
            <a:ext cx="2094128" cy="3183788"/>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sp>
        <p:nvSpPr>
          <p:cNvPr id="54" name="Google Shape;54;p70"/>
          <p:cNvSpPr/>
          <p:nvPr>
            <p:ph idx="2" type="pic"/>
          </p:nvPr>
        </p:nvSpPr>
        <p:spPr>
          <a:xfrm>
            <a:off x="26749" y="182167"/>
            <a:ext cx="5681716" cy="3248416"/>
          </a:xfrm>
          <a:prstGeom prst="rect">
            <a:avLst/>
          </a:prstGeom>
          <a:solidFill>
            <a:srgbClr val="F2F2F2"/>
          </a:solidFill>
          <a:ln>
            <a:noFill/>
          </a:ln>
        </p:spPr>
      </p:sp>
      <p:cxnSp>
        <p:nvCxnSpPr>
          <p:cNvPr id="55" name="Google Shape;55;p70"/>
          <p:cNvCxnSpPr/>
          <p:nvPr/>
        </p:nvCxnSpPr>
        <p:spPr>
          <a:xfrm>
            <a:off x="360245" y="3568533"/>
            <a:ext cx="2321106" cy="0"/>
          </a:xfrm>
          <a:prstGeom prst="straightConnector1">
            <a:avLst/>
          </a:prstGeom>
          <a:noFill/>
          <a:ln cap="flat" cmpd="sng" w="22225">
            <a:solidFill>
              <a:schemeClr val="lt1"/>
            </a:solidFill>
            <a:prstDash val="solid"/>
            <a:round/>
            <a:headEnd len="sm" w="sm" type="none"/>
            <a:tailEnd len="sm" w="sm" type="none"/>
          </a:ln>
        </p:spPr>
      </p:cxnSp>
      <p:sp>
        <p:nvSpPr>
          <p:cNvPr id="56" name="Google Shape;56;p70"/>
          <p:cNvSpPr txBox="1"/>
          <p:nvPr>
            <p:ph idx="1" type="body"/>
          </p:nvPr>
        </p:nvSpPr>
        <p:spPr>
          <a:xfrm>
            <a:off x="449678" y="3689952"/>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70"/>
          <p:cNvSpPr txBox="1"/>
          <p:nvPr>
            <p:ph idx="3" type="body"/>
          </p:nvPr>
        </p:nvSpPr>
        <p:spPr>
          <a:xfrm>
            <a:off x="462278" y="2988763"/>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70"/>
          <p:cNvSpPr txBox="1"/>
          <p:nvPr>
            <p:ph idx="4" type="body"/>
          </p:nvPr>
        </p:nvSpPr>
        <p:spPr>
          <a:xfrm>
            <a:off x="5960213" y="482204"/>
            <a:ext cx="2706745" cy="4090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70"/>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4">
  <p:cSld name="Photo/Text Slide 04">
    <p:spTree>
      <p:nvGrpSpPr>
        <p:cNvPr id="60" name="Shape 60"/>
        <p:cNvGrpSpPr/>
        <p:nvPr/>
      </p:nvGrpSpPr>
      <p:grpSpPr>
        <a:xfrm>
          <a:off x="0" y="0"/>
          <a:ext cx="0" cy="0"/>
          <a:chOff x="0" y="0"/>
          <a:chExt cx="0" cy="0"/>
        </a:xfrm>
      </p:grpSpPr>
      <p:sp>
        <p:nvSpPr>
          <p:cNvPr id="61" name="Google Shape;61;p71"/>
          <p:cNvSpPr/>
          <p:nvPr/>
        </p:nvSpPr>
        <p:spPr>
          <a:xfrm rot="5400000">
            <a:off x="6138957" y="-327600"/>
            <a:ext cx="2384633" cy="3625454"/>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cxnSp>
        <p:nvCxnSpPr>
          <p:cNvPr id="62" name="Google Shape;62;p71"/>
          <p:cNvCxnSpPr/>
          <p:nvPr/>
        </p:nvCxnSpPr>
        <p:spPr>
          <a:xfrm>
            <a:off x="5960212" y="1260709"/>
            <a:ext cx="2847708" cy="0"/>
          </a:xfrm>
          <a:prstGeom prst="straightConnector1">
            <a:avLst/>
          </a:prstGeom>
          <a:noFill/>
          <a:ln cap="flat" cmpd="sng" w="22225">
            <a:solidFill>
              <a:schemeClr val="lt1"/>
            </a:solidFill>
            <a:prstDash val="solid"/>
            <a:round/>
            <a:headEnd len="sm" w="sm" type="none"/>
            <a:tailEnd len="sm" w="sm" type="none"/>
          </a:ln>
        </p:spPr>
      </p:cxnSp>
      <p:sp>
        <p:nvSpPr>
          <p:cNvPr id="63" name="Google Shape;63;p71"/>
          <p:cNvSpPr txBox="1"/>
          <p:nvPr>
            <p:ph idx="1" type="body"/>
          </p:nvPr>
        </p:nvSpPr>
        <p:spPr>
          <a:xfrm>
            <a:off x="7508506" y="1392843"/>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4" name="Google Shape;64;p71"/>
          <p:cNvSpPr txBox="1"/>
          <p:nvPr>
            <p:ph idx="2" type="body"/>
          </p:nvPr>
        </p:nvSpPr>
        <p:spPr>
          <a:xfrm>
            <a:off x="7759733" y="691654"/>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71"/>
          <p:cNvSpPr txBox="1"/>
          <p:nvPr>
            <p:ph idx="3" type="body"/>
          </p:nvPr>
        </p:nvSpPr>
        <p:spPr>
          <a:xfrm>
            <a:off x="590827" y="3796741"/>
            <a:ext cx="8289701" cy="92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71"/>
          <p:cNvSpPr/>
          <p:nvPr>
            <p:ph idx="4" type="pic"/>
          </p:nvPr>
        </p:nvSpPr>
        <p:spPr>
          <a:xfrm>
            <a:off x="1" y="111340"/>
            <a:ext cx="6072887" cy="3349922"/>
          </a:xfrm>
          <a:prstGeom prst="rect">
            <a:avLst/>
          </a:prstGeom>
          <a:solidFill>
            <a:srgbClr val="F2F2F2"/>
          </a:solidFill>
          <a:ln>
            <a:noFill/>
          </a:ln>
        </p:spPr>
      </p:sp>
      <p:sp>
        <p:nvSpPr>
          <p:cNvPr id="67" name="Google Shape;67;p71"/>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1pPr>
            <a:lvl2pPr indent="0" lvl="1"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2pPr>
            <a:lvl3pPr indent="0" lvl="2"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3pPr>
            <a:lvl4pPr indent="0" lvl="3"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4pPr>
            <a:lvl5pPr indent="0" lvl="4"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5pPr>
            <a:lvl6pPr indent="0" lvl="5"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6pPr>
            <a:lvl7pPr indent="0" lvl="6"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7pPr>
            <a:lvl8pPr indent="0" lvl="7"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8pPr>
            <a:lvl9pPr indent="0" lvl="8"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7" name="Google Shape;7;p45"/>
          <p:cNvSpPr txBox="1"/>
          <p:nvPr/>
        </p:nvSpPr>
        <p:spPr>
          <a:xfrm>
            <a:off x="4185501" y="4696304"/>
            <a:ext cx="4308259" cy="37438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it" sz="700" u="none" cap="none" strike="noStrike">
                <a:solidFill>
                  <a:srgbClr val="6D6E71"/>
                </a:solidFill>
                <a:latin typeface="Avenir"/>
                <a:ea typeface="Avenir"/>
                <a:cs typeface="Avenir"/>
                <a:sym typeface="Avenir"/>
              </a:rPr>
              <a:t>GIOVANI IMPRENDITORI </a:t>
            </a:r>
            <a:r>
              <a:rPr b="1" i="0" lang="it" sz="700" u="none" cap="none" strike="noStrike">
                <a:solidFill>
                  <a:srgbClr val="6D6E71"/>
                </a:solidFill>
                <a:latin typeface="Avenir"/>
                <a:ea typeface="Avenir"/>
                <a:cs typeface="Avenir"/>
                <a:sym typeface="Avenir"/>
              </a:rPr>
              <a:t>DI BASE </a:t>
            </a:r>
            <a:r>
              <a:rPr b="0" i="0" lang="it" sz="700" u="none" cap="none" strike="noStrike">
                <a:solidFill>
                  <a:srgbClr val="6D6E71"/>
                </a:solidFill>
                <a:latin typeface="Avenir"/>
                <a:ea typeface="Avenir"/>
                <a:cs typeface="Avenir"/>
                <a:sym typeface="Avenir"/>
              </a:rPr>
              <a:t>NEL TURISMO ECO-SANITARIO</a:t>
            </a:r>
            <a:endParaRPr b="0" i="0" sz="700" u="none" cap="none" strike="noStrike">
              <a:solidFill>
                <a:srgbClr val="6D6E7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2">
          <p15:clr>
            <a:srgbClr val="F26B43"/>
          </p15:clr>
        </p15:guide>
        <p15:guide id="2" orient="horz" pos="2867">
          <p15:clr>
            <a:srgbClr val="F26B43"/>
          </p15:clr>
        </p15:guide>
        <p15:guide id="3" pos="181">
          <p15:clr>
            <a:srgbClr val="F26B43"/>
          </p15:clr>
        </p15:guide>
        <p15:guide id="4" pos="55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10.pn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hyperlink" Target="https://ecohealthforyouth.com/toolbox/optimise-business-oper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descr="A person holding a cell phone&#10;&#10;Description automatically generated" id="72" name="Google Shape;72;p61"/>
          <p:cNvPicPr preferRelativeResize="0"/>
          <p:nvPr>
            <p:ph idx="3" type="pic"/>
          </p:nvPr>
        </p:nvPicPr>
        <p:blipFill rotWithShape="1">
          <a:blip r:embed="rId3">
            <a:alphaModFix/>
          </a:blip>
          <a:srcRect b="0" l="0" r="0" t="0"/>
          <a:stretch/>
        </p:blipFill>
        <p:spPr>
          <a:xfrm>
            <a:off x="1" y="810224"/>
            <a:ext cx="2898543" cy="3349518"/>
          </a:xfrm>
          <a:prstGeom prst="rect">
            <a:avLst/>
          </a:prstGeom>
          <a:noFill/>
          <a:ln>
            <a:noFill/>
          </a:ln>
        </p:spPr>
      </p:pic>
      <p:sp>
        <p:nvSpPr>
          <p:cNvPr id="73" name="Google Shape;73;p61"/>
          <p:cNvSpPr txBox="1"/>
          <p:nvPr>
            <p:ph idx="1" type="body"/>
          </p:nvPr>
        </p:nvSpPr>
        <p:spPr>
          <a:xfrm>
            <a:off x="3881277" y="1754553"/>
            <a:ext cx="5071877" cy="574616"/>
          </a:xfrm>
          <a:prstGeom prst="rect">
            <a:avLst/>
          </a:prstGeom>
          <a:noFill/>
          <a:ln>
            <a:noFill/>
          </a:ln>
        </p:spPr>
        <p:txBody>
          <a:bodyPr anchorCtr="0" anchor="t" bIns="45700" lIns="91425" spcFirstLastPara="1" rIns="91425" wrap="square" tIns="45700">
            <a:noAutofit/>
          </a:bodyPr>
          <a:lstStyle/>
          <a:p>
            <a:pPr indent="0" lvl="0" marL="0" rtl="0" algn="l">
              <a:lnSpc>
                <a:spcPct val="106666"/>
              </a:lnSpc>
              <a:spcBef>
                <a:spcPts val="0"/>
              </a:spcBef>
              <a:spcAft>
                <a:spcPts val="0"/>
              </a:spcAft>
              <a:buSzPts val="3000"/>
              <a:buNone/>
            </a:pPr>
            <a:r>
              <a:rPr b="1" lang="it" sz="3000">
                <a:solidFill>
                  <a:srgbClr val="8ABF3B"/>
                </a:solidFill>
                <a:latin typeface="Calibri"/>
                <a:ea typeface="Calibri"/>
                <a:cs typeface="Calibri"/>
                <a:sym typeface="Calibri"/>
              </a:rPr>
              <a:t>Optimise Business Operations</a:t>
            </a:r>
            <a:endParaRPr/>
          </a:p>
          <a:p>
            <a:pPr indent="0" lvl="0" marL="0" rtl="0" algn="l">
              <a:lnSpc>
                <a:spcPct val="106666"/>
              </a:lnSpc>
              <a:spcBef>
                <a:spcPts val="0"/>
              </a:spcBef>
              <a:spcAft>
                <a:spcPts val="0"/>
              </a:spcAft>
              <a:buSzPts val="3000"/>
              <a:buNone/>
            </a:pPr>
            <a:r>
              <a:t/>
            </a:r>
            <a:endParaRPr b="1" sz="3000">
              <a:solidFill>
                <a:srgbClr val="8ABF3B"/>
              </a:solidFill>
              <a:latin typeface="Calibri"/>
              <a:ea typeface="Calibri"/>
              <a:cs typeface="Calibri"/>
              <a:sym typeface="Calibri"/>
            </a:endParaRPr>
          </a:p>
          <a:p>
            <a:pPr indent="0" lvl="0" marL="0" rtl="0" algn="l">
              <a:lnSpc>
                <a:spcPct val="106666"/>
              </a:lnSpc>
              <a:spcBef>
                <a:spcPts val="0"/>
              </a:spcBef>
              <a:spcAft>
                <a:spcPts val="0"/>
              </a:spcAft>
              <a:buSzPts val="3000"/>
              <a:buNone/>
            </a:pPr>
            <a:r>
              <a:t/>
            </a:r>
            <a:endParaRPr b="1" sz="3000">
              <a:solidFill>
                <a:srgbClr val="8ABF3B"/>
              </a:solidFill>
              <a:latin typeface="Calibri"/>
              <a:ea typeface="Calibri"/>
              <a:cs typeface="Calibri"/>
              <a:sym typeface="Calibri"/>
            </a:endParaRPr>
          </a:p>
          <a:p>
            <a:pPr indent="0" lvl="0" marL="0" rtl="0" algn="l">
              <a:lnSpc>
                <a:spcPct val="106666"/>
              </a:lnSpc>
              <a:spcBef>
                <a:spcPts val="0"/>
              </a:spcBef>
              <a:spcAft>
                <a:spcPts val="0"/>
              </a:spcAft>
              <a:buSzPts val="3000"/>
              <a:buNone/>
            </a:pPr>
            <a:r>
              <a:rPr lang="it"/>
              <a:t> </a:t>
            </a:r>
            <a:endParaRPr/>
          </a:p>
        </p:txBody>
      </p:sp>
      <p:sp>
        <p:nvSpPr>
          <p:cNvPr id="74" name="Google Shape;74;p61"/>
          <p:cNvSpPr txBox="1"/>
          <p:nvPr>
            <p:ph idx="2" type="body"/>
          </p:nvPr>
        </p:nvSpPr>
        <p:spPr>
          <a:xfrm>
            <a:off x="3898035" y="3115390"/>
            <a:ext cx="4922114"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it">
                <a:solidFill>
                  <a:srgbClr val="4B4B4B"/>
                </a:solidFill>
              </a:rPr>
              <a:t>Scaricate le Domande </a:t>
            </a:r>
            <a:r>
              <a:rPr lang="it">
                <a:solidFill>
                  <a:srgbClr val="4B4B4B"/>
                </a:solidFill>
              </a:rPr>
              <a:t>per riflettere su come ottimizzare le vostre attività quotidiane, gestire le risorse e aumentare l'efficienza. Ogni domanda comprende esercizi e suggerimenti per affinare le vostre operazioni e renderle più efficaci.</a:t>
            </a:r>
            <a:endParaRPr/>
          </a:p>
        </p:txBody>
      </p:sp>
      <p:sp>
        <p:nvSpPr>
          <p:cNvPr id="75" name="Google Shape;75;p61"/>
          <p:cNvSpPr txBox="1"/>
          <p:nvPr/>
        </p:nvSpPr>
        <p:spPr>
          <a:xfrm>
            <a:off x="3748513" y="457539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nell'esclusivo interesse e scopo del progetto e senza alcun pregiudizio per i vostri diritti </a:t>
            </a:r>
            <a:r>
              <a:rPr b="1" i="0" lang="it" sz="700" u="none" cap="none" strike="noStrike">
                <a:solidFill>
                  <a:srgbClr val="6D6E71"/>
                </a:solidFill>
                <a:latin typeface="Roboto"/>
                <a:ea typeface="Roboto"/>
                <a:cs typeface="Roboto"/>
                <a:sym typeface="Roboto"/>
              </a:rPr>
              <a:t>2021-2-BE04-KA220-YOU-000050778</a:t>
            </a:r>
            <a:br>
              <a:rPr b="0" i="0" lang="it"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76" name="Google Shape;76;p61"/>
          <p:cNvSpPr/>
          <p:nvPr/>
        </p:nvSpPr>
        <p:spPr>
          <a:xfrm>
            <a:off x="2560047" y="4663939"/>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0" i="0" lang="it" sz="800" u="none" cap="none" strike="noStrike">
                <a:solidFill>
                  <a:srgbClr val="404040"/>
                </a:solidFill>
                <a:latin typeface="Calibri"/>
                <a:ea typeface="Calibri"/>
                <a:cs typeface="Calibri"/>
                <a:sym typeface="Calibri"/>
              </a:rPr>
              <a:t>Questa risorsa è concessa in licenza CC BY 4.0</a:t>
            </a:r>
            <a:endParaRPr b="0" i="0" sz="1400" u="none" cap="none" strike="noStrike">
              <a:solidFill>
                <a:srgbClr val="40404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7" name="Google Shape;77;p61"/>
          <p:cNvPicPr preferRelativeResize="0"/>
          <p:nvPr/>
        </p:nvPicPr>
        <p:blipFill rotWithShape="1">
          <a:blip r:embed="rId4">
            <a:alphaModFix/>
          </a:blip>
          <a:srcRect b="0" l="0" r="0" t="0"/>
          <a:stretch/>
        </p:blipFill>
        <p:spPr>
          <a:xfrm>
            <a:off x="1773457" y="4681200"/>
            <a:ext cx="786590" cy="274656"/>
          </a:xfrm>
          <a:prstGeom prst="rect">
            <a:avLst/>
          </a:prstGeom>
          <a:noFill/>
          <a:ln>
            <a:noFill/>
          </a:ln>
        </p:spPr>
      </p:pic>
      <p:pic>
        <p:nvPicPr>
          <p:cNvPr descr="Co-funded by the European Union logo in png for web usage" id="78" name="Google Shape;78;p61"/>
          <p:cNvPicPr preferRelativeResize="0"/>
          <p:nvPr/>
        </p:nvPicPr>
        <p:blipFill rotWithShape="1">
          <a:blip r:embed="rId5">
            <a:alphaModFix/>
          </a:blip>
          <a:srcRect b="0" l="0" r="0" t="0"/>
          <a:stretch/>
        </p:blipFill>
        <p:spPr>
          <a:xfrm>
            <a:off x="275064" y="4675063"/>
            <a:ext cx="1486119" cy="315450"/>
          </a:xfrm>
          <a:prstGeom prst="rect">
            <a:avLst/>
          </a:prstGeom>
          <a:noFill/>
          <a:ln>
            <a:noFill/>
          </a:ln>
        </p:spPr>
      </p:pic>
      <p:pic>
        <p:nvPicPr>
          <p:cNvPr id="79" name="Google Shape;79;p61"/>
          <p:cNvPicPr preferRelativeResize="0"/>
          <p:nvPr/>
        </p:nvPicPr>
        <p:blipFill rotWithShape="1">
          <a:blip r:embed="rId6">
            <a:alphaModFix amt="70000"/>
          </a:blip>
          <a:srcRect b="0" l="0" r="0" t="0"/>
          <a:stretch/>
        </p:blipFill>
        <p:spPr>
          <a:xfrm>
            <a:off x="-7540" y="1994300"/>
            <a:ext cx="1889714" cy="2043524"/>
          </a:xfrm>
          <a:custGeom>
            <a:rect b="b" l="l" r="r" t="t"/>
            <a:pathLst>
              <a:path extrusionOk="0" h="1811698" w="1675337">
                <a:moveTo>
                  <a:pt x="0" y="0"/>
                </a:moveTo>
                <a:lnTo>
                  <a:pt x="1675337" y="0"/>
                </a:lnTo>
                <a:lnTo>
                  <a:pt x="1675337" y="1811698"/>
                </a:lnTo>
                <a:lnTo>
                  <a:pt x="0" y="1811698"/>
                </a:lnTo>
                <a:close/>
              </a:path>
            </a:pathLst>
          </a:custGeom>
          <a:noFill/>
          <a:ln>
            <a:noFill/>
          </a:ln>
        </p:spPr>
      </p:pic>
      <p:sp>
        <p:nvSpPr>
          <p:cNvPr id="80" name="Google Shape;80;p61"/>
          <p:cNvSpPr txBox="1"/>
          <p:nvPr/>
        </p:nvSpPr>
        <p:spPr>
          <a:xfrm>
            <a:off x="3881277" y="2510334"/>
            <a:ext cx="4938873" cy="574616"/>
          </a:xfrm>
          <a:prstGeom prst="rect">
            <a:avLst/>
          </a:prstGeom>
          <a:noFill/>
          <a:ln>
            <a:noFill/>
          </a:ln>
        </p:spPr>
        <p:txBody>
          <a:bodyPr anchorCtr="0" anchor="t" bIns="45700" lIns="91425" spcFirstLastPara="1" rIns="91425" wrap="square" tIns="45700">
            <a:noAutofit/>
          </a:bodyPr>
          <a:lstStyle/>
          <a:p>
            <a:pPr indent="0" lvl="0" marL="0" marR="0" rtl="0" algn="l">
              <a:lnSpc>
                <a:spcPct val="114285"/>
              </a:lnSpc>
              <a:spcBef>
                <a:spcPts val="0"/>
              </a:spcBef>
              <a:spcAft>
                <a:spcPts val="0"/>
              </a:spcAft>
              <a:buClr>
                <a:srgbClr val="000000"/>
              </a:buClr>
              <a:buSzPts val="2800"/>
              <a:buFont typeface="Arial"/>
              <a:buNone/>
            </a:pPr>
            <a:r>
              <a:rPr b="1" i="0" lang="it" sz="2800" u="none" cap="none" strike="noStrike">
                <a:solidFill>
                  <a:srgbClr val="4A8887"/>
                </a:solidFill>
                <a:latin typeface="Calibri"/>
                <a:ea typeface="Calibri"/>
                <a:cs typeface="Calibri"/>
                <a:sym typeface="Calibri"/>
              </a:rPr>
              <a:t>Domande</a:t>
            </a:r>
            <a:endParaRPr/>
          </a:p>
          <a:p>
            <a:pPr indent="0" lvl="0" marL="0" marR="0" rtl="0" algn="l">
              <a:lnSpc>
                <a:spcPct val="114285"/>
              </a:lnSpc>
              <a:spcBef>
                <a:spcPts val="0"/>
              </a:spcBef>
              <a:spcAft>
                <a:spcPts val="0"/>
              </a:spcAft>
              <a:buClr>
                <a:srgbClr val="000000"/>
              </a:buClr>
              <a:buSzPts val="2800"/>
              <a:buFont typeface="Arial"/>
              <a:buNone/>
            </a:pPr>
            <a:r>
              <a:t/>
            </a:r>
            <a:endParaRPr b="1" i="0" sz="2800" u="none" cap="none" strike="noStrike">
              <a:solidFill>
                <a:srgbClr val="79A23D"/>
              </a:solidFill>
              <a:latin typeface="Calibri"/>
              <a:ea typeface="Calibri"/>
              <a:cs typeface="Calibri"/>
              <a:sym typeface="Calibri"/>
            </a:endParaRPr>
          </a:p>
        </p:txBody>
      </p:sp>
      <p:grpSp>
        <p:nvGrpSpPr>
          <p:cNvPr id="81" name="Google Shape;81;p61"/>
          <p:cNvGrpSpPr/>
          <p:nvPr/>
        </p:nvGrpSpPr>
        <p:grpSpPr>
          <a:xfrm>
            <a:off x="3421574" y="3237117"/>
            <a:ext cx="407456" cy="420600"/>
            <a:chOff x="3679268" y="3237117"/>
            <a:chExt cx="407456" cy="420600"/>
          </a:xfrm>
        </p:grpSpPr>
        <p:sp>
          <p:nvSpPr>
            <p:cNvPr id="82" name="Google Shape;82;p61"/>
            <p:cNvSpPr/>
            <p:nvPr/>
          </p:nvSpPr>
          <p:spPr>
            <a:xfrm>
              <a:off x="3748273" y="3237117"/>
              <a:ext cx="269446" cy="341737"/>
            </a:xfrm>
            <a:custGeom>
              <a:rect b="b" l="l" r="r" t="t"/>
              <a:pathLst>
                <a:path extrusionOk="0" h="341737" w="269446">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61"/>
            <p:cNvSpPr/>
            <p:nvPr/>
          </p:nvSpPr>
          <p:spPr>
            <a:xfrm>
              <a:off x="3679268" y="3499992"/>
              <a:ext cx="407456" cy="157725"/>
            </a:xfrm>
            <a:custGeom>
              <a:rect b="b" l="l" r="r" t="t"/>
              <a:pathLst>
                <a:path extrusionOk="0" h="157725" w="407456">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84" name="Google Shape;84;p61"/>
          <p:cNvCxnSpPr/>
          <p:nvPr/>
        </p:nvCxnSpPr>
        <p:spPr>
          <a:xfrm>
            <a:off x="3990109" y="2991643"/>
            <a:ext cx="5153891" cy="0"/>
          </a:xfrm>
          <a:prstGeom prst="straightConnector1">
            <a:avLst/>
          </a:prstGeom>
          <a:noFill/>
          <a:ln cap="flat" cmpd="sng" w="28575">
            <a:solidFill>
              <a:srgbClr val="69ADAD"/>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2"/>
          <p:cNvSpPr txBox="1"/>
          <p:nvPr/>
        </p:nvSpPr>
        <p:spPr>
          <a:xfrm>
            <a:off x="287337" y="1566155"/>
            <a:ext cx="8541125" cy="548833"/>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Evitare le insidie che potrebbero danneggiare il successo dell'azienda</a:t>
            </a:r>
            <a:endParaRPr/>
          </a:p>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Evitare gli errori più comuni può aiutare la vostra attività di base a crescere senza problemi e in modo sostenibile. Fate attenzione a queste sfide e concentratevi sulle soluzioni che vi consentiranno di ottenere un successo a lungo termine:</a:t>
            </a:r>
            <a:endParaRPr/>
          </a:p>
        </p:txBody>
      </p:sp>
      <p:sp>
        <p:nvSpPr>
          <p:cNvPr id="90" name="Google Shape;90;p62"/>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91" name="Google Shape;91;p62"/>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
        <p:nvSpPr>
          <p:cNvPr id="92" name="Google Shape;92;p6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pSp>
        <p:nvGrpSpPr>
          <p:cNvPr id="93" name="Google Shape;93;p62"/>
          <p:cNvGrpSpPr/>
          <p:nvPr/>
        </p:nvGrpSpPr>
        <p:grpSpPr>
          <a:xfrm>
            <a:off x="4572000" y="2224645"/>
            <a:ext cx="4256461" cy="479735"/>
            <a:chOff x="4572000" y="2216332"/>
            <a:chExt cx="4256461" cy="479735"/>
          </a:xfrm>
        </p:grpSpPr>
        <p:grpSp>
          <p:nvGrpSpPr>
            <p:cNvPr id="94" name="Google Shape;94;p62"/>
            <p:cNvGrpSpPr/>
            <p:nvPr/>
          </p:nvGrpSpPr>
          <p:grpSpPr>
            <a:xfrm>
              <a:off x="4572000" y="2216332"/>
              <a:ext cx="495282" cy="479735"/>
              <a:chOff x="2167928" y="271576"/>
              <a:chExt cx="4686242" cy="4539139"/>
            </a:xfrm>
          </p:grpSpPr>
          <p:sp>
            <p:nvSpPr>
              <p:cNvPr id="95" name="Google Shape;95;p62"/>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62"/>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7" name="Google Shape;97;p62"/>
              <p:cNvGrpSpPr/>
              <p:nvPr/>
            </p:nvGrpSpPr>
            <p:grpSpPr>
              <a:xfrm>
                <a:off x="3259378" y="2891675"/>
                <a:ext cx="2092890" cy="878509"/>
                <a:chOff x="3259378" y="2891675"/>
                <a:chExt cx="2092890" cy="878509"/>
              </a:xfrm>
            </p:grpSpPr>
            <p:sp>
              <p:nvSpPr>
                <p:cNvPr id="98" name="Google Shape;98;p62"/>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62"/>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62"/>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01" name="Google Shape;101;p62"/>
            <p:cNvSpPr txBox="1"/>
            <p:nvPr/>
          </p:nvSpPr>
          <p:spPr>
            <a:xfrm>
              <a:off x="5104244" y="2266421"/>
              <a:ext cx="3724217"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Per alleggerire il carico, utilizzate strumenti come </a:t>
              </a:r>
              <a:r>
                <a:rPr b="1" i="0" lang="it" sz="1200" u="none" cap="none" strike="noStrike">
                  <a:solidFill>
                    <a:srgbClr val="404040"/>
                  </a:solidFill>
                  <a:latin typeface="Calibri"/>
                  <a:ea typeface="Calibri"/>
                  <a:cs typeface="Calibri"/>
                  <a:sym typeface="Calibri"/>
                </a:rPr>
                <a:t>Trello </a:t>
              </a:r>
              <a:r>
                <a:rPr b="0" i="0" lang="it" sz="1200" u="none" cap="none" strike="noStrike">
                  <a:solidFill>
                    <a:srgbClr val="404040"/>
                  </a:solidFill>
                  <a:latin typeface="Calibri"/>
                  <a:ea typeface="Calibri"/>
                  <a:cs typeface="Calibri"/>
                  <a:sym typeface="Calibri"/>
                </a:rPr>
                <a:t>o </a:t>
              </a:r>
              <a:r>
                <a:rPr b="1" i="0" lang="it" sz="1200" u="none" cap="none" strike="noStrike">
                  <a:solidFill>
                    <a:srgbClr val="404040"/>
                  </a:solidFill>
                  <a:latin typeface="Calibri"/>
                  <a:ea typeface="Calibri"/>
                  <a:cs typeface="Calibri"/>
                  <a:sym typeface="Calibri"/>
                </a:rPr>
                <a:t>Monday </a:t>
              </a:r>
              <a:r>
                <a:rPr b="0" i="0" lang="it" sz="1200" u="none" cap="none" strike="noStrike">
                  <a:solidFill>
                    <a:srgbClr val="404040"/>
                  </a:solidFill>
                  <a:latin typeface="Calibri"/>
                  <a:ea typeface="Calibri"/>
                  <a:cs typeface="Calibri"/>
                  <a:sym typeface="Calibri"/>
                </a:rPr>
                <a:t>per delegare i compiti o collaborare con freelance e stagisti.</a:t>
              </a:r>
              <a:endParaRPr/>
            </a:p>
          </p:txBody>
        </p:sp>
      </p:grpSp>
      <p:sp>
        <p:nvSpPr>
          <p:cNvPr id="102" name="Google Shape;102;p62"/>
          <p:cNvSpPr txBox="1"/>
          <p:nvPr/>
        </p:nvSpPr>
        <p:spPr>
          <a:xfrm>
            <a:off x="287338" y="2098168"/>
            <a:ext cx="4125928" cy="2226215"/>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1. Cercare di fare tutto da soli </a:t>
            </a:r>
            <a:r>
              <a:rPr b="0" i="0" lang="it" sz="1200" u="none" cap="none" strike="noStrike">
                <a:solidFill>
                  <a:srgbClr val="404040"/>
                </a:solidFill>
                <a:latin typeface="Calibri"/>
                <a:ea typeface="Calibri"/>
                <a:cs typeface="Calibri"/>
                <a:sym typeface="Calibri"/>
              </a:rPr>
              <a:t>Assumere troppe responsabilità può portare al burnout e alla perdita di opportunità.</a:t>
            </a:r>
            <a:endParaRPr/>
          </a:p>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2. Complicare eccessivamente i processi </a:t>
            </a:r>
            <a:r>
              <a:rPr b="0" i="0" lang="it" sz="1200" u="none" cap="none" strike="noStrike">
                <a:solidFill>
                  <a:srgbClr val="404040"/>
                </a:solidFill>
                <a:latin typeface="Calibri"/>
                <a:ea typeface="Calibri"/>
                <a:cs typeface="Calibri"/>
                <a:sym typeface="Calibri"/>
              </a:rPr>
              <a:t>Iniziare con sistemi troppo complessi può rallentare il processo.</a:t>
            </a:r>
            <a:endParaRPr/>
          </a:p>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3. Ignorare la gestione finanziaria </a:t>
            </a:r>
            <a:r>
              <a:rPr b="0" i="0" lang="it" sz="1200" u="none" cap="none" strike="noStrike">
                <a:solidFill>
                  <a:srgbClr val="404040"/>
                </a:solidFill>
                <a:latin typeface="Calibri"/>
                <a:ea typeface="Calibri"/>
                <a:cs typeface="Calibri"/>
                <a:sym typeface="Calibri"/>
              </a:rPr>
              <a:t>Trascurare il budget può causare problemi di liquidità.</a:t>
            </a:r>
            <a:endParaRPr/>
          </a:p>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4. Evitare l'automazione </a:t>
            </a:r>
            <a:r>
              <a:rPr b="0" i="0" lang="it" sz="1200" u="none" cap="none" strike="noStrike">
                <a:solidFill>
                  <a:srgbClr val="404040"/>
                </a:solidFill>
                <a:latin typeface="Calibri"/>
                <a:ea typeface="Calibri"/>
                <a:cs typeface="Calibri"/>
                <a:sym typeface="Calibri"/>
              </a:rPr>
              <a:t>La gestione manuale di attività ripetitive fa perdere tempo prezioso.</a:t>
            </a:r>
            <a:endParaRPr/>
          </a:p>
        </p:txBody>
      </p:sp>
      <p:grpSp>
        <p:nvGrpSpPr>
          <p:cNvPr id="103" name="Google Shape;103;p62"/>
          <p:cNvGrpSpPr/>
          <p:nvPr/>
        </p:nvGrpSpPr>
        <p:grpSpPr>
          <a:xfrm>
            <a:off x="4572000" y="2770513"/>
            <a:ext cx="4248149" cy="479735"/>
            <a:chOff x="4572000" y="2864725"/>
            <a:chExt cx="4248149" cy="479735"/>
          </a:xfrm>
        </p:grpSpPr>
        <p:grpSp>
          <p:nvGrpSpPr>
            <p:cNvPr id="104" name="Google Shape;104;p62"/>
            <p:cNvGrpSpPr/>
            <p:nvPr/>
          </p:nvGrpSpPr>
          <p:grpSpPr>
            <a:xfrm>
              <a:off x="4572000" y="2864725"/>
              <a:ext cx="495282" cy="479735"/>
              <a:chOff x="2167928" y="271576"/>
              <a:chExt cx="4686242" cy="4539139"/>
            </a:xfrm>
          </p:grpSpPr>
          <p:sp>
            <p:nvSpPr>
              <p:cNvPr id="105" name="Google Shape;105;p62"/>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62"/>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7" name="Google Shape;107;p62"/>
              <p:cNvGrpSpPr/>
              <p:nvPr/>
            </p:nvGrpSpPr>
            <p:grpSpPr>
              <a:xfrm>
                <a:off x="3259378" y="2891675"/>
                <a:ext cx="2092890" cy="878509"/>
                <a:chOff x="3259378" y="2891675"/>
                <a:chExt cx="2092890" cy="878509"/>
              </a:xfrm>
            </p:grpSpPr>
            <p:sp>
              <p:nvSpPr>
                <p:cNvPr id="108" name="Google Shape;108;p62"/>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62"/>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62"/>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11" name="Google Shape;111;p62"/>
            <p:cNvSpPr txBox="1"/>
            <p:nvPr/>
          </p:nvSpPr>
          <p:spPr>
            <a:xfrm>
              <a:off x="5104244" y="2914814"/>
              <a:ext cx="3715905"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Mantenere la semplicità. Utilizzate strumenti adatti ai principianti e migliorate i sistemi man mano che la vostra attività cresce.</a:t>
              </a:r>
              <a:endParaRPr/>
            </a:p>
          </p:txBody>
        </p:sp>
      </p:grpSp>
      <p:grpSp>
        <p:nvGrpSpPr>
          <p:cNvPr id="112" name="Google Shape;112;p62"/>
          <p:cNvGrpSpPr/>
          <p:nvPr/>
        </p:nvGrpSpPr>
        <p:grpSpPr>
          <a:xfrm>
            <a:off x="4572000" y="3316383"/>
            <a:ext cx="4256461" cy="479735"/>
            <a:chOff x="4572000" y="3762500"/>
            <a:chExt cx="4256461" cy="479735"/>
          </a:xfrm>
        </p:grpSpPr>
        <p:grpSp>
          <p:nvGrpSpPr>
            <p:cNvPr id="113" name="Google Shape;113;p62"/>
            <p:cNvGrpSpPr/>
            <p:nvPr/>
          </p:nvGrpSpPr>
          <p:grpSpPr>
            <a:xfrm>
              <a:off x="4572000" y="3762500"/>
              <a:ext cx="495282" cy="479735"/>
              <a:chOff x="2167928" y="271576"/>
              <a:chExt cx="4686242" cy="4539139"/>
            </a:xfrm>
          </p:grpSpPr>
          <p:sp>
            <p:nvSpPr>
              <p:cNvPr id="114" name="Google Shape;114;p62"/>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62"/>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6" name="Google Shape;116;p62"/>
              <p:cNvGrpSpPr/>
              <p:nvPr/>
            </p:nvGrpSpPr>
            <p:grpSpPr>
              <a:xfrm>
                <a:off x="3259378" y="2891675"/>
                <a:ext cx="2092890" cy="878509"/>
                <a:chOff x="3259378" y="2891675"/>
                <a:chExt cx="2092890" cy="878509"/>
              </a:xfrm>
            </p:grpSpPr>
            <p:sp>
              <p:nvSpPr>
                <p:cNvPr id="117" name="Google Shape;117;p62"/>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62"/>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62"/>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20" name="Google Shape;120;p62"/>
            <p:cNvSpPr txBox="1"/>
            <p:nvPr/>
          </p:nvSpPr>
          <p:spPr>
            <a:xfrm>
              <a:off x="5104245" y="3812589"/>
              <a:ext cx="3724216"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Strumenti come </a:t>
              </a:r>
              <a:r>
                <a:rPr b="1" i="0" lang="it" sz="1200" u="none" cap="none" strike="noStrike">
                  <a:solidFill>
                    <a:srgbClr val="404040"/>
                  </a:solidFill>
                  <a:latin typeface="Calibri"/>
                  <a:ea typeface="Calibri"/>
                  <a:cs typeface="Calibri"/>
                  <a:sym typeface="Calibri"/>
                </a:rPr>
                <a:t>QuickBooks </a:t>
              </a:r>
              <a:r>
                <a:rPr b="0" i="0" lang="it" sz="1200" u="none" cap="none" strike="noStrike">
                  <a:solidFill>
                    <a:srgbClr val="404040"/>
                  </a:solidFill>
                  <a:latin typeface="Calibri"/>
                  <a:ea typeface="Calibri"/>
                  <a:cs typeface="Calibri"/>
                  <a:sym typeface="Calibri"/>
                </a:rPr>
                <a:t>o </a:t>
              </a:r>
              <a:r>
                <a:rPr b="1" i="0" lang="it" sz="1200" u="none" cap="none" strike="noStrike">
                  <a:solidFill>
                    <a:srgbClr val="404040"/>
                  </a:solidFill>
                  <a:latin typeface="Calibri"/>
                  <a:ea typeface="Calibri"/>
                  <a:cs typeface="Calibri"/>
                  <a:sym typeface="Calibri"/>
                </a:rPr>
                <a:t>Wave </a:t>
              </a:r>
              <a:r>
                <a:rPr b="0" i="0" lang="it" sz="1200" u="none" cap="none" strike="noStrike">
                  <a:solidFill>
                    <a:srgbClr val="404040"/>
                  </a:solidFill>
                  <a:latin typeface="Calibri"/>
                  <a:ea typeface="Calibri"/>
                  <a:cs typeface="Calibri"/>
                  <a:sym typeface="Calibri"/>
                </a:rPr>
                <a:t>vi aiutano a tenere traccia delle spese e delle entrate, assicurandovi che le vostre finanze siano in regola.</a:t>
              </a:r>
              <a:endParaRPr/>
            </a:p>
          </p:txBody>
        </p:sp>
      </p:grpSp>
      <p:grpSp>
        <p:nvGrpSpPr>
          <p:cNvPr id="121" name="Google Shape;121;p62"/>
          <p:cNvGrpSpPr/>
          <p:nvPr/>
        </p:nvGrpSpPr>
        <p:grpSpPr>
          <a:xfrm>
            <a:off x="4572000" y="3862253"/>
            <a:ext cx="4256461" cy="479735"/>
            <a:chOff x="4572000" y="3762500"/>
            <a:chExt cx="4256461" cy="479735"/>
          </a:xfrm>
        </p:grpSpPr>
        <p:grpSp>
          <p:nvGrpSpPr>
            <p:cNvPr id="122" name="Google Shape;122;p62"/>
            <p:cNvGrpSpPr/>
            <p:nvPr/>
          </p:nvGrpSpPr>
          <p:grpSpPr>
            <a:xfrm>
              <a:off x="4572000" y="3762500"/>
              <a:ext cx="495282" cy="479735"/>
              <a:chOff x="2167928" y="271576"/>
              <a:chExt cx="4686242" cy="4539139"/>
            </a:xfrm>
          </p:grpSpPr>
          <p:sp>
            <p:nvSpPr>
              <p:cNvPr id="123" name="Google Shape;123;p62"/>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62"/>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5" name="Google Shape;125;p62"/>
              <p:cNvGrpSpPr/>
              <p:nvPr/>
            </p:nvGrpSpPr>
            <p:grpSpPr>
              <a:xfrm>
                <a:off x="3259378" y="2891675"/>
                <a:ext cx="2092890" cy="878509"/>
                <a:chOff x="3259378" y="2891675"/>
                <a:chExt cx="2092890" cy="878509"/>
              </a:xfrm>
            </p:grpSpPr>
            <p:sp>
              <p:nvSpPr>
                <p:cNvPr id="126" name="Google Shape;126;p62"/>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62"/>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62"/>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29" name="Google Shape;129;p62"/>
            <p:cNvSpPr txBox="1"/>
            <p:nvPr/>
          </p:nvSpPr>
          <p:spPr>
            <a:xfrm>
              <a:off x="5104245" y="3812589"/>
              <a:ext cx="3724216"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Automatizzate con strumenti come </a:t>
              </a:r>
              <a:r>
                <a:rPr b="1" i="0" lang="it" sz="1200" u="none" cap="none" strike="noStrike">
                  <a:solidFill>
                    <a:srgbClr val="404040"/>
                  </a:solidFill>
                  <a:latin typeface="Calibri"/>
                  <a:ea typeface="Calibri"/>
                  <a:cs typeface="Calibri"/>
                  <a:sym typeface="Calibri"/>
                </a:rPr>
                <a:t>Zapier </a:t>
              </a:r>
              <a:r>
                <a:rPr b="0" i="0" lang="it" sz="1200" u="none" cap="none" strike="noStrike">
                  <a:solidFill>
                    <a:srgbClr val="404040"/>
                  </a:solidFill>
                  <a:latin typeface="Calibri"/>
                  <a:ea typeface="Calibri"/>
                  <a:cs typeface="Calibri"/>
                  <a:sym typeface="Calibri"/>
                </a:rPr>
                <a:t>per gestire i post sui social media, le fatture e i feedback dei clienti.</a:t>
              </a:r>
              <a:endParaRPr/>
            </a:p>
          </p:txBody>
        </p:sp>
      </p:grpSp>
      <p:cxnSp>
        <p:nvCxnSpPr>
          <p:cNvPr id="130" name="Google Shape;130;p62"/>
          <p:cNvCxnSpPr/>
          <p:nvPr/>
        </p:nvCxnSpPr>
        <p:spPr>
          <a:xfrm>
            <a:off x="287338" y="2704380"/>
            <a:ext cx="8541123" cy="0"/>
          </a:xfrm>
          <a:prstGeom prst="straightConnector1">
            <a:avLst/>
          </a:prstGeom>
          <a:noFill/>
          <a:ln cap="flat" cmpd="sng" w="28575">
            <a:solidFill>
              <a:srgbClr val="69ADAD"/>
            </a:solidFill>
            <a:prstDash val="solid"/>
            <a:round/>
            <a:headEnd len="sm" w="sm" type="none"/>
            <a:tailEnd len="sm" w="sm" type="none"/>
          </a:ln>
        </p:spPr>
      </p:cxnSp>
      <p:cxnSp>
        <p:nvCxnSpPr>
          <p:cNvPr id="131" name="Google Shape;131;p62"/>
          <p:cNvCxnSpPr/>
          <p:nvPr/>
        </p:nvCxnSpPr>
        <p:spPr>
          <a:xfrm>
            <a:off x="295651" y="3253020"/>
            <a:ext cx="8541123" cy="0"/>
          </a:xfrm>
          <a:prstGeom prst="straightConnector1">
            <a:avLst/>
          </a:prstGeom>
          <a:noFill/>
          <a:ln cap="flat" cmpd="sng" w="28575">
            <a:solidFill>
              <a:srgbClr val="69ADAD"/>
            </a:solidFill>
            <a:prstDash val="solid"/>
            <a:round/>
            <a:headEnd len="sm" w="sm" type="none"/>
            <a:tailEnd len="sm" w="sm" type="none"/>
          </a:ln>
        </p:spPr>
      </p:cxnSp>
      <p:cxnSp>
        <p:nvCxnSpPr>
          <p:cNvPr id="132" name="Google Shape;132;p62"/>
          <p:cNvCxnSpPr/>
          <p:nvPr/>
        </p:nvCxnSpPr>
        <p:spPr>
          <a:xfrm>
            <a:off x="287338" y="3801660"/>
            <a:ext cx="8541123" cy="0"/>
          </a:xfrm>
          <a:prstGeom prst="straightConnector1">
            <a:avLst/>
          </a:prstGeom>
          <a:noFill/>
          <a:ln cap="flat" cmpd="sng" w="28575">
            <a:solidFill>
              <a:srgbClr val="69ADAD"/>
            </a:solidFill>
            <a:prstDash val="solid"/>
            <a:round/>
            <a:headEnd len="sm" w="sm" type="none"/>
            <a:tailEnd len="sm" w="sm" type="none"/>
          </a:ln>
        </p:spPr>
      </p:cxnSp>
      <p:cxnSp>
        <p:nvCxnSpPr>
          <p:cNvPr id="133" name="Google Shape;133;p62"/>
          <p:cNvCxnSpPr/>
          <p:nvPr/>
        </p:nvCxnSpPr>
        <p:spPr>
          <a:xfrm>
            <a:off x="295651" y="4350299"/>
            <a:ext cx="8541123" cy="0"/>
          </a:xfrm>
          <a:prstGeom prst="straightConnector1">
            <a:avLst/>
          </a:prstGeom>
          <a:noFill/>
          <a:ln cap="flat" cmpd="sng" w="28575">
            <a:solidFill>
              <a:srgbClr val="69ADAD"/>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3"/>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139" name="Google Shape;139;p63"/>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grpSp>
        <p:nvGrpSpPr>
          <p:cNvPr id="140" name="Google Shape;140;p63"/>
          <p:cNvGrpSpPr/>
          <p:nvPr/>
        </p:nvGrpSpPr>
        <p:grpSpPr>
          <a:xfrm>
            <a:off x="4572000" y="1676005"/>
            <a:ext cx="4256461" cy="479735"/>
            <a:chOff x="4572000" y="2216332"/>
            <a:chExt cx="4256461" cy="479735"/>
          </a:xfrm>
        </p:grpSpPr>
        <p:grpSp>
          <p:nvGrpSpPr>
            <p:cNvPr id="141" name="Google Shape;141;p63"/>
            <p:cNvGrpSpPr/>
            <p:nvPr/>
          </p:nvGrpSpPr>
          <p:grpSpPr>
            <a:xfrm>
              <a:off x="4572000" y="2216332"/>
              <a:ext cx="495282" cy="479735"/>
              <a:chOff x="2167928" y="271576"/>
              <a:chExt cx="4686242" cy="4539139"/>
            </a:xfrm>
          </p:grpSpPr>
          <p:sp>
            <p:nvSpPr>
              <p:cNvPr id="142" name="Google Shape;142;p63"/>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63"/>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4" name="Google Shape;144;p63"/>
              <p:cNvGrpSpPr/>
              <p:nvPr/>
            </p:nvGrpSpPr>
            <p:grpSpPr>
              <a:xfrm>
                <a:off x="3259378" y="2891675"/>
                <a:ext cx="2092890" cy="878509"/>
                <a:chOff x="3259378" y="2891675"/>
                <a:chExt cx="2092890" cy="878509"/>
              </a:xfrm>
            </p:grpSpPr>
            <p:sp>
              <p:nvSpPr>
                <p:cNvPr id="145" name="Google Shape;145;p63"/>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63"/>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63"/>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48" name="Google Shape;148;p63"/>
            <p:cNvSpPr txBox="1"/>
            <p:nvPr/>
          </p:nvSpPr>
          <p:spPr>
            <a:xfrm>
              <a:off x="5104244" y="2266421"/>
              <a:ext cx="3724217"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Impostate sistemi come </a:t>
              </a:r>
              <a:r>
                <a:rPr b="1" i="0" lang="it" sz="1200" u="none" cap="none" strike="noStrike">
                  <a:solidFill>
                    <a:srgbClr val="404040"/>
                  </a:solidFill>
                  <a:latin typeface="Calibri"/>
                  <a:ea typeface="Calibri"/>
                  <a:cs typeface="Calibri"/>
                  <a:sym typeface="Calibri"/>
                </a:rPr>
                <a:t>Zendesk </a:t>
              </a:r>
              <a:r>
                <a:rPr b="0" i="0" lang="it" sz="1200" u="none" cap="none" strike="noStrike">
                  <a:solidFill>
                    <a:srgbClr val="404040"/>
                  </a:solidFill>
                  <a:latin typeface="Calibri"/>
                  <a:ea typeface="Calibri"/>
                  <a:cs typeface="Calibri"/>
                  <a:sym typeface="Calibri"/>
                </a:rPr>
                <a:t>o </a:t>
              </a:r>
              <a:r>
                <a:rPr b="1" i="0" lang="it" sz="1200" u="none" cap="none" strike="noStrike">
                  <a:solidFill>
                    <a:srgbClr val="404040"/>
                  </a:solidFill>
                  <a:latin typeface="Calibri"/>
                  <a:ea typeface="Calibri"/>
                  <a:cs typeface="Calibri"/>
                  <a:sym typeface="Calibri"/>
                </a:rPr>
                <a:t>Tidio Chatbots </a:t>
              </a:r>
              <a:r>
                <a:rPr b="0" i="0" lang="it" sz="1200" u="none" cap="none" strike="noStrike">
                  <a:solidFill>
                    <a:srgbClr val="404040"/>
                  </a:solidFill>
                  <a:latin typeface="Calibri"/>
                  <a:ea typeface="Calibri"/>
                  <a:cs typeface="Calibri"/>
                  <a:sym typeface="Calibri"/>
                </a:rPr>
                <a:t>per garantire risposte rapide ed efficaci.</a:t>
              </a:r>
              <a:endParaRPr/>
            </a:p>
          </p:txBody>
        </p:sp>
      </p:grpSp>
      <p:sp>
        <p:nvSpPr>
          <p:cNvPr id="149" name="Google Shape;149;p63"/>
          <p:cNvSpPr txBox="1"/>
          <p:nvPr/>
        </p:nvSpPr>
        <p:spPr>
          <a:xfrm>
            <a:off x="287338" y="1549528"/>
            <a:ext cx="4125928" cy="1672217"/>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t/>
            </a:r>
            <a:endParaRPr b="1" i="0" sz="1100" u="none" cap="none" strike="noStrike">
              <a:solidFill>
                <a:srgbClr val="F16924"/>
              </a:solidFill>
              <a:latin typeface="Arial"/>
              <a:ea typeface="Arial"/>
              <a:cs typeface="Arial"/>
              <a:sym typeface="Arial"/>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5. Trascurare l'assistenza clienti </a:t>
            </a:r>
            <a:r>
              <a:rPr b="0" i="0" lang="it" sz="1200" u="none" cap="none" strike="noStrike">
                <a:solidFill>
                  <a:srgbClr val="404040"/>
                </a:solidFill>
                <a:latin typeface="Calibri"/>
                <a:ea typeface="Calibri"/>
                <a:cs typeface="Calibri"/>
                <a:sym typeface="Calibri"/>
              </a:rPr>
              <a:t>Le richieste di informazioni senza risposta possono danneggiare la vostra reputazione.</a:t>
            </a:r>
            <a:endParaRPr/>
          </a:p>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6. Ignorare le esigenze legali e regolamentari </a:t>
            </a:r>
            <a:r>
              <a:rPr b="0" i="0" lang="it" sz="1200" u="none" cap="none" strike="noStrike">
                <a:solidFill>
                  <a:srgbClr val="404040"/>
                </a:solidFill>
                <a:latin typeface="Calibri"/>
                <a:ea typeface="Calibri"/>
                <a:cs typeface="Calibri"/>
                <a:sym typeface="Calibri"/>
              </a:rPr>
              <a:t>Ignorare i regolamenti o le tasse potrebbe danneggiare l'azienda.</a:t>
            </a:r>
            <a:endParaRPr/>
          </a:p>
          <a:p>
            <a:pPr indent="0" lvl="0" marL="0" marR="0" rtl="0" algn="l">
              <a:lnSpc>
                <a:spcPct val="100000"/>
              </a:lnSpc>
              <a:spcBef>
                <a:spcPts val="0"/>
              </a:spcBef>
              <a:spcAft>
                <a:spcPts val="0"/>
              </a:spcAft>
              <a:buNone/>
            </a:pPr>
            <a:r>
              <a:t/>
            </a:r>
            <a:endParaRPr b="0" i="0" sz="12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1" i="0" lang="it" sz="1100" u="none" cap="none" strike="noStrike">
                <a:solidFill>
                  <a:srgbClr val="F16924"/>
                </a:solidFill>
                <a:latin typeface="Arial"/>
                <a:ea typeface="Arial"/>
                <a:cs typeface="Arial"/>
                <a:sym typeface="Arial"/>
              </a:rPr>
              <a:t>7. Trascurare la protezione dei dati </a:t>
            </a:r>
            <a:r>
              <a:rPr b="0" i="0" lang="it" sz="1200" u="none" cap="none" strike="noStrike">
                <a:solidFill>
                  <a:srgbClr val="404040"/>
                </a:solidFill>
                <a:latin typeface="Calibri"/>
                <a:ea typeface="Calibri"/>
                <a:cs typeface="Calibri"/>
                <a:sym typeface="Calibri"/>
              </a:rPr>
              <a:t>La mancata protezione delle informazioni mette a rischio la vostra attività e la vostra reputazione.</a:t>
            </a:r>
            <a:endParaRPr/>
          </a:p>
        </p:txBody>
      </p:sp>
      <p:grpSp>
        <p:nvGrpSpPr>
          <p:cNvPr id="150" name="Google Shape;150;p63"/>
          <p:cNvGrpSpPr/>
          <p:nvPr/>
        </p:nvGrpSpPr>
        <p:grpSpPr>
          <a:xfrm>
            <a:off x="4572000" y="2221873"/>
            <a:ext cx="4248149" cy="479735"/>
            <a:chOff x="4572000" y="2864725"/>
            <a:chExt cx="4248149" cy="479735"/>
          </a:xfrm>
        </p:grpSpPr>
        <p:grpSp>
          <p:nvGrpSpPr>
            <p:cNvPr id="151" name="Google Shape;151;p63"/>
            <p:cNvGrpSpPr/>
            <p:nvPr/>
          </p:nvGrpSpPr>
          <p:grpSpPr>
            <a:xfrm>
              <a:off x="4572000" y="2864725"/>
              <a:ext cx="495282" cy="479735"/>
              <a:chOff x="2167928" y="271576"/>
              <a:chExt cx="4686242" cy="4539139"/>
            </a:xfrm>
          </p:grpSpPr>
          <p:sp>
            <p:nvSpPr>
              <p:cNvPr id="152" name="Google Shape;152;p63"/>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63"/>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4" name="Google Shape;154;p63"/>
              <p:cNvGrpSpPr/>
              <p:nvPr/>
            </p:nvGrpSpPr>
            <p:grpSpPr>
              <a:xfrm>
                <a:off x="3259378" y="2891675"/>
                <a:ext cx="2092890" cy="878509"/>
                <a:chOff x="3259378" y="2891675"/>
                <a:chExt cx="2092890" cy="878509"/>
              </a:xfrm>
            </p:grpSpPr>
            <p:sp>
              <p:nvSpPr>
                <p:cNvPr id="155" name="Google Shape;155;p63"/>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63"/>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63"/>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58" name="Google Shape;158;p63"/>
            <p:cNvSpPr txBox="1"/>
            <p:nvPr/>
          </p:nvSpPr>
          <p:spPr>
            <a:xfrm>
              <a:off x="5104244" y="2914814"/>
              <a:ext cx="3715905"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Utilizzate strumenti come </a:t>
              </a:r>
              <a:r>
                <a:rPr b="1" i="0" lang="it" sz="1200" u="none" cap="none" strike="noStrike">
                  <a:solidFill>
                    <a:srgbClr val="404040"/>
                  </a:solidFill>
                  <a:latin typeface="Calibri"/>
                  <a:ea typeface="Calibri"/>
                  <a:cs typeface="Calibri"/>
                  <a:sym typeface="Calibri"/>
                </a:rPr>
                <a:t>Gusto </a:t>
              </a:r>
              <a:r>
                <a:rPr b="0" i="0" lang="it" sz="1200" u="none" cap="none" strike="noStrike">
                  <a:solidFill>
                    <a:srgbClr val="404040"/>
                  </a:solidFill>
                  <a:latin typeface="Calibri"/>
                  <a:ea typeface="Calibri"/>
                  <a:cs typeface="Calibri"/>
                  <a:sym typeface="Calibri"/>
                </a:rPr>
                <a:t>o </a:t>
              </a:r>
              <a:r>
                <a:rPr b="1" i="0" lang="it" sz="1200" u="none" cap="none" strike="noStrike">
                  <a:solidFill>
                    <a:srgbClr val="404040"/>
                  </a:solidFill>
                  <a:latin typeface="Calibri"/>
                  <a:ea typeface="Calibri"/>
                  <a:cs typeface="Calibri"/>
                  <a:sym typeface="Calibri"/>
                </a:rPr>
                <a:t>Zenefits </a:t>
              </a:r>
              <a:r>
                <a:rPr b="0" i="0" lang="it" sz="1200" u="none" cap="none" strike="noStrike">
                  <a:solidFill>
                    <a:srgbClr val="404040"/>
                  </a:solidFill>
                  <a:latin typeface="Calibri"/>
                  <a:ea typeface="Calibri"/>
                  <a:cs typeface="Calibri"/>
                  <a:sym typeface="Calibri"/>
                </a:rPr>
                <a:t>per essere conformi alle leggi locali e alle normative sui dipendenti.</a:t>
              </a:r>
              <a:endParaRPr/>
            </a:p>
          </p:txBody>
        </p:sp>
      </p:grpSp>
      <p:grpSp>
        <p:nvGrpSpPr>
          <p:cNvPr id="159" name="Google Shape;159;p63"/>
          <p:cNvGrpSpPr/>
          <p:nvPr/>
        </p:nvGrpSpPr>
        <p:grpSpPr>
          <a:xfrm>
            <a:off x="4572000" y="2767743"/>
            <a:ext cx="4256461" cy="479735"/>
            <a:chOff x="4572000" y="3762500"/>
            <a:chExt cx="4256461" cy="479735"/>
          </a:xfrm>
        </p:grpSpPr>
        <p:grpSp>
          <p:nvGrpSpPr>
            <p:cNvPr id="160" name="Google Shape;160;p63"/>
            <p:cNvGrpSpPr/>
            <p:nvPr/>
          </p:nvGrpSpPr>
          <p:grpSpPr>
            <a:xfrm>
              <a:off x="4572000" y="3762500"/>
              <a:ext cx="495282" cy="479735"/>
              <a:chOff x="2167928" y="271576"/>
              <a:chExt cx="4686242" cy="4539139"/>
            </a:xfrm>
          </p:grpSpPr>
          <p:sp>
            <p:nvSpPr>
              <p:cNvPr id="161" name="Google Shape;161;p63"/>
              <p:cNvSpPr/>
              <p:nvPr/>
            </p:nvSpPr>
            <p:spPr>
              <a:xfrm>
                <a:off x="2167928" y="271576"/>
                <a:ext cx="1671123" cy="2202446"/>
              </a:xfrm>
              <a:custGeom>
                <a:rect b="b" l="l" r="r" t="t"/>
                <a:pathLst>
                  <a:path extrusionOk="0" h="2202446" w="1671123">
                    <a:moveTo>
                      <a:pt x="1206665" y="2202447"/>
                    </a:moveTo>
                    <a:cubicBezTo>
                      <a:pt x="540068" y="2202447"/>
                      <a:pt x="0" y="1662379"/>
                      <a:pt x="0" y="995782"/>
                    </a:cubicBezTo>
                    <a:lnTo>
                      <a:pt x="0" y="0"/>
                    </a:lnTo>
                    <a:lnTo>
                      <a:pt x="1671123" y="0"/>
                    </a:lnTo>
                    <a:lnTo>
                      <a:pt x="1671123" y="2202447"/>
                    </a:lnTo>
                    <a:lnTo>
                      <a:pt x="1206665" y="2202447"/>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63"/>
              <p:cNvSpPr/>
              <p:nvPr/>
            </p:nvSpPr>
            <p:spPr>
              <a:xfrm>
                <a:off x="2167928" y="1267358"/>
                <a:ext cx="4686242" cy="3543357"/>
              </a:xfrm>
              <a:custGeom>
                <a:rect b="b" l="l" r="r" t="t"/>
                <a:pathLst>
                  <a:path extrusionOk="0" h="3543357" w="4686242">
                    <a:moveTo>
                      <a:pt x="4686243" y="2041970"/>
                    </a:moveTo>
                    <a:lnTo>
                      <a:pt x="3517126" y="540582"/>
                    </a:lnTo>
                    <a:lnTo>
                      <a:pt x="3517126" y="1206665"/>
                    </a:lnTo>
                    <a:lnTo>
                      <a:pt x="1206665" y="1206665"/>
                    </a:lnTo>
                    <a:cubicBezTo>
                      <a:pt x="540068" y="1206665"/>
                      <a:pt x="0" y="666598"/>
                      <a:pt x="0" y="0"/>
                    </a:cubicBezTo>
                    <a:lnTo>
                      <a:pt x="0" y="1671123"/>
                    </a:lnTo>
                    <a:cubicBezTo>
                      <a:pt x="0" y="2337721"/>
                      <a:pt x="540068" y="2877789"/>
                      <a:pt x="1206665" y="2877789"/>
                    </a:cubicBezTo>
                    <a:lnTo>
                      <a:pt x="3517126" y="2877789"/>
                    </a:lnTo>
                    <a:lnTo>
                      <a:pt x="3517126" y="3543357"/>
                    </a:lnTo>
                    <a:lnTo>
                      <a:pt x="4686243" y="2041970"/>
                    </a:lnTo>
                    <a:close/>
                  </a:path>
                </a:pathLst>
              </a:custGeom>
              <a:gradFill>
                <a:gsLst>
                  <a:gs pos="0">
                    <a:srgbClr val="4A8887"/>
                  </a:gs>
                  <a:gs pos="50000">
                    <a:srgbClr val="6AA461"/>
                  </a:gs>
                  <a:gs pos="100000">
                    <a:srgbClr val="8AC03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3" name="Google Shape;163;p63"/>
              <p:cNvGrpSpPr/>
              <p:nvPr/>
            </p:nvGrpSpPr>
            <p:grpSpPr>
              <a:xfrm>
                <a:off x="3259378" y="2891675"/>
                <a:ext cx="2092890" cy="878509"/>
                <a:chOff x="3259378" y="2891675"/>
                <a:chExt cx="2092890" cy="878509"/>
              </a:xfrm>
            </p:grpSpPr>
            <p:sp>
              <p:nvSpPr>
                <p:cNvPr id="164" name="Google Shape;164;p63"/>
                <p:cNvSpPr/>
                <p:nvPr/>
              </p:nvSpPr>
              <p:spPr>
                <a:xfrm>
                  <a:off x="3259378" y="2891675"/>
                  <a:ext cx="706716" cy="878509"/>
                </a:xfrm>
                <a:custGeom>
                  <a:rect b="b" l="l" r="r" t="t"/>
                  <a:pathLst>
                    <a:path extrusionOk="0" h="878509" w="706716">
                      <a:moveTo>
                        <a:pt x="225800" y="878510"/>
                      </a:moveTo>
                      <a:lnTo>
                        <a:pt x="225800" y="230943"/>
                      </a:lnTo>
                      <a:lnTo>
                        <a:pt x="0" y="230943"/>
                      </a:lnTo>
                      <a:lnTo>
                        <a:pt x="0" y="0"/>
                      </a:lnTo>
                      <a:lnTo>
                        <a:pt x="706717" y="0"/>
                      </a:lnTo>
                      <a:lnTo>
                        <a:pt x="706717" y="230943"/>
                      </a:lnTo>
                      <a:lnTo>
                        <a:pt x="480917" y="230943"/>
                      </a:lnTo>
                      <a:lnTo>
                        <a:pt x="480917" y="878510"/>
                      </a:lnTo>
                      <a:lnTo>
                        <a:pt x="22580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63"/>
                <p:cNvSpPr/>
                <p:nvPr/>
              </p:nvSpPr>
              <p:spPr>
                <a:xfrm>
                  <a:off x="4130173" y="2891675"/>
                  <a:ext cx="253574" cy="878509"/>
                </a:xfrm>
                <a:custGeom>
                  <a:rect b="b" l="l" r="r" t="t"/>
                  <a:pathLst>
                    <a:path extrusionOk="0" h="878509" w="253574">
                      <a:moveTo>
                        <a:pt x="0" y="878510"/>
                      </a:moveTo>
                      <a:lnTo>
                        <a:pt x="0" y="0"/>
                      </a:lnTo>
                      <a:lnTo>
                        <a:pt x="253574" y="0"/>
                      </a:lnTo>
                      <a:lnTo>
                        <a:pt x="253574" y="878510"/>
                      </a:lnTo>
                      <a:lnTo>
                        <a:pt x="0" y="87851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63"/>
                <p:cNvSpPr/>
                <p:nvPr/>
              </p:nvSpPr>
              <p:spPr>
                <a:xfrm>
                  <a:off x="4627035" y="2891675"/>
                  <a:ext cx="725233" cy="878509"/>
                </a:xfrm>
                <a:custGeom>
                  <a:rect b="b" l="l" r="r" t="t"/>
                  <a:pathLst>
                    <a:path extrusionOk="0" h="878509" w="725233">
                      <a:moveTo>
                        <a:pt x="0" y="878510"/>
                      </a:moveTo>
                      <a:lnTo>
                        <a:pt x="0" y="0"/>
                      </a:lnTo>
                      <a:lnTo>
                        <a:pt x="375476" y="0"/>
                      </a:lnTo>
                      <a:cubicBezTo>
                        <a:pt x="442855" y="0"/>
                        <a:pt x="503034" y="11830"/>
                        <a:pt x="555498" y="36005"/>
                      </a:cubicBezTo>
                      <a:cubicBezTo>
                        <a:pt x="607962" y="59664"/>
                        <a:pt x="649624" y="94640"/>
                        <a:pt x="679971" y="139903"/>
                      </a:cubicBezTo>
                      <a:cubicBezTo>
                        <a:pt x="710317" y="185166"/>
                        <a:pt x="725234" y="240202"/>
                        <a:pt x="725234" y="303981"/>
                      </a:cubicBezTo>
                      <a:cubicBezTo>
                        <a:pt x="725234" y="368274"/>
                        <a:pt x="711346" y="423310"/>
                        <a:pt x="683057" y="468573"/>
                      </a:cubicBezTo>
                      <a:cubicBezTo>
                        <a:pt x="654768" y="513835"/>
                        <a:pt x="614648" y="548297"/>
                        <a:pt x="561156" y="571957"/>
                      </a:cubicBezTo>
                      <a:cubicBezTo>
                        <a:pt x="508178" y="595617"/>
                        <a:pt x="443884" y="607962"/>
                        <a:pt x="368274" y="607962"/>
                      </a:cubicBezTo>
                      <a:lnTo>
                        <a:pt x="253574" y="607962"/>
                      </a:lnTo>
                      <a:lnTo>
                        <a:pt x="253574" y="878510"/>
                      </a:lnTo>
                      <a:lnTo>
                        <a:pt x="0" y="878510"/>
                      </a:lnTo>
                      <a:close/>
                      <a:moveTo>
                        <a:pt x="253574" y="397593"/>
                      </a:moveTo>
                      <a:lnTo>
                        <a:pt x="359016" y="397593"/>
                      </a:lnTo>
                      <a:cubicBezTo>
                        <a:pt x="393992" y="397593"/>
                        <a:pt x="421767" y="390906"/>
                        <a:pt x="441826" y="378047"/>
                      </a:cubicBezTo>
                      <a:cubicBezTo>
                        <a:pt x="461886" y="364674"/>
                        <a:pt x="472173" y="341528"/>
                        <a:pt x="472173" y="307581"/>
                      </a:cubicBezTo>
                      <a:cubicBezTo>
                        <a:pt x="472173" y="272606"/>
                        <a:pt x="461886" y="248431"/>
                        <a:pt x="440798" y="235572"/>
                      </a:cubicBezTo>
                      <a:cubicBezTo>
                        <a:pt x="419709" y="222713"/>
                        <a:pt x="392963" y="216027"/>
                        <a:pt x="360559" y="216027"/>
                      </a:cubicBezTo>
                      <a:lnTo>
                        <a:pt x="253574" y="216027"/>
                      </a:lnTo>
                      <a:lnTo>
                        <a:pt x="253574" y="3975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67" name="Google Shape;167;p63"/>
            <p:cNvSpPr txBox="1"/>
            <p:nvPr/>
          </p:nvSpPr>
          <p:spPr>
            <a:xfrm>
              <a:off x="5104245" y="3812589"/>
              <a:ext cx="3724216" cy="379556"/>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0" i="0" lang="it" sz="1200" u="none" cap="none" strike="noStrike">
                  <a:solidFill>
                    <a:srgbClr val="404040"/>
                  </a:solidFill>
                  <a:latin typeface="Calibri"/>
                  <a:ea typeface="Calibri"/>
                  <a:cs typeface="Calibri"/>
                  <a:sym typeface="Calibri"/>
                </a:rPr>
                <a:t>Piattaforme come </a:t>
              </a:r>
              <a:r>
                <a:rPr b="1" i="0" lang="it" sz="1200" u="none" cap="none" strike="noStrike">
                  <a:solidFill>
                    <a:srgbClr val="404040"/>
                  </a:solidFill>
                  <a:latin typeface="Calibri"/>
                  <a:ea typeface="Calibri"/>
                  <a:cs typeface="Calibri"/>
                  <a:sym typeface="Calibri"/>
                </a:rPr>
                <a:t>Stripe, PayPal </a:t>
              </a:r>
              <a:r>
                <a:rPr b="0" i="0" lang="it" sz="1200" u="none" cap="none" strike="noStrike">
                  <a:solidFill>
                    <a:srgbClr val="404040"/>
                  </a:solidFill>
                  <a:latin typeface="Calibri"/>
                  <a:ea typeface="Calibri"/>
                  <a:cs typeface="Calibri"/>
                  <a:sym typeface="Calibri"/>
                </a:rPr>
                <a:t>o </a:t>
              </a:r>
              <a:r>
                <a:rPr b="1" i="0" lang="it" sz="1200" u="none" cap="none" strike="noStrike">
                  <a:solidFill>
                    <a:srgbClr val="404040"/>
                  </a:solidFill>
                  <a:latin typeface="Calibri"/>
                  <a:ea typeface="Calibri"/>
                  <a:cs typeface="Calibri"/>
                  <a:sym typeface="Calibri"/>
                </a:rPr>
                <a:t>Google Workspace </a:t>
              </a:r>
              <a:r>
                <a:rPr b="0" i="0" lang="it" sz="1200" u="none" cap="none" strike="noStrike">
                  <a:solidFill>
                    <a:srgbClr val="404040"/>
                  </a:solidFill>
                  <a:latin typeface="Calibri"/>
                  <a:ea typeface="Calibri"/>
                  <a:cs typeface="Calibri"/>
                  <a:sym typeface="Calibri"/>
                </a:rPr>
                <a:t>garantiscono transazioni sicure e sicurezza dei dati.</a:t>
              </a:r>
              <a:endParaRPr/>
            </a:p>
          </p:txBody>
        </p:sp>
      </p:grpSp>
      <p:cxnSp>
        <p:nvCxnSpPr>
          <p:cNvPr id="168" name="Google Shape;168;p63"/>
          <p:cNvCxnSpPr/>
          <p:nvPr/>
        </p:nvCxnSpPr>
        <p:spPr>
          <a:xfrm>
            <a:off x="287338" y="2155740"/>
            <a:ext cx="8541123" cy="0"/>
          </a:xfrm>
          <a:prstGeom prst="straightConnector1">
            <a:avLst/>
          </a:prstGeom>
          <a:noFill/>
          <a:ln cap="flat" cmpd="sng" w="28575">
            <a:solidFill>
              <a:srgbClr val="69ADAD"/>
            </a:solidFill>
            <a:prstDash val="solid"/>
            <a:round/>
            <a:headEnd len="sm" w="sm" type="none"/>
            <a:tailEnd len="sm" w="sm" type="none"/>
          </a:ln>
        </p:spPr>
      </p:cxnSp>
      <p:cxnSp>
        <p:nvCxnSpPr>
          <p:cNvPr id="169" name="Google Shape;169;p63"/>
          <p:cNvCxnSpPr/>
          <p:nvPr/>
        </p:nvCxnSpPr>
        <p:spPr>
          <a:xfrm>
            <a:off x="295651" y="2704380"/>
            <a:ext cx="8541123" cy="0"/>
          </a:xfrm>
          <a:prstGeom prst="straightConnector1">
            <a:avLst/>
          </a:prstGeom>
          <a:noFill/>
          <a:ln cap="flat" cmpd="sng" w="28575">
            <a:solidFill>
              <a:srgbClr val="69ADAD"/>
            </a:solidFill>
            <a:prstDash val="solid"/>
            <a:round/>
            <a:headEnd len="sm" w="sm" type="none"/>
            <a:tailEnd len="sm" w="sm" type="none"/>
          </a:ln>
        </p:spPr>
      </p:cxnSp>
      <p:cxnSp>
        <p:nvCxnSpPr>
          <p:cNvPr id="170" name="Google Shape;170;p63"/>
          <p:cNvCxnSpPr/>
          <p:nvPr/>
        </p:nvCxnSpPr>
        <p:spPr>
          <a:xfrm>
            <a:off x="287338" y="3253020"/>
            <a:ext cx="8541123" cy="0"/>
          </a:xfrm>
          <a:prstGeom prst="straightConnector1">
            <a:avLst/>
          </a:prstGeom>
          <a:noFill/>
          <a:ln cap="flat" cmpd="sng" w="28575">
            <a:solidFill>
              <a:srgbClr val="69ADAD"/>
            </a:solidFill>
            <a:prstDash val="solid"/>
            <a:round/>
            <a:headEnd len="sm" w="sm" type="none"/>
            <a:tailEnd len="sm" w="sm" type="none"/>
          </a:ln>
        </p:spPr>
      </p:cxnSp>
      <p:grpSp>
        <p:nvGrpSpPr>
          <p:cNvPr id="171" name="Google Shape;171;p63"/>
          <p:cNvGrpSpPr/>
          <p:nvPr/>
        </p:nvGrpSpPr>
        <p:grpSpPr>
          <a:xfrm>
            <a:off x="146179" y="3340587"/>
            <a:ext cx="1152193" cy="1202111"/>
            <a:chOff x="146179" y="3340587"/>
            <a:chExt cx="1152193" cy="1202111"/>
          </a:xfrm>
        </p:grpSpPr>
        <p:pic>
          <p:nvPicPr>
            <p:cNvPr id="172" name="Google Shape;172;p63"/>
            <p:cNvPicPr preferRelativeResize="0"/>
            <p:nvPr/>
          </p:nvPicPr>
          <p:blipFill rotWithShape="1">
            <a:blip r:embed="rId3">
              <a:alphaModFix/>
            </a:blip>
            <a:srcRect b="0" l="0" r="0" t="0"/>
            <a:stretch/>
          </p:blipFill>
          <p:spPr>
            <a:xfrm>
              <a:off x="146179" y="3340587"/>
              <a:ext cx="1152193" cy="1202111"/>
            </a:xfrm>
            <a:prstGeom prst="rect">
              <a:avLst/>
            </a:prstGeom>
            <a:noFill/>
            <a:ln>
              <a:noFill/>
            </a:ln>
          </p:spPr>
        </p:pic>
        <p:pic>
          <p:nvPicPr>
            <p:cNvPr id="173" name="Google Shape;173;p63"/>
            <p:cNvPicPr preferRelativeResize="0"/>
            <p:nvPr/>
          </p:nvPicPr>
          <p:blipFill rotWithShape="1">
            <a:blip r:embed="rId4">
              <a:alphaModFix/>
            </a:blip>
            <a:srcRect b="0" l="0" r="0" t="0"/>
            <a:stretch/>
          </p:blipFill>
          <p:spPr>
            <a:xfrm>
              <a:off x="361696" y="3581063"/>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74" name="Google Shape;174;p63"/>
            <p:cNvPicPr preferRelativeResize="0"/>
            <p:nvPr/>
          </p:nvPicPr>
          <p:blipFill rotWithShape="1">
            <a:blip r:embed="rId5">
              <a:alphaModFix amt="70000"/>
            </a:blip>
            <a:srcRect b="0" l="0" r="0" t="0"/>
            <a:stretch/>
          </p:blipFill>
          <p:spPr>
            <a:xfrm>
              <a:off x="361696" y="3594565"/>
              <a:ext cx="697452" cy="697452"/>
            </a:xfrm>
            <a:prstGeom prst="rect">
              <a:avLst/>
            </a:prstGeom>
            <a:noFill/>
            <a:ln>
              <a:noFill/>
            </a:ln>
          </p:spPr>
        </p:pic>
      </p:grpSp>
      <p:grpSp>
        <p:nvGrpSpPr>
          <p:cNvPr id="175" name="Google Shape;175;p63"/>
          <p:cNvGrpSpPr/>
          <p:nvPr/>
        </p:nvGrpSpPr>
        <p:grpSpPr>
          <a:xfrm>
            <a:off x="2163076" y="3340587"/>
            <a:ext cx="1152193" cy="1202111"/>
            <a:chOff x="2163076" y="3340587"/>
            <a:chExt cx="1152193" cy="1202111"/>
          </a:xfrm>
        </p:grpSpPr>
        <p:pic>
          <p:nvPicPr>
            <p:cNvPr id="176" name="Google Shape;176;p63"/>
            <p:cNvPicPr preferRelativeResize="0"/>
            <p:nvPr/>
          </p:nvPicPr>
          <p:blipFill rotWithShape="1">
            <a:blip r:embed="rId3">
              <a:alphaModFix/>
            </a:blip>
            <a:srcRect b="0" l="0" r="0" t="0"/>
            <a:stretch/>
          </p:blipFill>
          <p:spPr>
            <a:xfrm>
              <a:off x="2163076" y="3340587"/>
              <a:ext cx="1152193" cy="1202111"/>
            </a:xfrm>
            <a:prstGeom prst="rect">
              <a:avLst/>
            </a:prstGeom>
            <a:noFill/>
            <a:ln>
              <a:noFill/>
            </a:ln>
          </p:spPr>
        </p:pic>
        <p:pic>
          <p:nvPicPr>
            <p:cNvPr id="177" name="Google Shape;177;p63"/>
            <p:cNvPicPr preferRelativeResize="0"/>
            <p:nvPr/>
          </p:nvPicPr>
          <p:blipFill rotWithShape="1">
            <a:blip r:embed="rId6">
              <a:alphaModFix/>
            </a:blip>
            <a:srcRect b="0" l="0" r="0" t="0"/>
            <a:stretch/>
          </p:blipFill>
          <p:spPr>
            <a:xfrm>
              <a:off x="2378593" y="3581063"/>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78" name="Google Shape;178;p63"/>
            <p:cNvPicPr preferRelativeResize="0"/>
            <p:nvPr/>
          </p:nvPicPr>
          <p:blipFill rotWithShape="1">
            <a:blip r:embed="rId5">
              <a:alphaModFix amt="70000"/>
            </a:blip>
            <a:srcRect b="0" l="0" r="0" t="0"/>
            <a:stretch/>
          </p:blipFill>
          <p:spPr>
            <a:xfrm>
              <a:off x="2378485" y="3603256"/>
              <a:ext cx="697452" cy="697452"/>
            </a:xfrm>
            <a:prstGeom prst="rect">
              <a:avLst/>
            </a:prstGeom>
            <a:noFill/>
            <a:ln>
              <a:noFill/>
            </a:ln>
          </p:spPr>
        </p:pic>
      </p:grpSp>
      <p:grpSp>
        <p:nvGrpSpPr>
          <p:cNvPr id="179" name="Google Shape;179;p63"/>
          <p:cNvGrpSpPr/>
          <p:nvPr/>
        </p:nvGrpSpPr>
        <p:grpSpPr>
          <a:xfrm>
            <a:off x="1154628" y="3340587"/>
            <a:ext cx="1152193" cy="1202111"/>
            <a:chOff x="1154628" y="3340587"/>
            <a:chExt cx="1152193" cy="1202111"/>
          </a:xfrm>
        </p:grpSpPr>
        <p:pic>
          <p:nvPicPr>
            <p:cNvPr id="180" name="Google Shape;180;p63"/>
            <p:cNvPicPr preferRelativeResize="0"/>
            <p:nvPr/>
          </p:nvPicPr>
          <p:blipFill rotWithShape="1">
            <a:blip r:embed="rId3">
              <a:alphaModFix/>
            </a:blip>
            <a:srcRect b="0" l="0" r="0" t="0"/>
            <a:stretch/>
          </p:blipFill>
          <p:spPr>
            <a:xfrm>
              <a:off x="1154628" y="3340587"/>
              <a:ext cx="1152193" cy="1202111"/>
            </a:xfrm>
            <a:prstGeom prst="rect">
              <a:avLst/>
            </a:prstGeom>
            <a:noFill/>
            <a:ln>
              <a:noFill/>
            </a:ln>
          </p:spPr>
        </p:pic>
        <p:pic>
          <p:nvPicPr>
            <p:cNvPr id="181" name="Google Shape;181;p63"/>
            <p:cNvPicPr preferRelativeResize="0"/>
            <p:nvPr/>
          </p:nvPicPr>
          <p:blipFill rotWithShape="1">
            <a:blip r:embed="rId7">
              <a:alphaModFix/>
            </a:blip>
            <a:srcRect b="0" l="0" r="0" t="0"/>
            <a:stretch/>
          </p:blipFill>
          <p:spPr>
            <a:xfrm>
              <a:off x="1370145" y="3581063"/>
              <a:ext cx="721267" cy="721267"/>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82" name="Google Shape;182;p63"/>
            <p:cNvPicPr preferRelativeResize="0"/>
            <p:nvPr/>
          </p:nvPicPr>
          <p:blipFill rotWithShape="1">
            <a:blip r:embed="rId5">
              <a:alphaModFix amt="70000"/>
            </a:blip>
            <a:srcRect b="0" l="0" r="0" t="0"/>
            <a:stretch/>
          </p:blipFill>
          <p:spPr>
            <a:xfrm>
              <a:off x="1375274" y="3603256"/>
              <a:ext cx="697452" cy="697452"/>
            </a:xfrm>
            <a:prstGeom prst="rect">
              <a:avLst/>
            </a:prstGeom>
            <a:noFill/>
            <a:ln>
              <a:noFill/>
            </a:ln>
          </p:spPr>
        </p:pic>
      </p:grpSp>
      <p:sp>
        <p:nvSpPr>
          <p:cNvPr id="183" name="Google Shape;183;p63"/>
          <p:cNvSpPr txBox="1"/>
          <p:nvPr/>
        </p:nvSpPr>
        <p:spPr>
          <a:xfrm>
            <a:off x="4355324" y="3698325"/>
            <a:ext cx="4696800" cy="78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1400"/>
              <a:buFont typeface="Arial"/>
              <a:buNone/>
            </a:pPr>
            <a:r>
              <a:rPr b="1" i="0" lang="it" sz="1400" u="none" cap="none" strike="noStrike">
                <a:solidFill>
                  <a:srgbClr val="4B4B4B"/>
                </a:solidFill>
                <a:latin typeface="Calibri"/>
                <a:ea typeface="Calibri"/>
                <a:cs typeface="Calibri"/>
                <a:sym typeface="Calibri"/>
              </a:rPr>
              <a:t>Consultate i nostri Strumenti per l'ottimizzazione delle operazioni aziendali </a:t>
            </a:r>
            <a:r>
              <a:rPr b="1" i="0" lang="it" sz="1400" u="sng" cap="none" strike="noStrike">
                <a:solidFill>
                  <a:srgbClr val="69ADAD"/>
                </a:solidFill>
                <a:latin typeface="Calibri"/>
                <a:ea typeface="Calibri"/>
                <a:cs typeface="Calibri"/>
                <a:sym typeface="Calibri"/>
                <a:hlinkClick r:id="rId8">
                  <a:extLst>
                    <a:ext uri="{A12FA001-AC4F-418D-AE19-62706E023703}">
                      <ahyp:hlinkClr val="tx"/>
                    </a:ext>
                  </a:extLst>
                </a:hlinkClick>
              </a:rPr>
              <a:t>qui</a:t>
            </a:r>
            <a:endParaRPr b="1" i="0" sz="1400" u="none" cap="none" strike="noStrike">
              <a:solidFill>
                <a:srgbClr val="69ADAD"/>
              </a:solidFill>
              <a:latin typeface="Calibri"/>
              <a:ea typeface="Calibri"/>
              <a:cs typeface="Calibri"/>
              <a:sym typeface="Calibri"/>
            </a:endParaRPr>
          </a:p>
        </p:txBody>
      </p:sp>
      <p:grpSp>
        <p:nvGrpSpPr>
          <p:cNvPr id="184" name="Google Shape;184;p63"/>
          <p:cNvGrpSpPr/>
          <p:nvPr/>
        </p:nvGrpSpPr>
        <p:grpSpPr>
          <a:xfrm>
            <a:off x="3942151" y="3713877"/>
            <a:ext cx="385691" cy="375629"/>
            <a:chOff x="3992806" y="8777240"/>
            <a:chExt cx="385691" cy="375629"/>
          </a:xfrm>
        </p:grpSpPr>
        <p:sp>
          <p:nvSpPr>
            <p:cNvPr id="185" name="Google Shape;185;p63"/>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63"/>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4"/>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92" name="Google Shape;192;p64"/>
          <p:cNvSpPr txBox="1"/>
          <p:nvPr>
            <p:ph idx="1" type="body"/>
          </p:nvPr>
        </p:nvSpPr>
        <p:spPr>
          <a:xfrm>
            <a:off x="287338" y="150656"/>
            <a:ext cx="853281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lang="it" sz="2300">
                <a:solidFill>
                  <a:srgbClr val="4A8887"/>
                </a:solidFill>
              </a:rPr>
              <a:t>5 DOMANDE Ottimizzare le operazioni aziendali</a:t>
            </a:r>
            <a:endParaRPr sz="1600"/>
          </a:p>
        </p:txBody>
      </p:sp>
      <p:graphicFrame>
        <p:nvGraphicFramePr>
          <p:cNvPr id="193" name="Google Shape;193;p64"/>
          <p:cNvGraphicFramePr/>
          <p:nvPr/>
        </p:nvGraphicFramePr>
        <p:xfrm>
          <a:off x="287337" y="1253590"/>
          <a:ext cx="3000000" cy="3000000"/>
        </p:xfrm>
        <a:graphic>
          <a:graphicData uri="http://schemas.openxmlformats.org/drawingml/2006/table">
            <a:tbl>
              <a:tblPr>
                <a:noFill/>
                <a:tableStyleId>{7C21F69B-E825-46CD-AEBD-A287F929FDBC}</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Gestione dei compiti</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Come si possono </a:t>
                      </a:r>
                      <a:r>
                        <a:rPr b="1" i="0" lang="it" sz="1200" u="none" cap="none" strike="noStrike">
                          <a:solidFill>
                            <a:srgbClr val="F16924"/>
                          </a:solidFill>
                          <a:latin typeface="Calibri"/>
                          <a:ea typeface="Calibri"/>
                          <a:cs typeface="Calibri"/>
                          <a:sym typeface="Calibri"/>
                        </a:rPr>
                        <a:t>semplificare le attività quotidiane </a:t>
                      </a:r>
                      <a:r>
                        <a:rPr b="0" i="0" lang="it" sz="1200" u="none" cap="none" strike="noStrike">
                          <a:solidFill>
                            <a:srgbClr val="3F3F3F"/>
                          </a:solidFill>
                          <a:latin typeface="Calibri"/>
                          <a:ea typeface="Calibri"/>
                          <a:cs typeface="Calibri"/>
                          <a:sym typeface="Calibri"/>
                        </a:rPr>
                        <a:t>per risparmiare tempo ed energia?</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Identificate </a:t>
                      </a:r>
                      <a:r>
                        <a:rPr b="0" i="0" lang="it" sz="1200" u="none" cap="none" strike="noStrike">
                          <a:solidFill>
                            <a:srgbClr val="3F3F3F"/>
                          </a:solidFill>
                          <a:latin typeface="Calibri"/>
                          <a:ea typeface="Calibri"/>
                          <a:cs typeface="Calibri"/>
                          <a:sym typeface="Calibri"/>
                        </a:rPr>
                        <a:t>le attività che richiedono più tempo nelle vostre operazioni.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Fate un elenco: </a:t>
                      </a:r>
                      <a:r>
                        <a:rPr b="0" i="0" lang="it" sz="1000" u="none" cap="none" strike="noStrike">
                          <a:solidFill>
                            <a:srgbClr val="4B4B4B"/>
                          </a:solidFill>
                          <a:latin typeface="Calibri"/>
                          <a:ea typeface="Calibri"/>
                          <a:cs typeface="Calibri"/>
                          <a:sym typeface="Calibri"/>
                        </a:rPr>
                        <a:t>Scrivete le attività che occupano la maggior parte del vostro tempo quotidianamente o settimanalmente.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le opportunità di automazione: </a:t>
                      </a:r>
                      <a:r>
                        <a:rPr b="0" i="0" lang="it" sz="1000" u="none" cap="none" strike="noStrike">
                          <a:solidFill>
                            <a:srgbClr val="4B4B4B"/>
                          </a:solidFill>
                          <a:latin typeface="Calibri"/>
                          <a:ea typeface="Calibri"/>
                          <a:cs typeface="Calibri"/>
                          <a:sym typeface="Calibri"/>
                        </a:rPr>
                        <a:t>Cercate le attività ripetitive che potrebbero essere automatizzate utilizzando strumenti come </a:t>
                      </a:r>
                      <a:r>
                        <a:rPr b="1" i="0" lang="it" sz="1000" u="none" cap="none" strike="noStrike">
                          <a:solidFill>
                            <a:srgbClr val="4B4B4B"/>
                          </a:solidFill>
                          <a:latin typeface="Calibri"/>
                          <a:ea typeface="Calibri"/>
                          <a:cs typeface="Calibri"/>
                          <a:sym typeface="Calibri"/>
                        </a:rPr>
                        <a:t>Zapier </a:t>
                      </a:r>
                      <a:r>
                        <a:rPr b="0" i="0" lang="it" sz="1000" u="none" cap="none" strike="noStrike">
                          <a:solidFill>
                            <a:srgbClr val="4B4B4B"/>
                          </a:solidFill>
                          <a:latin typeface="Calibri"/>
                          <a:ea typeface="Calibri"/>
                          <a:cs typeface="Calibri"/>
                          <a:sym typeface="Calibri"/>
                        </a:rPr>
                        <a:t>o </a:t>
                      </a:r>
                      <a:r>
                        <a:rPr b="1" i="0" lang="it" sz="1000" u="none" cap="none" strike="noStrike">
                          <a:solidFill>
                            <a:srgbClr val="4B4B4B"/>
                          </a:solidFill>
                          <a:latin typeface="Calibri"/>
                          <a:ea typeface="Calibri"/>
                          <a:cs typeface="Calibri"/>
                          <a:sym typeface="Calibri"/>
                        </a:rPr>
                        <a:t>Monday.</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l'efficienza: </a:t>
                      </a:r>
                      <a:r>
                        <a:rPr b="0" i="0" lang="it" sz="1000" u="none" cap="none" strike="noStrike">
                          <a:solidFill>
                            <a:srgbClr val="4B4B4B"/>
                          </a:solidFill>
                          <a:latin typeface="Calibri"/>
                          <a:ea typeface="Calibri"/>
                          <a:cs typeface="Calibri"/>
                          <a:sym typeface="Calibri"/>
                        </a:rPr>
                        <a:t>Decidete quali compiti potete delegare o semplificare per concentrarvi su obiettivi più importanti.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Comunicazione di squadra</a:t>
                      </a:r>
                      <a:endParaRPr b="0" i="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Come potete </a:t>
                      </a:r>
                      <a:r>
                        <a:rPr b="1" i="0" lang="it" sz="1200" u="none" cap="none" strike="noStrike">
                          <a:solidFill>
                            <a:srgbClr val="F16924"/>
                          </a:solidFill>
                          <a:latin typeface="Calibri"/>
                          <a:ea typeface="Calibri"/>
                          <a:cs typeface="Calibri"/>
                          <a:sym typeface="Calibri"/>
                        </a:rPr>
                        <a:t>gestire il vostro team </a:t>
                      </a:r>
                      <a:r>
                        <a:rPr b="0" i="0" lang="it" sz="1200" u="none" cap="none" strike="noStrike">
                          <a:solidFill>
                            <a:srgbClr val="3F3F3F"/>
                          </a:solidFill>
                          <a:latin typeface="Calibri"/>
                          <a:ea typeface="Calibri"/>
                          <a:cs typeface="Calibri"/>
                          <a:sym typeface="Calibri"/>
                        </a:rPr>
                        <a:t>in modo efficace per garantire un'operatività senza intoppi?</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migliorare la collaborazione e la comunicazione all'interno del vostro team.</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Identificare le esigenze: </a:t>
                      </a:r>
                      <a:r>
                        <a:rPr b="0" i="0" lang="it" sz="1000" u="none" cap="none" strike="noStrike">
                          <a:solidFill>
                            <a:srgbClr val="4B4B4B"/>
                          </a:solidFill>
                          <a:latin typeface="Calibri"/>
                          <a:ea typeface="Calibri"/>
                          <a:cs typeface="Calibri"/>
                          <a:sym typeface="Calibri"/>
                        </a:rPr>
                        <a:t>Scrivete tutte le sfide che il vostro team deve affrontare, come la programmazione o il monitoraggio dei progressi.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Esplorare gli strumenti: </a:t>
                      </a:r>
                      <a:r>
                        <a:rPr b="0" i="0" lang="it" sz="1000" u="none" cap="none" strike="noStrike">
                          <a:solidFill>
                            <a:srgbClr val="4B4B4B"/>
                          </a:solidFill>
                          <a:latin typeface="Calibri"/>
                          <a:ea typeface="Calibri"/>
                          <a:cs typeface="Calibri"/>
                          <a:sym typeface="Calibri"/>
                        </a:rPr>
                        <a:t>Ricercate strumenti come </a:t>
                      </a:r>
                      <a:r>
                        <a:rPr b="1" i="0" lang="it" sz="1000" u="none" cap="none" strike="noStrike">
                          <a:solidFill>
                            <a:srgbClr val="4B4B4B"/>
                          </a:solidFill>
                          <a:latin typeface="Calibri"/>
                          <a:ea typeface="Calibri"/>
                          <a:cs typeface="Calibri"/>
                          <a:sym typeface="Calibri"/>
                        </a:rPr>
                        <a:t>Trello </a:t>
                      </a:r>
                      <a:r>
                        <a:rPr b="0" i="0" lang="it" sz="1000" u="none" cap="none" strike="noStrike">
                          <a:solidFill>
                            <a:srgbClr val="4B4B4B"/>
                          </a:solidFill>
                          <a:latin typeface="Calibri"/>
                          <a:ea typeface="Calibri"/>
                          <a:cs typeface="Calibri"/>
                          <a:sym typeface="Calibri"/>
                        </a:rPr>
                        <a:t>o </a:t>
                      </a:r>
                      <a:r>
                        <a:rPr b="1" i="0" lang="it" sz="1000" u="none" cap="none" strike="noStrike">
                          <a:solidFill>
                            <a:srgbClr val="4B4B4B"/>
                          </a:solidFill>
                          <a:latin typeface="Calibri"/>
                          <a:ea typeface="Calibri"/>
                          <a:cs typeface="Calibri"/>
                          <a:sym typeface="Calibri"/>
                        </a:rPr>
                        <a:t>Miro </a:t>
                      </a:r>
                      <a:r>
                        <a:rPr b="0" i="0" lang="it" sz="1000" u="none" cap="none" strike="noStrike">
                          <a:solidFill>
                            <a:srgbClr val="4B4B4B"/>
                          </a:solidFill>
                          <a:latin typeface="Calibri"/>
                          <a:ea typeface="Calibri"/>
                          <a:cs typeface="Calibri"/>
                          <a:sym typeface="Calibri"/>
                        </a:rPr>
                        <a:t>per migliorare la comunicazione e la gestione dei compiti.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il lavoro di squadra: </a:t>
                      </a:r>
                      <a:r>
                        <a:rPr b="0" i="0" lang="it" sz="1000" u="none" cap="none" strike="noStrike">
                          <a:solidFill>
                            <a:srgbClr val="4B4B4B"/>
                          </a:solidFill>
                          <a:latin typeface="Calibri"/>
                          <a:ea typeface="Calibri"/>
                          <a:cs typeface="Calibri"/>
                          <a:sym typeface="Calibri"/>
                        </a:rPr>
                        <a:t>Delineate due modi per mantenere il vostro team motivato e organizzato, come ad esempio regolari check-ins o una chiara definizione degli obiettivi.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94" name="Google Shape;194;p64"/>
          <p:cNvSpPr txBox="1"/>
          <p:nvPr/>
        </p:nvSpPr>
        <p:spPr>
          <a:xfrm>
            <a:off x="440839" y="2010828"/>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1</a:t>
            </a:r>
            <a:endParaRPr b="0" i="0" sz="4000" u="none" cap="none" strike="noStrike">
              <a:solidFill>
                <a:srgbClr val="8AC03B"/>
              </a:solidFill>
              <a:latin typeface="Calibri"/>
              <a:ea typeface="Calibri"/>
              <a:cs typeface="Calibri"/>
              <a:sym typeface="Calibri"/>
            </a:endParaRPr>
          </a:p>
        </p:txBody>
      </p:sp>
      <p:sp>
        <p:nvSpPr>
          <p:cNvPr id="195" name="Google Shape;195;p64"/>
          <p:cNvSpPr txBox="1"/>
          <p:nvPr/>
        </p:nvSpPr>
        <p:spPr>
          <a:xfrm>
            <a:off x="424061" y="3333147"/>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2</a:t>
            </a:r>
            <a:endParaRPr b="0" i="0" sz="4000" u="none" cap="none" strike="noStrike">
              <a:solidFill>
                <a:srgbClr val="8AC03B"/>
              </a:solidFill>
              <a:latin typeface="Calibri"/>
              <a:ea typeface="Calibri"/>
              <a:cs typeface="Calibri"/>
              <a:sym typeface="Calibri"/>
            </a:endParaRPr>
          </a:p>
        </p:txBody>
      </p:sp>
      <p:sp>
        <p:nvSpPr>
          <p:cNvPr id="196" name="Google Shape;196;p64"/>
          <p:cNvSpPr txBox="1"/>
          <p:nvPr/>
        </p:nvSpPr>
        <p:spPr>
          <a:xfrm>
            <a:off x="287338" y="657296"/>
            <a:ext cx="8471700" cy="392700"/>
          </a:xfrm>
          <a:prstGeom prst="rect">
            <a:avLst/>
          </a:prstGeom>
          <a:noFill/>
          <a:ln>
            <a:noFill/>
          </a:ln>
        </p:spPr>
        <p:txBody>
          <a:bodyPr anchorCtr="0" anchor="t" bIns="0" lIns="0" spcFirstLastPara="1" rIns="0" wrap="square" tIns="10125">
            <a:spAutoFit/>
          </a:bodyPr>
          <a:lstStyle/>
          <a:p>
            <a:pPr indent="0" lvl="0" marL="0" marR="0" rtl="0" algn="l">
              <a:lnSpc>
                <a:spcPct val="107000"/>
              </a:lnSpc>
              <a:spcBef>
                <a:spcPts val="0"/>
              </a:spcBef>
              <a:spcAft>
                <a:spcPts val="800"/>
              </a:spcAft>
              <a:buNone/>
            </a:pPr>
            <a:r>
              <a:rPr b="0" i="0" lang="it" sz="1200" u="none" cap="none" strike="noStrike">
                <a:solidFill>
                  <a:srgbClr val="404040"/>
                </a:solidFill>
                <a:latin typeface="Calibri"/>
                <a:ea typeface="Calibri"/>
                <a:cs typeface="Calibri"/>
                <a:sym typeface="Calibri"/>
              </a:rPr>
              <a:t>Utilizzate queste domande ed esercizi per ottimizzare le operazioni aziendali, migliorare l'efficienza e sostenere la crescita della vostra idea GRASSROOTS:</a:t>
            </a:r>
            <a:endParaRPr/>
          </a:p>
        </p:txBody>
      </p:sp>
      <p:grpSp>
        <p:nvGrpSpPr>
          <p:cNvPr id="197" name="Google Shape;197;p64"/>
          <p:cNvGrpSpPr/>
          <p:nvPr/>
        </p:nvGrpSpPr>
        <p:grpSpPr>
          <a:xfrm>
            <a:off x="960481" y="2036053"/>
            <a:ext cx="477436" cy="477434"/>
            <a:chOff x="2133600" y="133365"/>
            <a:chExt cx="4876832" cy="4876812"/>
          </a:xfrm>
        </p:grpSpPr>
        <p:sp>
          <p:nvSpPr>
            <p:cNvPr id="198" name="Google Shape;198;p64"/>
            <p:cNvSpPr/>
            <p:nvPr/>
          </p:nvSpPr>
          <p:spPr>
            <a:xfrm>
              <a:off x="2133600" y="790622"/>
              <a:ext cx="4219574" cy="4219555"/>
            </a:xfrm>
            <a:custGeom>
              <a:rect b="b" l="l" r="r" t="t"/>
              <a:pathLst>
                <a:path extrusionOk="0" h="4219555" w="4219574">
                  <a:moveTo>
                    <a:pt x="3891601" y="1683620"/>
                  </a:moveTo>
                  <a:cubicBezTo>
                    <a:pt x="3802037" y="1659789"/>
                    <a:pt x="3737562" y="1601305"/>
                    <a:pt x="3705130" y="1514494"/>
                  </a:cubicBezTo>
                  <a:cubicBezTo>
                    <a:pt x="3691119" y="1476966"/>
                    <a:pt x="3675545" y="1439418"/>
                    <a:pt x="3658857" y="1402909"/>
                  </a:cubicBezTo>
                  <a:cubicBezTo>
                    <a:pt x="3620281" y="1318536"/>
                    <a:pt x="3624491" y="1231497"/>
                    <a:pt x="3671030" y="1151230"/>
                  </a:cubicBezTo>
                  <a:cubicBezTo>
                    <a:pt x="3771271" y="978341"/>
                    <a:pt x="3742734" y="759038"/>
                    <a:pt x="3601631" y="617944"/>
                  </a:cubicBezTo>
                  <a:cubicBezTo>
                    <a:pt x="3460528" y="476831"/>
                    <a:pt x="3241224" y="448294"/>
                    <a:pt x="3068336" y="548545"/>
                  </a:cubicBezTo>
                  <a:cubicBezTo>
                    <a:pt x="2988069" y="595084"/>
                    <a:pt x="2901048" y="599294"/>
                    <a:pt x="2816667" y="560727"/>
                  </a:cubicBezTo>
                  <a:cubicBezTo>
                    <a:pt x="2780205" y="544059"/>
                    <a:pt x="2742657" y="528495"/>
                    <a:pt x="2705091" y="514464"/>
                  </a:cubicBezTo>
                  <a:cubicBezTo>
                    <a:pt x="2618270" y="482051"/>
                    <a:pt x="2559787" y="417567"/>
                    <a:pt x="2535946" y="327984"/>
                  </a:cubicBezTo>
                  <a:cubicBezTo>
                    <a:pt x="2484568" y="134874"/>
                    <a:pt x="2309327" y="0"/>
                    <a:pt x="2109788" y="0"/>
                  </a:cubicBezTo>
                  <a:cubicBezTo>
                    <a:pt x="1910248" y="0"/>
                    <a:pt x="1734998" y="134874"/>
                    <a:pt x="1683630" y="327984"/>
                  </a:cubicBezTo>
                  <a:cubicBezTo>
                    <a:pt x="1659798" y="417557"/>
                    <a:pt x="1601305" y="482032"/>
                    <a:pt x="1514494" y="514455"/>
                  </a:cubicBezTo>
                  <a:cubicBezTo>
                    <a:pt x="1476956" y="528476"/>
                    <a:pt x="1439409" y="544030"/>
                    <a:pt x="1402909" y="560718"/>
                  </a:cubicBezTo>
                  <a:cubicBezTo>
                    <a:pt x="1318546" y="599294"/>
                    <a:pt x="1231516" y="595084"/>
                    <a:pt x="1151239" y="548535"/>
                  </a:cubicBezTo>
                  <a:cubicBezTo>
                    <a:pt x="978351" y="448285"/>
                    <a:pt x="759047" y="476831"/>
                    <a:pt x="617944" y="617944"/>
                  </a:cubicBezTo>
                  <a:cubicBezTo>
                    <a:pt x="446037" y="789842"/>
                    <a:pt x="446037" y="1069553"/>
                    <a:pt x="617944" y="1241451"/>
                  </a:cubicBezTo>
                  <a:lnTo>
                    <a:pt x="635146" y="1258653"/>
                  </a:lnTo>
                  <a:cubicBezTo>
                    <a:pt x="560337" y="1387745"/>
                    <a:pt x="503406" y="1525048"/>
                    <a:pt x="465030" y="1668885"/>
                  </a:cubicBezTo>
                  <a:lnTo>
                    <a:pt x="440893" y="1668885"/>
                  </a:lnTo>
                  <a:cubicBezTo>
                    <a:pt x="197787" y="1668885"/>
                    <a:pt x="0" y="1866662"/>
                    <a:pt x="0" y="2109778"/>
                  </a:cubicBezTo>
                  <a:cubicBezTo>
                    <a:pt x="0" y="2309317"/>
                    <a:pt x="134874" y="2484558"/>
                    <a:pt x="327974" y="2535936"/>
                  </a:cubicBezTo>
                  <a:cubicBezTo>
                    <a:pt x="417538" y="2559768"/>
                    <a:pt x="482022" y="2618261"/>
                    <a:pt x="514445" y="2705072"/>
                  </a:cubicBezTo>
                  <a:cubicBezTo>
                    <a:pt x="528466" y="2742600"/>
                    <a:pt x="544030" y="2780148"/>
                    <a:pt x="560718" y="2816657"/>
                  </a:cubicBezTo>
                  <a:cubicBezTo>
                    <a:pt x="599294" y="2901030"/>
                    <a:pt x="595084" y="2988059"/>
                    <a:pt x="548545" y="3068327"/>
                  </a:cubicBezTo>
                  <a:cubicBezTo>
                    <a:pt x="448304" y="3241215"/>
                    <a:pt x="476841" y="3460509"/>
                    <a:pt x="617953" y="3601612"/>
                  </a:cubicBezTo>
                  <a:cubicBezTo>
                    <a:pt x="759057" y="3742716"/>
                    <a:pt x="978370" y="3771262"/>
                    <a:pt x="1151249" y="3671011"/>
                  </a:cubicBezTo>
                  <a:cubicBezTo>
                    <a:pt x="1231525" y="3624463"/>
                    <a:pt x="1318546" y="3620253"/>
                    <a:pt x="1402928" y="3658829"/>
                  </a:cubicBezTo>
                  <a:cubicBezTo>
                    <a:pt x="1439418" y="3675507"/>
                    <a:pt x="1476956" y="3691071"/>
                    <a:pt x="1514504" y="3705092"/>
                  </a:cubicBezTo>
                  <a:cubicBezTo>
                    <a:pt x="1601324" y="3737505"/>
                    <a:pt x="1659807" y="3801990"/>
                    <a:pt x="1683639" y="3891563"/>
                  </a:cubicBezTo>
                  <a:cubicBezTo>
                    <a:pt x="1735017" y="4084673"/>
                    <a:pt x="1910258" y="4219556"/>
                    <a:pt x="2109797" y="4219556"/>
                  </a:cubicBezTo>
                  <a:cubicBezTo>
                    <a:pt x="2309336" y="4219556"/>
                    <a:pt x="2484587" y="4084682"/>
                    <a:pt x="2535955" y="3891572"/>
                  </a:cubicBezTo>
                  <a:cubicBezTo>
                    <a:pt x="2559787" y="3801999"/>
                    <a:pt x="2618280" y="3737515"/>
                    <a:pt x="2705110" y="3705092"/>
                  </a:cubicBezTo>
                  <a:cubicBezTo>
                    <a:pt x="2742733" y="3691033"/>
                    <a:pt x="2780281" y="3675469"/>
                    <a:pt x="2816667" y="3658829"/>
                  </a:cubicBezTo>
                  <a:cubicBezTo>
                    <a:pt x="2901039" y="3620272"/>
                    <a:pt x="2988069" y="3624472"/>
                    <a:pt x="3068336" y="3671011"/>
                  </a:cubicBezTo>
                  <a:cubicBezTo>
                    <a:pt x="3241234" y="3771243"/>
                    <a:pt x="3460518" y="3742716"/>
                    <a:pt x="3601622" y="3601612"/>
                  </a:cubicBezTo>
                  <a:cubicBezTo>
                    <a:pt x="3742734" y="3460518"/>
                    <a:pt x="3771281" y="3241215"/>
                    <a:pt x="3671030" y="3068327"/>
                  </a:cubicBezTo>
                  <a:cubicBezTo>
                    <a:pt x="3624491" y="2988050"/>
                    <a:pt x="3620281" y="2901020"/>
                    <a:pt x="3658857" y="2816647"/>
                  </a:cubicBezTo>
                  <a:cubicBezTo>
                    <a:pt x="3675545" y="2780138"/>
                    <a:pt x="3691119" y="2742600"/>
                    <a:pt x="3705130" y="2705053"/>
                  </a:cubicBezTo>
                  <a:cubicBezTo>
                    <a:pt x="3737553" y="2618242"/>
                    <a:pt x="3802028" y="2559758"/>
                    <a:pt x="3891591" y="2535927"/>
                  </a:cubicBezTo>
                  <a:cubicBezTo>
                    <a:pt x="4084701" y="2484549"/>
                    <a:pt x="4219575" y="2309308"/>
                    <a:pt x="4219575" y="2109788"/>
                  </a:cubicBezTo>
                  <a:cubicBezTo>
                    <a:pt x="4219575" y="1910239"/>
                    <a:pt x="4084701" y="1734998"/>
                    <a:pt x="3891601" y="1683620"/>
                  </a:cubicBezTo>
                  <a:close/>
                  <a:moveTo>
                    <a:pt x="3818125" y="2259797"/>
                  </a:moveTo>
                  <a:cubicBezTo>
                    <a:pt x="3637893" y="2307765"/>
                    <a:pt x="3502705" y="2430390"/>
                    <a:pt x="3437449" y="2605088"/>
                  </a:cubicBezTo>
                  <a:cubicBezTo>
                    <a:pt x="3425800" y="2636292"/>
                    <a:pt x="3412855" y="2667505"/>
                    <a:pt x="3398987" y="2697842"/>
                  </a:cubicBezTo>
                  <a:cubicBezTo>
                    <a:pt x="3321358" y="2867644"/>
                    <a:pt x="3330178" y="3050115"/>
                    <a:pt x="3423838" y="3211659"/>
                  </a:cubicBezTo>
                  <a:cubicBezTo>
                    <a:pt x="3459204" y="3272647"/>
                    <a:pt x="3449231" y="3349924"/>
                    <a:pt x="3399587" y="3399568"/>
                  </a:cubicBezTo>
                  <a:cubicBezTo>
                    <a:pt x="3349952" y="3449212"/>
                    <a:pt x="3272676" y="3459175"/>
                    <a:pt x="3211678" y="3423819"/>
                  </a:cubicBezTo>
                  <a:cubicBezTo>
                    <a:pt x="3050153" y="3330159"/>
                    <a:pt x="2867682" y="3321329"/>
                    <a:pt x="2697861" y="3398968"/>
                  </a:cubicBezTo>
                  <a:cubicBezTo>
                    <a:pt x="2667610" y="3412798"/>
                    <a:pt x="2636406" y="3425743"/>
                    <a:pt x="2605135" y="3437420"/>
                  </a:cubicBezTo>
                  <a:cubicBezTo>
                    <a:pt x="2430409" y="3502667"/>
                    <a:pt x="2307774" y="3637864"/>
                    <a:pt x="2259816" y="3818125"/>
                  </a:cubicBezTo>
                  <a:cubicBezTo>
                    <a:pt x="2241690" y="3886248"/>
                    <a:pt x="2180006" y="3933825"/>
                    <a:pt x="2109797" y="3933825"/>
                  </a:cubicBezTo>
                  <a:cubicBezTo>
                    <a:pt x="2039598" y="3933825"/>
                    <a:pt x="1977904" y="3886248"/>
                    <a:pt x="1959778" y="3818115"/>
                  </a:cubicBezTo>
                  <a:cubicBezTo>
                    <a:pt x="1911810" y="3637864"/>
                    <a:pt x="1789176" y="3502657"/>
                    <a:pt x="1614459" y="3437420"/>
                  </a:cubicBezTo>
                  <a:cubicBezTo>
                    <a:pt x="1583255" y="3425762"/>
                    <a:pt x="1552051" y="3412827"/>
                    <a:pt x="1521724" y="3398968"/>
                  </a:cubicBezTo>
                  <a:cubicBezTo>
                    <a:pt x="1445162" y="3363963"/>
                    <a:pt x="1366037" y="3346542"/>
                    <a:pt x="1287409" y="3346542"/>
                  </a:cubicBezTo>
                  <a:cubicBezTo>
                    <a:pt x="1191635" y="3346542"/>
                    <a:pt x="1096613" y="3372393"/>
                    <a:pt x="1007907" y="3423828"/>
                  </a:cubicBezTo>
                  <a:cubicBezTo>
                    <a:pt x="946909" y="3459185"/>
                    <a:pt x="869642" y="3449222"/>
                    <a:pt x="819988" y="3399568"/>
                  </a:cubicBezTo>
                  <a:cubicBezTo>
                    <a:pt x="770344" y="3349933"/>
                    <a:pt x="760371" y="3272666"/>
                    <a:pt x="795738" y="3211668"/>
                  </a:cubicBezTo>
                  <a:cubicBezTo>
                    <a:pt x="889397" y="3050134"/>
                    <a:pt x="898217" y="2867654"/>
                    <a:pt x="820598" y="2697861"/>
                  </a:cubicBezTo>
                  <a:cubicBezTo>
                    <a:pt x="806720" y="2667505"/>
                    <a:pt x="793785" y="2636301"/>
                    <a:pt x="782126" y="2605107"/>
                  </a:cubicBezTo>
                  <a:cubicBezTo>
                    <a:pt x="716880" y="2430399"/>
                    <a:pt x="581692" y="2307765"/>
                    <a:pt x="401441" y="2259797"/>
                  </a:cubicBezTo>
                  <a:cubicBezTo>
                    <a:pt x="333327" y="2241671"/>
                    <a:pt x="285750" y="2179977"/>
                    <a:pt x="285750" y="2109778"/>
                  </a:cubicBezTo>
                  <a:cubicBezTo>
                    <a:pt x="285750" y="2024234"/>
                    <a:pt x="355349" y="1954635"/>
                    <a:pt x="440893" y="1954635"/>
                  </a:cubicBezTo>
                  <a:lnTo>
                    <a:pt x="578710" y="1954635"/>
                  </a:lnTo>
                  <a:cubicBezTo>
                    <a:pt x="647148" y="1954635"/>
                    <a:pt x="705974" y="1906105"/>
                    <a:pt x="718985" y="1838906"/>
                  </a:cubicBezTo>
                  <a:cubicBezTo>
                    <a:pt x="755199" y="1651807"/>
                    <a:pt x="827865" y="1476556"/>
                    <a:pt x="934974" y="1318003"/>
                  </a:cubicBezTo>
                  <a:cubicBezTo>
                    <a:pt x="973274" y="1261301"/>
                    <a:pt x="965997" y="1185396"/>
                    <a:pt x="917610" y="1136999"/>
                  </a:cubicBezTo>
                  <a:lnTo>
                    <a:pt x="820007" y="1039397"/>
                  </a:lnTo>
                  <a:cubicBezTo>
                    <a:pt x="759514" y="978903"/>
                    <a:pt x="759514" y="880482"/>
                    <a:pt x="820007" y="819988"/>
                  </a:cubicBezTo>
                  <a:cubicBezTo>
                    <a:pt x="869652" y="770354"/>
                    <a:pt x="946918" y="760371"/>
                    <a:pt x="1007916" y="795738"/>
                  </a:cubicBezTo>
                  <a:cubicBezTo>
                    <a:pt x="1169451" y="889397"/>
                    <a:pt x="1351931" y="898236"/>
                    <a:pt x="1521714" y="820598"/>
                  </a:cubicBezTo>
                  <a:cubicBezTo>
                    <a:pt x="1552051" y="806729"/>
                    <a:pt x="1583255" y="793795"/>
                    <a:pt x="1614459" y="782145"/>
                  </a:cubicBezTo>
                  <a:cubicBezTo>
                    <a:pt x="1789176" y="716899"/>
                    <a:pt x="1911810" y="581701"/>
                    <a:pt x="1959769" y="401450"/>
                  </a:cubicBezTo>
                  <a:cubicBezTo>
                    <a:pt x="1977895" y="333327"/>
                    <a:pt x="2039579" y="285750"/>
                    <a:pt x="2109788" y="285750"/>
                  </a:cubicBezTo>
                  <a:cubicBezTo>
                    <a:pt x="2179987" y="285750"/>
                    <a:pt x="2241680" y="333327"/>
                    <a:pt x="2259806" y="401450"/>
                  </a:cubicBezTo>
                  <a:cubicBezTo>
                    <a:pt x="2307774" y="581701"/>
                    <a:pt x="2430409" y="716909"/>
                    <a:pt x="2605126" y="782145"/>
                  </a:cubicBezTo>
                  <a:cubicBezTo>
                    <a:pt x="2636358" y="793804"/>
                    <a:pt x="2667553" y="806749"/>
                    <a:pt x="2697861" y="820598"/>
                  </a:cubicBezTo>
                  <a:cubicBezTo>
                    <a:pt x="2867663" y="898217"/>
                    <a:pt x="3050134" y="889387"/>
                    <a:pt x="3211659" y="795738"/>
                  </a:cubicBezTo>
                  <a:cubicBezTo>
                    <a:pt x="3272638" y="760362"/>
                    <a:pt x="3349924" y="770344"/>
                    <a:pt x="3399568" y="819998"/>
                  </a:cubicBezTo>
                  <a:cubicBezTo>
                    <a:pt x="3449212" y="869632"/>
                    <a:pt x="3459185" y="946909"/>
                    <a:pt x="3423818" y="1007897"/>
                  </a:cubicBezTo>
                  <a:cubicBezTo>
                    <a:pt x="3330159" y="1169432"/>
                    <a:pt x="3321339" y="1351912"/>
                    <a:pt x="3398968" y="1521714"/>
                  </a:cubicBezTo>
                  <a:cubicBezTo>
                    <a:pt x="3412846" y="1552070"/>
                    <a:pt x="3425790" y="1583274"/>
                    <a:pt x="3437439" y="1614469"/>
                  </a:cubicBezTo>
                  <a:cubicBezTo>
                    <a:pt x="3502695" y="1789176"/>
                    <a:pt x="3637883" y="1911801"/>
                    <a:pt x="3818115" y="1959759"/>
                  </a:cubicBezTo>
                  <a:cubicBezTo>
                    <a:pt x="3886238" y="1977886"/>
                    <a:pt x="3933816" y="2039579"/>
                    <a:pt x="3933816" y="2109778"/>
                  </a:cubicBezTo>
                  <a:cubicBezTo>
                    <a:pt x="3933825" y="2179977"/>
                    <a:pt x="3886248" y="2241671"/>
                    <a:pt x="3818125" y="225979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64"/>
            <p:cNvSpPr/>
            <p:nvPr/>
          </p:nvSpPr>
          <p:spPr>
            <a:xfrm>
              <a:off x="5636867" y="133365"/>
              <a:ext cx="1373565" cy="1373556"/>
            </a:xfrm>
            <a:custGeom>
              <a:rect b="b" l="l" r="r" t="t"/>
              <a:pathLst>
                <a:path extrusionOk="0" h="1373556" w="1373565">
                  <a:moveTo>
                    <a:pt x="1260605" y="820021"/>
                  </a:moveTo>
                  <a:lnTo>
                    <a:pt x="1210455" y="794351"/>
                  </a:lnTo>
                  <a:cubicBezTo>
                    <a:pt x="1219304" y="751622"/>
                    <a:pt x="1222819" y="708073"/>
                    <a:pt x="1220933" y="664487"/>
                  </a:cubicBezTo>
                  <a:lnTo>
                    <a:pt x="1274540" y="647180"/>
                  </a:lnTo>
                  <a:cubicBezTo>
                    <a:pt x="1349635" y="622939"/>
                    <a:pt x="1390859" y="542414"/>
                    <a:pt x="1366618" y="467329"/>
                  </a:cubicBezTo>
                  <a:cubicBezTo>
                    <a:pt x="1342377" y="392234"/>
                    <a:pt x="1261824" y="351029"/>
                    <a:pt x="1186767" y="375251"/>
                  </a:cubicBezTo>
                  <a:lnTo>
                    <a:pt x="1133151" y="392558"/>
                  </a:lnTo>
                  <a:cubicBezTo>
                    <a:pt x="1109195" y="356086"/>
                    <a:pt x="1080887" y="322816"/>
                    <a:pt x="1048721" y="293326"/>
                  </a:cubicBezTo>
                  <a:lnTo>
                    <a:pt x="1074400" y="243177"/>
                  </a:lnTo>
                  <a:cubicBezTo>
                    <a:pt x="1110357" y="172940"/>
                    <a:pt x="1082563" y="86853"/>
                    <a:pt x="1012326" y="50886"/>
                  </a:cubicBezTo>
                  <a:cubicBezTo>
                    <a:pt x="942089" y="14920"/>
                    <a:pt x="856001" y="42714"/>
                    <a:pt x="820035" y="112961"/>
                  </a:cubicBezTo>
                  <a:lnTo>
                    <a:pt x="794280" y="163272"/>
                  </a:lnTo>
                  <a:cubicBezTo>
                    <a:pt x="751179" y="154442"/>
                    <a:pt x="707659" y="151099"/>
                    <a:pt x="664597" y="152966"/>
                  </a:cubicBezTo>
                  <a:lnTo>
                    <a:pt x="647185" y="99026"/>
                  </a:lnTo>
                  <a:cubicBezTo>
                    <a:pt x="622953" y="23931"/>
                    <a:pt x="542419" y="-17294"/>
                    <a:pt x="467334" y="6947"/>
                  </a:cubicBezTo>
                  <a:cubicBezTo>
                    <a:pt x="392239" y="31189"/>
                    <a:pt x="351024" y="111713"/>
                    <a:pt x="375256" y="186799"/>
                  </a:cubicBezTo>
                  <a:lnTo>
                    <a:pt x="392667" y="240729"/>
                  </a:lnTo>
                  <a:cubicBezTo>
                    <a:pt x="356644" y="264389"/>
                    <a:pt x="323287" y="292555"/>
                    <a:pt x="293484" y="324921"/>
                  </a:cubicBezTo>
                  <a:lnTo>
                    <a:pt x="243173" y="299165"/>
                  </a:lnTo>
                  <a:cubicBezTo>
                    <a:pt x="172935" y="263218"/>
                    <a:pt x="86848" y="290993"/>
                    <a:pt x="50882" y="361239"/>
                  </a:cubicBezTo>
                  <a:cubicBezTo>
                    <a:pt x="14925" y="431477"/>
                    <a:pt x="42719" y="517564"/>
                    <a:pt x="112956" y="553530"/>
                  </a:cubicBezTo>
                  <a:lnTo>
                    <a:pt x="163105" y="579200"/>
                  </a:lnTo>
                  <a:cubicBezTo>
                    <a:pt x="154257" y="621929"/>
                    <a:pt x="150751" y="665468"/>
                    <a:pt x="152637" y="709064"/>
                  </a:cubicBezTo>
                  <a:lnTo>
                    <a:pt x="99021" y="726371"/>
                  </a:lnTo>
                  <a:cubicBezTo>
                    <a:pt x="23936" y="750602"/>
                    <a:pt x="-17289" y="831136"/>
                    <a:pt x="6943" y="906222"/>
                  </a:cubicBezTo>
                  <a:cubicBezTo>
                    <a:pt x="26479" y="966734"/>
                    <a:pt x="82552" y="1005244"/>
                    <a:pt x="142874" y="1005244"/>
                  </a:cubicBezTo>
                  <a:cubicBezTo>
                    <a:pt x="157419" y="1005244"/>
                    <a:pt x="172211" y="1003005"/>
                    <a:pt x="186794" y="998300"/>
                  </a:cubicBezTo>
                  <a:lnTo>
                    <a:pt x="240401" y="980993"/>
                  </a:lnTo>
                  <a:cubicBezTo>
                    <a:pt x="264356" y="1017464"/>
                    <a:pt x="292665" y="1050735"/>
                    <a:pt x="324821" y="1080225"/>
                  </a:cubicBezTo>
                  <a:lnTo>
                    <a:pt x="299141" y="1130383"/>
                  </a:lnTo>
                  <a:cubicBezTo>
                    <a:pt x="263185" y="1200621"/>
                    <a:pt x="290979" y="1286708"/>
                    <a:pt x="361216" y="1322664"/>
                  </a:cubicBezTo>
                  <a:cubicBezTo>
                    <a:pt x="382056" y="1333342"/>
                    <a:pt x="404288" y="1338390"/>
                    <a:pt x="426205" y="1338390"/>
                  </a:cubicBezTo>
                  <a:cubicBezTo>
                    <a:pt x="478126" y="1338390"/>
                    <a:pt x="528218" y="1309987"/>
                    <a:pt x="553497" y="1260590"/>
                  </a:cubicBezTo>
                  <a:lnTo>
                    <a:pt x="579196" y="1210384"/>
                  </a:lnTo>
                  <a:cubicBezTo>
                    <a:pt x="614448" y="1217680"/>
                    <a:pt x="650233" y="1221576"/>
                    <a:pt x="686171" y="1221576"/>
                  </a:cubicBezTo>
                  <a:cubicBezTo>
                    <a:pt x="693800" y="1221576"/>
                    <a:pt x="701430" y="1221375"/>
                    <a:pt x="709060" y="1221042"/>
                  </a:cubicBezTo>
                  <a:lnTo>
                    <a:pt x="726328" y="1274535"/>
                  </a:lnTo>
                  <a:cubicBezTo>
                    <a:pt x="745864" y="1335047"/>
                    <a:pt x="801938" y="1373556"/>
                    <a:pt x="862259" y="1373556"/>
                  </a:cubicBezTo>
                  <a:cubicBezTo>
                    <a:pt x="876804" y="1373556"/>
                    <a:pt x="891597" y="1371318"/>
                    <a:pt x="906179" y="1366613"/>
                  </a:cubicBezTo>
                  <a:cubicBezTo>
                    <a:pt x="981274" y="1342372"/>
                    <a:pt x="1022489" y="1261847"/>
                    <a:pt x="998258" y="1186752"/>
                  </a:cubicBezTo>
                  <a:lnTo>
                    <a:pt x="980950" y="1133145"/>
                  </a:lnTo>
                  <a:cubicBezTo>
                    <a:pt x="1017422" y="1109190"/>
                    <a:pt x="1050692" y="1080882"/>
                    <a:pt x="1080182" y="1048725"/>
                  </a:cubicBezTo>
                  <a:lnTo>
                    <a:pt x="1130341" y="1074405"/>
                  </a:lnTo>
                  <a:cubicBezTo>
                    <a:pt x="1151181" y="1085082"/>
                    <a:pt x="1173413" y="1090130"/>
                    <a:pt x="1195330" y="1090130"/>
                  </a:cubicBezTo>
                  <a:cubicBezTo>
                    <a:pt x="1247251" y="1090130"/>
                    <a:pt x="1297343" y="1061727"/>
                    <a:pt x="1322622" y="1012330"/>
                  </a:cubicBezTo>
                  <a:cubicBezTo>
                    <a:pt x="1358636" y="942064"/>
                    <a:pt x="1330842" y="855977"/>
                    <a:pt x="1260605" y="820021"/>
                  </a:cubicBezTo>
                  <a:close/>
                  <a:moveTo>
                    <a:pt x="908237" y="800142"/>
                  </a:moveTo>
                  <a:cubicBezTo>
                    <a:pt x="845724" y="922243"/>
                    <a:pt x="695543" y="970744"/>
                    <a:pt x="573423" y="908213"/>
                  </a:cubicBezTo>
                  <a:cubicBezTo>
                    <a:pt x="451322" y="845700"/>
                    <a:pt x="402840" y="695500"/>
                    <a:pt x="465353" y="573399"/>
                  </a:cubicBezTo>
                  <a:cubicBezTo>
                    <a:pt x="509339" y="487484"/>
                    <a:pt x="596731" y="438020"/>
                    <a:pt x="687209" y="438020"/>
                  </a:cubicBezTo>
                  <a:cubicBezTo>
                    <a:pt x="725319" y="438020"/>
                    <a:pt x="763981" y="446802"/>
                    <a:pt x="800175" y="465329"/>
                  </a:cubicBezTo>
                  <a:cubicBezTo>
                    <a:pt x="922276" y="527832"/>
                    <a:pt x="970749" y="678031"/>
                    <a:pt x="908237" y="800142"/>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64"/>
            <p:cNvSpPr/>
            <p:nvPr/>
          </p:nvSpPr>
          <p:spPr>
            <a:xfrm>
              <a:off x="3127000" y="1784003"/>
              <a:ext cx="2232793" cy="2232793"/>
            </a:xfrm>
            <a:custGeom>
              <a:rect b="b" l="l" r="r" t="t"/>
              <a:pathLst>
                <a:path extrusionOk="0" h="2232793" w="2232793">
                  <a:moveTo>
                    <a:pt x="1116397" y="0"/>
                  </a:moveTo>
                  <a:cubicBezTo>
                    <a:pt x="500815" y="0"/>
                    <a:pt x="0" y="500815"/>
                    <a:pt x="0" y="1116397"/>
                  </a:cubicBezTo>
                  <a:cubicBezTo>
                    <a:pt x="0" y="1731978"/>
                    <a:pt x="500815" y="2232793"/>
                    <a:pt x="1116397" y="2232793"/>
                  </a:cubicBezTo>
                  <a:cubicBezTo>
                    <a:pt x="1731978" y="2232793"/>
                    <a:pt x="2232794" y="1731978"/>
                    <a:pt x="2232794" y="1116397"/>
                  </a:cubicBezTo>
                  <a:cubicBezTo>
                    <a:pt x="2232794" y="500815"/>
                    <a:pt x="1731978" y="0"/>
                    <a:pt x="1116397" y="0"/>
                  </a:cubicBezTo>
                  <a:close/>
                  <a:moveTo>
                    <a:pt x="1116397" y="1947043"/>
                  </a:moveTo>
                  <a:cubicBezTo>
                    <a:pt x="977437" y="1947043"/>
                    <a:pt x="846363" y="1912696"/>
                    <a:pt x="731148" y="1852117"/>
                  </a:cubicBezTo>
                  <a:cubicBezTo>
                    <a:pt x="813206" y="1719415"/>
                    <a:pt x="957910" y="1636766"/>
                    <a:pt x="1116397" y="1636766"/>
                  </a:cubicBezTo>
                  <a:cubicBezTo>
                    <a:pt x="1273931" y="1636766"/>
                    <a:pt x="1419692" y="1721510"/>
                    <a:pt x="1501407" y="1852251"/>
                  </a:cubicBezTo>
                  <a:cubicBezTo>
                    <a:pt x="1386240" y="1912744"/>
                    <a:pt x="1255252" y="1947043"/>
                    <a:pt x="1116397" y="1947043"/>
                  </a:cubicBezTo>
                  <a:close/>
                  <a:moveTo>
                    <a:pt x="891712" y="1116397"/>
                  </a:moveTo>
                  <a:cubicBezTo>
                    <a:pt x="891712" y="992505"/>
                    <a:pt x="992505" y="891721"/>
                    <a:pt x="1116397" y="891721"/>
                  </a:cubicBezTo>
                  <a:cubicBezTo>
                    <a:pt x="1240288" y="891721"/>
                    <a:pt x="1341072" y="992514"/>
                    <a:pt x="1341072" y="1116397"/>
                  </a:cubicBezTo>
                  <a:cubicBezTo>
                    <a:pt x="1341072" y="1240279"/>
                    <a:pt x="1240279" y="1341082"/>
                    <a:pt x="1116397" y="1341082"/>
                  </a:cubicBezTo>
                  <a:cubicBezTo>
                    <a:pt x="992515" y="1341082"/>
                    <a:pt x="891712" y="1240288"/>
                    <a:pt x="891712" y="1116397"/>
                  </a:cubicBezTo>
                  <a:close/>
                  <a:moveTo>
                    <a:pt x="1728321" y="1677476"/>
                  </a:moveTo>
                  <a:cubicBezTo>
                    <a:pt x="1682029" y="1609116"/>
                    <a:pt x="1624517" y="1548146"/>
                    <a:pt x="1558204" y="1498445"/>
                  </a:cubicBezTo>
                  <a:cubicBezTo>
                    <a:pt x="1538154" y="1483414"/>
                    <a:pt x="1517456" y="1469631"/>
                    <a:pt x="1496301" y="1456830"/>
                  </a:cubicBezTo>
                  <a:cubicBezTo>
                    <a:pt x="1577388" y="1366438"/>
                    <a:pt x="1626822" y="1247089"/>
                    <a:pt x="1626822" y="1116387"/>
                  </a:cubicBezTo>
                  <a:cubicBezTo>
                    <a:pt x="1626822" y="834933"/>
                    <a:pt x="1397841" y="605961"/>
                    <a:pt x="1116397" y="605961"/>
                  </a:cubicBezTo>
                  <a:cubicBezTo>
                    <a:pt x="834952" y="605961"/>
                    <a:pt x="605962" y="834942"/>
                    <a:pt x="605962" y="1116387"/>
                  </a:cubicBezTo>
                  <a:cubicBezTo>
                    <a:pt x="605962" y="1246946"/>
                    <a:pt x="655292" y="1366161"/>
                    <a:pt x="736216" y="1456516"/>
                  </a:cubicBezTo>
                  <a:cubicBezTo>
                    <a:pt x="644604" y="1511627"/>
                    <a:pt x="565109" y="1586560"/>
                    <a:pt x="504101" y="1677067"/>
                  </a:cubicBezTo>
                  <a:cubicBezTo>
                    <a:pt x="368589" y="1529201"/>
                    <a:pt x="285760" y="1332291"/>
                    <a:pt x="285760" y="1116378"/>
                  </a:cubicBezTo>
                  <a:cubicBezTo>
                    <a:pt x="285760" y="658359"/>
                    <a:pt x="658387" y="285731"/>
                    <a:pt x="1116406" y="285731"/>
                  </a:cubicBezTo>
                  <a:cubicBezTo>
                    <a:pt x="1574426" y="285731"/>
                    <a:pt x="1947053" y="658359"/>
                    <a:pt x="1947053" y="1116378"/>
                  </a:cubicBezTo>
                  <a:cubicBezTo>
                    <a:pt x="1947043" y="1332500"/>
                    <a:pt x="1864062" y="1529563"/>
                    <a:pt x="1728321" y="16774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1" name="Google Shape;201;p64"/>
          <p:cNvGrpSpPr/>
          <p:nvPr/>
        </p:nvGrpSpPr>
        <p:grpSpPr>
          <a:xfrm>
            <a:off x="937633" y="3367696"/>
            <a:ext cx="458785" cy="458785"/>
            <a:chOff x="2133600" y="133350"/>
            <a:chExt cx="4876800" cy="4876800"/>
          </a:xfrm>
        </p:grpSpPr>
        <p:sp>
          <p:nvSpPr>
            <p:cNvPr id="202" name="Google Shape;202;p64"/>
            <p:cNvSpPr/>
            <p:nvPr/>
          </p:nvSpPr>
          <p:spPr>
            <a:xfrm>
              <a:off x="2419350" y="133350"/>
              <a:ext cx="4305300" cy="4019550"/>
            </a:xfrm>
            <a:custGeom>
              <a:rect b="b" l="l" r="r" t="t"/>
              <a:pathLst>
                <a:path extrusionOk="0" h="4019550" w="4305300">
                  <a:moveTo>
                    <a:pt x="4305300" y="3590925"/>
                  </a:moveTo>
                  <a:cubicBezTo>
                    <a:pt x="4305300" y="3404664"/>
                    <a:pt x="4185847" y="3245853"/>
                    <a:pt x="4019550" y="3186874"/>
                  </a:cubicBezTo>
                  <a:lnTo>
                    <a:pt x="4019550" y="2286000"/>
                  </a:lnTo>
                  <a:lnTo>
                    <a:pt x="2581275" y="2286000"/>
                  </a:lnTo>
                  <a:lnTo>
                    <a:pt x="2581275" y="1900152"/>
                  </a:lnTo>
                  <a:cubicBezTo>
                    <a:pt x="2926880" y="1735807"/>
                    <a:pt x="3152775" y="1385935"/>
                    <a:pt x="3152775" y="1000125"/>
                  </a:cubicBezTo>
                  <a:cubicBezTo>
                    <a:pt x="3152775" y="448656"/>
                    <a:pt x="2704119" y="0"/>
                    <a:pt x="2152650" y="0"/>
                  </a:cubicBezTo>
                  <a:cubicBezTo>
                    <a:pt x="1601181" y="0"/>
                    <a:pt x="1152525" y="448656"/>
                    <a:pt x="1152525" y="1000125"/>
                  </a:cubicBezTo>
                  <a:cubicBezTo>
                    <a:pt x="1152525" y="1385935"/>
                    <a:pt x="1378410" y="1735807"/>
                    <a:pt x="1724025" y="1900152"/>
                  </a:cubicBezTo>
                  <a:lnTo>
                    <a:pt x="1724025" y="2286000"/>
                  </a:lnTo>
                  <a:lnTo>
                    <a:pt x="285750" y="2286000"/>
                  </a:lnTo>
                  <a:lnTo>
                    <a:pt x="285750" y="3186874"/>
                  </a:lnTo>
                  <a:cubicBezTo>
                    <a:pt x="119453" y="3245853"/>
                    <a:pt x="0" y="3404664"/>
                    <a:pt x="0" y="3590925"/>
                  </a:cubicBezTo>
                  <a:cubicBezTo>
                    <a:pt x="0" y="3827269"/>
                    <a:pt x="192281" y="4019550"/>
                    <a:pt x="428625" y="4019550"/>
                  </a:cubicBezTo>
                  <a:cubicBezTo>
                    <a:pt x="664969" y="4019550"/>
                    <a:pt x="857250" y="3827269"/>
                    <a:pt x="857250" y="3590925"/>
                  </a:cubicBezTo>
                  <a:cubicBezTo>
                    <a:pt x="857250" y="3404664"/>
                    <a:pt x="737797" y="3245853"/>
                    <a:pt x="571500" y="3186874"/>
                  </a:cubicBezTo>
                  <a:lnTo>
                    <a:pt x="571500" y="2571750"/>
                  </a:lnTo>
                  <a:lnTo>
                    <a:pt x="2009775" y="2571750"/>
                  </a:lnTo>
                  <a:lnTo>
                    <a:pt x="2009775" y="3186874"/>
                  </a:lnTo>
                  <a:cubicBezTo>
                    <a:pt x="1843478" y="3245853"/>
                    <a:pt x="1724025" y="3404664"/>
                    <a:pt x="1724025" y="3590925"/>
                  </a:cubicBezTo>
                  <a:cubicBezTo>
                    <a:pt x="1724025" y="3827269"/>
                    <a:pt x="1916306" y="4019550"/>
                    <a:pt x="2152650" y="4019550"/>
                  </a:cubicBezTo>
                  <a:cubicBezTo>
                    <a:pt x="2388994" y="4019550"/>
                    <a:pt x="2581275" y="3827269"/>
                    <a:pt x="2581275" y="3590925"/>
                  </a:cubicBezTo>
                  <a:cubicBezTo>
                    <a:pt x="2581275" y="3404664"/>
                    <a:pt x="2461822" y="3245853"/>
                    <a:pt x="2295525" y="3186874"/>
                  </a:cubicBezTo>
                  <a:lnTo>
                    <a:pt x="2295525" y="2571750"/>
                  </a:lnTo>
                  <a:lnTo>
                    <a:pt x="3733800" y="2571750"/>
                  </a:lnTo>
                  <a:lnTo>
                    <a:pt x="3733800" y="3186874"/>
                  </a:lnTo>
                  <a:cubicBezTo>
                    <a:pt x="3567503" y="3245853"/>
                    <a:pt x="3448050" y="3404664"/>
                    <a:pt x="3448050" y="3590925"/>
                  </a:cubicBezTo>
                  <a:cubicBezTo>
                    <a:pt x="3448050" y="3827269"/>
                    <a:pt x="3640331" y="4019550"/>
                    <a:pt x="3876675" y="4019550"/>
                  </a:cubicBezTo>
                  <a:cubicBezTo>
                    <a:pt x="4113019" y="4019550"/>
                    <a:pt x="4305300" y="3827269"/>
                    <a:pt x="4305300" y="3590925"/>
                  </a:cubicBezTo>
                  <a:close/>
                  <a:moveTo>
                    <a:pt x="428625" y="3733800"/>
                  </a:moveTo>
                  <a:cubicBezTo>
                    <a:pt x="349844" y="3733800"/>
                    <a:pt x="285750" y="3669706"/>
                    <a:pt x="285750" y="3590925"/>
                  </a:cubicBezTo>
                  <a:cubicBezTo>
                    <a:pt x="285750" y="3512144"/>
                    <a:pt x="349844" y="3448050"/>
                    <a:pt x="428625" y="3448050"/>
                  </a:cubicBezTo>
                  <a:cubicBezTo>
                    <a:pt x="507406" y="3448050"/>
                    <a:pt x="571500" y="3512144"/>
                    <a:pt x="571500" y="3590925"/>
                  </a:cubicBezTo>
                  <a:cubicBezTo>
                    <a:pt x="571500" y="3669706"/>
                    <a:pt x="507406" y="3733800"/>
                    <a:pt x="428625" y="3733800"/>
                  </a:cubicBezTo>
                  <a:close/>
                  <a:moveTo>
                    <a:pt x="2152650" y="3733800"/>
                  </a:moveTo>
                  <a:cubicBezTo>
                    <a:pt x="2073869" y="3733800"/>
                    <a:pt x="2009775" y="3669706"/>
                    <a:pt x="2009775" y="3590925"/>
                  </a:cubicBezTo>
                  <a:cubicBezTo>
                    <a:pt x="2009775" y="3512144"/>
                    <a:pt x="2073869" y="3448050"/>
                    <a:pt x="2152650" y="3448050"/>
                  </a:cubicBezTo>
                  <a:cubicBezTo>
                    <a:pt x="2231431" y="3448050"/>
                    <a:pt x="2295525" y="3512144"/>
                    <a:pt x="2295525" y="3590925"/>
                  </a:cubicBezTo>
                  <a:cubicBezTo>
                    <a:pt x="2295525" y="3669706"/>
                    <a:pt x="2231431" y="3733800"/>
                    <a:pt x="2152650" y="3733800"/>
                  </a:cubicBezTo>
                  <a:close/>
                  <a:moveTo>
                    <a:pt x="2390547" y="1670256"/>
                  </a:moveTo>
                  <a:lnTo>
                    <a:pt x="2295525" y="1704032"/>
                  </a:lnTo>
                  <a:lnTo>
                    <a:pt x="2295525" y="2286000"/>
                  </a:lnTo>
                  <a:lnTo>
                    <a:pt x="2009775" y="2286000"/>
                  </a:lnTo>
                  <a:lnTo>
                    <a:pt x="2009775" y="1704032"/>
                  </a:lnTo>
                  <a:lnTo>
                    <a:pt x="1914754" y="1670256"/>
                  </a:lnTo>
                  <a:cubicBezTo>
                    <a:pt x="1629756" y="1568939"/>
                    <a:pt x="1438275" y="1299639"/>
                    <a:pt x="1438275" y="1000125"/>
                  </a:cubicBezTo>
                  <a:cubicBezTo>
                    <a:pt x="1438275" y="606219"/>
                    <a:pt x="1758744" y="285750"/>
                    <a:pt x="2152650" y="285750"/>
                  </a:cubicBezTo>
                  <a:cubicBezTo>
                    <a:pt x="2546557" y="285750"/>
                    <a:pt x="2867025" y="606219"/>
                    <a:pt x="2867025" y="1000125"/>
                  </a:cubicBezTo>
                  <a:cubicBezTo>
                    <a:pt x="2867025" y="1299639"/>
                    <a:pt x="2675534" y="1568939"/>
                    <a:pt x="2390547" y="1670256"/>
                  </a:cubicBezTo>
                  <a:close/>
                  <a:moveTo>
                    <a:pt x="3876675" y="3733800"/>
                  </a:moveTo>
                  <a:cubicBezTo>
                    <a:pt x="3797894" y="3733800"/>
                    <a:pt x="3733800" y="3669706"/>
                    <a:pt x="3733800" y="3590925"/>
                  </a:cubicBezTo>
                  <a:cubicBezTo>
                    <a:pt x="3733800" y="3512144"/>
                    <a:pt x="3797894" y="3448050"/>
                    <a:pt x="3876675" y="3448050"/>
                  </a:cubicBezTo>
                  <a:cubicBezTo>
                    <a:pt x="3955456" y="3448050"/>
                    <a:pt x="4019550" y="3512144"/>
                    <a:pt x="4019550" y="3590925"/>
                  </a:cubicBezTo>
                  <a:cubicBezTo>
                    <a:pt x="4019550" y="3669706"/>
                    <a:pt x="3955456" y="3733800"/>
                    <a:pt x="3876675" y="373380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64"/>
            <p:cNvSpPr/>
            <p:nvPr/>
          </p:nvSpPr>
          <p:spPr>
            <a:xfrm>
              <a:off x="3857625"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64"/>
            <p:cNvSpPr/>
            <p:nvPr/>
          </p:nvSpPr>
          <p:spPr>
            <a:xfrm>
              <a:off x="5581650" y="4152900"/>
              <a:ext cx="1428750" cy="857250"/>
            </a:xfrm>
            <a:custGeom>
              <a:rect b="b" l="l" r="r" t="t"/>
              <a:pathLst>
                <a:path extrusionOk="0" h="857250" w="1428750">
                  <a:moveTo>
                    <a:pt x="1000125" y="0"/>
                  </a:moveTo>
                  <a:lnTo>
                    <a:pt x="428625" y="0"/>
                  </a:lnTo>
                  <a:cubicBezTo>
                    <a:pt x="192281" y="0"/>
                    <a:pt x="0" y="192281"/>
                    <a:pt x="0" y="428625"/>
                  </a:cubicBezTo>
                  <a:lnTo>
                    <a:pt x="0" y="857250"/>
                  </a:lnTo>
                  <a:lnTo>
                    <a:pt x="1428750" y="857250"/>
                  </a:lnTo>
                  <a:lnTo>
                    <a:pt x="1428750" y="428625"/>
                  </a:lnTo>
                  <a:cubicBezTo>
                    <a:pt x="1428750" y="192281"/>
                    <a:pt x="1236469" y="0"/>
                    <a:pt x="1000125" y="0"/>
                  </a:cubicBezTo>
                  <a:close/>
                  <a:moveTo>
                    <a:pt x="1143000" y="571500"/>
                  </a:moveTo>
                  <a:lnTo>
                    <a:pt x="285750" y="571500"/>
                  </a:lnTo>
                  <a:lnTo>
                    <a:pt x="285750" y="428625"/>
                  </a:lnTo>
                  <a:cubicBezTo>
                    <a:pt x="285750" y="349844"/>
                    <a:pt x="349844" y="285750"/>
                    <a:pt x="428625" y="285750"/>
                  </a:cubicBezTo>
                  <a:lnTo>
                    <a:pt x="1000125" y="285750"/>
                  </a:lnTo>
                  <a:cubicBezTo>
                    <a:pt x="1078906" y="285750"/>
                    <a:pt x="1143000" y="349844"/>
                    <a:pt x="1143000" y="428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64"/>
            <p:cNvSpPr/>
            <p:nvPr/>
          </p:nvSpPr>
          <p:spPr>
            <a:xfrm>
              <a:off x="2133600"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64"/>
            <p:cNvSpPr/>
            <p:nvPr/>
          </p:nvSpPr>
          <p:spPr>
            <a:xfrm>
              <a:off x="271462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64"/>
            <p:cNvSpPr/>
            <p:nvPr/>
          </p:nvSpPr>
          <p:spPr>
            <a:xfrm>
              <a:off x="585787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64"/>
            <p:cNvSpPr/>
            <p:nvPr/>
          </p:nvSpPr>
          <p:spPr>
            <a:xfrm rot="-3660061">
              <a:off x="3054791" y="111864"/>
              <a:ext cx="285871" cy="571742"/>
            </a:xfrm>
            <a:custGeom>
              <a:rect b="b" l="l" r="r" t="t"/>
              <a:pathLst>
                <a:path extrusionOk="0" h="571742" w="285871">
                  <a:moveTo>
                    <a:pt x="0" y="0"/>
                  </a:moveTo>
                  <a:lnTo>
                    <a:pt x="285871" y="0"/>
                  </a:lnTo>
                  <a:lnTo>
                    <a:pt x="285871"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64"/>
            <p:cNvSpPr/>
            <p:nvPr/>
          </p:nvSpPr>
          <p:spPr>
            <a:xfrm rot="-3660061">
              <a:off x="5805052" y="1634995"/>
              <a:ext cx="285871" cy="571742"/>
            </a:xfrm>
            <a:custGeom>
              <a:rect b="b" l="l" r="r" t="t"/>
              <a:pathLst>
                <a:path extrusionOk="0" h="571742" w="285871">
                  <a:moveTo>
                    <a:pt x="0" y="0"/>
                  </a:moveTo>
                  <a:lnTo>
                    <a:pt x="285872" y="0"/>
                  </a:lnTo>
                  <a:lnTo>
                    <a:pt x="285872"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64"/>
            <p:cNvSpPr/>
            <p:nvPr/>
          </p:nvSpPr>
          <p:spPr>
            <a:xfrm rot="-1739939">
              <a:off x="2912311" y="1779490"/>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64"/>
            <p:cNvSpPr/>
            <p:nvPr/>
          </p:nvSpPr>
          <p:spPr>
            <a:xfrm rot="-1739939">
              <a:off x="5662225" y="254584"/>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5"/>
          <p:cNvSpPr/>
          <p:nvPr/>
        </p:nvSpPr>
        <p:spPr>
          <a:xfrm>
            <a:off x="4414058" y="4551363"/>
            <a:ext cx="4729942"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217" name="Google Shape;217;p65"/>
          <p:cNvGraphicFramePr/>
          <p:nvPr/>
        </p:nvGraphicFramePr>
        <p:xfrm>
          <a:off x="43737" y="153265"/>
          <a:ext cx="3000000" cy="3000000"/>
        </p:xfrm>
        <a:graphic>
          <a:graphicData uri="http://schemas.openxmlformats.org/drawingml/2006/table">
            <a:tbl>
              <a:tblPr>
                <a:noFill/>
                <a:tableStyleId>{7C21F69B-E825-46CD-AEBD-A287F929FDBC}</a:tableStyleId>
              </a:tblPr>
              <a:tblGrid>
                <a:gridCol w="1551100"/>
                <a:gridCol w="1978275"/>
                <a:gridCol w="557090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02072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lang="it" sz="1200" u="none" cap="none" strike="noStrike">
                          <a:solidFill>
                            <a:srgbClr val="6D6E71"/>
                          </a:solidFill>
                          <a:latin typeface="Calibri"/>
                          <a:ea typeface="Calibri"/>
                          <a:cs typeface="Calibri"/>
                          <a:sym typeface="Calibri"/>
                        </a:rPr>
                        <a:t>Gestione delle finanze</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None/>
                      </a:pPr>
                      <a:r>
                        <a:rPr b="0" i="0" lang="it" sz="1200" u="none" cap="none" strike="noStrike">
                          <a:solidFill>
                            <a:srgbClr val="4B4B4B"/>
                          </a:solidFill>
                          <a:latin typeface="Calibri"/>
                          <a:ea typeface="Calibri"/>
                          <a:cs typeface="Calibri"/>
                          <a:sym typeface="Calibri"/>
                        </a:rPr>
                        <a:t>Quali strumenti possono aiutarvi </a:t>
                      </a:r>
                      <a:r>
                        <a:rPr b="1" i="0" lang="it" sz="1200" u="none" cap="none" strike="noStrike">
                          <a:solidFill>
                            <a:srgbClr val="F16924"/>
                          </a:solidFill>
                          <a:latin typeface="Calibri"/>
                          <a:ea typeface="Calibri"/>
                          <a:cs typeface="Calibri"/>
                          <a:sym typeface="Calibri"/>
                        </a:rPr>
                        <a:t>a gestire le vostre finanze </a:t>
                      </a:r>
                      <a:r>
                        <a:rPr b="0" i="0" lang="it" sz="1200" u="none" cap="none" strike="noStrike">
                          <a:solidFill>
                            <a:srgbClr val="4B4B4B"/>
                          </a:solidFill>
                          <a:latin typeface="Calibri"/>
                          <a:ea typeface="Calibri"/>
                          <a:cs typeface="Calibri"/>
                          <a:sym typeface="Calibri"/>
                        </a:rPr>
                        <a:t>in modo più efficace?</a:t>
                      </a:r>
                      <a:endParaRPr b="1" i="0" sz="1200" u="none" cap="none" strike="noStrike">
                        <a:solidFill>
                          <a:srgbClr val="F16924"/>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Riflettete </a:t>
                      </a:r>
                      <a:r>
                        <a:rPr b="0" i="0" lang="it" sz="1200" u="none" cap="none" strike="noStrike">
                          <a:solidFill>
                            <a:srgbClr val="4B4B4B"/>
                          </a:solidFill>
                          <a:latin typeface="Calibri"/>
                          <a:ea typeface="Calibri"/>
                          <a:cs typeface="Calibri"/>
                          <a:sym typeface="Calibri"/>
                        </a:rPr>
                        <a:t>sulle vostre attuali pratiche finanziarie e su come possono essere migliorate.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le lacune: </a:t>
                      </a:r>
                      <a:r>
                        <a:rPr b="0" i="0" lang="it" sz="1000" u="none" cap="none" strike="noStrike">
                          <a:solidFill>
                            <a:srgbClr val="4B4B4B"/>
                          </a:solidFill>
                          <a:latin typeface="Calibri"/>
                          <a:ea typeface="Calibri"/>
                          <a:cs typeface="Calibri"/>
                          <a:sym typeface="Calibri"/>
                        </a:rPr>
                        <a:t>Elencate le aree in cui avete difficoltà, come il monitoraggio delle spese o la definizione di un budget.</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Soluzioni di ricerca: </a:t>
                      </a:r>
                      <a:r>
                        <a:rPr b="0" i="0" lang="it" sz="1000" u="none" cap="none" strike="noStrike">
                          <a:solidFill>
                            <a:srgbClr val="4B4B4B"/>
                          </a:solidFill>
                          <a:latin typeface="Calibri"/>
                          <a:ea typeface="Calibri"/>
                          <a:cs typeface="Calibri"/>
                          <a:sym typeface="Calibri"/>
                        </a:rPr>
                        <a:t>Cercate strumenti come </a:t>
                      </a:r>
                      <a:r>
                        <a:rPr b="1" i="0" lang="it" sz="1000" u="none" cap="none" strike="noStrike">
                          <a:solidFill>
                            <a:srgbClr val="4B4B4B"/>
                          </a:solidFill>
                          <a:latin typeface="Calibri"/>
                          <a:ea typeface="Calibri"/>
                          <a:cs typeface="Calibri"/>
                          <a:sym typeface="Calibri"/>
                        </a:rPr>
                        <a:t>QuickBooks </a:t>
                      </a:r>
                      <a:r>
                        <a:rPr b="0" i="0" lang="it" sz="1000" u="none" cap="none" strike="noStrike">
                          <a:solidFill>
                            <a:srgbClr val="4B4B4B"/>
                          </a:solidFill>
                          <a:latin typeface="Calibri"/>
                          <a:ea typeface="Calibri"/>
                          <a:cs typeface="Calibri"/>
                          <a:sym typeface="Calibri"/>
                        </a:rPr>
                        <a:t>o </a:t>
                      </a:r>
                      <a:r>
                        <a:rPr b="1" i="0" lang="it" sz="1000" u="none" cap="none" strike="noStrike">
                          <a:solidFill>
                            <a:srgbClr val="4B4B4B"/>
                          </a:solidFill>
                          <a:latin typeface="Calibri"/>
                          <a:ea typeface="Calibri"/>
                          <a:cs typeface="Calibri"/>
                          <a:sym typeface="Calibri"/>
                        </a:rPr>
                        <a:t>Wave </a:t>
                      </a:r>
                      <a:r>
                        <a:rPr b="0" i="0" lang="it" sz="1000" u="none" cap="none" strike="noStrike">
                          <a:solidFill>
                            <a:srgbClr val="4B4B4B"/>
                          </a:solidFill>
                          <a:latin typeface="Calibri"/>
                          <a:ea typeface="Calibri"/>
                          <a:cs typeface="Calibri"/>
                          <a:sym typeface="Calibri"/>
                        </a:rPr>
                        <a:t>per gestire le finanze.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il controllo: </a:t>
                      </a:r>
                      <a:r>
                        <a:rPr b="0" i="0" lang="it" sz="1000" u="none" cap="none" strike="noStrike">
                          <a:solidFill>
                            <a:srgbClr val="4B4B4B"/>
                          </a:solidFill>
                          <a:latin typeface="Calibri"/>
                          <a:ea typeface="Calibri"/>
                          <a:cs typeface="Calibri"/>
                          <a:sym typeface="Calibri"/>
                        </a:rPr>
                        <a:t>Scrivete i passaggi per tenere traccia delle entrate e delle uscite settimanali ed evitare sorprese finanziarie.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Servizio clienti</a:t>
                      </a:r>
                      <a:endParaRPr b="0" i="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04040"/>
                          </a:solidFill>
                          <a:latin typeface="Calibri"/>
                          <a:ea typeface="Calibri"/>
                          <a:cs typeface="Calibri"/>
                          <a:sym typeface="Calibri"/>
                        </a:rPr>
                        <a:t>Come si può </a:t>
                      </a:r>
                      <a:r>
                        <a:rPr b="1" i="0" lang="it" sz="1200" u="none" cap="none" strike="noStrike">
                          <a:solidFill>
                            <a:srgbClr val="F16924"/>
                          </a:solidFill>
                          <a:latin typeface="Calibri"/>
                          <a:ea typeface="Calibri"/>
                          <a:cs typeface="Calibri"/>
                          <a:sym typeface="Calibri"/>
                        </a:rPr>
                        <a:t>migliorare il servizio clienti </a:t>
                      </a:r>
                      <a:r>
                        <a:rPr b="0" i="0" lang="it" sz="1200" u="none" cap="none" strike="noStrike">
                          <a:solidFill>
                            <a:srgbClr val="404040"/>
                          </a:solidFill>
                          <a:latin typeface="Calibri"/>
                          <a:ea typeface="Calibri"/>
                          <a:cs typeface="Calibri"/>
                          <a:sym typeface="Calibri"/>
                        </a:rPr>
                        <a:t>per aumentare la soddisfazione e la fedeltà?</a:t>
                      </a:r>
                      <a:endParaRPr b="1" i="0" sz="1200" u="none" cap="none" strike="noStrike">
                        <a:solidFill>
                          <a:srgbClr val="F16924"/>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gestite attualmente le interazioni con i clienti e a dove potete migliorare.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Fare un elenco: </a:t>
                      </a:r>
                      <a:r>
                        <a:rPr b="0" i="0" lang="it" sz="1000" u="none" cap="none" strike="noStrike">
                          <a:solidFill>
                            <a:srgbClr val="4B4B4B"/>
                          </a:solidFill>
                          <a:latin typeface="Calibri"/>
                          <a:ea typeface="Calibri"/>
                          <a:cs typeface="Calibri"/>
                          <a:sym typeface="Calibri"/>
                        </a:rPr>
                        <a:t>Scrivete le richieste o i reclami più comuni dei clienti.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Individuare i punti deboli: </a:t>
                      </a:r>
                      <a:r>
                        <a:rPr b="0" i="0" lang="it" sz="1000" u="none" cap="none" strike="noStrike">
                          <a:solidFill>
                            <a:srgbClr val="4B4B4B"/>
                          </a:solidFill>
                          <a:latin typeface="Calibri"/>
                          <a:ea typeface="Calibri"/>
                          <a:cs typeface="Calibri"/>
                          <a:sym typeface="Calibri"/>
                        </a:rPr>
                        <a:t>Identificate le aree in cui potreste rispondere più rapidamente o fornire un'assistenza migliore.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il miglioramento: </a:t>
                      </a:r>
                      <a:r>
                        <a:rPr b="0" i="0" lang="it" sz="1000" u="none" cap="none" strike="noStrike">
                          <a:solidFill>
                            <a:srgbClr val="4B4B4B"/>
                          </a:solidFill>
                          <a:latin typeface="Calibri"/>
                          <a:ea typeface="Calibri"/>
                          <a:cs typeface="Calibri"/>
                          <a:sym typeface="Calibri"/>
                        </a:rPr>
                        <a:t>Scegliete strumenti come </a:t>
                      </a:r>
                      <a:r>
                        <a:rPr b="1" i="0" lang="it" sz="1000" u="none" cap="none" strike="noStrike">
                          <a:solidFill>
                            <a:srgbClr val="4B4B4B"/>
                          </a:solidFill>
                          <a:latin typeface="Calibri"/>
                          <a:ea typeface="Calibri"/>
                          <a:cs typeface="Calibri"/>
                          <a:sym typeface="Calibri"/>
                        </a:rPr>
                        <a:t>Zendesk </a:t>
                      </a:r>
                      <a:r>
                        <a:rPr b="0" i="0" lang="it" sz="1000" u="none" cap="none" strike="noStrike">
                          <a:solidFill>
                            <a:srgbClr val="4B4B4B"/>
                          </a:solidFill>
                          <a:latin typeface="Calibri"/>
                          <a:ea typeface="Calibri"/>
                          <a:cs typeface="Calibri"/>
                          <a:sym typeface="Calibri"/>
                        </a:rPr>
                        <a:t>o </a:t>
                      </a:r>
                      <a:r>
                        <a:rPr b="1" i="0" lang="it" sz="1000" u="none" cap="none" strike="noStrike">
                          <a:solidFill>
                            <a:srgbClr val="4B4B4B"/>
                          </a:solidFill>
                          <a:latin typeface="Calibri"/>
                          <a:ea typeface="Calibri"/>
                          <a:cs typeface="Calibri"/>
                          <a:sym typeface="Calibri"/>
                        </a:rPr>
                        <a:t>Tidio Chatbots </a:t>
                      </a:r>
                      <a:r>
                        <a:rPr b="0" i="0" lang="it" sz="1000" u="none" cap="none" strike="noStrike">
                          <a:solidFill>
                            <a:srgbClr val="4B4B4B"/>
                          </a:solidFill>
                          <a:latin typeface="Calibri"/>
                          <a:ea typeface="Calibri"/>
                          <a:cs typeface="Calibri"/>
                          <a:sym typeface="Calibri"/>
                        </a:rPr>
                        <a:t>per migliorare i tempi di risposta e la qualità del servizio.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 sz="1200" u="none" cap="none" strike="noStrike">
                          <a:solidFill>
                            <a:srgbClr val="6D6E71"/>
                          </a:solidFill>
                          <a:latin typeface="Calibri"/>
                          <a:ea typeface="Calibri"/>
                          <a:cs typeface="Calibri"/>
                          <a:sym typeface="Calibri"/>
                        </a:rPr>
                        <a:t>Sviluppo del team</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404040"/>
                          </a:solidFill>
                          <a:latin typeface="Calibri"/>
                          <a:ea typeface="Calibri"/>
                          <a:cs typeface="Calibri"/>
                          <a:sym typeface="Calibri"/>
                        </a:rPr>
                        <a:t>Come si può </a:t>
                      </a:r>
                      <a:r>
                        <a:rPr b="1" i="0" lang="it" sz="1200" u="none" cap="none" strike="noStrike">
                          <a:solidFill>
                            <a:srgbClr val="F16924"/>
                          </a:solidFill>
                          <a:latin typeface="Calibri"/>
                          <a:ea typeface="Calibri"/>
                          <a:cs typeface="Calibri"/>
                          <a:sym typeface="Calibri"/>
                        </a:rPr>
                        <a:t>coltivare il talento </a:t>
                      </a:r>
                      <a:r>
                        <a:rPr b="0" i="0" lang="it" sz="1200" u="none" cap="none" strike="noStrike">
                          <a:solidFill>
                            <a:srgbClr val="404040"/>
                          </a:solidFill>
                          <a:latin typeface="Calibri"/>
                          <a:ea typeface="Calibri"/>
                          <a:cs typeface="Calibri"/>
                          <a:sym typeface="Calibri"/>
                        </a:rPr>
                        <a:t>e rafforzare un piccolo team?</a:t>
                      </a:r>
                      <a:endParaRPr b="1" i="0" sz="1200" u="none" cap="none" strike="noStrike">
                        <a:solidFill>
                          <a:srgbClr val="F16924"/>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69ADAD"/>
                        </a:buClr>
                        <a:buSzPts val="1430"/>
                        <a:buFont typeface="Arial"/>
                        <a:buNone/>
                      </a:pPr>
                      <a:r>
                        <a:rPr b="1" i="0" lang="it" sz="1100" u="none" cap="none" strike="noStrike">
                          <a:solidFill>
                            <a:schemeClr val="lt1"/>
                          </a:solidFill>
                          <a:highlight>
                            <a:srgbClr val="69ADAD"/>
                          </a:highlight>
                          <a:latin typeface="Arial"/>
                          <a:ea typeface="Arial"/>
                          <a:cs typeface="Arial"/>
                          <a:sym typeface="Arial"/>
                        </a:rPr>
                        <a:t>Pensate a come </a:t>
                      </a:r>
                      <a:r>
                        <a:rPr b="0" i="0" lang="it" sz="1200" u="none" cap="none" strike="noStrike">
                          <a:solidFill>
                            <a:srgbClr val="4B4B4B"/>
                          </a:solidFill>
                          <a:latin typeface="Calibri"/>
                          <a:ea typeface="Calibri"/>
                          <a:cs typeface="Calibri"/>
                          <a:sym typeface="Calibri"/>
                        </a:rPr>
                        <a:t>sostenere e sviluppare il vostro team di due o tre membri. </a:t>
                      </a:r>
                      <a:endParaRPr b="0" i="0" sz="10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Identificare i punti di forza: </a:t>
                      </a:r>
                      <a:r>
                        <a:rPr b="0" i="0" lang="it" sz="1000" u="none" cap="none" strike="noStrike">
                          <a:solidFill>
                            <a:srgbClr val="4B4B4B"/>
                          </a:solidFill>
                          <a:latin typeface="Calibri"/>
                          <a:ea typeface="Calibri"/>
                          <a:cs typeface="Calibri"/>
                          <a:sym typeface="Calibri"/>
                        </a:rPr>
                        <a:t>Elencate le competenze uniche che ogni membro del team apporta alla vostra idea e annotate le aree in cui potreste avere bisogno di ulteriore supporto.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Investite nella crescita: </a:t>
                      </a:r>
                      <a:r>
                        <a:rPr b="0" i="0" lang="it" sz="1000" u="none" cap="none" strike="noStrike">
                          <a:solidFill>
                            <a:srgbClr val="4B4B4B"/>
                          </a:solidFill>
                          <a:latin typeface="Calibri"/>
                          <a:ea typeface="Calibri"/>
                          <a:cs typeface="Calibri"/>
                          <a:sym typeface="Calibri"/>
                        </a:rPr>
                        <a:t>Cercate modi convenienti per migliorare le competenze del vostro team, come corsi online gratuiti, webinar o sessioni di condivisione delle competenze.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Pianificare il successo: </a:t>
                      </a:r>
                      <a:r>
                        <a:rPr b="0" i="0" lang="it" sz="1000" u="none" cap="none" strike="noStrike">
                          <a:solidFill>
                            <a:srgbClr val="4B4B4B"/>
                          </a:solidFill>
                          <a:latin typeface="Calibri"/>
                          <a:ea typeface="Calibri"/>
                          <a:cs typeface="Calibri"/>
                          <a:sym typeface="Calibri"/>
                        </a:rPr>
                        <a:t>Trovate modi semplici per riconoscervi e motivarvi a vicenda, ad esempio festeggiando le pietre miliari o condividendo regolarmente feedback positivi.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218" name="Google Shape;218;p65"/>
          <p:cNvSpPr txBox="1"/>
          <p:nvPr/>
        </p:nvSpPr>
        <p:spPr>
          <a:xfrm>
            <a:off x="423337" y="1123400"/>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3</a:t>
            </a:r>
            <a:endParaRPr b="0" i="0" sz="4000" u="none" cap="none" strike="noStrike">
              <a:solidFill>
                <a:srgbClr val="8AC03B"/>
              </a:solidFill>
              <a:latin typeface="Calibri"/>
              <a:ea typeface="Calibri"/>
              <a:cs typeface="Calibri"/>
              <a:sym typeface="Calibri"/>
            </a:endParaRPr>
          </a:p>
        </p:txBody>
      </p:sp>
      <p:sp>
        <p:nvSpPr>
          <p:cNvPr id="219" name="Google Shape;219;p65"/>
          <p:cNvSpPr txBox="1"/>
          <p:nvPr/>
        </p:nvSpPr>
        <p:spPr>
          <a:xfrm>
            <a:off x="423337" y="2233750"/>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4</a:t>
            </a:r>
            <a:endParaRPr b="0" i="0" sz="4000" u="none" cap="none" strike="noStrike">
              <a:solidFill>
                <a:srgbClr val="8AC03B"/>
              </a:solidFill>
              <a:latin typeface="Calibri"/>
              <a:ea typeface="Calibri"/>
              <a:cs typeface="Calibri"/>
              <a:sym typeface="Calibri"/>
            </a:endParaRPr>
          </a:p>
        </p:txBody>
      </p:sp>
      <p:grpSp>
        <p:nvGrpSpPr>
          <p:cNvPr id="220" name="Google Shape;220;p65"/>
          <p:cNvGrpSpPr/>
          <p:nvPr/>
        </p:nvGrpSpPr>
        <p:grpSpPr>
          <a:xfrm>
            <a:off x="908680" y="2305631"/>
            <a:ext cx="465221" cy="465221"/>
            <a:chOff x="2133600" y="133350"/>
            <a:chExt cx="4876799" cy="4876799"/>
          </a:xfrm>
        </p:grpSpPr>
        <p:sp>
          <p:nvSpPr>
            <p:cNvPr id="221" name="Google Shape;221;p65"/>
            <p:cNvSpPr/>
            <p:nvPr/>
          </p:nvSpPr>
          <p:spPr>
            <a:xfrm>
              <a:off x="2133600" y="1663693"/>
              <a:ext cx="2275208" cy="3346456"/>
            </a:xfrm>
            <a:custGeom>
              <a:rect b="b" l="l" r="r" t="t"/>
              <a:pathLst>
                <a:path extrusionOk="0" h="3346456" w="2275208">
                  <a:moveTo>
                    <a:pt x="1544698" y="1342644"/>
                  </a:moveTo>
                  <a:cubicBezTo>
                    <a:pt x="1365723" y="1163679"/>
                    <a:pt x="1080411" y="1160917"/>
                    <a:pt x="897893" y="1328880"/>
                  </a:cubicBezTo>
                  <a:lnTo>
                    <a:pt x="897893" y="754856"/>
                  </a:lnTo>
                  <a:cubicBezTo>
                    <a:pt x="897893" y="338795"/>
                    <a:pt x="559356" y="0"/>
                    <a:pt x="143037" y="0"/>
                  </a:cubicBezTo>
                  <a:lnTo>
                    <a:pt x="142875" y="0"/>
                  </a:lnTo>
                  <a:cubicBezTo>
                    <a:pt x="63970" y="0"/>
                    <a:pt x="0" y="63970"/>
                    <a:pt x="0" y="142875"/>
                  </a:cubicBezTo>
                  <a:lnTo>
                    <a:pt x="0" y="1979295"/>
                  </a:lnTo>
                  <a:cubicBezTo>
                    <a:pt x="0" y="2017186"/>
                    <a:pt x="15059" y="2053523"/>
                    <a:pt x="41853" y="2080317"/>
                  </a:cubicBezTo>
                  <a:lnTo>
                    <a:pt x="918210" y="2956693"/>
                  </a:lnTo>
                  <a:lnTo>
                    <a:pt x="918210" y="3203581"/>
                  </a:lnTo>
                  <a:cubicBezTo>
                    <a:pt x="918210" y="3282487"/>
                    <a:pt x="982180" y="3346456"/>
                    <a:pt x="1061085" y="3346456"/>
                  </a:cubicBezTo>
                  <a:lnTo>
                    <a:pt x="2132333" y="3346456"/>
                  </a:lnTo>
                  <a:cubicBezTo>
                    <a:pt x="2211238" y="3346456"/>
                    <a:pt x="2275208" y="3282487"/>
                    <a:pt x="2275208" y="3203581"/>
                  </a:cubicBezTo>
                  <a:lnTo>
                    <a:pt x="2275208" y="2385917"/>
                  </a:lnTo>
                  <a:cubicBezTo>
                    <a:pt x="2275208" y="2184225"/>
                    <a:pt x="2196675" y="1994621"/>
                    <a:pt x="2054085" y="1852032"/>
                  </a:cubicBezTo>
                  <a:close/>
                  <a:moveTo>
                    <a:pt x="1989458" y="3060706"/>
                  </a:moveTo>
                  <a:lnTo>
                    <a:pt x="1203960" y="3060706"/>
                  </a:lnTo>
                  <a:lnTo>
                    <a:pt x="1203960" y="2897515"/>
                  </a:lnTo>
                  <a:cubicBezTo>
                    <a:pt x="1203960" y="2859624"/>
                    <a:pt x="1188901" y="2823286"/>
                    <a:pt x="1162107" y="2796492"/>
                  </a:cubicBezTo>
                  <a:lnTo>
                    <a:pt x="285750" y="1920116"/>
                  </a:lnTo>
                  <a:lnTo>
                    <a:pt x="285750" y="308248"/>
                  </a:lnTo>
                  <a:cubicBezTo>
                    <a:pt x="555708" y="394897"/>
                    <a:pt x="612143" y="645042"/>
                    <a:pt x="612143" y="754866"/>
                  </a:cubicBezTo>
                  <a:lnTo>
                    <a:pt x="612143" y="1673238"/>
                  </a:lnTo>
                  <a:cubicBezTo>
                    <a:pt x="612143" y="1711138"/>
                    <a:pt x="627202" y="1747466"/>
                    <a:pt x="653996" y="1774260"/>
                  </a:cubicBezTo>
                  <a:lnTo>
                    <a:pt x="1266139" y="2386403"/>
                  </a:lnTo>
                  <a:cubicBezTo>
                    <a:pt x="1321937" y="2442191"/>
                    <a:pt x="1412405" y="2442201"/>
                    <a:pt x="1468193" y="2386403"/>
                  </a:cubicBezTo>
                  <a:cubicBezTo>
                    <a:pt x="1523990" y="2330615"/>
                    <a:pt x="1523990" y="2240147"/>
                    <a:pt x="1468193" y="2184349"/>
                  </a:cubicBezTo>
                  <a:lnTo>
                    <a:pt x="1085602" y="1801759"/>
                  </a:lnTo>
                  <a:cubicBezTo>
                    <a:pt x="1014584" y="1730731"/>
                    <a:pt x="1014527" y="1615793"/>
                    <a:pt x="1085602" y="1544707"/>
                  </a:cubicBezTo>
                  <a:cubicBezTo>
                    <a:pt x="1156668" y="1473651"/>
                    <a:pt x="1271559" y="1473622"/>
                    <a:pt x="1342654" y="1544707"/>
                  </a:cubicBezTo>
                  <a:lnTo>
                    <a:pt x="1852031" y="2054095"/>
                  </a:lnTo>
                  <a:cubicBezTo>
                    <a:pt x="1940662" y="2142715"/>
                    <a:pt x="1989468" y="2260559"/>
                    <a:pt x="1989468" y="2385917"/>
                  </a:cubicBezTo>
                  <a:lnTo>
                    <a:pt x="1989468" y="306070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65"/>
            <p:cNvSpPr/>
            <p:nvPr/>
          </p:nvSpPr>
          <p:spPr>
            <a:xfrm>
              <a:off x="3204848" y="133350"/>
              <a:ext cx="2734303" cy="2734313"/>
            </a:xfrm>
            <a:custGeom>
              <a:rect b="b" l="l" r="r" t="t"/>
              <a:pathLst>
                <a:path extrusionOk="0" h="2734313" w="2734303">
                  <a:moveTo>
                    <a:pt x="2734304" y="1367152"/>
                  </a:moveTo>
                  <a:cubicBezTo>
                    <a:pt x="2734304" y="612096"/>
                    <a:pt x="2122208" y="0"/>
                    <a:pt x="1367152" y="0"/>
                  </a:cubicBezTo>
                  <a:cubicBezTo>
                    <a:pt x="612096" y="0"/>
                    <a:pt x="0" y="612096"/>
                    <a:pt x="0" y="1367152"/>
                  </a:cubicBezTo>
                  <a:cubicBezTo>
                    <a:pt x="0" y="2122208"/>
                    <a:pt x="612096" y="2734313"/>
                    <a:pt x="1367152" y="2734313"/>
                  </a:cubicBezTo>
                  <a:cubicBezTo>
                    <a:pt x="2122208" y="2734313"/>
                    <a:pt x="2734304" y="2122218"/>
                    <a:pt x="2734304" y="1367152"/>
                  </a:cubicBezTo>
                  <a:close/>
                  <a:moveTo>
                    <a:pt x="2448563" y="1367152"/>
                  </a:moveTo>
                  <a:cubicBezTo>
                    <a:pt x="2448563" y="1510779"/>
                    <a:pt x="2420388" y="1651407"/>
                    <a:pt x="2366144" y="1781699"/>
                  </a:cubicBezTo>
                  <a:lnTo>
                    <a:pt x="1914344" y="1329547"/>
                  </a:lnTo>
                  <a:cubicBezTo>
                    <a:pt x="1850774" y="1265901"/>
                    <a:pt x="1850774" y="1162336"/>
                    <a:pt x="1914287" y="1098737"/>
                  </a:cubicBezTo>
                  <a:lnTo>
                    <a:pt x="2258263" y="754647"/>
                  </a:lnTo>
                  <a:cubicBezTo>
                    <a:pt x="2381793" y="933841"/>
                    <a:pt x="2448563" y="1146581"/>
                    <a:pt x="2448563" y="1367152"/>
                  </a:cubicBezTo>
                  <a:close/>
                  <a:moveTo>
                    <a:pt x="616563" y="2145325"/>
                  </a:moveTo>
                  <a:cubicBezTo>
                    <a:pt x="404946" y="1941976"/>
                    <a:pt x="285750" y="1664541"/>
                    <a:pt x="285750" y="1367152"/>
                  </a:cubicBezTo>
                  <a:cubicBezTo>
                    <a:pt x="285750" y="937736"/>
                    <a:pt x="538153" y="555955"/>
                    <a:pt x="918210" y="382924"/>
                  </a:cubicBezTo>
                  <a:lnTo>
                    <a:pt x="918210" y="615134"/>
                  </a:lnTo>
                  <a:cubicBezTo>
                    <a:pt x="918210" y="729834"/>
                    <a:pt x="872119" y="819198"/>
                    <a:pt x="793947" y="896760"/>
                  </a:cubicBezTo>
                  <a:cubicBezTo>
                    <a:pt x="619182" y="1071744"/>
                    <a:pt x="619182" y="1356474"/>
                    <a:pt x="794490" y="1532011"/>
                  </a:cubicBezTo>
                  <a:cubicBezTo>
                    <a:pt x="967778" y="1703594"/>
                    <a:pt x="872280" y="1889446"/>
                    <a:pt x="806987" y="1954740"/>
                  </a:cubicBezTo>
                  <a:close/>
                  <a:moveTo>
                    <a:pt x="1367152" y="2448563"/>
                  </a:moveTo>
                  <a:cubicBezTo>
                    <a:pt x="1183310" y="2448563"/>
                    <a:pt x="1006993" y="2403358"/>
                    <a:pt x="849268" y="2316709"/>
                  </a:cubicBezTo>
                  <a:lnTo>
                    <a:pt x="1009078" y="2156765"/>
                  </a:lnTo>
                  <a:cubicBezTo>
                    <a:pt x="1186672" y="1979181"/>
                    <a:pt x="1282789" y="1613468"/>
                    <a:pt x="996144" y="1329557"/>
                  </a:cubicBezTo>
                  <a:cubicBezTo>
                    <a:pt x="932574" y="1265901"/>
                    <a:pt x="932574" y="1162336"/>
                    <a:pt x="996648" y="1098175"/>
                  </a:cubicBezTo>
                  <a:cubicBezTo>
                    <a:pt x="1003097" y="1091651"/>
                    <a:pt x="1203970" y="919915"/>
                    <a:pt x="1203970" y="615134"/>
                  </a:cubicBezTo>
                  <a:lnTo>
                    <a:pt x="1203970" y="298009"/>
                  </a:lnTo>
                  <a:cubicBezTo>
                    <a:pt x="1257776" y="289855"/>
                    <a:pt x="1312345" y="285750"/>
                    <a:pt x="1367152" y="285750"/>
                  </a:cubicBezTo>
                  <a:cubicBezTo>
                    <a:pt x="1623479" y="285750"/>
                    <a:pt x="1871682" y="378057"/>
                    <a:pt x="2066182" y="542630"/>
                  </a:cubicBezTo>
                  <a:lnTo>
                    <a:pt x="1712157" y="896769"/>
                  </a:lnTo>
                  <a:cubicBezTo>
                    <a:pt x="1537392" y="1071753"/>
                    <a:pt x="1537392" y="1356484"/>
                    <a:pt x="1712185" y="1531506"/>
                  </a:cubicBezTo>
                  <a:lnTo>
                    <a:pt x="2216525" y="2036236"/>
                  </a:lnTo>
                  <a:cubicBezTo>
                    <a:pt x="2012413" y="2296297"/>
                    <a:pt x="1702432" y="2448563"/>
                    <a:pt x="1367152" y="244856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65"/>
            <p:cNvSpPr/>
            <p:nvPr/>
          </p:nvSpPr>
          <p:spPr>
            <a:xfrm>
              <a:off x="4735201" y="1663703"/>
              <a:ext cx="2275198" cy="3346446"/>
            </a:xfrm>
            <a:custGeom>
              <a:rect b="b" l="l" r="r" t="t"/>
              <a:pathLst>
                <a:path extrusionOk="0" h="3346446" w="2275198">
                  <a:moveTo>
                    <a:pt x="2132324" y="0"/>
                  </a:moveTo>
                  <a:lnTo>
                    <a:pt x="2132171" y="0"/>
                  </a:lnTo>
                  <a:cubicBezTo>
                    <a:pt x="1715843" y="0"/>
                    <a:pt x="1377315" y="338804"/>
                    <a:pt x="1377315" y="754856"/>
                  </a:cubicBezTo>
                  <a:lnTo>
                    <a:pt x="1377315" y="1328880"/>
                  </a:lnTo>
                  <a:cubicBezTo>
                    <a:pt x="1194797" y="1160917"/>
                    <a:pt x="909485" y="1163679"/>
                    <a:pt x="730510" y="1342644"/>
                  </a:cubicBezTo>
                  <a:lnTo>
                    <a:pt x="221123" y="1852031"/>
                  </a:lnTo>
                  <a:cubicBezTo>
                    <a:pt x="78534" y="1994621"/>
                    <a:pt x="0" y="2184225"/>
                    <a:pt x="0" y="2385917"/>
                  </a:cubicBezTo>
                  <a:lnTo>
                    <a:pt x="0" y="3203572"/>
                  </a:lnTo>
                  <a:cubicBezTo>
                    <a:pt x="0" y="3282477"/>
                    <a:pt x="63970" y="3346447"/>
                    <a:pt x="142875" y="3346447"/>
                  </a:cubicBezTo>
                  <a:lnTo>
                    <a:pt x="1214114" y="3346447"/>
                  </a:lnTo>
                  <a:cubicBezTo>
                    <a:pt x="1293019" y="3346447"/>
                    <a:pt x="1356989" y="3282477"/>
                    <a:pt x="1356989" y="3203572"/>
                  </a:cubicBezTo>
                  <a:lnTo>
                    <a:pt x="1356989" y="2956684"/>
                  </a:lnTo>
                  <a:lnTo>
                    <a:pt x="2233346" y="2080317"/>
                  </a:lnTo>
                  <a:cubicBezTo>
                    <a:pt x="2260140" y="2053523"/>
                    <a:pt x="2275199" y="2017186"/>
                    <a:pt x="2275199" y="1979295"/>
                  </a:cubicBezTo>
                  <a:lnTo>
                    <a:pt x="2275199" y="142875"/>
                  </a:lnTo>
                  <a:cubicBezTo>
                    <a:pt x="2275199" y="63960"/>
                    <a:pt x="2211229" y="0"/>
                    <a:pt x="2132324" y="0"/>
                  </a:cubicBezTo>
                  <a:close/>
                  <a:moveTo>
                    <a:pt x="1989449" y="1920107"/>
                  </a:moveTo>
                  <a:lnTo>
                    <a:pt x="1113091" y="2796473"/>
                  </a:lnTo>
                  <a:cubicBezTo>
                    <a:pt x="1086298" y="2823267"/>
                    <a:pt x="1071239" y="2859605"/>
                    <a:pt x="1071239" y="2897496"/>
                  </a:cubicBezTo>
                  <a:lnTo>
                    <a:pt x="1071239" y="3060697"/>
                  </a:lnTo>
                  <a:lnTo>
                    <a:pt x="285740" y="3060697"/>
                  </a:lnTo>
                  <a:lnTo>
                    <a:pt x="285740" y="2385908"/>
                  </a:lnTo>
                  <a:cubicBezTo>
                    <a:pt x="285740" y="2260549"/>
                    <a:pt x="334546" y="2142706"/>
                    <a:pt x="423177" y="2054085"/>
                  </a:cubicBezTo>
                  <a:lnTo>
                    <a:pt x="932555" y="1544698"/>
                  </a:lnTo>
                  <a:cubicBezTo>
                    <a:pt x="1003649" y="1473613"/>
                    <a:pt x="1118549" y="1473641"/>
                    <a:pt x="1189606" y="1544698"/>
                  </a:cubicBezTo>
                  <a:cubicBezTo>
                    <a:pt x="1260682" y="1615783"/>
                    <a:pt x="1260624" y="1730721"/>
                    <a:pt x="1189606" y="1801749"/>
                  </a:cubicBezTo>
                  <a:lnTo>
                    <a:pt x="807015" y="2184340"/>
                  </a:lnTo>
                  <a:cubicBezTo>
                    <a:pt x="751227" y="2240137"/>
                    <a:pt x="751227" y="2330596"/>
                    <a:pt x="807015" y="2386394"/>
                  </a:cubicBezTo>
                  <a:cubicBezTo>
                    <a:pt x="862803" y="2442191"/>
                    <a:pt x="953271" y="2442181"/>
                    <a:pt x="1009069" y="2386394"/>
                  </a:cubicBezTo>
                  <a:lnTo>
                    <a:pt x="1621212" y="1774250"/>
                  </a:lnTo>
                  <a:cubicBezTo>
                    <a:pt x="1648006" y="1747457"/>
                    <a:pt x="1663065" y="1711119"/>
                    <a:pt x="1663065" y="1673228"/>
                  </a:cubicBezTo>
                  <a:lnTo>
                    <a:pt x="1663065" y="754856"/>
                  </a:lnTo>
                  <a:cubicBezTo>
                    <a:pt x="1663065" y="645033"/>
                    <a:pt x="1719501" y="394887"/>
                    <a:pt x="1989458" y="308238"/>
                  </a:cubicBezTo>
                  <a:lnTo>
                    <a:pt x="1989458" y="1920107"/>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4" name="Google Shape;224;p65"/>
          <p:cNvSpPr txBox="1"/>
          <p:nvPr/>
        </p:nvSpPr>
        <p:spPr>
          <a:xfrm>
            <a:off x="423337" y="3538587"/>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nvGrpSpPr>
          <p:cNvPr id="225" name="Google Shape;225;p65"/>
          <p:cNvGrpSpPr/>
          <p:nvPr/>
        </p:nvGrpSpPr>
        <p:grpSpPr>
          <a:xfrm>
            <a:off x="891325" y="1130282"/>
            <a:ext cx="432556" cy="432556"/>
            <a:chOff x="2133600" y="133350"/>
            <a:chExt cx="4876800" cy="4876800"/>
          </a:xfrm>
        </p:grpSpPr>
        <p:sp>
          <p:nvSpPr>
            <p:cNvPr id="226" name="Google Shape;226;p65"/>
            <p:cNvSpPr/>
            <p:nvPr/>
          </p:nvSpPr>
          <p:spPr>
            <a:xfrm>
              <a:off x="2133600" y="133350"/>
              <a:ext cx="4876800" cy="4876800"/>
            </a:xfrm>
            <a:custGeom>
              <a:rect b="b" l="l" r="r" t="t"/>
              <a:pathLst>
                <a:path extrusionOk="0" h="4876800" w="4876800">
                  <a:moveTo>
                    <a:pt x="4581525" y="3576171"/>
                  </a:moveTo>
                  <a:lnTo>
                    <a:pt x="4581525" y="0"/>
                  </a:lnTo>
                  <a:lnTo>
                    <a:pt x="3724275" y="0"/>
                  </a:lnTo>
                  <a:lnTo>
                    <a:pt x="3724275" y="2671153"/>
                  </a:lnTo>
                  <a:cubicBezTo>
                    <a:pt x="3632845" y="2614393"/>
                    <a:pt x="3537471" y="2563387"/>
                    <a:pt x="3438525" y="2518877"/>
                  </a:cubicBezTo>
                  <a:lnTo>
                    <a:pt x="3438525" y="581025"/>
                  </a:lnTo>
                  <a:lnTo>
                    <a:pt x="2581275" y="581025"/>
                  </a:lnTo>
                  <a:lnTo>
                    <a:pt x="2581275" y="2309327"/>
                  </a:lnTo>
                  <a:cubicBezTo>
                    <a:pt x="2533984" y="2306593"/>
                    <a:pt x="2486368" y="2305050"/>
                    <a:pt x="2438400" y="2305050"/>
                  </a:cubicBezTo>
                  <a:cubicBezTo>
                    <a:pt x="2390432" y="2305050"/>
                    <a:pt x="2342817" y="2306593"/>
                    <a:pt x="2295525" y="2309327"/>
                  </a:cubicBezTo>
                  <a:lnTo>
                    <a:pt x="2295525" y="1152525"/>
                  </a:lnTo>
                  <a:lnTo>
                    <a:pt x="1438275" y="1152525"/>
                  </a:lnTo>
                  <a:lnTo>
                    <a:pt x="1438275" y="2518877"/>
                  </a:lnTo>
                  <a:cubicBezTo>
                    <a:pt x="1339329" y="2563378"/>
                    <a:pt x="1243956" y="2614393"/>
                    <a:pt x="1152525" y="2671153"/>
                  </a:cubicBezTo>
                  <a:lnTo>
                    <a:pt x="1152525" y="1724025"/>
                  </a:lnTo>
                  <a:lnTo>
                    <a:pt x="295275" y="1724025"/>
                  </a:lnTo>
                  <a:lnTo>
                    <a:pt x="295275" y="3576171"/>
                  </a:lnTo>
                  <a:cubicBezTo>
                    <a:pt x="107032" y="3920528"/>
                    <a:pt x="0" y="4315006"/>
                    <a:pt x="0" y="4733925"/>
                  </a:cubicBezTo>
                  <a:lnTo>
                    <a:pt x="0" y="4876800"/>
                  </a:lnTo>
                  <a:lnTo>
                    <a:pt x="4876800" y="4876800"/>
                  </a:lnTo>
                  <a:lnTo>
                    <a:pt x="4876800" y="4733925"/>
                  </a:lnTo>
                  <a:cubicBezTo>
                    <a:pt x="4876800" y="4315006"/>
                    <a:pt x="4769768" y="3920528"/>
                    <a:pt x="4581525" y="3576171"/>
                  </a:cubicBezTo>
                  <a:close/>
                  <a:moveTo>
                    <a:pt x="4010025" y="285750"/>
                  </a:moveTo>
                  <a:lnTo>
                    <a:pt x="4295775" y="285750"/>
                  </a:lnTo>
                  <a:lnTo>
                    <a:pt x="4295775" y="3162129"/>
                  </a:lnTo>
                  <a:cubicBezTo>
                    <a:pt x="4208498" y="3059954"/>
                    <a:pt x="4112905" y="2965066"/>
                    <a:pt x="4010025" y="2878465"/>
                  </a:cubicBezTo>
                  <a:close/>
                  <a:moveTo>
                    <a:pt x="2867025" y="866775"/>
                  </a:moveTo>
                  <a:lnTo>
                    <a:pt x="3152775" y="866775"/>
                  </a:lnTo>
                  <a:lnTo>
                    <a:pt x="3152775" y="2411482"/>
                  </a:lnTo>
                  <a:cubicBezTo>
                    <a:pt x="3059744" y="2383031"/>
                    <a:pt x="2964390" y="2359914"/>
                    <a:pt x="2867025" y="2342645"/>
                  </a:cubicBezTo>
                  <a:close/>
                  <a:moveTo>
                    <a:pt x="1724025" y="1438275"/>
                  </a:moveTo>
                  <a:lnTo>
                    <a:pt x="2009775" y="1438275"/>
                  </a:lnTo>
                  <a:lnTo>
                    <a:pt x="2009775" y="2342655"/>
                  </a:lnTo>
                  <a:cubicBezTo>
                    <a:pt x="1912411" y="2359924"/>
                    <a:pt x="1817056" y="2383041"/>
                    <a:pt x="1724025" y="2411492"/>
                  </a:cubicBezTo>
                  <a:close/>
                  <a:moveTo>
                    <a:pt x="581025" y="2009775"/>
                  </a:moveTo>
                  <a:lnTo>
                    <a:pt x="866775" y="2009775"/>
                  </a:lnTo>
                  <a:lnTo>
                    <a:pt x="866775" y="2878474"/>
                  </a:lnTo>
                  <a:cubicBezTo>
                    <a:pt x="763895" y="2965066"/>
                    <a:pt x="668303" y="3059954"/>
                    <a:pt x="581025" y="3162138"/>
                  </a:cubicBezTo>
                  <a:close/>
                  <a:moveTo>
                    <a:pt x="2783310" y="4591050"/>
                  </a:moveTo>
                  <a:lnTo>
                    <a:pt x="3347266" y="4027113"/>
                  </a:lnTo>
                  <a:lnTo>
                    <a:pt x="3145212" y="3825059"/>
                  </a:lnTo>
                  <a:lnTo>
                    <a:pt x="2379202" y="4591050"/>
                  </a:lnTo>
                  <a:lnTo>
                    <a:pt x="290484" y="4591050"/>
                  </a:lnTo>
                  <a:cubicBezTo>
                    <a:pt x="364617" y="3475720"/>
                    <a:pt x="1299677" y="2590800"/>
                    <a:pt x="2438400" y="2590800"/>
                  </a:cubicBezTo>
                  <a:cubicBezTo>
                    <a:pt x="3577123" y="2590800"/>
                    <a:pt x="4512183" y="3475720"/>
                    <a:pt x="4586316" y="45910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65"/>
            <p:cNvSpPr/>
            <p:nvPr/>
          </p:nvSpPr>
          <p:spPr>
            <a:xfrm>
              <a:off x="2820352" y="3009900"/>
              <a:ext cx="3503294" cy="1333490"/>
            </a:xfrm>
            <a:custGeom>
              <a:rect b="b" l="l" r="r" t="t"/>
              <a:pathLst>
                <a:path extrusionOk="0" h="1333490" w="3503294">
                  <a:moveTo>
                    <a:pt x="1751648" y="0"/>
                  </a:moveTo>
                  <a:cubicBezTo>
                    <a:pt x="965711" y="0"/>
                    <a:pt x="261776" y="497615"/>
                    <a:pt x="0" y="1238260"/>
                  </a:cubicBezTo>
                  <a:lnTo>
                    <a:pt x="269415" y="1333490"/>
                  </a:lnTo>
                  <a:cubicBezTo>
                    <a:pt x="490919" y="706803"/>
                    <a:pt x="1086584" y="285750"/>
                    <a:pt x="1751648" y="285750"/>
                  </a:cubicBezTo>
                  <a:cubicBezTo>
                    <a:pt x="2416712" y="285750"/>
                    <a:pt x="3012377" y="706803"/>
                    <a:pt x="3233880" y="1333490"/>
                  </a:cubicBezTo>
                  <a:lnTo>
                    <a:pt x="3503295" y="1238260"/>
                  </a:lnTo>
                  <a:cubicBezTo>
                    <a:pt x="3241519" y="497615"/>
                    <a:pt x="2537584" y="0"/>
                    <a:pt x="1751648"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8" name="Google Shape;228;p65"/>
          <p:cNvGrpSpPr/>
          <p:nvPr/>
        </p:nvGrpSpPr>
        <p:grpSpPr>
          <a:xfrm>
            <a:off x="945189" y="3598932"/>
            <a:ext cx="380177" cy="432557"/>
            <a:chOff x="2428875" y="133350"/>
            <a:chExt cx="4286250" cy="4876800"/>
          </a:xfrm>
        </p:grpSpPr>
        <p:sp>
          <p:nvSpPr>
            <p:cNvPr id="229" name="Google Shape;229;p65"/>
            <p:cNvSpPr/>
            <p:nvPr/>
          </p:nvSpPr>
          <p:spPr>
            <a:xfrm>
              <a:off x="2428875" y="3867150"/>
              <a:ext cx="2000250" cy="1143000"/>
            </a:xfrm>
            <a:custGeom>
              <a:rect b="b" l="l" r="r" t="t"/>
              <a:pathLst>
                <a:path extrusionOk="0" h="1143000" w="2000250">
                  <a:moveTo>
                    <a:pt x="1571625" y="0"/>
                  </a:moveTo>
                  <a:lnTo>
                    <a:pt x="428625" y="0"/>
                  </a:lnTo>
                  <a:cubicBezTo>
                    <a:pt x="192281" y="0"/>
                    <a:pt x="0" y="192281"/>
                    <a:pt x="0" y="428625"/>
                  </a:cubicBezTo>
                  <a:lnTo>
                    <a:pt x="0" y="1143000"/>
                  </a:lnTo>
                  <a:lnTo>
                    <a:pt x="2000250" y="1143000"/>
                  </a:lnTo>
                  <a:lnTo>
                    <a:pt x="2000250" y="428625"/>
                  </a:lnTo>
                  <a:cubicBezTo>
                    <a:pt x="2000250" y="192281"/>
                    <a:pt x="1807969" y="0"/>
                    <a:pt x="1571625" y="0"/>
                  </a:cubicBezTo>
                  <a:close/>
                  <a:moveTo>
                    <a:pt x="1714500" y="857250"/>
                  </a:moveTo>
                  <a:lnTo>
                    <a:pt x="285750" y="857250"/>
                  </a:lnTo>
                  <a:lnTo>
                    <a:pt x="285750" y="428625"/>
                  </a:lnTo>
                  <a:cubicBezTo>
                    <a:pt x="285750" y="349844"/>
                    <a:pt x="349844" y="285750"/>
                    <a:pt x="428625" y="285750"/>
                  </a:cubicBezTo>
                  <a:lnTo>
                    <a:pt x="1571625" y="285750"/>
                  </a:lnTo>
                  <a:cubicBezTo>
                    <a:pt x="1650406" y="285750"/>
                    <a:pt x="1714500" y="349844"/>
                    <a:pt x="1714500" y="428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65"/>
            <p:cNvSpPr/>
            <p:nvPr/>
          </p:nvSpPr>
          <p:spPr>
            <a:xfrm>
              <a:off x="2857500" y="2724150"/>
              <a:ext cx="1143000" cy="1143000"/>
            </a:xfrm>
            <a:custGeom>
              <a:rect b="b" l="l" r="r" t="t"/>
              <a:pathLst>
                <a:path extrusionOk="0" h="1143000" w="1143000">
                  <a:moveTo>
                    <a:pt x="1143000" y="571500"/>
                  </a:moveTo>
                  <a:cubicBezTo>
                    <a:pt x="1143000" y="256375"/>
                    <a:pt x="886625" y="0"/>
                    <a:pt x="571500" y="0"/>
                  </a:cubicBezTo>
                  <a:cubicBezTo>
                    <a:pt x="256375" y="0"/>
                    <a:pt x="0" y="256375"/>
                    <a:pt x="0" y="571500"/>
                  </a:cubicBezTo>
                  <a:cubicBezTo>
                    <a:pt x="0" y="886625"/>
                    <a:pt x="256375" y="1143000"/>
                    <a:pt x="571500" y="1143000"/>
                  </a:cubicBezTo>
                  <a:cubicBezTo>
                    <a:pt x="886625" y="1143000"/>
                    <a:pt x="1143000" y="886625"/>
                    <a:pt x="1143000" y="571500"/>
                  </a:cubicBezTo>
                  <a:close/>
                  <a:moveTo>
                    <a:pt x="571500" y="857250"/>
                  </a:moveTo>
                  <a:cubicBezTo>
                    <a:pt x="413937" y="857250"/>
                    <a:pt x="285750" y="729063"/>
                    <a:pt x="285750" y="571500"/>
                  </a:cubicBezTo>
                  <a:cubicBezTo>
                    <a:pt x="285750" y="413938"/>
                    <a:pt x="413937" y="285750"/>
                    <a:pt x="571500" y="285750"/>
                  </a:cubicBezTo>
                  <a:cubicBezTo>
                    <a:pt x="729063" y="285750"/>
                    <a:pt x="857250" y="413938"/>
                    <a:pt x="857250" y="571500"/>
                  </a:cubicBezTo>
                  <a:cubicBezTo>
                    <a:pt x="857250" y="729063"/>
                    <a:pt x="729063" y="857250"/>
                    <a:pt x="571500" y="8572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65"/>
            <p:cNvSpPr/>
            <p:nvPr/>
          </p:nvSpPr>
          <p:spPr>
            <a:xfrm>
              <a:off x="4714875" y="3867150"/>
              <a:ext cx="2000250" cy="1143000"/>
            </a:xfrm>
            <a:custGeom>
              <a:rect b="b" l="l" r="r" t="t"/>
              <a:pathLst>
                <a:path extrusionOk="0" h="1143000" w="2000250">
                  <a:moveTo>
                    <a:pt x="1571625" y="0"/>
                  </a:moveTo>
                  <a:lnTo>
                    <a:pt x="428625" y="0"/>
                  </a:lnTo>
                  <a:cubicBezTo>
                    <a:pt x="192281" y="0"/>
                    <a:pt x="0" y="192281"/>
                    <a:pt x="0" y="428625"/>
                  </a:cubicBezTo>
                  <a:lnTo>
                    <a:pt x="0" y="1143000"/>
                  </a:lnTo>
                  <a:lnTo>
                    <a:pt x="2000250" y="1143000"/>
                  </a:lnTo>
                  <a:lnTo>
                    <a:pt x="2000250" y="428625"/>
                  </a:lnTo>
                  <a:cubicBezTo>
                    <a:pt x="2000250" y="192281"/>
                    <a:pt x="1807969" y="0"/>
                    <a:pt x="1571625" y="0"/>
                  </a:cubicBezTo>
                  <a:close/>
                  <a:moveTo>
                    <a:pt x="1714500" y="857250"/>
                  </a:moveTo>
                  <a:lnTo>
                    <a:pt x="285750" y="857250"/>
                  </a:lnTo>
                  <a:lnTo>
                    <a:pt x="285750" y="428625"/>
                  </a:lnTo>
                  <a:cubicBezTo>
                    <a:pt x="285750" y="349844"/>
                    <a:pt x="349844" y="285750"/>
                    <a:pt x="428625" y="285750"/>
                  </a:cubicBezTo>
                  <a:lnTo>
                    <a:pt x="1571625" y="285750"/>
                  </a:lnTo>
                  <a:cubicBezTo>
                    <a:pt x="1650406" y="285750"/>
                    <a:pt x="1714500" y="349844"/>
                    <a:pt x="1714500" y="428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65"/>
            <p:cNvSpPr/>
            <p:nvPr/>
          </p:nvSpPr>
          <p:spPr>
            <a:xfrm>
              <a:off x="5143500" y="2724150"/>
              <a:ext cx="1143000" cy="1143000"/>
            </a:xfrm>
            <a:custGeom>
              <a:rect b="b" l="l" r="r" t="t"/>
              <a:pathLst>
                <a:path extrusionOk="0" h="1143000" w="1143000">
                  <a:moveTo>
                    <a:pt x="1143000" y="571500"/>
                  </a:moveTo>
                  <a:cubicBezTo>
                    <a:pt x="1143000" y="256375"/>
                    <a:pt x="886625" y="0"/>
                    <a:pt x="571500" y="0"/>
                  </a:cubicBezTo>
                  <a:cubicBezTo>
                    <a:pt x="256375" y="0"/>
                    <a:pt x="0" y="256375"/>
                    <a:pt x="0" y="571500"/>
                  </a:cubicBezTo>
                  <a:cubicBezTo>
                    <a:pt x="0" y="886625"/>
                    <a:pt x="256375" y="1143000"/>
                    <a:pt x="571500" y="1143000"/>
                  </a:cubicBezTo>
                  <a:cubicBezTo>
                    <a:pt x="886625" y="1143000"/>
                    <a:pt x="1143000" y="886625"/>
                    <a:pt x="1143000" y="571500"/>
                  </a:cubicBezTo>
                  <a:close/>
                  <a:moveTo>
                    <a:pt x="571500" y="857250"/>
                  </a:moveTo>
                  <a:cubicBezTo>
                    <a:pt x="413938" y="857250"/>
                    <a:pt x="285750" y="729063"/>
                    <a:pt x="285750" y="571500"/>
                  </a:cubicBezTo>
                  <a:cubicBezTo>
                    <a:pt x="285750" y="413938"/>
                    <a:pt x="413938" y="285750"/>
                    <a:pt x="571500" y="285750"/>
                  </a:cubicBezTo>
                  <a:cubicBezTo>
                    <a:pt x="729063" y="285750"/>
                    <a:pt x="857250" y="413938"/>
                    <a:pt x="857250" y="571500"/>
                  </a:cubicBezTo>
                  <a:cubicBezTo>
                    <a:pt x="857250" y="729063"/>
                    <a:pt x="729063" y="857250"/>
                    <a:pt x="571500" y="8572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65"/>
            <p:cNvSpPr/>
            <p:nvPr/>
          </p:nvSpPr>
          <p:spPr>
            <a:xfrm>
              <a:off x="2714625" y="133350"/>
              <a:ext cx="3714750" cy="2356875"/>
            </a:xfrm>
            <a:custGeom>
              <a:rect b="b" l="l" r="r" t="t"/>
              <a:pathLst>
                <a:path extrusionOk="0" h="2356875" w="3714750">
                  <a:moveTo>
                    <a:pt x="857250" y="1714500"/>
                  </a:moveTo>
                  <a:lnTo>
                    <a:pt x="857250" y="2356876"/>
                  </a:lnTo>
                  <a:lnTo>
                    <a:pt x="1623574" y="1714500"/>
                  </a:lnTo>
                  <a:lnTo>
                    <a:pt x="2091166" y="1714500"/>
                  </a:lnTo>
                  <a:lnTo>
                    <a:pt x="2857500" y="2356866"/>
                  </a:lnTo>
                  <a:lnTo>
                    <a:pt x="2857500" y="1714500"/>
                  </a:lnTo>
                  <a:cubicBezTo>
                    <a:pt x="3330188" y="1714500"/>
                    <a:pt x="3714750" y="1329938"/>
                    <a:pt x="3714750" y="857250"/>
                  </a:cubicBezTo>
                  <a:cubicBezTo>
                    <a:pt x="3714750" y="384562"/>
                    <a:pt x="3330188" y="0"/>
                    <a:pt x="2857500" y="0"/>
                  </a:cubicBezTo>
                  <a:lnTo>
                    <a:pt x="857250" y="0"/>
                  </a:lnTo>
                  <a:cubicBezTo>
                    <a:pt x="384562" y="0"/>
                    <a:pt x="0" y="384562"/>
                    <a:pt x="0" y="857250"/>
                  </a:cubicBezTo>
                  <a:cubicBezTo>
                    <a:pt x="0" y="1329938"/>
                    <a:pt x="384562" y="1714500"/>
                    <a:pt x="857250" y="1714500"/>
                  </a:cubicBezTo>
                  <a:close/>
                  <a:moveTo>
                    <a:pt x="857250" y="285750"/>
                  </a:moveTo>
                  <a:lnTo>
                    <a:pt x="2857500" y="285750"/>
                  </a:lnTo>
                  <a:cubicBezTo>
                    <a:pt x="3172625" y="285750"/>
                    <a:pt x="3429000" y="542125"/>
                    <a:pt x="3429000" y="857250"/>
                  </a:cubicBezTo>
                  <a:cubicBezTo>
                    <a:pt x="3429000" y="1172375"/>
                    <a:pt x="3172625" y="1428750"/>
                    <a:pt x="2857500" y="1428750"/>
                  </a:cubicBezTo>
                  <a:lnTo>
                    <a:pt x="2571750" y="1428750"/>
                  </a:lnTo>
                  <a:lnTo>
                    <a:pt x="2571750" y="1744475"/>
                  </a:lnTo>
                  <a:lnTo>
                    <a:pt x="2195084" y="1428750"/>
                  </a:lnTo>
                  <a:lnTo>
                    <a:pt x="1519638" y="1428750"/>
                  </a:lnTo>
                  <a:lnTo>
                    <a:pt x="1143000" y="1744475"/>
                  </a:lnTo>
                  <a:lnTo>
                    <a:pt x="1143000" y="1428750"/>
                  </a:lnTo>
                  <a:lnTo>
                    <a:pt x="857250" y="1428750"/>
                  </a:lnTo>
                  <a:cubicBezTo>
                    <a:pt x="542125" y="1428750"/>
                    <a:pt x="285750" y="1172375"/>
                    <a:pt x="285750" y="857250"/>
                  </a:cubicBezTo>
                  <a:cubicBezTo>
                    <a:pt x="285750" y="542125"/>
                    <a:pt x="542125" y="285750"/>
                    <a:pt x="857250"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65"/>
            <p:cNvSpPr/>
            <p:nvPr/>
          </p:nvSpPr>
          <p:spPr>
            <a:xfrm>
              <a:off x="4429125" y="847725"/>
              <a:ext cx="285750" cy="285750"/>
            </a:xfrm>
            <a:custGeom>
              <a:rect b="b" l="l" r="r" t="t"/>
              <a:pathLst>
                <a:path extrusionOk="0" h="285750" w="285750">
                  <a:moveTo>
                    <a:pt x="0" y="0"/>
                  </a:moveTo>
                  <a:lnTo>
                    <a:pt x="285750" y="0"/>
                  </a:lnTo>
                  <a:lnTo>
                    <a:pt x="28575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65"/>
            <p:cNvSpPr/>
            <p:nvPr/>
          </p:nvSpPr>
          <p:spPr>
            <a:xfrm>
              <a:off x="3857625" y="847725"/>
              <a:ext cx="285750" cy="285750"/>
            </a:xfrm>
            <a:custGeom>
              <a:rect b="b" l="l" r="r" t="t"/>
              <a:pathLst>
                <a:path extrusionOk="0" h="285750" w="285750">
                  <a:moveTo>
                    <a:pt x="0" y="0"/>
                  </a:moveTo>
                  <a:lnTo>
                    <a:pt x="285750" y="0"/>
                  </a:lnTo>
                  <a:lnTo>
                    <a:pt x="28575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65"/>
            <p:cNvSpPr/>
            <p:nvPr/>
          </p:nvSpPr>
          <p:spPr>
            <a:xfrm>
              <a:off x="5000625" y="847725"/>
              <a:ext cx="285750" cy="285750"/>
            </a:xfrm>
            <a:custGeom>
              <a:rect b="b" l="l" r="r" t="t"/>
              <a:pathLst>
                <a:path extrusionOk="0" h="285750" w="285750">
                  <a:moveTo>
                    <a:pt x="0" y="0"/>
                  </a:moveTo>
                  <a:lnTo>
                    <a:pt x="285750" y="0"/>
                  </a:lnTo>
                  <a:lnTo>
                    <a:pt x="28575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Magan</dc:creator>
</cp:coreProperties>
</file>