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Lst>
  <p:sldSz cy="5143500" cx="9144000"/>
  <p:notesSz cx="6858000" cy="914400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Montserrat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747775"/>
          </p15:clr>
        </p15:guide>
        <p15:guide id="2" pos="2880">
          <p15:clr>
            <a:srgbClr val="747775"/>
          </p15:clr>
        </p15:guide>
      </p15:sldGuideLst>
    </p:ext>
    <p:ext uri="GoogleSlidesCustomDataVersion2">
      <go:slidesCustomData xmlns:go="http://customooxmlschemas.google.com/" r:id="rId23" roundtripDataSignature="AMtx7mjJT8Kv5gFLnJzTNtMDddlpOk4Y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97E3AF-2B32-4A52-84C9-F509D234DC4C}">
  <a:tblStyle styleId="{E097E3AF-2B32-4A52-84C9-F509D234DC4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bold.fntdata"/><Relationship Id="rId11" Type="http://schemas.openxmlformats.org/officeDocument/2006/relationships/font" Target="fonts/Roboto-regular.fntdata"/><Relationship Id="rId22" Type="http://schemas.openxmlformats.org/officeDocument/2006/relationships/font" Target="fonts/MontserratLight-boldItalic.fntdata"/><Relationship Id="rId10" Type="http://schemas.openxmlformats.org/officeDocument/2006/relationships/slide" Target="slides/slide4.xml"/><Relationship Id="rId21" Type="http://schemas.openxmlformats.org/officeDocument/2006/relationships/font" Target="fonts/MontserratLight-italic.fntdata"/><Relationship Id="rId13" Type="http://schemas.openxmlformats.org/officeDocument/2006/relationships/font" Target="fonts/Roboto-italic.fntdata"/><Relationship Id="rId12" Type="http://schemas.openxmlformats.org/officeDocument/2006/relationships/font" Target="fonts/Roboto-bold.fntdata"/><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Master" Target="slideMasters/slideMaster1.xml"/><Relationship Id="rId19" Type="http://schemas.openxmlformats.org/officeDocument/2006/relationships/font" Target="fonts/MontserratLight-regular.fntdata"/><Relationship Id="rId6" Type="http://schemas.openxmlformats.org/officeDocument/2006/relationships/notesMaster" Target="notesMasters/notesMaster1.xml"/><Relationship Id="rId18"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1:notes"/>
          <p:cNvSpPr txBox="1"/>
          <p:nvPr>
            <p:ph idx="1" type="body"/>
          </p:nvPr>
        </p:nvSpPr>
        <p:spPr>
          <a:xfrm>
            <a:off x="685790" y="4343395"/>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6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pic>
        <p:nvPicPr>
          <p:cNvPr id="9" name="Google Shape;9;p65"/>
          <p:cNvPicPr preferRelativeResize="0"/>
          <p:nvPr/>
        </p:nvPicPr>
        <p:blipFill rotWithShape="1">
          <a:blip r:embed="rId2">
            <a:alphaModFix/>
          </a:blip>
          <a:srcRect b="0" l="0" r="0" t="0"/>
          <a:stretch/>
        </p:blipFill>
        <p:spPr>
          <a:xfrm>
            <a:off x="-1552957" y="-422004"/>
            <a:ext cx="5551887" cy="5792420"/>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0" name="Google Shape;10;p65"/>
          <p:cNvSpPr txBox="1"/>
          <p:nvPr>
            <p:ph idx="1" type="body"/>
          </p:nvPr>
        </p:nvSpPr>
        <p:spPr>
          <a:xfrm>
            <a:off x="4177024" y="166124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000"/>
              <a:buFont typeface="Arial"/>
              <a:buNone/>
              <a:defRPr b="1" i="0" sz="30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65"/>
          <p:cNvSpPr txBox="1"/>
          <p:nvPr>
            <p:ph idx="2" type="body"/>
          </p:nvPr>
        </p:nvSpPr>
        <p:spPr>
          <a:xfrm>
            <a:off x="4177023" y="3115390"/>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65"/>
          <p:cNvSpPr/>
          <p:nvPr>
            <p:ph idx="3" type="pic"/>
          </p:nvPr>
        </p:nvSpPr>
        <p:spPr>
          <a:xfrm>
            <a:off x="1" y="810224"/>
            <a:ext cx="2898543" cy="3349518"/>
          </a:xfrm>
          <a:prstGeom prst="rect">
            <a:avLst/>
          </a:prstGeom>
          <a:noFill/>
          <a:ln>
            <a:noFill/>
          </a:ln>
        </p:spPr>
      </p:sp>
      <p:sp>
        <p:nvSpPr>
          <p:cNvPr id="13" name="Google Shape;13;p65"/>
          <p:cNvSpPr/>
          <p:nvPr/>
        </p:nvSpPr>
        <p:spPr>
          <a:xfrm>
            <a:off x="3998930" y="4551363"/>
            <a:ext cx="5145070"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 name="Google Shape;14;p65"/>
          <p:cNvPicPr preferRelativeResize="0"/>
          <p:nvPr/>
        </p:nvPicPr>
        <p:blipFill rotWithShape="1">
          <a:blip r:embed="rId3">
            <a:alphaModFix/>
          </a:blip>
          <a:srcRect b="0" l="0" r="0" t="0"/>
          <a:stretch/>
        </p:blipFill>
        <p:spPr>
          <a:xfrm>
            <a:off x="3820063" y="-197720"/>
            <a:ext cx="4549022" cy="227451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ext Slide 1">
    <p:spTree>
      <p:nvGrpSpPr>
        <p:cNvPr id="15" name="Shape 15"/>
        <p:cNvGrpSpPr/>
        <p:nvPr/>
      </p:nvGrpSpPr>
      <p:grpSpPr>
        <a:xfrm>
          <a:off x="0" y="0"/>
          <a:ext cx="0" cy="0"/>
          <a:chOff x="0" y="0"/>
          <a:chExt cx="0" cy="0"/>
        </a:xfrm>
      </p:grpSpPr>
      <p:sp>
        <p:nvSpPr>
          <p:cNvPr id="16" name="Google Shape;16;p4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17" name="Google Shape;17;p47"/>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47"/>
          <p:cNvSpPr/>
          <p:nvPr/>
        </p:nvSpPr>
        <p:spPr>
          <a:xfrm>
            <a:off x="0" y="0"/>
            <a:ext cx="9144000" cy="143544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grpSp>
        <p:nvGrpSpPr>
          <p:cNvPr id="19" name="Google Shape;19;p47"/>
          <p:cNvGrpSpPr/>
          <p:nvPr/>
        </p:nvGrpSpPr>
        <p:grpSpPr>
          <a:xfrm>
            <a:off x="7451204" y="0"/>
            <a:ext cx="1692797" cy="1326366"/>
            <a:chOff x="7451204" y="0"/>
            <a:chExt cx="1692797" cy="1326366"/>
          </a:xfrm>
        </p:grpSpPr>
        <p:sp>
          <p:nvSpPr>
            <p:cNvPr id="20" name="Google Shape;20;p4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4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 name="Google Shape;22;p47"/>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3" name="Shape 23"/>
        <p:cNvGrpSpPr/>
        <p:nvPr/>
      </p:nvGrpSpPr>
      <p:grpSpPr>
        <a:xfrm>
          <a:off x="0" y="0"/>
          <a:ext cx="0" cy="0"/>
          <a:chOff x="0" y="0"/>
          <a:chExt cx="0" cy="0"/>
        </a:xfrm>
      </p:grpSpPr>
      <p:sp>
        <p:nvSpPr>
          <p:cNvPr id="24" name="Google Shape;24;p66"/>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it"/>
              <a:t>‹#›</a:t>
            </a:fld>
            <a:endParaRPr/>
          </a:p>
        </p:txBody>
      </p:sp>
      <p:sp>
        <p:nvSpPr>
          <p:cNvPr id="25" name="Google Shape;25;p66"/>
          <p:cNvSpPr txBox="1"/>
          <p:nvPr>
            <p:ph idx="1"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69ADAD"/>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ext Slide 2">
    <p:spTree>
      <p:nvGrpSpPr>
        <p:cNvPr id="26" name="Shape 26"/>
        <p:cNvGrpSpPr/>
        <p:nvPr/>
      </p:nvGrpSpPr>
      <p:grpSpPr>
        <a:xfrm>
          <a:off x="0" y="0"/>
          <a:ext cx="0" cy="0"/>
          <a:chOff x="0" y="0"/>
          <a:chExt cx="0" cy="0"/>
        </a:xfrm>
      </p:grpSpPr>
      <p:sp>
        <p:nvSpPr>
          <p:cNvPr id="27" name="Google Shape;27;p4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8" name="Google Shape;28;p49"/>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49"/>
          <p:cNvSpPr/>
          <p:nvPr/>
        </p:nvSpPr>
        <p:spPr>
          <a:xfrm>
            <a:off x="0" y="0"/>
            <a:ext cx="9144000" cy="143544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cxnSp>
        <p:nvCxnSpPr>
          <p:cNvPr id="30" name="Google Shape;30;p49"/>
          <p:cNvCxnSpPr/>
          <p:nvPr/>
        </p:nvCxnSpPr>
        <p:spPr>
          <a:xfrm>
            <a:off x="0" y="1119806"/>
            <a:ext cx="3779838" cy="0"/>
          </a:xfrm>
          <a:prstGeom prst="straightConnector1">
            <a:avLst/>
          </a:prstGeom>
          <a:noFill/>
          <a:ln cap="flat" cmpd="sng" w="28575">
            <a:solidFill>
              <a:schemeClr val="lt1"/>
            </a:solidFill>
            <a:prstDash val="solid"/>
            <a:round/>
            <a:headEnd len="sm" w="sm" type="none"/>
            <a:tailEnd len="sm" w="sm" type="none"/>
          </a:ln>
        </p:spPr>
      </p:cxnSp>
      <p:sp>
        <p:nvSpPr>
          <p:cNvPr id="31" name="Google Shape;31;p49"/>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32" name="Google Shape;32;p49"/>
          <p:cNvGrpSpPr/>
          <p:nvPr/>
        </p:nvGrpSpPr>
        <p:grpSpPr>
          <a:xfrm>
            <a:off x="7451204" y="0"/>
            <a:ext cx="1692797" cy="1326366"/>
            <a:chOff x="7451204" y="0"/>
            <a:chExt cx="1692797" cy="1326366"/>
          </a:xfrm>
        </p:grpSpPr>
        <p:sp>
          <p:nvSpPr>
            <p:cNvPr id="33" name="Google Shape;33;p4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4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35" name="Shape 35"/>
        <p:cNvGrpSpPr/>
        <p:nvPr/>
      </p:nvGrpSpPr>
      <p:grpSpPr>
        <a:xfrm>
          <a:off x="0" y="0"/>
          <a:ext cx="0" cy="0"/>
          <a:chOff x="0" y="0"/>
          <a:chExt cx="0" cy="0"/>
        </a:xfrm>
      </p:grpSpPr>
      <p:sp>
        <p:nvSpPr>
          <p:cNvPr id="36" name="Google Shape;36;p67"/>
          <p:cNvSpPr/>
          <p:nvPr/>
        </p:nvSpPr>
        <p:spPr>
          <a:xfrm>
            <a:off x="561" y="1"/>
            <a:ext cx="9142878" cy="1534278"/>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 name="Google Shape;37;p67"/>
          <p:cNvSpPr txBox="1"/>
          <p:nvPr>
            <p:ph idx="1" type="body"/>
          </p:nvPr>
        </p:nvSpPr>
        <p:spPr>
          <a:xfrm>
            <a:off x="287339" y="1534278"/>
            <a:ext cx="8532812" cy="2887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6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39" name="Google Shape;39;p67"/>
          <p:cNvSpPr txBox="1"/>
          <p:nvPr>
            <p:ph idx="2"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40" name="Google Shape;40;p67"/>
          <p:cNvGrpSpPr/>
          <p:nvPr/>
        </p:nvGrpSpPr>
        <p:grpSpPr>
          <a:xfrm>
            <a:off x="7451204" y="0"/>
            <a:ext cx="1692797" cy="1326366"/>
            <a:chOff x="7451204" y="0"/>
            <a:chExt cx="1692797" cy="1326366"/>
          </a:xfrm>
        </p:grpSpPr>
        <p:sp>
          <p:nvSpPr>
            <p:cNvPr id="41" name="Google Shape;41;p6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6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1">
  <p:cSld name="Photo/Text Slide 01">
    <p:spTree>
      <p:nvGrpSpPr>
        <p:cNvPr id="43" name="Shape 43"/>
        <p:cNvGrpSpPr/>
        <p:nvPr/>
      </p:nvGrpSpPr>
      <p:grpSpPr>
        <a:xfrm>
          <a:off x="0" y="0"/>
          <a:ext cx="0" cy="0"/>
          <a:chOff x="0" y="0"/>
          <a:chExt cx="0" cy="0"/>
        </a:xfrm>
      </p:grpSpPr>
      <p:sp>
        <p:nvSpPr>
          <p:cNvPr id="44" name="Google Shape;44;p68"/>
          <p:cNvSpPr/>
          <p:nvPr/>
        </p:nvSpPr>
        <p:spPr>
          <a:xfrm>
            <a:off x="293701" y="1237654"/>
            <a:ext cx="2567372" cy="3430490"/>
          </a:xfrm>
          <a:custGeom>
            <a:rect b="b" l="l" r="r" t="t"/>
            <a:pathLst>
              <a:path extrusionOk="0" h="4950763" w="3998034">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45" name="Google Shape;45;p68"/>
          <p:cNvCxnSpPr/>
          <p:nvPr/>
        </p:nvCxnSpPr>
        <p:spPr>
          <a:xfrm>
            <a:off x="416833" y="2422601"/>
            <a:ext cx="2321106" cy="0"/>
          </a:xfrm>
          <a:prstGeom prst="straightConnector1">
            <a:avLst/>
          </a:prstGeom>
          <a:noFill/>
          <a:ln cap="flat" cmpd="sng" w="22225">
            <a:solidFill>
              <a:schemeClr val="lt1"/>
            </a:solidFill>
            <a:prstDash val="solid"/>
            <a:round/>
            <a:headEnd len="sm" w="sm" type="none"/>
            <a:tailEnd len="sm" w="sm" type="none"/>
          </a:ln>
        </p:spPr>
      </p:cxnSp>
      <p:sp>
        <p:nvSpPr>
          <p:cNvPr id="46" name="Google Shape;46;p68"/>
          <p:cNvSpPr txBox="1"/>
          <p:nvPr>
            <p:ph idx="1" type="body"/>
          </p:nvPr>
        </p:nvSpPr>
        <p:spPr>
          <a:xfrm>
            <a:off x="506266" y="2544020"/>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68"/>
          <p:cNvSpPr txBox="1"/>
          <p:nvPr>
            <p:ph idx="2" type="body"/>
          </p:nvPr>
        </p:nvSpPr>
        <p:spPr>
          <a:xfrm>
            <a:off x="518866" y="1842830"/>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68"/>
          <p:cNvSpPr/>
          <p:nvPr>
            <p:ph idx="3" type="pic"/>
          </p:nvPr>
        </p:nvSpPr>
        <p:spPr>
          <a:xfrm>
            <a:off x="293701" y="0"/>
            <a:ext cx="2567372" cy="1459311"/>
          </a:xfrm>
          <a:prstGeom prst="rect">
            <a:avLst/>
          </a:prstGeom>
          <a:solidFill>
            <a:srgbClr val="F2F2F2"/>
          </a:solidFill>
          <a:ln>
            <a:noFill/>
          </a:ln>
        </p:spPr>
      </p:sp>
      <p:sp>
        <p:nvSpPr>
          <p:cNvPr id="49" name="Google Shape;49;p68"/>
          <p:cNvSpPr txBox="1"/>
          <p:nvPr>
            <p:ph idx="4" type="body"/>
          </p:nvPr>
        </p:nvSpPr>
        <p:spPr>
          <a:xfrm>
            <a:off x="3445851" y="1534278"/>
            <a:ext cx="5374298" cy="30170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68"/>
          <p:cNvSpPr txBox="1"/>
          <p:nvPr>
            <p:ph idx="5" type="body"/>
          </p:nvPr>
        </p:nvSpPr>
        <p:spPr>
          <a:xfrm>
            <a:off x="3445852" y="447676"/>
            <a:ext cx="5374298" cy="7262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97C679"/>
                </a:solidFill>
                <a:latin typeface="Calibri"/>
                <a:ea typeface="Calibri"/>
                <a:cs typeface="Calibri"/>
                <a:sym typeface="Calibri"/>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68"/>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3">
  <p:cSld name="Photo/Text Slide 03">
    <p:spTree>
      <p:nvGrpSpPr>
        <p:cNvPr id="52" name="Shape 52"/>
        <p:cNvGrpSpPr/>
        <p:nvPr/>
      </p:nvGrpSpPr>
      <p:grpSpPr>
        <a:xfrm>
          <a:off x="0" y="0"/>
          <a:ext cx="0" cy="0"/>
          <a:chOff x="0" y="0"/>
          <a:chExt cx="0" cy="0"/>
        </a:xfrm>
      </p:grpSpPr>
      <p:sp>
        <p:nvSpPr>
          <p:cNvPr id="53" name="Google Shape;53;p69"/>
          <p:cNvSpPr/>
          <p:nvPr/>
        </p:nvSpPr>
        <p:spPr>
          <a:xfrm rot="-5400000">
            <a:off x="544831" y="2204506"/>
            <a:ext cx="2094128" cy="3183788"/>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sp>
        <p:nvSpPr>
          <p:cNvPr id="54" name="Google Shape;54;p69"/>
          <p:cNvSpPr/>
          <p:nvPr>
            <p:ph idx="2" type="pic"/>
          </p:nvPr>
        </p:nvSpPr>
        <p:spPr>
          <a:xfrm>
            <a:off x="26749" y="182167"/>
            <a:ext cx="5681716" cy="3248416"/>
          </a:xfrm>
          <a:prstGeom prst="rect">
            <a:avLst/>
          </a:prstGeom>
          <a:solidFill>
            <a:srgbClr val="F2F2F2"/>
          </a:solidFill>
          <a:ln>
            <a:noFill/>
          </a:ln>
        </p:spPr>
      </p:sp>
      <p:cxnSp>
        <p:nvCxnSpPr>
          <p:cNvPr id="55" name="Google Shape;55;p69"/>
          <p:cNvCxnSpPr/>
          <p:nvPr/>
        </p:nvCxnSpPr>
        <p:spPr>
          <a:xfrm>
            <a:off x="360245" y="3568533"/>
            <a:ext cx="2321106" cy="0"/>
          </a:xfrm>
          <a:prstGeom prst="straightConnector1">
            <a:avLst/>
          </a:prstGeom>
          <a:noFill/>
          <a:ln cap="flat" cmpd="sng" w="22225">
            <a:solidFill>
              <a:schemeClr val="lt1"/>
            </a:solidFill>
            <a:prstDash val="solid"/>
            <a:round/>
            <a:headEnd len="sm" w="sm" type="none"/>
            <a:tailEnd len="sm" w="sm" type="none"/>
          </a:ln>
        </p:spPr>
      </p:cxnSp>
      <p:sp>
        <p:nvSpPr>
          <p:cNvPr id="56" name="Google Shape;56;p69"/>
          <p:cNvSpPr txBox="1"/>
          <p:nvPr>
            <p:ph idx="1" type="body"/>
          </p:nvPr>
        </p:nvSpPr>
        <p:spPr>
          <a:xfrm>
            <a:off x="449678" y="3689952"/>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69"/>
          <p:cNvSpPr txBox="1"/>
          <p:nvPr>
            <p:ph idx="3" type="body"/>
          </p:nvPr>
        </p:nvSpPr>
        <p:spPr>
          <a:xfrm>
            <a:off x="462278" y="2988763"/>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69"/>
          <p:cNvSpPr txBox="1"/>
          <p:nvPr>
            <p:ph idx="4" type="body"/>
          </p:nvPr>
        </p:nvSpPr>
        <p:spPr>
          <a:xfrm>
            <a:off x="5960213" y="482204"/>
            <a:ext cx="2706745" cy="4090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6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4">
  <p:cSld name="Photo/Text Slide 04">
    <p:spTree>
      <p:nvGrpSpPr>
        <p:cNvPr id="60" name="Shape 60"/>
        <p:cNvGrpSpPr/>
        <p:nvPr/>
      </p:nvGrpSpPr>
      <p:grpSpPr>
        <a:xfrm>
          <a:off x="0" y="0"/>
          <a:ext cx="0" cy="0"/>
          <a:chOff x="0" y="0"/>
          <a:chExt cx="0" cy="0"/>
        </a:xfrm>
      </p:grpSpPr>
      <p:sp>
        <p:nvSpPr>
          <p:cNvPr id="61" name="Google Shape;61;p70"/>
          <p:cNvSpPr/>
          <p:nvPr/>
        </p:nvSpPr>
        <p:spPr>
          <a:xfrm rot="5400000">
            <a:off x="6138957" y="-327600"/>
            <a:ext cx="2384633" cy="3625454"/>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cxnSp>
        <p:nvCxnSpPr>
          <p:cNvPr id="62" name="Google Shape;62;p70"/>
          <p:cNvCxnSpPr/>
          <p:nvPr/>
        </p:nvCxnSpPr>
        <p:spPr>
          <a:xfrm>
            <a:off x="5960212" y="1260709"/>
            <a:ext cx="2847708" cy="0"/>
          </a:xfrm>
          <a:prstGeom prst="straightConnector1">
            <a:avLst/>
          </a:prstGeom>
          <a:noFill/>
          <a:ln cap="flat" cmpd="sng" w="22225">
            <a:solidFill>
              <a:schemeClr val="lt1"/>
            </a:solidFill>
            <a:prstDash val="solid"/>
            <a:round/>
            <a:headEnd len="sm" w="sm" type="none"/>
            <a:tailEnd len="sm" w="sm" type="none"/>
          </a:ln>
        </p:spPr>
      </p:cxnSp>
      <p:sp>
        <p:nvSpPr>
          <p:cNvPr id="63" name="Google Shape;63;p70"/>
          <p:cNvSpPr txBox="1"/>
          <p:nvPr>
            <p:ph idx="1" type="body"/>
          </p:nvPr>
        </p:nvSpPr>
        <p:spPr>
          <a:xfrm>
            <a:off x="7508506" y="1392843"/>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4" name="Google Shape;64;p70"/>
          <p:cNvSpPr txBox="1"/>
          <p:nvPr>
            <p:ph idx="2" type="body"/>
          </p:nvPr>
        </p:nvSpPr>
        <p:spPr>
          <a:xfrm>
            <a:off x="7759733" y="691654"/>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70"/>
          <p:cNvSpPr txBox="1"/>
          <p:nvPr>
            <p:ph idx="3" type="body"/>
          </p:nvPr>
        </p:nvSpPr>
        <p:spPr>
          <a:xfrm>
            <a:off x="590827" y="3796741"/>
            <a:ext cx="8289701" cy="92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70"/>
          <p:cNvSpPr/>
          <p:nvPr>
            <p:ph idx="4" type="pic"/>
          </p:nvPr>
        </p:nvSpPr>
        <p:spPr>
          <a:xfrm>
            <a:off x="1" y="111340"/>
            <a:ext cx="6072887" cy="3349922"/>
          </a:xfrm>
          <a:prstGeom prst="rect">
            <a:avLst/>
          </a:prstGeom>
          <a:solidFill>
            <a:srgbClr val="F2F2F2"/>
          </a:solidFill>
          <a:ln>
            <a:noFill/>
          </a:ln>
        </p:spPr>
      </p:sp>
      <p:sp>
        <p:nvSpPr>
          <p:cNvPr id="67" name="Google Shape;67;p70"/>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1pPr>
            <a:lvl2pPr indent="0" lvl="1"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2pPr>
            <a:lvl3pPr indent="0" lvl="2"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3pPr>
            <a:lvl4pPr indent="0" lvl="3"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4pPr>
            <a:lvl5pPr indent="0" lvl="4"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5pPr>
            <a:lvl6pPr indent="0" lvl="5"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6pPr>
            <a:lvl7pPr indent="0" lvl="6"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7pPr>
            <a:lvl8pPr indent="0" lvl="7"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8pPr>
            <a:lvl9pPr indent="0" lvl="8"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7" name="Google Shape;7;p45"/>
          <p:cNvSpPr txBox="1"/>
          <p:nvPr/>
        </p:nvSpPr>
        <p:spPr>
          <a:xfrm>
            <a:off x="4185501" y="4696304"/>
            <a:ext cx="4308259" cy="37438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it" sz="700" u="none" cap="none" strike="noStrike">
                <a:solidFill>
                  <a:srgbClr val="6D6E71"/>
                </a:solidFill>
                <a:latin typeface="Avenir"/>
                <a:ea typeface="Avenir"/>
                <a:cs typeface="Avenir"/>
                <a:sym typeface="Avenir"/>
              </a:rPr>
              <a:t>GIOVANI IMPRENDITORI </a:t>
            </a:r>
            <a:r>
              <a:rPr b="1" i="0" lang="it" sz="700" u="none" cap="none" strike="noStrike">
                <a:solidFill>
                  <a:srgbClr val="6D6E71"/>
                </a:solidFill>
                <a:latin typeface="Avenir"/>
                <a:ea typeface="Avenir"/>
                <a:cs typeface="Avenir"/>
                <a:sym typeface="Avenir"/>
              </a:rPr>
              <a:t>DI BASE </a:t>
            </a:r>
            <a:r>
              <a:rPr b="0" i="0" lang="it" sz="700" u="none" cap="none" strike="noStrike">
                <a:solidFill>
                  <a:srgbClr val="6D6E71"/>
                </a:solidFill>
                <a:latin typeface="Avenir"/>
                <a:ea typeface="Avenir"/>
                <a:cs typeface="Avenir"/>
                <a:sym typeface="Avenir"/>
              </a:rPr>
              <a:t>NEL TURISMO ECO-SANITARIO</a:t>
            </a:r>
            <a:endParaRPr b="0" i="0" sz="700" u="none" cap="none" strike="noStrike">
              <a:solidFill>
                <a:srgbClr val="6D6E7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2">
          <p15:clr>
            <a:srgbClr val="F26B43"/>
          </p15:clr>
        </p15:guide>
        <p15:guide id="2" orient="horz" pos="2867">
          <p15:clr>
            <a:srgbClr val="F26B43"/>
          </p15:clr>
        </p15:guide>
        <p15:guide id="3" pos="181">
          <p15:clr>
            <a:srgbClr val="F26B43"/>
          </p15:clr>
        </p15:guide>
        <p15:guide id="4" pos="55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cohealthforyouth.com/toolbox/assess-community-and-local-economy-imp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61"/>
          <p:cNvSpPr txBox="1"/>
          <p:nvPr>
            <p:ph idx="1" type="body"/>
          </p:nvPr>
        </p:nvSpPr>
        <p:spPr>
          <a:xfrm>
            <a:off x="3881277" y="1754553"/>
            <a:ext cx="5071877" cy="574616"/>
          </a:xfrm>
          <a:prstGeom prst="rect">
            <a:avLst/>
          </a:prstGeom>
          <a:noFill/>
          <a:ln>
            <a:noFill/>
          </a:ln>
        </p:spPr>
        <p:txBody>
          <a:bodyPr anchorCtr="0" anchor="t" bIns="45700" lIns="91425" spcFirstLastPara="1" rIns="91425" wrap="square" tIns="45700">
            <a:noAutofit/>
          </a:bodyPr>
          <a:lstStyle/>
          <a:p>
            <a:pPr indent="0" lvl="0" marL="0" rtl="0" algn="l">
              <a:lnSpc>
                <a:spcPct val="106666"/>
              </a:lnSpc>
              <a:spcBef>
                <a:spcPts val="0"/>
              </a:spcBef>
              <a:spcAft>
                <a:spcPts val="0"/>
              </a:spcAft>
              <a:buSzPts val="3000"/>
              <a:buNone/>
            </a:pPr>
            <a:r>
              <a:rPr b="1" lang="it" sz="3000">
                <a:solidFill>
                  <a:srgbClr val="8ABF3B"/>
                </a:solidFill>
                <a:latin typeface="Calibri"/>
                <a:ea typeface="Calibri"/>
                <a:cs typeface="Calibri"/>
                <a:sym typeface="Calibri"/>
              </a:rPr>
              <a:t>Community and Local Economy Impact</a:t>
            </a:r>
            <a:endParaRPr/>
          </a:p>
          <a:p>
            <a:pPr indent="0" lvl="0" marL="0" rtl="0" algn="l">
              <a:lnSpc>
                <a:spcPct val="106666"/>
              </a:lnSpc>
              <a:spcBef>
                <a:spcPts val="0"/>
              </a:spcBef>
              <a:spcAft>
                <a:spcPts val="0"/>
              </a:spcAft>
              <a:buSzPts val="3000"/>
              <a:buNone/>
            </a:pPr>
            <a:r>
              <a:t/>
            </a:r>
            <a:endParaRPr b="1" sz="3000">
              <a:solidFill>
                <a:srgbClr val="8ABF3B"/>
              </a:solidFill>
              <a:latin typeface="Calibri"/>
              <a:ea typeface="Calibri"/>
              <a:cs typeface="Calibri"/>
              <a:sym typeface="Calibri"/>
            </a:endParaRPr>
          </a:p>
          <a:p>
            <a:pPr indent="0" lvl="0" marL="0" rtl="0" algn="l">
              <a:lnSpc>
                <a:spcPct val="106666"/>
              </a:lnSpc>
              <a:spcBef>
                <a:spcPts val="0"/>
              </a:spcBef>
              <a:spcAft>
                <a:spcPts val="0"/>
              </a:spcAft>
              <a:buSzPts val="3000"/>
              <a:buNone/>
            </a:pPr>
            <a:r>
              <a:t/>
            </a:r>
            <a:endParaRPr b="1" sz="3000">
              <a:solidFill>
                <a:srgbClr val="8ABF3B"/>
              </a:solidFill>
              <a:latin typeface="Calibri"/>
              <a:ea typeface="Calibri"/>
              <a:cs typeface="Calibri"/>
              <a:sym typeface="Calibri"/>
            </a:endParaRPr>
          </a:p>
          <a:p>
            <a:pPr indent="0" lvl="0" marL="0" rtl="0" algn="l">
              <a:lnSpc>
                <a:spcPct val="106666"/>
              </a:lnSpc>
              <a:spcBef>
                <a:spcPts val="0"/>
              </a:spcBef>
              <a:spcAft>
                <a:spcPts val="0"/>
              </a:spcAft>
              <a:buSzPts val="3000"/>
              <a:buNone/>
            </a:pPr>
            <a:r>
              <a:rPr lang="it"/>
              <a:t> </a:t>
            </a:r>
            <a:endParaRPr/>
          </a:p>
        </p:txBody>
      </p:sp>
      <p:sp>
        <p:nvSpPr>
          <p:cNvPr id="73" name="Google Shape;73;p61"/>
          <p:cNvSpPr txBox="1"/>
          <p:nvPr>
            <p:ph idx="2" type="body"/>
          </p:nvPr>
        </p:nvSpPr>
        <p:spPr>
          <a:xfrm>
            <a:off x="3898035" y="3115390"/>
            <a:ext cx="4922114"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it" sz="1400">
                <a:solidFill>
                  <a:srgbClr val="4B4B4B"/>
                </a:solidFill>
              </a:rPr>
              <a:t>Scaricate le domande per la valutazione dell'impatto sull'economia e la comunità locale. </a:t>
            </a:r>
            <a:r>
              <a:rPr lang="it" sz="1400">
                <a:solidFill>
                  <a:srgbClr val="4B4B4B"/>
                </a:solidFill>
              </a:rPr>
              <a:t>Utilizzatele per guidarvi nel processo di identificazione di come la vostra idea possa creare opportunità per la popolazione e le imprese locali. Ogni domanda comprende un esercizio con suggerimenti per aiutarvi a riflettere sulle vostre risposte e a modellare il vostro progetto per ottenere il massimo impatto positivo.</a:t>
            </a:r>
            <a:endParaRPr sz="1400"/>
          </a:p>
          <a:p>
            <a:pPr indent="0" lvl="0" marL="0" rtl="0" algn="l">
              <a:lnSpc>
                <a:spcPct val="100000"/>
              </a:lnSpc>
              <a:spcBef>
                <a:spcPts val="0"/>
              </a:spcBef>
              <a:spcAft>
                <a:spcPts val="0"/>
              </a:spcAft>
              <a:buSzPts val="1400"/>
              <a:buNone/>
            </a:pPr>
            <a:r>
              <a:t/>
            </a:r>
            <a:endParaRPr sz="1400"/>
          </a:p>
        </p:txBody>
      </p:sp>
      <p:sp>
        <p:nvSpPr>
          <p:cNvPr id="74" name="Google Shape;74;p61"/>
          <p:cNvSpPr txBox="1"/>
          <p:nvPr/>
        </p:nvSpPr>
        <p:spPr>
          <a:xfrm>
            <a:off x="3748513" y="457539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nell'esclusivo interesse e scopo del progetto e senza alcun pregiudizio per i vostri diritti </a:t>
            </a:r>
            <a:r>
              <a:rPr b="1" i="0" lang="it" sz="700" u="none" cap="none" strike="noStrike">
                <a:solidFill>
                  <a:srgbClr val="6D6E71"/>
                </a:solidFill>
                <a:latin typeface="Roboto"/>
                <a:ea typeface="Roboto"/>
                <a:cs typeface="Roboto"/>
                <a:sym typeface="Roboto"/>
              </a:rPr>
              <a:t>2021-2-BE04-KA220-YOU-000050778</a:t>
            </a:r>
            <a:br>
              <a:rPr b="0" i="0" lang="it"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75" name="Google Shape;75;p61"/>
          <p:cNvSpPr/>
          <p:nvPr/>
        </p:nvSpPr>
        <p:spPr>
          <a:xfrm>
            <a:off x="2560047" y="4663939"/>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0" i="0" lang="it" sz="800" u="none" cap="none" strike="noStrike">
                <a:solidFill>
                  <a:srgbClr val="404040"/>
                </a:solidFill>
                <a:latin typeface="Calibri"/>
                <a:ea typeface="Calibri"/>
                <a:cs typeface="Calibri"/>
                <a:sym typeface="Calibri"/>
              </a:rPr>
              <a:t>Questa risorsa è concessa in licenza CC BY 4.0</a:t>
            </a:r>
            <a:endParaRPr b="0" i="0" sz="1400" u="none" cap="none" strike="noStrike">
              <a:solidFill>
                <a:srgbClr val="40404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6" name="Google Shape;76;p61"/>
          <p:cNvPicPr preferRelativeResize="0"/>
          <p:nvPr/>
        </p:nvPicPr>
        <p:blipFill rotWithShape="1">
          <a:blip r:embed="rId3">
            <a:alphaModFix/>
          </a:blip>
          <a:srcRect b="0" l="0" r="0" t="0"/>
          <a:stretch/>
        </p:blipFill>
        <p:spPr>
          <a:xfrm>
            <a:off x="1773457" y="4681200"/>
            <a:ext cx="786590" cy="274656"/>
          </a:xfrm>
          <a:prstGeom prst="rect">
            <a:avLst/>
          </a:prstGeom>
          <a:noFill/>
          <a:ln>
            <a:noFill/>
          </a:ln>
        </p:spPr>
      </p:pic>
      <p:pic>
        <p:nvPicPr>
          <p:cNvPr descr="Co-funded by the European Union logo in png for web usage" id="77" name="Google Shape;77;p61"/>
          <p:cNvPicPr preferRelativeResize="0"/>
          <p:nvPr/>
        </p:nvPicPr>
        <p:blipFill rotWithShape="1">
          <a:blip r:embed="rId4">
            <a:alphaModFix/>
          </a:blip>
          <a:srcRect b="0" l="0" r="0" t="0"/>
          <a:stretch/>
        </p:blipFill>
        <p:spPr>
          <a:xfrm>
            <a:off x="275064" y="4675063"/>
            <a:ext cx="1486119" cy="315450"/>
          </a:xfrm>
          <a:prstGeom prst="rect">
            <a:avLst/>
          </a:prstGeom>
          <a:noFill/>
          <a:ln>
            <a:noFill/>
          </a:ln>
        </p:spPr>
      </p:pic>
      <p:pic>
        <p:nvPicPr>
          <p:cNvPr id="78" name="Google Shape;78;p61"/>
          <p:cNvPicPr preferRelativeResize="0"/>
          <p:nvPr>
            <p:ph idx="3" type="pic"/>
          </p:nvPr>
        </p:nvPicPr>
        <p:blipFill rotWithShape="1">
          <a:blip r:embed="rId5">
            <a:alphaModFix/>
          </a:blip>
          <a:srcRect b="19597" l="0" r="0" t="2158"/>
          <a:stretch/>
        </p:blipFill>
        <p:spPr>
          <a:xfrm>
            <a:off x="1" y="802041"/>
            <a:ext cx="2898543" cy="3349518"/>
          </a:xfrm>
          <a:prstGeom prst="rect">
            <a:avLst/>
          </a:prstGeom>
          <a:noFill/>
          <a:ln>
            <a:noFill/>
          </a:ln>
        </p:spPr>
      </p:pic>
      <p:pic>
        <p:nvPicPr>
          <p:cNvPr id="79" name="Google Shape;79;p61"/>
          <p:cNvPicPr preferRelativeResize="0"/>
          <p:nvPr/>
        </p:nvPicPr>
        <p:blipFill rotWithShape="1">
          <a:blip r:embed="rId6">
            <a:alphaModFix amt="70000"/>
          </a:blip>
          <a:srcRect b="0" l="7526" r="0" t="0"/>
          <a:stretch/>
        </p:blipFill>
        <p:spPr>
          <a:xfrm>
            <a:off x="-7540" y="1994300"/>
            <a:ext cx="1889714" cy="2043524"/>
          </a:xfrm>
          <a:custGeom>
            <a:rect b="b" l="l" r="r" t="t"/>
            <a:pathLst>
              <a:path extrusionOk="0" h="1811698" w="1675337">
                <a:moveTo>
                  <a:pt x="0" y="0"/>
                </a:moveTo>
                <a:lnTo>
                  <a:pt x="1675337" y="0"/>
                </a:lnTo>
                <a:lnTo>
                  <a:pt x="1675337" y="1811698"/>
                </a:lnTo>
                <a:lnTo>
                  <a:pt x="0" y="1811698"/>
                </a:lnTo>
                <a:close/>
              </a:path>
            </a:pathLst>
          </a:custGeom>
          <a:noFill/>
          <a:ln>
            <a:noFill/>
          </a:ln>
        </p:spPr>
      </p:pic>
      <p:sp>
        <p:nvSpPr>
          <p:cNvPr id="80" name="Google Shape;80;p61"/>
          <p:cNvSpPr txBox="1"/>
          <p:nvPr/>
        </p:nvSpPr>
        <p:spPr>
          <a:xfrm>
            <a:off x="3881277" y="2510334"/>
            <a:ext cx="4938873" cy="574616"/>
          </a:xfrm>
          <a:prstGeom prst="rect">
            <a:avLst/>
          </a:prstGeom>
          <a:noFill/>
          <a:ln>
            <a:noFill/>
          </a:ln>
        </p:spPr>
        <p:txBody>
          <a:bodyPr anchorCtr="0" anchor="t" bIns="45700" lIns="91425" spcFirstLastPara="1" rIns="91425" wrap="square" tIns="45700">
            <a:noAutofit/>
          </a:bodyPr>
          <a:lstStyle/>
          <a:p>
            <a:pPr indent="0" lvl="0" marL="0" marR="0" rtl="0" algn="l">
              <a:lnSpc>
                <a:spcPct val="114285"/>
              </a:lnSpc>
              <a:spcBef>
                <a:spcPts val="0"/>
              </a:spcBef>
              <a:spcAft>
                <a:spcPts val="0"/>
              </a:spcAft>
              <a:buClr>
                <a:srgbClr val="000000"/>
              </a:buClr>
              <a:buSzPts val="2800"/>
              <a:buFont typeface="Arial"/>
              <a:buNone/>
            </a:pPr>
            <a:r>
              <a:rPr b="1" i="0" lang="it" sz="2800" u="none" cap="none" strike="noStrike">
                <a:solidFill>
                  <a:srgbClr val="4A8887"/>
                </a:solidFill>
                <a:latin typeface="Calibri"/>
                <a:ea typeface="Calibri"/>
                <a:cs typeface="Calibri"/>
                <a:sym typeface="Calibri"/>
              </a:rPr>
              <a:t>Domande</a:t>
            </a:r>
            <a:endParaRPr/>
          </a:p>
          <a:p>
            <a:pPr indent="0" lvl="0" marL="0" marR="0" rtl="0" algn="l">
              <a:lnSpc>
                <a:spcPct val="114285"/>
              </a:lnSpc>
              <a:spcBef>
                <a:spcPts val="0"/>
              </a:spcBef>
              <a:spcAft>
                <a:spcPts val="0"/>
              </a:spcAft>
              <a:buClr>
                <a:srgbClr val="000000"/>
              </a:buClr>
              <a:buSzPts val="2800"/>
              <a:buFont typeface="Arial"/>
              <a:buNone/>
            </a:pPr>
            <a:r>
              <a:t/>
            </a:r>
            <a:endParaRPr b="1" i="0" sz="2800" u="none" cap="none" strike="noStrike">
              <a:solidFill>
                <a:srgbClr val="79A23D"/>
              </a:solidFill>
              <a:latin typeface="Calibri"/>
              <a:ea typeface="Calibri"/>
              <a:cs typeface="Calibri"/>
              <a:sym typeface="Calibri"/>
            </a:endParaRPr>
          </a:p>
        </p:txBody>
      </p:sp>
      <p:grpSp>
        <p:nvGrpSpPr>
          <p:cNvPr id="81" name="Google Shape;81;p61"/>
          <p:cNvGrpSpPr/>
          <p:nvPr/>
        </p:nvGrpSpPr>
        <p:grpSpPr>
          <a:xfrm>
            <a:off x="3421574" y="3237117"/>
            <a:ext cx="407456" cy="420600"/>
            <a:chOff x="3679268" y="3237117"/>
            <a:chExt cx="407456" cy="420600"/>
          </a:xfrm>
        </p:grpSpPr>
        <p:sp>
          <p:nvSpPr>
            <p:cNvPr id="82" name="Google Shape;82;p61"/>
            <p:cNvSpPr/>
            <p:nvPr/>
          </p:nvSpPr>
          <p:spPr>
            <a:xfrm>
              <a:off x="3748273" y="3237117"/>
              <a:ext cx="269446" cy="341737"/>
            </a:xfrm>
            <a:custGeom>
              <a:rect b="b" l="l" r="r" t="t"/>
              <a:pathLst>
                <a:path extrusionOk="0" h="341737" w="269446">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61"/>
            <p:cNvSpPr/>
            <p:nvPr/>
          </p:nvSpPr>
          <p:spPr>
            <a:xfrm>
              <a:off x="3679268" y="3499992"/>
              <a:ext cx="407456" cy="157725"/>
            </a:xfrm>
            <a:custGeom>
              <a:rect b="b" l="l" r="r" t="t"/>
              <a:pathLst>
                <a:path extrusionOk="0" h="157725" w="407456">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84" name="Google Shape;84;p61"/>
          <p:cNvCxnSpPr/>
          <p:nvPr/>
        </p:nvCxnSpPr>
        <p:spPr>
          <a:xfrm>
            <a:off x="3990109" y="2991643"/>
            <a:ext cx="5153891" cy="0"/>
          </a:xfrm>
          <a:prstGeom prst="straightConnector1">
            <a:avLst/>
          </a:prstGeom>
          <a:noFill/>
          <a:ln cap="flat" cmpd="sng" w="28575">
            <a:solidFill>
              <a:srgbClr val="69ADAD"/>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2"/>
          <p:cNvSpPr txBox="1"/>
          <p:nvPr/>
        </p:nvSpPr>
        <p:spPr>
          <a:xfrm>
            <a:off x="287338" y="1566155"/>
            <a:ext cx="8532812" cy="3203021"/>
          </a:xfrm>
          <a:prstGeom prst="rect">
            <a:avLst/>
          </a:prstGeom>
          <a:noFill/>
          <a:ln>
            <a:noFill/>
          </a:ln>
        </p:spPr>
        <p:txBody>
          <a:bodyPr anchorCtr="0" anchor="t" bIns="0" lIns="0" spcFirstLastPara="1" rIns="0" wrap="square" tIns="10125">
            <a:spAutoFit/>
          </a:bodyPr>
          <a:lstStyle/>
          <a:p>
            <a:pPr indent="0" lvl="0" marL="0" marR="0" rtl="0" algn="l">
              <a:lnSpc>
                <a:spcPct val="107000"/>
              </a:lnSpc>
              <a:spcBef>
                <a:spcPts val="0"/>
              </a:spcBef>
              <a:spcAft>
                <a:spcPts val="0"/>
              </a:spcAft>
              <a:buNone/>
            </a:pPr>
            <a:r>
              <a:rPr b="1" i="0" lang="it" sz="1300" u="none" cap="none" strike="noStrike">
                <a:solidFill>
                  <a:schemeClr val="lt1"/>
                </a:solidFill>
                <a:highlight>
                  <a:srgbClr val="F16924"/>
                </a:highlight>
                <a:latin typeface="Arial"/>
                <a:ea typeface="Arial"/>
                <a:cs typeface="Arial"/>
                <a:sym typeface="Arial"/>
              </a:rPr>
              <a:t>Evitate le </a:t>
            </a:r>
            <a:r>
              <a:rPr b="0" i="0" lang="it" sz="1300" u="none" cap="none" strike="noStrike">
                <a:solidFill>
                  <a:srgbClr val="404040"/>
                </a:solidFill>
                <a:latin typeface="Calibri"/>
                <a:ea typeface="Calibri"/>
                <a:cs typeface="Calibri"/>
                <a:sym typeface="Calibri"/>
              </a:rPr>
              <a:t>pratiche che potrebbero avere un impatto negativo sulla comunità o sull'economia locale, come ad esempio danneggiare il benessere della comunità, allontanare le imprese locali, sottopagare i lavoratori o non rispettare la cultura, i valori e le normative locali. I progetti che non tengono conto delle esigenze e dei valori della comunità possono esaurire le risorse, creare conflitti o danneggiare la vostra reputazione, compromettendo il vostro successo a lungo termine.</a:t>
            </a:r>
            <a:endParaRPr/>
          </a:p>
          <a:p>
            <a:pPr indent="0" lvl="0" marL="0" marR="0" rtl="0" algn="l">
              <a:lnSpc>
                <a:spcPct val="107000"/>
              </a:lnSpc>
              <a:spcBef>
                <a:spcPts val="800"/>
              </a:spcBef>
              <a:spcAft>
                <a:spcPts val="0"/>
              </a:spcAft>
              <a:buNone/>
            </a:pPr>
            <a:r>
              <a:rPr b="0" i="0" lang="it" sz="1300" u="none" cap="none" strike="noStrike">
                <a:solidFill>
                  <a:srgbClr val="404040"/>
                </a:solidFill>
                <a:latin typeface="Calibri"/>
                <a:ea typeface="Calibri"/>
                <a:cs typeface="Calibri"/>
                <a:sym typeface="Calibri"/>
              </a:rPr>
              <a:t>Fate in modo che il vostro progetto sostenga e avvantaggi la popolazione e le imprese locali. Considerate sempre la vostra comunità come un partner chiave nella vostra impresa: lavorare insieme e sostenersi a vicenda porta a un successo più forte e sostenibile. Concentratevi sulla realizzazione di un impatto reale e positivo collaborando con la comunità, senza competere o sostituirvi alle iniziative locali. Ogni volta che è possibile, scegliete approcci che rafforzino e potenzino, piuttosto che sottrarre risorse agli sforzi locali.</a:t>
            </a:r>
            <a:endParaRPr/>
          </a:p>
          <a:p>
            <a:pPr indent="0" lvl="0" marL="0" marR="0" rtl="0" algn="l">
              <a:lnSpc>
                <a:spcPct val="107000"/>
              </a:lnSpc>
              <a:spcBef>
                <a:spcPts val="800"/>
              </a:spcBef>
              <a:spcAft>
                <a:spcPts val="0"/>
              </a:spcAft>
              <a:buNone/>
            </a:pPr>
            <a:r>
              <a:rPr b="0" i="0" lang="it" sz="1300" u="none" cap="none" strike="noStrike">
                <a:solidFill>
                  <a:srgbClr val="F16924"/>
                </a:solidFill>
                <a:latin typeface="Calibri"/>
                <a:ea typeface="Calibri"/>
                <a:cs typeface="Calibri"/>
                <a:sym typeface="Calibri"/>
              </a:rPr>
              <a:t>Per esempio, </a:t>
            </a:r>
            <a:r>
              <a:rPr b="0" i="0" lang="it" sz="1300" u="none" cap="none" strike="noStrike">
                <a:solidFill>
                  <a:srgbClr val="404040"/>
                </a:solidFill>
                <a:latin typeface="Calibri"/>
                <a:ea typeface="Calibri"/>
                <a:cs typeface="Calibri"/>
                <a:sym typeface="Calibri"/>
              </a:rPr>
              <a:t>se state creando un'esperienza di turismo eco-sanitario, prendete in considerazione la possibilità di far partecipare gli artigiani locali, di evidenziare i problemi della comunità o di condividere storie e tradizioni locali. In questo modo, la vostra idea contribuirà all'economia locale, aumenterà la consapevolezza su temi importanti per la comunità e creerà un senso di orgoglio condiviso. A sua volta, la comunità sosterrà i vostri sforzi e aiuterà la vostra idea a prosperare.</a:t>
            </a:r>
            <a:endParaRPr/>
          </a:p>
          <a:p>
            <a:pPr indent="0" lvl="0" marL="0" marR="0" rtl="0" algn="l">
              <a:lnSpc>
                <a:spcPct val="107000"/>
              </a:lnSpc>
              <a:spcBef>
                <a:spcPts val="800"/>
              </a:spcBef>
              <a:spcAft>
                <a:spcPts val="800"/>
              </a:spcAft>
              <a:buNone/>
            </a:pPr>
            <a:r>
              <a:t/>
            </a:r>
            <a:endParaRPr b="0" i="0" sz="1300" u="none" cap="none" strike="noStrike">
              <a:solidFill>
                <a:srgbClr val="404040"/>
              </a:solidFill>
              <a:latin typeface="Calibri"/>
              <a:ea typeface="Calibri"/>
              <a:cs typeface="Calibri"/>
              <a:sym typeface="Calibri"/>
            </a:endParaRPr>
          </a:p>
        </p:txBody>
      </p:sp>
      <p:sp>
        <p:nvSpPr>
          <p:cNvPr id="90" name="Google Shape;90;p62"/>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91" name="Google Shape;91;p62"/>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
        <p:nvSpPr>
          <p:cNvPr id="92" name="Google Shape;92;p6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pSp>
        <p:nvGrpSpPr>
          <p:cNvPr id="93" name="Google Shape;93;p62"/>
          <p:cNvGrpSpPr/>
          <p:nvPr/>
        </p:nvGrpSpPr>
        <p:grpSpPr>
          <a:xfrm>
            <a:off x="1874913" y="4302890"/>
            <a:ext cx="385691" cy="375629"/>
            <a:chOff x="3992806" y="8777240"/>
            <a:chExt cx="385691" cy="375629"/>
          </a:xfrm>
        </p:grpSpPr>
        <p:sp>
          <p:nvSpPr>
            <p:cNvPr id="94" name="Google Shape;94;p62"/>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62"/>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6" name="Google Shape;96;p62"/>
          <p:cNvSpPr txBox="1"/>
          <p:nvPr/>
        </p:nvSpPr>
        <p:spPr>
          <a:xfrm>
            <a:off x="2260604" y="4332671"/>
            <a:ext cx="542458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1400"/>
              <a:buFont typeface="Arial"/>
              <a:buNone/>
            </a:pPr>
            <a:r>
              <a:rPr b="1" i="0" lang="it" sz="1400" u="none" cap="none" strike="noStrike">
                <a:solidFill>
                  <a:srgbClr val="4B4B4B"/>
                </a:solidFill>
                <a:latin typeface="Calibri"/>
                <a:ea typeface="Calibri"/>
                <a:cs typeface="Calibri"/>
                <a:sym typeface="Calibri"/>
              </a:rPr>
              <a:t>Consulta </a:t>
            </a:r>
            <a:r>
              <a:rPr b="1" i="0" lang="it" sz="1400" u="sng" cap="none" strike="noStrike">
                <a:solidFill>
                  <a:srgbClr val="69ADAD"/>
                </a:solidFill>
                <a:latin typeface="Calibri"/>
                <a:ea typeface="Calibri"/>
                <a:cs typeface="Calibri"/>
                <a:sym typeface="Calibri"/>
                <a:hlinkClick r:id="rId3">
                  <a:extLst>
                    <a:ext uri="{A12FA001-AC4F-418D-AE19-62706E023703}">
                      <ahyp:hlinkClr val="tx"/>
                    </a:ext>
                  </a:extLst>
                </a:hlinkClick>
              </a:rPr>
              <a:t>i</a:t>
            </a:r>
            <a:r>
              <a:rPr b="1" i="0" lang="it" sz="1400" u="none" cap="none" strike="noStrike">
                <a:solidFill>
                  <a:srgbClr val="4B4B4B"/>
                </a:solidFill>
                <a:latin typeface="Calibri"/>
                <a:ea typeface="Calibri"/>
                <a:cs typeface="Calibri"/>
                <a:sym typeface="Calibri"/>
              </a:rPr>
              <a:t> nostri strumenti per la comunità e l'economia locale</a:t>
            </a:r>
            <a:endParaRPr b="1" i="0" sz="1400" u="none" cap="none" strike="noStrike">
              <a:solidFill>
                <a:srgbClr val="69ADA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3"/>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02" name="Google Shape;102;p63"/>
          <p:cNvSpPr txBox="1"/>
          <p:nvPr>
            <p:ph idx="1" type="body"/>
          </p:nvPr>
        </p:nvSpPr>
        <p:spPr>
          <a:xfrm>
            <a:off x="287338" y="150656"/>
            <a:ext cx="853281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lang="it" sz="2300">
                <a:solidFill>
                  <a:srgbClr val="4A8887"/>
                </a:solidFill>
              </a:rPr>
              <a:t>5 DOMANDE Impatto sulla comunità e sull'economia locale</a:t>
            </a:r>
            <a:endParaRPr sz="1600"/>
          </a:p>
        </p:txBody>
      </p:sp>
      <p:graphicFrame>
        <p:nvGraphicFramePr>
          <p:cNvPr id="103" name="Google Shape;103;p63"/>
          <p:cNvGraphicFramePr/>
          <p:nvPr/>
        </p:nvGraphicFramePr>
        <p:xfrm>
          <a:off x="12" y="1164325"/>
          <a:ext cx="3000000" cy="3000000"/>
        </p:xfrm>
        <a:graphic>
          <a:graphicData uri="http://schemas.openxmlformats.org/drawingml/2006/table">
            <a:tbl>
              <a:tblPr>
                <a:noFill/>
                <a:tableStyleId>{E097E3AF-2B32-4A52-84C9-F509D234DC4C}</a:tableStyleId>
              </a:tblPr>
              <a:tblGrid>
                <a:gridCol w="1502600"/>
                <a:gridCol w="1929050"/>
                <a:gridCol w="5388475"/>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Opportunità di lavoro</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In che modo la vostra idea può contribuire a </a:t>
                      </a:r>
                      <a:r>
                        <a:rPr b="1" i="0" lang="it" sz="1200" u="none" cap="none" strike="noStrike">
                          <a:solidFill>
                            <a:srgbClr val="F16924"/>
                          </a:solidFill>
                          <a:latin typeface="Calibri"/>
                          <a:ea typeface="Calibri"/>
                          <a:cs typeface="Calibri"/>
                          <a:sym typeface="Calibri"/>
                        </a:rPr>
                        <a:t>creare nuove opportunità </a:t>
                      </a:r>
                      <a:r>
                        <a:rPr b="0" i="0" lang="it" sz="1200" u="none" cap="none" strike="noStrike">
                          <a:solidFill>
                            <a:srgbClr val="3F3F3F"/>
                          </a:solidFill>
                          <a:latin typeface="Calibri"/>
                          <a:ea typeface="Calibri"/>
                          <a:cs typeface="Calibri"/>
                          <a:sym typeface="Calibri"/>
                        </a:rPr>
                        <a:t>per la popolazione locale?</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3F3F3F"/>
                          </a:solidFill>
                          <a:latin typeface="Calibri"/>
                          <a:ea typeface="Calibri"/>
                          <a:cs typeface="Calibri"/>
                          <a:sym typeface="Calibri"/>
                        </a:rPr>
                        <a:t>la vostra idea potrebbe fornire posti di lavoro o benefici alle persone della vostra zona. </a:t>
                      </a:r>
                      <a:endParaRPr/>
                    </a:p>
                    <a:p>
                      <a:pPr indent="0" lvl="0" marL="0" marR="0" rtl="0" algn="l">
                        <a:lnSpc>
                          <a:spcPct val="100000"/>
                        </a:lnSpc>
                        <a:spcBef>
                          <a:spcPts val="0"/>
                        </a:spcBef>
                        <a:spcAft>
                          <a:spcPts val="0"/>
                        </a:spcAft>
                        <a:buNone/>
                      </a:pPr>
                      <a:r>
                        <a:t/>
                      </a:r>
                      <a:endParaRPr b="0" i="0" sz="120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Fate un elenco: </a:t>
                      </a:r>
                      <a:r>
                        <a:rPr b="0" i="0" lang="it" sz="1000" u="none" cap="none" strike="noStrike">
                          <a:solidFill>
                            <a:srgbClr val="4B4B4B"/>
                          </a:solidFill>
                          <a:latin typeface="Calibri"/>
                          <a:ea typeface="Calibri"/>
                          <a:cs typeface="Calibri"/>
                          <a:sym typeface="Calibri"/>
                        </a:rPr>
                        <a:t>Scrivete i potenziali lavori o ruoli che potrebbero essere creati dalla vostra idea.</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Conoscere: </a:t>
                      </a:r>
                      <a:r>
                        <a:rPr b="0" i="0" lang="it" sz="1000" u="none" cap="none" strike="noStrike">
                          <a:solidFill>
                            <a:srgbClr val="4B4B4B"/>
                          </a:solidFill>
                          <a:latin typeface="Calibri"/>
                          <a:ea typeface="Calibri"/>
                          <a:cs typeface="Calibri"/>
                          <a:sym typeface="Calibri"/>
                        </a:rPr>
                        <a:t>Ricercate le competenze e i talenti della vostra comunità che potrebbero essere utili per il vostro progetto.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Piano per le opportunità: </a:t>
                      </a:r>
                      <a:r>
                        <a:rPr b="0" i="0" lang="it" sz="1000" u="none" cap="none" strike="noStrike">
                          <a:solidFill>
                            <a:srgbClr val="4B4B4B"/>
                          </a:solidFill>
                          <a:latin typeface="Calibri"/>
                          <a:ea typeface="Calibri"/>
                          <a:cs typeface="Calibri"/>
                          <a:sym typeface="Calibri"/>
                        </a:rPr>
                        <a:t>In che modo potete offrire formazione, posti di lavoro o altre opportunità alle persone bisognose?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Sostenere le imprese locali</a:t>
                      </a:r>
                      <a:endParaRPr b="0" i="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In che modo la vostra </a:t>
                      </a:r>
                      <a:r>
                        <a:rPr b="1" i="0" lang="it" sz="1200" u="none" cap="none" strike="noStrike">
                          <a:solidFill>
                            <a:srgbClr val="F16924"/>
                          </a:solidFill>
                          <a:latin typeface="Calibri"/>
                          <a:ea typeface="Calibri"/>
                          <a:cs typeface="Calibri"/>
                          <a:sym typeface="Calibri"/>
                        </a:rPr>
                        <a:t>idea </a:t>
                      </a:r>
                      <a:r>
                        <a:rPr b="0" i="0" lang="it" sz="1200" u="none" cap="none" strike="noStrike">
                          <a:solidFill>
                            <a:srgbClr val="3F3F3F"/>
                          </a:solidFill>
                          <a:latin typeface="Calibri"/>
                          <a:ea typeface="Calibri"/>
                          <a:cs typeface="Calibri"/>
                          <a:sym typeface="Calibri"/>
                        </a:rPr>
                        <a:t>potrebbe </a:t>
                      </a:r>
                      <a:r>
                        <a:rPr b="1" i="0" lang="it" sz="1200" u="none" cap="none" strike="noStrike">
                          <a:solidFill>
                            <a:srgbClr val="F16924"/>
                          </a:solidFill>
                          <a:latin typeface="Calibri"/>
                          <a:ea typeface="Calibri"/>
                          <a:cs typeface="Calibri"/>
                          <a:sym typeface="Calibri"/>
                        </a:rPr>
                        <a:t>aiutare le piccole imprese </a:t>
                      </a:r>
                      <a:r>
                        <a:rPr b="0" i="0" lang="it" sz="1200" u="none" cap="none" strike="noStrike">
                          <a:solidFill>
                            <a:srgbClr val="3F3F3F"/>
                          </a:solidFill>
                          <a:latin typeface="Calibri"/>
                          <a:ea typeface="Calibri"/>
                          <a:cs typeface="Calibri"/>
                          <a:sym typeface="Calibri"/>
                        </a:rPr>
                        <a:t>della vostra comunità a crescere?</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il vostro progetto potrebbe sostenere e aiutare le imprese locali a prosperare.</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i benefici: </a:t>
                      </a:r>
                      <a:r>
                        <a:rPr b="0" i="0" lang="it" sz="1000" u="none" cap="none" strike="noStrike">
                          <a:solidFill>
                            <a:srgbClr val="4B4B4B"/>
                          </a:solidFill>
                          <a:latin typeface="Calibri"/>
                          <a:ea typeface="Calibri"/>
                          <a:cs typeface="Calibri"/>
                          <a:sym typeface="Calibri"/>
                        </a:rPr>
                        <a:t>Scrivete come il vostro progetto potrebbe influire positivamente su negozi, ristoranti o altre piccole imprese locali.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Conoscere: </a:t>
                      </a:r>
                      <a:r>
                        <a:rPr b="0" i="0" lang="it" sz="1000" u="none" cap="none" strike="noStrike">
                          <a:solidFill>
                            <a:srgbClr val="4B4B4B"/>
                          </a:solidFill>
                          <a:latin typeface="Calibri"/>
                          <a:ea typeface="Calibri"/>
                          <a:cs typeface="Calibri"/>
                          <a:sym typeface="Calibri"/>
                        </a:rPr>
                        <a:t>Scoprite quali sono le sfide che le piccole imprese devono affrontare a livello locale e come la vostra idea può contribuire a superarle.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il sostegno: </a:t>
                      </a:r>
                      <a:r>
                        <a:rPr b="0" i="0" lang="it" sz="1000" u="none" cap="none" strike="noStrike">
                          <a:solidFill>
                            <a:srgbClr val="4B4B4B"/>
                          </a:solidFill>
                          <a:latin typeface="Calibri"/>
                          <a:ea typeface="Calibri"/>
                          <a:cs typeface="Calibri"/>
                          <a:sym typeface="Calibri"/>
                        </a:rPr>
                        <a:t>Pensate a due modi per sostenere le imprese locali, come promuovere i loro prodotti o offrire servizi per aiutarle a crescere.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04" name="Google Shape;104;p63"/>
          <p:cNvSpPr txBox="1"/>
          <p:nvPr/>
        </p:nvSpPr>
        <p:spPr>
          <a:xfrm>
            <a:off x="440839" y="2003304"/>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1</a:t>
            </a:r>
            <a:endParaRPr b="0" i="0" sz="4000" u="none" cap="none" strike="noStrike">
              <a:solidFill>
                <a:srgbClr val="8AC03B"/>
              </a:solidFill>
              <a:latin typeface="Calibri"/>
              <a:ea typeface="Calibri"/>
              <a:cs typeface="Calibri"/>
              <a:sym typeface="Calibri"/>
            </a:endParaRPr>
          </a:p>
        </p:txBody>
      </p:sp>
      <p:sp>
        <p:nvSpPr>
          <p:cNvPr id="105" name="Google Shape;105;p63"/>
          <p:cNvSpPr txBox="1"/>
          <p:nvPr/>
        </p:nvSpPr>
        <p:spPr>
          <a:xfrm>
            <a:off x="424061" y="3630423"/>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2</a:t>
            </a:r>
            <a:endParaRPr b="0" i="0" sz="4000" u="none" cap="none" strike="noStrike">
              <a:solidFill>
                <a:srgbClr val="8AC03B"/>
              </a:solidFill>
              <a:latin typeface="Calibri"/>
              <a:ea typeface="Calibri"/>
              <a:cs typeface="Calibri"/>
              <a:sym typeface="Calibri"/>
            </a:endParaRPr>
          </a:p>
        </p:txBody>
      </p:sp>
      <p:sp>
        <p:nvSpPr>
          <p:cNvPr id="106" name="Google Shape;106;p63"/>
          <p:cNvSpPr txBox="1"/>
          <p:nvPr/>
        </p:nvSpPr>
        <p:spPr>
          <a:xfrm>
            <a:off x="287338" y="809696"/>
            <a:ext cx="8471576" cy="310434"/>
          </a:xfrm>
          <a:prstGeom prst="rect">
            <a:avLst/>
          </a:prstGeom>
          <a:noFill/>
          <a:ln>
            <a:noFill/>
          </a:ln>
        </p:spPr>
        <p:txBody>
          <a:bodyPr anchorCtr="0" anchor="t" bIns="0" lIns="0" spcFirstLastPara="1" rIns="0" wrap="square" tIns="10125">
            <a:spAutoFit/>
          </a:bodyPr>
          <a:lstStyle/>
          <a:p>
            <a:pPr indent="0" lvl="0" marL="0" marR="0" rtl="0" algn="l">
              <a:lnSpc>
                <a:spcPct val="107000"/>
              </a:lnSpc>
              <a:spcBef>
                <a:spcPts val="0"/>
              </a:spcBef>
              <a:spcAft>
                <a:spcPts val="800"/>
              </a:spcAft>
              <a:buNone/>
            </a:pPr>
            <a:r>
              <a:rPr b="0" i="0" lang="it" sz="1200" u="none" cap="none" strike="noStrike">
                <a:solidFill>
                  <a:srgbClr val="404040"/>
                </a:solidFill>
                <a:latin typeface="Calibri"/>
                <a:ea typeface="Calibri"/>
                <a:cs typeface="Calibri"/>
                <a:sym typeface="Calibri"/>
              </a:rPr>
              <a:t>Utilizzate queste domande ed esercizi per assicurarvi che la vostra idea sostenga le comunità e le economie locali in modo significativo:</a:t>
            </a:r>
            <a:endParaRPr/>
          </a:p>
        </p:txBody>
      </p:sp>
      <p:grpSp>
        <p:nvGrpSpPr>
          <p:cNvPr id="107" name="Google Shape;107;p63"/>
          <p:cNvGrpSpPr/>
          <p:nvPr/>
        </p:nvGrpSpPr>
        <p:grpSpPr>
          <a:xfrm>
            <a:off x="956053" y="2052644"/>
            <a:ext cx="458785" cy="458785"/>
            <a:chOff x="2133600" y="133350"/>
            <a:chExt cx="4876800" cy="4876800"/>
          </a:xfrm>
        </p:grpSpPr>
        <p:sp>
          <p:nvSpPr>
            <p:cNvPr id="108" name="Google Shape;108;p63"/>
            <p:cNvSpPr/>
            <p:nvPr/>
          </p:nvSpPr>
          <p:spPr>
            <a:xfrm>
              <a:off x="2419350" y="133350"/>
              <a:ext cx="4305300" cy="4019550"/>
            </a:xfrm>
            <a:custGeom>
              <a:rect b="b" l="l" r="r" t="t"/>
              <a:pathLst>
                <a:path extrusionOk="0" h="4019550" w="4305300">
                  <a:moveTo>
                    <a:pt x="4305300" y="3590925"/>
                  </a:moveTo>
                  <a:cubicBezTo>
                    <a:pt x="4305300" y="3404664"/>
                    <a:pt x="4185847" y="3245853"/>
                    <a:pt x="4019550" y="3186874"/>
                  </a:cubicBezTo>
                  <a:lnTo>
                    <a:pt x="4019550" y="2286000"/>
                  </a:lnTo>
                  <a:lnTo>
                    <a:pt x="2581275" y="2286000"/>
                  </a:lnTo>
                  <a:lnTo>
                    <a:pt x="2581275" y="1900152"/>
                  </a:lnTo>
                  <a:cubicBezTo>
                    <a:pt x="2926880" y="1735807"/>
                    <a:pt x="3152775" y="1385935"/>
                    <a:pt x="3152775" y="1000125"/>
                  </a:cubicBezTo>
                  <a:cubicBezTo>
                    <a:pt x="3152775" y="448656"/>
                    <a:pt x="2704119" y="0"/>
                    <a:pt x="2152650" y="0"/>
                  </a:cubicBezTo>
                  <a:cubicBezTo>
                    <a:pt x="1601181" y="0"/>
                    <a:pt x="1152525" y="448656"/>
                    <a:pt x="1152525" y="1000125"/>
                  </a:cubicBezTo>
                  <a:cubicBezTo>
                    <a:pt x="1152525" y="1385935"/>
                    <a:pt x="1378410" y="1735807"/>
                    <a:pt x="1724025" y="1900152"/>
                  </a:cubicBezTo>
                  <a:lnTo>
                    <a:pt x="1724025" y="2286000"/>
                  </a:lnTo>
                  <a:lnTo>
                    <a:pt x="285750" y="2286000"/>
                  </a:lnTo>
                  <a:lnTo>
                    <a:pt x="285750" y="3186874"/>
                  </a:lnTo>
                  <a:cubicBezTo>
                    <a:pt x="119453" y="3245853"/>
                    <a:pt x="0" y="3404664"/>
                    <a:pt x="0" y="3590925"/>
                  </a:cubicBezTo>
                  <a:cubicBezTo>
                    <a:pt x="0" y="3827269"/>
                    <a:pt x="192281" y="4019550"/>
                    <a:pt x="428625" y="4019550"/>
                  </a:cubicBezTo>
                  <a:cubicBezTo>
                    <a:pt x="664969" y="4019550"/>
                    <a:pt x="857250" y="3827269"/>
                    <a:pt x="857250" y="3590925"/>
                  </a:cubicBezTo>
                  <a:cubicBezTo>
                    <a:pt x="857250" y="3404664"/>
                    <a:pt x="737797" y="3245853"/>
                    <a:pt x="571500" y="3186874"/>
                  </a:cubicBezTo>
                  <a:lnTo>
                    <a:pt x="571500" y="2571750"/>
                  </a:lnTo>
                  <a:lnTo>
                    <a:pt x="2009775" y="2571750"/>
                  </a:lnTo>
                  <a:lnTo>
                    <a:pt x="2009775" y="3186874"/>
                  </a:lnTo>
                  <a:cubicBezTo>
                    <a:pt x="1843478" y="3245853"/>
                    <a:pt x="1724025" y="3404664"/>
                    <a:pt x="1724025" y="3590925"/>
                  </a:cubicBezTo>
                  <a:cubicBezTo>
                    <a:pt x="1724025" y="3827269"/>
                    <a:pt x="1916306" y="4019550"/>
                    <a:pt x="2152650" y="4019550"/>
                  </a:cubicBezTo>
                  <a:cubicBezTo>
                    <a:pt x="2388994" y="4019550"/>
                    <a:pt x="2581275" y="3827269"/>
                    <a:pt x="2581275" y="3590925"/>
                  </a:cubicBezTo>
                  <a:cubicBezTo>
                    <a:pt x="2581275" y="3404664"/>
                    <a:pt x="2461822" y="3245853"/>
                    <a:pt x="2295525" y="3186874"/>
                  </a:cubicBezTo>
                  <a:lnTo>
                    <a:pt x="2295525" y="2571750"/>
                  </a:lnTo>
                  <a:lnTo>
                    <a:pt x="3733800" y="2571750"/>
                  </a:lnTo>
                  <a:lnTo>
                    <a:pt x="3733800" y="3186874"/>
                  </a:lnTo>
                  <a:cubicBezTo>
                    <a:pt x="3567503" y="3245853"/>
                    <a:pt x="3448050" y="3404664"/>
                    <a:pt x="3448050" y="3590925"/>
                  </a:cubicBezTo>
                  <a:cubicBezTo>
                    <a:pt x="3448050" y="3827269"/>
                    <a:pt x="3640331" y="4019550"/>
                    <a:pt x="3876675" y="4019550"/>
                  </a:cubicBezTo>
                  <a:cubicBezTo>
                    <a:pt x="4113019" y="4019550"/>
                    <a:pt x="4305300" y="3827269"/>
                    <a:pt x="4305300" y="3590925"/>
                  </a:cubicBezTo>
                  <a:close/>
                  <a:moveTo>
                    <a:pt x="428625" y="3733800"/>
                  </a:moveTo>
                  <a:cubicBezTo>
                    <a:pt x="349844" y="3733800"/>
                    <a:pt x="285750" y="3669706"/>
                    <a:pt x="285750" y="3590925"/>
                  </a:cubicBezTo>
                  <a:cubicBezTo>
                    <a:pt x="285750" y="3512144"/>
                    <a:pt x="349844" y="3448050"/>
                    <a:pt x="428625" y="3448050"/>
                  </a:cubicBezTo>
                  <a:cubicBezTo>
                    <a:pt x="507406" y="3448050"/>
                    <a:pt x="571500" y="3512144"/>
                    <a:pt x="571500" y="3590925"/>
                  </a:cubicBezTo>
                  <a:cubicBezTo>
                    <a:pt x="571500" y="3669706"/>
                    <a:pt x="507406" y="3733800"/>
                    <a:pt x="428625" y="3733800"/>
                  </a:cubicBezTo>
                  <a:close/>
                  <a:moveTo>
                    <a:pt x="2152650" y="3733800"/>
                  </a:moveTo>
                  <a:cubicBezTo>
                    <a:pt x="2073869" y="3733800"/>
                    <a:pt x="2009775" y="3669706"/>
                    <a:pt x="2009775" y="3590925"/>
                  </a:cubicBezTo>
                  <a:cubicBezTo>
                    <a:pt x="2009775" y="3512144"/>
                    <a:pt x="2073869" y="3448050"/>
                    <a:pt x="2152650" y="3448050"/>
                  </a:cubicBezTo>
                  <a:cubicBezTo>
                    <a:pt x="2231431" y="3448050"/>
                    <a:pt x="2295525" y="3512144"/>
                    <a:pt x="2295525" y="3590925"/>
                  </a:cubicBezTo>
                  <a:cubicBezTo>
                    <a:pt x="2295525" y="3669706"/>
                    <a:pt x="2231431" y="3733800"/>
                    <a:pt x="2152650" y="3733800"/>
                  </a:cubicBezTo>
                  <a:close/>
                  <a:moveTo>
                    <a:pt x="2390547" y="1670256"/>
                  </a:moveTo>
                  <a:lnTo>
                    <a:pt x="2295525" y="1704032"/>
                  </a:lnTo>
                  <a:lnTo>
                    <a:pt x="2295525" y="2286000"/>
                  </a:lnTo>
                  <a:lnTo>
                    <a:pt x="2009775" y="2286000"/>
                  </a:lnTo>
                  <a:lnTo>
                    <a:pt x="2009775" y="1704032"/>
                  </a:lnTo>
                  <a:lnTo>
                    <a:pt x="1914754" y="1670256"/>
                  </a:lnTo>
                  <a:cubicBezTo>
                    <a:pt x="1629756" y="1568939"/>
                    <a:pt x="1438275" y="1299639"/>
                    <a:pt x="1438275" y="1000125"/>
                  </a:cubicBezTo>
                  <a:cubicBezTo>
                    <a:pt x="1438275" y="606219"/>
                    <a:pt x="1758744" y="285750"/>
                    <a:pt x="2152650" y="285750"/>
                  </a:cubicBezTo>
                  <a:cubicBezTo>
                    <a:pt x="2546557" y="285750"/>
                    <a:pt x="2867025" y="606219"/>
                    <a:pt x="2867025" y="1000125"/>
                  </a:cubicBezTo>
                  <a:cubicBezTo>
                    <a:pt x="2867025" y="1299639"/>
                    <a:pt x="2675534" y="1568939"/>
                    <a:pt x="2390547" y="1670256"/>
                  </a:cubicBezTo>
                  <a:close/>
                  <a:moveTo>
                    <a:pt x="3876675" y="3733800"/>
                  </a:moveTo>
                  <a:cubicBezTo>
                    <a:pt x="3797894" y="3733800"/>
                    <a:pt x="3733800" y="3669706"/>
                    <a:pt x="3733800" y="3590925"/>
                  </a:cubicBezTo>
                  <a:cubicBezTo>
                    <a:pt x="3733800" y="3512144"/>
                    <a:pt x="3797894" y="3448050"/>
                    <a:pt x="3876675" y="3448050"/>
                  </a:cubicBezTo>
                  <a:cubicBezTo>
                    <a:pt x="3955456" y="3448050"/>
                    <a:pt x="4019550" y="3512144"/>
                    <a:pt x="4019550" y="3590925"/>
                  </a:cubicBezTo>
                  <a:cubicBezTo>
                    <a:pt x="4019550" y="3669706"/>
                    <a:pt x="3955456" y="3733800"/>
                    <a:pt x="3876675" y="373380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63"/>
            <p:cNvSpPr/>
            <p:nvPr/>
          </p:nvSpPr>
          <p:spPr>
            <a:xfrm>
              <a:off x="3857625"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63"/>
            <p:cNvSpPr/>
            <p:nvPr/>
          </p:nvSpPr>
          <p:spPr>
            <a:xfrm>
              <a:off x="5581650" y="4152900"/>
              <a:ext cx="1428750" cy="857250"/>
            </a:xfrm>
            <a:custGeom>
              <a:rect b="b" l="l" r="r" t="t"/>
              <a:pathLst>
                <a:path extrusionOk="0" h="857250" w="1428750">
                  <a:moveTo>
                    <a:pt x="1000125" y="0"/>
                  </a:moveTo>
                  <a:lnTo>
                    <a:pt x="428625" y="0"/>
                  </a:lnTo>
                  <a:cubicBezTo>
                    <a:pt x="192281" y="0"/>
                    <a:pt x="0" y="192281"/>
                    <a:pt x="0" y="428625"/>
                  </a:cubicBezTo>
                  <a:lnTo>
                    <a:pt x="0" y="857250"/>
                  </a:lnTo>
                  <a:lnTo>
                    <a:pt x="1428750" y="857250"/>
                  </a:lnTo>
                  <a:lnTo>
                    <a:pt x="1428750" y="428625"/>
                  </a:lnTo>
                  <a:cubicBezTo>
                    <a:pt x="1428750" y="192281"/>
                    <a:pt x="1236469" y="0"/>
                    <a:pt x="1000125" y="0"/>
                  </a:cubicBezTo>
                  <a:close/>
                  <a:moveTo>
                    <a:pt x="1143000" y="571500"/>
                  </a:moveTo>
                  <a:lnTo>
                    <a:pt x="285750" y="571500"/>
                  </a:lnTo>
                  <a:lnTo>
                    <a:pt x="285750" y="428625"/>
                  </a:lnTo>
                  <a:cubicBezTo>
                    <a:pt x="285750" y="349844"/>
                    <a:pt x="349844" y="285750"/>
                    <a:pt x="428625" y="285750"/>
                  </a:cubicBezTo>
                  <a:lnTo>
                    <a:pt x="1000125" y="285750"/>
                  </a:lnTo>
                  <a:cubicBezTo>
                    <a:pt x="1078906" y="285750"/>
                    <a:pt x="1143000" y="349844"/>
                    <a:pt x="1143000" y="428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63"/>
            <p:cNvSpPr/>
            <p:nvPr/>
          </p:nvSpPr>
          <p:spPr>
            <a:xfrm>
              <a:off x="2133600"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63"/>
            <p:cNvSpPr/>
            <p:nvPr/>
          </p:nvSpPr>
          <p:spPr>
            <a:xfrm>
              <a:off x="271462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63"/>
            <p:cNvSpPr/>
            <p:nvPr/>
          </p:nvSpPr>
          <p:spPr>
            <a:xfrm>
              <a:off x="585787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63"/>
            <p:cNvSpPr/>
            <p:nvPr/>
          </p:nvSpPr>
          <p:spPr>
            <a:xfrm rot="-3660061">
              <a:off x="3054791" y="111864"/>
              <a:ext cx="285871" cy="571742"/>
            </a:xfrm>
            <a:custGeom>
              <a:rect b="b" l="l" r="r" t="t"/>
              <a:pathLst>
                <a:path extrusionOk="0" h="571742" w="285871">
                  <a:moveTo>
                    <a:pt x="0" y="0"/>
                  </a:moveTo>
                  <a:lnTo>
                    <a:pt x="285871" y="0"/>
                  </a:lnTo>
                  <a:lnTo>
                    <a:pt x="285871"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63"/>
            <p:cNvSpPr/>
            <p:nvPr/>
          </p:nvSpPr>
          <p:spPr>
            <a:xfrm rot="-3660061">
              <a:off x="5805052" y="1634995"/>
              <a:ext cx="285871" cy="571742"/>
            </a:xfrm>
            <a:custGeom>
              <a:rect b="b" l="l" r="r" t="t"/>
              <a:pathLst>
                <a:path extrusionOk="0" h="571742" w="285871">
                  <a:moveTo>
                    <a:pt x="0" y="0"/>
                  </a:moveTo>
                  <a:lnTo>
                    <a:pt x="285872" y="0"/>
                  </a:lnTo>
                  <a:lnTo>
                    <a:pt x="285872"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63"/>
            <p:cNvSpPr/>
            <p:nvPr/>
          </p:nvSpPr>
          <p:spPr>
            <a:xfrm rot="-1739939">
              <a:off x="2912311" y="1779490"/>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63"/>
            <p:cNvSpPr/>
            <p:nvPr/>
          </p:nvSpPr>
          <p:spPr>
            <a:xfrm rot="-1739939">
              <a:off x="5662225" y="254584"/>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8" name="Google Shape;118;p63"/>
          <p:cNvGrpSpPr/>
          <p:nvPr/>
        </p:nvGrpSpPr>
        <p:grpSpPr>
          <a:xfrm>
            <a:off x="914426" y="3608003"/>
            <a:ext cx="575500" cy="562914"/>
            <a:chOff x="2133600" y="186737"/>
            <a:chExt cx="4881256" cy="4774501"/>
          </a:xfrm>
        </p:grpSpPr>
        <p:sp>
          <p:nvSpPr>
            <p:cNvPr id="119" name="Google Shape;119;p63"/>
            <p:cNvSpPr/>
            <p:nvPr/>
          </p:nvSpPr>
          <p:spPr>
            <a:xfrm>
              <a:off x="2133600" y="186737"/>
              <a:ext cx="4301232" cy="3316901"/>
            </a:xfrm>
            <a:custGeom>
              <a:rect b="b" l="l" r="r" t="t"/>
              <a:pathLst>
                <a:path extrusionOk="0" h="3316901" w="4301232">
                  <a:moveTo>
                    <a:pt x="814960" y="1145237"/>
                  </a:moveTo>
                  <a:lnTo>
                    <a:pt x="514354" y="811601"/>
                  </a:lnTo>
                  <a:lnTo>
                    <a:pt x="2440213" y="811601"/>
                  </a:lnTo>
                  <a:cubicBezTo>
                    <a:pt x="3308503" y="811601"/>
                    <a:pt x="4014914" y="1518011"/>
                    <a:pt x="4014914" y="2386301"/>
                  </a:cubicBezTo>
                  <a:cubicBezTo>
                    <a:pt x="4014914" y="2663172"/>
                    <a:pt x="3942096" y="2935395"/>
                    <a:pt x="3804334" y="3173547"/>
                  </a:cubicBezTo>
                  <a:lnTo>
                    <a:pt x="4052172" y="3316902"/>
                  </a:lnTo>
                  <a:cubicBezTo>
                    <a:pt x="4215101" y="3035240"/>
                    <a:pt x="4301233" y="2713438"/>
                    <a:pt x="4301233" y="2386292"/>
                  </a:cubicBezTo>
                  <a:cubicBezTo>
                    <a:pt x="4301233" y="1360131"/>
                    <a:pt x="3466384" y="525282"/>
                    <a:pt x="2440223" y="525282"/>
                  </a:cubicBezTo>
                  <a:lnTo>
                    <a:pt x="514354" y="525282"/>
                  </a:lnTo>
                  <a:lnTo>
                    <a:pt x="814951" y="191646"/>
                  </a:lnTo>
                  <a:lnTo>
                    <a:pt x="602251" y="0"/>
                  </a:lnTo>
                  <a:lnTo>
                    <a:pt x="0" y="668446"/>
                  </a:lnTo>
                  <a:lnTo>
                    <a:pt x="602251" y="1336892"/>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63"/>
            <p:cNvSpPr/>
            <p:nvPr/>
          </p:nvSpPr>
          <p:spPr>
            <a:xfrm>
              <a:off x="2712793" y="1642428"/>
              <a:ext cx="4302063" cy="3318810"/>
            </a:xfrm>
            <a:custGeom>
              <a:rect b="b" l="l" r="r" t="t"/>
              <a:pathLst>
                <a:path extrusionOk="0" h="3318810" w="4302063">
                  <a:moveTo>
                    <a:pt x="3675771" y="1978110"/>
                  </a:moveTo>
                  <a:lnTo>
                    <a:pt x="3466555" y="2173564"/>
                  </a:lnTo>
                  <a:lnTo>
                    <a:pt x="3776504" y="2505301"/>
                  </a:lnTo>
                  <a:lnTo>
                    <a:pt x="1861019" y="2505301"/>
                  </a:lnTo>
                  <a:cubicBezTo>
                    <a:pt x="992729" y="2505301"/>
                    <a:pt x="286319" y="1798890"/>
                    <a:pt x="286319" y="930600"/>
                  </a:cubicBezTo>
                  <a:cubicBezTo>
                    <a:pt x="286319" y="653730"/>
                    <a:pt x="359137" y="381507"/>
                    <a:pt x="496899" y="143355"/>
                  </a:cubicBezTo>
                  <a:lnTo>
                    <a:pt x="249060" y="0"/>
                  </a:lnTo>
                  <a:cubicBezTo>
                    <a:pt x="86131" y="281661"/>
                    <a:pt x="0" y="603464"/>
                    <a:pt x="0" y="930610"/>
                  </a:cubicBezTo>
                  <a:cubicBezTo>
                    <a:pt x="0" y="1956771"/>
                    <a:pt x="834849" y="2791620"/>
                    <a:pt x="1861010" y="2791620"/>
                  </a:cubicBezTo>
                  <a:lnTo>
                    <a:pt x="3776485" y="2791620"/>
                  </a:lnTo>
                  <a:lnTo>
                    <a:pt x="3466537" y="3123357"/>
                  </a:lnTo>
                  <a:lnTo>
                    <a:pt x="3675752" y="3318811"/>
                  </a:lnTo>
                  <a:lnTo>
                    <a:pt x="4302063" y="26484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63"/>
            <p:cNvSpPr/>
            <p:nvPr/>
          </p:nvSpPr>
          <p:spPr>
            <a:xfrm>
              <a:off x="3243305" y="1284637"/>
              <a:ext cx="2661024" cy="2576782"/>
            </a:xfrm>
            <a:custGeom>
              <a:rect b="b" l="l" r="r" t="t"/>
              <a:pathLst>
                <a:path extrusionOk="0" h="2576782" w="2661024">
                  <a:moveTo>
                    <a:pt x="2231561" y="272270"/>
                  </a:moveTo>
                  <a:lnTo>
                    <a:pt x="1896369" y="465787"/>
                  </a:lnTo>
                  <a:cubicBezTo>
                    <a:pt x="1852917" y="435763"/>
                    <a:pt x="1807384" y="409355"/>
                    <a:pt x="1759971" y="386708"/>
                  </a:cubicBezTo>
                  <a:lnTo>
                    <a:pt x="1759971" y="0"/>
                  </a:lnTo>
                  <a:lnTo>
                    <a:pt x="901044" y="0"/>
                  </a:lnTo>
                  <a:lnTo>
                    <a:pt x="901044" y="386708"/>
                  </a:lnTo>
                  <a:cubicBezTo>
                    <a:pt x="853641" y="409355"/>
                    <a:pt x="808098" y="435763"/>
                    <a:pt x="764656" y="465787"/>
                  </a:cubicBezTo>
                  <a:lnTo>
                    <a:pt x="429464" y="272270"/>
                  </a:lnTo>
                  <a:lnTo>
                    <a:pt x="0" y="1016121"/>
                  </a:lnTo>
                  <a:lnTo>
                    <a:pt x="332233" y="1207948"/>
                  </a:lnTo>
                  <a:cubicBezTo>
                    <a:pt x="329676" y="1235644"/>
                    <a:pt x="328425" y="1262356"/>
                    <a:pt x="328425" y="1288391"/>
                  </a:cubicBezTo>
                  <a:cubicBezTo>
                    <a:pt x="328425" y="1314426"/>
                    <a:pt x="329685" y="1341139"/>
                    <a:pt x="332233" y="1368835"/>
                  </a:cubicBezTo>
                  <a:lnTo>
                    <a:pt x="0" y="1560662"/>
                  </a:lnTo>
                  <a:lnTo>
                    <a:pt x="429464" y="2304512"/>
                  </a:lnTo>
                  <a:lnTo>
                    <a:pt x="764656" y="2110996"/>
                  </a:lnTo>
                  <a:cubicBezTo>
                    <a:pt x="808098" y="2141020"/>
                    <a:pt x="853631" y="2167428"/>
                    <a:pt x="901044" y="2190075"/>
                  </a:cubicBezTo>
                  <a:lnTo>
                    <a:pt x="901044" y="2576783"/>
                  </a:lnTo>
                  <a:lnTo>
                    <a:pt x="1759971" y="2576783"/>
                  </a:lnTo>
                  <a:lnTo>
                    <a:pt x="1759971" y="2190075"/>
                  </a:lnTo>
                  <a:cubicBezTo>
                    <a:pt x="1807375" y="2167428"/>
                    <a:pt x="1852926" y="2141011"/>
                    <a:pt x="1896369" y="2110996"/>
                  </a:cubicBezTo>
                  <a:lnTo>
                    <a:pt x="2231561" y="2304512"/>
                  </a:lnTo>
                  <a:lnTo>
                    <a:pt x="2661025" y="1560662"/>
                  </a:lnTo>
                  <a:lnTo>
                    <a:pt x="2328782" y="1368835"/>
                  </a:lnTo>
                  <a:cubicBezTo>
                    <a:pt x="2331339" y="1341139"/>
                    <a:pt x="2332590" y="1314426"/>
                    <a:pt x="2332590" y="1288391"/>
                  </a:cubicBezTo>
                  <a:cubicBezTo>
                    <a:pt x="2332590" y="1262356"/>
                    <a:pt x="2331330" y="1235644"/>
                    <a:pt x="2328782" y="1207948"/>
                  </a:cubicBezTo>
                  <a:lnTo>
                    <a:pt x="2661025" y="1016121"/>
                  </a:lnTo>
                  <a:close/>
                  <a:moveTo>
                    <a:pt x="2046281" y="1288401"/>
                  </a:moveTo>
                  <a:cubicBezTo>
                    <a:pt x="2046281" y="1371602"/>
                    <a:pt x="2027527" y="1440355"/>
                    <a:pt x="2014586" y="1518050"/>
                  </a:cubicBezTo>
                  <a:lnTo>
                    <a:pt x="2269926" y="1665461"/>
                  </a:lnTo>
                  <a:lnTo>
                    <a:pt x="2126772" y="1913414"/>
                  </a:lnTo>
                  <a:lnTo>
                    <a:pt x="1869179" y="1764695"/>
                  </a:lnTo>
                  <a:cubicBezTo>
                    <a:pt x="1750084" y="1855121"/>
                    <a:pt x="1768732" y="1888782"/>
                    <a:pt x="1473672" y="1993686"/>
                  </a:cubicBezTo>
                  <a:lnTo>
                    <a:pt x="1473672" y="2290474"/>
                  </a:lnTo>
                  <a:lnTo>
                    <a:pt x="1187362" y="2290474"/>
                  </a:lnTo>
                  <a:lnTo>
                    <a:pt x="1187362" y="1993686"/>
                  </a:lnTo>
                  <a:cubicBezTo>
                    <a:pt x="976677" y="1918787"/>
                    <a:pt x="966103" y="1913366"/>
                    <a:pt x="791864" y="1764695"/>
                  </a:cubicBezTo>
                  <a:lnTo>
                    <a:pt x="534272" y="1913414"/>
                  </a:lnTo>
                  <a:lnTo>
                    <a:pt x="391117" y="1665461"/>
                  </a:lnTo>
                  <a:lnTo>
                    <a:pt x="646448" y="1518040"/>
                  </a:lnTo>
                  <a:cubicBezTo>
                    <a:pt x="633278" y="1439019"/>
                    <a:pt x="614754" y="1371564"/>
                    <a:pt x="614754" y="1288401"/>
                  </a:cubicBezTo>
                  <a:cubicBezTo>
                    <a:pt x="614754" y="1205200"/>
                    <a:pt x="633488" y="1136590"/>
                    <a:pt x="646448" y="1058762"/>
                  </a:cubicBezTo>
                  <a:lnTo>
                    <a:pt x="391117" y="911341"/>
                  </a:lnTo>
                  <a:lnTo>
                    <a:pt x="534272" y="663388"/>
                  </a:lnTo>
                  <a:lnTo>
                    <a:pt x="791864" y="812106"/>
                  </a:lnTo>
                  <a:cubicBezTo>
                    <a:pt x="1032622" y="606699"/>
                    <a:pt x="1052692" y="640025"/>
                    <a:pt x="1187362" y="583126"/>
                  </a:cubicBezTo>
                  <a:lnTo>
                    <a:pt x="1187362" y="286328"/>
                  </a:lnTo>
                  <a:lnTo>
                    <a:pt x="1473672" y="286328"/>
                  </a:lnTo>
                  <a:lnTo>
                    <a:pt x="1473672" y="583126"/>
                  </a:lnTo>
                  <a:cubicBezTo>
                    <a:pt x="1768542" y="687953"/>
                    <a:pt x="1750848" y="722253"/>
                    <a:pt x="1869189" y="812106"/>
                  </a:cubicBezTo>
                  <a:lnTo>
                    <a:pt x="2126772" y="663388"/>
                  </a:lnTo>
                  <a:lnTo>
                    <a:pt x="2269926" y="911341"/>
                  </a:lnTo>
                  <a:lnTo>
                    <a:pt x="2014586" y="1058752"/>
                  </a:lnTo>
                  <a:cubicBezTo>
                    <a:pt x="2027756" y="1137774"/>
                    <a:pt x="2046281" y="1205228"/>
                    <a:pt x="2046281" y="128840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63"/>
            <p:cNvSpPr/>
            <p:nvPr/>
          </p:nvSpPr>
          <p:spPr>
            <a:xfrm>
              <a:off x="4144349" y="2143574"/>
              <a:ext cx="858927" cy="858927"/>
            </a:xfrm>
            <a:custGeom>
              <a:rect b="b" l="l" r="r" t="t"/>
              <a:pathLst>
                <a:path extrusionOk="0" h="858927" w="858927">
                  <a:moveTo>
                    <a:pt x="429464" y="0"/>
                  </a:moveTo>
                  <a:cubicBezTo>
                    <a:pt x="192657" y="0"/>
                    <a:pt x="0" y="192658"/>
                    <a:pt x="0" y="429464"/>
                  </a:cubicBezTo>
                  <a:cubicBezTo>
                    <a:pt x="0" y="666270"/>
                    <a:pt x="192657" y="858928"/>
                    <a:pt x="429464" y="858928"/>
                  </a:cubicBezTo>
                  <a:cubicBezTo>
                    <a:pt x="666270" y="858928"/>
                    <a:pt x="858928" y="666270"/>
                    <a:pt x="858928" y="429464"/>
                  </a:cubicBezTo>
                  <a:cubicBezTo>
                    <a:pt x="858928" y="192658"/>
                    <a:pt x="666280" y="0"/>
                    <a:pt x="429464" y="0"/>
                  </a:cubicBezTo>
                  <a:close/>
                  <a:moveTo>
                    <a:pt x="429464" y="572619"/>
                  </a:moveTo>
                  <a:cubicBezTo>
                    <a:pt x="350528" y="572619"/>
                    <a:pt x="286309" y="508399"/>
                    <a:pt x="286309" y="429464"/>
                  </a:cubicBezTo>
                  <a:cubicBezTo>
                    <a:pt x="286309" y="350528"/>
                    <a:pt x="350528" y="286309"/>
                    <a:pt x="429464" y="286309"/>
                  </a:cubicBezTo>
                  <a:cubicBezTo>
                    <a:pt x="508399" y="286309"/>
                    <a:pt x="572618" y="350528"/>
                    <a:pt x="572618" y="429464"/>
                  </a:cubicBezTo>
                  <a:cubicBezTo>
                    <a:pt x="572618" y="508399"/>
                    <a:pt x="508409" y="572619"/>
                    <a:pt x="429464" y="57261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p64"/>
          <p:cNvGraphicFramePr/>
          <p:nvPr/>
        </p:nvGraphicFramePr>
        <p:xfrm>
          <a:off x="0" y="136800"/>
          <a:ext cx="3000000" cy="3000000"/>
        </p:xfrm>
        <a:graphic>
          <a:graphicData uri="http://schemas.openxmlformats.org/drawingml/2006/table">
            <a:tbl>
              <a:tblPr>
                <a:noFill/>
                <a:tableStyleId>{E097E3AF-2B32-4A52-84C9-F509D234DC4C}</a:tableStyleId>
              </a:tblPr>
              <a:tblGrid>
                <a:gridCol w="1085725"/>
                <a:gridCol w="2057775"/>
                <a:gridCol w="6000500"/>
              </a:tblGrid>
              <a:tr h="691150">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071300">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Sostenere le imprese locali</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None/>
                      </a:pPr>
                      <a:r>
                        <a:rPr b="0" i="0" lang="it" sz="1200" u="none" cap="none" strike="noStrike">
                          <a:solidFill>
                            <a:srgbClr val="4B4B4B"/>
                          </a:solidFill>
                          <a:latin typeface="Calibri"/>
                          <a:ea typeface="Calibri"/>
                          <a:cs typeface="Calibri"/>
                          <a:sym typeface="Calibri"/>
                        </a:rPr>
                        <a:t>Quali sono i modi in cui la vostra idea può incoraggiare le persone a </a:t>
                      </a:r>
                      <a:r>
                        <a:rPr b="1" i="0" lang="it" sz="1200" u="none" cap="none" strike="noStrike">
                          <a:solidFill>
                            <a:srgbClr val="F16924"/>
                          </a:solidFill>
                          <a:latin typeface="Calibri"/>
                          <a:ea typeface="Calibri"/>
                          <a:cs typeface="Calibri"/>
                          <a:sym typeface="Calibri"/>
                        </a:rPr>
                        <a:t>sostenere i mercati locali?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la vostra idea potrebbe ispirare le persone ad acquistare nei mercati e nei negozi locali.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Fate un elenco: </a:t>
                      </a:r>
                      <a:r>
                        <a:rPr b="0" i="0" lang="it" sz="1000" u="none" cap="none" strike="noStrike">
                          <a:solidFill>
                            <a:srgbClr val="4B4B4B"/>
                          </a:solidFill>
                          <a:latin typeface="Calibri"/>
                          <a:ea typeface="Calibri"/>
                          <a:cs typeface="Calibri"/>
                          <a:sym typeface="Calibri"/>
                        </a:rPr>
                        <a:t>Scrivete i modi in cui la vostra idea potrebbe ispirare le persone ad acquistare prodotti locali.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Ricerca sulle tendenze: </a:t>
                      </a:r>
                      <a:r>
                        <a:rPr b="0" i="0" lang="it" sz="1000" u="none" cap="none" strike="noStrike">
                          <a:solidFill>
                            <a:srgbClr val="4B4B4B"/>
                          </a:solidFill>
                          <a:latin typeface="Calibri"/>
                          <a:ea typeface="Calibri"/>
                          <a:cs typeface="Calibri"/>
                          <a:sym typeface="Calibri"/>
                        </a:rPr>
                        <a:t>Scoprite di cosa hanno bisogno i mercati locali per attirare più clienti.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la crescita: </a:t>
                      </a:r>
                      <a:r>
                        <a:rPr b="0" i="0" lang="it" sz="1000" u="none" cap="none" strike="noStrike">
                          <a:solidFill>
                            <a:srgbClr val="4B4B4B"/>
                          </a:solidFill>
                          <a:latin typeface="Calibri"/>
                          <a:ea typeface="Calibri"/>
                          <a:cs typeface="Calibri"/>
                          <a:sym typeface="Calibri"/>
                        </a:rPr>
                        <a:t>Pensate a come il vostro progetto possa contribuire a promuovere prodotti locali, mercati agricoli o artigiani locali.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3309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Migliorare la comunità</a:t>
                      </a:r>
                      <a:endParaRPr b="0" i="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04040"/>
                          </a:solidFill>
                          <a:latin typeface="Calibri"/>
                          <a:ea typeface="Calibri"/>
                          <a:cs typeface="Calibri"/>
                          <a:sym typeface="Calibri"/>
                        </a:rPr>
                        <a:t>In che modo la vostra idea può contribuire a costruire una </a:t>
                      </a:r>
                      <a:r>
                        <a:rPr b="1" i="0" lang="it" sz="1200" u="none" cap="none" strike="noStrike">
                          <a:solidFill>
                            <a:srgbClr val="F16924"/>
                          </a:solidFill>
                          <a:latin typeface="Calibri"/>
                          <a:ea typeface="Calibri"/>
                          <a:cs typeface="Calibri"/>
                          <a:sym typeface="Calibri"/>
                        </a:rPr>
                        <a:t>comunità </a:t>
                      </a:r>
                      <a:r>
                        <a:rPr b="0" i="0" lang="it" sz="1200" u="none" cap="none" strike="noStrike">
                          <a:solidFill>
                            <a:srgbClr val="404040"/>
                          </a:solidFill>
                          <a:latin typeface="Calibri"/>
                          <a:ea typeface="Calibri"/>
                          <a:cs typeface="Calibri"/>
                          <a:sym typeface="Calibri"/>
                        </a:rPr>
                        <a:t>più forte e più </a:t>
                      </a:r>
                      <a:r>
                        <a:rPr b="1" i="0" lang="it" sz="1200" u="none" cap="none" strike="noStrike">
                          <a:solidFill>
                            <a:srgbClr val="F16924"/>
                          </a:solidFill>
                          <a:latin typeface="Calibri"/>
                          <a:ea typeface="Calibri"/>
                          <a:cs typeface="Calibri"/>
                          <a:sym typeface="Calibri"/>
                        </a:rPr>
                        <a:t>connessa?</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la vostra idea potrebbe contribuire a unire le persone.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le connessioni: </a:t>
                      </a:r>
                      <a:r>
                        <a:rPr b="0" i="0" lang="it" sz="1000" u="none" cap="none" strike="noStrike">
                          <a:solidFill>
                            <a:srgbClr val="4B4B4B"/>
                          </a:solidFill>
                          <a:latin typeface="Calibri"/>
                          <a:ea typeface="Calibri"/>
                          <a:cs typeface="Calibri"/>
                          <a:sym typeface="Calibri"/>
                        </a:rPr>
                        <a:t>Scrivete i modi in cui il vostro progetto può contribuire a mettere in contatto le persone, come l'organizzazione di eventi o la creazione di nuove reti sociali.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Conoscere i vicini: </a:t>
                      </a:r>
                      <a:r>
                        <a:rPr b="0" i="0" lang="it" sz="1000" u="none" cap="none" strike="noStrike">
                          <a:solidFill>
                            <a:srgbClr val="4B4B4B"/>
                          </a:solidFill>
                          <a:latin typeface="Calibri"/>
                          <a:ea typeface="Calibri"/>
                          <a:cs typeface="Calibri"/>
                          <a:sym typeface="Calibri"/>
                        </a:rPr>
                        <a:t>Ricercate i gruppi e gli eventi locali in cui il vostro progetto potrebbe fare la differenza.</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il coinvolgimento: </a:t>
                      </a:r>
                      <a:r>
                        <a:rPr b="0" i="0" lang="it" sz="1000" u="none" cap="none" strike="noStrike">
                          <a:solidFill>
                            <a:srgbClr val="4B4B4B"/>
                          </a:solidFill>
                          <a:latin typeface="Calibri"/>
                          <a:ea typeface="Calibri"/>
                          <a:cs typeface="Calibri"/>
                          <a:sym typeface="Calibri"/>
                        </a:rPr>
                        <a:t>Pensate a due modi per coinvolgere la comunità nel vostro progetto, come offrire opportunità di collaborazione o avviare un programma di volontariato.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682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Migliorare la salute e il benessere</a:t>
                      </a:r>
                      <a:endParaRPr b="0" i="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04040"/>
                          </a:solidFill>
                          <a:latin typeface="Calibri"/>
                          <a:ea typeface="Calibri"/>
                          <a:cs typeface="Calibri"/>
                          <a:sym typeface="Calibri"/>
                        </a:rPr>
                        <a:t>In che modo la vostra idea di eco-salute può contribuire a migliorare il </a:t>
                      </a:r>
                      <a:r>
                        <a:rPr b="1" i="0" lang="it" sz="1200" u="none" cap="none" strike="noStrike">
                          <a:solidFill>
                            <a:srgbClr val="F16924"/>
                          </a:solidFill>
                          <a:latin typeface="Calibri"/>
                          <a:ea typeface="Calibri"/>
                          <a:cs typeface="Calibri"/>
                          <a:sym typeface="Calibri"/>
                        </a:rPr>
                        <a:t>benessere della vostra comunità locale e dell'economia?</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il vostro progetto eco-sanitario possa portare benefici diretti alla popolazione e all'economia locali.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i benefici: </a:t>
                      </a:r>
                      <a:r>
                        <a:rPr b="0" i="0" lang="it" sz="1000" u="none" cap="none" strike="noStrike">
                          <a:solidFill>
                            <a:srgbClr val="4B4B4B"/>
                          </a:solidFill>
                          <a:latin typeface="Calibri"/>
                          <a:ea typeface="Calibri"/>
                          <a:cs typeface="Calibri"/>
                          <a:sym typeface="Calibri"/>
                        </a:rPr>
                        <a:t>Scrivete come la vostra idea di eco-salute potrebbe migliorare la salute e il benessere della popolazione locale, ad esempio promuovendo stili di vita più sani, pratiche sostenibili o spazi verdi.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Ricercare le esigenze locali: </a:t>
                      </a:r>
                      <a:r>
                        <a:rPr b="0" i="0" lang="it" sz="1000" u="none" cap="none" strike="noStrike">
                          <a:solidFill>
                            <a:srgbClr val="4B4B4B"/>
                          </a:solidFill>
                          <a:latin typeface="Calibri"/>
                          <a:ea typeface="Calibri"/>
                          <a:cs typeface="Calibri"/>
                          <a:sym typeface="Calibri"/>
                        </a:rPr>
                        <a:t>Scoprite di cosa ha bisogno la comunità per migliorare il benessere: la vostra idea potrebbe contribuire a ridurre lo stress, ad aumentare l'attività fisica o a fornire opzioni alimentari più sane?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l'impatto: </a:t>
                      </a:r>
                      <a:r>
                        <a:rPr b="0" i="0" lang="it" sz="1000" u="none" cap="none" strike="noStrike">
                          <a:solidFill>
                            <a:srgbClr val="4B4B4B"/>
                          </a:solidFill>
                          <a:latin typeface="Calibri"/>
                          <a:ea typeface="Calibri"/>
                          <a:cs typeface="Calibri"/>
                          <a:sym typeface="Calibri"/>
                        </a:rPr>
                        <a:t>Pensate a due modi in cui il vostro progetto eco-sanitario possa incrementare l'economia locale migliorando al tempo stesso la salute, ad esempio sostenendo le imprese del benessere, promuovendo la produzione locale di alimenti biologici o offrendo workshop sulla salute.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28" name="Google Shape;128;p64"/>
          <p:cNvSpPr txBox="1"/>
          <p:nvPr/>
        </p:nvSpPr>
        <p:spPr>
          <a:xfrm>
            <a:off x="22738" y="1027601"/>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3</a:t>
            </a:r>
            <a:endParaRPr b="0" i="0" sz="4000" u="none" cap="none" strike="noStrike">
              <a:solidFill>
                <a:srgbClr val="8AC03B"/>
              </a:solidFill>
              <a:latin typeface="Calibri"/>
              <a:ea typeface="Calibri"/>
              <a:cs typeface="Calibri"/>
              <a:sym typeface="Calibri"/>
            </a:endParaRPr>
          </a:p>
        </p:txBody>
      </p:sp>
      <p:sp>
        <p:nvSpPr>
          <p:cNvPr id="129" name="Google Shape;129;p64"/>
          <p:cNvSpPr txBox="1"/>
          <p:nvPr/>
        </p:nvSpPr>
        <p:spPr>
          <a:xfrm>
            <a:off x="22738" y="2327365"/>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4</a:t>
            </a:r>
            <a:endParaRPr b="0" i="0" sz="4000" u="none" cap="none" strike="noStrike">
              <a:solidFill>
                <a:srgbClr val="8AC03B"/>
              </a:solidFill>
              <a:latin typeface="Calibri"/>
              <a:ea typeface="Calibri"/>
              <a:cs typeface="Calibri"/>
              <a:sym typeface="Calibri"/>
            </a:endParaRPr>
          </a:p>
        </p:txBody>
      </p:sp>
      <p:grpSp>
        <p:nvGrpSpPr>
          <p:cNvPr id="130" name="Google Shape;130;p64"/>
          <p:cNvGrpSpPr/>
          <p:nvPr/>
        </p:nvGrpSpPr>
        <p:grpSpPr>
          <a:xfrm>
            <a:off x="495838" y="1086372"/>
            <a:ext cx="465247" cy="465247"/>
            <a:chOff x="2133600" y="133350"/>
            <a:chExt cx="4876799" cy="4876799"/>
          </a:xfrm>
        </p:grpSpPr>
        <p:sp>
          <p:nvSpPr>
            <p:cNvPr id="131" name="Google Shape;131;p64"/>
            <p:cNvSpPr/>
            <p:nvPr/>
          </p:nvSpPr>
          <p:spPr>
            <a:xfrm>
              <a:off x="2133600" y="1663693"/>
              <a:ext cx="2275208" cy="3346456"/>
            </a:xfrm>
            <a:custGeom>
              <a:rect b="b" l="l" r="r" t="t"/>
              <a:pathLst>
                <a:path extrusionOk="0" h="3346456" w="2275208">
                  <a:moveTo>
                    <a:pt x="1544698" y="1342644"/>
                  </a:moveTo>
                  <a:cubicBezTo>
                    <a:pt x="1365723" y="1163679"/>
                    <a:pt x="1080411" y="1160917"/>
                    <a:pt x="897893" y="1328880"/>
                  </a:cubicBezTo>
                  <a:lnTo>
                    <a:pt x="897893" y="754856"/>
                  </a:lnTo>
                  <a:cubicBezTo>
                    <a:pt x="897893" y="338795"/>
                    <a:pt x="559356" y="0"/>
                    <a:pt x="143037" y="0"/>
                  </a:cubicBezTo>
                  <a:lnTo>
                    <a:pt x="142875" y="0"/>
                  </a:lnTo>
                  <a:cubicBezTo>
                    <a:pt x="63970" y="0"/>
                    <a:pt x="0" y="63970"/>
                    <a:pt x="0" y="142875"/>
                  </a:cubicBezTo>
                  <a:lnTo>
                    <a:pt x="0" y="1979295"/>
                  </a:lnTo>
                  <a:cubicBezTo>
                    <a:pt x="0" y="2017186"/>
                    <a:pt x="15059" y="2053523"/>
                    <a:pt x="41853" y="2080317"/>
                  </a:cubicBezTo>
                  <a:lnTo>
                    <a:pt x="918210" y="2956693"/>
                  </a:lnTo>
                  <a:lnTo>
                    <a:pt x="918210" y="3203581"/>
                  </a:lnTo>
                  <a:cubicBezTo>
                    <a:pt x="918210" y="3282487"/>
                    <a:pt x="982180" y="3346456"/>
                    <a:pt x="1061085" y="3346456"/>
                  </a:cubicBezTo>
                  <a:lnTo>
                    <a:pt x="2132333" y="3346456"/>
                  </a:lnTo>
                  <a:cubicBezTo>
                    <a:pt x="2211238" y="3346456"/>
                    <a:pt x="2275208" y="3282487"/>
                    <a:pt x="2275208" y="3203581"/>
                  </a:cubicBezTo>
                  <a:lnTo>
                    <a:pt x="2275208" y="2385917"/>
                  </a:lnTo>
                  <a:cubicBezTo>
                    <a:pt x="2275208" y="2184225"/>
                    <a:pt x="2196675" y="1994621"/>
                    <a:pt x="2054085" y="1852032"/>
                  </a:cubicBezTo>
                  <a:close/>
                  <a:moveTo>
                    <a:pt x="1989458" y="3060706"/>
                  </a:moveTo>
                  <a:lnTo>
                    <a:pt x="1203960" y="3060706"/>
                  </a:lnTo>
                  <a:lnTo>
                    <a:pt x="1203960" y="2897515"/>
                  </a:lnTo>
                  <a:cubicBezTo>
                    <a:pt x="1203960" y="2859624"/>
                    <a:pt x="1188901" y="2823286"/>
                    <a:pt x="1162107" y="2796492"/>
                  </a:cubicBezTo>
                  <a:lnTo>
                    <a:pt x="285750" y="1920116"/>
                  </a:lnTo>
                  <a:lnTo>
                    <a:pt x="285750" y="308248"/>
                  </a:lnTo>
                  <a:cubicBezTo>
                    <a:pt x="555708" y="394897"/>
                    <a:pt x="612143" y="645042"/>
                    <a:pt x="612143" y="754866"/>
                  </a:cubicBezTo>
                  <a:lnTo>
                    <a:pt x="612143" y="1673238"/>
                  </a:lnTo>
                  <a:cubicBezTo>
                    <a:pt x="612143" y="1711138"/>
                    <a:pt x="627202" y="1747466"/>
                    <a:pt x="653996" y="1774260"/>
                  </a:cubicBezTo>
                  <a:lnTo>
                    <a:pt x="1266139" y="2386403"/>
                  </a:lnTo>
                  <a:cubicBezTo>
                    <a:pt x="1321937" y="2442191"/>
                    <a:pt x="1412405" y="2442201"/>
                    <a:pt x="1468193" y="2386403"/>
                  </a:cubicBezTo>
                  <a:cubicBezTo>
                    <a:pt x="1523990" y="2330615"/>
                    <a:pt x="1523990" y="2240147"/>
                    <a:pt x="1468193" y="2184349"/>
                  </a:cubicBezTo>
                  <a:lnTo>
                    <a:pt x="1085602" y="1801759"/>
                  </a:lnTo>
                  <a:cubicBezTo>
                    <a:pt x="1014584" y="1730731"/>
                    <a:pt x="1014527" y="1615793"/>
                    <a:pt x="1085602" y="1544707"/>
                  </a:cubicBezTo>
                  <a:cubicBezTo>
                    <a:pt x="1156668" y="1473651"/>
                    <a:pt x="1271559" y="1473622"/>
                    <a:pt x="1342654" y="1544707"/>
                  </a:cubicBezTo>
                  <a:lnTo>
                    <a:pt x="1852031" y="2054095"/>
                  </a:lnTo>
                  <a:cubicBezTo>
                    <a:pt x="1940662" y="2142715"/>
                    <a:pt x="1989468" y="2260559"/>
                    <a:pt x="1989468" y="2385917"/>
                  </a:cubicBezTo>
                  <a:lnTo>
                    <a:pt x="1989468" y="306070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64"/>
            <p:cNvSpPr/>
            <p:nvPr/>
          </p:nvSpPr>
          <p:spPr>
            <a:xfrm>
              <a:off x="3204848" y="133350"/>
              <a:ext cx="2734303" cy="2734313"/>
            </a:xfrm>
            <a:custGeom>
              <a:rect b="b" l="l" r="r" t="t"/>
              <a:pathLst>
                <a:path extrusionOk="0" h="2734313" w="2734303">
                  <a:moveTo>
                    <a:pt x="2734304" y="1367152"/>
                  </a:moveTo>
                  <a:cubicBezTo>
                    <a:pt x="2734304" y="612096"/>
                    <a:pt x="2122208" y="0"/>
                    <a:pt x="1367152" y="0"/>
                  </a:cubicBezTo>
                  <a:cubicBezTo>
                    <a:pt x="612096" y="0"/>
                    <a:pt x="0" y="612096"/>
                    <a:pt x="0" y="1367152"/>
                  </a:cubicBezTo>
                  <a:cubicBezTo>
                    <a:pt x="0" y="2122208"/>
                    <a:pt x="612096" y="2734313"/>
                    <a:pt x="1367152" y="2734313"/>
                  </a:cubicBezTo>
                  <a:cubicBezTo>
                    <a:pt x="2122208" y="2734313"/>
                    <a:pt x="2734304" y="2122218"/>
                    <a:pt x="2734304" y="1367152"/>
                  </a:cubicBezTo>
                  <a:close/>
                  <a:moveTo>
                    <a:pt x="2448563" y="1367152"/>
                  </a:moveTo>
                  <a:cubicBezTo>
                    <a:pt x="2448563" y="1510779"/>
                    <a:pt x="2420388" y="1651407"/>
                    <a:pt x="2366144" y="1781699"/>
                  </a:cubicBezTo>
                  <a:lnTo>
                    <a:pt x="1914344" y="1329547"/>
                  </a:lnTo>
                  <a:cubicBezTo>
                    <a:pt x="1850774" y="1265901"/>
                    <a:pt x="1850774" y="1162336"/>
                    <a:pt x="1914287" y="1098737"/>
                  </a:cubicBezTo>
                  <a:lnTo>
                    <a:pt x="2258263" y="754647"/>
                  </a:lnTo>
                  <a:cubicBezTo>
                    <a:pt x="2381793" y="933841"/>
                    <a:pt x="2448563" y="1146581"/>
                    <a:pt x="2448563" y="1367152"/>
                  </a:cubicBezTo>
                  <a:close/>
                  <a:moveTo>
                    <a:pt x="616563" y="2145325"/>
                  </a:moveTo>
                  <a:cubicBezTo>
                    <a:pt x="404946" y="1941976"/>
                    <a:pt x="285750" y="1664541"/>
                    <a:pt x="285750" y="1367152"/>
                  </a:cubicBezTo>
                  <a:cubicBezTo>
                    <a:pt x="285750" y="937736"/>
                    <a:pt x="538153" y="555955"/>
                    <a:pt x="918210" y="382924"/>
                  </a:cubicBezTo>
                  <a:lnTo>
                    <a:pt x="918210" y="615134"/>
                  </a:lnTo>
                  <a:cubicBezTo>
                    <a:pt x="918210" y="729834"/>
                    <a:pt x="872119" y="819198"/>
                    <a:pt x="793947" y="896760"/>
                  </a:cubicBezTo>
                  <a:cubicBezTo>
                    <a:pt x="619182" y="1071744"/>
                    <a:pt x="619182" y="1356474"/>
                    <a:pt x="794490" y="1532011"/>
                  </a:cubicBezTo>
                  <a:cubicBezTo>
                    <a:pt x="967778" y="1703594"/>
                    <a:pt x="872280" y="1889446"/>
                    <a:pt x="806987" y="1954740"/>
                  </a:cubicBezTo>
                  <a:close/>
                  <a:moveTo>
                    <a:pt x="1367152" y="2448563"/>
                  </a:moveTo>
                  <a:cubicBezTo>
                    <a:pt x="1183310" y="2448563"/>
                    <a:pt x="1006993" y="2403358"/>
                    <a:pt x="849268" y="2316709"/>
                  </a:cubicBezTo>
                  <a:lnTo>
                    <a:pt x="1009078" y="2156765"/>
                  </a:lnTo>
                  <a:cubicBezTo>
                    <a:pt x="1186672" y="1979181"/>
                    <a:pt x="1282789" y="1613468"/>
                    <a:pt x="996144" y="1329557"/>
                  </a:cubicBezTo>
                  <a:cubicBezTo>
                    <a:pt x="932574" y="1265901"/>
                    <a:pt x="932574" y="1162336"/>
                    <a:pt x="996648" y="1098175"/>
                  </a:cubicBezTo>
                  <a:cubicBezTo>
                    <a:pt x="1003097" y="1091651"/>
                    <a:pt x="1203970" y="919915"/>
                    <a:pt x="1203970" y="615134"/>
                  </a:cubicBezTo>
                  <a:lnTo>
                    <a:pt x="1203970" y="298009"/>
                  </a:lnTo>
                  <a:cubicBezTo>
                    <a:pt x="1257776" y="289855"/>
                    <a:pt x="1312345" y="285750"/>
                    <a:pt x="1367152" y="285750"/>
                  </a:cubicBezTo>
                  <a:cubicBezTo>
                    <a:pt x="1623479" y="285750"/>
                    <a:pt x="1871682" y="378057"/>
                    <a:pt x="2066182" y="542630"/>
                  </a:cubicBezTo>
                  <a:lnTo>
                    <a:pt x="1712157" y="896769"/>
                  </a:lnTo>
                  <a:cubicBezTo>
                    <a:pt x="1537392" y="1071753"/>
                    <a:pt x="1537392" y="1356484"/>
                    <a:pt x="1712185" y="1531506"/>
                  </a:cubicBezTo>
                  <a:lnTo>
                    <a:pt x="2216525" y="2036236"/>
                  </a:lnTo>
                  <a:cubicBezTo>
                    <a:pt x="2012413" y="2296297"/>
                    <a:pt x="1702432" y="2448563"/>
                    <a:pt x="1367152" y="244856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64"/>
            <p:cNvSpPr/>
            <p:nvPr/>
          </p:nvSpPr>
          <p:spPr>
            <a:xfrm>
              <a:off x="4735201" y="1663703"/>
              <a:ext cx="2275198" cy="3346446"/>
            </a:xfrm>
            <a:custGeom>
              <a:rect b="b" l="l" r="r" t="t"/>
              <a:pathLst>
                <a:path extrusionOk="0" h="3346446" w="2275198">
                  <a:moveTo>
                    <a:pt x="2132324" y="0"/>
                  </a:moveTo>
                  <a:lnTo>
                    <a:pt x="2132171" y="0"/>
                  </a:lnTo>
                  <a:cubicBezTo>
                    <a:pt x="1715843" y="0"/>
                    <a:pt x="1377315" y="338804"/>
                    <a:pt x="1377315" y="754856"/>
                  </a:cubicBezTo>
                  <a:lnTo>
                    <a:pt x="1377315" y="1328880"/>
                  </a:lnTo>
                  <a:cubicBezTo>
                    <a:pt x="1194797" y="1160917"/>
                    <a:pt x="909485" y="1163679"/>
                    <a:pt x="730510" y="1342644"/>
                  </a:cubicBezTo>
                  <a:lnTo>
                    <a:pt x="221123" y="1852031"/>
                  </a:lnTo>
                  <a:cubicBezTo>
                    <a:pt x="78534" y="1994621"/>
                    <a:pt x="0" y="2184225"/>
                    <a:pt x="0" y="2385917"/>
                  </a:cubicBezTo>
                  <a:lnTo>
                    <a:pt x="0" y="3203572"/>
                  </a:lnTo>
                  <a:cubicBezTo>
                    <a:pt x="0" y="3282477"/>
                    <a:pt x="63970" y="3346447"/>
                    <a:pt x="142875" y="3346447"/>
                  </a:cubicBezTo>
                  <a:lnTo>
                    <a:pt x="1214114" y="3346447"/>
                  </a:lnTo>
                  <a:cubicBezTo>
                    <a:pt x="1293019" y="3346447"/>
                    <a:pt x="1356989" y="3282477"/>
                    <a:pt x="1356989" y="3203572"/>
                  </a:cubicBezTo>
                  <a:lnTo>
                    <a:pt x="1356989" y="2956684"/>
                  </a:lnTo>
                  <a:lnTo>
                    <a:pt x="2233346" y="2080317"/>
                  </a:lnTo>
                  <a:cubicBezTo>
                    <a:pt x="2260140" y="2053523"/>
                    <a:pt x="2275199" y="2017186"/>
                    <a:pt x="2275199" y="1979295"/>
                  </a:cubicBezTo>
                  <a:lnTo>
                    <a:pt x="2275199" y="142875"/>
                  </a:lnTo>
                  <a:cubicBezTo>
                    <a:pt x="2275199" y="63960"/>
                    <a:pt x="2211229" y="0"/>
                    <a:pt x="2132324" y="0"/>
                  </a:cubicBezTo>
                  <a:close/>
                  <a:moveTo>
                    <a:pt x="1989449" y="1920107"/>
                  </a:moveTo>
                  <a:lnTo>
                    <a:pt x="1113091" y="2796473"/>
                  </a:lnTo>
                  <a:cubicBezTo>
                    <a:pt x="1086298" y="2823267"/>
                    <a:pt x="1071239" y="2859605"/>
                    <a:pt x="1071239" y="2897496"/>
                  </a:cubicBezTo>
                  <a:lnTo>
                    <a:pt x="1071239" y="3060697"/>
                  </a:lnTo>
                  <a:lnTo>
                    <a:pt x="285740" y="3060697"/>
                  </a:lnTo>
                  <a:lnTo>
                    <a:pt x="285740" y="2385908"/>
                  </a:lnTo>
                  <a:cubicBezTo>
                    <a:pt x="285740" y="2260549"/>
                    <a:pt x="334546" y="2142706"/>
                    <a:pt x="423177" y="2054085"/>
                  </a:cubicBezTo>
                  <a:lnTo>
                    <a:pt x="932555" y="1544698"/>
                  </a:lnTo>
                  <a:cubicBezTo>
                    <a:pt x="1003649" y="1473613"/>
                    <a:pt x="1118549" y="1473641"/>
                    <a:pt x="1189606" y="1544698"/>
                  </a:cubicBezTo>
                  <a:cubicBezTo>
                    <a:pt x="1260682" y="1615783"/>
                    <a:pt x="1260624" y="1730721"/>
                    <a:pt x="1189606" y="1801749"/>
                  </a:cubicBezTo>
                  <a:lnTo>
                    <a:pt x="807015" y="2184340"/>
                  </a:lnTo>
                  <a:cubicBezTo>
                    <a:pt x="751227" y="2240137"/>
                    <a:pt x="751227" y="2330596"/>
                    <a:pt x="807015" y="2386394"/>
                  </a:cubicBezTo>
                  <a:cubicBezTo>
                    <a:pt x="862803" y="2442191"/>
                    <a:pt x="953271" y="2442181"/>
                    <a:pt x="1009069" y="2386394"/>
                  </a:cubicBezTo>
                  <a:lnTo>
                    <a:pt x="1621212" y="1774250"/>
                  </a:lnTo>
                  <a:cubicBezTo>
                    <a:pt x="1648006" y="1747457"/>
                    <a:pt x="1663065" y="1711119"/>
                    <a:pt x="1663065" y="1673228"/>
                  </a:cubicBezTo>
                  <a:lnTo>
                    <a:pt x="1663065" y="754856"/>
                  </a:lnTo>
                  <a:cubicBezTo>
                    <a:pt x="1663065" y="645033"/>
                    <a:pt x="1719501" y="394887"/>
                    <a:pt x="1989458" y="308238"/>
                  </a:cubicBezTo>
                  <a:lnTo>
                    <a:pt x="1989458" y="1920107"/>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4" name="Google Shape;134;p64"/>
          <p:cNvGrpSpPr/>
          <p:nvPr/>
        </p:nvGrpSpPr>
        <p:grpSpPr>
          <a:xfrm>
            <a:off x="416872" y="3704045"/>
            <a:ext cx="591996" cy="461474"/>
            <a:chOff x="1004712" y="3831481"/>
            <a:chExt cx="591996" cy="461474"/>
          </a:xfrm>
        </p:grpSpPr>
        <p:sp>
          <p:nvSpPr>
            <p:cNvPr id="135" name="Google Shape;135;p64"/>
            <p:cNvSpPr/>
            <p:nvPr/>
          </p:nvSpPr>
          <p:spPr>
            <a:xfrm>
              <a:off x="1421274" y="3831481"/>
              <a:ext cx="175434" cy="175434"/>
            </a:xfrm>
            <a:custGeom>
              <a:rect b="b" l="l" r="r" t="t"/>
              <a:pathLst>
                <a:path extrusionOk="0" h="2122165" w="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64"/>
            <p:cNvSpPr/>
            <p:nvPr/>
          </p:nvSpPr>
          <p:spPr>
            <a:xfrm>
              <a:off x="1004712" y="3905606"/>
              <a:ext cx="399040" cy="38734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7" name="Google Shape;137;p64"/>
          <p:cNvSpPr/>
          <p:nvPr/>
        </p:nvSpPr>
        <p:spPr>
          <a:xfrm>
            <a:off x="501600" y="2327486"/>
            <a:ext cx="463296" cy="463296"/>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64"/>
          <p:cNvSpPr txBox="1"/>
          <p:nvPr/>
        </p:nvSpPr>
        <p:spPr>
          <a:xfrm>
            <a:off x="22738" y="3704045"/>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Magan</dc:creator>
</cp:coreProperties>
</file>