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680700" cx="7556500"/>
  <p:notesSz cx="7556500" cy="106807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h9i93wxMipjvFEuEY/YikTzBf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DBB858-F1AE-4F27-8BCA-39A71EED56BD}">
  <a:tblStyle styleId="{DFDBB858-F1AE-4F27-8BCA-39A71EED56B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43.jpg"/><Relationship Id="rId4" Type="http://schemas.openxmlformats.org/officeDocument/2006/relationships/image" Target="../media/image22.png"/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image" Target="../media/image17.png"/><Relationship Id="rId8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467994" y="808139"/>
            <a:ext cx="3846829" cy="89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467994" y="808139"/>
            <a:ext cx="3846829" cy="89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3866515" y="2986619"/>
            <a:ext cx="3187700" cy="601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9928" y="0"/>
            <a:ext cx="5466570" cy="53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1"/>
          <p:cNvSpPr/>
          <p:nvPr/>
        </p:nvSpPr>
        <p:spPr>
          <a:xfrm>
            <a:off x="0" y="1530175"/>
            <a:ext cx="4301490" cy="447040"/>
          </a:xfrm>
          <a:custGeom>
            <a:rect b="b" l="l" r="r" t="t"/>
            <a:pathLst>
              <a:path extrusionOk="0" h="447039" w="4301490">
                <a:moveTo>
                  <a:pt x="4301064" y="446486"/>
                </a:moveTo>
                <a:lnTo>
                  <a:pt x="0" y="446486"/>
                </a:lnTo>
                <a:lnTo>
                  <a:pt x="0" y="0"/>
                </a:lnTo>
                <a:lnTo>
                  <a:pt x="4301064" y="0"/>
                </a:lnTo>
                <a:lnTo>
                  <a:pt x="4301064" y="446486"/>
                </a:lnTo>
                <a:close/>
              </a:path>
            </a:pathLst>
          </a:cu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121" y="0"/>
            <a:ext cx="4773378" cy="45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48" y="3004895"/>
            <a:ext cx="4061116" cy="247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989" y="3220230"/>
            <a:ext cx="2882953" cy="1826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"/>
          <p:cNvSpPr/>
          <p:nvPr/>
        </p:nvSpPr>
        <p:spPr>
          <a:xfrm>
            <a:off x="822543" y="3220229"/>
            <a:ext cx="2883535" cy="350520"/>
          </a:xfrm>
          <a:custGeom>
            <a:rect b="b" l="l" r="r" t="t"/>
            <a:pathLst>
              <a:path extrusionOk="0" h="350520" w="2883535">
                <a:moveTo>
                  <a:pt x="2882954" y="349963"/>
                </a:moveTo>
                <a:lnTo>
                  <a:pt x="0" y="349963"/>
                </a:lnTo>
                <a:lnTo>
                  <a:pt x="0" y="0"/>
                </a:lnTo>
                <a:lnTo>
                  <a:pt x="2882954" y="0"/>
                </a:lnTo>
                <a:lnTo>
                  <a:pt x="2882954" y="349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390" y="3245099"/>
            <a:ext cx="940401" cy="2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1960" y="8815994"/>
            <a:ext cx="106172" cy="2226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/>
          <p:nvPr/>
        </p:nvSpPr>
        <p:spPr>
          <a:xfrm>
            <a:off x="2336152" y="8719895"/>
            <a:ext cx="418465" cy="419100"/>
          </a:xfrm>
          <a:custGeom>
            <a:rect b="b" l="l" r="r" t="t"/>
            <a:pathLst>
              <a:path extrusionOk="0" h="419100" w="418464">
                <a:moveTo>
                  <a:pt x="291680" y="134874"/>
                </a:moveTo>
                <a:lnTo>
                  <a:pt x="280885" y="123875"/>
                </a:lnTo>
                <a:lnTo>
                  <a:pt x="268681" y="114465"/>
                </a:lnTo>
                <a:lnTo>
                  <a:pt x="255244" y="106794"/>
                </a:lnTo>
                <a:lnTo>
                  <a:pt x="240690" y="101053"/>
                </a:lnTo>
                <a:lnTo>
                  <a:pt x="240792" y="101244"/>
                </a:lnTo>
                <a:lnTo>
                  <a:pt x="246583" y="109829"/>
                </a:lnTo>
                <a:lnTo>
                  <a:pt x="251790" y="119773"/>
                </a:lnTo>
                <a:lnTo>
                  <a:pt x="256374" y="130924"/>
                </a:lnTo>
                <a:lnTo>
                  <a:pt x="260286" y="143154"/>
                </a:lnTo>
                <a:lnTo>
                  <a:pt x="268833" y="141439"/>
                </a:lnTo>
                <a:lnTo>
                  <a:pt x="276910" y="139471"/>
                </a:lnTo>
                <a:lnTo>
                  <a:pt x="284530" y="137274"/>
                </a:lnTo>
                <a:lnTo>
                  <a:pt x="291680" y="134874"/>
                </a:lnTo>
                <a:close/>
              </a:path>
              <a:path extrusionOk="0" h="419100" w="418464">
                <a:moveTo>
                  <a:pt x="318414" y="211924"/>
                </a:moveTo>
                <a:lnTo>
                  <a:pt x="268655" y="211924"/>
                </a:lnTo>
                <a:lnTo>
                  <a:pt x="268465" y="218478"/>
                </a:lnTo>
                <a:lnTo>
                  <a:pt x="268122" y="224980"/>
                </a:lnTo>
                <a:lnTo>
                  <a:pt x="262864" y="261556"/>
                </a:lnTo>
                <a:lnTo>
                  <a:pt x="268655" y="262597"/>
                </a:lnTo>
                <a:lnTo>
                  <a:pt x="298437" y="271272"/>
                </a:lnTo>
                <a:lnTo>
                  <a:pt x="306451" y="257937"/>
                </a:lnTo>
                <a:lnTo>
                  <a:pt x="312534" y="243484"/>
                </a:lnTo>
                <a:lnTo>
                  <a:pt x="316572" y="228092"/>
                </a:lnTo>
                <a:lnTo>
                  <a:pt x="318414" y="211924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08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63" y="45974"/>
                </a:lnTo>
                <a:lnTo>
                  <a:pt x="336880" y="44145"/>
                </a:lnTo>
                <a:lnTo>
                  <a:pt x="336880" y="207454"/>
                </a:lnTo>
                <a:lnTo>
                  <a:pt x="326656" y="257975"/>
                </a:lnTo>
                <a:lnTo>
                  <a:pt x="298818" y="299275"/>
                </a:lnTo>
                <a:lnTo>
                  <a:pt x="257568" y="327139"/>
                </a:lnTo>
                <a:lnTo>
                  <a:pt x="207111" y="337375"/>
                </a:lnTo>
                <a:lnTo>
                  <a:pt x="156654" y="327139"/>
                </a:lnTo>
                <a:lnTo>
                  <a:pt x="115392" y="299275"/>
                </a:lnTo>
                <a:lnTo>
                  <a:pt x="87553" y="257975"/>
                </a:lnTo>
                <a:lnTo>
                  <a:pt x="77343" y="207454"/>
                </a:lnTo>
                <a:lnTo>
                  <a:pt x="87553" y="156933"/>
                </a:lnTo>
                <a:lnTo>
                  <a:pt x="115392" y="115633"/>
                </a:lnTo>
                <a:lnTo>
                  <a:pt x="156654" y="87757"/>
                </a:lnTo>
                <a:lnTo>
                  <a:pt x="207111" y="77533"/>
                </a:lnTo>
                <a:lnTo>
                  <a:pt x="257568" y="87757"/>
                </a:lnTo>
                <a:lnTo>
                  <a:pt x="298818" y="115633"/>
                </a:lnTo>
                <a:lnTo>
                  <a:pt x="326656" y="156933"/>
                </a:lnTo>
                <a:lnTo>
                  <a:pt x="336880" y="207454"/>
                </a:lnTo>
                <a:lnTo>
                  <a:pt x="336880" y="44145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61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21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11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63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08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8511" y="8816086"/>
            <a:ext cx="106077" cy="22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1"/>
          <p:cNvSpPr/>
          <p:nvPr/>
        </p:nvSpPr>
        <p:spPr>
          <a:xfrm>
            <a:off x="2875114" y="8719883"/>
            <a:ext cx="379095" cy="419100"/>
          </a:xfrm>
          <a:custGeom>
            <a:rect b="b" l="l" r="r" t="t"/>
            <a:pathLst>
              <a:path extrusionOk="0" h="419100" w="37909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72105" y="78395"/>
                </a:lnTo>
                <a:lnTo>
                  <a:pt x="378504" y="88469"/>
                </a:lnTo>
                <a:lnTo>
                  <a:pt x="249078" y="88469"/>
                </a:lnTo>
                <a:lnTo>
                  <a:pt x="229579" y="88939"/>
                </a:lnTo>
                <a:lnTo>
                  <a:pt x="189420" y="116159"/>
                </a:lnTo>
                <a:lnTo>
                  <a:pt x="183519" y="176877"/>
                </a:lnTo>
                <a:lnTo>
                  <a:pt x="146320" y="176877"/>
                </a:lnTo>
                <a:lnTo>
                  <a:pt x="146320" y="219551"/>
                </a:lnTo>
                <a:lnTo>
                  <a:pt x="183615" y="219551"/>
                </a:lnTo>
                <a:lnTo>
                  <a:pt x="183615" y="330231"/>
                </a:lnTo>
                <a:lnTo>
                  <a:pt x="378421" y="330231"/>
                </a:lnTo>
                <a:lnTo>
                  <a:pt x="372135" y="340132"/>
                </a:lnTo>
                <a:lnTo>
                  <a:pt x="339771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2873" y="8808352"/>
            <a:ext cx="190275" cy="2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030" y="8886761"/>
            <a:ext cx="161827" cy="1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/>
          <p:nvPr/>
        </p:nvSpPr>
        <p:spPr>
          <a:xfrm>
            <a:off x="3413963" y="8719895"/>
            <a:ext cx="418465" cy="419100"/>
          </a:xfrm>
          <a:custGeom>
            <a:rect b="b" l="l" r="r" t="t"/>
            <a:pathLst>
              <a:path extrusionOk="0" h="419100" w="418464">
                <a:moveTo>
                  <a:pt x="290258" y="132295"/>
                </a:moveTo>
                <a:lnTo>
                  <a:pt x="285597" y="127533"/>
                </a:lnTo>
                <a:lnTo>
                  <a:pt x="256870" y="127533"/>
                </a:lnTo>
                <a:lnTo>
                  <a:pt x="252107" y="132295"/>
                </a:lnTo>
                <a:lnTo>
                  <a:pt x="252107" y="160972"/>
                </a:lnTo>
                <a:lnTo>
                  <a:pt x="256870" y="165735"/>
                </a:lnTo>
                <a:lnTo>
                  <a:pt x="285508" y="165735"/>
                </a:lnTo>
                <a:lnTo>
                  <a:pt x="290258" y="160972"/>
                </a:lnTo>
                <a:lnTo>
                  <a:pt x="290258" y="132295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21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75" y="45974"/>
                </a:lnTo>
                <a:lnTo>
                  <a:pt x="314236" y="29730"/>
                </a:lnTo>
                <a:lnTo>
                  <a:pt x="314236" y="126580"/>
                </a:lnTo>
                <a:lnTo>
                  <a:pt x="314236" y="291934"/>
                </a:lnTo>
                <a:lnTo>
                  <a:pt x="312458" y="300748"/>
                </a:lnTo>
                <a:lnTo>
                  <a:pt x="307594" y="307949"/>
                </a:lnTo>
                <a:lnTo>
                  <a:pt x="300393" y="312813"/>
                </a:lnTo>
                <a:lnTo>
                  <a:pt x="291592" y="314604"/>
                </a:lnTo>
                <a:lnTo>
                  <a:pt x="126339" y="314604"/>
                </a:lnTo>
                <a:lnTo>
                  <a:pt x="103695" y="291934"/>
                </a:lnTo>
                <a:lnTo>
                  <a:pt x="103695" y="126580"/>
                </a:lnTo>
                <a:lnTo>
                  <a:pt x="105473" y="117779"/>
                </a:lnTo>
                <a:lnTo>
                  <a:pt x="110312" y="110566"/>
                </a:lnTo>
                <a:lnTo>
                  <a:pt x="117500" y="105702"/>
                </a:lnTo>
                <a:lnTo>
                  <a:pt x="126339" y="103911"/>
                </a:lnTo>
                <a:lnTo>
                  <a:pt x="291592" y="103911"/>
                </a:lnTo>
                <a:lnTo>
                  <a:pt x="300393" y="105702"/>
                </a:lnTo>
                <a:lnTo>
                  <a:pt x="307594" y="110566"/>
                </a:lnTo>
                <a:lnTo>
                  <a:pt x="312458" y="117779"/>
                </a:lnTo>
                <a:lnTo>
                  <a:pt x="314236" y="126580"/>
                </a:lnTo>
                <a:lnTo>
                  <a:pt x="314236" y="29730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74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34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24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75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21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1"/>
          <p:cNvSpPr/>
          <p:nvPr/>
        </p:nvSpPr>
        <p:spPr>
          <a:xfrm>
            <a:off x="3952938" y="8719883"/>
            <a:ext cx="358775" cy="419100"/>
          </a:xfrm>
          <a:custGeom>
            <a:rect b="b" l="l" r="r" t="t"/>
            <a:pathLst>
              <a:path extrusionOk="0" h="419100" w="35877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58592" y="64865"/>
                </a:lnTo>
                <a:lnTo>
                  <a:pt x="216817" y="64865"/>
                </a:lnTo>
                <a:lnTo>
                  <a:pt x="216817" y="170878"/>
                </a:lnTo>
                <a:lnTo>
                  <a:pt x="174766" y="170878"/>
                </a:lnTo>
                <a:lnTo>
                  <a:pt x="138931" y="178058"/>
                </a:lnTo>
                <a:lnTo>
                  <a:pt x="109622" y="197667"/>
                </a:lnTo>
                <a:lnTo>
                  <a:pt x="89839" y="226814"/>
                </a:lnTo>
                <a:lnTo>
                  <a:pt x="82580" y="262603"/>
                </a:lnTo>
                <a:lnTo>
                  <a:pt x="85320" y="284415"/>
                </a:lnTo>
                <a:lnTo>
                  <a:pt x="85391" y="284976"/>
                </a:lnTo>
                <a:lnTo>
                  <a:pt x="105817" y="323148"/>
                </a:lnTo>
                <a:lnTo>
                  <a:pt x="146773" y="349270"/>
                </a:lnTo>
                <a:lnTo>
                  <a:pt x="174766" y="353663"/>
                </a:lnTo>
                <a:lnTo>
                  <a:pt x="358626" y="353663"/>
                </a:lnTo>
                <a:lnTo>
                  <a:pt x="339773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5083" y="8784748"/>
            <a:ext cx="285889" cy="2887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4491888" y="8719908"/>
            <a:ext cx="418465" cy="419100"/>
          </a:xfrm>
          <a:custGeom>
            <a:rect b="b" l="l" r="r" t="t"/>
            <a:pathLst>
              <a:path extrusionOk="0" h="419100" w="418464">
                <a:moveTo>
                  <a:pt x="255054" y="209169"/>
                </a:moveTo>
                <a:lnTo>
                  <a:pt x="183032" y="162102"/>
                </a:lnTo>
                <a:lnTo>
                  <a:pt x="183032" y="256209"/>
                </a:lnTo>
                <a:lnTo>
                  <a:pt x="255054" y="209169"/>
                </a:lnTo>
                <a:close/>
              </a:path>
              <a:path extrusionOk="0" h="419100" w="418464">
                <a:moveTo>
                  <a:pt x="418007" y="209169"/>
                </a:moveTo>
                <a:lnTo>
                  <a:pt x="412496" y="161239"/>
                </a:lnTo>
                <a:lnTo>
                  <a:pt x="396773" y="117195"/>
                </a:lnTo>
                <a:lnTo>
                  <a:pt x="372084" y="78333"/>
                </a:lnTo>
                <a:lnTo>
                  <a:pt x="339712" y="45935"/>
                </a:lnTo>
                <a:lnTo>
                  <a:pt x="336778" y="44081"/>
                </a:lnTo>
                <a:lnTo>
                  <a:pt x="336778" y="209169"/>
                </a:lnTo>
                <a:lnTo>
                  <a:pt x="335229" y="241884"/>
                </a:lnTo>
                <a:lnTo>
                  <a:pt x="324573" y="282371"/>
                </a:lnTo>
                <a:lnTo>
                  <a:pt x="259524" y="298018"/>
                </a:lnTo>
                <a:lnTo>
                  <a:pt x="158483" y="298018"/>
                </a:lnTo>
                <a:lnTo>
                  <a:pt x="123024" y="296329"/>
                </a:lnTo>
                <a:lnTo>
                  <a:pt x="87033" y="265988"/>
                </a:lnTo>
                <a:lnTo>
                  <a:pt x="81229" y="209169"/>
                </a:lnTo>
                <a:lnTo>
                  <a:pt x="81356" y="203022"/>
                </a:lnTo>
                <a:lnTo>
                  <a:pt x="85610" y="156387"/>
                </a:lnTo>
                <a:lnTo>
                  <a:pt x="106654" y="123672"/>
                </a:lnTo>
                <a:lnTo>
                  <a:pt x="154254" y="120650"/>
                </a:lnTo>
                <a:lnTo>
                  <a:pt x="209003" y="120396"/>
                </a:lnTo>
                <a:lnTo>
                  <a:pt x="263334" y="120650"/>
                </a:lnTo>
                <a:lnTo>
                  <a:pt x="294462" y="121666"/>
                </a:lnTo>
                <a:lnTo>
                  <a:pt x="295300" y="121666"/>
                </a:lnTo>
                <a:lnTo>
                  <a:pt x="311035" y="123672"/>
                </a:lnTo>
                <a:lnTo>
                  <a:pt x="311264" y="123672"/>
                </a:lnTo>
                <a:lnTo>
                  <a:pt x="317931" y="126949"/>
                </a:lnTo>
                <a:lnTo>
                  <a:pt x="334721" y="170942"/>
                </a:lnTo>
                <a:lnTo>
                  <a:pt x="336778" y="209169"/>
                </a:lnTo>
                <a:lnTo>
                  <a:pt x="336778" y="44081"/>
                </a:lnTo>
                <a:lnTo>
                  <a:pt x="300913" y="21247"/>
                </a:lnTo>
                <a:lnTo>
                  <a:pt x="256921" y="5511"/>
                </a:lnTo>
                <a:lnTo>
                  <a:pt x="209003" y="0"/>
                </a:lnTo>
                <a:lnTo>
                  <a:pt x="161099" y="5511"/>
                </a:lnTo>
                <a:lnTo>
                  <a:pt x="117106" y="21247"/>
                </a:lnTo>
                <a:lnTo>
                  <a:pt x="78295" y="45935"/>
                </a:lnTo>
                <a:lnTo>
                  <a:pt x="45923" y="78333"/>
                </a:lnTo>
                <a:lnTo>
                  <a:pt x="21247" y="117195"/>
                </a:lnTo>
                <a:lnTo>
                  <a:pt x="5511" y="161239"/>
                </a:lnTo>
                <a:lnTo>
                  <a:pt x="0" y="209169"/>
                </a:lnTo>
                <a:lnTo>
                  <a:pt x="5511" y="257213"/>
                </a:lnTo>
                <a:lnTo>
                  <a:pt x="21234" y="301256"/>
                </a:lnTo>
                <a:lnTo>
                  <a:pt x="45910" y="340118"/>
                </a:lnTo>
                <a:lnTo>
                  <a:pt x="78282" y="372529"/>
                </a:lnTo>
                <a:lnTo>
                  <a:pt x="117094" y="397230"/>
                </a:lnTo>
                <a:lnTo>
                  <a:pt x="161086" y="412978"/>
                </a:lnTo>
                <a:lnTo>
                  <a:pt x="209003" y="418515"/>
                </a:lnTo>
                <a:lnTo>
                  <a:pt x="256933" y="412978"/>
                </a:lnTo>
                <a:lnTo>
                  <a:pt x="300939" y="397230"/>
                </a:lnTo>
                <a:lnTo>
                  <a:pt x="339750" y="372529"/>
                </a:lnTo>
                <a:lnTo>
                  <a:pt x="372110" y="340118"/>
                </a:lnTo>
                <a:lnTo>
                  <a:pt x="396786" y="301256"/>
                </a:lnTo>
                <a:lnTo>
                  <a:pt x="412496" y="257213"/>
                </a:lnTo>
                <a:lnTo>
                  <a:pt x="418007" y="209169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67994" y="808139"/>
            <a:ext cx="3846829" cy="89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67994" y="808139"/>
            <a:ext cx="3846829" cy="89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hyperlink" Target="http://www.ecohealthforyouth.com/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6.png"/><Relationship Id="rId7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18.jpg"/><Relationship Id="rId6" Type="http://schemas.openxmlformats.org/officeDocument/2006/relationships/image" Target="../media/image20.png"/><Relationship Id="rId7" Type="http://schemas.openxmlformats.org/officeDocument/2006/relationships/hyperlink" Target="http://www.ecohealthforyouth.com/" TargetMode="External"/><Relationship Id="rId8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33.jpg"/><Relationship Id="rId13" Type="http://schemas.openxmlformats.org/officeDocument/2006/relationships/image" Target="../media/image23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s://www.meetup.com/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://www/" TargetMode="External"/><Relationship Id="rId6" Type="http://schemas.openxmlformats.org/officeDocument/2006/relationships/hyperlink" Target="https://www.google.com/maps/d/" TargetMode="External"/><Relationship Id="rId7" Type="http://schemas.openxmlformats.org/officeDocument/2006/relationships/hyperlink" Target="https://slack.com/intl/en-ie/" TargetMode="External"/><Relationship Id="rId8" Type="http://schemas.openxmlformats.org/officeDocument/2006/relationships/hyperlink" Target="https://www.maptionnaire.com/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hyperlink" Target="https://www.google.com/earth/about/versions/" TargetMode="External"/><Relationship Id="rId13" Type="http://schemas.openxmlformats.org/officeDocument/2006/relationships/image" Target="../media/image45.png"/><Relationship Id="rId1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37.jpg"/><Relationship Id="rId9" Type="http://schemas.openxmlformats.org/officeDocument/2006/relationships/hyperlink" Target="https://cliomusetours.com/" TargetMode="External"/><Relationship Id="rId14" Type="http://schemas.openxmlformats.org/officeDocument/2006/relationships/image" Target="../media/image16.png"/><Relationship Id="rId5" Type="http://schemas.openxmlformats.org/officeDocument/2006/relationships/image" Target="../media/image30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Relationship Id="rId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cohealthforyouth.com/" TargetMode="External"/><Relationship Id="rId4" Type="http://schemas.openxmlformats.org/officeDocument/2006/relationships/hyperlink" Target="https://ecohealthforyouth.com/toolbox/assess-culture-heritage-and-building-impact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0" y="0"/>
            <a:ext cx="7556591" cy="10680699"/>
            <a:chOff x="0" y="0"/>
            <a:chExt cx="7556591" cy="10680699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636164"/>
              <a:ext cx="6589957" cy="904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72130" y="10109220"/>
              <a:ext cx="1486118" cy="31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4922" y="9524445"/>
              <a:ext cx="1244047" cy="43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589" y="0"/>
              <a:ext cx="5920495" cy="254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629826"/>
              <a:ext cx="4761457" cy="54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4897545"/>
              <a:ext cx="3679528" cy="40874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"/>
            <p:cNvSpPr/>
            <p:nvPr/>
          </p:nvSpPr>
          <p:spPr>
            <a:xfrm>
              <a:off x="4506686" y="2993807"/>
              <a:ext cx="3049905" cy="28575"/>
            </a:xfrm>
            <a:custGeom>
              <a:rect b="b" l="l" r="r" t="t"/>
              <a:pathLst>
                <a:path extrusionOk="0" h="28575" w="3049904">
                  <a:moveTo>
                    <a:pt x="3049814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049814" y="0"/>
                  </a:lnTo>
                  <a:lnTo>
                    <a:pt x="3049814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1"/>
          <p:cNvSpPr txBox="1"/>
          <p:nvPr>
            <p:ph type="title"/>
          </p:nvPr>
        </p:nvSpPr>
        <p:spPr>
          <a:xfrm>
            <a:off x="2338472" y="1792900"/>
            <a:ext cx="48999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8AC03B"/>
                </a:solidFill>
              </a:rPr>
              <a:t>Ridurre al minimo l'impatto di cultura, patrimonio ed</a:t>
            </a:r>
            <a:endParaRPr sz="2500"/>
          </a:p>
          <a:p>
            <a:pPr indent="0" lvl="0" marL="0" marR="5715" rtl="0" algn="r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8AC03B"/>
                </a:solidFill>
              </a:rPr>
              <a:t>edilizia</a:t>
            </a:r>
            <a:endParaRPr sz="2500"/>
          </a:p>
        </p:txBody>
      </p:sp>
      <p:sp>
        <p:nvSpPr>
          <p:cNvPr id="69" name="Google Shape;69;p1"/>
          <p:cNvSpPr txBox="1"/>
          <p:nvPr/>
        </p:nvSpPr>
        <p:spPr>
          <a:xfrm>
            <a:off x="3428997" y="2951650"/>
            <a:ext cx="39183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Idee per la conservazione e il restauro del sito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1955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Include strumenti digitali!</a:t>
            </a:r>
            <a:endParaRPr sz="1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113404" y="7354341"/>
            <a:ext cx="4442460" cy="248285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6080" rtl="0" algn="l">
              <a:lnSpc>
                <a:spcPct val="115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474344" y="9887292"/>
            <a:ext cx="616521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2057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13665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"/>
          <p:cNvGrpSpPr/>
          <p:nvPr/>
        </p:nvGrpSpPr>
        <p:grpSpPr>
          <a:xfrm>
            <a:off x="0" y="0"/>
            <a:ext cx="7556499" cy="9748949"/>
            <a:chOff x="0" y="0"/>
            <a:chExt cx="7556499" cy="9748949"/>
          </a:xfrm>
        </p:grpSpPr>
        <p:pic>
          <p:nvPicPr>
            <p:cNvPr id="77" name="Google Shape;7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2"/>
            <p:cNvSpPr/>
            <p:nvPr/>
          </p:nvSpPr>
          <p:spPr>
            <a:xfrm>
              <a:off x="0" y="3830749"/>
              <a:ext cx="5178425" cy="5918200"/>
            </a:xfrm>
            <a:custGeom>
              <a:rect b="b" l="l" r="r" t="t"/>
              <a:pathLst>
                <a:path extrusionOk="0" h="5918200" w="5178425">
                  <a:moveTo>
                    <a:pt x="2486483" y="12700"/>
                  </a:moveTo>
                  <a:lnTo>
                    <a:pt x="1888694" y="12700"/>
                  </a:lnTo>
                  <a:lnTo>
                    <a:pt x="1939921" y="0"/>
                  </a:lnTo>
                  <a:lnTo>
                    <a:pt x="2439176" y="0"/>
                  </a:lnTo>
                  <a:lnTo>
                    <a:pt x="2486483" y="12700"/>
                  </a:lnTo>
                  <a:close/>
                </a:path>
                <a:path extrusionOk="0" h="5918200" w="5178425">
                  <a:moveTo>
                    <a:pt x="2627096" y="25400"/>
                  </a:moveTo>
                  <a:lnTo>
                    <a:pt x="1787019" y="25400"/>
                  </a:lnTo>
                  <a:lnTo>
                    <a:pt x="1837726" y="12700"/>
                  </a:lnTo>
                  <a:lnTo>
                    <a:pt x="2580449" y="12700"/>
                  </a:lnTo>
                  <a:lnTo>
                    <a:pt x="2627096" y="25400"/>
                  </a:lnTo>
                  <a:close/>
                </a:path>
                <a:path extrusionOk="0" h="5918200" w="5178425">
                  <a:moveTo>
                    <a:pt x="2765624" y="50800"/>
                  </a:moveTo>
                  <a:lnTo>
                    <a:pt x="1636553" y="50800"/>
                  </a:lnTo>
                  <a:lnTo>
                    <a:pt x="1736584" y="25400"/>
                  </a:lnTo>
                  <a:lnTo>
                    <a:pt x="2673512" y="25400"/>
                  </a:lnTo>
                  <a:lnTo>
                    <a:pt x="2765624" y="50800"/>
                  </a:lnTo>
                  <a:close/>
                </a:path>
                <a:path extrusionOk="0" h="5918200" w="5178425">
                  <a:moveTo>
                    <a:pt x="2811310" y="5854700"/>
                  </a:moveTo>
                  <a:lnTo>
                    <a:pt x="1586972" y="5854700"/>
                  </a:lnTo>
                  <a:lnTo>
                    <a:pt x="1296054" y="5778500"/>
                  </a:lnTo>
                  <a:lnTo>
                    <a:pt x="1248729" y="5753100"/>
                  </a:lnTo>
                  <a:lnTo>
                    <a:pt x="1155144" y="5727700"/>
                  </a:lnTo>
                  <a:lnTo>
                    <a:pt x="1108898" y="5702300"/>
                  </a:lnTo>
                  <a:lnTo>
                    <a:pt x="1017534" y="5676900"/>
                  </a:lnTo>
                  <a:lnTo>
                    <a:pt x="927725" y="5626100"/>
                  </a:lnTo>
                  <a:lnTo>
                    <a:pt x="883422" y="5613400"/>
                  </a:lnTo>
                  <a:lnTo>
                    <a:pt x="839530" y="5588000"/>
                  </a:lnTo>
                  <a:lnTo>
                    <a:pt x="710392" y="5511800"/>
                  </a:lnTo>
                  <a:lnTo>
                    <a:pt x="585216" y="5435600"/>
                  </a:lnTo>
                  <a:lnTo>
                    <a:pt x="504068" y="5384800"/>
                  </a:lnTo>
                  <a:lnTo>
                    <a:pt x="424827" y="5334000"/>
                  </a:lnTo>
                  <a:lnTo>
                    <a:pt x="385941" y="5295900"/>
                  </a:lnTo>
                  <a:lnTo>
                    <a:pt x="309677" y="5245100"/>
                  </a:lnTo>
                  <a:lnTo>
                    <a:pt x="272312" y="5207000"/>
                  </a:lnTo>
                  <a:lnTo>
                    <a:pt x="235467" y="5181600"/>
                  </a:lnTo>
                  <a:lnTo>
                    <a:pt x="199154" y="5143500"/>
                  </a:lnTo>
                  <a:lnTo>
                    <a:pt x="163375" y="5118100"/>
                  </a:lnTo>
                  <a:lnTo>
                    <a:pt x="128141" y="5080000"/>
                  </a:lnTo>
                  <a:lnTo>
                    <a:pt x="93458" y="5041900"/>
                  </a:lnTo>
                  <a:lnTo>
                    <a:pt x="0" y="4940300"/>
                  </a:lnTo>
                  <a:lnTo>
                    <a:pt x="0" y="965200"/>
                  </a:lnTo>
                  <a:lnTo>
                    <a:pt x="93458" y="863600"/>
                  </a:lnTo>
                  <a:lnTo>
                    <a:pt x="128141" y="825500"/>
                  </a:lnTo>
                  <a:lnTo>
                    <a:pt x="163375" y="787400"/>
                  </a:lnTo>
                  <a:lnTo>
                    <a:pt x="199154" y="762000"/>
                  </a:lnTo>
                  <a:lnTo>
                    <a:pt x="235467" y="723900"/>
                  </a:lnTo>
                  <a:lnTo>
                    <a:pt x="272312" y="698500"/>
                  </a:lnTo>
                  <a:lnTo>
                    <a:pt x="309677" y="660400"/>
                  </a:lnTo>
                  <a:lnTo>
                    <a:pt x="385941" y="609600"/>
                  </a:lnTo>
                  <a:lnTo>
                    <a:pt x="424827" y="571500"/>
                  </a:lnTo>
                  <a:lnTo>
                    <a:pt x="464206" y="546100"/>
                  </a:lnTo>
                  <a:lnTo>
                    <a:pt x="544408" y="495300"/>
                  </a:lnTo>
                  <a:lnTo>
                    <a:pt x="626488" y="444500"/>
                  </a:lnTo>
                  <a:lnTo>
                    <a:pt x="753006" y="368300"/>
                  </a:lnTo>
                  <a:lnTo>
                    <a:pt x="883422" y="292100"/>
                  </a:lnTo>
                  <a:lnTo>
                    <a:pt x="927725" y="279400"/>
                  </a:lnTo>
                  <a:lnTo>
                    <a:pt x="972431" y="254000"/>
                  </a:lnTo>
                  <a:lnTo>
                    <a:pt x="1017534" y="241300"/>
                  </a:lnTo>
                  <a:lnTo>
                    <a:pt x="1063026" y="215900"/>
                  </a:lnTo>
                  <a:lnTo>
                    <a:pt x="1108898" y="203200"/>
                  </a:lnTo>
                  <a:lnTo>
                    <a:pt x="1155144" y="177800"/>
                  </a:lnTo>
                  <a:lnTo>
                    <a:pt x="1248729" y="152400"/>
                  </a:lnTo>
                  <a:lnTo>
                    <a:pt x="1296054" y="127000"/>
                  </a:lnTo>
                  <a:lnTo>
                    <a:pt x="1586972" y="50800"/>
                  </a:lnTo>
                  <a:lnTo>
                    <a:pt x="2811310" y="50800"/>
                  </a:lnTo>
                  <a:lnTo>
                    <a:pt x="3253204" y="177800"/>
                  </a:lnTo>
                  <a:lnTo>
                    <a:pt x="3295770" y="203200"/>
                  </a:lnTo>
                  <a:lnTo>
                    <a:pt x="3338019" y="215900"/>
                  </a:lnTo>
                  <a:lnTo>
                    <a:pt x="3379942" y="241300"/>
                  </a:lnTo>
                  <a:lnTo>
                    <a:pt x="3462794" y="266700"/>
                  </a:lnTo>
                  <a:lnTo>
                    <a:pt x="3544279" y="317500"/>
                  </a:lnTo>
                  <a:lnTo>
                    <a:pt x="3584495" y="330200"/>
                  </a:lnTo>
                  <a:lnTo>
                    <a:pt x="3663846" y="381000"/>
                  </a:lnTo>
                  <a:lnTo>
                    <a:pt x="3702968" y="393700"/>
                  </a:lnTo>
                  <a:lnTo>
                    <a:pt x="3780080" y="444500"/>
                  </a:lnTo>
                  <a:lnTo>
                    <a:pt x="3855641" y="495300"/>
                  </a:lnTo>
                  <a:lnTo>
                    <a:pt x="3929603" y="546100"/>
                  </a:lnTo>
                  <a:lnTo>
                    <a:pt x="4001925" y="596900"/>
                  </a:lnTo>
                  <a:lnTo>
                    <a:pt x="4072556" y="647700"/>
                  </a:lnTo>
                  <a:lnTo>
                    <a:pt x="4107224" y="685800"/>
                  </a:lnTo>
                  <a:lnTo>
                    <a:pt x="4175235" y="736600"/>
                  </a:lnTo>
                  <a:lnTo>
                    <a:pt x="4208565" y="762000"/>
                  </a:lnTo>
                  <a:lnTo>
                    <a:pt x="4241439" y="800100"/>
                  </a:lnTo>
                  <a:lnTo>
                    <a:pt x="4273851" y="825500"/>
                  </a:lnTo>
                  <a:lnTo>
                    <a:pt x="4305794" y="863600"/>
                  </a:lnTo>
                  <a:lnTo>
                    <a:pt x="4337263" y="889000"/>
                  </a:lnTo>
                  <a:lnTo>
                    <a:pt x="4368251" y="927100"/>
                  </a:lnTo>
                  <a:lnTo>
                    <a:pt x="4398755" y="952500"/>
                  </a:lnTo>
                  <a:lnTo>
                    <a:pt x="4428766" y="990600"/>
                  </a:lnTo>
                  <a:lnTo>
                    <a:pt x="4458279" y="1028700"/>
                  </a:lnTo>
                  <a:lnTo>
                    <a:pt x="4487288" y="1054100"/>
                  </a:lnTo>
                  <a:lnTo>
                    <a:pt x="4515791" y="1092200"/>
                  </a:lnTo>
                  <a:lnTo>
                    <a:pt x="4543776" y="1130300"/>
                  </a:lnTo>
                  <a:lnTo>
                    <a:pt x="4571243" y="1168400"/>
                  </a:lnTo>
                  <a:lnTo>
                    <a:pt x="4598182" y="1193800"/>
                  </a:lnTo>
                  <a:lnTo>
                    <a:pt x="4624590" y="1231900"/>
                  </a:lnTo>
                  <a:lnTo>
                    <a:pt x="4650459" y="1270000"/>
                  </a:lnTo>
                  <a:lnTo>
                    <a:pt x="4675785" y="1308100"/>
                  </a:lnTo>
                  <a:lnTo>
                    <a:pt x="4700561" y="1346200"/>
                  </a:lnTo>
                  <a:lnTo>
                    <a:pt x="4724782" y="1384300"/>
                  </a:lnTo>
                  <a:lnTo>
                    <a:pt x="4748443" y="1422400"/>
                  </a:lnTo>
                  <a:lnTo>
                    <a:pt x="4771535" y="1460500"/>
                  </a:lnTo>
                  <a:lnTo>
                    <a:pt x="4794056" y="1498600"/>
                  </a:lnTo>
                  <a:lnTo>
                    <a:pt x="4815999" y="1536700"/>
                  </a:lnTo>
                  <a:lnTo>
                    <a:pt x="4837357" y="1574800"/>
                  </a:lnTo>
                  <a:lnTo>
                    <a:pt x="4858125" y="1612900"/>
                  </a:lnTo>
                  <a:lnTo>
                    <a:pt x="4878297" y="1663700"/>
                  </a:lnTo>
                  <a:lnTo>
                    <a:pt x="4897869" y="1701800"/>
                  </a:lnTo>
                  <a:lnTo>
                    <a:pt x="4916833" y="1739900"/>
                  </a:lnTo>
                  <a:lnTo>
                    <a:pt x="4935184" y="1778000"/>
                  </a:lnTo>
                  <a:lnTo>
                    <a:pt x="4952915" y="1816100"/>
                  </a:lnTo>
                  <a:lnTo>
                    <a:pt x="4970022" y="1866900"/>
                  </a:lnTo>
                  <a:lnTo>
                    <a:pt x="4986499" y="1905000"/>
                  </a:lnTo>
                  <a:lnTo>
                    <a:pt x="5002341" y="1943100"/>
                  </a:lnTo>
                  <a:lnTo>
                    <a:pt x="5017540" y="1993900"/>
                  </a:lnTo>
                  <a:lnTo>
                    <a:pt x="5032090" y="2032000"/>
                  </a:lnTo>
                  <a:lnTo>
                    <a:pt x="5045988" y="2082800"/>
                  </a:lnTo>
                  <a:lnTo>
                    <a:pt x="5059227" y="2120900"/>
                  </a:lnTo>
                  <a:lnTo>
                    <a:pt x="5071800" y="2171700"/>
                  </a:lnTo>
                  <a:lnTo>
                    <a:pt x="5083703" y="2209800"/>
                  </a:lnTo>
                  <a:lnTo>
                    <a:pt x="5094928" y="2260600"/>
                  </a:lnTo>
                  <a:lnTo>
                    <a:pt x="5105473" y="2298700"/>
                  </a:lnTo>
                  <a:lnTo>
                    <a:pt x="5115329" y="2349500"/>
                  </a:lnTo>
                  <a:lnTo>
                    <a:pt x="5124489" y="2387600"/>
                  </a:lnTo>
                  <a:lnTo>
                    <a:pt x="5132952" y="2438400"/>
                  </a:lnTo>
                  <a:lnTo>
                    <a:pt x="5140707" y="2476500"/>
                  </a:lnTo>
                  <a:lnTo>
                    <a:pt x="5147753" y="2527300"/>
                  </a:lnTo>
                  <a:lnTo>
                    <a:pt x="5154081" y="2578100"/>
                  </a:lnTo>
                  <a:lnTo>
                    <a:pt x="5159686" y="2616200"/>
                  </a:lnTo>
                  <a:lnTo>
                    <a:pt x="5164563" y="2667000"/>
                  </a:lnTo>
                  <a:lnTo>
                    <a:pt x="5168705" y="2717800"/>
                  </a:lnTo>
                  <a:lnTo>
                    <a:pt x="5172107" y="2768600"/>
                  </a:lnTo>
                  <a:lnTo>
                    <a:pt x="5174763" y="2806700"/>
                  </a:lnTo>
                  <a:lnTo>
                    <a:pt x="5176668" y="2857500"/>
                  </a:lnTo>
                  <a:lnTo>
                    <a:pt x="5177814" y="2908300"/>
                  </a:lnTo>
                  <a:lnTo>
                    <a:pt x="5178198" y="2959100"/>
                  </a:lnTo>
                  <a:lnTo>
                    <a:pt x="5177814" y="2997200"/>
                  </a:lnTo>
                  <a:lnTo>
                    <a:pt x="5176668" y="3048000"/>
                  </a:lnTo>
                  <a:lnTo>
                    <a:pt x="5174763" y="3098800"/>
                  </a:lnTo>
                  <a:lnTo>
                    <a:pt x="5172107" y="3149600"/>
                  </a:lnTo>
                  <a:lnTo>
                    <a:pt x="5168705" y="3187700"/>
                  </a:lnTo>
                  <a:lnTo>
                    <a:pt x="5164563" y="3238500"/>
                  </a:lnTo>
                  <a:lnTo>
                    <a:pt x="5159686" y="3289300"/>
                  </a:lnTo>
                  <a:lnTo>
                    <a:pt x="5154081" y="3327400"/>
                  </a:lnTo>
                  <a:lnTo>
                    <a:pt x="5147753" y="3378200"/>
                  </a:lnTo>
                  <a:lnTo>
                    <a:pt x="5140707" y="3429000"/>
                  </a:lnTo>
                  <a:lnTo>
                    <a:pt x="5132952" y="3467100"/>
                  </a:lnTo>
                  <a:lnTo>
                    <a:pt x="5124489" y="3517900"/>
                  </a:lnTo>
                  <a:lnTo>
                    <a:pt x="5115329" y="3556000"/>
                  </a:lnTo>
                  <a:lnTo>
                    <a:pt x="5105473" y="3606800"/>
                  </a:lnTo>
                  <a:lnTo>
                    <a:pt x="5094928" y="3644900"/>
                  </a:lnTo>
                  <a:lnTo>
                    <a:pt x="5083703" y="3695700"/>
                  </a:lnTo>
                  <a:lnTo>
                    <a:pt x="5071800" y="3733800"/>
                  </a:lnTo>
                  <a:lnTo>
                    <a:pt x="5059227" y="3784600"/>
                  </a:lnTo>
                  <a:lnTo>
                    <a:pt x="5045988" y="3822700"/>
                  </a:lnTo>
                  <a:lnTo>
                    <a:pt x="5032090" y="3873500"/>
                  </a:lnTo>
                  <a:lnTo>
                    <a:pt x="5017540" y="3911600"/>
                  </a:lnTo>
                  <a:lnTo>
                    <a:pt x="5002341" y="3962400"/>
                  </a:lnTo>
                  <a:lnTo>
                    <a:pt x="4986499" y="4000500"/>
                  </a:lnTo>
                  <a:lnTo>
                    <a:pt x="4970022" y="4038600"/>
                  </a:lnTo>
                  <a:lnTo>
                    <a:pt x="4952915" y="4089400"/>
                  </a:lnTo>
                  <a:lnTo>
                    <a:pt x="4935184" y="4127500"/>
                  </a:lnTo>
                  <a:lnTo>
                    <a:pt x="4916833" y="4165600"/>
                  </a:lnTo>
                  <a:lnTo>
                    <a:pt x="4897869" y="4203700"/>
                  </a:lnTo>
                  <a:lnTo>
                    <a:pt x="4878297" y="4254500"/>
                  </a:lnTo>
                  <a:lnTo>
                    <a:pt x="4858125" y="4292600"/>
                  </a:lnTo>
                  <a:lnTo>
                    <a:pt x="4837357" y="4330700"/>
                  </a:lnTo>
                  <a:lnTo>
                    <a:pt x="4815999" y="4368800"/>
                  </a:lnTo>
                  <a:lnTo>
                    <a:pt x="4794056" y="4406900"/>
                  </a:lnTo>
                  <a:lnTo>
                    <a:pt x="4771535" y="4445000"/>
                  </a:lnTo>
                  <a:lnTo>
                    <a:pt x="4748443" y="4483100"/>
                  </a:lnTo>
                  <a:lnTo>
                    <a:pt x="4724782" y="4521200"/>
                  </a:lnTo>
                  <a:lnTo>
                    <a:pt x="4700561" y="4559300"/>
                  </a:lnTo>
                  <a:lnTo>
                    <a:pt x="4675785" y="4597400"/>
                  </a:lnTo>
                  <a:lnTo>
                    <a:pt x="4650459" y="4635500"/>
                  </a:lnTo>
                  <a:lnTo>
                    <a:pt x="4624590" y="4673600"/>
                  </a:lnTo>
                  <a:lnTo>
                    <a:pt x="4598182" y="4711700"/>
                  </a:lnTo>
                  <a:lnTo>
                    <a:pt x="4571243" y="4749800"/>
                  </a:lnTo>
                  <a:lnTo>
                    <a:pt x="4543776" y="4775200"/>
                  </a:lnTo>
                  <a:lnTo>
                    <a:pt x="4515791" y="4813300"/>
                  </a:lnTo>
                  <a:lnTo>
                    <a:pt x="4487288" y="4851400"/>
                  </a:lnTo>
                  <a:lnTo>
                    <a:pt x="4458279" y="4876800"/>
                  </a:lnTo>
                  <a:lnTo>
                    <a:pt x="4428766" y="4914900"/>
                  </a:lnTo>
                  <a:lnTo>
                    <a:pt x="4398755" y="4953000"/>
                  </a:lnTo>
                  <a:lnTo>
                    <a:pt x="4368251" y="4978400"/>
                  </a:lnTo>
                  <a:lnTo>
                    <a:pt x="4337263" y="5016500"/>
                  </a:lnTo>
                  <a:lnTo>
                    <a:pt x="4305794" y="5041900"/>
                  </a:lnTo>
                  <a:lnTo>
                    <a:pt x="4273851" y="5080000"/>
                  </a:lnTo>
                  <a:lnTo>
                    <a:pt x="4241439" y="5105400"/>
                  </a:lnTo>
                  <a:lnTo>
                    <a:pt x="4208565" y="5143500"/>
                  </a:lnTo>
                  <a:lnTo>
                    <a:pt x="4175235" y="5168900"/>
                  </a:lnTo>
                  <a:lnTo>
                    <a:pt x="4141452" y="5194300"/>
                  </a:lnTo>
                  <a:lnTo>
                    <a:pt x="4107224" y="5232400"/>
                  </a:lnTo>
                  <a:lnTo>
                    <a:pt x="4037455" y="5283200"/>
                  </a:lnTo>
                  <a:lnTo>
                    <a:pt x="3965973" y="5334000"/>
                  </a:lnTo>
                  <a:lnTo>
                    <a:pt x="3892825" y="5384800"/>
                  </a:lnTo>
                  <a:lnTo>
                    <a:pt x="3818056" y="5435600"/>
                  </a:lnTo>
                  <a:lnTo>
                    <a:pt x="3702968" y="5511800"/>
                  </a:lnTo>
                  <a:lnTo>
                    <a:pt x="3663846" y="5537200"/>
                  </a:lnTo>
                  <a:lnTo>
                    <a:pt x="3624353" y="5549900"/>
                  </a:lnTo>
                  <a:lnTo>
                    <a:pt x="3544279" y="5600700"/>
                  </a:lnTo>
                  <a:lnTo>
                    <a:pt x="3503710" y="5613400"/>
                  </a:lnTo>
                  <a:lnTo>
                    <a:pt x="3462794" y="5638800"/>
                  </a:lnTo>
                  <a:lnTo>
                    <a:pt x="3421536" y="5651500"/>
                  </a:lnTo>
                  <a:lnTo>
                    <a:pt x="3379942" y="5676900"/>
                  </a:lnTo>
                  <a:lnTo>
                    <a:pt x="3295770" y="5702300"/>
                  </a:lnTo>
                  <a:lnTo>
                    <a:pt x="3253204" y="5727700"/>
                  </a:lnTo>
                  <a:lnTo>
                    <a:pt x="2811310" y="5854700"/>
                  </a:lnTo>
                  <a:close/>
                </a:path>
                <a:path extrusionOk="0" h="5918200" w="5178425">
                  <a:moveTo>
                    <a:pt x="2673512" y="5880100"/>
                  </a:moveTo>
                  <a:lnTo>
                    <a:pt x="1736584" y="5880100"/>
                  </a:lnTo>
                  <a:lnTo>
                    <a:pt x="1636553" y="5854700"/>
                  </a:lnTo>
                  <a:lnTo>
                    <a:pt x="2765624" y="5854700"/>
                  </a:lnTo>
                  <a:lnTo>
                    <a:pt x="2673512" y="5880100"/>
                  </a:lnTo>
                  <a:close/>
                </a:path>
                <a:path extrusionOk="0" h="5918200" w="5178425">
                  <a:moveTo>
                    <a:pt x="2580449" y="5892800"/>
                  </a:moveTo>
                  <a:lnTo>
                    <a:pt x="1837726" y="5892800"/>
                  </a:lnTo>
                  <a:lnTo>
                    <a:pt x="1787019" y="5880100"/>
                  </a:lnTo>
                  <a:lnTo>
                    <a:pt x="2627096" y="5880100"/>
                  </a:lnTo>
                  <a:lnTo>
                    <a:pt x="2580449" y="5892800"/>
                  </a:lnTo>
                  <a:close/>
                </a:path>
                <a:path extrusionOk="0" h="5918200" w="5178425">
                  <a:moveTo>
                    <a:pt x="2486483" y="5905500"/>
                  </a:moveTo>
                  <a:lnTo>
                    <a:pt x="1939921" y="5905500"/>
                  </a:lnTo>
                  <a:lnTo>
                    <a:pt x="1888694" y="5892800"/>
                  </a:lnTo>
                  <a:lnTo>
                    <a:pt x="2533575" y="5892800"/>
                  </a:lnTo>
                  <a:lnTo>
                    <a:pt x="2486483" y="5905500"/>
                  </a:lnTo>
                  <a:close/>
                </a:path>
                <a:path extrusionOk="0" h="5918200" w="5178425">
                  <a:moveTo>
                    <a:pt x="2247918" y="5918200"/>
                  </a:moveTo>
                  <a:lnTo>
                    <a:pt x="2147233" y="5918200"/>
                  </a:lnTo>
                  <a:lnTo>
                    <a:pt x="2095057" y="5905500"/>
                  </a:lnTo>
                  <a:lnTo>
                    <a:pt x="2296024" y="5905500"/>
                  </a:lnTo>
                  <a:lnTo>
                    <a:pt x="2247918" y="5918200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0" y="2843321"/>
              <a:ext cx="3766820" cy="28575"/>
            </a:xfrm>
            <a:custGeom>
              <a:rect b="b" l="l" r="r" t="t"/>
              <a:pathLst>
                <a:path extrusionOk="0" h="28575" w="3766820">
                  <a:moveTo>
                    <a:pt x="3766739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766739" y="0"/>
                  </a:lnTo>
                  <a:lnTo>
                    <a:pt x="3766739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" name="Google Shape;8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3" y="0"/>
              <a:ext cx="4275309" cy="2069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2"/>
            <p:cNvSpPr/>
            <p:nvPr/>
          </p:nvSpPr>
          <p:spPr>
            <a:xfrm>
              <a:off x="619215" y="6875749"/>
              <a:ext cx="3715385" cy="1797685"/>
            </a:xfrm>
            <a:custGeom>
              <a:rect b="b" l="l" r="r" t="t"/>
              <a:pathLst>
                <a:path extrusionOk="0" h="1797684" w="3715385">
                  <a:moveTo>
                    <a:pt x="12546" y="0"/>
                  </a:moveTo>
                  <a:lnTo>
                    <a:pt x="3714874" y="0"/>
                  </a:lnTo>
                </a:path>
                <a:path extrusionOk="0" h="1797684" w="3715385">
                  <a:moveTo>
                    <a:pt x="9051" y="593489"/>
                  </a:moveTo>
                  <a:lnTo>
                    <a:pt x="3714874" y="593489"/>
                  </a:lnTo>
                </a:path>
                <a:path extrusionOk="0" h="1797684" w="3715385">
                  <a:moveTo>
                    <a:pt x="0" y="1797155"/>
                  </a:moveTo>
                  <a:lnTo>
                    <a:pt x="3702327" y="1797155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05348" y="0"/>
              <a:ext cx="2351151" cy="28407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2"/>
          <p:cNvSpPr txBox="1"/>
          <p:nvPr/>
        </p:nvSpPr>
        <p:spPr>
          <a:xfrm>
            <a:off x="0" y="9107651"/>
            <a:ext cx="3833495" cy="351790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37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/>
          <p:nvPr>
            <p:ph type="title"/>
          </p:nvPr>
        </p:nvSpPr>
        <p:spPr>
          <a:xfrm>
            <a:off x="390525" y="2214664"/>
            <a:ext cx="1558925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8AC03B"/>
                </a:solidFill>
              </a:rPr>
              <a:t>Contenuti</a:t>
            </a:r>
            <a:endParaRPr sz="2950"/>
          </a:p>
        </p:txBody>
      </p:sp>
      <p:sp>
        <p:nvSpPr>
          <p:cNvPr id="86" name="Google Shape;86;p2"/>
          <p:cNvSpPr txBox="1"/>
          <p:nvPr/>
        </p:nvSpPr>
        <p:spPr>
          <a:xfrm>
            <a:off x="612140" y="4645545"/>
            <a:ext cx="2791500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0" lvl="0" marL="12700" marR="5080" rtl="0" algn="l">
              <a:lnSpc>
                <a:spcPct val="1196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Idee per la conservazione e il restauro del sito</a:t>
            </a:r>
            <a:endParaRPr sz="2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716915" y="6323000"/>
            <a:ext cx="202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1331595" y="6386500"/>
            <a:ext cx="28053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Laboratori di cultura e patrimonio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331594" y="6882828"/>
            <a:ext cx="21210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Siti del patrimonio Pulizia educativa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331594" y="7495602"/>
            <a:ext cx="2868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Ristrutturare o riutilizzare lo spazio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04215" y="7926285"/>
            <a:ext cx="202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318895" y="8085035"/>
            <a:ext cx="152400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Strumenti digitali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390525" y="9677679"/>
            <a:ext cx="5034915" cy="400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5080" rtl="0" algn="just">
              <a:lnSpc>
                <a:spcPct val="10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3569" y="9780079"/>
            <a:ext cx="1285310" cy="2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717334" y="6891616"/>
            <a:ext cx="2508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19061" y="7418756"/>
            <a:ext cx="37281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3	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3"/>
          <p:cNvGrpSpPr/>
          <p:nvPr/>
        </p:nvGrpSpPr>
        <p:grpSpPr>
          <a:xfrm>
            <a:off x="0" y="-609600"/>
            <a:ext cx="7556499" cy="4956649"/>
            <a:chOff x="0" y="0"/>
            <a:chExt cx="7556499" cy="4956649"/>
          </a:xfrm>
        </p:grpSpPr>
        <p:sp>
          <p:nvSpPr>
            <p:cNvPr id="102" name="Google Shape;102;p3"/>
            <p:cNvSpPr/>
            <p:nvPr/>
          </p:nvSpPr>
          <p:spPr>
            <a:xfrm>
              <a:off x="0" y="0"/>
              <a:ext cx="5040630" cy="2258060"/>
            </a:xfrm>
            <a:custGeom>
              <a:rect b="b" l="l" r="r" t="t"/>
              <a:pathLst>
                <a:path extrusionOk="0" h="2258060" w="5040630">
                  <a:moveTo>
                    <a:pt x="4758047" y="2257663"/>
                  </a:moveTo>
                  <a:lnTo>
                    <a:pt x="0" y="2257663"/>
                  </a:lnTo>
                  <a:lnTo>
                    <a:pt x="0" y="0"/>
                  </a:lnTo>
                  <a:lnTo>
                    <a:pt x="5040605" y="0"/>
                  </a:lnTo>
                  <a:lnTo>
                    <a:pt x="4930124" y="147743"/>
                  </a:lnTo>
                  <a:lnTo>
                    <a:pt x="4903668" y="187855"/>
                  </a:lnTo>
                  <a:lnTo>
                    <a:pt x="4878087" y="228584"/>
                  </a:lnTo>
                  <a:lnTo>
                    <a:pt x="4853394" y="269913"/>
                  </a:lnTo>
                  <a:lnTo>
                    <a:pt x="4829600" y="311833"/>
                  </a:lnTo>
                  <a:lnTo>
                    <a:pt x="4806720" y="354328"/>
                  </a:lnTo>
                  <a:lnTo>
                    <a:pt x="4784769" y="397384"/>
                  </a:lnTo>
                  <a:lnTo>
                    <a:pt x="4763756" y="440991"/>
                  </a:lnTo>
                  <a:lnTo>
                    <a:pt x="4743699" y="485134"/>
                  </a:lnTo>
                  <a:lnTo>
                    <a:pt x="4724610" y="529797"/>
                  </a:lnTo>
                  <a:lnTo>
                    <a:pt x="4706501" y="574972"/>
                  </a:lnTo>
                  <a:lnTo>
                    <a:pt x="4689386" y="620640"/>
                  </a:lnTo>
                  <a:lnTo>
                    <a:pt x="4673277" y="666792"/>
                  </a:lnTo>
                  <a:lnTo>
                    <a:pt x="4658191" y="713412"/>
                  </a:lnTo>
                  <a:lnTo>
                    <a:pt x="4644138" y="760488"/>
                  </a:lnTo>
                  <a:lnTo>
                    <a:pt x="4631133" y="808007"/>
                  </a:lnTo>
                  <a:lnTo>
                    <a:pt x="4619188" y="855955"/>
                  </a:lnTo>
                  <a:lnTo>
                    <a:pt x="4608317" y="904318"/>
                  </a:lnTo>
                  <a:lnTo>
                    <a:pt x="4598535" y="953083"/>
                  </a:lnTo>
                  <a:lnTo>
                    <a:pt x="4589853" y="1002236"/>
                  </a:lnTo>
                  <a:lnTo>
                    <a:pt x="4582286" y="1051767"/>
                  </a:lnTo>
                  <a:lnTo>
                    <a:pt x="4575847" y="1101659"/>
                  </a:lnTo>
                  <a:lnTo>
                    <a:pt x="4570548" y="1151898"/>
                  </a:lnTo>
                  <a:lnTo>
                    <a:pt x="4566403" y="1202475"/>
                  </a:lnTo>
                  <a:lnTo>
                    <a:pt x="4563426" y="1253373"/>
                  </a:lnTo>
                  <a:lnTo>
                    <a:pt x="4561630" y="1304580"/>
                  </a:lnTo>
                  <a:lnTo>
                    <a:pt x="4561028" y="1356082"/>
                  </a:lnTo>
                  <a:lnTo>
                    <a:pt x="4561644" y="1408156"/>
                  </a:lnTo>
                  <a:lnTo>
                    <a:pt x="4563479" y="1459926"/>
                  </a:lnTo>
                  <a:lnTo>
                    <a:pt x="4566523" y="1511381"/>
                  </a:lnTo>
                  <a:lnTo>
                    <a:pt x="4570758" y="1562507"/>
                  </a:lnTo>
                  <a:lnTo>
                    <a:pt x="4576174" y="1613288"/>
                  </a:lnTo>
                  <a:lnTo>
                    <a:pt x="4582755" y="1663712"/>
                  </a:lnTo>
                  <a:lnTo>
                    <a:pt x="4590489" y="1713764"/>
                  </a:lnTo>
                  <a:lnTo>
                    <a:pt x="4599361" y="1763433"/>
                  </a:lnTo>
                  <a:lnTo>
                    <a:pt x="4609357" y="1812701"/>
                  </a:lnTo>
                  <a:lnTo>
                    <a:pt x="4620462" y="1861559"/>
                  </a:lnTo>
                  <a:lnTo>
                    <a:pt x="4632666" y="1909989"/>
                  </a:lnTo>
                  <a:lnTo>
                    <a:pt x="4645952" y="1957978"/>
                  </a:lnTo>
                  <a:lnTo>
                    <a:pt x="4660307" y="2005514"/>
                  </a:lnTo>
                  <a:lnTo>
                    <a:pt x="4675716" y="2052583"/>
                  </a:lnTo>
                  <a:lnTo>
                    <a:pt x="4692169" y="2099168"/>
                  </a:lnTo>
                  <a:lnTo>
                    <a:pt x="4758047" y="2257663"/>
                  </a:lnTo>
                  <a:close/>
                </a:path>
              </a:pathLst>
            </a:custGeom>
            <a:solidFill>
              <a:srgbClr val="4A888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" name="Google Shape;10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3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" name="Google Shape;10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86452" y="3136360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0103" y="3136360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3"/>
            <p:cNvSpPr/>
            <p:nvPr/>
          </p:nvSpPr>
          <p:spPr>
            <a:xfrm>
              <a:off x="3999086" y="140177"/>
              <a:ext cx="345440" cy="216535"/>
            </a:xfrm>
            <a:custGeom>
              <a:rect b="b" l="l" r="r" t="t"/>
              <a:pathLst>
                <a:path extrusionOk="0" h="216535" w="345439">
                  <a:moveTo>
                    <a:pt x="241989" y="216009"/>
                  </a:moveTo>
                  <a:lnTo>
                    <a:pt x="144545" y="216009"/>
                  </a:lnTo>
                  <a:lnTo>
                    <a:pt x="98812" y="208642"/>
                  </a:lnTo>
                  <a:lnTo>
                    <a:pt x="59127" y="188122"/>
                  </a:lnTo>
                  <a:lnTo>
                    <a:pt x="27854" y="156831"/>
                  </a:lnTo>
                  <a:lnTo>
                    <a:pt x="7357" y="117152"/>
                  </a:lnTo>
                  <a:lnTo>
                    <a:pt x="0" y="71464"/>
                  </a:lnTo>
                  <a:lnTo>
                    <a:pt x="0" y="22743"/>
                  </a:lnTo>
                  <a:lnTo>
                    <a:pt x="1787" y="13889"/>
                  </a:lnTo>
                  <a:lnTo>
                    <a:pt x="6661" y="6661"/>
                  </a:lnTo>
                  <a:lnTo>
                    <a:pt x="13891" y="1787"/>
                  </a:lnTo>
                  <a:lnTo>
                    <a:pt x="22743" y="0"/>
                  </a:lnTo>
                  <a:lnTo>
                    <a:pt x="71464" y="0"/>
                  </a:lnTo>
                  <a:lnTo>
                    <a:pt x="109677" y="5058"/>
                  </a:lnTo>
                  <a:lnTo>
                    <a:pt x="171461" y="40168"/>
                  </a:lnTo>
                  <a:lnTo>
                    <a:pt x="45486" y="45486"/>
                  </a:lnTo>
                  <a:lnTo>
                    <a:pt x="45486" y="71464"/>
                  </a:lnTo>
                  <a:lnTo>
                    <a:pt x="53263" y="110022"/>
                  </a:lnTo>
                  <a:lnTo>
                    <a:pt x="74479" y="141510"/>
                  </a:lnTo>
                  <a:lnTo>
                    <a:pt x="105967" y="162739"/>
                  </a:lnTo>
                  <a:lnTo>
                    <a:pt x="144538" y="170522"/>
                  </a:lnTo>
                  <a:lnTo>
                    <a:pt x="344999" y="170522"/>
                  </a:lnTo>
                  <a:lnTo>
                    <a:pt x="327392" y="188122"/>
                  </a:lnTo>
                  <a:lnTo>
                    <a:pt x="287700" y="208642"/>
                  </a:lnTo>
                  <a:lnTo>
                    <a:pt x="241989" y="216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" name="Google Shape;108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70549" y="140177"/>
              <a:ext cx="315072" cy="1705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3"/>
            <p:cNvSpPr/>
            <p:nvPr/>
          </p:nvSpPr>
          <p:spPr>
            <a:xfrm>
              <a:off x="3779825" y="356196"/>
              <a:ext cx="775335" cy="560705"/>
            </a:xfrm>
            <a:custGeom>
              <a:rect b="b" l="l" r="r" t="t"/>
              <a:pathLst>
                <a:path extrusionOk="0" h="560705" w="775335">
                  <a:moveTo>
                    <a:pt x="774839" y="188963"/>
                  </a:moveTo>
                  <a:lnTo>
                    <a:pt x="729043" y="153136"/>
                  </a:lnTo>
                  <a:lnTo>
                    <a:pt x="719124" y="151066"/>
                  </a:lnTo>
                  <a:lnTo>
                    <a:pt x="719124" y="198793"/>
                  </a:lnTo>
                  <a:lnTo>
                    <a:pt x="476186" y="441731"/>
                  </a:lnTo>
                  <a:lnTo>
                    <a:pt x="211607" y="441731"/>
                  </a:lnTo>
                  <a:lnTo>
                    <a:pt x="205816" y="444119"/>
                  </a:lnTo>
                  <a:lnTo>
                    <a:pt x="144551" y="505383"/>
                  </a:lnTo>
                  <a:lnTo>
                    <a:pt x="54914" y="415747"/>
                  </a:lnTo>
                  <a:lnTo>
                    <a:pt x="198043" y="272618"/>
                  </a:lnTo>
                  <a:lnTo>
                    <a:pt x="230162" y="251091"/>
                  </a:lnTo>
                  <a:lnTo>
                    <a:pt x="268084" y="243611"/>
                  </a:lnTo>
                  <a:lnTo>
                    <a:pt x="400342" y="243611"/>
                  </a:lnTo>
                  <a:lnTo>
                    <a:pt x="415175" y="246608"/>
                  </a:lnTo>
                  <a:lnTo>
                    <a:pt x="427316" y="254800"/>
                  </a:lnTo>
                  <a:lnTo>
                    <a:pt x="435495" y="266928"/>
                  </a:lnTo>
                  <a:lnTo>
                    <a:pt x="438505" y="281762"/>
                  </a:lnTo>
                  <a:lnTo>
                    <a:pt x="435495" y="296608"/>
                  </a:lnTo>
                  <a:lnTo>
                    <a:pt x="427316" y="308737"/>
                  </a:lnTo>
                  <a:lnTo>
                    <a:pt x="415175" y="316915"/>
                  </a:lnTo>
                  <a:lnTo>
                    <a:pt x="400342" y="319925"/>
                  </a:lnTo>
                  <a:lnTo>
                    <a:pt x="266357" y="319925"/>
                  </a:lnTo>
                  <a:lnTo>
                    <a:pt x="257505" y="321716"/>
                  </a:lnTo>
                  <a:lnTo>
                    <a:pt x="250278" y="326580"/>
                  </a:lnTo>
                  <a:lnTo>
                    <a:pt x="245402" y="333819"/>
                  </a:lnTo>
                  <a:lnTo>
                    <a:pt x="243611" y="342671"/>
                  </a:lnTo>
                  <a:lnTo>
                    <a:pt x="245402" y="351523"/>
                  </a:lnTo>
                  <a:lnTo>
                    <a:pt x="250278" y="358749"/>
                  </a:lnTo>
                  <a:lnTo>
                    <a:pt x="257505" y="363626"/>
                  </a:lnTo>
                  <a:lnTo>
                    <a:pt x="266357" y="365404"/>
                  </a:lnTo>
                  <a:lnTo>
                    <a:pt x="467283" y="365404"/>
                  </a:lnTo>
                  <a:lnTo>
                    <a:pt x="473062" y="363016"/>
                  </a:lnTo>
                  <a:lnTo>
                    <a:pt x="548093" y="287985"/>
                  </a:lnTo>
                  <a:lnTo>
                    <a:pt x="623506" y="212572"/>
                  </a:lnTo>
                  <a:lnTo>
                    <a:pt x="650989" y="194208"/>
                  </a:lnTo>
                  <a:lnTo>
                    <a:pt x="678256" y="188963"/>
                  </a:lnTo>
                  <a:lnTo>
                    <a:pt x="702043" y="192074"/>
                  </a:lnTo>
                  <a:lnTo>
                    <a:pt x="719124" y="198793"/>
                  </a:lnTo>
                  <a:lnTo>
                    <a:pt x="719124" y="151066"/>
                  </a:lnTo>
                  <a:lnTo>
                    <a:pt x="682942" y="143471"/>
                  </a:lnTo>
                  <a:lnTo>
                    <a:pt x="636612" y="151320"/>
                  </a:lnTo>
                  <a:lnTo>
                    <a:pt x="595325" y="176606"/>
                  </a:lnTo>
                  <a:lnTo>
                    <a:pt x="563067" y="144360"/>
                  </a:lnTo>
                  <a:lnTo>
                    <a:pt x="563067" y="208686"/>
                  </a:lnTo>
                  <a:lnTo>
                    <a:pt x="483755" y="287985"/>
                  </a:lnTo>
                  <a:lnTo>
                    <a:pt x="483908" y="285927"/>
                  </a:lnTo>
                  <a:lnTo>
                    <a:pt x="483984" y="281762"/>
                  </a:lnTo>
                  <a:lnTo>
                    <a:pt x="477405" y="249237"/>
                  </a:lnTo>
                  <a:lnTo>
                    <a:pt x="473608" y="243611"/>
                  </a:lnTo>
                  <a:lnTo>
                    <a:pt x="459460" y="222643"/>
                  </a:lnTo>
                  <a:lnTo>
                    <a:pt x="432866" y="204698"/>
                  </a:lnTo>
                  <a:lnTo>
                    <a:pt x="400342" y="198120"/>
                  </a:lnTo>
                  <a:lnTo>
                    <a:pt x="272542" y="198120"/>
                  </a:lnTo>
                  <a:lnTo>
                    <a:pt x="325259" y="145402"/>
                  </a:lnTo>
                  <a:lnTo>
                    <a:pt x="344093" y="129921"/>
                  </a:lnTo>
                  <a:lnTo>
                    <a:pt x="365264" y="118592"/>
                  </a:lnTo>
                  <a:lnTo>
                    <a:pt x="388251" y="111633"/>
                  </a:lnTo>
                  <a:lnTo>
                    <a:pt x="412521" y="109258"/>
                  </a:lnTo>
                  <a:lnTo>
                    <a:pt x="436791" y="111633"/>
                  </a:lnTo>
                  <a:lnTo>
                    <a:pt x="459778" y="118592"/>
                  </a:lnTo>
                  <a:lnTo>
                    <a:pt x="480961" y="129921"/>
                  </a:lnTo>
                  <a:lnTo>
                    <a:pt x="499795" y="145402"/>
                  </a:lnTo>
                  <a:lnTo>
                    <a:pt x="563067" y="208686"/>
                  </a:lnTo>
                  <a:lnTo>
                    <a:pt x="563067" y="144360"/>
                  </a:lnTo>
                  <a:lnTo>
                    <a:pt x="531952" y="113245"/>
                  </a:lnTo>
                  <a:lnTo>
                    <a:pt x="486702" y="80924"/>
                  </a:lnTo>
                  <a:lnTo>
                    <a:pt x="435267" y="65392"/>
                  </a:lnTo>
                  <a:lnTo>
                    <a:pt x="435267" y="0"/>
                  </a:lnTo>
                  <a:lnTo>
                    <a:pt x="389775" y="0"/>
                  </a:lnTo>
                  <a:lnTo>
                    <a:pt x="389775" y="65392"/>
                  </a:lnTo>
                  <a:lnTo>
                    <a:pt x="338340" y="80924"/>
                  </a:lnTo>
                  <a:lnTo>
                    <a:pt x="293090" y="113245"/>
                  </a:lnTo>
                  <a:lnTo>
                    <a:pt x="0" y="409714"/>
                  </a:lnTo>
                  <a:lnTo>
                    <a:pt x="0" y="421779"/>
                  </a:lnTo>
                  <a:lnTo>
                    <a:pt x="2400" y="427558"/>
                  </a:lnTo>
                  <a:lnTo>
                    <a:pt x="132740" y="557898"/>
                  </a:lnTo>
                  <a:lnTo>
                    <a:pt x="138518" y="560298"/>
                  </a:lnTo>
                  <a:lnTo>
                    <a:pt x="150583" y="560298"/>
                  </a:lnTo>
                  <a:lnTo>
                    <a:pt x="156375" y="557898"/>
                  </a:lnTo>
                  <a:lnTo>
                    <a:pt x="208876" y="505383"/>
                  </a:lnTo>
                  <a:lnTo>
                    <a:pt x="227063" y="487210"/>
                  </a:lnTo>
                  <a:lnTo>
                    <a:pt x="491642" y="487210"/>
                  </a:lnTo>
                  <a:lnTo>
                    <a:pt x="497420" y="484809"/>
                  </a:lnTo>
                  <a:lnTo>
                    <a:pt x="774839" y="1889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3"/>
          <p:cNvSpPr txBox="1"/>
          <p:nvPr>
            <p:ph type="title"/>
          </p:nvPr>
        </p:nvSpPr>
        <p:spPr>
          <a:xfrm>
            <a:off x="467994" y="274739"/>
            <a:ext cx="38469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5080" rtl="0" algn="l">
              <a:lnSpc>
                <a:spcPct val="12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Idee per la conservazione e il restauro del sito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467994" y="2399463"/>
            <a:ext cx="3170700" cy="60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5400">
            <a:spAutoFit/>
          </a:bodyPr>
          <a:lstStyle/>
          <a:p>
            <a:pPr indent="0" lvl="0" marL="6210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1</a:t>
            </a:r>
            <a:endParaRPr sz="2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Laboratori di cultura e patrimonio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Ospitare laboratori di artigianato, cultura o patrimonio ecologico che insegnino ai partecipanti come utilizzare materiali sostenibili e di provenienza locale in forme d'arte tradizionali, promuovendo la conservazione culturale (ad esempio, tessitura di cesti, ceramica) che utilizzano materiali di provenienza sostenibile.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24130" rtl="0" algn="l">
              <a:lnSpc>
                <a:spcPct val="1192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Questi laboratori possono incoraggiare la conservazione culturale nel rispetto delle risorse naturali. Alcuni titoli da utilizzare: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-135255" lvl="0" marL="182245" marR="73025" rtl="0" algn="l">
              <a:lnSpc>
                <a:spcPct val="104700"/>
              </a:lnSpc>
              <a:spcBef>
                <a:spcPts val="0"/>
              </a:spcBef>
              <a:spcAft>
                <a:spcPts val="0"/>
              </a:spcAft>
              <a:buClr>
                <a:srgbClr val="68ADAD"/>
              </a:buClr>
              <a:buSzPts val="1800"/>
              <a:buFont typeface="Arial"/>
              <a:buChar char="•"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Radici	&amp;	Ritmi	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Celebrare	cultura 	attraverso la musica e il movimento.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-135255" lvl="0" marL="182245" marR="116839" rtl="0" algn="l">
              <a:lnSpc>
                <a:spcPct val="104700"/>
              </a:lnSpc>
              <a:spcBef>
                <a:spcPts val="500"/>
              </a:spcBef>
              <a:spcAft>
                <a:spcPts val="0"/>
              </a:spcAft>
              <a:buClr>
                <a:srgbClr val="68ADAD"/>
              </a:buClr>
              <a:buSzPts val="1800"/>
              <a:buFont typeface="Arial"/>
              <a:buChar char="•"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Cultura svelata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Laboratori immersivi di cibo, 	arte e storie.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-135255" lvl="0" marL="182245" marR="703580" rtl="0" algn="l">
              <a:lnSpc>
                <a:spcPct val="104700"/>
              </a:lnSpc>
              <a:spcBef>
                <a:spcPts val="500"/>
              </a:spcBef>
              <a:spcAft>
                <a:spcPts val="0"/>
              </a:spcAft>
              <a:buClr>
                <a:srgbClr val="68ADAD"/>
              </a:buClr>
              <a:buSzPts val="1800"/>
              <a:buFont typeface="Arial"/>
              <a:buChar char="•"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Heritage Hands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Imparare i mestieri 	tradizionali con un tocco moderno.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-135255" lvl="0" marL="182245" marR="166370" rtl="0" algn="l">
              <a:lnSpc>
                <a:spcPct val="104700"/>
              </a:lnSpc>
              <a:spcBef>
                <a:spcPts val="495"/>
              </a:spcBef>
              <a:spcAft>
                <a:spcPts val="0"/>
              </a:spcAft>
              <a:buClr>
                <a:srgbClr val="68ADAD"/>
              </a:buClr>
              <a:buSzPts val="1800"/>
              <a:buFont typeface="Arial"/>
              <a:buChar char="•"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Tessere il passato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Esplorare la tessitura e la 	narrazione tradizionale.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866515" y="3909656"/>
            <a:ext cx="9492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conservazione dimenticate visitatori.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866515" y="2377019"/>
            <a:ext cx="3187800" cy="6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7625">
            <a:spAutoFit/>
          </a:bodyPr>
          <a:lstStyle/>
          <a:p>
            <a:pPr indent="0" lvl="0" marL="599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2</a:t>
            </a:r>
            <a:endParaRPr sz="2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Siti del patrimonio Pulizia educativa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4604" rtl="0"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Se la vostra idea prevede visite a siti storici, organizzate  giornate  di  volontariato  per  la pulizia o il restauro, la rimozione dei rifiuti e la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154304" lvl="0" marL="943610" marR="13970" rtl="0" algn="just">
              <a:lnSpc>
                <a:spcPct val="1192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dell'ambiente  naturale.  Non di  coinvolgere  ed  educare  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016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Organizzare la data: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Pianificate un evento di volontariato </a:t>
            </a:r>
            <a:r>
              <a:rPr b="1"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"Green Together: A Community Action Day"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 largo anticipo e scegliendo un giorno che vada bene per la maggior parte delle persone. In genere, i fine settimana sono i migliori. Progettate l'evento in modo che sia incentrato sulla comunità e sulla famiglia e che tutti  facciano  del  bene  alla  comunità  e all'ambiente. Le attività potrebbero includere la pulizia dei rifiuti, la piantumazione di piante verdi o piccoli lavori di restauro.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68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Coinvolgere  i  visitatori: 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Incorporare  un segmento  educativo  durante  la  pulizia  per informare i partecipanti sull'importanza storica ed ecologica del sito e sull'impatto delle loro azioni.  Includere  attività  pratiche  o  racconti interattivi per rendere il tutto coinvolgente e memorabile.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697604" y="9772840"/>
            <a:ext cx="1482725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7025119" y="9753790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3874757" y="9156636"/>
            <a:ext cx="375920" cy="386080"/>
          </a:xfrm>
          <a:custGeom>
            <a:rect b="b" l="l" r="r" t="t"/>
            <a:pathLst>
              <a:path extrusionOk="0" h="386079" w="375920">
                <a:moveTo>
                  <a:pt x="375627" y="160985"/>
                </a:moveTo>
                <a:lnTo>
                  <a:pt x="187820" y="301840"/>
                </a:lnTo>
                <a:lnTo>
                  <a:pt x="0" y="160985"/>
                </a:lnTo>
                <a:lnTo>
                  <a:pt x="0" y="244817"/>
                </a:lnTo>
                <a:lnTo>
                  <a:pt x="187820" y="385699"/>
                </a:lnTo>
                <a:lnTo>
                  <a:pt x="299605" y="301840"/>
                </a:lnTo>
                <a:lnTo>
                  <a:pt x="375627" y="244817"/>
                </a:lnTo>
                <a:lnTo>
                  <a:pt x="375627" y="160985"/>
                </a:lnTo>
                <a:close/>
              </a:path>
              <a:path extrusionOk="0" h="386079" w="375920">
                <a:moveTo>
                  <a:pt x="375627" y="0"/>
                </a:moveTo>
                <a:lnTo>
                  <a:pt x="187820" y="140855"/>
                </a:lnTo>
                <a:lnTo>
                  <a:pt x="0" y="0"/>
                </a:lnTo>
                <a:lnTo>
                  <a:pt x="0" y="83858"/>
                </a:lnTo>
                <a:lnTo>
                  <a:pt x="187820" y="224701"/>
                </a:lnTo>
                <a:lnTo>
                  <a:pt x="299618" y="140855"/>
                </a:lnTo>
                <a:lnTo>
                  <a:pt x="375627" y="83858"/>
                </a:lnTo>
                <a:lnTo>
                  <a:pt x="375627" y="0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379776"/>
            <a:ext cx="1758407" cy="173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25170"/>
            <a:ext cx="4142831" cy="467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0" y="6446164"/>
            <a:ext cx="3550285" cy="4149725"/>
          </a:xfrm>
          <a:custGeom>
            <a:rect b="b" l="l" r="r" t="t"/>
            <a:pathLst>
              <a:path extrusionOk="0" h="4149725" w="3550285">
                <a:moveTo>
                  <a:pt x="0" y="4149269"/>
                </a:moveTo>
                <a:lnTo>
                  <a:pt x="0" y="0"/>
                </a:lnTo>
                <a:lnTo>
                  <a:pt x="3549751" y="0"/>
                </a:lnTo>
                <a:lnTo>
                  <a:pt x="3549751" y="4149269"/>
                </a:lnTo>
                <a:lnTo>
                  <a:pt x="0" y="41492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80" y="5432927"/>
            <a:ext cx="665115" cy="66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3875316" y="9276435"/>
            <a:ext cx="375920" cy="386080"/>
          </a:xfrm>
          <a:custGeom>
            <a:rect b="b" l="l" r="r" t="t"/>
            <a:pathLst>
              <a:path extrusionOk="0" h="386079" w="375920">
                <a:moveTo>
                  <a:pt x="375627" y="160985"/>
                </a:moveTo>
                <a:lnTo>
                  <a:pt x="187820" y="301853"/>
                </a:lnTo>
                <a:lnTo>
                  <a:pt x="0" y="160985"/>
                </a:lnTo>
                <a:lnTo>
                  <a:pt x="0" y="244830"/>
                </a:lnTo>
                <a:lnTo>
                  <a:pt x="187820" y="385699"/>
                </a:lnTo>
                <a:lnTo>
                  <a:pt x="299605" y="301853"/>
                </a:lnTo>
                <a:lnTo>
                  <a:pt x="375627" y="244830"/>
                </a:lnTo>
                <a:lnTo>
                  <a:pt x="375627" y="160985"/>
                </a:lnTo>
                <a:close/>
              </a:path>
              <a:path extrusionOk="0" h="386079" w="375920">
                <a:moveTo>
                  <a:pt x="375627" y="0"/>
                </a:moveTo>
                <a:lnTo>
                  <a:pt x="187820" y="140868"/>
                </a:lnTo>
                <a:lnTo>
                  <a:pt x="0" y="0"/>
                </a:lnTo>
                <a:lnTo>
                  <a:pt x="0" y="83858"/>
                </a:lnTo>
                <a:lnTo>
                  <a:pt x="187820" y="224713"/>
                </a:lnTo>
                <a:lnTo>
                  <a:pt x="299618" y="140868"/>
                </a:lnTo>
                <a:lnTo>
                  <a:pt x="375627" y="83858"/>
                </a:lnTo>
                <a:lnTo>
                  <a:pt x="375627" y="0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467994" y="2602636"/>
            <a:ext cx="258254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 segmenti educativi potrebbero essere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502284" y="3010611"/>
            <a:ext cx="3201670" cy="653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35255" lvl="0" marL="147955" marR="5080" rtl="0" algn="just">
              <a:lnSpc>
                <a:spcPct val="109800"/>
              </a:lnSpc>
              <a:spcBef>
                <a:spcPts val="0"/>
              </a:spcBef>
              <a:spcAft>
                <a:spcPts val="0"/>
              </a:spcAft>
              <a:buClr>
                <a:srgbClr val="68ADAD"/>
              </a:buClr>
              <a:buSzPts val="1800"/>
              <a:buFont typeface="Arial"/>
              <a:buChar char="•"/>
            </a:pPr>
            <a:r>
              <a:rPr b="1"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Passeggiata di scoperta storica: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Pulire mentre 	si cammina attraverso il sito, conoscere storia 	e condividere le storie.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467994" y="3790353"/>
            <a:ext cx="3234055" cy="1653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Collaborare a livello locale: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Collaborare con la direzione del sito o con le organizzazioni locali per garantire che la pulizia si allinei con le loro strategie  di  conservazione  in  corso.  Questa collaborazione può rafforzare i legami con la comunità, apportare competenze professionali all'iniziativa e creare impatti positivi di lunga durata per il sito.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67994" y="6473952"/>
            <a:ext cx="324167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uno  spazio  fisico.  Cercate  di  ristrutturare  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467994" y="6663715"/>
            <a:ext cx="32410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riutilizzare un edificio o uno spazio esistente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467994" y="6853479"/>
            <a:ext cx="324040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vecchio o trascurato. Al momento della scelta,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467994" y="7043242"/>
            <a:ext cx="32410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pensate	all'impatto	e	alla	valorizzazione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467994" y="7233005"/>
            <a:ext cx="324040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dell'ambiente  costruito  (strade,  edifici,  spazi pubblici).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467994" y="7829575"/>
            <a:ext cx="323532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Identificare lo spazio: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Cercate spazi sottoutilizzati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67994" y="8019339"/>
            <a:ext cx="323659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 trascurati, come vecchi fienili, capannoni, 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67994" y="8209102"/>
            <a:ext cx="323532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aree  pubbliche  vicino  a  siti  del  patrimonio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467994" y="8398865"/>
            <a:ext cx="133413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culturale o naturale.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67994" y="8804529"/>
            <a:ext cx="323723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Stabilite la vostra visione: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Decidete lo scopo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67994" y="8994292"/>
            <a:ext cx="323659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dello spazio. A cosa vi serve? Sarà destinato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467994" y="9184056"/>
            <a:ext cx="323723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all'ecoturismo	(ad	esempio,	cabine	per	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467994" y="9373819"/>
            <a:ext cx="323659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visitatori), a laboratori didattici o ad attività di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467994" y="9563582"/>
            <a:ext cx="322643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benessere come lo yoga o la terapia della natura?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853180" y="2589669"/>
            <a:ext cx="3202305" cy="1043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Mantenete la semplicità per evitare un'eccessiva estensione. Assicuratevi che la vostra idea sia in linea  con  i  principi  dell'eco-salute,  come  la promozione di uno stile di vita sostenibile, la consapevolezza e il benessere della comunità.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853180" y="3761308"/>
            <a:ext cx="3190875" cy="432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Ecco idee di restauro e ristrutturazione eco- compatibili a prezzi accessibili.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853180" y="4321276"/>
            <a:ext cx="3201035" cy="1246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Caratteristiche  del  design  eco-compatibile: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Utilizzo di materiali riciclati: Raccogliete pallet di legno, vecchie finestre o mobili dismessi per creare design rustici e affascinanti. Siti come Freecycle o centri di riciclaggio locali sono ottime fonti.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853180" y="5696381"/>
            <a:ext cx="3190240" cy="1043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Materiali naturali e di recupero: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Incorporate legno, mattoni o pietre di recupero della zona per la costruzione e l'arredamento. Aggiungete piante da interno o giardini verticali per dare vita allo spazio.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3853180" y="6868020"/>
            <a:ext cx="3195955" cy="839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Energia solare: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installate piccoli pannelli solari a basso costo per alimentare luci o dispositivi. Molti  governi  o  ONG  offrono  sovvenzioni  o sussidi per questi progetti ecologici.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3853180" y="7836192"/>
            <a:ext cx="3181985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Raccolta dell'acqua piovana: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Predisporre dei barili per raccogliere   l'acqua piovana   per l'irrigazione   o per usi non potabili.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698240" y="9958806"/>
            <a:ext cx="1482725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7025754" y="9939756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53" name="Google Shape;153;p4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4A888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4374643" y="140177"/>
              <a:ext cx="345440" cy="216535"/>
            </a:xfrm>
            <a:custGeom>
              <a:rect b="b" l="l" r="r" t="t"/>
              <a:pathLst>
                <a:path extrusionOk="0" h="216535" w="345439">
                  <a:moveTo>
                    <a:pt x="241989" y="216009"/>
                  </a:moveTo>
                  <a:lnTo>
                    <a:pt x="144545" y="216009"/>
                  </a:lnTo>
                  <a:lnTo>
                    <a:pt x="98812" y="208642"/>
                  </a:lnTo>
                  <a:lnTo>
                    <a:pt x="59127" y="188122"/>
                  </a:lnTo>
                  <a:lnTo>
                    <a:pt x="27854" y="156831"/>
                  </a:lnTo>
                  <a:lnTo>
                    <a:pt x="7357" y="117152"/>
                  </a:lnTo>
                  <a:lnTo>
                    <a:pt x="0" y="71464"/>
                  </a:lnTo>
                  <a:lnTo>
                    <a:pt x="0" y="22743"/>
                  </a:lnTo>
                  <a:lnTo>
                    <a:pt x="1787" y="13889"/>
                  </a:lnTo>
                  <a:lnTo>
                    <a:pt x="6661" y="6661"/>
                  </a:lnTo>
                  <a:lnTo>
                    <a:pt x="13891" y="1787"/>
                  </a:lnTo>
                  <a:lnTo>
                    <a:pt x="22743" y="0"/>
                  </a:lnTo>
                  <a:lnTo>
                    <a:pt x="71464" y="0"/>
                  </a:lnTo>
                  <a:lnTo>
                    <a:pt x="109677" y="5058"/>
                  </a:lnTo>
                  <a:lnTo>
                    <a:pt x="171461" y="40168"/>
                  </a:lnTo>
                  <a:lnTo>
                    <a:pt x="45486" y="45486"/>
                  </a:lnTo>
                  <a:lnTo>
                    <a:pt x="45486" y="71464"/>
                  </a:lnTo>
                  <a:lnTo>
                    <a:pt x="53263" y="110022"/>
                  </a:lnTo>
                  <a:lnTo>
                    <a:pt x="74479" y="141510"/>
                  </a:lnTo>
                  <a:lnTo>
                    <a:pt x="105967" y="162739"/>
                  </a:lnTo>
                  <a:lnTo>
                    <a:pt x="144538" y="170522"/>
                  </a:lnTo>
                  <a:lnTo>
                    <a:pt x="344999" y="170522"/>
                  </a:lnTo>
                  <a:lnTo>
                    <a:pt x="327392" y="188122"/>
                  </a:lnTo>
                  <a:lnTo>
                    <a:pt x="287700" y="208642"/>
                  </a:lnTo>
                  <a:lnTo>
                    <a:pt x="241989" y="216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7" name="Google Shape;15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46107" y="140177"/>
              <a:ext cx="315072" cy="1705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4"/>
            <p:cNvSpPr/>
            <p:nvPr/>
          </p:nvSpPr>
          <p:spPr>
            <a:xfrm>
              <a:off x="4155389" y="356196"/>
              <a:ext cx="775335" cy="560705"/>
            </a:xfrm>
            <a:custGeom>
              <a:rect b="b" l="l" r="r" t="t"/>
              <a:pathLst>
                <a:path extrusionOk="0" h="560705" w="775335">
                  <a:moveTo>
                    <a:pt x="774839" y="188963"/>
                  </a:moveTo>
                  <a:lnTo>
                    <a:pt x="729030" y="153136"/>
                  </a:lnTo>
                  <a:lnTo>
                    <a:pt x="719124" y="151066"/>
                  </a:lnTo>
                  <a:lnTo>
                    <a:pt x="719124" y="198793"/>
                  </a:lnTo>
                  <a:lnTo>
                    <a:pt x="476173" y="441731"/>
                  </a:lnTo>
                  <a:lnTo>
                    <a:pt x="211594" y="441731"/>
                  </a:lnTo>
                  <a:lnTo>
                    <a:pt x="205816" y="444119"/>
                  </a:lnTo>
                  <a:lnTo>
                    <a:pt x="144551" y="505383"/>
                  </a:lnTo>
                  <a:lnTo>
                    <a:pt x="54902" y="415747"/>
                  </a:lnTo>
                  <a:lnTo>
                    <a:pt x="198031" y="272618"/>
                  </a:lnTo>
                  <a:lnTo>
                    <a:pt x="230149" y="251091"/>
                  </a:lnTo>
                  <a:lnTo>
                    <a:pt x="268084" y="243611"/>
                  </a:lnTo>
                  <a:lnTo>
                    <a:pt x="400329" y="243611"/>
                  </a:lnTo>
                  <a:lnTo>
                    <a:pt x="415175" y="246608"/>
                  </a:lnTo>
                  <a:lnTo>
                    <a:pt x="427304" y="254800"/>
                  </a:lnTo>
                  <a:lnTo>
                    <a:pt x="435495" y="266928"/>
                  </a:lnTo>
                  <a:lnTo>
                    <a:pt x="438492" y="281762"/>
                  </a:lnTo>
                  <a:lnTo>
                    <a:pt x="435495" y="296608"/>
                  </a:lnTo>
                  <a:lnTo>
                    <a:pt x="427304" y="308737"/>
                  </a:lnTo>
                  <a:lnTo>
                    <a:pt x="415175" y="316915"/>
                  </a:lnTo>
                  <a:lnTo>
                    <a:pt x="400329" y="319925"/>
                  </a:lnTo>
                  <a:lnTo>
                    <a:pt x="266357" y="319925"/>
                  </a:lnTo>
                  <a:lnTo>
                    <a:pt x="257492" y="321716"/>
                  </a:lnTo>
                  <a:lnTo>
                    <a:pt x="250266" y="326580"/>
                  </a:lnTo>
                  <a:lnTo>
                    <a:pt x="245389" y="333819"/>
                  </a:lnTo>
                  <a:lnTo>
                    <a:pt x="243611" y="342671"/>
                  </a:lnTo>
                  <a:lnTo>
                    <a:pt x="245389" y="351523"/>
                  </a:lnTo>
                  <a:lnTo>
                    <a:pt x="250266" y="358749"/>
                  </a:lnTo>
                  <a:lnTo>
                    <a:pt x="257492" y="363626"/>
                  </a:lnTo>
                  <a:lnTo>
                    <a:pt x="266357" y="365404"/>
                  </a:lnTo>
                  <a:lnTo>
                    <a:pt x="467271" y="365404"/>
                  </a:lnTo>
                  <a:lnTo>
                    <a:pt x="473062" y="363016"/>
                  </a:lnTo>
                  <a:lnTo>
                    <a:pt x="548081" y="287985"/>
                  </a:lnTo>
                  <a:lnTo>
                    <a:pt x="623493" y="212572"/>
                  </a:lnTo>
                  <a:lnTo>
                    <a:pt x="650989" y="194208"/>
                  </a:lnTo>
                  <a:lnTo>
                    <a:pt x="678243" y="188963"/>
                  </a:lnTo>
                  <a:lnTo>
                    <a:pt x="702043" y="192074"/>
                  </a:lnTo>
                  <a:lnTo>
                    <a:pt x="719124" y="198793"/>
                  </a:lnTo>
                  <a:lnTo>
                    <a:pt x="719124" y="151066"/>
                  </a:lnTo>
                  <a:lnTo>
                    <a:pt x="682929" y="143471"/>
                  </a:lnTo>
                  <a:lnTo>
                    <a:pt x="636600" y="151320"/>
                  </a:lnTo>
                  <a:lnTo>
                    <a:pt x="595312" y="176606"/>
                  </a:lnTo>
                  <a:lnTo>
                    <a:pt x="563054" y="144348"/>
                  </a:lnTo>
                  <a:lnTo>
                    <a:pt x="563054" y="208686"/>
                  </a:lnTo>
                  <a:lnTo>
                    <a:pt x="483755" y="287985"/>
                  </a:lnTo>
                  <a:lnTo>
                    <a:pt x="483908" y="285927"/>
                  </a:lnTo>
                  <a:lnTo>
                    <a:pt x="483984" y="281762"/>
                  </a:lnTo>
                  <a:lnTo>
                    <a:pt x="477393" y="249237"/>
                  </a:lnTo>
                  <a:lnTo>
                    <a:pt x="473595" y="243611"/>
                  </a:lnTo>
                  <a:lnTo>
                    <a:pt x="459460" y="222643"/>
                  </a:lnTo>
                  <a:lnTo>
                    <a:pt x="432866" y="204698"/>
                  </a:lnTo>
                  <a:lnTo>
                    <a:pt x="400342" y="198120"/>
                  </a:lnTo>
                  <a:lnTo>
                    <a:pt x="272542" y="198120"/>
                  </a:lnTo>
                  <a:lnTo>
                    <a:pt x="325247" y="145402"/>
                  </a:lnTo>
                  <a:lnTo>
                    <a:pt x="344081" y="129921"/>
                  </a:lnTo>
                  <a:lnTo>
                    <a:pt x="365264" y="118592"/>
                  </a:lnTo>
                  <a:lnTo>
                    <a:pt x="388251" y="111633"/>
                  </a:lnTo>
                  <a:lnTo>
                    <a:pt x="412521" y="109258"/>
                  </a:lnTo>
                  <a:lnTo>
                    <a:pt x="436778" y="111633"/>
                  </a:lnTo>
                  <a:lnTo>
                    <a:pt x="459778" y="118592"/>
                  </a:lnTo>
                  <a:lnTo>
                    <a:pt x="480949" y="129921"/>
                  </a:lnTo>
                  <a:lnTo>
                    <a:pt x="499783" y="145402"/>
                  </a:lnTo>
                  <a:lnTo>
                    <a:pt x="563054" y="208686"/>
                  </a:lnTo>
                  <a:lnTo>
                    <a:pt x="563054" y="144348"/>
                  </a:lnTo>
                  <a:lnTo>
                    <a:pt x="531952" y="113245"/>
                  </a:lnTo>
                  <a:lnTo>
                    <a:pt x="486702" y="80924"/>
                  </a:lnTo>
                  <a:lnTo>
                    <a:pt x="435254" y="65392"/>
                  </a:lnTo>
                  <a:lnTo>
                    <a:pt x="435254" y="0"/>
                  </a:lnTo>
                  <a:lnTo>
                    <a:pt x="389775" y="0"/>
                  </a:lnTo>
                  <a:lnTo>
                    <a:pt x="389775" y="65392"/>
                  </a:lnTo>
                  <a:lnTo>
                    <a:pt x="338340" y="80924"/>
                  </a:lnTo>
                  <a:lnTo>
                    <a:pt x="293077" y="113245"/>
                  </a:lnTo>
                  <a:lnTo>
                    <a:pt x="0" y="409714"/>
                  </a:lnTo>
                  <a:lnTo>
                    <a:pt x="0" y="421779"/>
                  </a:lnTo>
                  <a:lnTo>
                    <a:pt x="2400" y="427558"/>
                  </a:lnTo>
                  <a:lnTo>
                    <a:pt x="132727" y="557898"/>
                  </a:lnTo>
                  <a:lnTo>
                    <a:pt x="138518" y="560298"/>
                  </a:lnTo>
                  <a:lnTo>
                    <a:pt x="150583" y="560298"/>
                  </a:lnTo>
                  <a:lnTo>
                    <a:pt x="156362" y="557898"/>
                  </a:lnTo>
                  <a:lnTo>
                    <a:pt x="208876" y="505383"/>
                  </a:lnTo>
                  <a:lnTo>
                    <a:pt x="227050" y="487210"/>
                  </a:lnTo>
                  <a:lnTo>
                    <a:pt x="491629" y="487210"/>
                  </a:lnTo>
                  <a:lnTo>
                    <a:pt x="497420" y="484809"/>
                  </a:lnTo>
                  <a:lnTo>
                    <a:pt x="774839" y="1889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4"/>
          <p:cNvSpPr txBox="1"/>
          <p:nvPr>
            <p:ph type="title"/>
          </p:nvPr>
        </p:nvSpPr>
        <p:spPr>
          <a:xfrm>
            <a:off x="467994" y="808139"/>
            <a:ext cx="3846829" cy="892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5080" rtl="0" algn="l">
              <a:lnSpc>
                <a:spcPct val="12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Idee per la conservazione e il restauro del sito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467994" y="5420122"/>
            <a:ext cx="3239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50">
            <a:spAutoFit/>
          </a:bodyPr>
          <a:lstStyle/>
          <a:p>
            <a:pPr indent="0" lvl="0" marL="6254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3</a:t>
            </a:r>
            <a:endParaRPr sz="2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Ristrutturare o riutilizzare lo spazio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Se il vostro progetto necessita di un edificio o di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5"/>
          <p:cNvGrpSpPr/>
          <p:nvPr/>
        </p:nvGrpSpPr>
        <p:grpSpPr>
          <a:xfrm>
            <a:off x="0" y="6042621"/>
            <a:ext cx="4142831" cy="4638333"/>
            <a:chOff x="0" y="6042621"/>
            <a:chExt cx="4142831" cy="4638333"/>
          </a:xfrm>
        </p:grpSpPr>
        <p:pic>
          <p:nvPicPr>
            <p:cNvPr id="166" name="Google Shape;16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042621"/>
              <a:ext cx="4142831" cy="4638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5"/>
            <p:cNvSpPr/>
            <p:nvPr/>
          </p:nvSpPr>
          <p:spPr>
            <a:xfrm>
              <a:off x="0" y="6563614"/>
              <a:ext cx="3550285" cy="4117340"/>
            </a:xfrm>
            <a:custGeom>
              <a:rect b="b" l="l" r="r" t="t"/>
              <a:pathLst>
                <a:path extrusionOk="0" h="4117340" w="3550285">
                  <a:moveTo>
                    <a:pt x="0" y="4117085"/>
                  </a:moveTo>
                  <a:lnTo>
                    <a:pt x="0" y="0"/>
                  </a:lnTo>
                  <a:lnTo>
                    <a:pt x="3549751" y="0"/>
                  </a:lnTo>
                  <a:lnTo>
                    <a:pt x="3549751" y="4117085"/>
                  </a:lnTo>
                  <a:lnTo>
                    <a:pt x="0" y="41170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469265" y="2631617"/>
            <a:ext cx="146558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Trasformare lo spazio: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469265" y="2976270"/>
            <a:ext cx="3223895" cy="839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Cabine  o  bungalow  per  visitatori: 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Costruite cabine semplici ed economiche usando pallet di legno, balle di paglia o cob (una miscela di argilla e paglia).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3852545" y="2591981"/>
            <a:ext cx="3062605" cy="1043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Interpretazione Aree:	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Creare angoli di narrazione o mini-musei  angoli di narrazione o mini-musei, esponendo vecchie fotografie, manufatti o repliche relative al sito del patrimonio.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852545" y="3763619"/>
            <a:ext cx="3195955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Spazi comunitari all'aperto: </a:t>
            </a: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Costruire panchine, tavoli o posti a sedere all'aperto utilizzando materiali di recupero.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Google Shape;172;p5"/>
          <p:cNvGraphicFramePr/>
          <p:nvPr/>
        </p:nvGraphicFramePr>
        <p:xfrm>
          <a:off x="171450" y="4743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{DFDBB858-F1AE-4F27-8BCA-39A71EED56BD}</a:tableStyleId>
              </a:tblPr>
              <a:tblGrid>
                <a:gridCol w="1115050"/>
                <a:gridCol w="6081400"/>
              </a:tblGrid>
              <a:tr h="118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14795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Meetup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serve a ospitare e organizzare attività, incontri ed eventi di persona e virtuali per persone e comunità con interessi, hobby e professioni simili. Permette agli organizzatori di eventi di creare una comunità intorno ad attività di volontariato, conservazione o restauro, di gestire gli RSVP e di creare connessioni a lungo termine con i partecipanti.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https://www.meetup.com/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161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17272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Maps: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Sfruttate questo strumento per progettare mappe personalizzate per i laboratori culturali e del patrimonio, le pulizie didattiche e i progetti di ristrutturazione degli spazi. Tracciate percorsi per passeggiate nella natura, siti chiave del patrimonio culturale e tappe educative. Evidenziate la posizione di artigiani locali, punti di riferimento storici o progetti di restauro. Valorizzate ogni tappa mappata con descrizioni dettagliate, comprese le informazioni sui siti del patrimonio e sui laboratori culturali o sul patrimonio. https:/</a:t>
                      </a:r>
                      <a:r>
                        <a:rPr lang="en-US" sz="1250" u="sng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/www.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google.com/maps/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Slack: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piattaforma di comunicazione efficiente per il coordinamento di volontari, partner e membri del team coinvolti in progetti culturali e patrimoniali. Aiuta organizzarsi, a condividere idee, a monitorare i progressi e a fornire aggiornamenti in tempo reale durante il processo di conservazione o restauro.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https://slack.com/intl/en-ie/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140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31305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Maptionnaire: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 ottimo strumento per raccogliere i feedback e gli input della comunità sulle iniziative di conservazione e ambientali. Creare mappe interattive per raccogliere le opinioni locali sui siti del patrimonio culturale, sulle aree di interesse ambientale o sugli spazi da conservare. Questo feedback può guidare l'identificazione di significativi punti di riferimento locali e aiutare a pianificare gli sforzi di restauro o conservazione in collaborazione con la comunità.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https://www.maptionnaire.com/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</a:tbl>
          </a:graphicData>
        </a:graphic>
      </p:graphicFrame>
      <p:sp>
        <p:nvSpPr>
          <p:cNvPr id="173" name="Google Shape;173;p5"/>
          <p:cNvSpPr txBox="1"/>
          <p:nvPr/>
        </p:nvSpPr>
        <p:spPr>
          <a:xfrm>
            <a:off x="3697604" y="10373703"/>
            <a:ext cx="1482725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7025119" y="10354653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3845" y="7882356"/>
            <a:ext cx="9525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5115" y="8694305"/>
            <a:ext cx="942975" cy="94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5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78" name="Google Shape;178;p5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4A888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374643" y="140177"/>
              <a:ext cx="345440" cy="216535"/>
            </a:xfrm>
            <a:custGeom>
              <a:rect b="b" l="l" r="r" t="t"/>
              <a:pathLst>
                <a:path extrusionOk="0" h="216535" w="345439">
                  <a:moveTo>
                    <a:pt x="241989" y="216009"/>
                  </a:moveTo>
                  <a:lnTo>
                    <a:pt x="144545" y="216009"/>
                  </a:lnTo>
                  <a:lnTo>
                    <a:pt x="98812" y="208642"/>
                  </a:lnTo>
                  <a:lnTo>
                    <a:pt x="59127" y="188122"/>
                  </a:lnTo>
                  <a:lnTo>
                    <a:pt x="27854" y="156831"/>
                  </a:lnTo>
                  <a:lnTo>
                    <a:pt x="7357" y="117152"/>
                  </a:lnTo>
                  <a:lnTo>
                    <a:pt x="0" y="71464"/>
                  </a:lnTo>
                  <a:lnTo>
                    <a:pt x="0" y="22743"/>
                  </a:lnTo>
                  <a:lnTo>
                    <a:pt x="1787" y="13889"/>
                  </a:lnTo>
                  <a:lnTo>
                    <a:pt x="6661" y="6661"/>
                  </a:lnTo>
                  <a:lnTo>
                    <a:pt x="13891" y="1787"/>
                  </a:lnTo>
                  <a:lnTo>
                    <a:pt x="22743" y="0"/>
                  </a:lnTo>
                  <a:lnTo>
                    <a:pt x="71464" y="0"/>
                  </a:lnTo>
                  <a:lnTo>
                    <a:pt x="109677" y="5058"/>
                  </a:lnTo>
                  <a:lnTo>
                    <a:pt x="171461" y="40168"/>
                  </a:lnTo>
                  <a:lnTo>
                    <a:pt x="45486" y="45486"/>
                  </a:lnTo>
                  <a:lnTo>
                    <a:pt x="45486" y="71464"/>
                  </a:lnTo>
                  <a:lnTo>
                    <a:pt x="53263" y="110022"/>
                  </a:lnTo>
                  <a:lnTo>
                    <a:pt x="74479" y="141510"/>
                  </a:lnTo>
                  <a:lnTo>
                    <a:pt x="105967" y="162739"/>
                  </a:lnTo>
                  <a:lnTo>
                    <a:pt x="144538" y="170522"/>
                  </a:lnTo>
                  <a:lnTo>
                    <a:pt x="344999" y="170522"/>
                  </a:lnTo>
                  <a:lnTo>
                    <a:pt x="327392" y="188122"/>
                  </a:lnTo>
                  <a:lnTo>
                    <a:pt x="287700" y="208642"/>
                  </a:lnTo>
                  <a:lnTo>
                    <a:pt x="241989" y="216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2" name="Google Shape;182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46107" y="140177"/>
              <a:ext cx="315072" cy="1705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5"/>
            <p:cNvSpPr/>
            <p:nvPr/>
          </p:nvSpPr>
          <p:spPr>
            <a:xfrm>
              <a:off x="4155389" y="356196"/>
              <a:ext cx="775335" cy="560705"/>
            </a:xfrm>
            <a:custGeom>
              <a:rect b="b" l="l" r="r" t="t"/>
              <a:pathLst>
                <a:path extrusionOk="0" h="560705" w="775335">
                  <a:moveTo>
                    <a:pt x="774839" y="188963"/>
                  </a:moveTo>
                  <a:lnTo>
                    <a:pt x="729030" y="153136"/>
                  </a:lnTo>
                  <a:lnTo>
                    <a:pt x="719124" y="151066"/>
                  </a:lnTo>
                  <a:lnTo>
                    <a:pt x="719124" y="198793"/>
                  </a:lnTo>
                  <a:lnTo>
                    <a:pt x="476173" y="441731"/>
                  </a:lnTo>
                  <a:lnTo>
                    <a:pt x="211594" y="441731"/>
                  </a:lnTo>
                  <a:lnTo>
                    <a:pt x="205816" y="444119"/>
                  </a:lnTo>
                  <a:lnTo>
                    <a:pt x="144551" y="505383"/>
                  </a:lnTo>
                  <a:lnTo>
                    <a:pt x="54902" y="415747"/>
                  </a:lnTo>
                  <a:lnTo>
                    <a:pt x="198031" y="272618"/>
                  </a:lnTo>
                  <a:lnTo>
                    <a:pt x="230149" y="251091"/>
                  </a:lnTo>
                  <a:lnTo>
                    <a:pt x="268084" y="243611"/>
                  </a:lnTo>
                  <a:lnTo>
                    <a:pt x="400329" y="243611"/>
                  </a:lnTo>
                  <a:lnTo>
                    <a:pt x="415175" y="246608"/>
                  </a:lnTo>
                  <a:lnTo>
                    <a:pt x="427304" y="254800"/>
                  </a:lnTo>
                  <a:lnTo>
                    <a:pt x="435495" y="266928"/>
                  </a:lnTo>
                  <a:lnTo>
                    <a:pt x="438492" y="281762"/>
                  </a:lnTo>
                  <a:lnTo>
                    <a:pt x="435495" y="296608"/>
                  </a:lnTo>
                  <a:lnTo>
                    <a:pt x="427304" y="308737"/>
                  </a:lnTo>
                  <a:lnTo>
                    <a:pt x="415175" y="316915"/>
                  </a:lnTo>
                  <a:lnTo>
                    <a:pt x="400329" y="319925"/>
                  </a:lnTo>
                  <a:lnTo>
                    <a:pt x="266357" y="319925"/>
                  </a:lnTo>
                  <a:lnTo>
                    <a:pt x="257492" y="321716"/>
                  </a:lnTo>
                  <a:lnTo>
                    <a:pt x="250266" y="326580"/>
                  </a:lnTo>
                  <a:lnTo>
                    <a:pt x="245389" y="333819"/>
                  </a:lnTo>
                  <a:lnTo>
                    <a:pt x="243611" y="342671"/>
                  </a:lnTo>
                  <a:lnTo>
                    <a:pt x="245389" y="351523"/>
                  </a:lnTo>
                  <a:lnTo>
                    <a:pt x="250266" y="358749"/>
                  </a:lnTo>
                  <a:lnTo>
                    <a:pt x="257492" y="363626"/>
                  </a:lnTo>
                  <a:lnTo>
                    <a:pt x="266357" y="365404"/>
                  </a:lnTo>
                  <a:lnTo>
                    <a:pt x="467271" y="365404"/>
                  </a:lnTo>
                  <a:lnTo>
                    <a:pt x="473062" y="363016"/>
                  </a:lnTo>
                  <a:lnTo>
                    <a:pt x="548081" y="287985"/>
                  </a:lnTo>
                  <a:lnTo>
                    <a:pt x="623493" y="212572"/>
                  </a:lnTo>
                  <a:lnTo>
                    <a:pt x="650989" y="194208"/>
                  </a:lnTo>
                  <a:lnTo>
                    <a:pt x="678243" y="188963"/>
                  </a:lnTo>
                  <a:lnTo>
                    <a:pt x="702043" y="192074"/>
                  </a:lnTo>
                  <a:lnTo>
                    <a:pt x="719124" y="198793"/>
                  </a:lnTo>
                  <a:lnTo>
                    <a:pt x="719124" y="151066"/>
                  </a:lnTo>
                  <a:lnTo>
                    <a:pt x="682929" y="143471"/>
                  </a:lnTo>
                  <a:lnTo>
                    <a:pt x="636600" y="151320"/>
                  </a:lnTo>
                  <a:lnTo>
                    <a:pt x="595312" y="176606"/>
                  </a:lnTo>
                  <a:lnTo>
                    <a:pt x="563054" y="144348"/>
                  </a:lnTo>
                  <a:lnTo>
                    <a:pt x="563054" y="208686"/>
                  </a:lnTo>
                  <a:lnTo>
                    <a:pt x="483755" y="287985"/>
                  </a:lnTo>
                  <a:lnTo>
                    <a:pt x="483908" y="285927"/>
                  </a:lnTo>
                  <a:lnTo>
                    <a:pt x="483984" y="281762"/>
                  </a:lnTo>
                  <a:lnTo>
                    <a:pt x="477393" y="249237"/>
                  </a:lnTo>
                  <a:lnTo>
                    <a:pt x="473595" y="243611"/>
                  </a:lnTo>
                  <a:lnTo>
                    <a:pt x="459460" y="222643"/>
                  </a:lnTo>
                  <a:lnTo>
                    <a:pt x="432866" y="204698"/>
                  </a:lnTo>
                  <a:lnTo>
                    <a:pt x="400342" y="198120"/>
                  </a:lnTo>
                  <a:lnTo>
                    <a:pt x="272542" y="198120"/>
                  </a:lnTo>
                  <a:lnTo>
                    <a:pt x="325247" y="145402"/>
                  </a:lnTo>
                  <a:lnTo>
                    <a:pt x="344081" y="129921"/>
                  </a:lnTo>
                  <a:lnTo>
                    <a:pt x="365264" y="118592"/>
                  </a:lnTo>
                  <a:lnTo>
                    <a:pt x="388251" y="111633"/>
                  </a:lnTo>
                  <a:lnTo>
                    <a:pt x="412521" y="109258"/>
                  </a:lnTo>
                  <a:lnTo>
                    <a:pt x="436778" y="111633"/>
                  </a:lnTo>
                  <a:lnTo>
                    <a:pt x="459778" y="118592"/>
                  </a:lnTo>
                  <a:lnTo>
                    <a:pt x="480949" y="129921"/>
                  </a:lnTo>
                  <a:lnTo>
                    <a:pt x="499783" y="145402"/>
                  </a:lnTo>
                  <a:lnTo>
                    <a:pt x="563054" y="208686"/>
                  </a:lnTo>
                  <a:lnTo>
                    <a:pt x="563054" y="144348"/>
                  </a:lnTo>
                  <a:lnTo>
                    <a:pt x="531952" y="113245"/>
                  </a:lnTo>
                  <a:lnTo>
                    <a:pt x="486702" y="80924"/>
                  </a:lnTo>
                  <a:lnTo>
                    <a:pt x="435254" y="65392"/>
                  </a:lnTo>
                  <a:lnTo>
                    <a:pt x="435254" y="0"/>
                  </a:lnTo>
                  <a:lnTo>
                    <a:pt x="389775" y="0"/>
                  </a:lnTo>
                  <a:lnTo>
                    <a:pt x="389775" y="65392"/>
                  </a:lnTo>
                  <a:lnTo>
                    <a:pt x="338340" y="80924"/>
                  </a:lnTo>
                  <a:lnTo>
                    <a:pt x="293077" y="113245"/>
                  </a:lnTo>
                  <a:lnTo>
                    <a:pt x="0" y="409714"/>
                  </a:lnTo>
                  <a:lnTo>
                    <a:pt x="0" y="421779"/>
                  </a:lnTo>
                  <a:lnTo>
                    <a:pt x="2400" y="427558"/>
                  </a:lnTo>
                  <a:lnTo>
                    <a:pt x="132727" y="557898"/>
                  </a:lnTo>
                  <a:lnTo>
                    <a:pt x="138518" y="560298"/>
                  </a:lnTo>
                  <a:lnTo>
                    <a:pt x="150583" y="560298"/>
                  </a:lnTo>
                  <a:lnTo>
                    <a:pt x="156362" y="557898"/>
                  </a:lnTo>
                  <a:lnTo>
                    <a:pt x="208876" y="505383"/>
                  </a:lnTo>
                  <a:lnTo>
                    <a:pt x="227050" y="487210"/>
                  </a:lnTo>
                  <a:lnTo>
                    <a:pt x="491629" y="487210"/>
                  </a:lnTo>
                  <a:lnTo>
                    <a:pt x="497420" y="484809"/>
                  </a:lnTo>
                  <a:lnTo>
                    <a:pt x="774839" y="1889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5"/>
          <p:cNvSpPr txBox="1"/>
          <p:nvPr>
            <p:ph type="title"/>
          </p:nvPr>
        </p:nvSpPr>
        <p:spPr>
          <a:xfrm>
            <a:off x="468000" y="286025"/>
            <a:ext cx="39522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0" lvl="0" marL="12700" marR="5080" rtl="0" algn="l">
              <a:lnSpc>
                <a:spcPct val="12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/>
              <a:t>Idee per la conservazione e il restauro del sito </a:t>
            </a:r>
            <a:endParaRPr sz="2750"/>
          </a:p>
          <a:p>
            <a:pPr indent="0" lvl="0" marL="12700" marR="5080" rtl="0" algn="l">
              <a:lnSpc>
                <a:spcPct val="12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/>
              <a:t>Gli </a:t>
            </a:r>
            <a:r>
              <a:rPr b="0" lang="en-US" sz="2750">
                <a:latin typeface="Calibri"/>
                <a:ea typeface="Calibri"/>
                <a:cs typeface="Calibri"/>
                <a:sym typeface="Calibri"/>
              </a:rPr>
              <a:t>strumenti rendono </a:t>
            </a:r>
            <a:r>
              <a:rPr b="0" lang="en-US" sz="2750"/>
              <a:t>tutto più facile!</a:t>
            </a:r>
            <a:endParaRPr b="0" sz="2750">
              <a:solidFill>
                <a:schemeClr val="dk1"/>
              </a:solidFill>
            </a:endParaRPr>
          </a:p>
          <a:p>
            <a:pPr indent="0" lvl="0" marL="12700" marR="5080" rtl="0" algn="l">
              <a:lnSpc>
                <a:spcPct val="12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50"/>
          </a:p>
        </p:txBody>
      </p:sp>
      <p:sp>
        <p:nvSpPr>
          <p:cNvPr id="185" name="Google Shape;185;p5"/>
          <p:cNvSpPr txBox="1"/>
          <p:nvPr/>
        </p:nvSpPr>
        <p:spPr>
          <a:xfrm>
            <a:off x="467994" y="2016569"/>
            <a:ext cx="22980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7170" y="6107429"/>
            <a:ext cx="1286625" cy="12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0" y="5036235"/>
            <a:ext cx="1525735" cy="87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6"/>
          <p:cNvGrpSpPr/>
          <p:nvPr/>
        </p:nvGrpSpPr>
        <p:grpSpPr>
          <a:xfrm>
            <a:off x="0" y="6010440"/>
            <a:ext cx="7076659" cy="4670259"/>
            <a:chOff x="0" y="6010440"/>
            <a:chExt cx="7076659" cy="4670259"/>
          </a:xfrm>
        </p:grpSpPr>
        <p:pic>
          <p:nvPicPr>
            <p:cNvPr id="193" name="Google Shape;19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010440"/>
              <a:ext cx="4142831" cy="4670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7328457"/>
              <a:ext cx="2938762" cy="3352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9766" y="6622402"/>
              <a:ext cx="3776893" cy="3940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06232" y="7410685"/>
              <a:ext cx="2363960" cy="2363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21601" y="7499187"/>
              <a:ext cx="2233058" cy="2233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7917597"/>
              <a:ext cx="2634491" cy="27631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6"/>
          <p:cNvSpPr txBox="1"/>
          <p:nvPr/>
        </p:nvSpPr>
        <p:spPr>
          <a:xfrm>
            <a:off x="3697969" y="10352191"/>
            <a:ext cx="1482725" cy="8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7012781" y="10339112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p6"/>
          <p:cNvGraphicFramePr/>
          <p:nvPr/>
        </p:nvGraphicFramePr>
        <p:xfrm>
          <a:off x="171450" y="24575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{DFDBB858-F1AE-4F27-8BCA-39A71EED56BD}</a:tableStyleId>
              </a:tblPr>
              <a:tblGrid>
                <a:gridCol w="1115050"/>
                <a:gridCol w="6081400"/>
              </a:tblGrid>
              <a:tr h="161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21780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Clio Muse: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Migliorare le esperienze culturali e patrimoniali utilizzando questa applicazione per creare tour digitali con informazioni sulla geolocalizzazione di punti di riferimento storici e culturali. Con l'accesso a oltre 550 tour audio autoguidati in 29 Paesi, Clio Muse consente agli utenti di esplorare i punti di riferimento locali o i siti del patrimonio culturale attraverso descrizioni dettagliate, approfondimenti storici e immagini. Perfetto per i partecipanti a passeggiate culturali o naturalistiche, favorisce un più profondo apprezzamento del significato di ogni luogo.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https://cliomusetours.com/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161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1625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Earth Pro: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Utilizzate Google Earth Pro per mappare e documentare i siti del patrimonio, seguire i cambiamenti nel tempo e mostrare i vostri sforzi di conservazione. Questo strumento consente di visualizzare e confrontare le immagini prima e dopo di edifici o paesaggi naturali, fornendo una chiara rappresentazione delle attività di restauro, conservazione o pulizia. È una risorsa eccellente per documentare l'impatto delle attività di conservazione e condividere i risultati con le parti interessate o la comunità.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https://www.google.com/earth/about/versions/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97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5250" marR="1549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Documenti di campo: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 strumento prezioso per documentare aree storicamente o culturalmente significative, siti di conservazione e progetti di restauro sul campo. Field Papers consente di stampare mappe personalizzabili, di portarle sul campo per raccogliere dati a mano e di digitalizzare gli appunti per ottenere documenti digitali.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</a:tbl>
          </a:graphicData>
        </a:graphic>
      </p:graphicFrame>
      <p:pic>
        <p:nvPicPr>
          <p:cNvPr id="202" name="Google Shape;20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8450" y="3160179"/>
            <a:ext cx="9144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0029" y="4456036"/>
            <a:ext cx="1035820" cy="82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02895" y="6020676"/>
            <a:ext cx="914400" cy="265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6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206" name="Google Shape;206;p6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4A888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74643" y="140177"/>
              <a:ext cx="345440" cy="216535"/>
            </a:xfrm>
            <a:custGeom>
              <a:rect b="b" l="l" r="r" t="t"/>
              <a:pathLst>
                <a:path extrusionOk="0" h="216535" w="345439">
                  <a:moveTo>
                    <a:pt x="241989" y="216009"/>
                  </a:moveTo>
                  <a:lnTo>
                    <a:pt x="144545" y="216009"/>
                  </a:lnTo>
                  <a:lnTo>
                    <a:pt x="98812" y="208642"/>
                  </a:lnTo>
                  <a:lnTo>
                    <a:pt x="59127" y="188122"/>
                  </a:lnTo>
                  <a:lnTo>
                    <a:pt x="27854" y="156831"/>
                  </a:lnTo>
                  <a:lnTo>
                    <a:pt x="7357" y="117152"/>
                  </a:lnTo>
                  <a:lnTo>
                    <a:pt x="0" y="71464"/>
                  </a:lnTo>
                  <a:lnTo>
                    <a:pt x="0" y="22743"/>
                  </a:lnTo>
                  <a:lnTo>
                    <a:pt x="1787" y="13889"/>
                  </a:lnTo>
                  <a:lnTo>
                    <a:pt x="6661" y="6661"/>
                  </a:lnTo>
                  <a:lnTo>
                    <a:pt x="13891" y="1787"/>
                  </a:lnTo>
                  <a:lnTo>
                    <a:pt x="22743" y="0"/>
                  </a:lnTo>
                  <a:lnTo>
                    <a:pt x="71464" y="0"/>
                  </a:lnTo>
                  <a:lnTo>
                    <a:pt x="109677" y="5058"/>
                  </a:lnTo>
                  <a:lnTo>
                    <a:pt x="171461" y="40168"/>
                  </a:lnTo>
                  <a:lnTo>
                    <a:pt x="45486" y="45486"/>
                  </a:lnTo>
                  <a:lnTo>
                    <a:pt x="45486" y="71464"/>
                  </a:lnTo>
                  <a:lnTo>
                    <a:pt x="53263" y="110022"/>
                  </a:lnTo>
                  <a:lnTo>
                    <a:pt x="74479" y="141510"/>
                  </a:lnTo>
                  <a:lnTo>
                    <a:pt x="105967" y="162739"/>
                  </a:lnTo>
                  <a:lnTo>
                    <a:pt x="144538" y="170522"/>
                  </a:lnTo>
                  <a:lnTo>
                    <a:pt x="344999" y="170522"/>
                  </a:lnTo>
                  <a:lnTo>
                    <a:pt x="327392" y="188122"/>
                  </a:lnTo>
                  <a:lnTo>
                    <a:pt x="287700" y="208642"/>
                  </a:lnTo>
                  <a:lnTo>
                    <a:pt x="241989" y="216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0" name="Google Shape;210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46107" y="140177"/>
              <a:ext cx="315072" cy="1705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6"/>
            <p:cNvSpPr/>
            <p:nvPr/>
          </p:nvSpPr>
          <p:spPr>
            <a:xfrm>
              <a:off x="4155389" y="356196"/>
              <a:ext cx="775335" cy="560705"/>
            </a:xfrm>
            <a:custGeom>
              <a:rect b="b" l="l" r="r" t="t"/>
              <a:pathLst>
                <a:path extrusionOk="0" h="560705" w="775335">
                  <a:moveTo>
                    <a:pt x="774839" y="188963"/>
                  </a:moveTo>
                  <a:lnTo>
                    <a:pt x="729030" y="153136"/>
                  </a:lnTo>
                  <a:lnTo>
                    <a:pt x="719124" y="151066"/>
                  </a:lnTo>
                  <a:lnTo>
                    <a:pt x="719124" y="198793"/>
                  </a:lnTo>
                  <a:lnTo>
                    <a:pt x="476173" y="441731"/>
                  </a:lnTo>
                  <a:lnTo>
                    <a:pt x="211594" y="441731"/>
                  </a:lnTo>
                  <a:lnTo>
                    <a:pt x="205816" y="444119"/>
                  </a:lnTo>
                  <a:lnTo>
                    <a:pt x="144551" y="505383"/>
                  </a:lnTo>
                  <a:lnTo>
                    <a:pt x="54902" y="415747"/>
                  </a:lnTo>
                  <a:lnTo>
                    <a:pt x="198031" y="272618"/>
                  </a:lnTo>
                  <a:lnTo>
                    <a:pt x="230149" y="251091"/>
                  </a:lnTo>
                  <a:lnTo>
                    <a:pt x="268084" y="243611"/>
                  </a:lnTo>
                  <a:lnTo>
                    <a:pt x="400329" y="243611"/>
                  </a:lnTo>
                  <a:lnTo>
                    <a:pt x="415175" y="246608"/>
                  </a:lnTo>
                  <a:lnTo>
                    <a:pt x="427304" y="254800"/>
                  </a:lnTo>
                  <a:lnTo>
                    <a:pt x="435495" y="266928"/>
                  </a:lnTo>
                  <a:lnTo>
                    <a:pt x="438492" y="281762"/>
                  </a:lnTo>
                  <a:lnTo>
                    <a:pt x="435495" y="296608"/>
                  </a:lnTo>
                  <a:lnTo>
                    <a:pt x="427304" y="308737"/>
                  </a:lnTo>
                  <a:lnTo>
                    <a:pt x="415175" y="316915"/>
                  </a:lnTo>
                  <a:lnTo>
                    <a:pt x="400329" y="319925"/>
                  </a:lnTo>
                  <a:lnTo>
                    <a:pt x="266357" y="319925"/>
                  </a:lnTo>
                  <a:lnTo>
                    <a:pt x="257492" y="321716"/>
                  </a:lnTo>
                  <a:lnTo>
                    <a:pt x="250266" y="326580"/>
                  </a:lnTo>
                  <a:lnTo>
                    <a:pt x="245389" y="333819"/>
                  </a:lnTo>
                  <a:lnTo>
                    <a:pt x="243611" y="342671"/>
                  </a:lnTo>
                  <a:lnTo>
                    <a:pt x="245389" y="351523"/>
                  </a:lnTo>
                  <a:lnTo>
                    <a:pt x="250266" y="358749"/>
                  </a:lnTo>
                  <a:lnTo>
                    <a:pt x="257492" y="363626"/>
                  </a:lnTo>
                  <a:lnTo>
                    <a:pt x="266357" y="365404"/>
                  </a:lnTo>
                  <a:lnTo>
                    <a:pt x="467271" y="365404"/>
                  </a:lnTo>
                  <a:lnTo>
                    <a:pt x="473062" y="363016"/>
                  </a:lnTo>
                  <a:lnTo>
                    <a:pt x="548081" y="287985"/>
                  </a:lnTo>
                  <a:lnTo>
                    <a:pt x="623493" y="212572"/>
                  </a:lnTo>
                  <a:lnTo>
                    <a:pt x="650989" y="194208"/>
                  </a:lnTo>
                  <a:lnTo>
                    <a:pt x="678243" y="188963"/>
                  </a:lnTo>
                  <a:lnTo>
                    <a:pt x="702043" y="192074"/>
                  </a:lnTo>
                  <a:lnTo>
                    <a:pt x="719124" y="198793"/>
                  </a:lnTo>
                  <a:lnTo>
                    <a:pt x="719124" y="151066"/>
                  </a:lnTo>
                  <a:lnTo>
                    <a:pt x="682929" y="143471"/>
                  </a:lnTo>
                  <a:lnTo>
                    <a:pt x="636600" y="151320"/>
                  </a:lnTo>
                  <a:lnTo>
                    <a:pt x="595312" y="176606"/>
                  </a:lnTo>
                  <a:lnTo>
                    <a:pt x="563054" y="144348"/>
                  </a:lnTo>
                  <a:lnTo>
                    <a:pt x="563054" y="208686"/>
                  </a:lnTo>
                  <a:lnTo>
                    <a:pt x="483755" y="287985"/>
                  </a:lnTo>
                  <a:lnTo>
                    <a:pt x="483908" y="285927"/>
                  </a:lnTo>
                  <a:lnTo>
                    <a:pt x="483984" y="281762"/>
                  </a:lnTo>
                  <a:lnTo>
                    <a:pt x="477393" y="249237"/>
                  </a:lnTo>
                  <a:lnTo>
                    <a:pt x="473595" y="243611"/>
                  </a:lnTo>
                  <a:lnTo>
                    <a:pt x="459460" y="222643"/>
                  </a:lnTo>
                  <a:lnTo>
                    <a:pt x="432866" y="204698"/>
                  </a:lnTo>
                  <a:lnTo>
                    <a:pt x="400342" y="198120"/>
                  </a:lnTo>
                  <a:lnTo>
                    <a:pt x="272542" y="198120"/>
                  </a:lnTo>
                  <a:lnTo>
                    <a:pt x="325247" y="145402"/>
                  </a:lnTo>
                  <a:lnTo>
                    <a:pt x="344081" y="129921"/>
                  </a:lnTo>
                  <a:lnTo>
                    <a:pt x="365264" y="118592"/>
                  </a:lnTo>
                  <a:lnTo>
                    <a:pt x="388251" y="111633"/>
                  </a:lnTo>
                  <a:lnTo>
                    <a:pt x="412521" y="109258"/>
                  </a:lnTo>
                  <a:lnTo>
                    <a:pt x="436778" y="111633"/>
                  </a:lnTo>
                  <a:lnTo>
                    <a:pt x="459778" y="118592"/>
                  </a:lnTo>
                  <a:lnTo>
                    <a:pt x="480949" y="129921"/>
                  </a:lnTo>
                  <a:lnTo>
                    <a:pt x="499783" y="145402"/>
                  </a:lnTo>
                  <a:lnTo>
                    <a:pt x="563054" y="208686"/>
                  </a:lnTo>
                  <a:lnTo>
                    <a:pt x="563054" y="144348"/>
                  </a:lnTo>
                  <a:lnTo>
                    <a:pt x="531952" y="113245"/>
                  </a:lnTo>
                  <a:lnTo>
                    <a:pt x="486702" y="80924"/>
                  </a:lnTo>
                  <a:lnTo>
                    <a:pt x="435254" y="65392"/>
                  </a:lnTo>
                  <a:lnTo>
                    <a:pt x="435254" y="0"/>
                  </a:lnTo>
                  <a:lnTo>
                    <a:pt x="389775" y="0"/>
                  </a:lnTo>
                  <a:lnTo>
                    <a:pt x="389775" y="65392"/>
                  </a:lnTo>
                  <a:lnTo>
                    <a:pt x="338340" y="80924"/>
                  </a:lnTo>
                  <a:lnTo>
                    <a:pt x="293077" y="113245"/>
                  </a:lnTo>
                  <a:lnTo>
                    <a:pt x="0" y="409714"/>
                  </a:lnTo>
                  <a:lnTo>
                    <a:pt x="0" y="421779"/>
                  </a:lnTo>
                  <a:lnTo>
                    <a:pt x="2400" y="427558"/>
                  </a:lnTo>
                  <a:lnTo>
                    <a:pt x="132727" y="557898"/>
                  </a:lnTo>
                  <a:lnTo>
                    <a:pt x="138518" y="560298"/>
                  </a:lnTo>
                  <a:lnTo>
                    <a:pt x="150583" y="560298"/>
                  </a:lnTo>
                  <a:lnTo>
                    <a:pt x="156362" y="557898"/>
                  </a:lnTo>
                  <a:lnTo>
                    <a:pt x="208876" y="505383"/>
                  </a:lnTo>
                  <a:lnTo>
                    <a:pt x="227050" y="487210"/>
                  </a:lnTo>
                  <a:lnTo>
                    <a:pt x="491629" y="487210"/>
                  </a:lnTo>
                  <a:lnTo>
                    <a:pt x="497420" y="484809"/>
                  </a:lnTo>
                  <a:lnTo>
                    <a:pt x="774839" y="1889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6"/>
          <p:cNvSpPr txBox="1"/>
          <p:nvPr>
            <p:ph type="title"/>
          </p:nvPr>
        </p:nvSpPr>
        <p:spPr>
          <a:xfrm>
            <a:off x="468000" y="286025"/>
            <a:ext cx="42633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0" lvl="0" marL="12700" marR="5080" rtl="0" algn="l">
              <a:lnSpc>
                <a:spcPct val="121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/>
              <a:t>Idee per la conservazione e il restauro del sito Gli </a:t>
            </a:r>
            <a:r>
              <a:rPr b="0" lang="en-US" sz="2650">
                <a:latin typeface="Calibri"/>
                <a:ea typeface="Calibri"/>
                <a:cs typeface="Calibri"/>
                <a:sym typeface="Calibri"/>
              </a:rPr>
              <a:t>strumenti rendono </a:t>
            </a:r>
            <a:r>
              <a:rPr b="0" lang="en-US"/>
              <a:t>tutto più facile!</a:t>
            </a:r>
            <a:endParaRPr b="0" sz="26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/>
        </p:nvSpPr>
        <p:spPr>
          <a:xfrm>
            <a:off x="161289" y="1554886"/>
            <a:ext cx="3549650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2558199" y="5455615"/>
            <a:ext cx="175006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Ben fatto!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2292985" y="6081483"/>
            <a:ext cx="4849495" cy="2490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0485" marR="374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Ottimo lavoro di esplorazione di queste idee! Ora è il momento di immergersi, studiare gli strumenti e iniziare a  metterli  in  pratica.  Fate  il  prossimo  passo  per trasformare la vostra visione in realtà, facendo lavorare questi strumenti per voi.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1699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Vedi i nostri Strumenti per la cultura, il patrimonio e l'edilizia </a:t>
            </a:r>
            <a:r>
              <a:rPr b="1" lang="en-US" sz="1750" u="sng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</a:t>
            </a:r>
            <a:endParaRPr sz="17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t/>
            </a:r>
            <a:endParaRPr sz="1750">
              <a:latin typeface="Calibri"/>
              <a:ea typeface="Calibri"/>
              <a:cs typeface="Calibri"/>
              <a:sym typeface="Calibri"/>
            </a:endParaRPr>
          </a:p>
          <a:p>
            <a:pPr indent="0" lvl="0" marL="9271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Non dimenticate di collegarvi con noi su</a:t>
            </a:r>
            <a:r>
              <a:rPr b="1" lang="en-US" sz="1400">
                <a:solidFill>
                  <a:srgbClr val="68ADA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474344" y="9562820"/>
            <a:ext cx="50330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476375" marR="2602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2277972" y="6018478"/>
            <a:ext cx="5278755" cy="26670"/>
          </a:xfrm>
          <a:custGeom>
            <a:rect b="b" l="l" r="r" t="t"/>
            <a:pathLst>
              <a:path extrusionOk="0" h="26670" w="5278755">
                <a:moveTo>
                  <a:pt x="0" y="26298"/>
                </a:moveTo>
                <a:lnTo>
                  <a:pt x="5278518" y="0"/>
                </a:lnTo>
              </a:path>
            </a:pathLst>
          </a:custGeom>
          <a:noFill/>
          <a:ln cap="flat" cmpd="sng" w="285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2124" y="10042588"/>
            <a:ext cx="1486118" cy="3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599" y="9488385"/>
            <a:ext cx="1244047" cy="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/>
          <p:nvPr/>
        </p:nvSpPr>
        <p:spPr>
          <a:xfrm>
            <a:off x="1807298" y="7512659"/>
            <a:ext cx="386080" cy="375920"/>
          </a:xfrm>
          <a:custGeom>
            <a:rect b="b" l="l" r="r" t="t"/>
            <a:pathLst>
              <a:path extrusionOk="0" h="375920" w="386080">
                <a:moveTo>
                  <a:pt x="224701" y="187820"/>
                </a:moveTo>
                <a:lnTo>
                  <a:pt x="83832" y="0"/>
                </a:lnTo>
                <a:lnTo>
                  <a:pt x="0" y="0"/>
                </a:lnTo>
                <a:lnTo>
                  <a:pt x="140855" y="187820"/>
                </a:lnTo>
                <a:lnTo>
                  <a:pt x="0" y="375627"/>
                </a:lnTo>
                <a:lnTo>
                  <a:pt x="83832" y="375627"/>
                </a:lnTo>
                <a:lnTo>
                  <a:pt x="224701" y="187820"/>
                </a:lnTo>
                <a:close/>
              </a:path>
              <a:path extrusionOk="0" h="375920" w="386080">
                <a:moveTo>
                  <a:pt x="385699" y="187820"/>
                </a:moveTo>
                <a:lnTo>
                  <a:pt x="244817" y="0"/>
                </a:lnTo>
                <a:lnTo>
                  <a:pt x="160972" y="0"/>
                </a:lnTo>
                <a:lnTo>
                  <a:pt x="301840" y="187820"/>
                </a:lnTo>
                <a:lnTo>
                  <a:pt x="160972" y="375627"/>
                </a:lnTo>
                <a:lnTo>
                  <a:pt x="244817" y="375627"/>
                </a:lnTo>
                <a:lnTo>
                  <a:pt x="385699" y="187820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2025-04-17T15:31:34Z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2025-04-17T00:00:00Z</vt:filetime>
  </property>
  <property fmtid="{D5CDD505-2E9C-101B-9397-08002B2CF9AE}" pid="5" name="Producer">
    <vt:lpwstr>Aspose.Words for .NET 25.2.0</vt:lpwstr>
  </property>
</Properties>
</file>