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Montserrat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747775"/>
          </p15:clr>
        </p15:guide>
        <p15:guide id="2" pos="2880">
          <p15:clr>
            <a:srgbClr val="747775"/>
          </p15:clr>
        </p15:guide>
      </p15:sldGuideLst>
    </p:ext>
    <p:ext uri="GoogleSlidesCustomDataVersion2">
      <go:slidesCustomData xmlns:go="http://customooxmlschemas.google.com/" r:id="rId25" roundtripDataSignature="AMtx7miH0pEY9mgXJTNWIHhueEajbUoB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528BF8-35FD-4FE5-AA24-0269CDCA1483}">
  <a:tblStyle styleId="{0E528BF8-35FD-4FE5-AA24-0269CDCA148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7"/>
          <p:cNvPicPr preferRelativeResize="0"/>
          <p:nvPr/>
        </p:nvPicPr>
        <p:blipFill rotWithShape="1">
          <a:blip r:embed="rId2">
            <a:alphaModFix/>
          </a:blip>
          <a:srcRect b="0" l="0" r="0" t="0"/>
          <a:stretch/>
        </p:blipFill>
        <p:spPr>
          <a:xfrm>
            <a:off x="3820063" y="-197720"/>
            <a:ext cx="4549022" cy="2274511"/>
          </a:xfrm>
          <a:prstGeom prst="rect">
            <a:avLst/>
          </a:prstGeom>
          <a:noFill/>
          <a:ln>
            <a:noFill/>
          </a:ln>
        </p:spPr>
      </p:pic>
      <p:pic>
        <p:nvPicPr>
          <p:cNvPr id="10" name="Google Shape;10;p67"/>
          <p:cNvPicPr preferRelativeResize="0"/>
          <p:nvPr/>
        </p:nvPicPr>
        <p:blipFill rotWithShape="1">
          <a:blip r:embed="rId3">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1" name="Google Shape;11;p67"/>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67"/>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67"/>
          <p:cNvSpPr/>
          <p:nvPr>
            <p:ph idx="3" type="pic"/>
          </p:nvPr>
        </p:nvSpPr>
        <p:spPr>
          <a:xfrm>
            <a:off x="1" y="810224"/>
            <a:ext cx="2898543" cy="3349518"/>
          </a:xfrm>
          <a:prstGeom prst="rect">
            <a:avLst/>
          </a:prstGeom>
          <a:noFill/>
          <a:ln>
            <a:noFill/>
          </a:ln>
        </p:spPr>
      </p:sp>
      <p:sp>
        <p:nvSpPr>
          <p:cNvPr id="14" name="Google Shape;14;p67"/>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5" name="Shape 15"/>
        <p:cNvGrpSpPr/>
        <p:nvPr/>
      </p:nvGrpSpPr>
      <p:grpSpPr>
        <a:xfrm>
          <a:off x="0" y="0"/>
          <a:ext cx="0" cy="0"/>
          <a:chOff x="0" y="0"/>
          <a:chExt cx="0" cy="0"/>
        </a:xfrm>
      </p:grpSpPr>
      <p:sp>
        <p:nvSpPr>
          <p:cNvPr id="16" name="Google Shape;16;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7" name="Google Shape;17;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grpSp>
        <p:nvGrpSpPr>
          <p:cNvPr id="19" name="Google Shape;19;p47"/>
          <p:cNvGrpSpPr/>
          <p:nvPr/>
        </p:nvGrpSpPr>
        <p:grpSpPr>
          <a:xfrm>
            <a:off x="7451204" y="0"/>
            <a:ext cx="1692797" cy="1326366"/>
            <a:chOff x="7451204" y="0"/>
            <a:chExt cx="1692797" cy="1326366"/>
          </a:xfrm>
        </p:grpSpPr>
        <p:sp>
          <p:nvSpPr>
            <p:cNvPr id="20" name="Google Shape;20;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 name="Google Shape;22;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3" name="Shape 23"/>
        <p:cNvGrpSpPr/>
        <p:nvPr/>
      </p:nvGrpSpPr>
      <p:grpSpPr>
        <a:xfrm>
          <a:off x="0" y="0"/>
          <a:ext cx="0" cy="0"/>
          <a:chOff x="0" y="0"/>
          <a:chExt cx="0" cy="0"/>
        </a:xfrm>
      </p:grpSpPr>
      <p:sp>
        <p:nvSpPr>
          <p:cNvPr id="24" name="Google Shape;24;p68"/>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it"/>
              <a:t>‹#›</a:t>
            </a:fld>
            <a:endParaRPr/>
          </a:p>
        </p:txBody>
      </p:sp>
      <p:sp>
        <p:nvSpPr>
          <p:cNvPr id="25" name="Google Shape;25;p68"/>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6" name="Shape 26"/>
        <p:cNvGrpSpPr/>
        <p:nvPr/>
      </p:nvGrpSpPr>
      <p:grpSpPr>
        <a:xfrm>
          <a:off x="0" y="0"/>
          <a:ext cx="0" cy="0"/>
          <a:chOff x="0" y="0"/>
          <a:chExt cx="0" cy="0"/>
        </a:xfrm>
      </p:grpSpPr>
      <p:sp>
        <p:nvSpPr>
          <p:cNvPr id="27" name="Google Shape;27;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8" name="Google Shape;28;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cxnSp>
        <p:nvCxnSpPr>
          <p:cNvPr id="30" name="Google Shape;30;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1" name="Google Shape;31;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2" name="Google Shape;32;p49"/>
          <p:cNvGrpSpPr/>
          <p:nvPr/>
        </p:nvGrpSpPr>
        <p:grpSpPr>
          <a:xfrm>
            <a:off x="7451204" y="0"/>
            <a:ext cx="1692797" cy="1326366"/>
            <a:chOff x="7451204" y="0"/>
            <a:chExt cx="1692797" cy="1326366"/>
          </a:xfrm>
        </p:grpSpPr>
        <p:sp>
          <p:nvSpPr>
            <p:cNvPr id="33" name="Google Shape;33;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5" name="Shape 35"/>
        <p:cNvGrpSpPr/>
        <p:nvPr/>
      </p:nvGrpSpPr>
      <p:grpSpPr>
        <a:xfrm>
          <a:off x="0" y="0"/>
          <a:ext cx="0" cy="0"/>
          <a:chOff x="0" y="0"/>
          <a:chExt cx="0" cy="0"/>
        </a:xfrm>
      </p:grpSpPr>
      <p:sp>
        <p:nvSpPr>
          <p:cNvPr id="36" name="Google Shape;36;p69"/>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 name="Google Shape;37;p69"/>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39" name="Google Shape;39;p69"/>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0" name="Google Shape;40;p69"/>
          <p:cNvGrpSpPr/>
          <p:nvPr/>
        </p:nvGrpSpPr>
        <p:grpSpPr>
          <a:xfrm>
            <a:off x="7451204" y="0"/>
            <a:ext cx="1692797" cy="1326366"/>
            <a:chOff x="7451204" y="0"/>
            <a:chExt cx="1692797" cy="1326366"/>
          </a:xfrm>
        </p:grpSpPr>
        <p:sp>
          <p:nvSpPr>
            <p:cNvPr id="41" name="Google Shape;41;p6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6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3" name="Shape 43"/>
        <p:cNvGrpSpPr/>
        <p:nvPr/>
      </p:nvGrpSpPr>
      <p:grpSpPr>
        <a:xfrm>
          <a:off x="0" y="0"/>
          <a:ext cx="0" cy="0"/>
          <a:chOff x="0" y="0"/>
          <a:chExt cx="0" cy="0"/>
        </a:xfrm>
      </p:grpSpPr>
      <p:sp>
        <p:nvSpPr>
          <p:cNvPr id="44" name="Google Shape;44;p70"/>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45" name="Google Shape;45;p70"/>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6" name="Google Shape;46;p70"/>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70"/>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70"/>
          <p:cNvSpPr/>
          <p:nvPr>
            <p:ph idx="3" type="pic"/>
          </p:nvPr>
        </p:nvSpPr>
        <p:spPr>
          <a:xfrm>
            <a:off x="293701" y="0"/>
            <a:ext cx="2567372" cy="1459311"/>
          </a:xfrm>
          <a:prstGeom prst="rect">
            <a:avLst/>
          </a:prstGeom>
          <a:solidFill>
            <a:srgbClr val="F2F2F2"/>
          </a:solidFill>
          <a:ln>
            <a:noFill/>
          </a:ln>
        </p:spPr>
      </p:sp>
      <p:sp>
        <p:nvSpPr>
          <p:cNvPr id="49" name="Google Shape;49;p70"/>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70"/>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2" name="Shape 52"/>
        <p:cNvGrpSpPr/>
        <p:nvPr/>
      </p:nvGrpSpPr>
      <p:grpSpPr>
        <a:xfrm>
          <a:off x="0" y="0"/>
          <a:ext cx="0" cy="0"/>
          <a:chOff x="0" y="0"/>
          <a:chExt cx="0" cy="0"/>
        </a:xfrm>
      </p:grpSpPr>
      <p:sp>
        <p:nvSpPr>
          <p:cNvPr id="53" name="Google Shape;53;p71"/>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sp>
        <p:nvSpPr>
          <p:cNvPr id="54" name="Google Shape;54;p71"/>
          <p:cNvSpPr/>
          <p:nvPr>
            <p:ph idx="2" type="pic"/>
          </p:nvPr>
        </p:nvSpPr>
        <p:spPr>
          <a:xfrm>
            <a:off x="26749" y="182167"/>
            <a:ext cx="5681716" cy="3248416"/>
          </a:xfrm>
          <a:prstGeom prst="rect">
            <a:avLst/>
          </a:prstGeom>
          <a:solidFill>
            <a:srgbClr val="F2F2F2"/>
          </a:solidFill>
          <a:ln>
            <a:noFill/>
          </a:ln>
        </p:spPr>
      </p:sp>
      <p:cxnSp>
        <p:nvCxnSpPr>
          <p:cNvPr id="55" name="Google Shape;55;p71"/>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6" name="Google Shape;56;p71"/>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71"/>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71"/>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71"/>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0" name="Shape 60"/>
        <p:cNvGrpSpPr/>
        <p:nvPr/>
      </p:nvGrpSpPr>
      <p:grpSpPr>
        <a:xfrm>
          <a:off x="0" y="0"/>
          <a:ext cx="0" cy="0"/>
          <a:chOff x="0" y="0"/>
          <a:chExt cx="0" cy="0"/>
        </a:xfrm>
      </p:grpSpPr>
      <p:sp>
        <p:nvSpPr>
          <p:cNvPr id="61" name="Google Shape;61;p72"/>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cxnSp>
        <p:nvCxnSpPr>
          <p:cNvPr id="62" name="Google Shape;62;p72"/>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3" name="Google Shape;63;p72"/>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72"/>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72"/>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72"/>
          <p:cNvSpPr/>
          <p:nvPr>
            <p:ph idx="4" type="pic"/>
          </p:nvPr>
        </p:nvSpPr>
        <p:spPr>
          <a:xfrm>
            <a:off x="1" y="111340"/>
            <a:ext cx="6072887" cy="3349922"/>
          </a:xfrm>
          <a:prstGeom prst="rect">
            <a:avLst/>
          </a:prstGeom>
          <a:solidFill>
            <a:srgbClr val="F2F2F2"/>
          </a:solidFill>
          <a:ln>
            <a:noFill/>
          </a:ln>
        </p:spPr>
      </p:sp>
      <p:sp>
        <p:nvSpPr>
          <p:cNvPr id="67" name="Google Shape;67;p7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healthforyouth.com/toolbox/assess-culture-heritage-and-building-imp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9.jpg"/><Relationship Id="rId7"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61"/>
          <p:cNvSpPr txBox="1"/>
          <p:nvPr>
            <p:ph idx="1" type="body"/>
          </p:nvPr>
        </p:nvSpPr>
        <p:spPr>
          <a:xfrm>
            <a:off x="3881275" y="1678350"/>
            <a:ext cx="5424000" cy="574500"/>
          </a:xfrm>
          <a:prstGeom prst="rect">
            <a:avLst/>
          </a:prstGeom>
          <a:noFill/>
          <a:ln>
            <a:noFill/>
          </a:ln>
        </p:spPr>
        <p:txBody>
          <a:bodyPr anchorCtr="0" anchor="t" bIns="45700" lIns="91425" spcFirstLastPara="1" rIns="91425" wrap="square" tIns="45700">
            <a:noAutofit/>
          </a:bodyPr>
          <a:lstStyle/>
          <a:p>
            <a:pPr indent="0" lvl="0" marL="0" rtl="0" algn="l">
              <a:lnSpc>
                <a:spcPct val="106666"/>
              </a:lnSpc>
              <a:spcBef>
                <a:spcPts val="0"/>
              </a:spcBef>
              <a:spcAft>
                <a:spcPts val="0"/>
              </a:spcAft>
              <a:buSzPts val="3000"/>
              <a:buNone/>
            </a:pPr>
            <a:r>
              <a:rPr b="1" lang="it" sz="3000">
                <a:solidFill>
                  <a:srgbClr val="8ABF3B"/>
                </a:solidFill>
                <a:latin typeface="Calibri"/>
                <a:ea typeface="Calibri"/>
                <a:cs typeface="Calibri"/>
                <a:sym typeface="Calibri"/>
              </a:rPr>
              <a:t>Valutare gli impatti della cultura, del patrimonio e degli edifici</a:t>
            </a:r>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rPr lang="it"/>
              <a:t> </a:t>
            </a:r>
            <a:endParaRPr/>
          </a:p>
        </p:txBody>
      </p:sp>
      <p:sp>
        <p:nvSpPr>
          <p:cNvPr id="73" name="Google Shape;73;p61"/>
          <p:cNvSpPr txBox="1"/>
          <p:nvPr>
            <p:ph idx="2" type="body"/>
          </p:nvPr>
        </p:nvSpPr>
        <p:spPr>
          <a:xfrm>
            <a:off x="3898035" y="3115390"/>
            <a:ext cx="4922114"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it">
                <a:solidFill>
                  <a:srgbClr val="4B4B4B"/>
                </a:solidFill>
              </a:rPr>
              <a:t>Scaricate le domande per la valutazione dell'impatto di Cultura, Patrimonio, Edilizia. </a:t>
            </a:r>
            <a:r>
              <a:rPr lang="it">
                <a:solidFill>
                  <a:srgbClr val="4B4B4B"/>
                </a:solidFill>
              </a:rPr>
              <a:t>Vi aiuteranno a individuare e ridurre al minimo l'impatto ambientale della vostra idea. Ogni domanda contiene un esercizio e dei suggerimenti per guidare le vostre risposte.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a:p>
        </p:txBody>
      </p:sp>
      <p:sp>
        <p:nvSpPr>
          <p:cNvPr id="74" name="Google Shape;74;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5" name="Google Shape;75;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6" name="Google Shape;76;p61"/>
          <p:cNvPicPr preferRelativeResize="0"/>
          <p:nvPr/>
        </p:nvPicPr>
        <p:blipFill rotWithShape="1">
          <a:blip r:embed="rId3">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7" name="Google Shape;77;p61"/>
          <p:cNvPicPr preferRelativeResize="0"/>
          <p:nvPr/>
        </p:nvPicPr>
        <p:blipFill rotWithShape="1">
          <a:blip r:embed="rId4">
            <a:alphaModFix/>
          </a:blip>
          <a:srcRect b="0" l="0" r="0" t="0"/>
          <a:stretch/>
        </p:blipFill>
        <p:spPr>
          <a:xfrm>
            <a:off x="275064" y="4675063"/>
            <a:ext cx="1486119" cy="315450"/>
          </a:xfrm>
          <a:prstGeom prst="rect">
            <a:avLst/>
          </a:prstGeom>
          <a:noFill/>
          <a:ln>
            <a:noFill/>
          </a:ln>
        </p:spPr>
      </p:pic>
      <p:pic>
        <p:nvPicPr>
          <p:cNvPr id="78" name="Google Shape;78;p61"/>
          <p:cNvPicPr preferRelativeResize="0"/>
          <p:nvPr>
            <p:ph idx="3" type="pic"/>
          </p:nvPr>
        </p:nvPicPr>
        <p:blipFill rotWithShape="1">
          <a:blip r:embed="rId5">
            <a:alphaModFix/>
          </a:blip>
          <a:srcRect b="0" l="21155" r="21154" t="0"/>
          <a:stretch/>
        </p:blipFill>
        <p:spPr>
          <a:xfrm>
            <a:off x="1" y="802041"/>
            <a:ext cx="2898543" cy="3349518"/>
          </a:xfrm>
          <a:prstGeom prst="rect">
            <a:avLst/>
          </a:prstGeom>
          <a:noFill/>
          <a:ln>
            <a:noFill/>
          </a:ln>
        </p:spPr>
      </p:pic>
      <p:pic>
        <p:nvPicPr>
          <p:cNvPr id="79" name="Google Shape;79;p61"/>
          <p:cNvPicPr preferRelativeResize="0"/>
          <p:nvPr/>
        </p:nvPicPr>
        <p:blipFill rotWithShape="1">
          <a:blip r:embed="rId6">
            <a:alphaModFix amt="70000"/>
          </a:blip>
          <a:srcRect b="0" l="7526"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80" name="Google Shape;80;p61"/>
          <p:cNvSpPr txBox="1"/>
          <p:nvPr/>
        </p:nvSpPr>
        <p:spPr>
          <a:xfrm>
            <a:off x="3881277" y="2510334"/>
            <a:ext cx="4938873"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grpSp>
        <p:nvGrpSpPr>
          <p:cNvPr id="81" name="Google Shape;81;p61"/>
          <p:cNvGrpSpPr/>
          <p:nvPr/>
        </p:nvGrpSpPr>
        <p:grpSpPr>
          <a:xfrm>
            <a:off x="3421574" y="3237117"/>
            <a:ext cx="407456" cy="420600"/>
            <a:chOff x="3679268" y="3237117"/>
            <a:chExt cx="407456" cy="420600"/>
          </a:xfrm>
        </p:grpSpPr>
        <p:sp>
          <p:nvSpPr>
            <p:cNvPr id="82" name="Google Shape;82;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84" name="Google Shape;84;p61"/>
          <p:cNvCxnSpPr/>
          <p:nvPr/>
        </p:nvCxnSpPr>
        <p:spPr>
          <a:xfrm>
            <a:off x="3990109" y="2991643"/>
            <a:ext cx="5153891" cy="0"/>
          </a:xfrm>
          <a:prstGeom prst="straightConnector1">
            <a:avLst/>
          </a:prstGeom>
          <a:noFill/>
          <a:ln cap="flat" cmpd="sng" w="28575">
            <a:solidFill>
              <a:srgbClr val="69ADAD"/>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ph idx="1" type="body"/>
          </p:nvPr>
        </p:nvSpPr>
        <p:spPr>
          <a:xfrm>
            <a:off x="292625" y="2277186"/>
            <a:ext cx="2842717" cy="21376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it" sz="1200">
                <a:solidFill>
                  <a:srgbClr val="4B4B4B"/>
                </a:solidFill>
              </a:rPr>
              <a:t>Gli imprenditori possono concentrarsi sulle aree chiave della loro idea che possono avere un impatto sulla cultura, sul patrimonio e sulla sostenibilità degli edifici.</a:t>
            </a:r>
            <a:endParaRPr/>
          </a:p>
          <a:p>
            <a:pPr indent="0" lvl="0" marL="0" rtl="0" algn="l">
              <a:lnSpc>
                <a:spcPct val="100000"/>
              </a:lnSpc>
              <a:spcBef>
                <a:spcPts val="0"/>
              </a:spcBef>
              <a:spcAft>
                <a:spcPts val="0"/>
              </a:spcAft>
              <a:buSzPts val="1200"/>
              <a:buNone/>
            </a:pPr>
            <a:r>
              <a:t/>
            </a:r>
            <a:endParaRPr sz="1200">
              <a:solidFill>
                <a:srgbClr val="4B4B4B"/>
              </a:solidFill>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Interagire con la cultura, il patrimonio, i cantieri e gli ambienti diversi</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Impatto diretto e indiretto</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Contribuire alla conservazione del patrimonio</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Promuovere la cultura e il patrimonio locale</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Coinvolgere l'apprezzamento del pubblico</a:t>
            </a:r>
            <a:endParaRPr sz="1200"/>
          </a:p>
          <a:p>
            <a:pPr indent="0" lvl="0" marL="0" rtl="0" algn="l">
              <a:lnSpc>
                <a:spcPct val="100000"/>
              </a:lnSpc>
              <a:spcBef>
                <a:spcPts val="0"/>
              </a:spcBef>
              <a:spcAft>
                <a:spcPts val="0"/>
              </a:spcAft>
              <a:buSzPts val="1200"/>
              <a:buNone/>
            </a:pPr>
            <a:r>
              <a:t/>
            </a:r>
            <a:endParaRPr sz="1200"/>
          </a:p>
        </p:txBody>
      </p:sp>
      <p:sp>
        <p:nvSpPr>
          <p:cNvPr id="90" name="Google Shape;90;p62"/>
          <p:cNvSpPr txBox="1"/>
          <p:nvPr>
            <p:ph idx="2" type="body"/>
          </p:nvPr>
        </p:nvSpPr>
        <p:spPr>
          <a:xfrm>
            <a:off x="287337" y="464981"/>
            <a:ext cx="6795105" cy="665144"/>
          </a:xfrm>
          <a:prstGeom prst="rect">
            <a:avLst/>
          </a:prstGeom>
          <a:noFill/>
          <a:ln>
            <a:noFill/>
          </a:ln>
        </p:spPr>
        <p:txBody>
          <a:bodyPr anchorCtr="0" anchor="t" bIns="45700" lIns="91425" spcFirstLastPara="1" rIns="91425" wrap="square" tIns="45700">
            <a:noAutofit/>
          </a:bodyPr>
          <a:lstStyle/>
          <a:p>
            <a:pPr indent="0" lvl="0" marL="0" rtl="0" algn="l">
              <a:lnSpc>
                <a:spcPct val="109285"/>
              </a:lnSpc>
              <a:spcBef>
                <a:spcPts val="0"/>
              </a:spcBef>
              <a:spcAft>
                <a:spcPts val="0"/>
              </a:spcAft>
              <a:buSzPts val="2800"/>
              <a:buNone/>
            </a:pPr>
            <a:r>
              <a:rPr lang="it" sz="2800">
                <a:solidFill>
                  <a:schemeClr val="lt1"/>
                </a:solidFill>
                <a:latin typeface="Calibri"/>
                <a:ea typeface="Calibri"/>
                <a:cs typeface="Calibri"/>
                <a:sym typeface="Calibri"/>
              </a:rPr>
              <a:t>Valutare gli impatti della cultura, del patrimonio e dell'edilizia</a:t>
            </a:r>
            <a:endParaRPr/>
          </a:p>
        </p:txBody>
      </p:sp>
      <p:sp>
        <p:nvSpPr>
          <p:cNvPr id="91" name="Google Shape;91;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92" name="Google Shape;92;p62"/>
          <p:cNvGrpSpPr/>
          <p:nvPr/>
        </p:nvGrpSpPr>
        <p:grpSpPr>
          <a:xfrm>
            <a:off x="3086100" y="1572679"/>
            <a:ext cx="2971800" cy="2978684"/>
            <a:chOff x="2761461" y="1854032"/>
            <a:chExt cx="2971800" cy="2688539"/>
          </a:xfrm>
        </p:grpSpPr>
        <p:cxnSp>
          <p:nvCxnSpPr>
            <p:cNvPr id="93" name="Google Shape;93;p62"/>
            <p:cNvCxnSpPr/>
            <p:nvPr/>
          </p:nvCxnSpPr>
          <p:spPr>
            <a:xfrm rot="10800000">
              <a:off x="2761461" y="1854032"/>
              <a:ext cx="0" cy="2688539"/>
            </a:xfrm>
            <a:prstGeom prst="straightConnector1">
              <a:avLst/>
            </a:prstGeom>
            <a:noFill/>
            <a:ln cap="flat" cmpd="sng" w="28575">
              <a:solidFill>
                <a:srgbClr val="69ADAD"/>
              </a:solidFill>
              <a:prstDash val="solid"/>
              <a:round/>
              <a:headEnd len="sm" w="sm" type="none"/>
              <a:tailEnd len="sm" w="sm" type="none"/>
            </a:ln>
          </p:spPr>
        </p:cxnSp>
        <p:cxnSp>
          <p:nvCxnSpPr>
            <p:cNvPr id="94" name="Google Shape;94;p62"/>
            <p:cNvCxnSpPr/>
            <p:nvPr/>
          </p:nvCxnSpPr>
          <p:spPr>
            <a:xfrm rot="10800000">
              <a:off x="5733261" y="1854032"/>
              <a:ext cx="0" cy="2688539"/>
            </a:xfrm>
            <a:prstGeom prst="straightConnector1">
              <a:avLst/>
            </a:prstGeom>
            <a:noFill/>
            <a:ln cap="flat" cmpd="sng" w="28575">
              <a:solidFill>
                <a:srgbClr val="69ADAD"/>
              </a:solidFill>
              <a:prstDash val="solid"/>
              <a:round/>
              <a:headEnd len="sm" w="sm" type="none"/>
              <a:tailEnd len="sm" w="sm" type="none"/>
            </a:ln>
          </p:spPr>
        </p:cxnSp>
      </p:grpSp>
      <p:sp>
        <p:nvSpPr>
          <p:cNvPr id="95" name="Google Shape;95;p62"/>
          <p:cNvSpPr txBox="1"/>
          <p:nvPr/>
        </p:nvSpPr>
        <p:spPr>
          <a:xfrm>
            <a:off x="3162424" y="2277186"/>
            <a:ext cx="3013929" cy="2137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I giovani imprenditori possono scavare più a fondo per capire la cultura, il patrimonio e l'impatto dell'edificio della loro idea e cosa possono fare per ridurre al minimo l'impatto.</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Esplorare, comprendere e valutare il proprio impatto ambientale</a:t>
            </a:r>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Identificare opportunità, rischi e </a:t>
            </a:r>
            <a:endParaRPr/>
          </a:p>
          <a:p>
            <a:pPr indent="0" lvl="0" marL="182563" marR="0" rtl="0" algn="l">
              <a:lnSpc>
                <a:spcPct val="100000"/>
              </a:lnSpc>
              <a:spcBef>
                <a:spcPts val="0"/>
              </a:spcBef>
              <a:spcAft>
                <a:spcPts val="0"/>
              </a:spcAft>
              <a:buClr>
                <a:srgbClr val="69ADAD"/>
              </a:buClr>
              <a:buSzPts val="1560"/>
              <a:buFont typeface="Arial"/>
              <a:buNone/>
            </a:pPr>
            <a:r>
              <a:rPr b="0" i="0" lang="it" sz="1200" u="none" cap="none" strike="noStrike">
                <a:solidFill>
                  <a:srgbClr val="4B4B4B"/>
                </a:solidFill>
                <a:latin typeface="Calibri"/>
                <a:ea typeface="Calibri"/>
                <a:cs typeface="Calibri"/>
                <a:sym typeface="Calibri"/>
              </a:rPr>
              <a:t>sfide e proporre soluzioni pratiche</a:t>
            </a:r>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Creare e applicare piani semplici con azioni facili da implementare e da tracciare</a:t>
            </a:r>
            <a:endParaRPr/>
          </a:p>
          <a:p>
            <a:pPr indent="0" lvl="0" marL="0" marR="0" rtl="0" algn="l">
              <a:lnSpc>
                <a:spcPct val="100000"/>
              </a:lnSpc>
              <a:spcBef>
                <a:spcPts val="0"/>
              </a:spcBef>
              <a:spcAft>
                <a:spcPts val="0"/>
              </a:spcAft>
              <a:buClr>
                <a:srgbClr val="69ADAD"/>
              </a:buClr>
              <a:buSzPts val="1560"/>
              <a:buFont typeface="Arial"/>
              <a:buNone/>
            </a:pPr>
            <a:r>
              <a:t/>
            </a:r>
            <a:endParaRPr b="0" i="0" sz="1200" u="none" cap="none" strike="noStrike">
              <a:solidFill>
                <a:srgbClr val="4B4B4B"/>
              </a:solidFill>
              <a:latin typeface="Calibri"/>
              <a:ea typeface="Calibri"/>
              <a:cs typeface="Calibri"/>
              <a:sym typeface="Calibri"/>
            </a:endParaRPr>
          </a:p>
        </p:txBody>
      </p:sp>
      <p:sp>
        <p:nvSpPr>
          <p:cNvPr id="96" name="Google Shape;96;p62"/>
          <p:cNvSpPr txBox="1"/>
          <p:nvPr/>
        </p:nvSpPr>
        <p:spPr>
          <a:xfrm>
            <a:off x="6116639" y="2277186"/>
            <a:ext cx="2842717" cy="2137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Questa cassetta degli attrezzi è stata progettata per supportare efficacemente gli imprenditori semplificando il processo di costruzione di idee sostenibili e d'impatto. Questi strumenti forniscono un quadro strutturato per la valutazione, la gestione, il monitoraggio e il miglioramento della cultura, del patrimonio e della sostenibilità edilizia di qualsiasi progetto o idea imprenditoriale. Utilizzando questi strumenti, le idee diventano più efficaci, efficienti e gestibili. </a:t>
            </a:r>
            <a:r>
              <a:rPr b="0" i="0" lang="it" sz="1200" u="sng" cap="none" strike="noStrike">
                <a:solidFill>
                  <a:srgbClr val="4A8887"/>
                </a:solidFill>
                <a:latin typeface="Calibri"/>
                <a:ea typeface="Calibri"/>
                <a:cs typeface="Calibri"/>
                <a:sym typeface="Calibri"/>
                <a:hlinkClick r:id="rId3">
                  <a:extLst>
                    <a:ext uri="{A12FA001-AC4F-418D-AE19-62706E023703}">
                      <ahyp:hlinkClr val="tx"/>
                    </a:ext>
                  </a:extLst>
                </a:hlinkClick>
              </a:rPr>
              <a:t>Accesso a Toolbox</a:t>
            </a:r>
            <a:r>
              <a:rPr b="0" i="0" lang="it" sz="1200" u="none" cap="none" strike="noStrike">
                <a:solidFill>
                  <a:srgbClr val="4B4B4B"/>
                </a:solidFill>
                <a:latin typeface="Calibri"/>
                <a:ea typeface="Calibri"/>
                <a:cs typeface="Calibri"/>
                <a:sym typeface="Calibri"/>
              </a:rPr>
              <a:t>.</a:t>
            </a:r>
            <a:endParaRPr/>
          </a:p>
        </p:txBody>
      </p:sp>
      <p:grpSp>
        <p:nvGrpSpPr>
          <p:cNvPr id="97" name="Google Shape;97;p62"/>
          <p:cNvGrpSpPr/>
          <p:nvPr/>
        </p:nvGrpSpPr>
        <p:grpSpPr>
          <a:xfrm>
            <a:off x="3135342" y="1583548"/>
            <a:ext cx="2467984" cy="719001"/>
            <a:chOff x="3135342" y="1475483"/>
            <a:chExt cx="2467984" cy="719001"/>
          </a:xfrm>
        </p:grpSpPr>
        <p:sp>
          <p:nvSpPr>
            <p:cNvPr id="98" name="Google Shape;98;p62"/>
            <p:cNvSpPr txBox="1"/>
            <p:nvPr/>
          </p:nvSpPr>
          <p:spPr>
            <a:xfrm>
              <a:off x="3499663" y="1475483"/>
              <a:ext cx="2103663"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1600" u="none" cap="none" strike="noStrike">
                  <a:solidFill>
                    <a:srgbClr val="8AC03B"/>
                  </a:solidFill>
                  <a:latin typeface="Calibri"/>
                  <a:ea typeface="Calibri"/>
                  <a:cs typeface="Calibri"/>
                  <a:sym typeface="Calibri"/>
                </a:rPr>
                <a:t>Esercizi </a:t>
              </a:r>
              <a:endParaRPr b="0" i="0" sz="1600" u="none" cap="none" strike="noStrike">
                <a:solidFill>
                  <a:srgbClr val="8AC03B"/>
                </a:solidFill>
                <a:latin typeface="Calibri"/>
                <a:ea typeface="Calibri"/>
                <a:cs typeface="Calibri"/>
                <a:sym typeface="Calibri"/>
              </a:endParaRPr>
            </a:p>
          </p:txBody>
        </p:sp>
        <p:sp>
          <p:nvSpPr>
            <p:cNvPr id="99" name="Google Shape;99;p62"/>
            <p:cNvSpPr txBox="1"/>
            <p:nvPr/>
          </p:nvSpPr>
          <p:spPr>
            <a:xfrm>
              <a:off x="3135342" y="1571041"/>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grpSp>
        <p:nvGrpSpPr>
          <p:cNvPr id="100" name="Google Shape;100;p62"/>
          <p:cNvGrpSpPr/>
          <p:nvPr/>
        </p:nvGrpSpPr>
        <p:grpSpPr>
          <a:xfrm>
            <a:off x="6078048" y="1583548"/>
            <a:ext cx="2418106" cy="719001"/>
            <a:chOff x="6078048" y="1450545"/>
            <a:chExt cx="2418106" cy="719001"/>
          </a:xfrm>
        </p:grpSpPr>
        <p:sp>
          <p:nvSpPr>
            <p:cNvPr id="101" name="Google Shape;101;p62"/>
            <p:cNvSpPr txBox="1"/>
            <p:nvPr/>
          </p:nvSpPr>
          <p:spPr>
            <a:xfrm>
              <a:off x="6459715" y="1450545"/>
              <a:ext cx="2036439"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1250"/>
                </a:lnSpc>
                <a:spcBef>
                  <a:spcPts val="0"/>
                </a:spcBef>
                <a:spcAft>
                  <a:spcPts val="0"/>
                </a:spcAft>
                <a:buNone/>
              </a:pPr>
              <a:r>
                <a:rPr b="1" i="0" lang="it" sz="1600" u="none" cap="none" strike="noStrike">
                  <a:solidFill>
                    <a:srgbClr val="F16924"/>
                  </a:solidFill>
                  <a:latin typeface="Calibri"/>
                  <a:ea typeface="Calibri"/>
                  <a:cs typeface="Calibri"/>
                  <a:sym typeface="Calibri"/>
                </a:rPr>
                <a:t>Cultura, patrimonio, strumenti di impatto edilizio</a:t>
              </a:r>
              <a:endParaRPr b="0" i="0" sz="1600" u="none" cap="none" strike="noStrike">
                <a:solidFill>
                  <a:srgbClr val="F16924"/>
                </a:solidFill>
                <a:latin typeface="Calibri"/>
                <a:ea typeface="Calibri"/>
                <a:cs typeface="Calibri"/>
                <a:sym typeface="Calibri"/>
              </a:endParaRPr>
            </a:p>
          </p:txBody>
        </p:sp>
        <p:sp>
          <p:nvSpPr>
            <p:cNvPr id="102" name="Google Shape;102;p62"/>
            <p:cNvSpPr txBox="1"/>
            <p:nvPr/>
          </p:nvSpPr>
          <p:spPr>
            <a:xfrm>
              <a:off x="6078048" y="1546103"/>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F16924"/>
                  </a:solidFill>
                  <a:latin typeface="Calibri"/>
                  <a:ea typeface="Calibri"/>
                  <a:cs typeface="Calibri"/>
                  <a:sym typeface="Calibri"/>
                </a:rPr>
                <a:t>8</a:t>
              </a:r>
              <a:endParaRPr b="0" i="0" sz="4000" u="none" cap="none" strike="noStrike">
                <a:solidFill>
                  <a:srgbClr val="F16924"/>
                </a:solidFill>
                <a:latin typeface="Calibri"/>
                <a:ea typeface="Calibri"/>
                <a:cs typeface="Calibri"/>
                <a:sym typeface="Calibri"/>
              </a:endParaRPr>
            </a:p>
          </p:txBody>
        </p:sp>
      </p:grpSp>
      <p:grpSp>
        <p:nvGrpSpPr>
          <p:cNvPr id="103" name="Google Shape;103;p62"/>
          <p:cNvGrpSpPr/>
          <p:nvPr/>
        </p:nvGrpSpPr>
        <p:grpSpPr>
          <a:xfrm>
            <a:off x="205007" y="1583548"/>
            <a:ext cx="2897633" cy="719001"/>
            <a:chOff x="3135342" y="1475483"/>
            <a:chExt cx="2897633" cy="719001"/>
          </a:xfrm>
        </p:grpSpPr>
        <p:sp>
          <p:nvSpPr>
            <p:cNvPr id="104" name="Google Shape;104;p62"/>
            <p:cNvSpPr txBox="1"/>
            <p:nvPr/>
          </p:nvSpPr>
          <p:spPr>
            <a:xfrm>
              <a:off x="3499663" y="1475483"/>
              <a:ext cx="2533312"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1250"/>
                </a:lnSpc>
                <a:spcBef>
                  <a:spcPts val="0"/>
                </a:spcBef>
                <a:spcAft>
                  <a:spcPts val="0"/>
                </a:spcAft>
                <a:buNone/>
              </a:pPr>
              <a:r>
                <a:rPr b="1" i="0" lang="it" sz="1600" u="none" cap="none" strike="noStrike">
                  <a:solidFill>
                    <a:srgbClr val="4A8887"/>
                  </a:solidFill>
                  <a:latin typeface="Calibri"/>
                  <a:ea typeface="Calibri"/>
                  <a:cs typeface="Calibri"/>
                  <a:sym typeface="Calibri"/>
                </a:rPr>
                <a:t>Domande </a:t>
              </a:r>
              <a:endParaRPr/>
            </a:p>
            <a:p>
              <a:pPr indent="0" lvl="0" marL="0" marR="0" rtl="0" algn="l">
                <a:lnSpc>
                  <a:spcPct val="124615"/>
                </a:lnSpc>
                <a:spcBef>
                  <a:spcPts val="0"/>
                </a:spcBef>
                <a:spcAft>
                  <a:spcPts val="0"/>
                </a:spcAft>
                <a:buNone/>
              </a:pPr>
              <a:r>
                <a:rPr b="0" i="0" lang="it" sz="1000" u="none" cap="none" strike="noStrike">
                  <a:solidFill>
                    <a:srgbClr val="4A8887"/>
                  </a:solidFill>
                  <a:latin typeface="Calibri"/>
                  <a:ea typeface="Calibri"/>
                  <a:cs typeface="Calibri"/>
                  <a:sym typeface="Calibri"/>
                </a:rPr>
                <a:t>Concentrarsi sulle aree d'impatto chiave della cultura, del patrimonio e dell'edilizia</a:t>
              </a:r>
              <a:endParaRPr sz="1100"/>
            </a:p>
          </p:txBody>
        </p:sp>
        <p:sp>
          <p:nvSpPr>
            <p:cNvPr id="105" name="Google Shape;105;p62"/>
            <p:cNvSpPr txBox="1"/>
            <p:nvPr/>
          </p:nvSpPr>
          <p:spPr>
            <a:xfrm>
              <a:off x="3135342" y="1571041"/>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4A8887"/>
                  </a:solidFill>
                  <a:latin typeface="Calibri"/>
                  <a:ea typeface="Calibri"/>
                  <a:cs typeface="Calibri"/>
                  <a:sym typeface="Calibri"/>
                </a:rPr>
                <a:t>5</a:t>
              </a:r>
              <a:endParaRPr b="0" i="0" sz="4000" u="none" cap="none" strike="noStrike">
                <a:solidFill>
                  <a:srgbClr val="4A8887"/>
                </a:solidFill>
                <a:latin typeface="Calibri"/>
                <a:ea typeface="Calibri"/>
                <a:cs typeface="Calibri"/>
                <a:sym typeface="Calibri"/>
              </a:endParaRPr>
            </a:p>
          </p:txBody>
        </p:sp>
      </p:grpSp>
      <p:cxnSp>
        <p:nvCxnSpPr>
          <p:cNvPr id="106" name="Google Shape;106;p62"/>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3"/>
          <p:cNvSpPr/>
          <p:nvPr/>
        </p:nvSpPr>
        <p:spPr>
          <a:xfrm>
            <a:off x="4572000" y="4630265"/>
            <a:ext cx="4572000" cy="5132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63"/>
          <p:cNvSpPr txBox="1"/>
          <p:nvPr/>
        </p:nvSpPr>
        <p:spPr>
          <a:xfrm>
            <a:off x="385086" y="1566155"/>
            <a:ext cx="8373828" cy="3491818"/>
          </a:xfrm>
          <a:prstGeom prst="rect">
            <a:avLst/>
          </a:prstGeom>
          <a:noFill/>
          <a:ln>
            <a:noFill/>
          </a:ln>
        </p:spPr>
        <p:txBody>
          <a:bodyPr anchorCtr="0" anchor="t" bIns="0" lIns="0" spcFirstLastPara="1" rIns="0" wrap="square" tIns="10125">
            <a:spAutoFit/>
          </a:bodyPr>
          <a:lstStyle/>
          <a:p>
            <a:pPr indent="0" lvl="0" marL="0" marR="0" rtl="0" algn="l">
              <a:lnSpc>
                <a:spcPct val="107000"/>
              </a:lnSpc>
              <a:spcBef>
                <a:spcPts val="0"/>
              </a:spcBef>
              <a:spcAft>
                <a:spcPts val="0"/>
              </a:spcAft>
              <a:buNone/>
            </a:pPr>
            <a:r>
              <a:rPr b="0" i="0" lang="it" sz="1200" u="none" cap="none" strike="noStrike">
                <a:solidFill>
                  <a:srgbClr val="404040"/>
                </a:solidFill>
                <a:latin typeface="Calibri"/>
                <a:ea typeface="Calibri"/>
                <a:cs typeface="Calibri"/>
                <a:sym typeface="Calibri"/>
              </a:rPr>
              <a:t>Prima di immergersi nelle domande, è importante capire cosa </a:t>
            </a:r>
            <a:r>
              <a:rPr b="1" i="0" lang="it" sz="1100" u="none" cap="none" strike="noStrike">
                <a:solidFill>
                  <a:schemeClr val="lt1"/>
                </a:solidFill>
                <a:highlight>
                  <a:srgbClr val="F16924"/>
                </a:highlight>
                <a:latin typeface="Arial"/>
                <a:ea typeface="Arial"/>
                <a:cs typeface="Arial"/>
                <a:sym typeface="Arial"/>
              </a:rPr>
              <a:t>evitare </a:t>
            </a:r>
            <a:r>
              <a:rPr b="0" i="0" lang="it" sz="1200" u="none" cap="none" strike="noStrike">
                <a:solidFill>
                  <a:srgbClr val="404040"/>
                </a:solidFill>
                <a:latin typeface="Calibri"/>
                <a:ea typeface="Calibri"/>
                <a:cs typeface="Calibri"/>
                <a:sym typeface="Calibri"/>
              </a:rPr>
              <a:t>quando si ha a che fare con beni culturali, patrimonio o edifici. Riflettete sui rischi potenziali per garantire che la vostra idea rispetti e valorizzi questi elementi:</a:t>
            </a:r>
            <a:endParaRPr/>
          </a:p>
          <a:p>
            <a:pPr indent="-171450" lvl="0" marL="171450" marR="0" rtl="0" algn="l">
              <a:lnSpc>
                <a:spcPct val="100000"/>
              </a:lnSpc>
              <a:spcBef>
                <a:spcPts val="800"/>
              </a:spcBef>
              <a:spcAft>
                <a:spcPts val="0"/>
              </a:spcAft>
              <a:buClr>
                <a:srgbClr val="000000"/>
              </a:buClr>
              <a:buSzPts val="1100"/>
              <a:buFont typeface="Arial"/>
              <a:buChar char="•"/>
            </a:pPr>
            <a:r>
              <a:rPr b="1" i="0" lang="it" sz="1100" u="none" cap="none" strike="noStrike">
                <a:solidFill>
                  <a:schemeClr val="lt1"/>
                </a:solidFill>
                <a:highlight>
                  <a:srgbClr val="F16924"/>
                </a:highlight>
                <a:latin typeface="Arial"/>
                <a:ea typeface="Arial"/>
                <a:cs typeface="Arial"/>
                <a:sym typeface="Arial"/>
              </a:rPr>
              <a:t>Insensibilità culturale: </a:t>
            </a:r>
            <a:r>
              <a:rPr b="0" i="0" lang="it" sz="1200" u="none" cap="none" strike="noStrike">
                <a:solidFill>
                  <a:srgbClr val="404040"/>
                </a:solidFill>
                <a:latin typeface="Calibri"/>
                <a:ea typeface="Calibri"/>
                <a:cs typeface="Calibri"/>
                <a:sym typeface="Calibri"/>
              </a:rPr>
              <a:t>Evitare le attività che travisano, sfruttano o danneggiano le tradizioni e le pratiche culturali. Promuovere invece esperienze autentiche che rispettino le usanze locali.</a:t>
            </a:r>
            <a:endParaRPr/>
          </a:p>
          <a:p>
            <a:pPr indent="-171450" lvl="0" marL="171450" marR="0" rtl="0" algn="l">
              <a:lnSpc>
                <a:spcPct val="100000"/>
              </a:lnSpc>
              <a:spcBef>
                <a:spcPts val="0"/>
              </a:spcBef>
              <a:spcAft>
                <a:spcPts val="0"/>
              </a:spcAft>
              <a:buClr>
                <a:srgbClr val="000000"/>
              </a:buClr>
              <a:buSzPts val="1100"/>
              <a:buFont typeface="Arial"/>
              <a:buChar char="•"/>
            </a:pPr>
            <a:r>
              <a:rPr b="1" i="0" lang="it" sz="1100" u="none" cap="none" strike="noStrike">
                <a:solidFill>
                  <a:schemeClr val="lt1"/>
                </a:solidFill>
                <a:highlight>
                  <a:srgbClr val="F16924"/>
                </a:highlight>
                <a:latin typeface="Arial"/>
                <a:ea typeface="Arial"/>
                <a:cs typeface="Arial"/>
                <a:sym typeface="Arial"/>
              </a:rPr>
              <a:t>Distruzione del patrimonio: </a:t>
            </a:r>
            <a:r>
              <a:rPr b="0" i="0" lang="it" sz="1200" u="none" cap="none" strike="noStrike">
                <a:solidFill>
                  <a:srgbClr val="404040"/>
                </a:solidFill>
                <a:latin typeface="Calibri"/>
                <a:ea typeface="Calibri"/>
                <a:cs typeface="Calibri"/>
                <a:sym typeface="Calibri"/>
              </a:rPr>
              <a:t>Impedire il danneggiamento di edifici storici, monumenti o siti significativi. Progettate la vostra idea per migliorare gli sforzi di conservazione.</a:t>
            </a:r>
            <a:endParaRPr/>
          </a:p>
          <a:p>
            <a:pPr indent="-171450" lvl="0" marL="171450" marR="0" rtl="0" algn="l">
              <a:lnSpc>
                <a:spcPct val="100000"/>
              </a:lnSpc>
              <a:spcBef>
                <a:spcPts val="0"/>
              </a:spcBef>
              <a:spcAft>
                <a:spcPts val="0"/>
              </a:spcAft>
              <a:buClr>
                <a:srgbClr val="000000"/>
              </a:buClr>
              <a:buSzPts val="1100"/>
              <a:buFont typeface="Arial"/>
              <a:buChar char="•"/>
            </a:pPr>
            <a:r>
              <a:rPr b="1" i="0" lang="it" sz="1100" u="none" cap="none" strike="noStrike">
                <a:solidFill>
                  <a:schemeClr val="lt1"/>
                </a:solidFill>
                <a:highlight>
                  <a:srgbClr val="F16924"/>
                </a:highlight>
                <a:latin typeface="Arial"/>
                <a:ea typeface="Arial"/>
                <a:cs typeface="Arial"/>
                <a:sym typeface="Arial"/>
              </a:rPr>
              <a:t>Incuria degli edifici: </a:t>
            </a:r>
            <a:r>
              <a:rPr b="0" i="0" lang="it" sz="1200" u="none" cap="none" strike="noStrike">
                <a:solidFill>
                  <a:srgbClr val="404040"/>
                </a:solidFill>
                <a:latin typeface="Calibri"/>
                <a:ea typeface="Calibri"/>
                <a:cs typeface="Calibri"/>
                <a:sym typeface="Calibri"/>
              </a:rPr>
              <a:t>Proteggere l'integrità estetica e strutturale degli edifici utilizzando materiali sostenibili e rispettando il design storico.</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7000"/>
              </a:lnSpc>
              <a:spcBef>
                <a:spcPts val="0"/>
              </a:spcBef>
              <a:spcAft>
                <a:spcPts val="0"/>
              </a:spcAft>
              <a:buNone/>
            </a:pPr>
            <a:r>
              <a:rPr b="0" i="0" lang="it" sz="1200" u="none" cap="none" strike="noStrike">
                <a:solidFill>
                  <a:srgbClr val="404040"/>
                </a:solidFill>
                <a:latin typeface="Calibri"/>
                <a:ea typeface="Calibri"/>
                <a:cs typeface="Calibri"/>
                <a:sym typeface="Calibri"/>
              </a:rPr>
              <a:t>Al contrario, progettate la vostra idea per mettere in contatto le persone con la cultura, il patrimonio e l'architettura locale, proteggendoli per le generazioni future. </a:t>
            </a:r>
            <a:endParaRPr/>
          </a:p>
          <a:p>
            <a:pPr indent="0" lvl="0" marL="0" marR="0" rtl="0" algn="l">
              <a:lnSpc>
                <a:spcPct val="107000"/>
              </a:lnSpc>
              <a:spcBef>
                <a:spcPts val="800"/>
              </a:spcBef>
              <a:spcAft>
                <a:spcPts val="0"/>
              </a:spcAft>
              <a:buNone/>
            </a:pPr>
            <a:r>
              <a:rPr b="0" i="0" lang="it" sz="1200" u="none" cap="none" strike="noStrike">
                <a:solidFill>
                  <a:srgbClr val="404040"/>
                </a:solidFill>
                <a:latin typeface="Calibri"/>
                <a:ea typeface="Calibri"/>
                <a:cs typeface="Calibri"/>
                <a:sym typeface="Calibri"/>
              </a:rPr>
              <a:t>Considerate le iniziative di conservazione come la conservazione dei monumenti storici, il restauro di edifici culturalmente significativi, il sostegno all'artigianato tradizionale e la promozione di feste o rituali locali.</a:t>
            </a:r>
            <a:endParaRPr/>
          </a:p>
          <a:p>
            <a:pPr indent="0" lvl="0" marL="0" marR="0" rtl="0" algn="l">
              <a:lnSpc>
                <a:spcPct val="107000"/>
              </a:lnSpc>
              <a:spcBef>
                <a:spcPts val="800"/>
              </a:spcBef>
              <a:spcAft>
                <a:spcPts val="800"/>
              </a:spcAft>
              <a:buNone/>
            </a:pPr>
            <a:r>
              <a:rPr b="0" i="0" lang="it" sz="1200" u="none" cap="none" strike="noStrike">
                <a:solidFill>
                  <a:srgbClr val="404040"/>
                </a:solidFill>
                <a:latin typeface="Calibri"/>
                <a:ea typeface="Calibri"/>
                <a:cs typeface="Calibri"/>
                <a:sym typeface="Calibri"/>
              </a:rPr>
              <a:t>Tenendo a mente queste priorità, potete progettare la vostra idea per proteggere attivamente la cultura, il patrimonio e i beni edilizi, promuovendo al contempo un cambiamento positivo. Questo approccio garantisce che il vostro progetto non solo eviti danni, ma contribuisca anche alla conservazione e alla celebrazione dell'identità locale, della storia e dell'artigianato. Passiamo ora alle domande che vi aiuteranno a valutare l'impatto culturale, patrimoniale ed edilizio e a garantire che la vostra idea sia in linea con questi obiettivi.</a:t>
            </a:r>
            <a:endParaRPr/>
          </a:p>
        </p:txBody>
      </p:sp>
      <p:sp>
        <p:nvSpPr>
          <p:cNvPr id="113" name="Google Shape;113;p63"/>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114" name="Google Shape;114;p63"/>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4"/>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20" name="Google Shape;120;p64"/>
          <p:cNvSpPr txBox="1"/>
          <p:nvPr>
            <p:ph idx="1" type="body"/>
          </p:nvPr>
        </p:nvSpPr>
        <p:spPr>
          <a:xfrm>
            <a:off x="134951" y="74450"/>
            <a:ext cx="9144000" cy="6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lang="it" sz="2200">
                <a:solidFill>
                  <a:srgbClr val="4A8887"/>
                </a:solidFill>
              </a:rPr>
              <a:t>Valutare gli impatti di cultura, patrimonio ed edilizia - Domande ed esercizi</a:t>
            </a:r>
            <a:endParaRPr sz="2600"/>
          </a:p>
          <a:p>
            <a:pPr indent="0" lvl="0" marL="0" rtl="0" algn="l">
              <a:lnSpc>
                <a:spcPct val="100000"/>
              </a:lnSpc>
              <a:spcBef>
                <a:spcPts val="0"/>
              </a:spcBef>
              <a:spcAft>
                <a:spcPts val="0"/>
              </a:spcAft>
              <a:buSzPts val="1600"/>
              <a:buNone/>
            </a:pPr>
            <a:r>
              <a:t/>
            </a:r>
            <a:endParaRPr sz="1500"/>
          </a:p>
        </p:txBody>
      </p:sp>
      <p:graphicFrame>
        <p:nvGraphicFramePr>
          <p:cNvPr id="121" name="Google Shape;121;p64"/>
          <p:cNvGraphicFramePr/>
          <p:nvPr/>
        </p:nvGraphicFramePr>
        <p:xfrm>
          <a:off x="12" y="503462"/>
          <a:ext cx="3000000" cy="3000000"/>
        </p:xfrm>
        <a:graphic>
          <a:graphicData uri="http://schemas.openxmlformats.org/drawingml/2006/table">
            <a:tbl>
              <a:tblPr>
                <a:noFill/>
                <a:tableStyleId>{0E528BF8-35FD-4FE5-AA24-0269CDCA1483}</a:tableStyleId>
              </a:tblPr>
              <a:tblGrid>
                <a:gridCol w="1557775"/>
                <a:gridCol w="1999875"/>
                <a:gridCol w="55863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Interazione con siti e ambienti diversi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Con quali </a:t>
                      </a:r>
                      <a:r>
                        <a:rPr b="1" i="0" lang="it" sz="1200" u="none" cap="none" strike="noStrike">
                          <a:solidFill>
                            <a:srgbClr val="F16924"/>
                          </a:solidFill>
                          <a:latin typeface="Calibri"/>
                          <a:ea typeface="Calibri"/>
                          <a:cs typeface="Calibri"/>
                          <a:sym typeface="Calibri"/>
                        </a:rPr>
                        <a:t>beni culturali, patrimonio, edifici, siti e ambienti </a:t>
                      </a:r>
                      <a:r>
                        <a:rPr b="0" i="0" lang="it" sz="1200" u="none" cap="none" strike="noStrike">
                          <a:solidFill>
                            <a:srgbClr val="3F3F3F"/>
                          </a:solidFill>
                          <a:latin typeface="Calibri"/>
                          <a:ea typeface="Calibri"/>
                          <a:cs typeface="Calibri"/>
                          <a:sym typeface="Calibri"/>
                        </a:rPr>
                        <a:t>interagirà la vostra idea?</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dove si svolgerà </a:t>
                      </a:r>
                      <a:r>
                        <a:rPr b="0" i="0" lang="it" sz="1200" u="none" cap="none" strike="noStrike">
                          <a:solidFill>
                            <a:srgbClr val="3F3F3F"/>
                          </a:solidFill>
                          <a:latin typeface="Calibri"/>
                          <a:ea typeface="Calibri"/>
                          <a:cs typeface="Calibri"/>
                          <a:sym typeface="Calibri"/>
                        </a:rPr>
                        <a:t>la vostra idea o a quali siti, tradizioni o elementi costruttivi coinvolgerà. Potrebbe interessare luoghi o pratiche di importanza culturale o storica? Questo include i siti del patrimonio, gli edifici storici e i festival culturali.</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 un elenco: </a:t>
                      </a:r>
                      <a:r>
                        <a:rPr b="0" i="0" lang="it" sz="1000" u="none" cap="none" strike="noStrike">
                          <a:solidFill>
                            <a:srgbClr val="4B4B4B"/>
                          </a:solidFill>
                          <a:latin typeface="Calibri"/>
                          <a:ea typeface="Calibri"/>
                          <a:cs typeface="Calibri"/>
                          <a:sym typeface="Calibri"/>
                        </a:rPr>
                        <a:t>Scrivete i principali siti, punti di riferimento o tradizioni culturali, storiche o edilizie con cui la vostra idea si confronterà.</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Conoscerli: </a:t>
                      </a:r>
                      <a:r>
                        <a:rPr b="0" i="0" lang="it" sz="1000" u="none" cap="none" strike="noStrike">
                          <a:solidFill>
                            <a:srgbClr val="4B4B4B"/>
                          </a:solidFill>
                          <a:latin typeface="Calibri"/>
                          <a:ea typeface="Calibri"/>
                          <a:cs typeface="Calibri"/>
                          <a:sym typeface="Calibri"/>
                        </a:rPr>
                        <a:t>Ricercate il loro significato. Cosa li rende speciali? Sono classificati come protetti o minacciati? Per esempio, un edificio potrebbe essere storicamente significativo per la sua età o il suo design, oppure un festival potrebbe avere un profondo significato culturale.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la cura: </a:t>
                      </a:r>
                      <a:r>
                        <a:rPr b="0" i="0" lang="it" sz="1000" u="none" cap="none" strike="noStrike">
                          <a:solidFill>
                            <a:srgbClr val="4B4B4B"/>
                          </a:solidFill>
                          <a:latin typeface="Calibri"/>
                          <a:ea typeface="Calibri"/>
                          <a:cs typeface="Calibri"/>
                          <a:sym typeface="Calibri"/>
                        </a:rPr>
                        <a:t>Pensate a uno o due modi in cui la vostra idea può sostenere la conservazione, ad esempio promuovendo la consapevolezza, utilizzando materiali culturalmente rispettosi o coinvolgendo le comunità locali nella salvaguardia di questi beni.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4B4B4B"/>
                          </a:solidFill>
                          <a:latin typeface="Calibri"/>
                          <a:ea typeface="Calibri"/>
                          <a:cs typeface="Calibri"/>
                          <a:sym typeface="Calibri"/>
                        </a:rPr>
                        <a:t>Impatto diretto e indiretto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In che modo la vostra idea potrebbe avere</a:t>
                      </a:r>
                      <a:r>
                        <a:rPr b="1" i="0" lang="it" sz="1200" u="none" cap="none" strike="noStrike">
                          <a:solidFill>
                            <a:srgbClr val="F16924"/>
                          </a:solidFill>
                          <a:latin typeface="Calibri"/>
                          <a:ea typeface="Calibri"/>
                          <a:cs typeface="Calibri"/>
                          <a:sym typeface="Calibri"/>
                        </a:rPr>
                        <a:t>, direttamente e/o indirettamente, un impatto negativo sulle </a:t>
                      </a:r>
                      <a:r>
                        <a:rPr b="0" i="0" lang="it" sz="1200" u="none" cap="none" strike="noStrike">
                          <a:solidFill>
                            <a:srgbClr val="3F3F3F"/>
                          </a:solidFill>
                          <a:latin typeface="Calibri"/>
                          <a:ea typeface="Calibri"/>
                          <a:cs typeface="Calibri"/>
                          <a:sym typeface="Calibri"/>
                        </a:rPr>
                        <a:t>tradizioni, sul patrimonio o sull'architettura locali</a:t>
                      </a:r>
                      <a:r>
                        <a:rPr b="1" i="0" lang="it" sz="1200" u="none" cap="none" strike="noStrike">
                          <a:solidFill>
                            <a:srgbClr val="3F3F3F"/>
                          </a:solidFill>
                          <a:latin typeface="Calibri"/>
                          <a:ea typeface="Calibri"/>
                          <a:cs typeface="Calibri"/>
                          <a:sym typeface="Calibri"/>
                        </a:rPr>
                        <a:t>? </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Considerate se </a:t>
                      </a:r>
                      <a:r>
                        <a:rPr b="0" i="0" lang="it" sz="1200" u="none" cap="none" strike="noStrike">
                          <a:solidFill>
                            <a:srgbClr val="4B4B4B"/>
                          </a:solidFill>
                          <a:latin typeface="Calibri"/>
                          <a:ea typeface="Calibri"/>
                          <a:cs typeface="Calibri"/>
                          <a:sym typeface="Calibri"/>
                        </a:rPr>
                        <a:t>la vostra idea potrebbe involontariamente danneggiare le tradizioni culturali, i siti del patrimonio o le caratteristiche degli edifici, ad esempio a causa dell'eccessivo turismo, dell'uso improprio o dell'incuria.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rischi: </a:t>
                      </a:r>
                      <a:r>
                        <a:rPr b="0" i="0" lang="it" sz="1000" u="none" cap="none" strike="noStrike">
                          <a:solidFill>
                            <a:srgbClr val="4B4B4B"/>
                          </a:solidFill>
                          <a:latin typeface="Calibri"/>
                          <a:ea typeface="Calibri"/>
                          <a:cs typeface="Calibri"/>
                          <a:sym typeface="Calibri"/>
                        </a:rPr>
                        <a:t>Elencare i potenziali impatti, come il sovraffollamento, i rifiuti o i danni fisici ai siti del patrimonio, la rappresentazione irrispettosa delle tradizioni o i danni strutturali agli edifici storici.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Trovare soluzioni: </a:t>
                      </a:r>
                      <a:r>
                        <a:rPr b="0" i="0" lang="it" sz="1000" u="none" cap="none" strike="noStrike">
                          <a:solidFill>
                            <a:srgbClr val="4B4B4B"/>
                          </a:solidFill>
                          <a:latin typeface="Calibri"/>
                          <a:ea typeface="Calibri"/>
                          <a:cs typeface="Calibri"/>
                          <a:sym typeface="Calibri"/>
                        </a:rPr>
                        <a:t>Cercare modi per ridurre al minimo questi rischi, come la creazione di linee guida per i visitatori, l'organizzazione di tour o workshop educativi, l'uso di materiali ecologici o la consultazione di esperti culturali locali.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Scegliere le idee migliori: </a:t>
                      </a:r>
                      <a:r>
                        <a:rPr b="0" i="0" lang="it" sz="1000" u="none" cap="none" strike="noStrike">
                          <a:solidFill>
                            <a:srgbClr val="4B4B4B"/>
                          </a:solidFill>
                          <a:latin typeface="Calibri"/>
                          <a:ea typeface="Calibri"/>
                          <a:cs typeface="Calibri"/>
                          <a:sym typeface="Calibri"/>
                        </a:rPr>
                        <a:t>Scegliete le soluzioni più pratiche che siano in linea con l'obiettivo della vostra idea, rispettando e preservando i valori culturali e del patrimonio.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22" name="Google Shape;122;p64"/>
          <p:cNvSpPr txBox="1"/>
          <p:nvPr/>
        </p:nvSpPr>
        <p:spPr>
          <a:xfrm>
            <a:off x="440839" y="1134623"/>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23" name="Google Shape;123;p64"/>
          <p:cNvSpPr txBox="1"/>
          <p:nvPr/>
        </p:nvSpPr>
        <p:spPr>
          <a:xfrm>
            <a:off x="424061" y="3238337"/>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grpSp>
        <p:nvGrpSpPr>
          <p:cNvPr id="124" name="Google Shape;124;p64"/>
          <p:cNvGrpSpPr/>
          <p:nvPr/>
        </p:nvGrpSpPr>
        <p:grpSpPr>
          <a:xfrm>
            <a:off x="956064" y="1197288"/>
            <a:ext cx="465247" cy="465247"/>
            <a:chOff x="2133600" y="133350"/>
            <a:chExt cx="4876799" cy="4876799"/>
          </a:xfrm>
        </p:grpSpPr>
        <p:sp>
          <p:nvSpPr>
            <p:cNvPr id="125" name="Google Shape;125;p64"/>
            <p:cNvSpPr/>
            <p:nvPr/>
          </p:nvSpPr>
          <p:spPr>
            <a:xfrm>
              <a:off x="2133600" y="1663693"/>
              <a:ext cx="2275208" cy="3346456"/>
            </a:xfrm>
            <a:custGeom>
              <a:rect b="b" l="l" r="r" t="t"/>
              <a:pathLst>
                <a:path extrusionOk="0" h="3346456" w="2275208">
                  <a:moveTo>
                    <a:pt x="1544698" y="1342644"/>
                  </a:moveTo>
                  <a:cubicBezTo>
                    <a:pt x="1365723" y="1163679"/>
                    <a:pt x="1080411" y="1160917"/>
                    <a:pt x="897893" y="1328880"/>
                  </a:cubicBezTo>
                  <a:lnTo>
                    <a:pt x="897893" y="754856"/>
                  </a:lnTo>
                  <a:cubicBezTo>
                    <a:pt x="897893" y="338795"/>
                    <a:pt x="559356" y="0"/>
                    <a:pt x="143037" y="0"/>
                  </a:cubicBezTo>
                  <a:lnTo>
                    <a:pt x="142875" y="0"/>
                  </a:lnTo>
                  <a:cubicBezTo>
                    <a:pt x="63970" y="0"/>
                    <a:pt x="0" y="63970"/>
                    <a:pt x="0" y="142875"/>
                  </a:cubicBezTo>
                  <a:lnTo>
                    <a:pt x="0" y="1979295"/>
                  </a:lnTo>
                  <a:cubicBezTo>
                    <a:pt x="0" y="2017186"/>
                    <a:pt x="15059" y="2053523"/>
                    <a:pt x="41853" y="2080317"/>
                  </a:cubicBezTo>
                  <a:lnTo>
                    <a:pt x="918210" y="2956693"/>
                  </a:lnTo>
                  <a:lnTo>
                    <a:pt x="918210" y="3203581"/>
                  </a:lnTo>
                  <a:cubicBezTo>
                    <a:pt x="918210" y="3282487"/>
                    <a:pt x="982180" y="3346456"/>
                    <a:pt x="1061085" y="3346456"/>
                  </a:cubicBezTo>
                  <a:lnTo>
                    <a:pt x="2132333" y="3346456"/>
                  </a:lnTo>
                  <a:cubicBezTo>
                    <a:pt x="2211238" y="3346456"/>
                    <a:pt x="2275208" y="3282487"/>
                    <a:pt x="2275208" y="3203581"/>
                  </a:cubicBezTo>
                  <a:lnTo>
                    <a:pt x="2275208" y="2385917"/>
                  </a:lnTo>
                  <a:cubicBezTo>
                    <a:pt x="2275208" y="2184225"/>
                    <a:pt x="2196675" y="1994621"/>
                    <a:pt x="2054085" y="1852032"/>
                  </a:cubicBezTo>
                  <a:close/>
                  <a:moveTo>
                    <a:pt x="1989458" y="3060706"/>
                  </a:moveTo>
                  <a:lnTo>
                    <a:pt x="1203960" y="3060706"/>
                  </a:lnTo>
                  <a:lnTo>
                    <a:pt x="1203960" y="2897515"/>
                  </a:lnTo>
                  <a:cubicBezTo>
                    <a:pt x="1203960" y="2859624"/>
                    <a:pt x="1188901" y="2823286"/>
                    <a:pt x="1162107" y="2796492"/>
                  </a:cubicBezTo>
                  <a:lnTo>
                    <a:pt x="285750" y="1920116"/>
                  </a:lnTo>
                  <a:lnTo>
                    <a:pt x="285750" y="308248"/>
                  </a:lnTo>
                  <a:cubicBezTo>
                    <a:pt x="555708" y="394897"/>
                    <a:pt x="612143" y="645042"/>
                    <a:pt x="612143" y="754866"/>
                  </a:cubicBezTo>
                  <a:lnTo>
                    <a:pt x="612143" y="1673238"/>
                  </a:lnTo>
                  <a:cubicBezTo>
                    <a:pt x="612143" y="1711138"/>
                    <a:pt x="627202" y="1747466"/>
                    <a:pt x="653996" y="1774260"/>
                  </a:cubicBezTo>
                  <a:lnTo>
                    <a:pt x="1266139" y="2386403"/>
                  </a:lnTo>
                  <a:cubicBezTo>
                    <a:pt x="1321937" y="2442191"/>
                    <a:pt x="1412405" y="2442201"/>
                    <a:pt x="1468193" y="2386403"/>
                  </a:cubicBezTo>
                  <a:cubicBezTo>
                    <a:pt x="1523990" y="2330615"/>
                    <a:pt x="1523990" y="2240147"/>
                    <a:pt x="1468193" y="2184349"/>
                  </a:cubicBezTo>
                  <a:lnTo>
                    <a:pt x="1085602" y="1801759"/>
                  </a:lnTo>
                  <a:cubicBezTo>
                    <a:pt x="1014584" y="1730731"/>
                    <a:pt x="1014527" y="1615793"/>
                    <a:pt x="1085602" y="1544707"/>
                  </a:cubicBezTo>
                  <a:cubicBezTo>
                    <a:pt x="1156668" y="1473651"/>
                    <a:pt x="1271559" y="1473622"/>
                    <a:pt x="1342654" y="1544707"/>
                  </a:cubicBezTo>
                  <a:lnTo>
                    <a:pt x="1852031" y="2054095"/>
                  </a:lnTo>
                  <a:cubicBezTo>
                    <a:pt x="1940662" y="2142715"/>
                    <a:pt x="1989468" y="2260559"/>
                    <a:pt x="1989468" y="2385917"/>
                  </a:cubicBezTo>
                  <a:lnTo>
                    <a:pt x="1989468" y="306070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64"/>
            <p:cNvSpPr/>
            <p:nvPr/>
          </p:nvSpPr>
          <p:spPr>
            <a:xfrm>
              <a:off x="3204848" y="133350"/>
              <a:ext cx="2734303" cy="2734313"/>
            </a:xfrm>
            <a:custGeom>
              <a:rect b="b" l="l" r="r" t="t"/>
              <a:pathLst>
                <a:path extrusionOk="0" h="2734313" w="2734303">
                  <a:moveTo>
                    <a:pt x="2734304" y="1367152"/>
                  </a:moveTo>
                  <a:cubicBezTo>
                    <a:pt x="2734304" y="612096"/>
                    <a:pt x="2122208" y="0"/>
                    <a:pt x="1367152" y="0"/>
                  </a:cubicBezTo>
                  <a:cubicBezTo>
                    <a:pt x="612096" y="0"/>
                    <a:pt x="0" y="612096"/>
                    <a:pt x="0" y="1367152"/>
                  </a:cubicBezTo>
                  <a:cubicBezTo>
                    <a:pt x="0" y="2122208"/>
                    <a:pt x="612096" y="2734313"/>
                    <a:pt x="1367152" y="2734313"/>
                  </a:cubicBezTo>
                  <a:cubicBezTo>
                    <a:pt x="2122208" y="2734313"/>
                    <a:pt x="2734304" y="2122218"/>
                    <a:pt x="2734304" y="1367152"/>
                  </a:cubicBezTo>
                  <a:close/>
                  <a:moveTo>
                    <a:pt x="2448563" y="1367152"/>
                  </a:moveTo>
                  <a:cubicBezTo>
                    <a:pt x="2448563" y="1510779"/>
                    <a:pt x="2420388" y="1651407"/>
                    <a:pt x="2366144" y="1781699"/>
                  </a:cubicBezTo>
                  <a:lnTo>
                    <a:pt x="1914344" y="1329547"/>
                  </a:lnTo>
                  <a:cubicBezTo>
                    <a:pt x="1850774" y="1265901"/>
                    <a:pt x="1850774" y="1162336"/>
                    <a:pt x="1914287" y="1098737"/>
                  </a:cubicBezTo>
                  <a:lnTo>
                    <a:pt x="2258263" y="754647"/>
                  </a:lnTo>
                  <a:cubicBezTo>
                    <a:pt x="2381793" y="933841"/>
                    <a:pt x="2448563" y="1146581"/>
                    <a:pt x="2448563" y="1367152"/>
                  </a:cubicBezTo>
                  <a:close/>
                  <a:moveTo>
                    <a:pt x="616563" y="2145325"/>
                  </a:moveTo>
                  <a:cubicBezTo>
                    <a:pt x="404946" y="1941976"/>
                    <a:pt x="285750" y="1664541"/>
                    <a:pt x="285750" y="1367152"/>
                  </a:cubicBezTo>
                  <a:cubicBezTo>
                    <a:pt x="285750" y="937736"/>
                    <a:pt x="538153" y="555955"/>
                    <a:pt x="918210" y="382924"/>
                  </a:cubicBezTo>
                  <a:lnTo>
                    <a:pt x="918210" y="615134"/>
                  </a:lnTo>
                  <a:cubicBezTo>
                    <a:pt x="918210" y="729834"/>
                    <a:pt x="872119" y="819198"/>
                    <a:pt x="793947" y="896760"/>
                  </a:cubicBezTo>
                  <a:cubicBezTo>
                    <a:pt x="619182" y="1071744"/>
                    <a:pt x="619182" y="1356474"/>
                    <a:pt x="794490" y="1532011"/>
                  </a:cubicBezTo>
                  <a:cubicBezTo>
                    <a:pt x="967778" y="1703594"/>
                    <a:pt x="872280" y="1889446"/>
                    <a:pt x="806987" y="1954740"/>
                  </a:cubicBezTo>
                  <a:close/>
                  <a:moveTo>
                    <a:pt x="1367152" y="2448563"/>
                  </a:moveTo>
                  <a:cubicBezTo>
                    <a:pt x="1183310" y="2448563"/>
                    <a:pt x="1006993" y="2403358"/>
                    <a:pt x="849268" y="2316709"/>
                  </a:cubicBezTo>
                  <a:lnTo>
                    <a:pt x="1009078" y="2156765"/>
                  </a:lnTo>
                  <a:cubicBezTo>
                    <a:pt x="1186672" y="1979181"/>
                    <a:pt x="1282789" y="1613468"/>
                    <a:pt x="996144" y="1329557"/>
                  </a:cubicBezTo>
                  <a:cubicBezTo>
                    <a:pt x="932574" y="1265901"/>
                    <a:pt x="932574" y="1162336"/>
                    <a:pt x="996648" y="1098175"/>
                  </a:cubicBezTo>
                  <a:cubicBezTo>
                    <a:pt x="1003097" y="1091651"/>
                    <a:pt x="1203970" y="919915"/>
                    <a:pt x="1203970" y="615134"/>
                  </a:cubicBezTo>
                  <a:lnTo>
                    <a:pt x="1203970" y="298009"/>
                  </a:lnTo>
                  <a:cubicBezTo>
                    <a:pt x="1257776" y="289855"/>
                    <a:pt x="1312345" y="285750"/>
                    <a:pt x="1367152" y="285750"/>
                  </a:cubicBezTo>
                  <a:cubicBezTo>
                    <a:pt x="1623479" y="285750"/>
                    <a:pt x="1871682" y="378057"/>
                    <a:pt x="2066182" y="542630"/>
                  </a:cubicBezTo>
                  <a:lnTo>
                    <a:pt x="1712157" y="896769"/>
                  </a:lnTo>
                  <a:cubicBezTo>
                    <a:pt x="1537392" y="1071753"/>
                    <a:pt x="1537392" y="1356484"/>
                    <a:pt x="1712185" y="1531506"/>
                  </a:cubicBezTo>
                  <a:lnTo>
                    <a:pt x="2216525" y="2036236"/>
                  </a:lnTo>
                  <a:cubicBezTo>
                    <a:pt x="2012413" y="2296297"/>
                    <a:pt x="1702432" y="2448563"/>
                    <a:pt x="1367152" y="244856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64"/>
            <p:cNvSpPr/>
            <p:nvPr/>
          </p:nvSpPr>
          <p:spPr>
            <a:xfrm>
              <a:off x="4735201" y="1663703"/>
              <a:ext cx="2275198" cy="3346446"/>
            </a:xfrm>
            <a:custGeom>
              <a:rect b="b" l="l" r="r" t="t"/>
              <a:pathLst>
                <a:path extrusionOk="0" h="3346446" w="2275198">
                  <a:moveTo>
                    <a:pt x="2132324" y="0"/>
                  </a:moveTo>
                  <a:lnTo>
                    <a:pt x="2132171" y="0"/>
                  </a:lnTo>
                  <a:cubicBezTo>
                    <a:pt x="1715843" y="0"/>
                    <a:pt x="1377315" y="338804"/>
                    <a:pt x="1377315" y="754856"/>
                  </a:cubicBezTo>
                  <a:lnTo>
                    <a:pt x="1377315" y="1328880"/>
                  </a:lnTo>
                  <a:cubicBezTo>
                    <a:pt x="1194797" y="1160917"/>
                    <a:pt x="909485" y="1163679"/>
                    <a:pt x="730510" y="1342644"/>
                  </a:cubicBezTo>
                  <a:lnTo>
                    <a:pt x="221123" y="1852031"/>
                  </a:lnTo>
                  <a:cubicBezTo>
                    <a:pt x="78534" y="1994621"/>
                    <a:pt x="0" y="2184225"/>
                    <a:pt x="0" y="2385917"/>
                  </a:cubicBezTo>
                  <a:lnTo>
                    <a:pt x="0" y="3203572"/>
                  </a:lnTo>
                  <a:cubicBezTo>
                    <a:pt x="0" y="3282477"/>
                    <a:pt x="63970" y="3346447"/>
                    <a:pt x="142875" y="3346447"/>
                  </a:cubicBezTo>
                  <a:lnTo>
                    <a:pt x="1214114" y="3346447"/>
                  </a:lnTo>
                  <a:cubicBezTo>
                    <a:pt x="1293019" y="3346447"/>
                    <a:pt x="1356989" y="3282477"/>
                    <a:pt x="1356989" y="3203572"/>
                  </a:cubicBezTo>
                  <a:lnTo>
                    <a:pt x="1356989" y="2956684"/>
                  </a:lnTo>
                  <a:lnTo>
                    <a:pt x="2233346" y="2080317"/>
                  </a:lnTo>
                  <a:cubicBezTo>
                    <a:pt x="2260140" y="2053523"/>
                    <a:pt x="2275199" y="2017186"/>
                    <a:pt x="2275199" y="1979295"/>
                  </a:cubicBezTo>
                  <a:lnTo>
                    <a:pt x="2275199" y="142875"/>
                  </a:lnTo>
                  <a:cubicBezTo>
                    <a:pt x="2275199" y="63960"/>
                    <a:pt x="2211229" y="0"/>
                    <a:pt x="2132324" y="0"/>
                  </a:cubicBezTo>
                  <a:close/>
                  <a:moveTo>
                    <a:pt x="1989449" y="1920107"/>
                  </a:moveTo>
                  <a:lnTo>
                    <a:pt x="1113091" y="2796473"/>
                  </a:lnTo>
                  <a:cubicBezTo>
                    <a:pt x="1086298" y="2823267"/>
                    <a:pt x="1071239" y="2859605"/>
                    <a:pt x="1071239" y="2897496"/>
                  </a:cubicBezTo>
                  <a:lnTo>
                    <a:pt x="1071239" y="3060697"/>
                  </a:lnTo>
                  <a:lnTo>
                    <a:pt x="285740" y="3060697"/>
                  </a:lnTo>
                  <a:lnTo>
                    <a:pt x="285740" y="2385908"/>
                  </a:lnTo>
                  <a:cubicBezTo>
                    <a:pt x="285740" y="2260549"/>
                    <a:pt x="334546" y="2142706"/>
                    <a:pt x="423177" y="2054085"/>
                  </a:cubicBezTo>
                  <a:lnTo>
                    <a:pt x="932555" y="1544698"/>
                  </a:lnTo>
                  <a:cubicBezTo>
                    <a:pt x="1003649" y="1473613"/>
                    <a:pt x="1118549" y="1473641"/>
                    <a:pt x="1189606" y="1544698"/>
                  </a:cubicBezTo>
                  <a:cubicBezTo>
                    <a:pt x="1260682" y="1615783"/>
                    <a:pt x="1260624" y="1730721"/>
                    <a:pt x="1189606" y="1801749"/>
                  </a:cubicBezTo>
                  <a:lnTo>
                    <a:pt x="807015" y="2184340"/>
                  </a:lnTo>
                  <a:cubicBezTo>
                    <a:pt x="751227" y="2240137"/>
                    <a:pt x="751227" y="2330596"/>
                    <a:pt x="807015" y="2386394"/>
                  </a:cubicBezTo>
                  <a:cubicBezTo>
                    <a:pt x="862803" y="2442191"/>
                    <a:pt x="953271" y="2442181"/>
                    <a:pt x="1009069" y="2386394"/>
                  </a:cubicBezTo>
                  <a:lnTo>
                    <a:pt x="1621212" y="1774250"/>
                  </a:lnTo>
                  <a:cubicBezTo>
                    <a:pt x="1648006" y="1747457"/>
                    <a:pt x="1663065" y="1711119"/>
                    <a:pt x="1663065" y="1673228"/>
                  </a:cubicBezTo>
                  <a:lnTo>
                    <a:pt x="1663065" y="754856"/>
                  </a:lnTo>
                  <a:cubicBezTo>
                    <a:pt x="1663065" y="645033"/>
                    <a:pt x="1719501" y="394887"/>
                    <a:pt x="1989458" y="308238"/>
                  </a:cubicBezTo>
                  <a:lnTo>
                    <a:pt x="1989458" y="1920107"/>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8" name="Google Shape;128;p64"/>
          <p:cNvGrpSpPr/>
          <p:nvPr/>
        </p:nvGrpSpPr>
        <p:grpSpPr>
          <a:xfrm>
            <a:off x="956053" y="3238337"/>
            <a:ext cx="591996" cy="461474"/>
            <a:chOff x="1004712" y="3831481"/>
            <a:chExt cx="591996" cy="461474"/>
          </a:xfrm>
        </p:grpSpPr>
        <p:sp>
          <p:nvSpPr>
            <p:cNvPr id="129" name="Google Shape;129;p64"/>
            <p:cNvSpPr/>
            <p:nvPr/>
          </p:nvSpPr>
          <p:spPr>
            <a:xfrm>
              <a:off x="1421274" y="3831481"/>
              <a:ext cx="175434" cy="175434"/>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64"/>
            <p:cNvSpPr/>
            <p:nvPr/>
          </p:nvSpPr>
          <p:spPr>
            <a:xfrm>
              <a:off x="1004712" y="3905606"/>
              <a:ext cx="399040" cy="38734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aphicFrame>
        <p:nvGraphicFramePr>
          <p:cNvPr id="135" name="Google Shape;135;p65"/>
          <p:cNvGraphicFramePr/>
          <p:nvPr/>
        </p:nvGraphicFramePr>
        <p:xfrm>
          <a:off x="12" y="57466"/>
          <a:ext cx="3000000" cy="3000000"/>
        </p:xfrm>
        <a:graphic>
          <a:graphicData uri="http://schemas.openxmlformats.org/drawingml/2006/table">
            <a:tbl>
              <a:tblPr>
                <a:noFill/>
                <a:tableStyleId>{0E528BF8-35FD-4FE5-AA24-0269CDCA1483}</a:tableStyleId>
              </a:tblPr>
              <a:tblGrid>
                <a:gridCol w="1557775"/>
                <a:gridCol w="1999875"/>
                <a:gridCol w="55863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Contribuire alla conservazione del patrimonio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None/>
                      </a:pPr>
                      <a:r>
                        <a:rPr b="0" i="0" lang="it" sz="1200" u="none" cap="none" strike="noStrike">
                          <a:solidFill>
                            <a:srgbClr val="4B4B4B"/>
                          </a:solidFill>
                          <a:latin typeface="Calibri"/>
                          <a:ea typeface="Calibri"/>
                          <a:cs typeface="Calibri"/>
                          <a:sym typeface="Calibri"/>
                        </a:rPr>
                        <a:t>La vostra idea potrebbe contribuire agli sforzi di </a:t>
                      </a:r>
                      <a:r>
                        <a:rPr b="1" i="0" lang="it" sz="1200" u="none" cap="none" strike="noStrike">
                          <a:solidFill>
                            <a:srgbClr val="F16924"/>
                          </a:solidFill>
                          <a:latin typeface="Calibri"/>
                          <a:ea typeface="Calibri"/>
                          <a:cs typeface="Calibri"/>
                          <a:sym typeface="Calibri"/>
                        </a:rPr>
                        <a:t>conservazione del patrimonio</a:t>
                      </a:r>
                      <a:r>
                        <a:rPr b="0" i="0" lang="it" sz="1200" u="none" cap="none" strike="noStrike">
                          <a:solidFill>
                            <a:srgbClr val="4B4B4B"/>
                          </a:solidFill>
                          <a:latin typeface="Calibri"/>
                          <a:ea typeface="Calibri"/>
                          <a:cs typeface="Calibri"/>
                          <a:sym typeface="Calibri"/>
                        </a:rPr>
                        <a:t>?</a:t>
                      </a:r>
                      <a:endParaRPr b="0" i="0" sz="12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Considerate le opportunità in cui </a:t>
                      </a:r>
                      <a:r>
                        <a:rPr b="0" i="0" lang="it" sz="1200" u="none" cap="none" strike="noStrike">
                          <a:solidFill>
                            <a:srgbClr val="4B4B4B"/>
                          </a:solidFill>
                          <a:latin typeface="Calibri"/>
                          <a:ea typeface="Calibri"/>
                          <a:cs typeface="Calibri"/>
                          <a:sym typeface="Calibri"/>
                        </a:rPr>
                        <a:t>la vostra idea può andare oltre la prevenzione del danno e contribuire attivamente alla conservazione della cultura e alla costruzione del patrimonio.</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Identificare le opportunità: </a:t>
                      </a:r>
                      <a:r>
                        <a:rPr b="0" i="0" lang="it" sz="1000" u="none" cap="none" strike="noStrike">
                          <a:solidFill>
                            <a:srgbClr val="4B4B4B"/>
                          </a:solidFill>
                          <a:latin typeface="Calibri"/>
                          <a:ea typeface="Calibri"/>
                          <a:cs typeface="Calibri"/>
                          <a:sym typeface="Calibri"/>
                        </a:rPr>
                        <a:t>Cercate le aree in cui il vostro progetto potrebbe sostenere la conservazione, ad esempio finanziando progetti di restauro, ospitando eventi culturali o collaborando con volontari o organizzazioni culturali.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Collaborare: </a:t>
                      </a:r>
                      <a:r>
                        <a:rPr b="0" i="0" lang="it" sz="1000" u="none" cap="none" strike="noStrike">
                          <a:solidFill>
                            <a:srgbClr val="4B4B4B"/>
                          </a:solidFill>
                          <a:latin typeface="Calibri"/>
                          <a:ea typeface="Calibri"/>
                          <a:cs typeface="Calibri"/>
                          <a:sym typeface="Calibri"/>
                        </a:rPr>
                        <a:t>Rivolgetevi a gruppi locali, volontari, storici o architetti per esplorare potenziali collaborazioni o ottenere informazioni.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Sviluppare un piano di conservazione: </a:t>
                      </a:r>
                      <a:r>
                        <a:rPr b="0" i="0" lang="it" sz="1000" u="none" cap="none" strike="noStrike">
                          <a:solidFill>
                            <a:srgbClr val="4B4B4B"/>
                          </a:solidFill>
                          <a:latin typeface="Calibri"/>
                          <a:ea typeface="Calibri"/>
                          <a:cs typeface="Calibri"/>
                          <a:sym typeface="Calibri"/>
                        </a:rPr>
                        <a:t>Delineate una o due azioni concrete che la vostra idea può intraprendere per proteggere o ripristinare il patrimonio culturale ed edilizio, ad esempio organizzando una raccolta fondi per i lavori di ristrutturazione o promuovendo pratiche di turismo sostenibile.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4B4B4B"/>
                          </a:solidFill>
                          <a:latin typeface="Calibri"/>
                          <a:ea typeface="Calibri"/>
                          <a:cs typeface="Calibri"/>
                          <a:sym typeface="Calibri"/>
                        </a:rPr>
                        <a:t>Promuovere la cultura e il patrimonio locale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04040"/>
                          </a:solidFill>
                          <a:latin typeface="Calibri"/>
                          <a:ea typeface="Calibri"/>
                          <a:cs typeface="Calibri"/>
                          <a:sym typeface="Calibri"/>
                        </a:rPr>
                        <a:t>La vostra idea </a:t>
                      </a:r>
                      <a:r>
                        <a:rPr b="1" i="0" lang="it" sz="1200" u="none" cap="none" strike="noStrike">
                          <a:solidFill>
                            <a:srgbClr val="F16924"/>
                          </a:solidFill>
                          <a:latin typeface="Calibri"/>
                          <a:ea typeface="Calibri"/>
                          <a:cs typeface="Calibri"/>
                          <a:sym typeface="Calibri"/>
                        </a:rPr>
                        <a:t>celebra e promuove la </a:t>
                      </a:r>
                      <a:r>
                        <a:rPr b="0" i="0" lang="it" sz="1200" u="none" cap="none" strike="noStrike">
                          <a:solidFill>
                            <a:srgbClr val="404040"/>
                          </a:solidFill>
                          <a:latin typeface="Calibri"/>
                          <a:ea typeface="Calibri"/>
                          <a:cs typeface="Calibri"/>
                          <a:sym typeface="Calibri"/>
                        </a:rPr>
                        <a:t>cultura, le tradizioni o l'architettura locale?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la vostra idea possa evidenziare attivamente il valore della cultura, delle tradizioni o dell'architettura locale in modo da educare e coinvolgere gli altri.</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Evidenziare l'unicità: </a:t>
                      </a:r>
                      <a:r>
                        <a:rPr b="0" i="0" lang="it" sz="1000" u="none" cap="none" strike="noStrike">
                          <a:solidFill>
                            <a:srgbClr val="4B4B4B"/>
                          </a:solidFill>
                          <a:latin typeface="Calibri"/>
                          <a:ea typeface="Calibri"/>
                          <a:cs typeface="Calibri"/>
                          <a:sym typeface="Calibri"/>
                        </a:rPr>
                        <a:t>Identificate uno o due elementi della cultura, della tradizione o dell'architettura che la vostra idea potrebbe mettere in evidenza, come l'artigianato locale, gli stili di costruzione o le danze tradizionali.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un piano: </a:t>
                      </a:r>
                      <a:r>
                        <a:rPr b="0" i="0" lang="it" sz="1000" u="none" cap="none" strike="noStrike">
                          <a:solidFill>
                            <a:srgbClr val="4B4B4B"/>
                          </a:solidFill>
                          <a:latin typeface="Calibri"/>
                          <a:ea typeface="Calibri"/>
                          <a:cs typeface="Calibri"/>
                          <a:sym typeface="Calibri"/>
                        </a:rPr>
                        <a:t>Sviluppate dei modi per integrare questi elementi nella vostra idea in modo rispettoso. Ad esempio, considerate la possibilità di ospitare laboratori, collaborare con artigiani locali o progettare eventi che mettano in risalto queste tradizioni.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Promuovere l'inclusività: </a:t>
                      </a:r>
                      <a:r>
                        <a:rPr b="0" i="0" lang="it" sz="1000" u="none" cap="none" strike="noStrike">
                          <a:solidFill>
                            <a:srgbClr val="4B4B4B"/>
                          </a:solidFill>
                          <a:latin typeface="Calibri"/>
                          <a:ea typeface="Calibri"/>
                          <a:cs typeface="Calibri"/>
                          <a:sym typeface="Calibri"/>
                        </a:rPr>
                        <a:t>Assicuratevi che il vostro piano preveda opportunità di partecipazione per la comunità locale, garantendo che i vostri sforzi siano autentici e vantaggiosi per loro.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36" name="Google Shape;136;p6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37" name="Google Shape;137;p65"/>
          <p:cNvSpPr txBox="1"/>
          <p:nvPr/>
        </p:nvSpPr>
        <p:spPr>
          <a:xfrm>
            <a:off x="440839" y="993427"/>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138" name="Google Shape;138;p65"/>
          <p:cNvSpPr txBox="1"/>
          <p:nvPr/>
        </p:nvSpPr>
        <p:spPr>
          <a:xfrm>
            <a:off x="347861" y="3315657"/>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139" name="Google Shape;139;p65"/>
          <p:cNvGrpSpPr/>
          <p:nvPr/>
        </p:nvGrpSpPr>
        <p:grpSpPr>
          <a:xfrm>
            <a:off x="1037896" y="1049989"/>
            <a:ext cx="471605" cy="471605"/>
            <a:chOff x="2133600" y="133349"/>
            <a:chExt cx="4876799" cy="4876800"/>
          </a:xfrm>
        </p:grpSpPr>
        <p:sp>
          <p:nvSpPr>
            <p:cNvPr id="140" name="Google Shape;140;p65"/>
            <p:cNvSpPr/>
            <p:nvPr/>
          </p:nvSpPr>
          <p:spPr>
            <a:xfrm>
              <a:off x="2133600" y="899598"/>
              <a:ext cx="4876799" cy="4110551"/>
            </a:xfrm>
            <a:custGeom>
              <a:rect b="b" l="l" r="r" t="t"/>
              <a:pathLst>
                <a:path extrusionOk="0" h="4110551" w="4876799">
                  <a:moveTo>
                    <a:pt x="4876162" y="2118541"/>
                  </a:moveTo>
                  <a:cubicBezTo>
                    <a:pt x="4876086" y="2117636"/>
                    <a:pt x="4876038" y="2116712"/>
                    <a:pt x="4875943" y="2115807"/>
                  </a:cubicBezTo>
                  <a:cubicBezTo>
                    <a:pt x="4875514" y="2111836"/>
                    <a:pt x="4874895" y="2107873"/>
                    <a:pt x="4874133" y="2103939"/>
                  </a:cubicBezTo>
                  <a:cubicBezTo>
                    <a:pt x="4873876" y="2102587"/>
                    <a:pt x="4873552" y="2101263"/>
                    <a:pt x="4873257" y="2099929"/>
                  </a:cubicBezTo>
                  <a:cubicBezTo>
                    <a:pt x="4872628" y="2097119"/>
                    <a:pt x="4871904" y="2094328"/>
                    <a:pt x="4871104" y="2091557"/>
                  </a:cubicBezTo>
                  <a:cubicBezTo>
                    <a:pt x="4870723" y="2090223"/>
                    <a:pt x="4870371" y="2088880"/>
                    <a:pt x="4869952" y="2087575"/>
                  </a:cubicBezTo>
                  <a:cubicBezTo>
                    <a:pt x="4868809" y="2084004"/>
                    <a:pt x="4867513" y="2080479"/>
                    <a:pt x="4866075" y="2076984"/>
                  </a:cubicBezTo>
                  <a:cubicBezTo>
                    <a:pt x="4865513" y="2075621"/>
                    <a:pt x="4864894" y="2074297"/>
                    <a:pt x="4864294" y="2072964"/>
                  </a:cubicBezTo>
                  <a:cubicBezTo>
                    <a:pt x="4863189" y="2070497"/>
                    <a:pt x="4862017" y="2068049"/>
                    <a:pt x="4860760" y="2065639"/>
                  </a:cubicBezTo>
                  <a:cubicBezTo>
                    <a:pt x="4860084" y="2064334"/>
                    <a:pt x="4859427" y="2063029"/>
                    <a:pt x="4858712" y="2061744"/>
                  </a:cubicBezTo>
                  <a:cubicBezTo>
                    <a:pt x="4856874" y="2058448"/>
                    <a:pt x="4854940" y="2055190"/>
                    <a:pt x="4852816" y="2052009"/>
                  </a:cubicBezTo>
                  <a:lnTo>
                    <a:pt x="4852588" y="2051666"/>
                  </a:lnTo>
                  <a:cubicBezTo>
                    <a:pt x="4852474" y="2051504"/>
                    <a:pt x="4852369" y="2051333"/>
                    <a:pt x="4852254" y="2051171"/>
                  </a:cubicBezTo>
                  <a:lnTo>
                    <a:pt x="4252913" y="1152182"/>
                  </a:lnTo>
                  <a:cubicBezTo>
                    <a:pt x="4155281" y="1005678"/>
                    <a:pt x="3991842" y="918210"/>
                    <a:pt x="3815715" y="918210"/>
                  </a:cubicBezTo>
                  <a:cubicBezTo>
                    <a:pt x="3671754" y="918210"/>
                    <a:pt x="3536318" y="976693"/>
                    <a:pt x="3438325" y="1078030"/>
                  </a:cubicBezTo>
                  <a:lnTo>
                    <a:pt x="2875598" y="233972"/>
                  </a:lnTo>
                  <a:cubicBezTo>
                    <a:pt x="2777966" y="87468"/>
                    <a:pt x="2614527" y="0"/>
                    <a:pt x="2438400" y="0"/>
                  </a:cubicBezTo>
                  <a:cubicBezTo>
                    <a:pt x="2262273" y="0"/>
                    <a:pt x="2098834" y="87468"/>
                    <a:pt x="2001212" y="233953"/>
                  </a:cubicBezTo>
                  <a:lnTo>
                    <a:pt x="1447438" y="1064581"/>
                  </a:lnTo>
                  <a:cubicBezTo>
                    <a:pt x="1359989" y="863860"/>
                    <a:pt x="1129608" y="611067"/>
                    <a:pt x="755009" y="611067"/>
                  </a:cubicBezTo>
                  <a:cubicBezTo>
                    <a:pt x="338699" y="611067"/>
                    <a:pt x="0" y="949766"/>
                    <a:pt x="0" y="1366085"/>
                  </a:cubicBezTo>
                  <a:lnTo>
                    <a:pt x="0" y="3967677"/>
                  </a:lnTo>
                  <a:cubicBezTo>
                    <a:pt x="0" y="4046582"/>
                    <a:pt x="63970" y="4110552"/>
                    <a:pt x="142875" y="4110552"/>
                  </a:cubicBezTo>
                  <a:lnTo>
                    <a:pt x="4733925" y="4110552"/>
                  </a:lnTo>
                  <a:cubicBezTo>
                    <a:pt x="4812830" y="4110552"/>
                    <a:pt x="4876800" y="4046582"/>
                    <a:pt x="4876800" y="3967677"/>
                  </a:cubicBezTo>
                  <a:lnTo>
                    <a:pt x="4876800" y="2131257"/>
                  </a:lnTo>
                  <a:cubicBezTo>
                    <a:pt x="4876800" y="2130657"/>
                    <a:pt x="4876714" y="2130085"/>
                    <a:pt x="4876714" y="2129485"/>
                  </a:cubicBezTo>
                  <a:cubicBezTo>
                    <a:pt x="4876667" y="2125837"/>
                    <a:pt x="4876486" y="2122189"/>
                    <a:pt x="4876162" y="2118541"/>
                  </a:cubicBezTo>
                  <a:close/>
                  <a:moveTo>
                    <a:pt x="3616290" y="1310650"/>
                  </a:moveTo>
                  <a:cubicBezTo>
                    <a:pt x="3660810" y="1243841"/>
                    <a:pt x="3735362" y="1203960"/>
                    <a:pt x="3815715" y="1203960"/>
                  </a:cubicBezTo>
                  <a:cubicBezTo>
                    <a:pt x="3896068" y="1203960"/>
                    <a:pt x="3970611" y="1243841"/>
                    <a:pt x="4015150" y="1310678"/>
                  </a:cubicBezTo>
                  <a:lnTo>
                    <a:pt x="4466958" y="1988391"/>
                  </a:lnTo>
                  <a:lnTo>
                    <a:pt x="3164472" y="1988391"/>
                  </a:lnTo>
                  <a:close/>
                  <a:moveTo>
                    <a:pt x="2238985" y="392430"/>
                  </a:moveTo>
                  <a:cubicBezTo>
                    <a:pt x="2283505" y="325622"/>
                    <a:pt x="2358047" y="285740"/>
                    <a:pt x="2438400" y="285740"/>
                  </a:cubicBezTo>
                  <a:cubicBezTo>
                    <a:pt x="2518753" y="285740"/>
                    <a:pt x="2593296" y="325622"/>
                    <a:pt x="2637834" y="392449"/>
                  </a:cubicBezTo>
                  <a:lnTo>
                    <a:pt x="3019911" y="965521"/>
                  </a:lnTo>
                  <a:cubicBezTo>
                    <a:pt x="2987840" y="1011812"/>
                    <a:pt x="2941587" y="1047683"/>
                    <a:pt x="2886752" y="1067610"/>
                  </a:cubicBezTo>
                  <a:cubicBezTo>
                    <a:pt x="2763222" y="1112568"/>
                    <a:pt x="2621728" y="1063438"/>
                    <a:pt x="2564616" y="955786"/>
                  </a:cubicBezTo>
                  <a:cubicBezTo>
                    <a:pt x="2539832" y="909076"/>
                    <a:pt x="2491273" y="879872"/>
                    <a:pt x="2438400" y="879872"/>
                  </a:cubicBezTo>
                  <a:cubicBezTo>
                    <a:pt x="2385527" y="879872"/>
                    <a:pt x="2336968" y="909076"/>
                    <a:pt x="2312184" y="955786"/>
                  </a:cubicBezTo>
                  <a:cubicBezTo>
                    <a:pt x="2255073" y="1063447"/>
                    <a:pt x="2113559" y="1112568"/>
                    <a:pt x="1989982" y="1067581"/>
                  </a:cubicBezTo>
                  <a:cubicBezTo>
                    <a:pt x="1935194" y="1047674"/>
                    <a:pt x="1888960" y="1011812"/>
                    <a:pt x="1856889" y="965521"/>
                  </a:cubicBezTo>
                  <a:close/>
                  <a:moveTo>
                    <a:pt x="1510027" y="1485852"/>
                  </a:moveTo>
                  <a:lnTo>
                    <a:pt x="1692793" y="1211666"/>
                  </a:lnTo>
                  <a:cubicBezTo>
                    <a:pt x="1748952" y="1265968"/>
                    <a:pt x="1816665" y="1308640"/>
                    <a:pt x="1892322" y="1336129"/>
                  </a:cubicBezTo>
                  <a:cubicBezTo>
                    <a:pt x="2084175" y="1405947"/>
                    <a:pt x="2292658" y="1365771"/>
                    <a:pt x="2438391" y="1244689"/>
                  </a:cubicBezTo>
                  <a:cubicBezTo>
                    <a:pt x="2584114" y="1365761"/>
                    <a:pt x="2792597" y="1405938"/>
                    <a:pt x="2984402" y="1336158"/>
                  </a:cubicBezTo>
                  <a:cubicBezTo>
                    <a:pt x="3060087" y="1308659"/>
                    <a:pt x="3127820" y="1265968"/>
                    <a:pt x="3183989" y="1211675"/>
                  </a:cubicBezTo>
                  <a:lnTo>
                    <a:pt x="3261408" y="1327823"/>
                  </a:lnTo>
                  <a:lnTo>
                    <a:pt x="2821038" y="1988382"/>
                  </a:lnTo>
                  <a:lnTo>
                    <a:pt x="1510027" y="1988382"/>
                  </a:lnTo>
                  <a:close/>
                  <a:moveTo>
                    <a:pt x="285750" y="1366085"/>
                  </a:moveTo>
                  <a:cubicBezTo>
                    <a:pt x="285750" y="1107329"/>
                    <a:pt x="496262" y="896817"/>
                    <a:pt x="755018" y="896817"/>
                  </a:cubicBezTo>
                  <a:cubicBezTo>
                    <a:pt x="1014632" y="896817"/>
                    <a:pt x="1224286" y="1106872"/>
                    <a:pt x="1224286" y="1366085"/>
                  </a:cubicBezTo>
                  <a:lnTo>
                    <a:pt x="1224286" y="2131257"/>
                  </a:lnTo>
                  <a:cubicBezTo>
                    <a:pt x="1224286" y="2390013"/>
                    <a:pt x="1013774" y="2600525"/>
                    <a:pt x="755018" y="2600525"/>
                  </a:cubicBezTo>
                  <a:cubicBezTo>
                    <a:pt x="495443" y="2600525"/>
                    <a:pt x="285750" y="2390489"/>
                    <a:pt x="285750" y="2131257"/>
                  </a:cubicBezTo>
                  <a:close/>
                  <a:moveTo>
                    <a:pt x="285750" y="3824802"/>
                  </a:moveTo>
                  <a:lnTo>
                    <a:pt x="285750" y="2722388"/>
                  </a:lnTo>
                  <a:cubicBezTo>
                    <a:pt x="379133" y="2796664"/>
                    <a:pt x="490518" y="2849166"/>
                    <a:pt x="612143" y="2872550"/>
                  </a:cubicBezTo>
                  <a:lnTo>
                    <a:pt x="612143" y="3355534"/>
                  </a:lnTo>
                  <a:cubicBezTo>
                    <a:pt x="612143" y="3434439"/>
                    <a:pt x="676113" y="3498409"/>
                    <a:pt x="755018" y="3498409"/>
                  </a:cubicBezTo>
                  <a:cubicBezTo>
                    <a:pt x="833923" y="3498409"/>
                    <a:pt x="897893" y="3434439"/>
                    <a:pt x="897893" y="3355534"/>
                  </a:cubicBezTo>
                  <a:lnTo>
                    <a:pt x="897893" y="2872569"/>
                  </a:lnTo>
                  <a:cubicBezTo>
                    <a:pt x="1199836" y="2814485"/>
                    <a:pt x="1438408" y="2576074"/>
                    <a:pt x="1496473" y="2274132"/>
                  </a:cubicBezTo>
                  <a:lnTo>
                    <a:pt x="2612422" y="2274132"/>
                  </a:lnTo>
                  <a:cubicBezTo>
                    <a:pt x="2509895" y="2403034"/>
                    <a:pt x="2448563" y="2566121"/>
                    <a:pt x="2448563" y="2743238"/>
                  </a:cubicBezTo>
                  <a:lnTo>
                    <a:pt x="2448563" y="3355686"/>
                  </a:lnTo>
                  <a:cubicBezTo>
                    <a:pt x="2448563" y="3532813"/>
                    <a:pt x="2509895" y="3695891"/>
                    <a:pt x="2612431" y="3824792"/>
                  </a:cubicBezTo>
                  <a:lnTo>
                    <a:pt x="285750" y="3824792"/>
                  </a:lnTo>
                  <a:close/>
                  <a:moveTo>
                    <a:pt x="4591050" y="2600525"/>
                  </a:moveTo>
                  <a:lnTo>
                    <a:pt x="4121782" y="2600525"/>
                  </a:lnTo>
                  <a:cubicBezTo>
                    <a:pt x="4042877" y="2600525"/>
                    <a:pt x="3978907" y="2664495"/>
                    <a:pt x="3978907" y="2743400"/>
                  </a:cubicBezTo>
                  <a:cubicBezTo>
                    <a:pt x="3978907" y="2822305"/>
                    <a:pt x="4042877" y="2886275"/>
                    <a:pt x="4121782" y="2886275"/>
                  </a:cubicBezTo>
                  <a:lnTo>
                    <a:pt x="4591050" y="2886275"/>
                  </a:lnTo>
                  <a:lnTo>
                    <a:pt x="4591050" y="3212668"/>
                  </a:lnTo>
                  <a:lnTo>
                    <a:pt x="4427858" y="3212668"/>
                  </a:lnTo>
                  <a:cubicBezTo>
                    <a:pt x="4348953" y="3212668"/>
                    <a:pt x="4284983" y="3276638"/>
                    <a:pt x="4284983" y="3355543"/>
                  </a:cubicBezTo>
                  <a:cubicBezTo>
                    <a:pt x="4284983" y="3434448"/>
                    <a:pt x="4348953" y="3498418"/>
                    <a:pt x="4427858" y="3498418"/>
                  </a:cubicBezTo>
                  <a:lnTo>
                    <a:pt x="4591050" y="3498418"/>
                  </a:lnTo>
                  <a:lnTo>
                    <a:pt x="4591050" y="3824802"/>
                  </a:lnTo>
                  <a:lnTo>
                    <a:pt x="3203572" y="3824802"/>
                  </a:lnTo>
                  <a:cubicBezTo>
                    <a:pt x="2944816" y="3824802"/>
                    <a:pt x="2734304" y="3614290"/>
                    <a:pt x="2734304" y="3355534"/>
                  </a:cubicBezTo>
                  <a:lnTo>
                    <a:pt x="2734304" y="2743391"/>
                  </a:lnTo>
                  <a:cubicBezTo>
                    <a:pt x="2734304" y="2484634"/>
                    <a:pt x="2944816" y="2274123"/>
                    <a:pt x="3203572" y="2274123"/>
                  </a:cubicBezTo>
                  <a:lnTo>
                    <a:pt x="4591050" y="2274123"/>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65"/>
            <p:cNvSpPr/>
            <p:nvPr/>
          </p:nvSpPr>
          <p:spPr>
            <a:xfrm>
              <a:off x="5806440" y="133350"/>
              <a:ext cx="1203959" cy="1203960"/>
            </a:xfrm>
            <a:custGeom>
              <a:rect b="b" l="l" r="r" t="t"/>
              <a:pathLst>
                <a:path extrusionOk="0" h="1203960" w="1203959">
                  <a:moveTo>
                    <a:pt x="601980" y="1203960"/>
                  </a:moveTo>
                  <a:cubicBezTo>
                    <a:pt x="933917" y="1203960"/>
                    <a:pt x="1203960" y="933917"/>
                    <a:pt x="1203960" y="601980"/>
                  </a:cubicBezTo>
                  <a:cubicBezTo>
                    <a:pt x="1203960" y="270043"/>
                    <a:pt x="933907" y="0"/>
                    <a:pt x="601980" y="0"/>
                  </a:cubicBezTo>
                  <a:cubicBezTo>
                    <a:pt x="270053" y="0"/>
                    <a:pt x="0" y="270053"/>
                    <a:pt x="0" y="601980"/>
                  </a:cubicBezTo>
                  <a:cubicBezTo>
                    <a:pt x="0" y="933907"/>
                    <a:pt x="270043" y="1203960"/>
                    <a:pt x="601980" y="1203960"/>
                  </a:cubicBezTo>
                  <a:close/>
                  <a:moveTo>
                    <a:pt x="601980" y="285750"/>
                  </a:moveTo>
                  <a:cubicBezTo>
                    <a:pt x="776354" y="285750"/>
                    <a:pt x="918210" y="427615"/>
                    <a:pt x="918210" y="601980"/>
                  </a:cubicBezTo>
                  <a:cubicBezTo>
                    <a:pt x="918210" y="776345"/>
                    <a:pt x="776345" y="918210"/>
                    <a:pt x="601980" y="918210"/>
                  </a:cubicBezTo>
                  <a:cubicBezTo>
                    <a:pt x="427615" y="918210"/>
                    <a:pt x="285750" y="776354"/>
                    <a:pt x="285750" y="601980"/>
                  </a:cubicBezTo>
                  <a:cubicBezTo>
                    <a:pt x="285750" y="427606"/>
                    <a:pt x="427606" y="285750"/>
                    <a:pt x="601980" y="28575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65"/>
            <p:cNvSpPr/>
            <p:nvPr/>
          </p:nvSpPr>
          <p:spPr>
            <a:xfrm>
              <a:off x="5194296" y="4112256"/>
              <a:ext cx="897893" cy="285750"/>
            </a:xfrm>
            <a:custGeom>
              <a:rect b="b" l="l" r="r" t="t"/>
              <a:pathLst>
                <a:path extrusionOk="0" h="285750" w="897893">
                  <a:moveTo>
                    <a:pt x="0" y="142875"/>
                  </a:moveTo>
                  <a:cubicBezTo>
                    <a:pt x="0" y="221780"/>
                    <a:pt x="63970" y="285750"/>
                    <a:pt x="142875" y="285750"/>
                  </a:cubicBezTo>
                  <a:lnTo>
                    <a:pt x="755018" y="285750"/>
                  </a:lnTo>
                  <a:cubicBezTo>
                    <a:pt x="833923" y="285750"/>
                    <a:pt x="897893" y="221780"/>
                    <a:pt x="897893" y="142875"/>
                  </a:cubicBezTo>
                  <a:cubicBezTo>
                    <a:pt x="897893" y="63970"/>
                    <a:pt x="833923" y="0"/>
                    <a:pt x="755018" y="0"/>
                  </a:cubicBezTo>
                  <a:lnTo>
                    <a:pt x="142875" y="0"/>
                  </a:lnTo>
                  <a:cubicBezTo>
                    <a:pt x="63970" y="0"/>
                    <a:pt x="0" y="63970"/>
                    <a:pt x="0" y="14287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65"/>
            <p:cNvSpPr/>
            <p:nvPr/>
          </p:nvSpPr>
          <p:spPr>
            <a:xfrm>
              <a:off x="5194296" y="3500123"/>
              <a:ext cx="591816" cy="285750"/>
            </a:xfrm>
            <a:custGeom>
              <a:rect b="b" l="l" r="r" t="t"/>
              <a:pathLst>
                <a:path extrusionOk="0" h="285750" w="591816">
                  <a:moveTo>
                    <a:pt x="0" y="142875"/>
                  </a:moveTo>
                  <a:cubicBezTo>
                    <a:pt x="0" y="221780"/>
                    <a:pt x="63970" y="285750"/>
                    <a:pt x="142875" y="285750"/>
                  </a:cubicBezTo>
                  <a:lnTo>
                    <a:pt x="448942" y="285750"/>
                  </a:lnTo>
                  <a:cubicBezTo>
                    <a:pt x="527847" y="285750"/>
                    <a:pt x="591817" y="221780"/>
                    <a:pt x="591817" y="142875"/>
                  </a:cubicBezTo>
                  <a:cubicBezTo>
                    <a:pt x="591817" y="63970"/>
                    <a:pt x="527847" y="0"/>
                    <a:pt x="448942" y="0"/>
                  </a:cubicBezTo>
                  <a:lnTo>
                    <a:pt x="142875" y="0"/>
                  </a:lnTo>
                  <a:cubicBezTo>
                    <a:pt x="63970" y="0"/>
                    <a:pt x="0" y="63970"/>
                    <a:pt x="0" y="14287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65"/>
            <p:cNvSpPr/>
            <p:nvPr/>
          </p:nvSpPr>
          <p:spPr>
            <a:xfrm>
              <a:off x="2133600" y="133349"/>
              <a:ext cx="1663055" cy="897893"/>
            </a:xfrm>
            <a:custGeom>
              <a:rect b="b" l="l" r="r" t="t"/>
              <a:pathLst>
                <a:path extrusionOk="0" h="897893" w="1663055">
                  <a:moveTo>
                    <a:pt x="448942" y="897893"/>
                  </a:moveTo>
                  <a:lnTo>
                    <a:pt x="1214114" y="897893"/>
                  </a:lnTo>
                  <a:cubicBezTo>
                    <a:pt x="1464412" y="897893"/>
                    <a:pt x="1663056" y="694773"/>
                    <a:pt x="1663056" y="448951"/>
                  </a:cubicBezTo>
                  <a:cubicBezTo>
                    <a:pt x="1663065" y="198644"/>
                    <a:pt x="1459944" y="0"/>
                    <a:pt x="1214123" y="0"/>
                  </a:cubicBezTo>
                  <a:lnTo>
                    <a:pt x="448942" y="0"/>
                  </a:lnTo>
                  <a:cubicBezTo>
                    <a:pt x="198644" y="0"/>
                    <a:pt x="0" y="203121"/>
                    <a:pt x="0" y="448942"/>
                  </a:cubicBezTo>
                  <a:cubicBezTo>
                    <a:pt x="0" y="699240"/>
                    <a:pt x="203121" y="897893"/>
                    <a:pt x="448942" y="897893"/>
                  </a:cubicBezTo>
                  <a:close/>
                  <a:moveTo>
                    <a:pt x="448942" y="285750"/>
                  </a:moveTo>
                  <a:lnTo>
                    <a:pt x="1214114" y="285750"/>
                  </a:lnTo>
                  <a:cubicBezTo>
                    <a:pt x="1302944" y="285750"/>
                    <a:pt x="1377306" y="357549"/>
                    <a:pt x="1377306" y="448942"/>
                  </a:cubicBezTo>
                  <a:cubicBezTo>
                    <a:pt x="1377306" y="537772"/>
                    <a:pt x="1305506" y="612134"/>
                    <a:pt x="1214114" y="612134"/>
                  </a:cubicBezTo>
                  <a:lnTo>
                    <a:pt x="448942" y="612134"/>
                  </a:lnTo>
                  <a:cubicBezTo>
                    <a:pt x="360121" y="612143"/>
                    <a:pt x="285750" y="540353"/>
                    <a:pt x="285750" y="448942"/>
                  </a:cubicBezTo>
                  <a:cubicBezTo>
                    <a:pt x="285750" y="360121"/>
                    <a:pt x="357540" y="285750"/>
                    <a:pt x="448942"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5" name="Google Shape;145;p65"/>
          <p:cNvGrpSpPr/>
          <p:nvPr/>
        </p:nvGrpSpPr>
        <p:grpSpPr>
          <a:xfrm>
            <a:off x="961690" y="3371942"/>
            <a:ext cx="471587" cy="471586"/>
            <a:chOff x="2133592" y="133354"/>
            <a:chExt cx="4876806" cy="4876795"/>
          </a:xfrm>
        </p:grpSpPr>
        <p:sp>
          <p:nvSpPr>
            <p:cNvPr id="146" name="Google Shape;146;p65"/>
            <p:cNvSpPr/>
            <p:nvPr/>
          </p:nvSpPr>
          <p:spPr>
            <a:xfrm>
              <a:off x="2133592" y="133354"/>
              <a:ext cx="4876806" cy="4876795"/>
            </a:xfrm>
            <a:custGeom>
              <a:rect b="b" l="l" r="r" t="t"/>
              <a:pathLst>
                <a:path extrusionOk="0" h="4876795" w="4876806">
                  <a:moveTo>
                    <a:pt x="4834955" y="2337373"/>
                  </a:moveTo>
                  <a:lnTo>
                    <a:pt x="2539430" y="41848"/>
                  </a:lnTo>
                  <a:cubicBezTo>
                    <a:pt x="2483642" y="-13949"/>
                    <a:pt x="2393174" y="-13949"/>
                    <a:pt x="2337376" y="41848"/>
                  </a:cubicBezTo>
                  <a:lnTo>
                    <a:pt x="41851" y="2337373"/>
                  </a:lnTo>
                  <a:cubicBezTo>
                    <a:pt x="989" y="2378236"/>
                    <a:pt x="-11232" y="2439691"/>
                    <a:pt x="10876" y="2493078"/>
                  </a:cubicBezTo>
                  <a:cubicBezTo>
                    <a:pt x="33003" y="2546456"/>
                    <a:pt x="85095" y="2581270"/>
                    <a:pt x="142883" y="2581270"/>
                  </a:cubicBezTo>
                  <a:lnTo>
                    <a:pt x="612142" y="2581270"/>
                  </a:lnTo>
                  <a:lnTo>
                    <a:pt x="612142" y="4733920"/>
                  </a:lnTo>
                  <a:cubicBezTo>
                    <a:pt x="612142" y="4812826"/>
                    <a:pt x="676112" y="4876795"/>
                    <a:pt x="755017" y="4876795"/>
                  </a:cubicBezTo>
                  <a:lnTo>
                    <a:pt x="4121780" y="4876795"/>
                  </a:lnTo>
                  <a:cubicBezTo>
                    <a:pt x="4200685" y="4876795"/>
                    <a:pt x="4264655" y="4812826"/>
                    <a:pt x="4264655" y="4733920"/>
                  </a:cubicBezTo>
                  <a:lnTo>
                    <a:pt x="4264655" y="2581270"/>
                  </a:lnTo>
                  <a:lnTo>
                    <a:pt x="4733933" y="2581270"/>
                  </a:lnTo>
                  <a:cubicBezTo>
                    <a:pt x="4791721" y="2581270"/>
                    <a:pt x="4843814" y="2546456"/>
                    <a:pt x="4865931" y="2493069"/>
                  </a:cubicBezTo>
                  <a:cubicBezTo>
                    <a:pt x="4888038" y="2439681"/>
                    <a:pt x="4875818" y="2378236"/>
                    <a:pt x="4834955" y="2337373"/>
                  </a:cubicBezTo>
                  <a:close/>
                  <a:moveTo>
                    <a:pt x="4121799" y="2295520"/>
                  </a:moveTo>
                  <a:cubicBezTo>
                    <a:pt x="4042894" y="2295520"/>
                    <a:pt x="3978924" y="2359490"/>
                    <a:pt x="3978924" y="2438395"/>
                  </a:cubicBezTo>
                  <a:lnTo>
                    <a:pt x="3978924" y="4591045"/>
                  </a:lnTo>
                  <a:lnTo>
                    <a:pt x="897901" y="4591045"/>
                  </a:lnTo>
                  <a:lnTo>
                    <a:pt x="897901" y="2438395"/>
                  </a:lnTo>
                  <a:cubicBezTo>
                    <a:pt x="897901" y="2359490"/>
                    <a:pt x="833931" y="2295520"/>
                    <a:pt x="755026" y="2295520"/>
                  </a:cubicBezTo>
                  <a:lnTo>
                    <a:pt x="487812" y="2295520"/>
                  </a:lnTo>
                  <a:lnTo>
                    <a:pt x="2438408" y="344934"/>
                  </a:lnTo>
                  <a:lnTo>
                    <a:pt x="4389004" y="229552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65"/>
            <p:cNvSpPr/>
            <p:nvPr/>
          </p:nvSpPr>
          <p:spPr>
            <a:xfrm>
              <a:off x="3357881" y="2275836"/>
              <a:ext cx="2122165" cy="2122165"/>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66"/>
          <p:cNvGraphicFramePr/>
          <p:nvPr/>
        </p:nvGraphicFramePr>
        <p:xfrm>
          <a:off x="287337" y="1151162"/>
          <a:ext cx="3000000" cy="3000000"/>
        </p:xfrm>
        <a:graphic>
          <a:graphicData uri="http://schemas.openxmlformats.org/drawingml/2006/table">
            <a:tbl>
              <a:tblPr>
                <a:noFill/>
                <a:tableStyleId>{0E528BF8-35FD-4FE5-AA24-0269CDCA1483}</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Coinvolgere l'apprezzamento del pubblico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Come </a:t>
                      </a:r>
                      <a:r>
                        <a:rPr b="1" i="0" lang="it" sz="1200" u="none" cap="none" strike="noStrike">
                          <a:solidFill>
                            <a:srgbClr val="F16924"/>
                          </a:solidFill>
                          <a:latin typeface="Calibri"/>
                          <a:ea typeface="Calibri"/>
                          <a:cs typeface="Calibri"/>
                          <a:sym typeface="Calibri"/>
                        </a:rPr>
                        <a:t>coinvolgerete il pubblico </a:t>
                      </a:r>
                      <a:r>
                        <a:rPr b="0" i="0" lang="it" sz="1200" u="none" cap="none" strike="noStrike">
                          <a:solidFill>
                            <a:srgbClr val="4B4B4B"/>
                          </a:solidFill>
                          <a:latin typeface="Calibri"/>
                          <a:ea typeface="Calibri"/>
                          <a:cs typeface="Calibri"/>
                          <a:sym typeface="Calibri"/>
                        </a:rPr>
                        <a:t>ad apprezzare il significato culturale e costruttivo?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2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sensibilizzare e ispirare gli altri a valorizzare e proteggere il patrimonio culturale ed edilizio.</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Capire il pubblico: </a:t>
                      </a:r>
                      <a:r>
                        <a:rPr b="0" i="0" lang="it" sz="1000" u="none" cap="none" strike="noStrike">
                          <a:solidFill>
                            <a:srgbClr val="4B4B4B"/>
                          </a:solidFill>
                          <a:latin typeface="Calibri"/>
                          <a:ea typeface="Calibri"/>
                          <a:cs typeface="Calibri"/>
                          <a:sym typeface="Calibri"/>
                        </a:rPr>
                        <a:t>Identificate chi volete raggiungere - comunità locali, turisti, visitatori, scuole o partner - e il loro livello di conoscenza del significato culturale o edilizio.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contenuti coinvolgenti: </a:t>
                      </a:r>
                      <a:r>
                        <a:rPr b="0" i="0" lang="it" sz="1000" u="none" cap="none" strike="noStrike">
                          <a:solidFill>
                            <a:srgbClr val="4B4B4B"/>
                          </a:solidFill>
                          <a:latin typeface="Calibri"/>
                          <a:ea typeface="Calibri"/>
                          <a:cs typeface="Calibri"/>
                          <a:sym typeface="Calibri"/>
                        </a:rPr>
                        <a:t>Sviluppate modi semplici e convincenti per condividere il vostro messaggio, come la narrazione, le visite guidate o le mostre interattive. Ad esempio, utilizzate poster, social media o strumenti digitali come Canva per rendere il vostro messaggio visivamente accattivante.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Incoraggiare la partecipazione: </a:t>
                      </a:r>
                      <a:r>
                        <a:rPr b="0" i="0" lang="it" sz="1000" u="none" cap="none" strike="noStrike">
                          <a:solidFill>
                            <a:srgbClr val="4B4B4B"/>
                          </a:solidFill>
                          <a:latin typeface="Calibri"/>
                          <a:ea typeface="Calibri"/>
                          <a:cs typeface="Calibri"/>
                          <a:sym typeface="Calibri"/>
                        </a:rPr>
                        <a:t>Pianificate attività come passeggiate culturali, visite agli edifici o workshop per coinvolgere le persone.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Tracciare e condividere i successi: </a:t>
                      </a:r>
                      <a:r>
                        <a:rPr b="0" i="0" lang="it" sz="1000" u="none" cap="none" strike="noStrike">
                          <a:solidFill>
                            <a:srgbClr val="4B4B4B"/>
                          </a:solidFill>
                          <a:latin typeface="Calibri"/>
                          <a:ea typeface="Calibri"/>
                          <a:cs typeface="Calibri"/>
                          <a:sym typeface="Calibri"/>
                        </a:rPr>
                        <a:t>Documentate e condividete i vostri sforzi attraverso storie, foto o risultati misurabili. Evidenziate l'impatto positivo che la vostra idea sta avendo sulla conservazione della cultura e sulla costruzione del patrimonio.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53" name="Google Shape;153;p66"/>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54" name="Google Shape;154;p66"/>
          <p:cNvSpPr txBox="1"/>
          <p:nvPr/>
        </p:nvSpPr>
        <p:spPr>
          <a:xfrm>
            <a:off x="440839" y="2010923"/>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nvGrpSpPr>
          <p:cNvPr id="155" name="Google Shape;155;p66"/>
          <p:cNvGrpSpPr/>
          <p:nvPr/>
        </p:nvGrpSpPr>
        <p:grpSpPr>
          <a:xfrm>
            <a:off x="5832085" y="-30644"/>
            <a:ext cx="1152193" cy="1202111"/>
            <a:chOff x="5832085" y="-30644"/>
            <a:chExt cx="1152193" cy="1202111"/>
          </a:xfrm>
        </p:grpSpPr>
        <p:pic>
          <p:nvPicPr>
            <p:cNvPr id="156" name="Google Shape;156;p66"/>
            <p:cNvPicPr preferRelativeResize="0"/>
            <p:nvPr/>
          </p:nvPicPr>
          <p:blipFill rotWithShape="1">
            <a:blip r:embed="rId3">
              <a:alphaModFix/>
            </a:blip>
            <a:srcRect b="0" l="0" r="0" t="0"/>
            <a:stretch/>
          </p:blipFill>
          <p:spPr>
            <a:xfrm>
              <a:off x="5832085" y="-30644"/>
              <a:ext cx="1152193" cy="1202111"/>
            </a:xfrm>
            <a:prstGeom prst="rect">
              <a:avLst/>
            </a:prstGeom>
            <a:noFill/>
            <a:ln>
              <a:noFill/>
            </a:ln>
          </p:spPr>
        </p:pic>
        <p:pic>
          <p:nvPicPr>
            <p:cNvPr id="157" name="Google Shape;157;p66"/>
            <p:cNvPicPr preferRelativeResize="0"/>
            <p:nvPr/>
          </p:nvPicPr>
          <p:blipFill rotWithShape="1">
            <a:blip r:embed="rId4">
              <a:alphaModFix/>
            </a:blip>
            <a:srcRect b="33333" l="0" r="0" t="0"/>
            <a:stretch/>
          </p:blipFill>
          <p:spPr>
            <a:xfrm>
              <a:off x="6047602" y="209832"/>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58" name="Google Shape;158;p66"/>
            <p:cNvPicPr preferRelativeResize="0"/>
            <p:nvPr/>
          </p:nvPicPr>
          <p:blipFill rotWithShape="1">
            <a:blip r:embed="rId5">
              <a:alphaModFix amt="70000"/>
            </a:blip>
            <a:srcRect b="0" l="0" r="0" t="0"/>
            <a:stretch/>
          </p:blipFill>
          <p:spPr>
            <a:xfrm>
              <a:off x="6047602" y="221685"/>
              <a:ext cx="697452" cy="697452"/>
            </a:xfrm>
            <a:prstGeom prst="rect">
              <a:avLst/>
            </a:prstGeom>
            <a:noFill/>
            <a:ln>
              <a:noFill/>
            </a:ln>
          </p:spPr>
        </p:pic>
      </p:grpSp>
      <p:grpSp>
        <p:nvGrpSpPr>
          <p:cNvPr id="159" name="Google Shape;159;p66"/>
          <p:cNvGrpSpPr/>
          <p:nvPr/>
        </p:nvGrpSpPr>
        <p:grpSpPr>
          <a:xfrm>
            <a:off x="7848982" y="-30644"/>
            <a:ext cx="1152193" cy="1202111"/>
            <a:chOff x="7848982" y="-30644"/>
            <a:chExt cx="1152193" cy="1202111"/>
          </a:xfrm>
        </p:grpSpPr>
        <p:pic>
          <p:nvPicPr>
            <p:cNvPr id="160" name="Google Shape;160;p66"/>
            <p:cNvPicPr preferRelativeResize="0"/>
            <p:nvPr/>
          </p:nvPicPr>
          <p:blipFill rotWithShape="1">
            <a:blip r:embed="rId3">
              <a:alphaModFix/>
            </a:blip>
            <a:srcRect b="0" l="0" r="0" t="0"/>
            <a:stretch/>
          </p:blipFill>
          <p:spPr>
            <a:xfrm>
              <a:off x="7848982" y="-30644"/>
              <a:ext cx="1152193" cy="1202111"/>
            </a:xfrm>
            <a:prstGeom prst="rect">
              <a:avLst/>
            </a:prstGeom>
            <a:noFill/>
            <a:ln>
              <a:noFill/>
            </a:ln>
          </p:spPr>
        </p:pic>
        <p:pic>
          <p:nvPicPr>
            <p:cNvPr id="161" name="Google Shape;161;p66"/>
            <p:cNvPicPr preferRelativeResize="0"/>
            <p:nvPr/>
          </p:nvPicPr>
          <p:blipFill rotWithShape="1">
            <a:blip r:embed="rId6">
              <a:alphaModFix/>
            </a:blip>
            <a:srcRect b="12500" l="0" r="0" t="12500"/>
            <a:stretch/>
          </p:blipFill>
          <p:spPr>
            <a:xfrm>
              <a:off x="8064499" y="209832"/>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62" name="Google Shape;162;p66"/>
            <p:cNvPicPr preferRelativeResize="0"/>
            <p:nvPr/>
          </p:nvPicPr>
          <p:blipFill rotWithShape="1">
            <a:blip r:embed="rId5">
              <a:alphaModFix amt="70000"/>
            </a:blip>
            <a:srcRect b="0" l="0" r="0" t="0"/>
            <a:stretch/>
          </p:blipFill>
          <p:spPr>
            <a:xfrm>
              <a:off x="8067924" y="225899"/>
              <a:ext cx="697452" cy="697452"/>
            </a:xfrm>
            <a:prstGeom prst="rect">
              <a:avLst/>
            </a:prstGeom>
            <a:noFill/>
            <a:ln>
              <a:noFill/>
            </a:ln>
          </p:spPr>
        </p:pic>
      </p:grpSp>
      <p:grpSp>
        <p:nvGrpSpPr>
          <p:cNvPr id="163" name="Google Shape;163;p66"/>
          <p:cNvGrpSpPr/>
          <p:nvPr/>
        </p:nvGrpSpPr>
        <p:grpSpPr>
          <a:xfrm>
            <a:off x="6840534" y="-30644"/>
            <a:ext cx="1152193" cy="1202111"/>
            <a:chOff x="6840534" y="-30644"/>
            <a:chExt cx="1152193" cy="1202111"/>
          </a:xfrm>
        </p:grpSpPr>
        <p:pic>
          <p:nvPicPr>
            <p:cNvPr id="164" name="Google Shape;164;p66"/>
            <p:cNvPicPr preferRelativeResize="0"/>
            <p:nvPr/>
          </p:nvPicPr>
          <p:blipFill rotWithShape="1">
            <a:blip r:embed="rId3">
              <a:alphaModFix/>
            </a:blip>
            <a:srcRect b="0" l="0" r="0" t="0"/>
            <a:stretch/>
          </p:blipFill>
          <p:spPr>
            <a:xfrm>
              <a:off x="6840534" y="-30644"/>
              <a:ext cx="1152193" cy="1202111"/>
            </a:xfrm>
            <a:prstGeom prst="rect">
              <a:avLst/>
            </a:prstGeom>
            <a:noFill/>
            <a:ln>
              <a:noFill/>
            </a:ln>
          </p:spPr>
        </p:pic>
        <p:pic>
          <p:nvPicPr>
            <p:cNvPr id="165" name="Google Shape;165;p66"/>
            <p:cNvPicPr preferRelativeResize="0"/>
            <p:nvPr/>
          </p:nvPicPr>
          <p:blipFill rotWithShape="1">
            <a:blip r:embed="rId7">
              <a:alphaModFix/>
            </a:blip>
            <a:srcRect b="0" l="16633" r="16632" t="0"/>
            <a:stretch/>
          </p:blipFill>
          <p:spPr>
            <a:xfrm>
              <a:off x="7056051" y="209832"/>
              <a:ext cx="721267" cy="721267"/>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66" name="Google Shape;166;p66"/>
            <p:cNvPicPr preferRelativeResize="0"/>
            <p:nvPr/>
          </p:nvPicPr>
          <p:blipFill rotWithShape="1">
            <a:blip r:embed="rId5">
              <a:alphaModFix amt="70000"/>
            </a:blip>
            <a:srcRect b="0" l="0" r="0" t="0"/>
            <a:stretch/>
          </p:blipFill>
          <p:spPr>
            <a:xfrm>
              <a:off x="7059476" y="221685"/>
              <a:ext cx="697452" cy="697452"/>
            </a:xfrm>
            <a:prstGeom prst="rect">
              <a:avLst/>
            </a:prstGeom>
            <a:noFill/>
            <a:ln>
              <a:noFill/>
            </a:ln>
          </p:spPr>
        </p:pic>
      </p:grpSp>
      <p:grpSp>
        <p:nvGrpSpPr>
          <p:cNvPr id="167" name="Google Shape;167;p66"/>
          <p:cNvGrpSpPr/>
          <p:nvPr/>
        </p:nvGrpSpPr>
        <p:grpSpPr>
          <a:xfrm>
            <a:off x="873398" y="2036148"/>
            <a:ext cx="477442" cy="477440"/>
            <a:chOff x="2133600" y="133365"/>
            <a:chExt cx="4876832" cy="4876812"/>
          </a:xfrm>
        </p:grpSpPr>
        <p:sp>
          <p:nvSpPr>
            <p:cNvPr id="168" name="Google Shape;168;p66"/>
            <p:cNvSpPr/>
            <p:nvPr/>
          </p:nvSpPr>
          <p:spPr>
            <a:xfrm>
              <a:off x="2133600" y="790622"/>
              <a:ext cx="4219574" cy="4219555"/>
            </a:xfrm>
            <a:custGeom>
              <a:rect b="b" l="l" r="r" t="t"/>
              <a:pathLst>
                <a:path extrusionOk="0" h="4219555" w="4219574">
                  <a:moveTo>
                    <a:pt x="3891601" y="1683620"/>
                  </a:moveTo>
                  <a:cubicBezTo>
                    <a:pt x="3802037" y="1659789"/>
                    <a:pt x="3737562" y="1601305"/>
                    <a:pt x="3705130" y="1514494"/>
                  </a:cubicBezTo>
                  <a:cubicBezTo>
                    <a:pt x="3691119" y="1476966"/>
                    <a:pt x="3675545" y="1439418"/>
                    <a:pt x="3658857" y="1402909"/>
                  </a:cubicBezTo>
                  <a:cubicBezTo>
                    <a:pt x="3620281" y="1318536"/>
                    <a:pt x="3624491" y="1231497"/>
                    <a:pt x="3671030" y="1151230"/>
                  </a:cubicBezTo>
                  <a:cubicBezTo>
                    <a:pt x="3771271" y="978341"/>
                    <a:pt x="3742734" y="759038"/>
                    <a:pt x="3601631" y="617944"/>
                  </a:cubicBezTo>
                  <a:cubicBezTo>
                    <a:pt x="3460528" y="476831"/>
                    <a:pt x="3241224" y="448294"/>
                    <a:pt x="3068336" y="548545"/>
                  </a:cubicBezTo>
                  <a:cubicBezTo>
                    <a:pt x="2988069" y="595084"/>
                    <a:pt x="2901048" y="599294"/>
                    <a:pt x="2816667" y="560727"/>
                  </a:cubicBezTo>
                  <a:cubicBezTo>
                    <a:pt x="2780205" y="544059"/>
                    <a:pt x="2742657" y="528495"/>
                    <a:pt x="2705091" y="514464"/>
                  </a:cubicBezTo>
                  <a:cubicBezTo>
                    <a:pt x="2618270" y="482051"/>
                    <a:pt x="2559787" y="417567"/>
                    <a:pt x="2535946" y="327984"/>
                  </a:cubicBezTo>
                  <a:cubicBezTo>
                    <a:pt x="2484568" y="134874"/>
                    <a:pt x="2309327" y="0"/>
                    <a:pt x="2109788" y="0"/>
                  </a:cubicBezTo>
                  <a:cubicBezTo>
                    <a:pt x="1910248" y="0"/>
                    <a:pt x="1734998" y="134874"/>
                    <a:pt x="1683630" y="327984"/>
                  </a:cubicBezTo>
                  <a:cubicBezTo>
                    <a:pt x="1659798" y="417557"/>
                    <a:pt x="1601305" y="482032"/>
                    <a:pt x="1514494" y="514455"/>
                  </a:cubicBezTo>
                  <a:cubicBezTo>
                    <a:pt x="1476956" y="528476"/>
                    <a:pt x="1439409" y="544030"/>
                    <a:pt x="1402909" y="560718"/>
                  </a:cubicBezTo>
                  <a:cubicBezTo>
                    <a:pt x="1318546" y="599294"/>
                    <a:pt x="1231516" y="595084"/>
                    <a:pt x="1151239" y="548535"/>
                  </a:cubicBezTo>
                  <a:cubicBezTo>
                    <a:pt x="978351" y="448285"/>
                    <a:pt x="759047" y="476831"/>
                    <a:pt x="617944" y="617944"/>
                  </a:cubicBezTo>
                  <a:cubicBezTo>
                    <a:pt x="446037" y="789842"/>
                    <a:pt x="446037" y="1069553"/>
                    <a:pt x="617944" y="1241451"/>
                  </a:cubicBezTo>
                  <a:lnTo>
                    <a:pt x="635146" y="1258653"/>
                  </a:lnTo>
                  <a:cubicBezTo>
                    <a:pt x="560337" y="1387745"/>
                    <a:pt x="503406" y="1525048"/>
                    <a:pt x="465030" y="1668885"/>
                  </a:cubicBezTo>
                  <a:lnTo>
                    <a:pt x="440893" y="1668885"/>
                  </a:lnTo>
                  <a:cubicBezTo>
                    <a:pt x="197787" y="1668885"/>
                    <a:pt x="0" y="1866662"/>
                    <a:pt x="0" y="2109778"/>
                  </a:cubicBezTo>
                  <a:cubicBezTo>
                    <a:pt x="0" y="2309317"/>
                    <a:pt x="134874" y="2484558"/>
                    <a:pt x="327974" y="2535936"/>
                  </a:cubicBezTo>
                  <a:cubicBezTo>
                    <a:pt x="417538" y="2559768"/>
                    <a:pt x="482022" y="2618261"/>
                    <a:pt x="514445" y="2705072"/>
                  </a:cubicBezTo>
                  <a:cubicBezTo>
                    <a:pt x="528466" y="2742600"/>
                    <a:pt x="544030" y="2780148"/>
                    <a:pt x="560718" y="2816657"/>
                  </a:cubicBezTo>
                  <a:cubicBezTo>
                    <a:pt x="599294" y="2901030"/>
                    <a:pt x="595084" y="2988059"/>
                    <a:pt x="548545" y="3068327"/>
                  </a:cubicBezTo>
                  <a:cubicBezTo>
                    <a:pt x="448304" y="3241215"/>
                    <a:pt x="476841" y="3460509"/>
                    <a:pt x="617953" y="3601612"/>
                  </a:cubicBezTo>
                  <a:cubicBezTo>
                    <a:pt x="759057" y="3742716"/>
                    <a:pt x="978370" y="3771262"/>
                    <a:pt x="1151249" y="3671011"/>
                  </a:cubicBezTo>
                  <a:cubicBezTo>
                    <a:pt x="1231525" y="3624463"/>
                    <a:pt x="1318546" y="3620253"/>
                    <a:pt x="1402928" y="3658829"/>
                  </a:cubicBezTo>
                  <a:cubicBezTo>
                    <a:pt x="1439418" y="3675507"/>
                    <a:pt x="1476956" y="3691071"/>
                    <a:pt x="1514504" y="3705092"/>
                  </a:cubicBezTo>
                  <a:cubicBezTo>
                    <a:pt x="1601324" y="3737505"/>
                    <a:pt x="1659807" y="3801990"/>
                    <a:pt x="1683639" y="3891563"/>
                  </a:cubicBezTo>
                  <a:cubicBezTo>
                    <a:pt x="1735017" y="4084673"/>
                    <a:pt x="1910258" y="4219556"/>
                    <a:pt x="2109797" y="4219556"/>
                  </a:cubicBezTo>
                  <a:cubicBezTo>
                    <a:pt x="2309336" y="4219556"/>
                    <a:pt x="2484587" y="4084682"/>
                    <a:pt x="2535955" y="3891572"/>
                  </a:cubicBezTo>
                  <a:cubicBezTo>
                    <a:pt x="2559787" y="3801999"/>
                    <a:pt x="2618280" y="3737515"/>
                    <a:pt x="2705110" y="3705092"/>
                  </a:cubicBezTo>
                  <a:cubicBezTo>
                    <a:pt x="2742733" y="3691033"/>
                    <a:pt x="2780281" y="3675469"/>
                    <a:pt x="2816667" y="3658829"/>
                  </a:cubicBezTo>
                  <a:cubicBezTo>
                    <a:pt x="2901039" y="3620272"/>
                    <a:pt x="2988069" y="3624472"/>
                    <a:pt x="3068336" y="3671011"/>
                  </a:cubicBezTo>
                  <a:cubicBezTo>
                    <a:pt x="3241234" y="3771243"/>
                    <a:pt x="3460518" y="3742716"/>
                    <a:pt x="3601622" y="3601612"/>
                  </a:cubicBezTo>
                  <a:cubicBezTo>
                    <a:pt x="3742734" y="3460518"/>
                    <a:pt x="3771281" y="3241215"/>
                    <a:pt x="3671030" y="3068327"/>
                  </a:cubicBezTo>
                  <a:cubicBezTo>
                    <a:pt x="3624491" y="2988050"/>
                    <a:pt x="3620281" y="2901020"/>
                    <a:pt x="3658857" y="2816647"/>
                  </a:cubicBezTo>
                  <a:cubicBezTo>
                    <a:pt x="3675545" y="2780138"/>
                    <a:pt x="3691119" y="2742600"/>
                    <a:pt x="3705130" y="2705053"/>
                  </a:cubicBezTo>
                  <a:cubicBezTo>
                    <a:pt x="3737553" y="2618242"/>
                    <a:pt x="3802028" y="2559758"/>
                    <a:pt x="3891591" y="2535927"/>
                  </a:cubicBezTo>
                  <a:cubicBezTo>
                    <a:pt x="4084701" y="2484549"/>
                    <a:pt x="4219575" y="2309308"/>
                    <a:pt x="4219575" y="2109788"/>
                  </a:cubicBezTo>
                  <a:cubicBezTo>
                    <a:pt x="4219575" y="1910239"/>
                    <a:pt x="4084701" y="1734998"/>
                    <a:pt x="3891601" y="1683620"/>
                  </a:cubicBezTo>
                  <a:close/>
                  <a:moveTo>
                    <a:pt x="3818125" y="2259797"/>
                  </a:moveTo>
                  <a:cubicBezTo>
                    <a:pt x="3637893" y="2307765"/>
                    <a:pt x="3502705" y="2430390"/>
                    <a:pt x="3437449" y="2605088"/>
                  </a:cubicBezTo>
                  <a:cubicBezTo>
                    <a:pt x="3425800" y="2636292"/>
                    <a:pt x="3412855" y="2667505"/>
                    <a:pt x="3398987" y="2697842"/>
                  </a:cubicBezTo>
                  <a:cubicBezTo>
                    <a:pt x="3321358" y="2867644"/>
                    <a:pt x="3330178" y="3050115"/>
                    <a:pt x="3423838" y="3211659"/>
                  </a:cubicBezTo>
                  <a:cubicBezTo>
                    <a:pt x="3459204" y="3272647"/>
                    <a:pt x="3449231" y="3349924"/>
                    <a:pt x="3399587" y="3399568"/>
                  </a:cubicBezTo>
                  <a:cubicBezTo>
                    <a:pt x="3349952" y="3449212"/>
                    <a:pt x="3272676" y="3459175"/>
                    <a:pt x="3211678" y="3423819"/>
                  </a:cubicBezTo>
                  <a:cubicBezTo>
                    <a:pt x="3050153" y="3330159"/>
                    <a:pt x="2867682" y="3321329"/>
                    <a:pt x="2697861" y="3398968"/>
                  </a:cubicBezTo>
                  <a:cubicBezTo>
                    <a:pt x="2667610" y="3412798"/>
                    <a:pt x="2636406" y="3425743"/>
                    <a:pt x="2605135" y="3437420"/>
                  </a:cubicBezTo>
                  <a:cubicBezTo>
                    <a:pt x="2430409" y="3502667"/>
                    <a:pt x="2307774" y="3637864"/>
                    <a:pt x="2259816" y="3818125"/>
                  </a:cubicBezTo>
                  <a:cubicBezTo>
                    <a:pt x="2241690" y="3886248"/>
                    <a:pt x="2180006" y="3933825"/>
                    <a:pt x="2109797" y="3933825"/>
                  </a:cubicBezTo>
                  <a:cubicBezTo>
                    <a:pt x="2039598" y="3933825"/>
                    <a:pt x="1977904" y="3886248"/>
                    <a:pt x="1959778" y="3818115"/>
                  </a:cubicBezTo>
                  <a:cubicBezTo>
                    <a:pt x="1911810" y="3637864"/>
                    <a:pt x="1789176" y="3502657"/>
                    <a:pt x="1614459" y="3437420"/>
                  </a:cubicBezTo>
                  <a:cubicBezTo>
                    <a:pt x="1583255" y="3425762"/>
                    <a:pt x="1552051" y="3412827"/>
                    <a:pt x="1521724" y="3398968"/>
                  </a:cubicBezTo>
                  <a:cubicBezTo>
                    <a:pt x="1445162" y="3363963"/>
                    <a:pt x="1366037" y="3346542"/>
                    <a:pt x="1287409" y="3346542"/>
                  </a:cubicBezTo>
                  <a:cubicBezTo>
                    <a:pt x="1191635" y="3346542"/>
                    <a:pt x="1096613" y="3372393"/>
                    <a:pt x="1007907" y="3423828"/>
                  </a:cubicBezTo>
                  <a:cubicBezTo>
                    <a:pt x="946909" y="3459185"/>
                    <a:pt x="869642" y="3449222"/>
                    <a:pt x="819988" y="3399568"/>
                  </a:cubicBezTo>
                  <a:cubicBezTo>
                    <a:pt x="770344" y="3349933"/>
                    <a:pt x="760371" y="3272666"/>
                    <a:pt x="795738" y="3211668"/>
                  </a:cubicBezTo>
                  <a:cubicBezTo>
                    <a:pt x="889397" y="3050134"/>
                    <a:pt x="898217" y="2867654"/>
                    <a:pt x="820598" y="2697861"/>
                  </a:cubicBezTo>
                  <a:cubicBezTo>
                    <a:pt x="806720" y="2667505"/>
                    <a:pt x="793785" y="2636301"/>
                    <a:pt x="782126" y="2605107"/>
                  </a:cubicBezTo>
                  <a:cubicBezTo>
                    <a:pt x="716880" y="2430399"/>
                    <a:pt x="581692" y="2307765"/>
                    <a:pt x="401441" y="2259797"/>
                  </a:cubicBezTo>
                  <a:cubicBezTo>
                    <a:pt x="333327" y="2241671"/>
                    <a:pt x="285750" y="2179977"/>
                    <a:pt x="285750" y="2109778"/>
                  </a:cubicBezTo>
                  <a:cubicBezTo>
                    <a:pt x="285750" y="2024234"/>
                    <a:pt x="355349" y="1954635"/>
                    <a:pt x="440893" y="1954635"/>
                  </a:cubicBezTo>
                  <a:lnTo>
                    <a:pt x="578710" y="1954635"/>
                  </a:lnTo>
                  <a:cubicBezTo>
                    <a:pt x="647148" y="1954635"/>
                    <a:pt x="705974" y="1906105"/>
                    <a:pt x="718985" y="1838906"/>
                  </a:cubicBezTo>
                  <a:cubicBezTo>
                    <a:pt x="755199" y="1651807"/>
                    <a:pt x="827865" y="1476556"/>
                    <a:pt x="934974" y="1318003"/>
                  </a:cubicBezTo>
                  <a:cubicBezTo>
                    <a:pt x="973274" y="1261301"/>
                    <a:pt x="965997" y="1185396"/>
                    <a:pt x="917610" y="1136999"/>
                  </a:cubicBezTo>
                  <a:lnTo>
                    <a:pt x="820007" y="1039397"/>
                  </a:lnTo>
                  <a:cubicBezTo>
                    <a:pt x="759514" y="978903"/>
                    <a:pt x="759514" y="880482"/>
                    <a:pt x="820007" y="819988"/>
                  </a:cubicBezTo>
                  <a:cubicBezTo>
                    <a:pt x="869652" y="770354"/>
                    <a:pt x="946918" y="760371"/>
                    <a:pt x="1007916" y="795738"/>
                  </a:cubicBezTo>
                  <a:cubicBezTo>
                    <a:pt x="1169451" y="889397"/>
                    <a:pt x="1351931" y="898236"/>
                    <a:pt x="1521714" y="820598"/>
                  </a:cubicBezTo>
                  <a:cubicBezTo>
                    <a:pt x="1552051" y="806729"/>
                    <a:pt x="1583255" y="793795"/>
                    <a:pt x="1614459" y="782145"/>
                  </a:cubicBezTo>
                  <a:cubicBezTo>
                    <a:pt x="1789176" y="716899"/>
                    <a:pt x="1911810" y="581701"/>
                    <a:pt x="1959769" y="401450"/>
                  </a:cubicBezTo>
                  <a:cubicBezTo>
                    <a:pt x="1977895" y="333327"/>
                    <a:pt x="2039579" y="285750"/>
                    <a:pt x="2109788" y="285750"/>
                  </a:cubicBezTo>
                  <a:cubicBezTo>
                    <a:pt x="2179987" y="285750"/>
                    <a:pt x="2241680" y="333327"/>
                    <a:pt x="2259806" y="401450"/>
                  </a:cubicBezTo>
                  <a:cubicBezTo>
                    <a:pt x="2307774" y="581701"/>
                    <a:pt x="2430409" y="716909"/>
                    <a:pt x="2605126" y="782145"/>
                  </a:cubicBezTo>
                  <a:cubicBezTo>
                    <a:pt x="2636358" y="793804"/>
                    <a:pt x="2667553" y="806749"/>
                    <a:pt x="2697861" y="820598"/>
                  </a:cubicBezTo>
                  <a:cubicBezTo>
                    <a:pt x="2867663" y="898217"/>
                    <a:pt x="3050134" y="889387"/>
                    <a:pt x="3211659" y="795738"/>
                  </a:cubicBezTo>
                  <a:cubicBezTo>
                    <a:pt x="3272638" y="760362"/>
                    <a:pt x="3349924" y="770344"/>
                    <a:pt x="3399568" y="819998"/>
                  </a:cubicBezTo>
                  <a:cubicBezTo>
                    <a:pt x="3449212" y="869632"/>
                    <a:pt x="3459185" y="946909"/>
                    <a:pt x="3423818" y="1007897"/>
                  </a:cubicBezTo>
                  <a:cubicBezTo>
                    <a:pt x="3330159" y="1169432"/>
                    <a:pt x="3321339" y="1351912"/>
                    <a:pt x="3398968" y="1521714"/>
                  </a:cubicBezTo>
                  <a:cubicBezTo>
                    <a:pt x="3412846" y="1552070"/>
                    <a:pt x="3425790" y="1583274"/>
                    <a:pt x="3437439" y="1614469"/>
                  </a:cubicBezTo>
                  <a:cubicBezTo>
                    <a:pt x="3502695" y="1789176"/>
                    <a:pt x="3637883" y="1911801"/>
                    <a:pt x="3818115" y="1959759"/>
                  </a:cubicBezTo>
                  <a:cubicBezTo>
                    <a:pt x="3886238" y="1977886"/>
                    <a:pt x="3933816" y="2039579"/>
                    <a:pt x="3933816" y="2109778"/>
                  </a:cubicBezTo>
                  <a:cubicBezTo>
                    <a:pt x="3933825" y="2179977"/>
                    <a:pt x="3886248" y="2241671"/>
                    <a:pt x="3818125" y="225979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66"/>
            <p:cNvSpPr/>
            <p:nvPr/>
          </p:nvSpPr>
          <p:spPr>
            <a:xfrm>
              <a:off x="5636867" y="133365"/>
              <a:ext cx="1373565" cy="1373556"/>
            </a:xfrm>
            <a:custGeom>
              <a:rect b="b" l="l" r="r" t="t"/>
              <a:pathLst>
                <a:path extrusionOk="0" h="1373556" w="1373565">
                  <a:moveTo>
                    <a:pt x="1260605" y="820021"/>
                  </a:moveTo>
                  <a:lnTo>
                    <a:pt x="1210455" y="794351"/>
                  </a:lnTo>
                  <a:cubicBezTo>
                    <a:pt x="1219304" y="751622"/>
                    <a:pt x="1222819" y="708073"/>
                    <a:pt x="1220933" y="664487"/>
                  </a:cubicBezTo>
                  <a:lnTo>
                    <a:pt x="1274540" y="647180"/>
                  </a:lnTo>
                  <a:cubicBezTo>
                    <a:pt x="1349635" y="622939"/>
                    <a:pt x="1390859" y="542414"/>
                    <a:pt x="1366618" y="467329"/>
                  </a:cubicBezTo>
                  <a:cubicBezTo>
                    <a:pt x="1342377" y="392234"/>
                    <a:pt x="1261824" y="351029"/>
                    <a:pt x="1186767" y="375251"/>
                  </a:cubicBezTo>
                  <a:lnTo>
                    <a:pt x="1133151" y="392558"/>
                  </a:lnTo>
                  <a:cubicBezTo>
                    <a:pt x="1109195" y="356086"/>
                    <a:pt x="1080887" y="322816"/>
                    <a:pt x="1048721" y="293326"/>
                  </a:cubicBezTo>
                  <a:lnTo>
                    <a:pt x="1074400" y="243177"/>
                  </a:lnTo>
                  <a:cubicBezTo>
                    <a:pt x="1110357" y="172940"/>
                    <a:pt x="1082563" y="86853"/>
                    <a:pt x="1012326" y="50886"/>
                  </a:cubicBezTo>
                  <a:cubicBezTo>
                    <a:pt x="942089" y="14920"/>
                    <a:pt x="856001" y="42714"/>
                    <a:pt x="820035" y="112961"/>
                  </a:cubicBezTo>
                  <a:lnTo>
                    <a:pt x="794280" y="163272"/>
                  </a:lnTo>
                  <a:cubicBezTo>
                    <a:pt x="751179" y="154442"/>
                    <a:pt x="707659" y="151099"/>
                    <a:pt x="664597" y="152966"/>
                  </a:cubicBezTo>
                  <a:lnTo>
                    <a:pt x="647185" y="99026"/>
                  </a:lnTo>
                  <a:cubicBezTo>
                    <a:pt x="622953" y="23931"/>
                    <a:pt x="542419" y="-17294"/>
                    <a:pt x="467334" y="6947"/>
                  </a:cubicBezTo>
                  <a:cubicBezTo>
                    <a:pt x="392239" y="31189"/>
                    <a:pt x="351024" y="111713"/>
                    <a:pt x="375256" y="186799"/>
                  </a:cubicBezTo>
                  <a:lnTo>
                    <a:pt x="392667" y="240729"/>
                  </a:lnTo>
                  <a:cubicBezTo>
                    <a:pt x="356644" y="264389"/>
                    <a:pt x="323287" y="292555"/>
                    <a:pt x="293484" y="324921"/>
                  </a:cubicBezTo>
                  <a:lnTo>
                    <a:pt x="243173" y="299165"/>
                  </a:lnTo>
                  <a:cubicBezTo>
                    <a:pt x="172935" y="263218"/>
                    <a:pt x="86848" y="290993"/>
                    <a:pt x="50882" y="361239"/>
                  </a:cubicBezTo>
                  <a:cubicBezTo>
                    <a:pt x="14925" y="431477"/>
                    <a:pt x="42719" y="517564"/>
                    <a:pt x="112956" y="553530"/>
                  </a:cubicBezTo>
                  <a:lnTo>
                    <a:pt x="163105" y="579200"/>
                  </a:lnTo>
                  <a:cubicBezTo>
                    <a:pt x="154257" y="621929"/>
                    <a:pt x="150751" y="665468"/>
                    <a:pt x="152637" y="709064"/>
                  </a:cubicBezTo>
                  <a:lnTo>
                    <a:pt x="99021" y="726371"/>
                  </a:lnTo>
                  <a:cubicBezTo>
                    <a:pt x="23936" y="750602"/>
                    <a:pt x="-17289" y="831136"/>
                    <a:pt x="6943" y="906222"/>
                  </a:cubicBezTo>
                  <a:cubicBezTo>
                    <a:pt x="26479" y="966734"/>
                    <a:pt x="82552" y="1005244"/>
                    <a:pt x="142874" y="1005244"/>
                  </a:cubicBezTo>
                  <a:cubicBezTo>
                    <a:pt x="157419" y="1005244"/>
                    <a:pt x="172211" y="1003005"/>
                    <a:pt x="186794" y="998300"/>
                  </a:cubicBezTo>
                  <a:lnTo>
                    <a:pt x="240401" y="980993"/>
                  </a:lnTo>
                  <a:cubicBezTo>
                    <a:pt x="264356" y="1017464"/>
                    <a:pt x="292665" y="1050735"/>
                    <a:pt x="324821" y="1080225"/>
                  </a:cubicBezTo>
                  <a:lnTo>
                    <a:pt x="299141" y="1130383"/>
                  </a:lnTo>
                  <a:cubicBezTo>
                    <a:pt x="263185" y="1200621"/>
                    <a:pt x="290979" y="1286708"/>
                    <a:pt x="361216" y="1322664"/>
                  </a:cubicBezTo>
                  <a:cubicBezTo>
                    <a:pt x="382056" y="1333342"/>
                    <a:pt x="404288" y="1338390"/>
                    <a:pt x="426205" y="1338390"/>
                  </a:cubicBezTo>
                  <a:cubicBezTo>
                    <a:pt x="478126" y="1338390"/>
                    <a:pt x="528218" y="1309987"/>
                    <a:pt x="553497" y="1260590"/>
                  </a:cubicBezTo>
                  <a:lnTo>
                    <a:pt x="579196" y="1210384"/>
                  </a:lnTo>
                  <a:cubicBezTo>
                    <a:pt x="614448" y="1217680"/>
                    <a:pt x="650233" y="1221576"/>
                    <a:pt x="686171" y="1221576"/>
                  </a:cubicBezTo>
                  <a:cubicBezTo>
                    <a:pt x="693800" y="1221576"/>
                    <a:pt x="701430" y="1221375"/>
                    <a:pt x="709060" y="1221042"/>
                  </a:cubicBezTo>
                  <a:lnTo>
                    <a:pt x="726328" y="1274535"/>
                  </a:lnTo>
                  <a:cubicBezTo>
                    <a:pt x="745864" y="1335047"/>
                    <a:pt x="801938" y="1373556"/>
                    <a:pt x="862259" y="1373556"/>
                  </a:cubicBezTo>
                  <a:cubicBezTo>
                    <a:pt x="876804" y="1373556"/>
                    <a:pt x="891597" y="1371318"/>
                    <a:pt x="906179" y="1366613"/>
                  </a:cubicBezTo>
                  <a:cubicBezTo>
                    <a:pt x="981274" y="1342372"/>
                    <a:pt x="1022489" y="1261847"/>
                    <a:pt x="998258" y="1186752"/>
                  </a:cubicBezTo>
                  <a:lnTo>
                    <a:pt x="980950" y="1133145"/>
                  </a:lnTo>
                  <a:cubicBezTo>
                    <a:pt x="1017422" y="1109190"/>
                    <a:pt x="1050692" y="1080882"/>
                    <a:pt x="1080182" y="1048725"/>
                  </a:cubicBezTo>
                  <a:lnTo>
                    <a:pt x="1130341" y="1074405"/>
                  </a:lnTo>
                  <a:cubicBezTo>
                    <a:pt x="1151181" y="1085082"/>
                    <a:pt x="1173413" y="1090130"/>
                    <a:pt x="1195330" y="1090130"/>
                  </a:cubicBezTo>
                  <a:cubicBezTo>
                    <a:pt x="1247251" y="1090130"/>
                    <a:pt x="1297343" y="1061727"/>
                    <a:pt x="1322622" y="1012330"/>
                  </a:cubicBezTo>
                  <a:cubicBezTo>
                    <a:pt x="1358636" y="942064"/>
                    <a:pt x="1330842" y="855977"/>
                    <a:pt x="1260605" y="820021"/>
                  </a:cubicBezTo>
                  <a:close/>
                  <a:moveTo>
                    <a:pt x="908237" y="800142"/>
                  </a:moveTo>
                  <a:cubicBezTo>
                    <a:pt x="845724" y="922243"/>
                    <a:pt x="695543" y="970744"/>
                    <a:pt x="573423" y="908213"/>
                  </a:cubicBezTo>
                  <a:cubicBezTo>
                    <a:pt x="451322" y="845700"/>
                    <a:pt x="402840" y="695500"/>
                    <a:pt x="465353" y="573399"/>
                  </a:cubicBezTo>
                  <a:cubicBezTo>
                    <a:pt x="509339" y="487484"/>
                    <a:pt x="596731" y="438020"/>
                    <a:pt x="687209" y="438020"/>
                  </a:cubicBezTo>
                  <a:cubicBezTo>
                    <a:pt x="725319" y="438020"/>
                    <a:pt x="763981" y="446802"/>
                    <a:pt x="800175" y="465329"/>
                  </a:cubicBezTo>
                  <a:cubicBezTo>
                    <a:pt x="922276" y="527832"/>
                    <a:pt x="970749" y="678031"/>
                    <a:pt x="908237" y="800142"/>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66"/>
            <p:cNvSpPr/>
            <p:nvPr/>
          </p:nvSpPr>
          <p:spPr>
            <a:xfrm>
              <a:off x="3127000" y="1784003"/>
              <a:ext cx="2232793" cy="2232793"/>
            </a:xfrm>
            <a:custGeom>
              <a:rect b="b" l="l" r="r" t="t"/>
              <a:pathLst>
                <a:path extrusionOk="0" h="2232793" w="2232793">
                  <a:moveTo>
                    <a:pt x="1116397" y="0"/>
                  </a:moveTo>
                  <a:cubicBezTo>
                    <a:pt x="500815" y="0"/>
                    <a:pt x="0" y="500815"/>
                    <a:pt x="0" y="1116397"/>
                  </a:cubicBezTo>
                  <a:cubicBezTo>
                    <a:pt x="0" y="1731978"/>
                    <a:pt x="500815" y="2232793"/>
                    <a:pt x="1116397" y="2232793"/>
                  </a:cubicBezTo>
                  <a:cubicBezTo>
                    <a:pt x="1731978" y="2232793"/>
                    <a:pt x="2232794" y="1731978"/>
                    <a:pt x="2232794" y="1116397"/>
                  </a:cubicBezTo>
                  <a:cubicBezTo>
                    <a:pt x="2232794" y="500815"/>
                    <a:pt x="1731978" y="0"/>
                    <a:pt x="1116397" y="0"/>
                  </a:cubicBezTo>
                  <a:close/>
                  <a:moveTo>
                    <a:pt x="1116397" y="1947043"/>
                  </a:moveTo>
                  <a:cubicBezTo>
                    <a:pt x="977437" y="1947043"/>
                    <a:pt x="846363" y="1912696"/>
                    <a:pt x="731148" y="1852117"/>
                  </a:cubicBezTo>
                  <a:cubicBezTo>
                    <a:pt x="813206" y="1719415"/>
                    <a:pt x="957910" y="1636766"/>
                    <a:pt x="1116397" y="1636766"/>
                  </a:cubicBezTo>
                  <a:cubicBezTo>
                    <a:pt x="1273931" y="1636766"/>
                    <a:pt x="1419692" y="1721510"/>
                    <a:pt x="1501407" y="1852251"/>
                  </a:cubicBezTo>
                  <a:cubicBezTo>
                    <a:pt x="1386240" y="1912744"/>
                    <a:pt x="1255252" y="1947043"/>
                    <a:pt x="1116397" y="1947043"/>
                  </a:cubicBezTo>
                  <a:close/>
                  <a:moveTo>
                    <a:pt x="891712" y="1116397"/>
                  </a:moveTo>
                  <a:cubicBezTo>
                    <a:pt x="891712" y="992505"/>
                    <a:pt x="992505" y="891721"/>
                    <a:pt x="1116397" y="891721"/>
                  </a:cubicBezTo>
                  <a:cubicBezTo>
                    <a:pt x="1240288" y="891721"/>
                    <a:pt x="1341072" y="992514"/>
                    <a:pt x="1341072" y="1116397"/>
                  </a:cubicBezTo>
                  <a:cubicBezTo>
                    <a:pt x="1341072" y="1240279"/>
                    <a:pt x="1240279" y="1341082"/>
                    <a:pt x="1116397" y="1341082"/>
                  </a:cubicBezTo>
                  <a:cubicBezTo>
                    <a:pt x="992515" y="1341082"/>
                    <a:pt x="891712" y="1240288"/>
                    <a:pt x="891712" y="1116397"/>
                  </a:cubicBezTo>
                  <a:close/>
                  <a:moveTo>
                    <a:pt x="1728321" y="1677476"/>
                  </a:moveTo>
                  <a:cubicBezTo>
                    <a:pt x="1682029" y="1609116"/>
                    <a:pt x="1624517" y="1548146"/>
                    <a:pt x="1558204" y="1498445"/>
                  </a:cubicBezTo>
                  <a:cubicBezTo>
                    <a:pt x="1538154" y="1483414"/>
                    <a:pt x="1517456" y="1469631"/>
                    <a:pt x="1496301" y="1456830"/>
                  </a:cubicBezTo>
                  <a:cubicBezTo>
                    <a:pt x="1577388" y="1366438"/>
                    <a:pt x="1626822" y="1247089"/>
                    <a:pt x="1626822" y="1116387"/>
                  </a:cubicBezTo>
                  <a:cubicBezTo>
                    <a:pt x="1626822" y="834933"/>
                    <a:pt x="1397841" y="605961"/>
                    <a:pt x="1116397" y="605961"/>
                  </a:cubicBezTo>
                  <a:cubicBezTo>
                    <a:pt x="834952" y="605961"/>
                    <a:pt x="605962" y="834942"/>
                    <a:pt x="605962" y="1116387"/>
                  </a:cubicBezTo>
                  <a:cubicBezTo>
                    <a:pt x="605962" y="1246946"/>
                    <a:pt x="655292" y="1366161"/>
                    <a:pt x="736216" y="1456516"/>
                  </a:cubicBezTo>
                  <a:cubicBezTo>
                    <a:pt x="644604" y="1511627"/>
                    <a:pt x="565109" y="1586560"/>
                    <a:pt x="504101" y="1677067"/>
                  </a:cubicBezTo>
                  <a:cubicBezTo>
                    <a:pt x="368589" y="1529201"/>
                    <a:pt x="285760" y="1332291"/>
                    <a:pt x="285760" y="1116378"/>
                  </a:cubicBezTo>
                  <a:cubicBezTo>
                    <a:pt x="285760" y="658359"/>
                    <a:pt x="658387" y="285731"/>
                    <a:pt x="1116406" y="285731"/>
                  </a:cubicBezTo>
                  <a:cubicBezTo>
                    <a:pt x="1574426" y="285731"/>
                    <a:pt x="1947053" y="658359"/>
                    <a:pt x="1947053" y="1116378"/>
                  </a:cubicBezTo>
                  <a:cubicBezTo>
                    <a:pt x="1947043" y="1332500"/>
                    <a:pt x="1864062" y="1529563"/>
                    <a:pt x="1728321" y="16774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