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embeddedFontLst>
    <p:embeddedFont>
      <p:font typeface="Roboto"/>
      <p:regular r:id="rId13"/>
      <p:bold r:id="rId14"/>
      <p:italic r:id="rId15"/>
      <p:boldItalic r:id="rId16"/>
    </p:embeddedFont>
    <p:embeddedFont>
      <p:font typeface="Montserrat"/>
      <p:regular r:id="rId17"/>
      <p:bold r:id="rId18"/>
      <p:italic r:id="rId19"/>
      <p:boldItalic r:id="rId20"/>
    </p:embeddedFont>
    <p:embeddedFont>
      <p:font typeface="Montserrat Ligh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5" roundtripDataSignature="AMtx7miKhoSwCCZuqYZLrPI65cWQeT2y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8A62491-B36D-4931-8DE0-9D49BEDDCA1F}">
  <a:tblStyle styleId="{E8A62491-B36D-4931-8DE0-9D49BEDDCA1F}"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22" Type="http://schemas.openxmlformats.org/officeDocument/2006/relationships/font" Target="fonts/MontserratLight-bold.fntdata"/><Relationship Id="rId21" Type="http://schemas.openxmlformats.org/officeDocument/2006/relationships/font" Target="fonts/MontserratLight-regular.fntdata"/><Relationship Id="rId24" Type="http://schemas.openxmlformats.org/officeDocument/2006/relationships/font" Target="fonts/MontserratLight-boldItalic.fntdata"/><Relationship Id="rId23" Type="http://schemas.openxmlformats.org/officeDocument/2006/relationships/font" Target="fonts/MontserratLigh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Roboto-regular.fntdata"/><Relationship Id="rId12" Type="http://schemas.openxmlformats.org/officeDocument/2006/relationships/slide" Target="slides/slide6.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Montserrat-regular.fntdata"/><Relationship Id="rId16" Type="http://schemas.openxmlformats.org/officeDocument/2006/relationships/font" Target="fonts/Roboto-boldItalic.fntdata"/><Relationship Id="rId19" Type="http://schemas.openxmlformats.org/officeDocument/2006/relationships/font" Target="fonts/Montserrat-italic.fntdata"/><Relationship Id="rId18" Type="http://schemas.openxmlformats.org/officeDocument/2006/relationships/font" Target="fonts/Montserrat-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 name="Google Shape;71;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7"/>
          <p:cNvPicPr preferRelativeResize="0"/>
          <p:nvPr/>
        </p:nvPicPr>
        <p:blipFill rotWithShape="1">
          <a:blip r:embed="rId2">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0" name="Google Shape;10;p67"/>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 name="Google Shape;11;p67"/>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2" name="Google Shape;12;p67"/>
          <p:cNvCxnSpPr/>
          <p:nvPr/>
        </p:nvCxnSpPr>
        <p:spPr>
          <a:xfrm flipH="1" rot="10800000">
            <a:off x="4177023" y="2991643"/>
            <a:ext cx="4966977" cy="3110"/>
          </a:xfrm>
          <a:prstGeom prst="straightConnector1">
            <a:avLst/>
          </a:prstGeom>
          <a:noFill/>
          <a:ln cap="flat" cmpd="sng" w="28575">
            <a:solidFill>
              <a:srgbClr val="69ADAD"/>
            </a:solidFill>
            <a:prstDash val="solid"/>
            <a:round/>
            <a:headEnd len="sm" w="sm" type="none"/>
            <a:tailEnd len="sm" w="sm" type="none"/>
          </a:ln>
        </p:spPr>
      </p:cxnSp>
      <p:sp>
        <p:nvSpPr>
          <p:cNvPr id="13" name="Google Shape;13;p67"/>
          <p:cNvSpPr/>
          <p:nvPr>
            <p:ph idx="3" type="pic"/>
          </p:nvPr>
        </p:nvSpPr>
        <p:spPr>
          <a:xfrm>
            <a:off x="1" y="810224"/>
            <a:ext cx="2898543" cy="3349518"/>
          </a:xfrm>
          <a:prstGeom prst="rect">
            <a:avLst/>
          </a:prstGeom>
          <a:noFill/>
          <a:ln>
            <a:noFill/>
          </a:ln>
        </p:spPr>
      </p:sp>
      <p:sp>
        <p:nvSpPr>
          <p:cNvPr id="14" name="Google Shape;14;p67"/>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logo for a company&#10;&#10;Description automatically generated" id="15" name="Google Shape;15;p67"/>
          <p:cNvPicPr preferRelativeResize="0"/>
          <p:nvPr/>
        </p:nvPicPr>
        <p:blipFill rotWithShape="1">
          <a:blip r:embed="rId3">
            <a:alphaModFix/>
          </a:blip>
          <a:srcRect b="31340" l="0" r="0" t="26229"/>
          <a:stretch/>
        </p:blipFill>
        <p:spPr>
          <a:xfrm>
            <a:off x="3191686" y="26999"/>
            <a:ext cx="5777216" cy="16342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6" name="Shape 16"/>
        <p:cNvGrpSpPr/>
        <p:nvPr/>
      </p:nvGrpSpPr>
      <p:grpSpPr>
        <a:xfrm>
          <a:off x="0" y="0"/>
          <a:ext cx="0" cy="0"/>
          <a:chOff x="0" y="0"/>
          <a:chExt cx="0" cy="0"/>
        </a:xfrm>
      </p:grpSpPr>
      <p:sp>
        <p:nvSpPr>
          <p:cNvPr id="17" name="Google Shape;17;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8" name="Google Shape;18;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9" name="Google Shape;19;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grpSp>
        <p:nvGrpSpPr>
          <p:cNvPr id="20" name="Google Shape;20;p47"/>
          <p:cNvGrpSpPr/>
          <p:nvPr/>
        </p:nvGrpSpPr>
        <p:grpSpPr>
          <a:xfrm>
            <a:off x="7451204" y="0"/>
            <a:ext cx="1692797" cy="1326366"/>
            <a:chOff x="7451204" y="0"/>
            <a:chExt cx="1692797" cy="1326366"/>
          </a:xfrm>
        </p:grpSpPr>
        <p:sp>
          <p:nvSpPr>
            <p:cNvPr id="21" name="Google Shape;21;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 name="Google Shape;23;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4" name="Shape 24"/>
        <p:cNvGrpSpPr/>
        <p:nvPr/>
      </p:nvGrpSpPr>
      <p:grpSpPr>
        <a:xfrm>
          <a:off x="0" y="0"/>
          <a:ext cx="0" cy="0"/>
          <a:chOff x="0" y="0"/>
          <a:chExt cx="0" cy="0"/>
        </a:xfrm>
      </p:grpSpPr>
      <p:sp>
        <p:nvSpPr>
          <p:cNvPr id="25" name="Google Shape;25;p68"/>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a:lvl1pPr>
            <a:lvl2pPr indent="0" lvl="1" marL="0" algn="ctr">
              <a:lnSpc>
                <a:spcPct val="100000"/>
              </a:lnSpc>
              <a:spcBef>
                <a:spcPts val="0"/>
              </a:spcBef>
              <a:spcAft>
                <a:spcPts val="0"/>
              </a:spcAft>
              <a:buNone/>
              <a:defRPr/>
            </a:lvl2pPr>
            <a:lvl3pPr indent="0" lvl="2" marL="0" algn="ctr">
              <a:lnSpc>
                <a:spcPct val="100000"/>
              </a:lnSpc>
              <a:spcBef>
                <a:spcPts val="0"/>
              </a:spcBef>
              <a:spcAft>
                <a:spcPts val="0"/>
              </a:spcAft>
              <a:buNone/>
              <a:defRPr/>
            </a:lvl3pPr>
            <a:lvl4pPr indent="0" lvl="3" marL="0" algn="ctr">
              <a:lnSpc>
                <a:spcPct val="100000"/>
              </a:lnSpc>
              <a:spcBef>
                <a:spcPts val="0"/>
              </a:spcBef>
              <a:spcAft>
                <a:spcPts val="0"/>
              </a:spcAft>
              <a:buNone/>
              <a:defRPr/>
            </a:lvl4pPr>
            <a:lvl5pPr indent="0" lvl="4" marL="0" algn="ctr">
              <a:lnSpc>
                <a:spcPct val="100000"/>
              </a:lnSpc>
              <a:spcBef>
                <a:spcPts val="0"/>
              </a:spcBef>
              <a:spcAft>
                <a:spcPts val="0"/>
              </a:spcAft>
              <a:buNone/>
              <a:defRPr/>
            </a:lvl5pPr>
            <a:lvl6pPr indent="0" lvl="5" marL="0" algn="ctr">
              <a:lnSpc>
                <a:spcPct val="100000"/>
              </a:lnSpc>
              <a:spcBef>
                <a:spcPts val="0"/>
              </a:spcBef>
              <a:spcAft>
                <a:spcPts val="0"/>
              </a:spcAft>
              <a:buNone/>
              <a:defRPr/>
            </a:lvl6pPr>
            <a:lvl7pPr indent="0" lvl="6" marL="0" algn="ctr">
              <a:lnSpc>
                <a:spcPct val="100000"/>
              </a:lnSpc>
              <a:spcBef>
                <a:spcPts val="0"/>
              </a:spcBef>
              <a:spcAft>
                <a:spcPts val="0"/>
              </a:spcAft>
              <a:buNone/>
              <a:defRPr/>
            </a:lvl7pPr>
            <a:lvl8pPr indent="0" lvl="7" marL="0" algn="ctr">
              <a:lnSpc>
                <a:spcPct val="100000"/>
              </a:lnSpc>
              <a:spcBef>
                <a:spcPts val="0"/>
              </a:spcBef>
              <a:spcAft>
                <a:spcPts val="0"/>
              </a:spcAft>
              <a:buNone/>
              <a:defRPr/>
            </a:lvl8pPr>
            <a:lvl9pPr indent="0" lvl="8" marL="0" algn="ctr">
              <a:lnSpc>
                <a:spcPct val="100000"/>
              </a:lnSpc>
              <a:spcBef>
                <a:spcPts val="0"/>
              </a:spcBef>
              <a:spcAft>
                <a:spcPts val="0"/>
              </a:spcAft>
              <a:buNone/>
              <a:defRPr/>
            </a:lvl9pPr>
          </a:lstStyle>
          <a:p>
            <a:pPr indent="0" lvl="0" marL="0" rtl="0" algn="ctr">
              <a:spcBef>
                <a:spcPts val="0"/>
              </a:spcBef>
              <a:spcAft>
                <a:spcPts val="0"/>
              </a:spcAft>
              <a:buNone/>
            </a:pPr>
            <a:fld id="{00000000-1234-1234-1234-123412341234}" type="slidenum">
              <a:rPr lang="it"/>
              <a:t>‹#›</a:t>
            </a:fld>
            <a:endParaRPr/>
          </a:p>
        </p:txBody>
      </p:sp>
      <p:sp>
        <p:nvSpPr>
          <p:cNvPr id="26" name="Google Shape;26;p68"/>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7" name="Shape 27"/>
        <p:cNvGrpSpPr/>
        <p:nvPr/>
      </p:nvGrpSpPr>
      <p:grpSpPr>
        <a:xfrm>
          <a:off x="0" y="0"/>
          <a:ext cx="0" cy="0"/>
          <a:chOff x="0" y="0"/>
          <a:chExt cx="0" cy="0"/>
        </a:xfrm>
      </p:grpSpPr>
      <p:sp>
        <p:nvSpPr>
          <p:cNvPr id="28" name="Google Shape;28;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9" name="Google Shape;29;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0" name="Google Shape;30;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cxnSp>
        <p:nvCxnSpPr>
          <p:cNvPr id="31" name="Google Shape;31;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2" name="Google Shape;32;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33" name="Google Shape;33;p49"/>
          <p:cNvGrpSpPr/>
          <p:nvPr/>
        </p:nvGrpSpPr>
        <p:grpSpPr>
          <a:xfrm>
            <a:off x="7451204" y="0"/>
            <a:ext cx="1692797" cy="1326366"/>
            <a:chOff x="7451204" y="0"/>
            <a:chExt cx="1692797" cy="1326366"/>
          </a:xfrm>
        </p:grpSpPr>
        <p:sp>
          <p:nvSpPr>
            <p:cNvPr id="34" name="Google Shape;34;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 name="Google Shape;35;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6" name="Shape 36"/>
        <p:cNvGrpSpPr/>
        <p:nvPr/>
      </p:nvGrpSpPr>
      <p:grpSpPr>
        <a:xfrm>
          <a:off x="0" y="0"/>
          <a:ext cx="0" cy="0"/>
          <a:chOff x="0" y="0"/>
          <a:chExt cx="0" cy="0"/>
        </a:xfrm>
      </p:grpSpPr>
      <p:sp>
        <p:nvSpPr>
          <p:cNvPr id="37" name="Google Shape;37;p69"/>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 name="Google Shape;38;p69"/>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9" name="Google Shape;39;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40" name="Google Shape;40;p69"/>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41" name="Google Shape;41;p69"/>
          <p:cNvGrpSpPr/>
          <p:nvPr/>
        </p:nvGrpSpPr>
        <p:grpSpPr>
          <a:xfrm>
            <a:off x="7451204" y="0"/>
            <a:ext cx="1692797" cy="1326366"/>
            <a:chOff x="7451204" y="0"/>
            <a:chExt cx="1692797" cy="1326366"/>
          </a:xfrm>
        </p:grpSpPr>
        <p:sp>
          <p:nvSpPr>
            <p:cNvPr id="42" name="Google Shape;42;p6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 name="Google Shape;43;p6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4" name="Shape 44"/>
        <p:cNvGrpSpPr/>
        <p:nvPr/>
      </p:nvGrpSpPr>
      <p:grpSpPr>
        <a:xfrm>
          <a:off x="0" y="0"/>
          <a:ext cx="0" cy="0"/>
          <a:chOff x="0" y="0"/>
          <a:chExt cx="0" cy="0"/>
        </a:xfrm>
      </p:grpSpPr>
      <p:sp>
        <p:nvSpPr>
          <p:cNvPr id="45" name="Google Shape;45;p70"/>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cxnSp>
        <p:nvCxnSpPr>
          <p:cNvPr id="46" name="Google Shape;46;p70"/>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7" name="Google Shape;47;p70"/>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8" name="Google Shape;48;p70"/>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9" name="Google Shape;49;p70"/>
          <p:cNvSpPr/>
          <p:nvPr>
            <p:ph idx="3" type="pic"/>
          </p:nvPr>
        </p:nvSpPr>
        <p:spPr>
          <a:xfrm>
            <a:off x="293701" y="0"/>
            <a:ext cx="2567372" cy="1459311"/>
          </a:xfrm>
          <a:prstGeom prst="rect">
            <a:avLst/>
          </a:prstGeom>
          <a:solidFill>
            <a:srgbClr val="F2F2F2"/>
          </a:solidFill>
          <a:ln>
            <a:noFill/>
          </a:ln>
        </p:spPr>
      </p:sp>
      <p:sp>
        <p:nvSpPr>
          <p:cNvPr id="50" name="Google Shape;50;p70"/>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70"/>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2" name="Google Shape;52;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3" name="Shape 53"/>
        <p:cNvGrpSpPr/>
        <p:nvPr/>
      </p:nvGrpSpPr>
      <p:grpSpPr>
        <a:xfrm>
          <a:off x="0" y="0"/>
          <a:ext cx="0" cy="0"/>
          <a:chOff x="0" y="0"/>
          <a:chExt cx="0" cy="0"/>
        </a:xfrm>
      </p:grpSpPr>
      <p:sp>
        <p:nvSpPr>
          <p:cNvPr id="54" name="Google Shape;54;p71"/>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sp>
        <p:nvSpPr>
          <p:cNvPr id="55" name="Google Shape;55;p71"/>
          <p:cNvSpPr/>
          <p:nvPr>
            <p:ph idx="2" type="pic"/>
          </p:nvPr>
        </p:nvSpPr>
        <p:spPr>
          <a:xfrm>
            <a:off x="26749" y="182167"/>
            <a:ext cx="5681716" cy="3248416"/>
          </a:xfrm>
          <a:prstGeom prst="rect">
            <a:avLst/>
          </a:prstGeom>
          <a:solidFill>
            <a:srgbClr val="F2F2F2"/>
          </a:solidFill>
          <a:ln>
            <a:noFill/>
          </a:ln>
        </p:spPr>
      </p:sp>
      <p:cxnSp>
        <p:nvCxnSpPr>
          <p:cNvPr id="56" name="Google Shape;56;p71"/>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7" name="Google Shape;57;p71"/>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8" name="Google Shape;58;p71"/>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71"/>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 name="Google Shape;60;p71"/>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1" name="Shape 61"/>
        <p:cNvGrpSpPr/>
        <p:nvPr/>
      </p:nvGrpSpPr>
      <p:grpSpPr>
        <a:xfrm>
          <a:off x="0" y="0"/>
          <a:ext cx="0" cy="0"/>
          <a:chOff x="0" y="0"/>
          <a:chExt cx="0" cy="0"/>
        </a:xfrm>
      </p:grpSpPr>
      <p:sp>
        <p:nvSpPr>
          <p:cNvPr id="62" name="Google Shape;62;p72"/>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cxnSp>
        <p:nvCxnSpPr>
          <p:cNvPr id="63" name="Google Shape;63;p72"/>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4" name="Google Shape;64;p72"/>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72"/>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72"/>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7" name="Google Shape;67;p72"/>
          <p:cNvSpPr/>
          <p:nvPr>
            <p:ph idx="4" type="pic"/>
          </p:nvPr>
        </p:nvSpPr>
        <p:spPr>
          <a:xfrm>
            <a:off x="1" y="111340"/>
            <a:ext cx="6072887" cy="3349922"/>
          </a:xfrm>
          <a:prstGeom prst="rect">
            <a:avLst/>
          </a:prstGeom>
          <a:solidFill>
            <a:srgbClr val="F2F2F2"/>
          </a:solidFill>
          <a:ln>
            <a:noFill/>
          </a:ln>
        </p:spPr>
      </p:sp>
      <p:sp>
        <p:nvSpPr>
          <p:cNvPr id="68" name="Google Shape;68;p7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ecohealthforyouth.com/toolbox/assess-environmental-impa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ecohealthforyouth.com/toolbox/assess-environmental-impac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1.jpg"/><Relationship Id="rId5" Type="http://schemas.openxmlformats.org/officeDocument/2006/relationships/image" Target="../media/image2.png"/><Relationship Id="rId6" Type="http://schemas.openxmlformats.org/officeDocument/2006/relationships/image" Target="../media/image8.jpg"/><Relationship Id="rId7"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0.jpg"/><Relationship Id="rId5" Type="http://schemas.openxmlformats.org/officeDocument/2006/relationships/image" Target="../media/image2.png"/><Relationship Id="rId6" Type="http://schemas.openxmlformats.org/officeDocument/2006/relationships/image" Target="../media/image12.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61"/>
          <p:cNvSpPr txBox="1"/>
          <p:nvPr>
            <p:ph idx="1" type="body"/>
          </p:nvPr>
        </p:nvSpPr>
        <p:spPr>
          <a:xfrm>
            <a:off x="4177024" y="1678353"/>
            <a:ext cx="4643100" cy="574500"/>
          </a:xfrm>
          <a:prstGeom prst="rect">
            <a:avLst/>
          </a:prstGeom>
          <a:noFill/>
          <a:ln>
            <a:noFill/>
          </a:ln>
        </p:spPr>
        <p:txBody>
          <a:bodyPr anchorCtr="0" anchor="t" bIns="45700" lIns="91425" spcFirstLastPara="1" rIns="91425" wrap="square" tIns="45700">
            <a:noAutofit/>
          </a:bodyPr>
          <a:lstStyle/>
          <a:p>
            <a:pPr indent="0" lvl="0" marL="0" rtl="0" algn="l">
              <a:lnSpc>
                <a:spcPct val="106666"/>
              </a:lnSpc>
              <a:spcBef>
                <a:spcPts val="0"/>
              </a:spcBef>
              <a:spcAft>
                <a:spcPts val="0"/>
              </a:spcAft>
              <a:buSzPts val="3000"/>
              <a:buNone/>
            </a:pPr>
            <a:r>
              <a:rPr b="1" lang="it" sz="3000">
                <a:solidFill>
                  <a:srgbClr val="8ABF3B"/>
                </a:solidFill>
                <a:latin typeface="Calibri"/>
                <a:ea typeface="Calibri"/>
                <a:cs typeface="Calibri"/>
                <a:sym typeface="Calibri"/>
              </a:rPr>
              <a:t>Valutare l'impatto ambientale </a:t>
            </a:r>
            <a:endParaRPr/>
          </a:p>
          <a:p>
            <a:pPr indent="0" lvl="0" marL="0" rtl="0" algn="l">
              <a:lnSpc>
                <a:spcPct val="106666"/>
              </a:lnSpc>
              <a:spcBef>
                <a:spcPts val="0"/>
              </a:spcBef>
              <a:spcAft>
                <a:spcPts val="0"/>
              </a:spcAft>
              <a:buSzPts val="3000"/>
              <a:buNone/>
            </a:pPr>
            <a:r>
              <a:rPr lang="it"/>
              <a:t> </a:t>
            </a:r>
            <a:endParaRPr/>
          </a:p>
        </p:txBody>
      </p:sp>
      <p:sp>
        <p:nvSpPr>
          <p:cNvPr id="74" name="Google Shape;74;p61"/>
          <p:cNvSpPr txBox="1"/>
          <p:nvPr>
            <p:ph idx="2" type="body"/>
          </p:nvPr>
        </p:nvSpPr>
        <p:spPr>
          <a:xfrm>
            <a:off x="4177023" y="3115390"/>
            <a:ext cx="4643126"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rPr b="1" lang="it">
                <a:solidFill>
                  <a:srgbClr val="4B4B4B"/>
                </a:solidFill>
              </a:rPr>
              <a:t>Scaricate le Domande per la valutazione dell'impatto ambientale. </a:t>
            </a:r>
            <a:r>
              <a:rPr lang="it">
                <a:solidFill>
                  <a:srgbClr val="4B4B4B"/>
                </a:solidFill>
              </a:rPr>
              <a:t>Vi aiuteranno a capire come identificare e ridurre al minimo l'impatto ambientale della vostra idea. Ogni domanda contiene un esercizio e dei suggerimenti per guidare le vostre risposte. </a:t>
            </a:r>
            <a:endParaRPr/>
          </a:p>
          <a:p>
            <a:pPr indent="0" lvl="0" marL="0" rtl="0" algn="l">
              <a:lnSpc>
                <a:spcPct val="100000"/>
              </a:lnSpc>
              <a:spcBef>
                <a:spcPts val="0"/>
              </a:spcBef>
              <a:spcAft>
                <a:spcPts val="0"/>
              </a:spcAft>
              <a:buSzPts val="1600"/>
              <a:buNone/>
            </a:pPr>
            <a:r>
              <a:t/>
            </a:r>
            <a:endParaRPr/>
          </a:p>
          <a:p>
            <a:pPr indent="0" lvl="0" marL="0" rtl="0" algn="l">
              <a:lnSpc>
                <a:spcPct val="100000"/>
              </a:lnSpc>
              <a:spcBef>
                <a:spcPts val="0"/>
              </a:spcBef>
              <a:spcAft>
                <a:spcPts val="0"/>
              </a:spcAft>
              <a:buSzPts val="1600"/>
              <a:buNone/>
            </a:pPr>
            <a:r>
              <a:t/>
            </a:r>
            <a:endParaRPr/>
          </a:p>
        </p:txBody>
      </p:sp>
      <p:sp>
        <p:nvSpPr>
          <p:cNvPr id="75" name="Google Shape;75;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nell'interesse e per le finalità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6" name="Google Shape;76;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7" name="Google Shape;77;p61"/>
          <p:cNvPicPr preferRelativeResize="0"/>
          <p:nvPr/>
        </p:nvPicPr>
        <p:blipFill rotWithShape="1">
          <a:blip r:embed="rId3">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8" name="Google Shape;78;p61"/>
          <p:cNvPicPr preferRelativeResize="0"/>
          <p:nvPr/>
        </p:nvPicPr>
        <p:blipFill rotWithShape="1">
          <a:blip r:embed="rId4">
            <a:alphaModFix/>
          </a:blip>
          <a:srcRect b="0" l="0" r="0" t="0"/>
          <a:stretch/>
        </p:blipFill>
        <p:spPr>
          <a:xfrm>
            <a:off x="275064" y="4675063"/>
            <a:ext cx="1486119" cy="315450"/>
          </a:xfrm>
          <a:prstGeom prst="rect">
            <a:avLst/>
          </a:prstGeom>
          <a:noFill/>
          <a:ln>
            <a:noFill/>
          </a:ln>
        </p:spPr>
      </p:pic>
      <p:pic>
        <p:nvPicPr>
          <p:cNvPr id="79" name="Google Shape;79;p61"/>
          <p:cNvPicPr preferRelativeResize="0"/>
          <p:nvPr/>
        </p:nvPicPr>
        <p:blipFill rotWithShape="1">
          <a:blip r:embed="rId5">
            <a:alphaModFix amt="70000"/>
          </a:blip>
          <a:srcRect b="0" l="7526"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80" name="Google Shape;80;p61"/>
          <p:cNvSpPr txBox="1"/>
          <p:nvPr/>
        </p:nvSpPr>
        <p:spPr>
          <a:xfrm>
            <a:off x="4177024" y="2510334"/>
            <a:ext cx="4643126"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grpSp>
        <p:nvGrpSpPr>
          <p:cNvPr id="81" name="Google Shape;81;p61"/>
          <p:cNvGrpSpPr/>
          <p:nvPr/>
        </p:nvGrpSpPr>
        <p:grpSpPr>
          <a:xfrm>
            <a:off x="3679268" y="3237117"/>
            <a:ext cx="407456" cy="420600"/>
            <a:chOff x="3679268" y="3237117"/>
            <a:chExt cx="407456" cy="420600"/>
          </a:xfrm>
        </p:grpSpPr>
        <p:sp>
          <p:nvSpPr>
            <p:cNvPr id="82" name="Google Shape;82;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 name="Google Shape;83;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descr="Hands holding a small dirt with trees and sun&#10;&#10;Description automatically generated" id="84" name="Google Shape;84;p61"/>
          <p:cNvPicPr preferRelativeResize="0"/>
          <p:nvPr>
            <p:ph idx="3" type="pic"/>
          </p:nvPr>
        </p:nvPicPr>
        <p:blipFill rotWithShape="1">
          <a:blip r:embed="rId6">
            <a:alphaModFix/>
          </a:blip>
          <a:srcRect b="0" l="6729" r="6730" t="0"/>
          <a:stretch/>
        </p:blipFill>
        <p:spPr>
          <a:xfrm>
            <a:off x="1" y="810224"/>
            <a:ext cx="2898543" cy="33495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ph idx="1" type="body"/>
          </p:nvPr>
        </p:nvSpPr>
        <p:spPr>
          <a:xfrm>
            <a:off x="292625" y="2144183"/>
            <a:ext cx="2842717" cy="21376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200"/>
              <a:buNone/>
            </a:pPr>
            <a:r>
              <a:rPr lang="it" sz="1200">
                <a:solidFill>
                  <a:srgbClr val="4B4B4B"/>
                </a:solidFill>
              </a:rPr>
              <a:t>Gli imprenditori possono concentrarsi sulle aree chiave della loro idea che possono avere un impatto sull'ambiente e sulla sostenibilità.</a:t>
            </a:r>
            <a:endParaRPr/>
          </a:p>
          <a:p>
            <a:pPr indent="0" lvl="0" marL="0" rtl="0" algn="l">
              <a:lnSpc>
                <a:spcPct val="100000"/>
              </a:lnSpc>
              <a:spcBef>
                <a:spcPts val="0"/>
              </a:spcBef>
              <a:spcAft>
                <a:spcPts val="0"/>
              </a:spcAft>
              <a:buSzPts val="1200"/>
              <a:buNone/>
            </a:pPr>
            <a:r>
              <a:t/>
            </a:r>
            <a:endParaRPr sz="1200">
              <a:solidFill>
                <a:srgbClr val="4B4B4B"/>
              </a:solidFill>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Interazione con ambienti diversi</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Impatto diretto e indiretto</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Ridurre e risolvere i problemi ambientali</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Applicare la politica dei rifiuti zero</a:t>
            </a:r>
            <a:endParaRPr/>
          </a:p>
          <a:p>
            <a:pPr indent="-171450" lvl="0" marL="171450" rtl="0" algn="l">
              <a:lnSpc>
                <a:spcPct val="100000"/>
              </a:lnSpc>
              <a:spcBef>
                <a:spcPts val="0"/>
              </a:spcBef>
              <a:spcAft>
                <a:spcPts val="0"/>
              </a:spcAft>
              <a:buClr>
                <a:srgbClr val="69ADAD"/>
              </a:buClr>
              <a:buSzPts val="1560"/>
              <a:buFont typeface="Arial"/>
              <a:buChar char="•"/>
            </a:pPr>
            <a:r>
              <a:rPr lang="it" sz="1200">
                <a:solidFill>
                  <a:srgbClr val="4B4B4B"/>
                </a:solidFill>
              </a:rPr>
              <a:t>Condividere e promuovere il proprio impegno ambientale</a:t>
            </a:r>
            <a:endParaRPr/>
          </a:p>
          <a:p>
            <a:pPr indent="0" lvl="0" marL="0" rtl="0" algn="l">
              <a:lnSpc>
                <a:spcPct val="100000"/>
              </a:lnSpc>
              <a:spcBef>
                <a:spcPts val="0"/>
              </a:spcBef>
              <a:spcAft>
                <a:spcPts val="0"/>
              </a:spcAft>
              <a:buSzPts val="1200"/>
              <a:buNone/>
            </a:pPr>
            <a:r>
              <a:t/>
            </a:r>
            <a:endParaRPr sz="1200"/>
          </a:p>
          <a:p>
            <a:pPr indent="0" lvl="0" marL="0" rtl="0" algn="l">
              <a:lnSpc>
                <a:spcPct val="100000"/>
              </a:lnSpc>
              <a:spcBef>
                <a:spcPts val="0"/>
              </a:spcBef>
              <a:spcAft>
                <a:spcPts val="0"/>
              </a:spcAft>
              <a:buSzPts val="1200"/>
              <a:buNone/>
            </a:pPr>
            <a:r>
              <a:t/>
            </a:r>
            <a:endParaRPr sz="1200"/>
          </a:p>
        </p:txBody>
      </p:sp>
      <p:sp>
        <p:nvSpPr>
          <p:cNvPr id="90" name="Google Shape;90;p62"/>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lang="it" sz="2800">
                <a:solidFill>
                  <a:schemeClr val="lt1"/>
                </a:solidFill>
                <a:latin typeface="Calibri"/>
                <a:ea typeface="Calibri"/>
                <a:cs typeface="Calibri"/>
                <a:sym typeface="Calibri"/>
              </a:rPr>
              <a:t>Valutare l'impatto ambientale</a:t>
            </a:r>
            <a:endParaRPr/>
          </a:p>
        </p:txBody>
      </p:sp>
      <p:sp>
        <p:nvSpPr>
          <p:cNvPr id="91" name="Google Shape;91;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92" name="Google Shape;92;p62"/>
          <p:cNvGrpSpPr/>
          <p:nvPr/>
        </p:nvGrpSpPr>
        <p:grpSpPr>
          <a:xfrm>
            <a:off x="3086100" y="1572679"/>
            <a:ext cx="2971800" cy="2978684"/>
            <a:chOff x="2761461" y="1854032"/>
            <a:chExt cx="2971800" cy="2688539"/>
          </a:xfrm>
        </p:grpSpPr>
        <p:cxnSp>
          <p:nvCxnSpPr>
            <p:cNvPr id="93" name="Google Shape;93;p62"/>
            <p:cNvCxnSpPr/>
            <p:nvPr/>
          </p:nvCxnSpPr>
          <p:spPr>
            <a:xfrm rot="10800000">
              <a:off x="2761461" y="1854032"/>
              <a:ext cx="0" cy="2688539"/>
            </a:xfrm>
            <a:prstGeom prst="straightConnector1">
              <a:avLst/>
            </a:prstGeom>
            <a:noFill/>
            <a:ln cap="flat" cmpd="sng" w="28575">
              <a:solidFill>
                <a:srgbClr val="69ADAD"/>
              </a:solidFill>
              <a:prstDash val="solid"/>
              <a:round/>
              <a:headEnd len="sm" w="sm" type="none"/>
              <a:tailEnd len="sm" w="sm" type="none"/>
            </a:ln>
          </p:spPr>
        </p:cxnSp>
        <p:cxnSp>
          <p:nvCxnSpPr>
            <p:cNvPr id="94" name="Google Shape;94;p62"/>
            <p:cNvCxnSpPr/>
            <p:nvPr/>
          </p:nvCxnSpPr>
          <p:spPr>
            <a:xfrm rot="10800000">
              <a:off x="5733261" y="1854032"/>
              <a:ext cx="0" cy="2688539"/>
            </a:xfrm>
            <a:prstGeom prst="straightConnector1">
              <a:avLst/>
            </a:prstGeom>
            <a:noFill/>
            <a:ln cap="flat" cmpd="sng" w="28575">
              <a:solidFill>
                <a:srgbClr val="69ADAD"/>
              </a:solidFill>
              <a:prstDash val="solid"/>
              <a:round/>
              <a:headEnd len="sm" w="sm" type="none"/>
              <a:tailEnd len="sm" w="sm" type="none"/>
            </a:ln>
          </p:spPr>
        </p:cxnSp>
      </p:grpSp>
      <p:sp>
        <p:nvSpPr>
          <p:cNvPr id="95" name="Google Shape;95;p62"/>
          <p:cNvSpPr txBox="1"/>
          <p:nvPr/>
        </p:nvSpPr>
        <p:spPr>
          <a:xfrm>
            <a:off x="3162424" y="2144183"/>
            <a:ext cx="2842717" cy="21376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I giovani imprenditori hanno la possibilità di scavare più a fondo per capire l'impatto ambientale della loro idea e cosa possono fare per ridurre al minimo l'impatto.</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Esplorare, comprendere e valutare il proprio impatto ambientale</a:t>
            </a:r>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Identificare opportunità, rischi e sfide e proporre soluzioni pratiche.</a:t>
            </a:r>
            <a:endParaRPr/>
          </a:p>
          <a:p>
            <a:pPr indent="-171450" lvl="0" marL="171450" marR="0" rtl="0" algn="l">
              <a:lnSpc>
                <a:spcPct val="100000"/>
              </a:lnSpc>
              <a:spcBef>
                <a:spcPts val="0"/>
              </a:spcBef>
              <a:spcAft>
                <a:spcPts val="0"/>
              </a:spcAft>
              <a:buClr>
                <a:srgbClr val="69ADAD"/>
              </a:buClr>
              <a:buSzPts val="1560"/>
              <a:buFont typeface="Arial"/>
              <a:buChar char="•"/>
            </a:pPr>
            <a:r>
              <a:rPr b="0" i="0" lang="it" sz="1200" u="none" cap="none" strike="noStrike">
                <a:solidFill>
                  <a:srgbClr val="4B4B4B"/>
                </a:solidFill>
                <a:latin typeface="Calibri"/>
                <a:ea typeface="Calibri"/>
                <a:cs typeface="Calibri"/>
                <a:sym typeface="Calibri"/>
              </a:rPr>
              <a:t>Creare e applicare piani semplici con azioni facili da implementare e da tracciare</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6D6E71"/>
              </a:solidFill>
              <a:latin typeface="Calibri"/>
              <a:ea typeface="Calibri"/>
              <a:cs typeface="Calibri"/>
              <a:sym typeface="Calibri"/>
            </a:endParaRPr>
          </a:p>
        </p:txBody>
      </p:sp>
      <p:sp>
        <p:nvSpPr>
          <p:cNvPr id="96" name="Google Shape;96;p62"/>
          <p:cNvSpPr txBox="1"/>
          <p:nvPr/>
        </p:nvSpPr>
        <p:spPr>
          <a:xfrm>
            <a:off x="6116639" y="2144183"/>
            <a:ext cx="2842717" cy="21376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Questa cassetta degli attrezzi è stata progettata per supportare efficacemente gli imprenditori semplificando il processo di costruzione di idee sostenibili e d'impatto. Questi strumenti forniscono un quadro strutturato per valutare, gestire, monitorare e migliorare la sostenibilità ambientale di qualsiasi progetto o idea commerciale. Grazie a questi strumenti, le idee diventano più efficaci, efficienti e gestibili. </a:t>
            </a:r>
            <a:r>
              <a:rPr b="0" i="0" lang="it" sz="1200" u="sng" cap="none" strike="noStrike">
                <a:solidFill>
                  <a:srgbClr val="4A8887"/>
                </a:solidFill>
                <a:latin typeface="Calibri"/>
                <a:ea typeface="Calibri"/>
                <a:cs typeface="Calibri"/>
                <a:sym typeface="Calibri"/>
                <a:hlinkClick r:id="rId3">
                  <a:extLst>
                    <a:ext uri="{A12FA001-AC4F-418D-AE19-62706E023703}">
                      <ahyp:hlinkClr val="tx"/>
                    </a:ext>
                  </a:extLst>
                </a:hlinkClick>
              </a:rPr>
              <a:t>Strumenti digitali</a:t>
            </a:r>
            <a:endParaRPr b="0" i="0" sz="1200" u="none" cap="none" strike="noStrike">
              <a:solidFill>
                <a:srgbClr val="4A8887"/>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6D6E71"/>
              </a:solidFill>
              <a:latin typeface="Calibri"/>
              <a:ea typeface="Calibri"/>
              <a:cs typeface="Calibri"/>
              <a:sym typeface="Calibri"/>
            </a:endParaRPr>
          </a:p>
        </p:txBody>
      </p:sp>
      <p:cxnSp>
        <p:nvCxnSpPr>
          <p:cNvPr id="97" name="Google Shape;97;p62"/>
          <p:cNvCxnSpPr/>
          <p:nvPr/>
        </p:nvCxnSpPr>
        <p:spPr>
          <a:xfrm>
            <a:off x="0" y="1119806"/>
            <a:ext cx="5844393" cy="10319"/>
          </a:xfrm>
          <a:prstGeom prst="straightConnector1">
            <a:avLst/>
          </a:prstGeom>
          <a:noFill/>
          <a:ln cap="flat" cmpd="sng" w="28575">
            <a:solidFill>
              <a:schemeClr val="lt1"/>
            </a:solidFill>
            <a:prstDash val="solid"/>
            <a:round/>
            <a:headEnd len="sm" w="sm" type="none"/>
            <a:tailEnd len="sm" w="sm" type="none"/>
          </a:ln>
        </p:spPr>
      </p:cxnSp>
      <p:grpSp>
        <p:nvGrpSpPr>
          <p:cNvPr id="98" name="Google Shape;98;p62"/>
          <p:cNvGrpSpPr/>
          <p:nvPr/>
        </p:nvGrpSpPr>
        <p:grpSpPr>
          <a:xfrm>
            <a:off x="3135342" y="1450545"/>
            <a:ext cx="2467984" cy="719001"/>
            <a:chOff x="3135342" y="1475483"/>
            <a:chExt cx="2467984" cy="719001"/>
          </a:xfrm>
        </p:grpSpPr>
        <p:sp>
          <p:nvSpPr>
            <p:cNvPr id="99" name="Google Shape;99;p62"/>
            <p:cNvSpPr txBox="1"/>
            <p:nvPr/>
          </p:nvSpPr>
          <p:spPr>
            <a:xfrm>
              <a:off x="3499663" y="1475483"/>
              <a:ext cx="2103663"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1600" u="none" cap="none" strike="noStrike">
                  <a:solidFill>
                    <a:srgbClr val="8AC03B"/>
                  </a:solidFill>
                  <a:latin typeface="Calibri"/>
                  <a:ea typeface="Calibri"/>
                  <a:cs typeface="Calibri"/>
                  <a:sym typeface="Calibri"/>
                </a:rPr>
                <a:t>Esercizi </a:t>
              </a:r>
              <a:endParaRPr b="0" i="0" sz="1600" u="none" cap="none" strike="noStrike">
                <a:solidFill>
                  <a:srgbClr val="8AC03B"/>
                </a:solidFill>
                <a:latin typeface="Calibri"/>
                <a:ea typeface="Calibri"/>
                <a:cs typeface="Calibri"/>
                <a:sym typeface="Calibri"/>
              </a:endParaRPr>
            </a:p>
          </p:txBody>
        </p:sp>
        <p:sp>
          <p:nvSpPr>
            <p:cNvPr id="100" name="Google Shape;100;p62"/>
            <p:cNvSpPr txBox="1"/>
            <p:nvPr/>
          </p:nvSpPr>
          <p:spPr>
            <a:xfrm>
              <a:off x="3135342" y="1571041"/>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grpSp>
        <p:nvGrpSpPr>
          <p:cNvPr id="101" name="Google Shape;101;p62"/>
          <p:cNvGrpSpPr/>
          <p:nvPr/>
        </p:nvGrpSpPr>
        <p:grpSpPr>
          <a:xfrm>
            <a:off x="6078048" y="1450545"/>
            <a:ext cx="2418106" cy="719001"/>
            <a:chOff x="6078048" y="1450545"/>
            <a:chExt cx="2418106" cy="719001"/>
          </a:xfrm>
        </p:grpSpPr>
        <p:sp>
          <p:nvSpPr>
            <p:cNvPr id="102" name="Google Shape;102;p62"/>
            <p:cNvSpPr txBox="1"/>
            <p:nvPr/>
          </p:nvSpPr>
          <p:spPr>
            <a:xfrm>
              <a:off x="6758072" y="1450545"/>
              <a:ext cx="1738082"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1250"/>
                </a:lnSpc>
                <a:spcBef>
                  <a:spcPts val="0"/>
                </a:spcBef>
                <a:spcAft>
                  <a:spcPts val="0"/>
                </a:spcAft>
                <a:buNone/>
              </a:pPr>
              <a:r>
                <a:rPr b="1" i="0" lang="it" sz="1600" u="none" cap="none" strike="noStrike">
                  <a:solidFill>
                    <a:srgbClr val="F16924"/>
                  </a:solidFill>
                  <a:latin typeface="Calibri"/>
                  <a:ea typeface="Calibri"/>
                  <a:cs typeface="Calibri"/>
                  <a:sym typeface="Calibri"/>
                </a:rPr>
                <a:t>Strumenti di impatto ambientale</a:t>
              </a:r>
              <a:endParaRPr b="0" i="0" sz="1600" u="none" cap="none" strike="noStrike">
                <a:solidFill>
                  <a:srgbClr val="F16924"/>
                </a:solidFill>
                <a:latin typeface="Calibri"/>
                <a:ea typeface="Calibri"/>
                <a:cs typeface="Calibri"/>
                <a:sym typeface="Calibri"/>
              </a:endParaRPr>
            </a:p>
          </p:txBody>
        </p:sp>
        <p:sp>
          <p:nvSpPr>
            <p:cNvPr id="103" name="Google Shape;103;p62"/>
            <p:cNvSpPr txBox="1"/>
            <p:nvPr/>
          </p:nvSpPr>
          <p:spPr>
            <a:xfrm>
              <a:off x="6078048" y="1546103"/>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F16924"/>
                  </a:solidFill>
                  <a:latin typeface="Calibri"/>
                  <a:ea typeface="Calibri"/>
                  <a:cs typeface="Calibri"/>
                  <a:sym typeface="Calibri"/>
                </a:rPr>
                <a:t>20</a:t>
              </a:r>
              <a:endParaRPr b="0" i="0" sz="4000" u="none" cap="none" strike="noStrike">
                <a:solidFill>
                  <a:srgbClr val="F16924"/>
                </a:solidFill>
                <a:latin typeface="Calibri"/>
                <a:ea typeface="Calibri"/>
                <a:cs typeface="Calibri"/>
                <a:sym typeface="Calibri"/>
              </a:endParaRPr>
            </a:p>
          </p:txBody>
        </p:sp>
      </p:grpSp>
      <p:grpSp>
        <p:nvGrpSpPr>
          <p:cNvPr id="104" name="Google Shape;104;p62"/>
          <p:cNvGrpSpPr/>
          <p:nvPr/>
        </p:nvGrpSpPr>
        <p:grpSpPr>
          <a:xfrm>
            <a:off x="205007" y="1450545"/>
            <a:ext cx="2897633" cy="719001"/>
            <a:chOff x="3135342" y="1475483"/>
            <a:chExt cx="2897633" cy="719001"/>
          </a:xfrm>
        </p:grpSpPr>
        <p:sp>
          <p:nvSpPr>
            <p:cNvPr id="105" name="Google Shape;105;p62"/>
            <p:cNvSpPr txBox="1"/>
            <p:nvPr/>
          </p:nvSpPr>
          <p:spPr>
            <a:xfrm>
              <a:off x="3499663" y="1475483"/>
              <a:ext cx="2533312" cy="719001"/>
            </a:xfrm>
            <a:prstGeom prst="rect">
              <a:avLst/>
            </a:prstGeom>
            <a:noFill/>
            <a:ln>
              <a:noFill/>
            </a:ln>
          </p:spPr>
          <p:txBody>
            <a:bodyPr anchorCtr="0" anchor="ctr" bIns="45700" lIns="91425" spcFirstLastPara="1" rIns="91425" wrap="square" tIns="45700">
              <a:noAutofit/>
            </a:bodyPr>
            <a:lstStyle/>
            <a:p>
              <a:pPr indent="0" lvl="0" marL="0" marR="0" rtl="0" algn="l">
                <a:lnSpc>
                  <a:spcPct val="101250"/>
                </a:lnSpc>
                <a:spcBef>
                  <a:spcPts val="0"/>
                </a:spcBef>
                <a:spcAft>
                  <a:spcPts val="0"/>
                </a:spcAft>
                <a:buNone/>
              </a:pPr>
              <a:r>
                <a:rPr b="1" i="0" lang="it" sz="1600" u="none" cap="none" strike="noStrike">
                  <a:solidFill>
                    <a:srgbClr val="4A8887"/>
                  </a:solidFill>
                  <a:latin typeface="Calibri"/>
                  <a:ea typeface="Calibri"/>
                  <a:cs typeface="Calibri"/>
                  <a:sym typeface="Calibri"/>
                </a:rPr>
                <a:t>Domande </a:t>
              </a:r>
              <a:endParaRPr/>
            </a:p>
            <a:p>
              <a:pPr indent="0" lvl="0" marL="0" marR="0" rtl="0" algn="l">
                <a:lnSpc>
                  <a:spcPct val="101250"/>
                </a:lnSpc>
                <a:spcBef>
                  <a:spcPts val="0"/>
                </a:spcBef>
                <a:spcAft>
                  <a:spcPts val="0"/>
                </a:spcAft>
                <a:buNone/>
              </a:pPr>
              <a:r>
                <a:rPr b="0" i="0" lang="it" sz="1600" u="none" cap="none" strike="noStrike">
                  <a:solidFill>
                    <a:srgbClr val="4A8887"/>
                  </a:solidFill>
                  <a:latin typeface="Calibri"/>
                  <a:ea typeface="Calibri"/>
                  <a:cs typeface="Calibri"/>
                  <a:sym typeface="Calibri"/>
                </a:rPr>
                <a:t>Concentrarsi sulle principali aree di impatto ambientale</a:t>
              </a:r>
              <a:endParaRPr/>
            </a:p>
          </p:txBody>
        </p:sp>
        <p:sp>
          <p:nvSpPr>
            <p:cNvPr id="106" name="Google Shape;106;p62"/>
            <p:cNvSpPr txBox="1"/>
            <p:nvPr/>
          </p:nvSpPr>
          <p:spPr>
            <a:xfrm>
              <a:off x="3135342" y="1571041"/>
              <a:ext cx="786121"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4A8887"/>
                  </a:solidFill>
                  <a:latin typeface="Calibri"/>
                  <a:ea typeface="Calibri"/>
                  <a:cs typeface="Calibri"/>
                  <a:sym typeface="Calibri"/>
                </a:rPr>
                <a:t>5</a:t>
              </a:r>
              <a:endParaRPr b="0" i="0" sz="4000" u="none" cap="none" strike="noStrike">
                <a:solidFill>
                  <a:srgbClr val="4A8887"/>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63"/>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12" name="Google Shape;112;p63"/>
          <p:cNvSpPr txBox="1"/>
          <p:nvPr>
            <p:ph idx="1" type="body"/>
          </p:nvPr>
        </p:nvSpPr>
        <p:spPr>
          <a:xfrm>
            <a:off x="287338" y="1779697"/>
            <a:ext cx="8532812" cy="26885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200"/>
              <a:buNone/>
            </a:pPr>
            <a:r>
              <a:rPr lang="it" sz="1200">
                <a:solidFill>
                  <a:srgbClr val="4B4B4B"/>
                </a:solidFill>
              </a:rPr>
              <a:t>Prima di immergersi nelle domande, è importante capire chiaramente cosa si vuole </a:t>
            </a:r>
            <a:r>
              <a:rPr b="1" lang="it" sz="1100">
                <a:solidFill>
                  <a:schemeClr val="lt1"/>
                </a:solidFill>
                <a:highlight>
                  <a:srgbClr val="F16924"/>
                </a:highlight>
                <a:latin typeface="Arial"/>
                <a:ea typeface="Arial"/>
                <a:cs typeface="Arial"/>
                <a:sym typeface="Arial"/>
              </a:rPr>
              <a:t>evitare</a:t>
            </a:r>
            <a:r>
              <a:rPr lang="it" sz="1100">
                <a:solidFill>
                  <a:schemeClr val="lt1"/>
                </a:solidFill>
                <a:highlight>
                  <a:srgbClr val="F16924"/>
                </a:highlight>
                <a:latin typeface="Arial"/>
                <a:ea typeface="Arial"/>
                <a:cs typeface="Arial"/>
                <a:sym typeface="Arial"/>
              </a:rPr>
              <a:t>. </a:t>
            </a:r>
            <a:r>
              <a:rPr lang="it" sz="1200">
                <a:solidFill>
                  <a:srgbClr val="4B4B4B"/>
                </a:solidFill>
              </a:rPr>
              <a:t>Questa consapevolezza vi aiuterà a modellare la vostra idea in modo da ridurre al minimo i danni e massimizzare la sostenibilità ambientale. Prendetevi un momento per riflettere sui potenziali rischi e sulle sfide che la vostra idea potrebbe affrontare. Identificando e affrontando in modo proattivo questi problemi, potete assicurarvi che i vostri sforzi siano in linea con i principi di eco-compatibilità e lascino un impatto positivo sull'ambiente, sulla comunità e sulla cultura. Concentratevi sull'evitare:</a:t>
            </a:r>
            <a:endParaRPr/>
          </a:p>
          <a:p>
            <a:pPr indent="0" lvl="0" marL="0" rtl="0" algn="l">
              <a:lnSpc>
                <a:spcPct val="100000"/>
              </a:lnSpc>
              <a:spcBef>
                <a:spcPts val="0"/>
              </a:spcBef>
              <a:spcAft>
                <a:spcPts val="0"/>
              </a:spcAft>
              <a:buSzPts val="1200"/>
              <a:buNone/>
            </a:pPr>
            <a:r>
              <a:t/>
            </a:r>
            <a:endParaRPr sz="1200"/>
          </a:p>
          <a:p>
            <a:pPr indent="0" lvl="0" marL="0" rtl="0" algn="l">
              <a:lnSpc>
                <a:spcPct val="100000"/>
              </a:lnSpc>
              <a:spcBef>
                <a:spcPts val="0"/>
              </a:spcBef>
              <a:spcAft>
                <a:spcPts val="0"/>
              </a:spcAft>
              <a:buSzPts val="1100"/>
              <a:buNone/>
            </a:pPr>
            <a:r>
              <a:rPr b="1" lang="it" sz="1100">
                <a:solidFill>
                  <a:schemeClr val="lt1"/>
                </a:solidFill>
                <a:highlight>
                  <a:srgbClr val="F16924"/>
                </a:highlight>
                <a:latin typeface="Arial"/>
                <a:ea typeface="Arial"/>
                <a:cs typeface="Arial"/>
                <a:sym typeface="Arial"/>
              </a:rPr>
              <a:t>Danno ambientale: </a:t>
            </a:r>
            <a:r>
              <a:rPr lang="it" sz="1200">
                <a:solidFill>
                  <a:srgbClr val="4B4B4B"/>
                </a:solidFill>
              </a:rPr>
              <a:t>prevenire le attività che degradano gli ecosistemi, come la deforestazione, l'inquinamento, la distruzione degli habitat o l'uso eccessivo delle risorse. Per prevenire i danni agli ecosistemi, utilizzare risorse e strumenti sostenibili e promuovere e sviluppare pratiche a basso impatto, come l'organizzazione di passeggiate nella natura con attività di pulizia o eventi ecologici che sostengano le esigenze di conservazione locali.</a:t>
            </a:r>
            <a:endParaRPr/>
          </a:p>
          <a:p>
            <a:pPr indent="0" lvl="0" marL="0" rtl="0" algn="l">
              <a:lnSpc>
                <a:spcPct val="100000"/>
              </a:lnSpc>
              <a:spcBef>
                <a:spcPts val="0"/>
              </a:spcBef>
              <a:spcAft>
                <a:spcPts val="0"/>
              </a:spcAft>
              <a:buSzPts val="1200"/>
              <a:buNone/>
            </a:pPr>
            <a:r>
              <a:t/>
            </a:r>
            <a:endParaRPr sz="1200"/>
          </a:p>
          <a:p>
            <a:pPr indent="0" lvl="0" marL="0" rtl="0" algn="l">
              <a:lnSpc>
                <a:spcPct val="100000"/>
              </a:lnSpc>
              <a:spcBef>
                <a:spcPts val="0"/>
              </a:spcBef>
              <a:spcAft>
                <a:spcPts val="0"/>
              </a:spcAft>
              <a:buSzPts val="1200"/>
              <a:buNone/>
            </a:pPr>
            <a:r>
              <a:rPr lang="it" sz="1200">
                <a:solidFill>
                  <a:srgbClr val="4B4B4B"/>
                </a:solidFill>
              </a:rPr>
              <a:t>Progettate </a:t>
            </a:r>
            <a:r>
              <a:rPr b="1" lang="it" sz="1100">
                <a:solidFill>
                  <a:schemeClr val="lt1"/>
                </a:solidFill>
                <a:highlight>
                  <a:srgbClr val="F16924"/>
                </a:highlight>
                <a:latin typeface="Arial"/>
                <a:ea typeface="Arial"/>
                <a:cs typeface="Arial"/>
                <a:sym typeface="Arial"/>
              </a:rPr>
              <a:t>invece </a:t>
            </a:r>
            <a:r>
              <a:rPr lang="it" sz="1200">
                <a:solidFill>
                  <a:srgbClr val="4B4B4B"/>
                </a:solidFill>
              </a:rPr>
              <a:t>la vostra idea per mettere in contatto le persone con la natura, proteggendola per le generazioni future. Altri esempi ispiratori qui </a:t>
            </a:r>
            <a:r>
              <a:rPr lang="it" sz="1200" u="sng">
                <a:solidFill>
                  <a:srgbClr val="4A8887"/>
                </a:solidFill>
                <a:hlinkClick r:id="rId3">
                  <a:extLst>
                    <a:ext uri="{A12FA001-AC4F-418D-AE19-62706E023703}">
                      <ahyp:hlinkClr val="tx"/>
                    </a:ext>
                  </a:extLst>
                </a:hlinkClick>
              </a:rPr>
              <a:t>Idee ispiratrici</a:t>
            </a:r>
            <a:endParaRPr sz="1200">
              <a:solidFill>
                <a:srgbClr val="4A8887"/>
              </a:solidFill>
            </a:endParaRPr>
          </a:p>
          <a:p>
            <a:pPr indent="0" lvl="0" marL="0" rtl="0" algn="l">
              <a:lnSpc>
                <a:spcPct val="100000"/>
              </a:lnSpc>
              <a:spcBef>
                <a:spcPts val="0"/>
              </a:spcBef>
              <a:spcAft>
                <a:spcPts val="0"/>
              </a:spcAft>
              <a:buSzPts val="1200"/>
              <a:buNone/>
            </a:pPr>
            <a:r>
              <a:t/>
            </a:r>
            <a:endParaRPr sz="1200"/>
          </a:p>
          <a:p>
            <a:pPr indent="0" lvl="0" marL="0" rtl="0" algn="l">
              <a:lnSpc>
                <a:spcPct val="100000"/>
              </a:lnSpc>
              <a:spcBef>
                <a:spcPts val="0"/>
              </a:spcBef>
              <a:spcAft>
                <a:spcPts val="0"/>
              </a:spcAft>
              <a:buSzPts val="1100"/>
              <a:buNone/>
            </a:pPr>
            <a:r>
              <a:rPr b="1" lang="it" sz="1100">
                <a:solidFill>
                  <a:schemeClr val="lt1"/>
                </a:solidFill>
                <a:highlight>
                  <a:srgbClr val="F16924"/>
                </a:highlight>
                <a:latin typeface="Arial"/>
                <a:ea typeface="Arial"/>
                <a:cs typeface="Arial"/>
                <a:sym typeface="Arial"/>
              </a:rPr>
              <a:t>Considerate gli </a:t>
            </a:r>
            <a:r>
              <a:rPr lang="it" sz="1200">
                <a:solidFill>
                  <a:srgbClr val="4B4B4B"/>
                </a:solidFill>
              </a:rPr>
              <a:t>sforzi di conservazione come la riforestazione, la pulizia e la protezione della fauna selvatica.  Tenendo a mente queste priorità, potete progettare la vostra idea per proteggere attivamente le risorse naturali, culturali e sociali, promuovendo al contempo un cambiamento positivo. Passiamo ora alle domande che vi aiuteranno a valutare l'impatto ambientale e a garantire che la vostra idea sia in linea con questi obiettivi.</a:t>
            </a:r>
            <a:endParaRPr/>
          </a:p>
          <a:p>
            <a:pPr indent="0" lvl="0" marL="0" rtl="0" algn="l">
              <a:lnSpc>
                <a:spcPct val="100000"/>
              </a:lnSpc>
              <a:spcBef>
                <a:spcPts val="0"/>
              </a:spcBef>
              <a:spcAft>
                <a:spcPts val="0"/>
              </a:spcAft>
              <a:buSzPts val="1200"/>
              <a:buNone/>
            </a:pPr>
            <a:r>
              <a:t/>
            </a:r>
            <a:endParaRPr sz="1200"/>
          </a:p>
          <a:p>
            <a:pPr indent="0" lvl="0" marL="0" rtl="0" algn="l">
              <a:lnSpc>
                <a:spcPct val="100000"/>
              </a:lnSpc>
              <a:spcBef>
                <a:spcPts val="0"/>
              </a:spcBef>
              <a:spcAft>
                <a:spcPts val="0"/>
              </a:spcAft>
              <a:buSzPts val="1200"/>
              <a:buNone/>
            </a:pPr>
            <a:r>
              <a:t/>
            </a:r>
            <a:endParaRPr sz="1200"/>
          </a:p>
        </p:txBody>
      </p:sp>
      <p:sp>
        <p:nvSpPr>
          <p:cNvPr id="113" name="Google Shape;113;p63"/>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114" name="Google Shape;114;p63"/>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64"/>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20" name="Google Shape;120;p64"/>
          <p:cNvSpPr txBox="1"/>
          <p:nvPr>
            <p:ph idx="1" type="body"/>
          </p:nvPr>
        </p:nvSpPr>
        <p:spPr>
          <a:xfrm>
            <a:off x="287338" y="464981"/>
            <a:ext cx="853281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solidFill>
                  <a:srgbClr val="4A8887"/>
                </a:solidFill>
              </a:rPr>
              <a:t>Valutare l'impatto ambientale - Domande ed esercizi</a:t>
            </a:r>
            <a:endParaRPr/>
          </a:p>
          <a:p>
            <a:pPr indent="0" lvl="0" marL="0" rtl="0" algn="l">
              <a:lnSpc>
                <a:spcPct val="100000"/>
              </a:lnSpc>
              <a:spcBef>
                <a:spcPts val="0"/>
              </a:spcBef>
              <a:spcAft>
                <a:spcPts val="0"/>
              </a:spcAft>
              <a:buSzPts val="2700"/>
              <a:buNone/>
            </a:pPr>
            <a:r>
              <a:t/>
            </a:r>
            <a:endParaRPr/>
          </a:p>
        </p:txBody>
      </p:sp>
      <p:graphicFrame>
        <p:nvGraphicFramePr>
          <p:cNvPr id="121" name="Google Shape;121;p64"/>
          <p:cNvGraphicFramePr/>
          <p:nvPr/>
        </p:nvGraphicFramePr>
        <p:xfrm>
          <a:off x="287337" y="1151162"/>
          <a:ext cx="3000000" cy="3000000"/>
        </p:xfrm>
        <a:graphic>
          <a:graphicData uri="http://schemas.openxmlformats.org/drawingml/2006/table">
            <a:tbl>
              <a:tblPr>
                <a:noFill/>
                <a:tableStyleId>{E8A62491-B36D-4931-8DE0-9D49BEDDCA1F}</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300" u="none" cap="none" strike="noStrike">
                          <a:solidFill>
                            <a:schemeClr val="lt1"/>
                          </a:solidFill>
                          <a:latin typeface="Calibri"/>
                          <a:ea typeface="Calibri"/>
                          <a:cs typeface="Calibri"/>
                          <a:sym typeface="Calibri"/>
                        </a:rPr>
                        <a:t>Aree di interesse</a:t>
                      </a:r>
                      <a:endParaRPr b="1"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300" u="none" cap="none" strike="noStrike">
                          <a:solidFill>
                            <a:schemeClr val="lt1"/>
                          </a:solidFill>
                          <a:latin typeface="Calibri"/>
                          <a:ea typeface="Calibri"/>
                          <a:cs typeface="Calibri"/>
                          <a:sym typeface="Calibri"/>
                        </a:rPr>
                        <a:t>Domande</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300"/>
                        <a:buFont typeface="Noto Sans Symbols"/>
                        <a:buNone/>
                      </a:pPr>
                      <a:r>
                        <a:rPr b="1" i="0" lang="it" sz="1300" u="none" cap="none" strike="noStrike">
                          <a:solidFill>
                            <a:schemeClr val="lt1"/>
                          </a:solidFill>
                          <a:latin typeface="Calibri"/>
                          <a:ea typeface="Calibri"/>
                          <a:cs typeface="Calibri"/>
                          <a:sym typeface="Calibri"/>
                        </a:rPr>
                        <a:t>Esercizi </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Interazione con ambienti diversi</a:t>
                      </a:r>
                      <a:endParaRPr b="0" sz="12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Con quali </a:t>
                      </a:r>
                      <a:r>
                        <a:rPr b="1" i="0" lang="it" sz="1200" u="none" cap="none" strike="noStrike">
                          <a:solidFill>
                            <a:srgbClr val="F16924"/>
                          </a:solidFill>
                          <a:latin typeface="Calibri"/>
                          <a:ea typeface="Calibri"/>
                          <a:cs typeface="Calibri"/>
                          <a:sym typeface="Calibri"/>
                        </a:rPr>
                        <a:t>aree e ambienti naturali </a:t>
                      </a:r>
                      <a:r>
                        <a:rPr b="0" i="0" lang="it" sz="1200" u="none" cap="none" strike="noStrike">
                          <a:solidFill>
                            <a:srgbClr val="4B4B4B"/>
                          </a:solidFill>
                          <a:latin typeface="Calibri"/>
                          <a:ea typeface="Calibri"/>
                          <a:cs typeface="Calibri"/>
                          <a:sym typeface="Calibri"/>
                        </a:rPr>
                        <a:t>interagirà la vostra idea?</a:t>
                      </a:r>
                      <a:endParaRPr i="0" sz="12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200" u="none" cap="none" strike="noStrike">
                          <a:solidFill>
                            <a:schemeClr val="lt1"/>
                          </a:solidFill>
                          <a:highlight>
                            <a:srgbClr val="69ADAD"/>
                          </a:highlight>
                          <a:latin typeface="Arial"/>
                          <a:ea typeface="Arial"/>
                          <a:cs typeface="Arial"/>
                          <a:sym typeface="Arial"/>
                        </a:rPr>
                        <a:t>Pensate al luogo in cui si svolgerà </a:t>
                      </a:r>
                      <a:r>
                        <a:rPr b="0" i="0" lang="it" sz="1200" u="none" cap="none" strike="noStrike">
                          <a:solidFill>
                            <a:srgbClr val="4B4B4B"/>
                          </a:solidFill>
                          <a:latin typeface="Calibri"/>
                          <a:ea typeface="Calibri"/>
                          <a:cs typeface="Calibri"/>
                          <a:sym typeface="Calibri"/>
                        </a:rPr>
                        <a:t>la vostra idea. La vostra idea potrebbe danneggiare gli ecosistemi o la fauna selvatica delle foreste naturali o dei laghi?</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 un elenco:</a:t>
                      </a:r>
                      <a:r>
                        <a:rPr b="0" i="0" lang="it" sz="1000" u="none" cap="none" strike="noStrike">
                          <a:solidFill>
                            <a:srgbClr val="4B4B4B"/>
                          </a:solidFill>
                          <a:latin typeface="Calibri"/>
                          <a:ea typeface="Calibri"/>
                          <a:cs typeface="Calibri"/>
                          <a:sym typeface="Calibri"/>
                        </a:rPr>
                        <a:t> Scrivete i parchi, le foreste, i fiumi, le spiagge o altri luoghi naturali che la vostra idea utilizzerà o influenzerà.</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Conoscerli:</a:t>
                      </a:r>
                      <a:r>
                        <a:rPr b="0" i="0" lang="it" sz="1000" u="none" cap="none" strike="noStrike">
                          <a:solidFill>
                            <a:srgbClr val="4B4B4B"/>
                          </a:solidFill>
                          <a:latin typeface="Calibri"/>
                          <a:ea typeface="Calibri"/>
                          <a:cs typeface="Calibri"/>
                          <a:sym typeface="Calibri"/>
                        </a:rPr>
                        <a:t> Imparate a conoscere meglio questi luoghi: cosa li rende speciali e perché devono essere protetti, ad esempio, sono aree protette o hanno un significato storico?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la cura:</a:t>
                      </a:r>
                      <a:r>
                        <a:rPr b="0" i="0" lang="it" sz="1000" u="none" cap="none" strike="noStrike">
                          <a:solidFill>
                            <a:srgbClr val="4B4B4B"/>
                          </a:solidFill>
                          <a:latin typeface="Calibri"/>
                          <a:ea typeface="Calibri"/>
                          <a:cs typeface="Calibri"/>
                          <a:sym typeface="Calibri"/>
                        </a:rPr>
                        <a:t> Pensate a uno o due modi in cui la vostra idea può contribuire a proteggere o migliorare queste aree, ad esempio mantenendole pulite o utilizzando materiali ecologici.</a:t>
                      </a:r>
                      <a:endParaRPr b="1" i="0" sz="10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4B4B4B"/>
                          </a:solidFill>
                          <a:latin typeface="Calibri"/>
                          <a:ea typeface="Calibri"/>
                          <a:cs typeface="Calibri"/>
                          <a:sym typeface="Calibri"/>
                        </a:rPr>
                        <a:t>Impatto diretto e indiretto</a:t>
                      </a:r>
                      <a:endParaRPr b="0" i="0" sz="12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B4B4B"/>
                          </a:solidFill>
                          <a:latin typeface="Calibri"/>
                          <a:ea typeface="Calibri"/>
                          <a:cs typeface="Calibri"/>
                          <a:sym typeface="Calibri"/>
                        </a:rPr>
                        <a:t>In che modo la vostra idea potrebbe avere un </a:t>
                      </a:r>
                      <a:r>
                        <a:rPr b="1" i="0" lang="it" sz="1200" u="none" cap="none" strike="noStrike">
                          <a:solidFill>
                            <a:srgbClr val="F16924"/>
                          </a:solidFill>
                          <a:latin typeface="Calibri"/>
                          <a:ea typeface="Calibri"/>
                          <a:cs typeface="Calibri"/>
                          <a:sym typeface="Calibri"/>
                        </a:rPr>
                        <a:t>impatto negativo diretto e/o indiretto </a:t>
                      </a:r>
                      <a:r>
                        <a:rPr b="0" i="0" lang="it" sz="1200" u="none" cap="none" strike="noStrike">
                          <a:solidFill>
                            <a:srgbClr val="4B4B4B"/>
                          </a:solidFill>
                          <a:latin typeface="Calibri"/>
                          <a:ea typeface="Calibri"/>
                          <a:cs typeface="Calibri"/>
                          <a:sym typeface="Calibri"/>
                        </a:rPr>
                        <a:t>sull'ambiente naturale</a:t>
                      </a:r>
                      <a:r>
                        <a:rPr b="1" i="0" lang="it" sz="1200" u="none" cap="none" strike="noStrike">
                          <a:solidFill>
                            <a:srgbClr val="4B4B4B"/>
                          </a:solidFill>
                          <a:latin typeface="Calibri"/>
                          <a:ea typeface="Calibri"/>
                          <a:cs typeface="Calibri"/>
                          <a:sym typeface="Calibri"/>
                        </a:rPr>
                        <a:t>? </a:t>
                      </a:r>
                      <a:endParaRPr i="0" sz="12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200" u="none" cap="none" strike="noStrike">
                          <a:solidFill>
                            <a:schemeClr val="lt1"/>
                          </a:solidFill>
                          <a:highlight>
                            <a:srgbClr val="69ADAD"/>
                          </a:highlight>
                          <a:latin typeface="Arial"/>
                          <a:ea typeface="Arial"/>
                          <a:cs typeface="Arial"/>
                          <a:sym typeface="Arial"/>
                        </a:rPr>
                        <a:t>Pensate a come </a:t>
                      </a:r>
                      <a:r>
                        <a:rPr b="0" i="0" lang="it" sz="1200" u="none" cap="none" strike="noStrike">
                          <a:solidFill>
                            <a:srgbClr val="4B4B4B"/>
                          </a:solidFill>
                          <a:latin typeface="Calibri"/>
                          <a:ea typeface="Calibri"/>
                          <a:cs typeface="Calibri"/>
                          <a:sym typeface="Calibri"/>
                        </a:rPr>
                        <a:t>la vostra idea potrebbe influenzare la natura e l'ambiente.</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rischi:</a:t>
                      </a:r>
                      <a:r>
                        <a:rPr b="0" i="0" lang="it" sz="1000" u="none" cap="none" strike="noStrike">
                          <a:solidFill>
                            <a:srgbClr val="4B4B4B"/>
                          </a:solidFill>
                          <a:latin typeface="Calibri"/>
                          <a:ea typeface="Calibri"/>
                          <a:cs typeface="Calibri"/>
                          <a:sym typeface="Calibri"/>
                        </a:rPr>
                        <a:t> Scrivete i modi in cui la vostra idea potrebbe danneggiare l'ambiente, ad esempio disturbando gli animali, inquinando le acque o utilizzando troppe risorse.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Trovare soluzioni:</a:t>
                      </a:r>
                      <a:r>
                        <a:rPr b="0" i="0" lang="it" sz="1000" u="none" cap="none" strike="noStrike">
                          <a:solidFill>
                            <a:srgbClr val="4B4B4B"/>
                          </a:solidFill>
                          <a:latin typeface="Calibri"/>
                          <a:ea typeface="Calibri"/>
                          <a:cs typeface="Calibri"/>
                          <a:sym typeface="Calibri"/>
                        </a:rPr>
                        <a:t> Per ogni problema, proponete due modi per risolverlo o evitarlo.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Scegliere le idee migliori:</a:t>
                      </a:r>
                      <a:r>
                        <a:rPr b="0" i="0" lang="it" sz="1000" u="none" cap="none" strike="noStrike">
                          <a:solidFill>
                            <a:srgbClr val="4B4B4B"/>
                          </a:solidFill>
                          <a:latin typeface="Calibri"/>
                          <a:ea typeface="Calibri"/>
                          <a:cs typeface="Calibri"/>
                          <a:sym typeface="Calibri"/>
                        </a:rPr>
                        <a:t> Scegliete soluzioni che proteggano la natura, risparmino risorse e siano rispettose del pianeta.</a:t>
                      </a:r>
                      <a:endParaRPr i="0" sz="1000" u="none" cap="none" strike="noStrike">
                        <a:solidFill>
                          <a:srgbClr val="4B4B4B"/>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22" name="Google Shape;122;p64"/>
          <p:cNvSpPr txBox="1"/>
          <p:nvPr/>
        </p:nvSpPr>
        <p:spPr>
          <a:xfrm>
            <a:off x="440839" y="1782323"/>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23" name="Google Shape;123;p64"/>
          <p:cNvSpPr txBox="1"/>
          <p:nvPr/>
        </p:nvSpPr>
        <p:spPr>
          <a:xfrm>
            <a:off x="424061" y="3409787"/>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grpSp>
        <p:nvGrpSpPr>
          <p:cNvPr id="124" name="Google Shape;124;p64"/>
          <p:cNvGrpSpPr/>
          <p:nvPr/>
        </p:nvGrpSpPr>
        <p:grpSpPr>
          <a:xfrm>
            <a:off x="1000957" y="1790463"/>
            <a:ext cx="529209" cy="527885"/>
            <a:chOff x="6480067" y="1995774"/>
            <a:chExt cx="1097107" cy="1094361"/>
          </a:xfrm>
        </p:grpSpPr>
        <p:sp>
          <p:nvSpPr>
            <p:cNvPr id="125" name="Google Shape;125;p64"/>
            <p:cNvSpPr/>
            <p:nvPr/>
          </p:nvSpPr>
          <p:spPr>
            <a:xfrm>
              <a:off x="6485552" y="3054480"/>
              <a:ext cx="1088878" cy="35655"/>
            </a:xfrm>
            <a:custGeom>
              <a:rect b="b" l="l" r="r" t="t"/>
              <a:pathLst>
                <a:path extrusionOk="0" h="35655" w="1088878">
                  <a:moveTo>
                    <a:pt x="0" y="0"/>
                  </a:moveTo>
                  <a:lnTo>
                    <a:pt x="1088879" y="0"/>
                  </a:lnTo>
                  <a:lnTo>
                    <a:pt x="1088879"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6" name="Google Shape;126;p64"/>
            <p:cNvGrpSpPr/>
            <p:nvPr/>
          </p:nvGrpSpPr>
          <p:grpSpPr>
            <a:xfrm>
              <a:off x="6480067" y="1995774"/>
              <a:ext cx="1097107" cy="943509"/>
              <a:chOff x="6480067" y="1995774"/>
              <a:chExt cx="1097107" cy="943509"/>
            </a:xfrm>
          </p:grpSpPr>
          <p:sp>
            <p:nvSpPr>
              <p:cNvPr id="127" name="Google Shape;127;p64"/>
              <p:cNvSpPr/>
              <p:nvPr/>
            </p:nvSpPr>
            <p:spPr>
              <a:xfrm>
                <a:off x="6872282" y="1995774"/>
                <a:ext cx="603408" cy="307189"/>
              </a:xfrm>
              <a:custGeom>
                <a:rect b="b" l="l" r="r" t="t"/>
                <a:pathLst>
                  <a:path extrusionOk="0" h="307189" w="603408">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 name="Google Shape;128;p64"/>
              <p:cNvSpPr/>
              <p:nvPr/>
            </p:nvSpPr>
            <p:spPr>
              <a:xfrm>
                <a:off x="6480067" y="2099999"/>
                <a:ext cx="307189" cy="603407"/>
              </a:xfrm>
              <a:custGeom>
                <a:rect b="b" l="l" r="r" t="t"/>
                <a:pathLst>
                  <a:path extrusionOk="0" h="603407" w="307189">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 name="Google Shape;129;p64"/>
              <p:cNvSpPr/>
              <p:nvPr/>
            </p:nvSpPr>
            <p:spPr>
              <a:xfrm>
                <a:off x="7269984" y="2335876"/>
                <a:ext cx="307190" cy="603407"/>
              </a:xfrm>
              <a:custGeom>
                <a:rect b="b" l="l" r="r" t="t"/>
                <a:pathLst>
                  <a:path extrusionOk="0" h="603407" w="307190">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0" name="Google Shape;130;p64"/>
            <p:cNvSpPr/>
            <p:nvPr/>
          </p:nvSpPr>
          <p:spPr>
            <a:xfrm>
              <a:off x="6853083" y="2667751"/>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 name="Google Shape;131;p64"/>
            <p:cNvSpPr/>
            <p:nvPr/>
          </p:nvSpPr>
          <p:spPr>
            <a:xfrm>
              <a:off x="6713202" y="2667751"/>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 name="Google Shape;132;p64"/>
            <p:cNvSpPr/>
            <p:nvPr/>
          </p:nvSpPr>
          <p:spPr>
            <a:xfrm>
              <a:off x="6784514" y="2667751"/>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 name="Google Shape;133;p64"/>
            <p:cNvSpPr/>
            <p:nvPr/>
          </p:nvSpPr>
          <p:spPr>
            <a:xfrm>
              <a:off x="6784514" y="2739062"/>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 name="Google Shape;134;p64"/>
            <p:cNvSpPr/>
            <p:nvPr/>
          </p:nvSpPr>
          <p:spPr>
            <a:xfrm>
              <a:off x="6713202" y="2739062"/>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64"/>
            <p:cNvSpPr/>
            <p:nvPr/>
          </p:nvSpPr>
          <p:spPr>
            <a:xfrm>
              <a:off x="6853083" y="2739062"/>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64"/>
            <p:cNvSpPr/>
            <p:nvPr/>
          </p:nvSpPr>
          <p:spPr>
            <a:xfrm>
              <a:off x="6784514" y="2807631"/>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64"/>
            <p:cNvSpPr/>
            <p:nvPr/>
          </p:nvSpPr>
          <p:spPr>
            <a:xfrm>
              <a:off x="6853083" y="2807631"/>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64"/>
            <p:cNvSpPr/>
            <p:nvPr/>
          </p:nvSpPr>
          <p:spPr>
            <a:xfrm>
              <a:off x="6713202" y="2807631"/>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64"/>
            <p:cNvSpPr/>
            <p:nvPr/>
          </p:nvSpPr>
          <p:spPr>
            <a:xfrm>
              <a:off x="6713202" y="2878943"/>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64"/>
            <p:cNvSpPr/>
            <p:nvPr/>
          </p:nvSpPr>
          <p:spPr>
            <a:xfrm>
              <a:off x="6853083" y="2878943"/>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 name="Google Shape;141;p64"/>
            <p:cNvSpPr/>
            <p:nvPr/>
          </p:nvSpPr>
          <p:spPr>
            <a:xfrm>
              <a:off x="6784514" y="2878943"/>
              <a:ext cx="35655" cy="35655"/>
            </a:xfrm>
            <a:custGeom>
              <a:rect b="b" l="l" r="r" t="t"/>
              <a:pathLst>
                <a:path extrusionOk="0" h="35655" w="35655">
                  <a:moveTo>
                    <a:pt x="0" y="0"/>
                  </a:moveTo>
                  <a:lnTo>
                    <a:pt x="35655" y="0"/>
                  </a:lnTo>
                  <a:lnTo>
                    <a:pt x="35655"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 name="Google Shape;142;p64"/>
            <p:cNvSpPr/>
            <p:nvPr/>
          </p:nvSpPr>
          <p:spPr>
            <a:xfrm>
              <a:off x="6748858" y="2527870"/>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 name="Google Shape;143;p64"/>
            <p:cNvSpPr/>
            <p:nvPr/>
          </p:nvSpPr>
          <p:spPr>
            <a:xfrm>
              <a:off x="6888739" y="2527870"/>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 name="Google Shape;144;p64"/>
            <p:cNvSpPr/>
            <p:nvPr/>
          </p:nvSpPr>
          <p:spPr>
            <a:xfrm>
              <a:off x="6817427" y="2527870"/>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 name="Google Shape;145;p64"/>
            <p:cNvSpPr/>
            <p:nvPr/>
          </p:nvSpPr>
          <p:spPr>
            <a:xfrm>
              <a:off x="6960051" y="2527870"/>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64"/>
            <p:cNvSpPr/>
            <p:nvPr/>
          </p:nvSpPr>
          <p:spPr>
            <a:xfrm>
              <a:off x="6888739" y="2456558"/>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64"/>
            <p:cNvSpPr/>
            <p:nvPr/>
          </p:nvSpPr>
          <p:spPr>
            <a:xfrm>
              <a:off x="6960051" y="2456558"/>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64"/>
            <p:cNvSpPr/>
            <p:nvPr/>
          </p:nvSpPr>
          <p:spPr>
            <a:xfrm>
              <a:off x="6817427" y="2456558"/>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64"/>
            <p:cNvSpPr/>
            <p:nvPr/>
          </p:nvSpPr>
          <p:spPr>
            <a:xfrm>
              <a:off x="6748858" y="2456558"/>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 name="Google Shape;150;p64"/>
            <p:cNvSpPr/>
            <p:nvPr/>
          </p:nvSpPr>
          <p:spPr>
            <a:xfrm>
              <a:off x="6748858" y="2387989"/>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 name="Google Shape;151;p64"/>
            <p:cNvSpPr/>
            <p:nvPr/>
          </p:nvSpPr>
          <p:spPr>
            <a:xfrm>
              <a:off x="6888739" y="2387989"/>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 name="Google Shape;152;p64"/>
            <p:cNvSpPr/>
            <p:nvPr/>
          </p:nvSpPr>
          <p:spPr>
            <a:xfrm>
              <a:off x="6817427" y="2387989"/>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 name="Google Shape;153;p64"/>
            <p:cNvSpPr/>
            <p:nvPr/>
          </p:nvSpPr>
          <p:spPr>
            <a:xfrm>
              <a:off x="6960051" y="2387989"/>
              <a:ext cx="35655" cy="35655"/>
            </a:xfrm>
            <a:custGeom>
              <a:rect b="b" l="l" r="r" t="t"/>
              <a:pathLst>
                <a:path extrusionOk="0" h="35655" w="35655">
                  <a:moveTo>
                    <a:pt x="0" y="0"/>
                  </a:moveTo>
                  <a:lnTo>
                    <a:pt x="35656" y="0"/>
                  </a:lnTo>
                  <a:lnTo>
                    <a:pt x="35656" y="35656"/>
                  </a:lnTo>
                  <a:lnTo>
                    <a:pt x="0" y="3565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64"/>
            <p:cNvSpPr/>
            <p:nvPr/>
          </p:nvSpPr>
          <p:spPr>
            <a:xfrm>
              <a:off x="6482809" y="2316677"/>
              <a:ext cx="1088878" cy="666491"/>
            </a:xfrm>
            <a:custGeom>
              <a:rect b="b" l="l" r="r" t="t"/>
              <a:pathLst>
                <a:path extrusionOk="0" h="666491" w="1088878">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55" name="Google Shape;155;p64"/>
          <p:cNvGrpSpPr/>
          <p:nvPr/>
        </p:nvGrpSpPr>
        <p:grpSpPr>
          <a:xfrm>
            <a:off x="1034033" y="3444258"/>
            <a:ext cx="499946" cy="499945"/>
            <a:chOff x="665400" y="3833425"/>
            <a:chExt cx="948997" cy="948995"/>
          </a:xfrm>
        </p:grpSpPr>
        <p:sp>
          <p:nvSpPr>
            <p:cNvPr id="156" name="Google Shape;156;p64"/>
            <p:cNvSpPr/>
            <p:nvPr/>
          </p:nvSpPr>
          <p:spPr>
            <a:xfrm>
              <a:off x="665400" y="3833425"/>
              <a:ext cx="948997" cy="948995"/>
            </a:xfrm>
            <a:custGeom>
              <a:rect b="b" l="l" r="r" t="t"/>
              <a:pathLst>
                <a:path extrusionOk="0" h="948995" w="948997">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64"/>
            <p:cNvSpPr/>
            <p:nvPr/>
          </p:nvSpPr>
          <p:spPr>
            <a:xfrm>
              <a:off x="1400461" y="4233868"/>
              <a:ext cx="156337" cy="153594"/>
            </a:xfrm>
            <a:custGeom>
              <a:rect b="b" l="l" r="r" t="t"/>
              <a:pathLst>
                <a:path extrusionOk="0" h="153594" w="156337">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8" name="Google Shape;158;p64"/>
            <p:cNvGrpSpPr/>
            <p:nvPr/>
          </p:nvGrpSpPr>
          <p:grpSpPr>
            <a:xfrm>
              <a:off x="788824" y="4019932"/>
              <a:ext cx="244106" cy="641806"/>
              <a:chOff x="788824" y="4019932"/>
              <a:chExt cx="244106" cy="641806"/>
            </a:xfrm>
          </p:grpSpPr>
          <p:sp>
            <p:nvSpPr>
              <p:cNvPr id="159" name="Google Shape;159;p64"/>
              <p:cNvSpPr/>
              <p:nvPr/>
            </p:nvSpPr>
            <p:spPr>
              <a:xfrm>
                <a:off x="788824" y="4571228"/>
                <a:ext cx="183765" cy="30170"/>
              </a:xfrm>
              <a:custGeom>
                <a:rect b="b" l="l" r="r" t="t"/>
                <a:pathLst>
                  <a:path extrusionOk="0" h="30170" w="183765">
                    <a:moveTo>
                      <a:pt x="0" y="0"/>
                    </a:moveTo>
                    <a:lnTo>
                      <a:pt x="183765" y="0"/>
                    </a:lnTo>
                    <a:lnTo>
                      <a:pt x="183765" y="30170"/>
                    </a:lnTo>
                    <a:lnTo>
                      <a:pt x="0" y="3017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64"/>
              <p:cNvSpPr/>
              <p:nvPr/>
            </p:nvSpPr>
            <p:spPr>
              <a:xfrm>
                <a:off x="788824" y="4631568"/>
                <a:ext cx="183765" cy="30170"/>
              </a:xfrm>
              <a:custGeom>
                <a:rect b="b" l="l" r="r" t="t"/>
                <a:pathLst>
                  <a:path extrusionOk="0" h="30170" w="183765">
                    <a:moveTo>
                      <a:pt x="0" y="0"/>
                    </a:moveTo>
                    <a:lnTo>
                      <a:pt x="183765" y="0"/>
                    </a:lnTo>
                    <a:lnTo>
                      <a:pt x="183765" y="30170"/>
                    </a:lnTo>
                    <a:lnTo>
                      <a:pt x="0" y="3017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 name="Google Shape;161;p64"/>
              <p:cNvSpPr/>
              <p:nvPr/>
            </p:nvSpPr>
            <p:spPr>
              <a:xfrm>
                <a:off x="788824" y="4019932"/>
                <a:ext cx="30170" cy="30170"/>
              </a:xfrm>
              <a:custGeom>
                <a:rect b="b" l="l" r="r" t="t"/>
                <a:pathLst>
                  <a:path extrusionOk="0" h="30170" w="30170">
                    <a:moveTo>
                      <a:pt x="0" y="0"/>
                    </a:moveTo>
                    <a:lnTo>
                      <a:pt x="30170" y="0"/>
                    </a:lnTo>
                    <a:lnTo>
                      <a:pt x="30170" y="30171"/>
                    </a:lnTo>
                    <a:lnTo>
                      <a:pt x="0" y="301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64"/>
              <p:cNvSpPr/>
              <p:nvPr/>
            </p:nvSpPr>
            <p:spPr>
              <a:xfrm>
                <a:off x="849165" y="4019932"/>
                <a:ext cx="183765" cy="30170"/>
              </a:xfrm>
              <a:custGeom>
                <a:rect b="b" l="l" r="r" t="t"/>
                <a:pathLst>
                  <a:path extrusionOk="0" h="30170" w="183765">
                    <a:moveTo>
                      <a:pt x="0" y="0"/>
                    </a:moveTo>
                    <a:lnTo>
                      <a:pt x="183765" y="0"/>
                    </a:lnTo>
                    <a:lnTo>
                      <a:pt x="183765" y="30171"/>
                    </a:lnTo>
                    <a:lnTo>
                      <a:pt x="0" y="301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64"/>
              <p:cNvSpPr/>
              <p:nvPr/>
            </p:nvSpPr>
            <p:spPr>
              <a:xfrm>
                <a:off x="788824" y="4080273"/>
                <a:ext cx="30170" cy="30170"/>
              </a:xfrm>
              <a:custGeom>
                <a:rect b="b" l="l" r="r" t="t"/>
                <a:pathLst>
                  <a:path extrusionOk="0" h="30170" w="30170">
                    <a:moveTo>
                      <a:pt x="0" y="0"/>
                    </a:moveTo>
                    <a:lnTo>
                      <a:pt x="30170" y="0"/>
                    </a:lnTo>
                    <a:lnTo>
                      <a:pt x="30170" y="30171"/>
                    </a:lnTo>
                    <a:lnTo>
                      <a:pt x="0" y="301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64"/>
              <p:cNvSpPr/>
              <p:nvPr/>
            </p:nvSpPr>
            <p:spPr>
              <a:xfrm>
                <a:off x="849165" y="4080273"/>
                <a:ext cx="183765" cy="30170"/>
              </a:xfrm>
              <a:custGeom>
                <a:rect b="b" l="l" r="r" t="t"/>
                <a:pathLst>
                  <a:path extrusionOk="0" h="30170" w="183765">
                    <a:moveTo>
                      <a:pt x="0" y="0"/>
                    </a:moveTo>
                    <a:lnTo>
                      <a:pt x="183765" y="0"/>
                    </a:lnTo>
                    <a:lnTo>
                      <a:pt x="183765" y="30171"/>
                    </a:lnTo>
                    <a:lnTo>
                      <a:pt x="0" y="301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graphicFrame>
        <p:nvGraphicFramePr>
          <p:cNvPr id="169" name="Google Shape;169;p65"/>
          <p:cNvGraphicFramePr/>
          <p:nvPr/>
        </p:nvGraphicFramePr>
        <p:xfrm>
          <a:off x="287337" y="1151162"/>
          <a:ext cx="3000000" cy="3000000"/>
        </p:xfrm>
        <a:graphic>
          <a:graphicData uri="http://schemas.openxmlformats.org/drawingml/2006/table">
            <a:tbl>
              <a:tblPr>
                <a:noFill/>
                <a:tableStyleId>{E8A62491-B36D-4931-8DE0-9D49BEDDCA1F}</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300" u="none" cap="none" strike="noStrike">
                          <a:solidFill>
                            <a:schemeClr val="lt1"/>
                          </a:solidFill>
                          <a:latin typeface="Calibri"/>
                          <a:ea typeface="Calibri"/>
                          <a:cs typeface="Calibri"/>
                          <a:sym typeface="Calibri"/>
                        </a:rPr>
                        <a:t>Aree di interesse</a:t>
                      </a:r>
                      <a:endParaRPr b="1"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300" u="none" cap="none" strike="noStrike">
                          <a:solidFill>
                            <a:schemeClr val="lt1"/>
                          </a:solidFill>
                          <a:latin typeface="Calibri"/>
                          <a:ea typeface="Calibri"/>
                          <a:cs typeface="Calibri"/>
                          <a:sym typeface="Calibri"/>
                        </a:rPr>
                        <a:t>Domande</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300"/>
                        <a:buFont typeface="Noto Sans Symbols"/>
                        <a:buNone/>
                      </a:pPr>
                      <a:r>
                        <a:rPr b="1" i="0" lang="it" sz="1300" u="none" cap="none" strike="noStrike">
                          <a:solidFill>
                            <a:schemeClr val="lt1"/>
                          </a:solidFill>
                          <a:latin typeface="Calibri"/>
                          <a:ea typeface="Calibri"/>
                          <a:cs typeface="Calibri"/>
                          <a:sym typeface="Calibri"/>
                        </a:rPr>
                        <a:t>Esercizi </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Ridurre e risolvere i problemi ambientali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La vostra idea potrebbe </a:t>
                      </a:r>
                      <a:r>
                        <a:rPr b="1" i="0" lang="it" sz="1200" u="none" cap="none" strike="noStrike">
                          <a:solidFill>
                            <a:srgbClr val="F16924"/>
                          </a:solidFill>
                          <a:latin typeface="Calibri"/>
                          <a:ea typeface="Calibri"/>
                          <a:cs typeface="Calibri"/>
                          <a:sym typeface="Calibri"/>
                        </a:rPr>
                        <a:t>contribuire a ridurre </a:t>
                      </a:r>
                      <a:r>
                        <a:rPr b="0" i="0" lang="it" sz="1200" u="none" cap="none" strike="noStrike">
                          <a:solidFill>
                            <a:srgbClr val="4B4B4B"/>
                          </a:solidFill>
                          <a:latin typeface="Calibri"/>
                          <a:ea typeface="Calibri"/>
                          <a:cs typeface="Calibri"/>
                          <a:sym typeface="Calibri"/>
                        </a:rPr>
                        <a:t>il littering, l'inquinamento o l'uso eccessivo delle risorse? </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Create un piano semplice </a:t>
                      </a:r>
                      <a:r>
                        <a:rPr b="0" i="0" lang="it" sz="1200" u="none" cap="none" strike="noStrike">
                          <a:solidFill>
                            <a:srgbClr val="4B4B4B"/>
                          </a:solidFill>
                          <a:latin typeface="Calibri"/>
                          <a:ea typeface="Calibri"/>
                          <a:cs typeface="Calibri"/>
                          <a:sym typeface="Calibri"/>
                        </a:rPr>
                        <a:t>per risolvere i problemi ambientali, che possiate facilmente implementare o migliorare lo scopo della vostra idea. </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Individuare i problemi: </a:t>
                      </a:r>
                      <a:r>
                        <a:rPr b="0" i="0" lang="it" sz="1000" u="none" cap="none" strike="noStrike">
                          <a:solidFill>
                            <a:srgbClr val="4B4B4B"/>
                          </a:solidFill>
                          <a:latin typeface="Calibri"/>
                          <a:ea typeface="Calibri"/>
                          <a:cs typeface="Calibri"/>
                          <a:sym typeface="Calibri"/>
                        </a:rPr>
                        <a:t>Scrivete gli aspetti come i rifiuti, l'inquinamento o l'utilizzo di troppe risorse che la vostra idea potrebbe causare. Quali alternative sostenibili potete utilizzare per l'energia, i rifiuti e l'acqua?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Pianificare le soluzioni: </a:t>
                      </a:r>
                      <a:r>
                        <a:rPr b="0" i="0" lang="it" sz="1000" u="none" cap="none" strike="noStrike">
                          <a:solidFill>
                            <a:srgbClr val="4B4B4B"/>
                          </a:solidFill>
                          <a:latin typeface="Calibri"/>
                          <a:ea typeface="Calibri"/>
                          <a:cs typeface="Calibri"/>
                          <a:sym typeface="Calibri"/>
                        </a:rPr>
                        <a:t>Pensate a modi coinvolgenti per risolvere questi problemi, come ad esempio usare meno plastica, organizzare una giornata di pulizia o mettere dei contenitori per il riciclaggio.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Ispirare gli altri: </a:t>
                      </a:r>
                      <a:r>
                        <a:rPr b="0" i="0" lang="it" sz="1000" u="none" cap="none" strike="noStrike">
                          <a:solidFill>
                            <a:srgbClr val="4B4B4B"/>
                          </a:solidFill>
                          <a:latin typeface="Calibri"/>
                          <a:ea typeface="Calibri"/>
                          <a:cs typeface="Calibri"/>
                          <a:sym typeface="Calibri"/>
                        </a:rPr>
                        <a:t>Aggiungete idee per coinvolgere gli amici, i volontari, i clienti e la comunità, ad esempio condividendo consigli su come essere eco-compatibili o lanciando sfide per ridurre i rifiuti.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134975">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it" sz="1200" u="none" cap="none" strike="noStrike">
                          <a:solidFill>
                            <a:srgbClr val="4B4B4B"/>
                          </a:solidFill>
                          <a:latin typeface="Calibri"/>
                          <a:ea typeface="Calibri"/>
                          <a:cs typeface="Calibri"/>
                          <a:sym typeface="Calibri"/>
                        </a:rPr>
                        <a:t>Applicare la politica dei rifiuti zero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4B4B4B"/>
                          </a:solidFill>
                          <a:latin typeface="Calibri"/>
                          <a:ea typeface="Calibri"/>
                          <a:cs typeface="Calibri"/>
                          <a:sym typeface="Calibri"/>
                        </a:rPr>
                        <a:t>È possibile applicare una </a:t>
                      </a:r>
                      <a:r>
                        <a:rPr b="1" i="0" lang="it" sz="1200" u="none" cap="none" strike="noStrike">
                          <a:solidFill>
                            <a:srgbClr val="F16924"/>
                          </a:solidFill>
                          <a:latin typeface="Calibri"/>
                          <a:ea typeface="Calibri"/>
                          <a:cs typeface="Calibri"/>
                          <a:sym typeface="Calibri"/>
                        </a:rPr>
                        <a:t>politica di rifiuti zero</a:t>
                      </a:r>
                      <a:r>
                        <a:rPr b="0" i="0" lang="it" sz="1200" u="none" cap="none" strike="noStrike">
                          <a:solidFill>
                            <a:srgbClr val="4B4B4B"/>
                          </a:solidFill>
                          <a:latin typeface="Calibri"/>
                          <a:ea typeface="Calibri"/>
                          <a:cs typeface="Calibri"/>
                          <a:sym typeface="Calibri"/>
                        </a:rPr>
                        <a:t>?</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Preparate un piano per i rifiuti zero: </a:t>
                      </a:r>
                      <a:r>
                        <a:rPr b="0" i="0" lang="it" sz="1200" u="none" cap="none" strike="noStrike">
                          <a:solidFill>
                            <a:srgbClr val="4B4B4B"/>
                          </a:solidFill>
                          <a:latin typeface="Calibri"/>
                          <a:ea typeface="Calibri"/>
                          <a:cs typeface="Calibri"/>
                          <a:sym typeface="Calibri"/>
                        </a:rPr>
                        <a:t>Decidete una o due azioni da intraprendere per rendere la vostra idea il più possibile a rifiuti zero. Ad esempio, i clienti possono portare le proprie tazze o distribuire borse riutilizzabili.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70" name="Google Shape;170;p6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171" name="Google Shape;171;p65"/>
          <p:cNvGrpSpPr/>
          <p:nvPr/>
        </p:nvGrpSpPr>
        <p:grpSpPr>
          <a:xfrm>
            <a:off x="906799" y="1700975"/>
            <a:ext cx="608155" cy="580733"/>
            <a:chOff x="10407709" y="5371716"/>
            <a:chExt cx="1086136" cy="1037162"/>
          </a:xfrm>
        </p:grpSpPr>
        <p:sp>
          <p:nvSpPr>
            <p:cNvPr id="172" name="Google Shape;172;p65"/>
            <p:cNvSpPr/>
            <p:nvPr/>
          </p:nvSpPr>
          <p:spPr>
            <a:xfrm>
              <a:off x="11016927" y="5621447"/>
              <a:ext cx="177956" cy="194120"/>
            </a:xfrm>
            <a:custGeom>
              <a:rect b="b" l="l" r="r" t="t"/>
              <a:pathLst>
                <a:path extrusionOk="0" h="194120" w="177956">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 name="Google Shape;173;p65"/>
            <p:cNvSpPr/>
            <p:nvPr/>
          </p:nvSpPr>
          <p:spPr>
            <a:xfrm>
              <a:off x="10684499" y="5383085"/>
              <a:ext cx="218072" cy="198850"/>
            </a:xfrm>
            <a:custGeom>
              <a:rect b="b" l="l" r="r" t="t"/>
              <a:pathLst>
                <a:path extrusionOk="0" h="198850" w="218072">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4" name="Google Shape;174;p65"/>
            <p:cNvGrpSpPr/>
            <p:nvPr/>
          </p:nvGrpSpPr>
          <p:grpSpPr>
            <a:xfrm>
              <a:off x="10407709" y="5371716"/>
              <a:ext cx="1086136" cy="1037162"/>
              <a:chOff x="10407709" y="5371716"/>
              <a:chExt cx="1086136" cy="1037162"/>
            </a:xfrm>
          </p:grpSpPr>
          <p:grpSp>
            <p:nvGrpSpPr>
              <p:cNvPr id="175" name="Google Shape;175;p65"/>
              <p:cNvGrpSpPr/>
              <p:nvPr/>
            </p:nvGrpSpPr>
            <p:grpSpPr>
              <a:xfrm>
                <a:off x="10407709" y="5371716"/>
                <a:ext cx="1086136" cy="1037162"/>
                <a:chOff x="10407709" y="5371716"/>
                <a:chExt cx="1086136" cy="1037162"/>
              </a:xfrm>
            </p:grpSpPr>
            <p:sp>
              <p:nvSpPr>
                <p:cNvPr id="176" name="Google Shape;176;p65"/>
                <p:cNvSpPr/>
                <p:nvPr/>
              </p:nvSpPr>
              <p:spPr>
                <a:xfrm>
                  <a:off x="10407709" y="5876782"/>
                  <a:ext cx="1086136" cy="532096"/>
                </a:xfrm>
                <a:custGeom>
                  <a:rect b="b" l="l" r="r" t="t"/>
                  <a:pathLst>
                    <a:path extrusionOk="0" h="532096" w="108613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65"/>
                <p:cNvSpPr/>
                <p:nvPr/>
              </p:nvSpPr>
              <p:spPr>
                <a:xfrm>
                  <a:off x="10994886" y="5609912"/>
                  <a:ext cx="249584" cy="264128"/>
                </a:xfrm>
                <a:custGeom>
                  <a:rect b="b" l="l" r="r" t="t"/>
                  <a:pathLst>
                    <a:path extrusionOk="0" h="264128" w="249584">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65"/>
                <p:cNvSpPr/>
                <p:nvPr/>
              </p:nvSpPr>
              <p:spPr>
                <a:xfrm>
                  <a:off x="10659296" y="5371716"/>
                  <a:ext cx="286439" cy="269189"/>
                </a:xfrm>
                <a:custGeom>
                  <a:rect b="b" l="l" r="r" t="t"/>
                  <a:pathLst>
                    <a:path extrusionOk="0" h="269189" w="28643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9" name="Google Shape;179;p65"/>
              <p:cNvSpPr/>
              <p:nvPr/>
            </p:nvSpPr>
            <p:spPr>
              <a:xfrm>
                <a:off x="10770290" y="5482359"/>
                <a:ext cx="386306" cy="613843"/>
              </a:xfrm>
              <a:custGeom>
                <a:rect b="b" l="l" r="r" t="t"/>
                <a:pathLst>
                  <a:path extrusionOk="0" h="613843" w="386306">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80" name="Google Shape;180;p65"/>
          <p:cNvSpPr txBox="1"/>
          <p:nvPr/>
        </p:nvSpPr>
        <p:spPr>
          <a:xfrm>
            <a:off x="440839" y="1782323"/>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181" name="Google Shape;181;p65"/>
          <p:cNvSpPr txBox="1"/>
          <p:nvPr/>
        </p:nvSpPr>
        <p:spPr>
          <a:xfrm>
            <a:off x="424061" y="3409787"/>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182" name="Google Shape;182;p65"/>
          <p:cNvGrpSpPr/>
          <p:nvPr/>
        </p:nvGrpSpPr>
        <p:grpSpPr>
          <a:xfrm>
            <a:off x="1037896" y="3501579"/>
            <a:ext cx="334272" cy="527885"/>
            <a:chOff x="7311799" y="3856127"/>
            <a:chExt cx="547412" cy="864477"/>
          </a:xfrm>
        </p:grpSpPr>
        <p:sp>
          <p:nvSpPr>
            <p:cNvPr id="183" name="Google Shape;183;p65"/>
            <p:cNvSpPr/>
            <p:nvPr/>
          </p:nvSpPr>
          <p:spPr>
            <a:xfrm>
              <a:off x="7485236" y="4087342"/>
              <a:ext cx="173437" cy="129209"/>
            </a:xfrm>
            <a:custGeom>
              <a:rect b="b" l="l" r="r" t="t"/>
              <a:pathLst>
                <a:path extrusionOk="0" h="129209" w="173437">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4" name="Google Shape;184;p65"/>
            <p:cNvSpPr/>
            <p:nvPr/>
          </p:nvSpPr>
          <p:spPr>
            <a:xfrm>
              <a:off x="7440973" y="4498388"/>
              <a:ext cx="261963" cy="85815"/>
            </a:xfrm>
            <a:custGeom>
              <a:rect b="b" l="l" r="r" t="t"/>
              <a:pathLst>
                <a:path extrusionOk="0" h="85815" w="261963">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5" name="Google Shape;185;p65"/>
            <p:cNvSpPr/>
            <p:nvPr/>
          </p:nvSpPr>
          <p:spPr>
            <a:xfrm>
              <a:off x="7311799" y="3856127"/>
              <a:ext cx="547412" cy="86718"/>
            </a:xfrm>
            <a:custGeom>
              <a:rect b="b" l="l" r="r" t="t"/>
              <a:pathLst>
                <a:path extrusionOk="0" h="86718" w="547412">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6" name="Google Shape;186;p65"/>
            <p:cNvSpPr/>
            <p:nvPr/>
          </p:nvSpPr>
          <p:spPr>
            <a:xfrm>
              <a:off x="7311799" y="4633886"/>
              <a:ext cx="547412" cy="86718"/>
            </a:xfrm>
            <a:custGeom>
              <a:rect b="b" l="l" r="r" t="t"/>
              <a:pathLst>
                <a:path extrusionOk="0" h="86718" w="547412">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7" name="Google Shape;187;p65"/>
            <p:cNvSpPr/>
            <p:nvPr/>
          </p:nvSpPr>
          <p:spPr>
            <a:xfrm>
              <a:off x="7368708" y="3913939"/>
              <a:ext cx="432690" cy="748853"/>
            </a:xfrm>
            <a:custGeom>
              <a:rect b="b" l="l" r="r" t="t"/>
              <a:pathLst>
                <a:path extrusionOk="0" h="748853" w="43269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8" name="Google Shape;188;p65"/>
            <p:cNvSpPr/>
            <p:nvPr/>
          </p:nvSpPr>
          <p:spPr>
            <a:xfrm>
              <a:off x="7469880" y="4051137"/>
              <a:ext cx="238055" cy="238584"/>
            </a:xfrm>
            <a:custGeom>
              <a:rect b="b" l="l" r="r" t="t"/>
              <a:pathLst>
                <a:path extrusionOk="0" h="238584" w="238055">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89" name="Google Shape;189;p65"/>
            <p:cNvSpPr/>
            <p:nvPr/>
          </p:nvSpPr>
          <p:spPr>
            <a:xfrm>
              <a:off x="7427424" y="4460448"/>
              <a:ext cx="316402" cy="144531"/>
            </a:xfrm>
            <a:custGeom>
              <a:rect b="b" l="l" r="r" t="t"/>
              <a:pathLst>
                <a:path extrusionOk="0" h="144531" w="316402">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90" name="Google Shape;190;p65"/>
            <p:cNvSpPr/>
            <p:nvPr/>
          </p:nvSpPr>
          <p:spPr>
            <a:xfrm>
              <a:off x="7571051" y="4316821"/>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191" name="Google Shape;191;p65"/>
            <p:cNvSpPr/>
            <p:nvPr/>
          </p:nvSpPr>
          <p:spPr>
            <a:xfrm>
              <a:off x="7571051" y="4389086"/>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grpSp>
      <p:grpSp>
        <p:nvGrpSpPr>
          <p:cNvPr id="192" name="Google Shape;192;p65"/>
          <p:cNvGrpSpPr/>
          <p:nvPr/>
        </p:nvGrpSpPr>
        <p:grpSpPr>
          <a:xfrm>
            <a:off x="5832085" y="-30644"/>
            <a:ext cx="1152193" cy="1202111"/>
            <a:chOff x="5117252" y="774988"/>
            <a:chExt cx="2921431" cy="3048000"/>
          </a:xfrm>
        </p:grpSpPr>
        <p:pic>
          <p:nvPicPr>
            <p:cNvPr id="193" name="Google Shape;193;p65"/>
            <p:cNvPicPr preferRelativeResize="0"/>
            <p:nvPr/>
          </p:nvPicPr>
          <p:blipFill rotWithShape="1">
            <a:blip r:embed="rId3">
              <a:alphaModFix/>
            </a:blip>
            <a:srcRect b="0" l="0" r="0" t="0"/>
            <a:stretch/>
          </p:blipFill>
          <p:spPr>
            <a:xfrm>
              <a:off x="5117252" y="774988"/>
              <a:ext cx="2921431" cy="3048000"/>
            </a:xfrm>
            <a:prstGeom prst="rect">
              <a:avLst/>
            </a:prstGeom>
            <a:noFill/>
            <a:ln>
              <a:noFill/>
            </a:ln>
          </p:spPr>
        </p:pic>
        <p:pic>
          <p:nvPicPr>
            <p:cNvPr id="194" name="Google Shape;194;p65"/>
            <p:cNvPicPr preferRelativeResize="0"/>
            <p:nvPr/>
          </p:nvPicPr>
          <p:blipFill rotWithShape="1">
            <a:blip r:embed="rId4">
              <a:alphaModFix/>
            </a:blip>
            <a:srcRect b="0" l="16667" r="16666" t="0"/>
            <a:stretch/>
          </p:blipFill>
          <p:spPr>
            <a:xfrm>
              <a:off x="5663704" y="1384725"/>
              <a:ext cx="1828525" cy="1828525"/>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95" name="Google Shape;195;p65"/>
            <p:cNvPicPr preferRelativeResize="0"/>
            <p:nvPr/>
          </p:nvPicPr>
          <p:blipFill rotWithShape="1">
            <a:blip r:embed="rId5">
              <a:alphaModFix amt="70000"/>
            </a:blip>
            <a:srcRect b="0" l="0" r="0" t="0"/>
            <a:stretch/>
          </p:blipFill>
          <p:spPr>
            <a:xfrm>
              <a:off x="5684837" y="1426287"/>
              <a:ext cx="1768417" cy="1768417"/>
            </a:xfrm>
            <a:prstGeom prst="rect">
              <a:avLst/>
            </a:prstGeom>
            <a:noFill/>
            <a:ln>
              <a:noFill/>
            </a:ln>
          </p:spPr>
        </p:pic>
      </p:grpSp>
      <p:grpSp>
        <p:nvGrpSpPr>
          <p:cNvPr id="196" name="Google Shape;196;p65"/>
          <p:cNvGrpSpPr/>
          <p:nvPr/>
        </p:nvGrpSpPr>
        <p:grpSpPr>
          <a:xfrm>
            <a:off x="7848982" y="-30644"/>
            <a:ext cx="1152193" cy="1202111"/>
            <a:chOff x="7848982" y="-30644"/>
            <a:chExt cx="1152193" cy="1202111"/>
          </a:xfrm>
        </p:grpSpPr>
        <p:pic>
          <p:nvPicPr>
            <p:cNvPr id="197" name="Google Shape;197;p65"/>
            <p:cNvPicPr preferRelativeResize="0"/>
            <p:nvPr/>
          </p:nvPicPr>
          <p:blipFill rotWithShape="1">
            <a:blip r:embed="rId3">
              <a:alphaModFix/>
            </a:blip>
            <a:srcRect b="0" l="0" r="0" t="0"/>
            <a:stretch/>
          </p:blipFill>
          <p:spPr>
            <a:xfrm>
              <a:off x="7848982" y="-30644"/>
              <a:ext cx="1152193" cy="1202111"/>
            </a:xfrm>
            <a:prstGeom prst="rect">
              <a:avLst/>
            </a:prstGeom>
            <a:noFill/>
            <a:ln>
              <a:noFill/>
            </a:ln>
          </p:spPr>
        </p:pic>
        <p:pic>
          <p:nvPicPr>
            <p:cNvPr id="198" name="Google Shape;198;p65"/>
            <p:cNvPicPr preferRelativeResize="0"/>
            <p:nvPr/>
          </p:nvPicPr>
          <p:blipFill rotWithShape="1">
            <a:blip r:embed="rId6">
              <a:alphaModFix/>
            </a:blip>
            <a:srcRect b="0" l="12500" r="12500" t="0"/>
            <a:stretch/>
          </p:blipFill>
          <p:spPr>
            <a:xfrm>
              <a:off x="8064499" y="209832"/>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99" name="Google Shape;199;p65"/>
            <p:cNvPicPr preferRelativeResize="0"/>
            <p:nvPr/>
          </p:nvPicPr>
          <p:blipFill rotWithShape="1">
            <a:blip r:embed="rId5">
              <a:alphaModFix amt="70000"/>
            </a:blip>
            <a:srcRect b="0" l="0" r="0" t="0"/>
            <a:stretch/>
          </p:blipFill>
          <p:spPr>
            <a:xfrm>
              <a:off x="8067679" y="225843"/>
              <a:ext cx="697452" cy="697452"/>
            </a:xfrm>
            <a:prstGeom prst="rect">
              <a:avLst/>
            </a:prstGeom>
            <a:noFill/>
            <a:ln>
              <a:noFill/>
            </a:ln>
          </p:spPr>
        </p:pic>
      </p:grpSp>
      <p:grpSp>
        <p:nvGrpSpPr>
          <p:cNvPr id="200" name="Google Shape;200;p65"/>
          <p:cNvGrpSpPr/>
          <p:nvPr/>
        </p:nvGrpSpPr>
        <p:grpSpPr>
          <a:xfrm>
            <a:off x="6840534" y="-30644"/>
            <a:ext cx="1152193" cy="1202111"/>
            <a:chOff x="5178212" y="3108886"/>
            <a:chExt cx="2921431" cy="3048000"/>
          </a:xfrm>
        </p:grpSpPr>
        <p:pic>
          <p:nvPicPr>
            <p:cNvPr id="201" name="Google Shape;201;p65"/>
            <p:cNvPicPr preferRelativeResize="0"/>
            <p:nvPr/>
          </p:nvPicPr>
          <p:blipFill rotWithShape="1">
            <a:blip r:embed="rId3">
              <a:alphaModFix/>
            </a:blip>
            <a:srcRect b="0" l="0" r="0" t="0"/>
            <a:stretch/>
          </p:blipFill>
          <p:spPr>
            <a:xfrm>
              <a:off x="5178212" y="3108886"/>
              <a:ext cx="2921431" cy="3048000"/>
            </a:xfrm>
            <a:prstGeom prst="rect">
              <a:avLst/>
            </a:prstGeom>
            <a:noFill/>
            <a:ln>
              <a:noFill/>
            </a:ln>
          </p:spPr>
        </p:pic>
        <p:pic>
          <p:nvPicPr>
            <p:cNvPr id="202" name="Google Shape;202;p65"/>
            <p:cNvPicPr preferRelativeResize="0"/>
            <p:nvPr/>
          </p:nvPicPr>
          <p:blipFill rotWithShape="1">
            <a:blip r:embed="rId7">
              <a:alphaModFix/>
            </a:blip>
            <a:srcRect b="16666" l="0" r="0" t="16667"/>
            <a:stretch/>
          </p:blipFill>
          <p:spPr>
            <a:xfrm>
              <a:off x="5724663" y="3718622"/>
              <a:ext cx="1828800" cy="1828800"/>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203" name="Google Shape;203;p65"/>
            <p:cNvPicPr preferRelativeResize="0"/>
            <p:nvPr/>
          </p:nvPicPr>
          <p:blipFill rotWithShape="1">
            <a:blip r:embed="rId5">
              <a:alphaModFix amt="70000"/>
            </a:blip>
            <a:srcRect b="0" l="0" r="0" t="0"/>
            <a:stretch/>
          </p:blipFill>
          <p:spPr>
            <a:xfrm>
              <a:off x="5731251" y="3749280"/>
              <a:ext cx="1768417" cy="176841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aphicFrame>
        <p:nvGraphicFramePr>
          <p:cNvPr id="208" name="Google Shape;208;p66"/>
          <p:cNvGraphicFramePr/>
          <p:nvPr/>
        </p:nvGraphicFramePr>
        <p:xfrm>
          <a:off x="287337" y="1151162"/>
          <a:ext cx="3000000" cy="3000000"/>
        </p:xfrm>
        <a:graphic>
          <a:graphicData uri="http://schemas.openxmlformats.org/drawingml/2006/table">
            <a:tbl>
              <a:tblPr>
                <a:noFill/>
                <a:tableStyleId>{E8A62491-B36D-4931-8DE0-9D49BEDDCA1F}</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300" u="none" cap="none" strike="noStrike">
                          <a:solidFill>
                            <a:schemeClr val="lt1"/>
                          </a:solidFill>
                          <a:latin typeface="Calibri"/>
                          <a:ea typeface="Calibri"/>
                          <a:cs typeface="Calibri"/>
                          <a:sym typeface="Calibri"/>
                        </a:rPr>
                        <a:t>Aree di interesse</a:t>
                      </a:r>
                      <a:endParaRPr b="1"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300" u="none" cap="none" strike="noStrike">
                          <a:solidFill>
                            <a:schemeClr val="lt1"/>
                          </a:solidFill>
                          <a:latin typeface="Calibri"/>
                          <a:ea typeface="Calibri"/>
                          <a:cs typeface="Calibri"/>
                          <a:sym typeface="Calibri"/>
                        </a:rPr>
                        <a:t>Domande</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300"/>
                        <a:buFont typeface="Noto Sans Symbols"/>
                        <a:buNone/>
                      </a:pPr>
                      <a:r>
                        <a:rPr b="1" i="0" lang="it" sz="1300" u="none" cap="none" strike="noStrike">
                          <a:solidFill>
                            <a:schemeClr val="lt1"/>
                          </a:solidFill>
                          <a:latin typeface="Calibri"/>
                          <a:ea typeface="Calibri"/>
                          <a:cs typeface="Calibri"/>
                          <a:sym typeface="Calibri"/>
                        </a:rPr>
                        <a:t>Esercizi </a:t>
                      </a:r>
                      <a:endParaRPr b="1" i="0" sz="13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585150">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lang="it" sz="1200" u="none" cap="none" strike="noStrike">
                          <a:solidFill>
                            <a:srgbClr val="4B4B4B"/>
                          </a:solidFill>
                          <a:latin typeface="Calibri"/>
                          <a:ea typeface="Calibri"/>
                          <a:cs typeface="Calibri"/>
                          <a:sym typeface="Calibri"/>
                        </a:rPr>
                        <a:t>Condividere e promuovere il proprio impegno ambientale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4B4B4B"/>
                          </a:solidFill>
                          <a:latin typeface="Calibri"/>
                          <a:ea typeface="Calibri"/>
                          <a:cs typeface="Calibri"/>
                          <a:sym typeface="Calibri"/>
                        </a:rPr>
                        <a:t>Come intendete </a:t>
                      </a:r>
                      <a:r>
                        <a:rPr b="1" i="0" lang="it" sz="1200" u="none" cap="none" strike="noStrike">
                          <a:solidFill>
                            <a:srgbClr val="F16924"/>
                          </a:solidFill>
                          <a:latin typeface="Calibri"/>
                          <a:ea typeface="Calibri"/>
                          <a:cs typeface="Calibri"/>
                          <a:sym typeface="Calibri"/>
                        </a:rPr>
                        <a:t>promuovere i vostri sforzi di sostenibilità </a:t>
                      </a:r>
                      <a:r>
                        <a:rPr b="0" i="0" lang="it" sz="1200" u="none" cap="none" strike="noStrike">
                          <a:solidFill>
                            <a:srgbClr val="4B4B4B"/>
                          </a:solidFill>
                          <a:latin typeface="Calibri"/>
                          <a:ea typeface="Calibri"/>
                          <a:cs typeface="Calibri"/>
                          <a:sym typeface="Calibri"/>
                        </a:rPr>
                        <a:t>presso i clienti e la comunità?</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Create un piano coinvolgente e semplice </a:t>
                      </a:r>
                      <a:r>
                        <a:rPr b="0" i="0" lang="it" sz="1200" u="none" cap="none" strike="noStrike">
                          <a:solidFill>
                            <a:srgbClr val="4B4B4B"/>
                          </a:solidFill>
                          <a:latin typeface="Calibri"/>
                          <a:ea typeface="Calibri"/>
                          <a:cs typeface="Calibri"/>
                          <a:sym typeface="Calibri"/>
                        </a:rPr>
                        <a:t>per condividere le vostre idee di sostenibilità con gli altri!</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Conoscere il pubblico: </a:t>
                      </a:r>
                      <a:r>
                        <a:rPr b="0" i="0" lang="it" sz="1000" u="none" cap="none" strike="noStrike">
                          <a:solidFill>
                            <a:srgbClr val="4B4B4B"/>
                          </a:solidFill>
                          <a:latin typeface="Calibri"/>
                          <a:ea typeface="Calibri"/>
                          <a:cs typeface="Calibri"/>
                          <a:sym typeface="Calibri"/>
                        </a:rPr>
                        <a:t>Pensate a chi volete parlare: amici, clienti, partner o comunità.</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Condividete il vostro messaggio: </a:t>
                      </a:r>
                      <a:r>
                        <a:rPr b="0" i="0" lang="it" sz="1000" u="none" cap="none" strike="noStrike">
                          <a:solidFill>
                            <a:srgbClr val="4B4B4B"/>
                          </a:solidFill>
                          <a:latin typeface="Calibri"/>
                          <a:ea typeface="Calibri"/>
                          <a:cs typeface="Calibri"/>
                          <a:sym typeface="Calibri"/>
                        </a:rPr>
                        <a:t>Proponete idee di facile comprensione sul perché è importante prendersi cura del pianeta e su come la vostra idea possa essere d'aiuto. Assicuratevi che abbia un significato speciale per voi e che sia in sintonia con il vostro pubblico.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Scegliete gli strumenti: </a:t>
                      </a:r>
                      <a:r>
                        <a:rPr b="0" i="0" lang="it" sz="1000" u="none" cap="none" strike="noStrike">
                          <a:solidFill>
                            <a:srgbClr val="4B4B4B"/>
                          </a:solidFill>
                          <a:latin typeface="Calibri"/>
                          <a:ea typeface="Calibri"/>
                          <a:cs typeface="Calibri"/>
                          <a:sym typeface="Calibri"/>
                        </a:rPr>
                        <a:t>Decidete come diffondere il messaggio: assicuratevi di utilizzare gli strumenti digitali per semplificare la vita, ad esempio Canva per le campagne sui social media o i manifesti per gli eventi divertenti.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Coinvolgete gli altri: </a:t>
                      </a:r>
                      <a:r>
                        <a:rPr b="0" i="0" lang="it" sz="1000" u="none" cap="none" strike="noStrike">
                          <a:solidFill>
                            <a:srgbClr val="4B4B4B"/>
                          </a:solidFill>
                          <a:latin typeface="Calibri"/>
                          <a:ea typeface="Calibri"/>
                          <a:cs typeface="Calibri"/>
                          <a:sym typeface="Calibri"/>
                        </a:rPr>
                        <a:t>Pianificate attività stimolanti come sfide, giornate di pulizia o premi per azioni ecologiche per ispirare le persone (soprattutto i vostri clienti e la comunità) a unirsi a voi.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Mostrate i vostri successi: </a:t>
                      </a:r>
                      <a:r>
                        <a:rPr b="0" i="0" lang="it" sz="1000" u="none" cap="none" strike="noStrike">
                          <a:solidFill>
                            <a:srgbClr val="4B4B4B"/>
                          </a:solidFill>
                          <a:latin typeface="Calibri"/>
                          <a:ea typeface="Calibri"/>
                          <a:cs typeface="Calibri"/>
                          <a:sym typeface="Calibri"/>
                        </a:rPr>
                        <a:t>Tenete traccia dei vostri progressi e condividete con il vostro pubblico ciò che funziona, come foto, storie o quanto avete aiutato l'ambiente! Queste sono ottime notizie e vale la pena condividerle</a:t>
                      </a:r>
                      <a:r>
                        <a:rPr b="0" i="0" lang="it" sz="1000" u="none" cap="none" strike="noStrike">
                          <a:solidFill>
                            <a:srgbClr val="6D6E71"/>
                          </a:solidFill>
                          <a:latin typeface="Calibri"/>
                          <a:ea typeface="Calibri"/>
                          <a:cs typeface="Calibri"/>
                          <a:sym typeface="Calibri"/>
                        </a:rPr>
                        <a:t>. </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209" name="Google Shape;209;p66"/>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pSp>
        <p:nvGrpSpPr>
          <p:cNvPr id="210" name="Google Shape;210;p66"/>
          <p:cNvGrpSpPr/>
          <p:nvPr/>
        </p:nvGrpSpPr>
        <p:grpSpPr>
          <a:xfrm>
            <a:off x="929150" y="1760021"/>
            <a:ext cx="529594" cy="529594"/>
            <a:chOff x="3907180" y="2351193"/>
            <a:chExt cx="889771" cy="889771"/>
          </a:xfrm>
        </p:grpSpPr>
        <p:sp>
          <p:nvSpPr>
            <p:cNvPr id="211" name="Google Shape;211;p66"/>
            <p:cNvSpPr/>
            <p:nvPr/>
          </p:nvSpPr>
          <p:spPr>
            <a:xfrm>
              <a:off x="4263992" y="2615866"/>
              <a:ext cx="177051" cy="177051"/>
            </a:xfrm>
            <a:custGeom>
              <a:rect b="b" l="l" r="r" t="t"/>
              <a:pathLst>
                <a:path extrusionOk="0" h="177051" w="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grpSp>
          <p:nvGrpSpPr>
            <p:cNvPr id="212" name="Google Shape;212;p66"/>
            <p:cNvGrpSpPr/>
            <p:nvPr/>
          </p:nvGrpSpPr>
          <p:grpSpPr>
            <a:xfrm>
              <a:off x="3907180" y="2351193"/>
              <a:ext cx="889771" cy="889771"/>
              <a:chOff x="3907180" y="2351193"/>
              <a:chExt cx="889771" cy="889771"/>
            </a:xfrm>
          </p:grpSpPr>
          <p:grpSp>
            <p:nvGrpSpPr>
              <p:cNvPr id="213" name="Google Shape;213;p66"/>
              <p:cNvGrpSpPr/>
              <p:nvPr/>
            </p:nvGrpSpPr>
            <p:grpSpPr>
              <a:xfrm>
                <a:off x="3907180" y="2351193"/>
                <a:ext cx="889771" cy="889771"/>
                <a:chOff x="3907180" y="2351193"/>
                <a:chExt cx="889771" cy="889771"/>
              </a:xfrm>
            </p:grpSpPr>
            <p:sp>
              <p:nvSpPr>
                <p:cNvPr id="214" name="Google Shape;214;p66"/>
                <p:cNvSpPr/>
                <p:nvPr/>
              </p:nvSpPr>
              <p:spPr>
                <a:xfrm>
                  <a:off x="4263088" y="2943656"/>
                  <a:ext cx="160962" cy="294598"/>
                </a:xfrm>
                <a:custGeom>
                  <a:rect b="b" l="l" r="r" t="t"/>
                  <a:pathLst>
                    <a:path extrusionOk="0" h="294598" w="160962">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15" name="Google Shape;215;p66"/>
                <p:cNvSpPr/>
                <p:nvPr/>
              </p:nvSpPr>
              <p:spPr>
                <a:xfrm>
                  <a:off x="3907180" y="3003330"/>
                  <a:ext cx="267383" cy="237634"/>
                </a:xfrm>
                <a:custGeom>
                  <a:rect b="b" l="l" r="r" t="t"/>
                  <a:pathLst>
                    <a:path extrusionOk="0" h="237634" w="267383">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16" name="Google Shape;216;p66"/>
                <p:cNvSpPr/>
                <p:nvPr/>
              </p:nvSpPr>
              <p:spPr>
                <a:xfrm>
                  <a:off x="4308254" y="2662839"/>
                  <a:ext cx="88525" cy="88525"/>
                </a:xfrm>
                <a:custGeom>
                  <a:rect b="b" l="l" r="r" t="t"/>
                  <a:pathLst>
                    <a:path extrusionOk="0" h="88525" w="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17" name="Google Shape;217;p66"/>
                <p:cNvSpPr/>
                <p:nvPr/>
              </p:nvSpPr>
              <p:spPr>
                <a:xfrm>
                  <a:off x="4232375" y="2588766"/>
                  <a:ext cx="238476" cy="237573"/>
                </a:xfrm>
                <a:custGeom>
                  <a:rect b="b" l="l" r="r" t="t"/>
                  <a:pathLst>
                    <a:path extrusionOk="0" h="237573" w="238476">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18" name="Google Shape;218;p66"/>
                <p:cNvSpPr/>
                <p:nvPr/>
              </p:nvSpPr>
              <p:spPr>
                <a:xfrm>
                  <a:off x="4026418" y="2855246"/>
                  <a:ext cx="667554" cy="88525"/>
                </a:xfrm>
                <a:custGeom>
                  <a:rect b="b" l="l" r="r" t="t"/>
                  <a:pathLst>
                    <a:path extrusionOk="0" h="88525" w="667554">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19" name="Google Shape;219;p66"/>
                <p:cNvSpPr/>
                <p:nvPr/>
              </p:nvSpPr>
              <p:spPr>
                <a:xfrm>
                  <a:off x="4338064" y="2351193"/>
                  <a:ext cx="192407" cy="206860"/>
                </a:xfrm>
                <a:custGeom>
                  <a:rect b="b" l="l" r="r" t="t"/>
                  <a:pathLst>
                    <a:path extrusionOk="0" h="206860" w="192407">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20" name="Google Shape;220;p66"/>
                <p:cNvSpPr/>
                <p:nvPr/>
              </p:nvSpPr>
              <p:spPr>
                <a:xfrm>
                  <a:off x="4026418" y="2973581"/>
                  <a:ext cx="29809" cy="29809"/>
                </a:xfrm>
                <a:custGeom>
                  <a:rect b="b" l="l" r="r" t="t"/>
                  <a:pathLst>
                    <a:path extrusionOk="0" h="29809" w="29809">
                      <a:moveTo>
                        <a:pt x="0" y="0"/>
                      </a:moveTo>
                      <a:lnTo>
                        <a:pt x="29810" y="0"/>
                      </a:lnTo>
                      <a:lnTo>
                        <a:pt x="29810" y="29810"/>
                      </a:lnTo>
                      <a:lnTo>
                        <a:pt x="0" y="2981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21" name="Google Shape;221;p66"/>
                <p:cNvSpPr/>
                <p:nvPr/>
              </p:nvSpPr>
              <p:spPr>
                <a:xfrm>
                  <a:off x="4663260" y="2943772"/>
                  <a:ext cx="29809" cy="29809"/>
                </a:xfrm>
                <a:custGeom>
                  <a:rect b="b" l="l" r="r" t="t"/>
                  <a:pathLst>
                    <a:path extrusionOk="0" h="29809" w="29809">
                      <a:moveTo>
                        <a:pt x="0" y="0"/>
                      </a:moveTo>
                      <a:lnTo>
                        <a:pt x="29810" y="0"/>
                      </a:lnTo>
                      <a:lnTo>
                        <a:pt x="29810" y="29810"/>
                      </a:lnTo>
                      <a:lnTo>
                        <a:pt x="0" y="2981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sp>
              <p:nvSpPr>
                <p:cNvPr id="222" name="Google Shape;222;p66"/>
                <p:cNvSpPr/>
                <p:nvPr/>
              </p:nvSpPr>
              <p:spPr>
                <a:xfrm>
                  <a:off x="4560281" y="3003391"/>
                  <a:ext cx="236670" cy="236670"/>
                </a:xfrm>
                <a:custGeom>
                  <a:rect b="b" l="l" r="r" t="t"/>
                  <a:pathLst>
                    <a:path extrusionOk="0" h="236670" w="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grpSp>
          <p:sp>
            <p:nvSpPr>
              <p:cNvPr id="223" name="Google Shape;223;p66"/>
              <p:cNvSpPr/>
              <p:nvPr/>
            </p:nvSpPr>
            <p:spPr>
              <a:xfrm>
                <a:off x="4606351" y="3049460"/>
                <a:ext cx="111108" cy="144531"/>
              </a:xfrm>
              <a:custGeom>
                <a:rect b="b" l="l" r="r" t="t"/>
                <a:pathLst>
                  <a:path extrusionOk="0" h="144531" w="111108">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Calibri"/>
                  <a:ea typeface="Calibri"/>
                  <a:cs typeface="Calibri"/>
                  <a:sym typeface="Calibri"/>
                </a:endParaRPr>
              </a:p>
            </p:txBody>
          </p:sp>
        </p:grpSp>
      </p:grpSp>
      <p:sp>
        <p:nvSpPr>
          <p:cNvPr id="224" name="Google Shape;224;p66"/>
          <p:cNvSpPr txBox="1"/>
          <p:nvPr/>
        </p:nvSpPr>
        <p:spPr>
          <a:xfrm>
            <a:off x="440839" y="1782323"/>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nvGrpSpPr>
          <p:cNvPr id="225" name="Google Shape;225;p66"/>
          <p:cNvGrpSpPr/>
          <p:nvPr/>
        </p:nvGrpSpPr>
        <p:grpSpPr>
          <a:xfrm>
            <a:off x="5832085" y="-30644"/>
            <a:ext cx="1152193" cy="1202111"/>
            <a:chOff x="5832085" y="-30644"/>
            <a:chExt cx="1152193" cy="1202111"/>
          </a:xfrm>
        </p:grpSpPr>
        <p:pic>
          <p:nvPicPr>
            <p:cNvPr id="226" name="Google Shape;226;p66"/>
            <p:cNvPicPr preferRelativeResize="0"/>
            <p:nvPr/>
          </p:nvPicPr>
          <p:blipFill rotWithShape="1">
            <a:blip r:embed="rId3">
              <a:alphaModFix/>
            </a:blip>
            <a:srcRect b="0" l="0" r="0" t="0"/>
            <a:stretch/>
          </p:blipFill>
          <p:spPr>
            <a:xfrm>
              <a:off x="5832085" y="-30644"/>
              <a:ext cx="1152193" cy="1202111"/>
            </a:xfrm>
            <a:prstGeom prst="rect">
              <a:avLst/>
            </a:prstGeom>
            <a:noFill/>
            <a:ln>
              <a:noFill/>
            </a:ln>
          </p:spPr>
        </p:pic>
        <p:pic>
          <p:nvPicPr>
            <p:cNvPr id="227" name="Google Shape;227;p66"/>
            <p:cNvPicPr preferRelativeResize="0"/>
            <p:nvPr/>
          </p:nvPicPr>
          <p:blipFill rotWithShape="1">
            <a:blip r:embed="rId4">
              <a:alphaModFix/>
            </a:blip>
            <a:srcRect b="12126" l="36098" r="8076" t="4013"/>
            <a:stretch/>
          </p:blipFill>
          <p:spPr>
            <a:xfrm>
              <a:off x="6047602" y="209832"/>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228" name="Google Shape;228;p66"/>
            <p:cNvPicPr preferRelativeResize="0"/>
            <p:nvPr/>
          </p:nvPicPr>
          <p:blipFill rotWithShape="1">
            <a:blip r:embed="rId5">
              <a:alphaModFix amt="70000"/>
            </a:blip>
            <a:srcRect b="0" l="0" r="0" t="0"/>
            <a:stretch/>
          </p:blipFill>
          <p:spPr>
            <a:xfrm>
              <a:off x="6047602" y="227920"/>
              <a:ext cx="697452" cy="697452"/>
            </a:xfrm>
            <a:prstGeom prst="rect">
              <a:avLst/>
            </a:prstGeom>
            <a:noFill/>
            <a:ln>
              <a:noFill/>
            </a:ln>
          </p:spPr>
        </p:pic>
      </p:grpSp>
      <p:grpSp>
        <p:nvGrpSpPr>
          <p:cNvPr id="229" name="Google Shape;229;p66"/>
          <p:cNvGrpSpPr/>
          <p:nvPr/>
        </p:nvGrpSpPr>
        <p:grpSpPr>
          <a:xfrm>
            <a:off x="7848982" y="-30644"/>
            <a:ext cx="1152193" cy="1202111"/>
            <a:chOff x="7848982" y="-30644"/>
            <a:chExt cx="1152193" cy="1202111"/>
          </a:xfrm>
        </p:grpSpPr>
        <p:pic>
          <p:nvPicPr>
            <p:cNvPr id="230" name="Google Shape;230;p66"/>
            <p:cNvPicPr preferRelativeResize="0"/>
            <p:nvPr/>
          </p:nvPicPr>
          <p:blipFill rotWithShape="1">
            <a:blip r:embed="rId3">
              <a:alphaModFix/>
            </a:blip>
            <a:srcRect b="0" l="0" r="0" t="0"/>
            <a:stretch/>
          </p:blipFill>
          <p:spPr>
            <a:xfrm>
              <a:off x="7848982" y="-30644"/>
              <a:ext cx="1152193" cy="1202111"/>
            </a:xfrm>
            <a:prstGeom prst="rect">
              <a:avLst/>
            </a:prstGeom>
            <a:noFill/>
            <a:ln>
              <a:noFill/>
            </a:ln>
          </p:spPr>
        </p:pic>
        <p:pic>
          <p:nvPicPr>
            <p:cNvPr id="231" name="Google Shape;231;p66"/>
            <p:cNvPicPr preferRelativeResize="0"/>
            <p:nvPr/>
          </p:nvPicPr>
          <p:blipFill rotWithShape="1">
            <a:blip r:embed="rId6">
              <a:alphaModFix/>
            </a:blip>
            <a:srcRect b="16666" l="0" r="0" t="16667"/>
            <a:stretch/>
          </p:blipFill>
          <p:spPr>
            <a:xfrm>
              <a:off x="8064499" y="209832"/>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232" name="Google Shape;232;p66"/>
            <p:cNvPicPr preferRelativeResize="0"/>
            <p:nvPr/>
          </p:nvPicPr>
          <p:blipFill rotWithShape="1">
            <a:blip r:embed="rId5">
              <a:alphaModFix amt="70000"/>
            </a:blip>
            <a:srcRect b="0" l="0" r="0" t="0"/>
            <a:stretch/>
          </p:blipFill>
          <p:spPr>
            <a:xfrm>
              <a:off x="8064391" y="221944"/>
              <a:ext cx="697452" cy="697452"/>
            </a:xfrm>
            <a:prstGeom prst="rect">
              <a:avLst/>
            </a:prstGeom>
            <a:noFill/>
            <a:ln>
              <a:noFill/>
            </a:ln>
          </p:spPr>
        </p:pic>
      </p:grpSp>
      <p:grpSp>
        <p:nvGrpSpPr>
          <p:cNvPr id="233" name="Google Shape;233;p66"/>
          <p:cNvGrpSpPr/>
          <p:nvPr/>
        </p:nvGrpSpPr>
        <p:grpSpPr>
          <a:xfrm>
            <a:off x="6840534" y="-30644"/>
            <a:ext cx="1152193" cy="1202111"/>
            <a:chOff x="6840534" y="-30644"/>
            <a:chExt cx="1152193" cy="1202111"/>
          </a:xfrm>
        </p:grpSpPr>
        <p:pic>
          <p:nvPicPr>
            <p:cNvPr id="234" name="Google Shape;234;p66"/>
            <p:cNvPicPr preferRelativeResize="0"/>
            <p:nvPr/>
          </p:nvPicPr>
          <p:blipFill rotWithShape="1">
            <a:blip r:embed="rId3">
              <a:alphaModFix/>
            </a:blip>
            <a:srcRect b="0" l="0" r="0" t="0"/>
            <a:stretch/>
          </p:blipFill>
          <p:spPr>
            <a:xfrm>
              <a:off x="6840534" y="-30644"/>
              <a:ext cx="1152193" cy="1202111"/>
            </a:xfrm>
            <a:prstGeom prst="rect">
              <a:avLst/>
            </a:prstGeom>
            <a:noFill/>
            <a:ln>
              <a:noFill/>
            </a:ln>
          </p:spPr>
        </p:pic>
        <p:pic>
          <p:nvPicPr>
            <p:cNvPr id="235" name="Google Shape;235;p66"/>
            <p:cNvPicPr preferRelativeResize="0"/>
            <p:nvPr/>
          </p:nvPicPr>
          <p:blipFill rotWithShape="1">
            <a:blip r:embed="rId7">
              <a:alphaModFix/>
            </a:blip>
            <a:srcRect b="16662" l="0" r="0" t="16662"/>
            <a:stretch/>
          </p:blipFill>
          <p:spPr>
            <a:xfrm>
              <a:off x="7056051" y="209832"/>
              <a:ext cx="721267" cy="721267"/>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236" name="Google Shape;236;p66"/>
            <p:cNvPicPr preferRelativeResize="0"/>
            <p:nvPr/>
          </p:nvPicPr>
          <p:blipFill rotWithShape="1">
            <a:blip r:embed="rId5">
              <a:alphaModFix amt="70000"/>
            </a:blip>
            <a:srcRect b="0" l="0" r="0" t="0"/>
            <a:stretch/>
          </p:blipFill>
          <p:spPr>
            <a:xfrm>
              <a:off x="7064141" y="229775"/>
              <a:ext cx="697452" cy="697452"/>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