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go="http://customooxmlschemas.google.com/"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trictFirstAndLastChars="0" embedTrueTypeFonts="1" saveSubsetFonts="1" autoCompressPictures="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Lst>
  <p:sldSz cx="7559675" cy="10691800"/>
  <p:notesSz cx="6858000" cy="9144000"/>
  <p:embeddedFontLst>
    <p:embeddedFont>
      <p:font typeface="Roboto"/>
      <p:regular r:id="rId74"/>
      <p:bold r:id="rId75"/>
      <p:italic r:id="rId76"/>
      <p:boldItalic r:id="rId77"/>
    </p:embeddedFont>
    <p:embeddedFont>
      <p:font typeface="Poppins"/>
      <p:regular r:id="rId78"/>
      <p:bold r:id="rId79"/>
      <p:italic r:id="rId80"/>
      <p:boldItalic r:id="rId81"/>
    </p:embeddedFont>
    <p:embeddedFont>
      <p:font typeface="Montserrat"/>
      <p:regular r:id="rId82"/>
      <p:bold r:id="rId83"/>
      <p:italic r:id="rId84"/>
      <p:boldItalic r:id="rId85"/>
    </p:embeddedFont>
    <p:embeddedFont>
      <p:font typeface="Century Schoolbook"/>
      <p:regular r:id="rId86"/>
      <p:bold r:id="rId87"/>
      <p:italic r:id="rId88"/>
      <p:boldItalic r:id="rId89"/>
    </p:embeddedFont>
    <p:embeddedFont>
      <p:font typeface="Open Sans"/>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p15:guide id="1" pos="453">
          <p15:clr>
            <a:srgbClr val="A4A3A4"/>
          </p15:clr>
        </p15:guide>
        <p15:guide id="2" orient="horz" pos="3345">
          <p15:clr>
            <a:srgbClr val="A4A3A4"/>
          </p15:clr>
        </p15:guide>
      </p15:sldGuideLst>
    </p:ext>
    <p:ext uri="GoogleSlidesCustomDataVersion2">
      <go:slidesCustomData xmlns:go="http://customooxmlschemas.google.com/" r:id="rId94" roundtripDataSignature="AMtx7mizcVzkxSNVJ11NOTyUX2Qvg5PA7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8F5C330-00EC-492D-B79E-F1F6E617DCEB}">
  <a:tblStyle styleId="{D8F5C330-00EC-492D-B79E-F1F6E617DCEB}" styleName="Table_0">
    <a:wholeTbl>
      <a:tcTxStyle b="off" i="off">
        <a:font>
          <a:latin typeface="Century Schoolbook"/>
          <a:ea typeface="Century Schoolbook"/>
          <a:cs typeface="Century School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AE7EE"/>
          </a:solidFill>
        </a:fill>
      </a:tcStyle>
    </a:wholeTbl>
    <a:band1H>
      <a:tcTxStyle/>
      <a:tcStyle>
        <a:fill>
          <a:solidFill>
            <a:srgbClr val="F4CCDB"/>
          </a:solidFill>
        </a:fill>
      </a:tcStyle>
    </a:band1H>
    <a:band2H>
      <a:tcTxStyle/>
    </a:band2H>
    <a:band1V>
      <a:tcTxStyle/>
      <a:tcStyle>
        <a:fill>
          <a:solidFill>
            <a:srgbClr val="F4CCDB"/>
          </a:solidFill>
        </a:fill>
      </a:tcStyle>
    </a:band1V>
    <a:band2V>
      <a:tcTxStyle/>
    </a:band2V>
    <a:lastCol>
      <a:tcTxStyle b="on" i="off">
        <a:font>
          <a:latin typeface="Century Schoolbook"/>
          <a:ea typeface="Century Schoolbook"/>
          <a:cs typeface="Century Schoolbook"/>
        </a:font>
        <a:schemeClr val="lt1"/>
      </a:tcTxStyle>
      <a:tcStyle>
        <a:fill>
          <a:solidFill>
            <a:schemeClr val="accent1"/>
          </a:solidFill>
        </a:fill>
      </a:tcStyle>
    </a:lastCol>
    <a:firstCol>
      <a:tcTxStyle b="on" i="off">
        <a:font>
          <a:latin typeface="Century Schoolbook"/>
          <a:ea typeface="Century Schoolbook"/>
          <a:cs typeface="Century Schoolbook"/>
        </a:font>
        <a:schemeClr val="lt1"/>
      </a:tcTxStyle>
      <a:tcStyle>
        <a:fill>
          <a:solidFill>
            <a:schemeClr val="accent1"/>
          </a:solidFill>
        </a:fill>
      </a:tcStyle>
    </a:firstCol>
    <a:lastRow>
      <a:tcTxStyle b="on" i="off">
        <a:font>
          <a:latin typeface="Century Schoolbook"/>
          <a:ea typeface="Century Schoolbook"/>
          <a:cs typeface="Century Schoolbook"/>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entury Schoolbook"/>
          <a:ea typeface="Century Schoolbook"/>
          <a:cs typeface="Century Schoolbook"/>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53"/>
        <p:guide pos="334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Montserrat-italic.fntdata"/><Relationship Id="rId83" Type="http://schemas.openxmlformats.org/officeDocument/2006/relationships/font" Target="fonts/Montserrat-bold.fntdata"/><Relationship Id="rId42" Type="http://schemas.openxmlformats.org/officeDocument/2006/relationships/slide" Target="slides/slide36.xml"/><Relationship Id="rId86" Type="http://schemas.openxmlformats.org/officeDocument/2006/relationships/font" Target="fonts/CenturySchoolbook-regular.fntdata"/><Relationship Id="rId41" Type="http://schemas.openxmlformats.org/officeDocument/2006/relationships/slide" Target="slides/slide35.xml"/><Relationship Id="rId85" Type="http://schemas.openxmlformats.org/officeDocument/2006/relationships/font" Target="fonts/Montserrat-boldItalic.fntdata"/><Relationship Id="rId44" Type="http://schemas.openxmlformats.org/officeDocument/2006/relationships/slide" Target="slides/slide38.xml"/><Relationship Id="rId88" Type="http://schemas.openxmlformats.org/officeDocument/2006/relationships/font" Target="fonts/CenturySchoolbook-italic.fntdata"/><Relationship Id="rId43" Type="http://schemas.openxmlformats.org/officeDocument/2006/relationships/slide" Target="slides/slide37.xml"/><Relationship Id="rId87" Type="http://schemas.openxmlformats.org/officeDocument/2006/relationships/font" Target="fonts/CenturySchoolbook-bold.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CenturySchoolbook-boldItalic.fntdata"/><Relationship Id="rId80" Type="http://schemas.openxmlformats.org/officeDocument/2006/relationships/font" Target="fonts/Poppins-italic.fntdata"/><Relationship Id="rId82" Type="http://schemas.openxmlformats.org/officeDocument/2006/relationships/font" Target="fonts/Montserrat-regular.fntdata"/><Relationship Id="rId81" Type="http://schemas.openxmlformats.org/officeDocument/2006/relationships/font" Target="fonts/Poppi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font" Target="fonts/Roboto-bold.fntdata"/><Relationship Id="rId30" Type="http://schemas.openxmlformats.org/officeDocument/2006/relationships/slide" Target="slides/slide24.xml"/><Relationship Id="rId74" Type="http://schemas.openxmlformats.org/officeDocument/2006/relationships/font" Target="fonts/Roboto-regular.fntdata"/><Relationship Id="rId33" Type="http://schemas.openxmlformats.org/officeDocument/2006/relationships/slide" Target="slides/slide27.xml"/><Relationship Id="rId77" Type="http://schemas.openxmlformats.org/officeDocument/2006/relationships/font" Target="fonts/Roboto-boldItalic.fntdata"/><Relationship Id="rId32" Type="http://schemas.openxmlformats.org/officeDocument/2006/relationships/slide" Target="slides/slide26.xml"/><Relationship Id="rId76" Type="http://schemas.openxmlformats.org/officeDocument/2006/relationships/font" Target="fonts/Roboto-italic.fntdata"/><Relationship Id="rId35" Type="http://schemas.openxmlformats.org/officeDocument/2006/relationships/slide" Target="slides/slide29.xml"/><Relationship Id="rId79" Type="http://schemas.openxmlformats.org/officeDocument/2006/relationships/font" Target="fonts/Poppins-bold.fntdata"/><Relationship Id="rId34" Type="http://schemas.openxmlformats.org/officeDocument/2006/relationships/slide" Target="slides/slide28.xml"/><Relationship Id="rId78" Type="http://schemas.openxmlformats.org/officeDocument/2006/relationships/font" Target="fonts/Poppins-regular.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94" Type="http://customschemas.google.com/relationships/presentationmetadata" Target="metadata"/><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OpenSans-bold.fntdata"/><Relationship Id="rId90" Type="http://schemas.openxmlformats.org/officeDocument/2006/relationships/font" Target="fonts/OpenSans-regular.fntdata"/><Relationship Id="rId93" Type="http://schemas.openxmlformats.org/officeDocument/2006/relationships/font" Target="fonts/OpenSans-boldItalic.fntdata"/><Relationship Id="rId92" Type="http://schemas.openxmlformats.org/officeDocument/2006/relationships/font" Target="fonts/OpenSans-italic.fnt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p:txBody>
      </p:sp>
      <p:sp>
        <p:nvSpPr>
          <p:cNvPr id="4" name="Google Shape;4;n"/>
          <p:cNvSpPr txBox="1"/>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p:txBody>
      </p:sp>
      <p:sp>
        <p:nvSpPr>
          <p:cNvPr id="5" name="Google Shape;5;n"/>
          <p:cNvSpPr/>
          <p:nvPr>
            <p:ph type="sldImg" idx="3"/>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150" b="0" i="0" u="none" strike="noStrike" cap="none">
                <a:solidFill>
                  <a:schemeClr val="dk1"/>
                </a:solidFill>
                <a:latin typeface="Calibri"/>
                <a:ea typeface="Calibri"/>
                <a:cs typeface="Calibri"/>
                <a:sym typeface="Calibri"/>
              </a:defRPr>
            </a:lvl9pPr>
          </a:lstStyle>
          <a:p/>
        </p:txBody>
      </p:sp>
      <p:sp>
        <p:nvSpPr>
          <p:cNvPr id="7" name="Google Shape;7;n"/>
          <p:cNvSpPr txBox="1"/>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83" b="0" i="0" u="none" strike="noStrike" cap="none">
                <a:solidFill>
                  <a:schemeClr val="dk1"/>
                </a:solidFill>
                <a:latin typeface="Calibri"/>
                <a:ea typeface="Calibri"/>
                <a:cs typeface="Calibri"/>
                <a:sym typeface="Calibri"/>
              </a:defRPr>
            </a:lvl9pPr>
          </a:lstStyle>
          <a:p/>
        </p:txBody>
      </p:sp>
      <p:sp>
        <p:nvSpPr>
          <p:cNvPr id="8" name="Google Shape;8;n"/>
          <p:cNvSpPr txBox="1"/>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558" name="Shape 558"/>
        <p:cNvGrpSpPr/>
        <p:nvPr/>
      </p:nvGrpSpPr>
      <p:grpSpPr>
        <a:xfrm>
          <a:off x="0" y="0"/>
          <a:ext cx="0" cy="0"/>
          <a:chOff x="0" y="0"/>
          <a:chExt cx="0" cy="0"/>
        </a:xfrm>
      </p:grpSpPr>
      <p:sp>
        <p:nvSpPr>
          <p:cNvPr id="559" name="Google Shape;559;p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560" name="Google Shape;560;p1: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700" name="Shape 700"/>
        <p:cNvGrpSpPr/>
        <p:nvPr/>
      </p:nvGrpSpPr>
      <p:grpSpPr>
        <a:xfrm>
          <a:off x="0" y="0"/>
          <a:ext cx="0" cy="0"/>
          <a:chOff x="0" y="0"/>
          <a:chExt cx="0" cy="0"/>
        </a:xfrm>
      </p:grpSpPr>
      <p:sp>
        <p:nvSpPr>
          <p:cNvPr id="701" name="Google Shape;701;p1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702" name="Google Shape;702;p10: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718" name="Shape 718"/>
        <p:cNvGrpSpPr/>
        <p:nvPr/>
      </p:nvGrpSpPr>
      <p:grpSpPr>
        <a:xfrm>
          <a:off x="0" y="0"/>
          <a:ext cx="0" cy="0"/>
          <a:chOff x="0" y="0"/>
          <a:chExt cx="0" cy="0"/>
        </a:xfrm>
      </p:grpSpPr>
      <p:sp>
        <p:nvSpPr>
          <p:cNvPr id="719" name="Google Shape;719;p1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720" name="Google Shape;720;p11: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725" name="Shape 725"/>
        <p:cNvGrpSpPr/>
        <p:nvPr/>
      </p:nvGrpSpPr>
      <p:grpSpPr>
        <a:xfrm>
          <a:off x="0" y="0"/>
          <a:ext cx="0" cy="0"/>
          <a:chOff x="0" y="0"/>
          <a:chExt cx="0" cy="0"/>
        </a:xfrm>
      </p:grpSpPr>
      <p:sp>
        <p:nvSpPr>
          <p:cNvPr id="726" name="Google Shape;726;p1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727" name="Google Shape;727;p12: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753" name="Shape 753"/>
        <p:cNvGrpSpPr/>
        <p:nvPr/>
      </p:nvGrpSpPr>
      <p:grpSpPr>
        <a:xfrm>
          <a:off x="0" y="0"/>
          <a:ext cx="0" cy="0"/>
          <a:chOff x="0" y="0"/>
          <a:chExt cx="0" cy="0"/>
        </a:xfrm>
      </p:grpSpPr>
      <p:sp>
        <p:nvSpPr>
          <p:cNvPr id="754" name="Google Shape;754;p1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755" name="Google Shape;755;p13: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772" name="Shape 772"/>
        <p:cNvGrpSpPr/>
        <p:nvPr/>
      </p:nvGrpSpPr>
      <p:grpSpPr>
        <a:xfrm>
          <a:off x="0" y="0"/>
          <a:ext cx="0" cy="0"/>
          <a:chOff x="0" y="0"/>
          <a:chExt cx="0" cy="0"/>
        </a:xfrm>
      </p:grpSpPr>
      <p:sp>
        <p:nvSpPr>
          <p:cNvPr id="773" name="Google Shape;773;p1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774" name="Google Shape;774;p14: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791" name="Shape 791"/>
        <p:cNvGrpSpPr/>
        <p:nvPr/>
      </p:nvGrpSpPr>
      <p:grpSpPr>
        <a:xfrm>
          <a:off x="0" y="0"/>
          <a:ext cx="0" cy="0"/>
          <a:chOff x="0" y="0"/>
          <a:chExt cx="0" cy="0"/>
        </a:xfrm>
      </p:grpSpPr>
      <p:sp>
        <p:nvSpPr>
          <p:cNvPr id="792" name="Google Shape;792;p1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793" name="Google Shape;793;p15: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804" name="Shape 804"/>
        <p:cNvGrpSpPr/>
        <p:nvPr/>
      </p:nvGrpSpPr>
      <p:grpSpPr>
        <a:xfrm>
          <a:off x="0" y="0"/>
          <a:ext cx="0" cy="0"/>
          <a:chOff x="0" y="0"/>
          <a:chExt cx="0" cy="0"/>
        </a:xfrm>
      </p:grpSpPr>
      <p:sp>
        <p:nvSpPr>
          <p:cNvPr id="805" name="Google Shape;805;p1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806" name="Google Shape;806;p16: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813" name="Shape 813"/>
        <p:cNvGrpSpPr/>
        <p:nvPr/>
      </p:nvGrpSpPr>
      <p:grpSpPr>
        <a:xfrm>
          <a:off x="0" y="0"/>
          <a:ext cx="0" cy="0"/>
          <a:chOff x="0" y="0"/>
          <a:chExt cx="0" cy="0"/>
        </a:xfrm>
      </p:grpSpPr>
      <p:sp>
        <p:nvSpPr>
          <p:cNvPr id="814" name="Google Shape;814;p1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815" name="Google Shape;815;p17: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821" name="Shape 821"/>
        <p:cNvGrpSpPr/>
        <p:nvPr/>
      </p:nvGrpSpPr>
      <p:grpSpPr>
        <a:xfrm>
          <a:off x="0" y="0"/>
          <a:ext cx="0" cy="0"/>
          <a:chOff x="0" y="0"/>
          <a:chExt cx="0" cy="0"/>
        </a:xfrm>
      </p:grpSpPr>
      <p:sp>
        <p:nvSpPr>
          <p:cNvPr id="822" name="Google Shape;822;p1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823" name="Google Shape;823;p18: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833" name="Shape 833"/>
        <p:cNvGrpSpPr/>
        <p:nvPr/>
      </p:nvGrpSpPr>
      <p:grpSpPr>
        <a:xfrm>
          <a:off x="0" y="0"/>
          <a:ext cx="0" cy="0"/>
          <a:chOff x="0" y="0"/>
          <a:chExt cx="0" cy="0"/>
        </a:xfrm>
      </p:grpSpPr>
      <p:sp>
        <p:nvSpPr>
          <p:cNvPr id="834" name="Google Shape;834;p1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835" name="Google Shape;835;p19: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566" name="Shape 566"/>
        <p:cNvGrpSpPr/>
        <p:nvPr/>
      </p:nvGrpSpPr>
      <p:grpSpPr>
        <a:xfrm>
          <a:off x="0" y="0"/>
          <a:ext cx="0" cy="0"/>
          <a:chOff x="0" y="0"/>
          <a:chExt cx="0" cy="0"/>
        </a:xfrm>
      </p:grpSpPr>
      <p:sp>
        <p:nvSpPr>
          <p:cNvPr id="567" name="Google Shape;567;p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568" name="Google Shape;568;p2: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939" name="Shape 939"/>
        <p:cNvGrpSpPr/>
        <p:nvPr/>
      </p:nvGrpSpPr>
      <p:grpSpPr>
        <a:xfrm>
          <a:off x="0" y="0"/>
          <a:ext cx="0" cy="0"/>
          <a:chOff x="0" y="0"/>
          <a:chExt cx="0" cy="0"/>
        </a:xfrm>
      </p:grpSpPr>
      <p:sp>
        <p:nvSpPr>
          <p:cNvPr id="940" name="Google Shape;940;p2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941" name="Google Shape;941;p20: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09" name="Shape 1009"/>
        <p:cNvGrpSpPr/>
        <p:nvPr/>
      </p:nvGrpSpPr>
      <p:grpSpPr>
        <a:xfrm>
          <a:off x="0" y="0"/>
          <a:ext cx="0" cy="0"/>
          <a:chOff x="0" y="0"/>
          <a:chExt cx="0" cy="0"/>
        </a:xfrm>
      </p:grpSpPr>
      <p:sp>
        <p:nvSpPr>
          <p:cNvPr id="1010" name="Google Shape;1010;p2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011" name="Google Shape;1011;p21: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20" name="Shape 1020"/>
        <p:cNvGrpSpPr/>
        <p:nvPr/>
      </p:nvGrpSpPr>
      <p:grpSpPr>
        <a:xfrm>
          <a:off x="0" y="0"/>
          <a:ext cx="0" cy="0"/>
          <a:chOff x="0" y="0"/>
          <a:chExt cx="0" cy="0"/>
        </a:xfrm>
      </p:grpSpPr>
      <p:sp>
        <p:nvSpPr>
          <p:cNvPr id="1021" name="Google Shape;1021;p2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022" name="Google Shape;1022;p22: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39" name="Shape 1039"/>
        <p:cNvGrpSpPr/>
        <p:nvPr/>
      </p:nvGrpSpPr>
      <p:grpSpPr>
        <a:xfrm>
          <a:off x="0" y="0"/>
          <a:ext cx="0" cy="0"/>
          <a:chOff x="0" y="0"/>
          <a:chExt cx="0" cy="0"/>
        </a:xfrm>
      </p:grpSpPr>
      <p:sp>
        <p:nvSpPr>
          <p:cNvPr id="1040" name="Google Shape;1040;p2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041" name="Google Shape;1041;p23: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52" name="Shape 1052"/>
        <p:cNvGrpSpPr/>
        <p:nvPr/>
      </p:nvGrpSpPr>
      <p:grpSpPr>
        <a:xfrm>
          <a:off x="0" y="0"/>
          <a:ext cx="0" cy="0"/>
          <a:chOff x="0" y="0"/>
          <a:chExt cx="0" cy="0"/>
        </a:xfrm>
      </p:grpSpPr>
      <p:sp>
        <p:nvSpPr>
          <p:cNvPr id="1053" name="Google Shape;1053;p2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054" name="Google Shape;1054;p24: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61" name="Shape 1061"/>
        <p:cNvGrpSpPr/>
        <p:nvPr/>
      </p:nvGrpSpPr>
      <p:grpSpPr>
        <a:xfrm>
          <a:off x="0" y="0"/>
          <a:ext cx="0" cy="0"/>
          <a:chOff x="0" y="0"/>
          <a:chExt cx="0" cy="0"/>
        </a:xfrm>
      </p:grpSpPr>
      <p:sp>
        <p:nvSpPr>
          <p:cNvPr id="1062" name="Google Shape;1062;p2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063" name="Google Shape;1063;p25: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70" name="Shape 1070"/>
        <p:cNvGrpSpPr/>
        <p:nvPr/>
      </p:nvGrpSpPr>
      <p:grpSpPr>
        <a:xfrm>
          <a:off x="0" y="0"/>
          <a:ext cx="0" cy="0"/>
          <a:chOff x="0" y="0"/>
          <a:chExt cx="0" cy="0"/>
        </a:xfrm>
      </p:grpSpPr>
      <p:sp>
        <p:nvSpPr>
          <p:cNvPr id="1071" name="Google Shape;1071;p2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072" name="Google Shape;1072;p26: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082" name="Shape 1082"/>
        <p:cNvGrpSpPr/>
        <p:nvPr/>
      </p:nvGrpSpPr>
      <p:grpSpPr>
        <a:xfrm>
          <a:off x="0" y="0"/>
          <a:ext cx="0" cy="0"/>
          <a:chOff x="0" y="0"/>
          <a:chExt cx="0" cy="0"/>
        </a:xfrm>
      </p:grpSpPr>
      <p:sp>
        <p:nvSpPr>
          <p:cNvPr id="1083" name="Google Shape;1083;p2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084" name="Google Shape;1084;p27: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151" name="Shape 1151"/>
        <p:cNvGrpSpPr/>
        <p:nvPr/>
      </p:nvGrpSpPr>
      <p:grpSpPr>
        <a:xfrm>
          <a:off x="0" y="0"/>
          <a:ext cx="0" cy="0"/>
          <a:chOff x="0" y="0"/>
          <a:chExt cx="0" cy="0"/>
        </a:xfrm>
      </p:grpSpPr>
      <p:sp>
        <p:nvSpPr>
          <p:cNvPr id="1152" name="Google Shape;1152;p2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153" name="Google Shape;1153;p28: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162" name="Shape 1162"/>
        <p:cNvGrpSpPr/>
        <p:nvPr/>
      </p:nvGrpSpPr>
      <p:grpSpPr>
        <a:xfrm>
          <a:off x="0" y="0"/>
          <a:ext cx="0" cy="0"/>
          <a:chOff x="0" y="0"/>
          <a:chExt cx="0" cy="0"/>
        </a:xfrm>
      </p:grpSpPr>
      <p:sp>
        <p:nvSpPr>
          <p:cNvPr id="1163" name="Google Shape;1163;p2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164" name="Google Shape;1164;p29: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592" name="Shape 592"/>
        <p:cNvGrpSpPr/>
        <p:nvPr/>
      </p:nvGrpSpPr>
      <p:grpSpPr>
        <a:xfrm>
          <a:off x="0" y="0"/>
          <a:ext cx="0" cy="0"/>
          <a:chOff x="0" y="0"/>
          <a:chExt cx="0" cy="0"/>
        </a:xfrm>
      </p:grpSpPr>
      <p:sp>
        <p:nvSpPr>
          <p:cNvPr id="593" name="Google Shape;593;p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594" name="Google Shape;594;p3: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181" name="Shape 1181"/>
        <p:cNvGrpSpPr/>
        <p:nvPr/>
      </p:nvGrpSpPr>
      <p:grpSpPr>
        <a:xfrm>
          <a:off x="0" y="0"/>
          <a:ext cx="0" cy="0"/>
          <a:chOff x="0" y="0"/>
          <a:chExt cx="0" cy="0"/>
        </a:xfrm>
      </p:grpSpPr>
      <p:sp>
        <p:nvSpPr>
          <p:cNvPr id="1182" name="Google Shape;1182;p3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183" name="Google Shape;1183;p30: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194" name="Shape 1194"/>
        <p:cNvGrpSpPr/>
        <p:nvPr/>
      </p:nvGrpSpPr>
      <p:grpSpPr>
        <a:xfrm>
          <a:off x="0" y="0"/>
          <a:ext cx="0" cy="0"/>
          <a:chOff x="0" y="0"/>
          <a:chExt cx="0" cy="0"/>
        </a:xfrm>
      </p:grpSpPr>
      <p:sp>
        <p:nvSpPr>
          <p:cNvPr id="1195" name="Google Shape;1195;p3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196" name="Google Shape;1196;p31: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204" name="Shape 1204"/>
        <p:cNvGrpSpPr/>
        <p:nvPr/>
      </p:nvGrpSpPr>
      <p:grpSpPr>
        <a:xfrm>
          <a:off x="0" y="0"/>
          <a:ext cx="0" cy="0"/>
          <a:chOff x="0" y="0"/>
          <a:chExt cx="0" cy="0"/>
        </a:xfrm>
      </p:grpSpPr>
      <p:sp>
        <p:nvSpPr>
          <p:cNvPr id="1205" name="Google Shape;1205;p3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206" name="Google Shape;1206;p32: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212" name="Shape 1212"/>
        <p:cNvGrpSpPr/>
        <p:nvPr/>
      </p:nvGrpSpPr>
      <p:grpSpPr>
        <a:xfrm>
          <a:off x="0" y="0"/>
          <a:ext cx="0" cy="0"/>
          <a:chOff x="0" y="0"/>
          <a:chExt cx="0" cy="0"/>
        </a:xfrm>
      </p:grpSpPr>
      <p:sp>
        <p:nvSpPr>
          <p:cNvPr id="1213" name="Google Shape;1213;p3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214" name="Google Shape;1214;p33: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223" name="Shape 1223"/>
        <p:cNvGrpSpPr/>
        <p:nvPr/>
      </p:nvGrpSpPr>
      <p:grpSpPr>
        <a:xfrm>
          <a:off x="0" y="0"/>
          <a:ext cx="0" cy="0"/>
          <a:chOff x="0" y="0"/>
          <a:chExt cx="0" cy="0"/>
        </a:xfrm>
      </p:grpSpPr>
      <p:sp>
        <p:nvSpPr>
          <p:cNvPr id="1224" name="Google Shape;1224;p3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225" name="Google Shape;1225;p34: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234" name="Shape 1234"/>
        <p:cNvGrpSpPr/>
        <p:nvPr/>
      </p:nvGrpSpPr>
      <p:grpSpPr>
        <a:xfrm>
          <a:off x="0" y="0"/>
          <a:ext cx="0" cy="0"/>
          <a:chOff x="0" y="0"/>
          <a:chExt cx="0" cy="0"/>
        </a:xfrm>
      </p:grpSpPr>
      <p:sp>
        <p:nvSpPr>
          <p:cNvPr id="1235" name="Google Shape;1235;p3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236" name="Google Shape;1236;p35: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334" name="Shape 1334"/>
        <p:cNvGrpSpPr/>
        <p:nvPr/>
      </p:nvGrpSpPr>
      <p:grpSpPr>
        <a:xfrm>
          <a:off x="0" y="0"/>
          <a:ext cx="0" cy="0"/>
          <a:chOff x="0" y="0"/>
          <a:chExt cx="0" cy="0"/>
        </a:xfrm>
      </p:grpSpPr>
      <p:sp>
        <p:nvSpPr>
          <p:cNvPr id="1335" name="Google Shape;1335;p3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336" name="Google Shape;1336;p36: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421" name="Shape 1421"/>
        <p:cNvGrpSpPr/>
        <p:nvPr/>
      </p:nvGrpSpPr>
      <p:grpSpPr>
        <a:xfrm>
          <a:off x="0" y="0"/>
          <a:ext cx="0" cy="0"/>
          <a:chOff x="0" y="0"/>
          <a:chExt cx="0" cy="0"/>
        </a:xfrm>
      </p:grpSpPr>
      <p:sp>
        <p:nvSpPr>
          <p:cNvPr id="1422" name="Google Shape;1422;p3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423" name="Google Shape;1423;p37: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465" name="Shape 1465"/>
        <p:cNvGrpSpPr/>
        <p:nvPr/>
      </p:nvGrpSpPr>
      <p:grpSpPr>
        <a:xfrm>
          <a:off x="0" y="0"/>
          <a:ext cx="0" cy="0"/>
          <a:chOff x="0" y="0"/>
          <a:chExt cx="0" cy="0"/>
        </a:xfrm>
      </p:grpSpPr>
      <p:sp>
        <p:nvSpPr>
          <p:cNvPr id="1466" name="Google Shape;1466;p3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467" name="Google Shape;1467;p38: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476" name="Shape 1476"/>
        <p:cNvGrpSpPr/>
        <p:nvPr/>
      </p:nvGrpSpPr>
      <p:grpSpPr>
        <a:xfrm>
          <a:off x="0" y="0"/>
          <a:ext cx="0" cy="0"/>
          <a:chOff x="0" y="0"/>
          <a:chExt cx="0" cy="0"/>
        </a:xfrm>
      </p:grpSpPr>
      <p:sp>
        <p:nvSpPr>
          <p:cNvPr id="1477" name="Google Shape;1477;p3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478" name="Google Shape;1478;p39: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617" name="Shape 617"/>
        <p:cNvGrpSpPr/>
        <p:nvPr/>
      </p:nvGrpSpPr>
      <p:grpSpPr>
        <a:xfrm>
          <a:off x="0" y="0"/>
          <a:ext cx="0" cy="0"/>
          <a:chOff x="0" y="0"/>
          <a:chExt cx="0" cy="0"/>
        </a:xfrm>
      </p:grpSpPr>
      <p:sp>
        <p:nvSpPr>
          <p:cNvPr id="618" name="Google Shape;618;p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619" name="Google Shape;619;p4: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495" name="Shape 1495"/>
        <p:cNvGrpSpPr/>
        <p:nvPr/>
      </p:nvGrpSpPr>
      <p:grpSpPr>
        <a:xfrm>
          <a:off x="0" y="0"/>
          <a:ext cx="0" cy="0"/>
          <a:chOff x="0" y="0"/>
          <a:chExt cx="0" cy="0"/>
        </a:xfrm>
      </p:grpSpPr>
      <p:sp>
        <p:nvSpPr>
          <p:cNvPr id="1496" name="Google Shape;1496;p4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497" name="Google Shape;1497;p40: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508" name="Shape 1508"/>
        <p:cNvGrpSpPr/>
        <p:nvPr/>
      </p:nvGrpSpPr>
      <p:grpSpPr>
        <a:xfrm>
          <a:off x="0" y="0"/>
          <a:ext cx="0" cy="0"/>
          <a:chOff x="0" y="0"/>
          <a:chExt cx="0" cy="0"/>
        </a:xfrm>
      </p:grpSpPr>
      <p:sp>
        <p:nvSpPr>
          <p:cNvPr id="1509" name="Google Shape;1509;p4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510" name="Google Shape;1510;p41: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517" name="Shape 1517"/>
        <p:cNvGrpSpPr/>
        <p:nvPr/>
      </p:nvGrpSpPr>
      <p:grpSpPr>
        <a:xfrm>
          <a:off x="0" y="0"/>
          <a:ext cx="0" cy="0"/>
          <a:chOff x="0" y="0"/>
          <a:chExt cx="0" cy="0"/>
        </a:xfrm>
      </p:grpSpPr>
      <p:sp>
        <p:nvSpPr>
          <p:cNvPr id="1518" name="Google Shape;1518;p4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519" name="Google Shape;1519;p42: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524" name="Shape 1524"/>
        <p:cNvGrpSpPr/>
        <p:nvPr/>
      </p:nvGrpSpPr>
      <p:grpSpPr>
        <a:xfrm>
          <a:off x="0" y="0"/>
          <a:ext cx="0" cy="0"/>
          <a:chOff x="0" y="0"/>
          <a:chExt cx="0" cy="0"/>
        </a:xfrm>
      </p:grpSpPr>
      <p:sp>
        <p:nvSpPr>
          <p:cNvPr id="1525" name="Google Shape;1525;p4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526" name="Google Shape;1526;p43: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535" name="Shape 1535"/>
        <p:cNvGrpSpPr/>
        <p:nvPr/>
      </p:nvGrpSpPr>
      <p:grpSpPr>
        <a:xfrm>
          <a:off x="0" y="0"/>
          <a:ext cx="0" cy="0"/>
          <a:chOff x="0" y="0"/>
          <a:chExt cx="0" cy="0"/>
        </a:xfrm>
      </p:grpSpPr>
      <p:sp>
        <p:nvSpPr>
          <p:cNvPr id="1536" name="Google Shape;1536;p4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537" name="Google Shape;1537;p44: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546" name="Shape 1546"/>
        <p:cNvGrpSpPr/>
        <p:nvPr/>
      </p:nvGrpSpPr>
      <p:grpSpPr>
        <a:xfrm>
          <a:off x="0" y="0"/>
          <a:ext cx="0" cy="0"/>
          <a:chOff x="0" y="0"/>
          <a:chExt cx="0" cy="0"/>
        </a:xfrm>
      </p:grpSpPr>
      <p:sp>
        <p:nvSpPr>
          <p:cNvPr id="1547" name="Google Shape;1547;p4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548" name="Google Shape;1548;p45: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608" name="Shape 1608"/>
        <p:cNvGrpSpPr/>
        <p:nvPr/>
      </p:nvGrpSpPr>
      <p:grpSpPr>
        <a:xfrm>
          <a:off x="0" y="0"/>
          <a:ext cx="0" cy="0"/>
          <a:chOff x="0" y="0"/>
          <a:chExt cx="0" cy="0"/>
        </a:xfrm>
      </p:grpSpPr>
      <p:sp>
        <p:nvSpPr>
          <p:cNvPr id="1609" name="Google Shape;1609;p4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610" name="Google Shape;1610;p46: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691" name="Shape 1691"/>
        <p:cNvGrpSpPr/>
        <p:nvPr/>
      </p:nvGrpSpPr>
      <p:grpSpPr>
        <a:xfrm>
          <a:off x="0" y="0"/>
          <a:ext cx="0" cy="0"/>
          <a:chOff x="0" y="0"/>
          <a:chExt cx="0" cy="0"/>
        </a:xfrm>
      </p:grpSpPr>
      <p:sp>
        <p:nvSpPr>
          <p:cNvPr id="1692" name="Google Shape;1692;p4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693" name="Google Shape;1693;p47: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753" name="Shape 1753"/>
        <p:cNvGrpSpPr/>
        <p:nvPr/>
      </p:nvGrpSpPr>
      <p:grpSpPr>
        <a:xfrm>
          <a:off x="0" y="0"/>
          <a:ext cx="0" cy="0"/>
          <a:chOff x="0" y="0"/>
          <a:chExt cx="0" cy="0"/>
        </a:xfrm>
      </p:grpSpPr>
      <p:sp>
        <p:nvSpPr>
          <p:cNvPr id="1754" name="Google Shape;1754;p4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755" name="Google Shape;1755;p48: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10" name="Shape 1810"/>
        <p:cNvGrpSpPr/>
        <p:nvPr/>
      </p:nvGrpSpPr>
      <p:grpSpPr>
        <a:xfrm>
          <a:off x="0" y="0"/>
          <a:ext cx="0" cy="0"/>
          <a:chOff x="0" y="0"/>
          <a:chExt cx="0" cy="0"/>
        </a:xfrm>
      </p:grpSpPr>
      <p:sp>
        <p:nvSpPr>
          <p:cNvPr id="1811" name="Google Shape;1811;p4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812" name="Google Shape;1812;p49: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624" name="Shape 624"/>
        <p:cNvGrpSpPr/>
        <p:nvPr/>
      </p:nvGrpSpPr>
      <p:grpSpPr>
        <a:xfrm>
          <a:off x="0" y="0"/>
          <a:ext cx="0" cy="0"/>
          <a:chOff x="0" y="0"/>
          <a:chExt cx="0" cy="0"/>
        </a:xfrm>
      </p:grpSpPr>
      <p:sp>
        <p:nvSpPr>
          <p:cNvPr id="625" name="Google Shape;625;p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626" name="Google Shape;626;p5: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21" name="Shape 1821"/>
        <p:cNvGrpSpPr/>
        <p:nvPr/>
      </p:nvGrpSpPr>
      <p:grpSpPr>
        <a:xfrm>
          <a:off x="0" y="0"/>
          <a:ext cx="0" cy="0"/>
          <a:chOff x="0" y="0"/>
          <a:chExt cx="0" cy="0"/>
        </a:xfrm>
      </p:grpSpPr>
      <p:sp>
        <p:nvSpPr>
          <p:cNvPr id="1822" name="Google Shape;1822;p5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823" name="Google Shape;1823;p50: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40" name="Shape 1840"/>
        <p:cNvGrpSpPr/>
        <p:nvPr/>
      </p:nvGrpSpPr>
      <p:grpSpPr>
        <a:xfrm>
          <a:off x="0" y="0"/>
          <a:ext cx="0" cy="0"/>
          <a:chOff x="0" y="0"/>
          <a:chExt cx="0" cy="0"/>
        </a:xfrm>
      </p:grpSpPr>
      <p:sp>
        <p:nvSpPr>
          <p:cNvPr id="1841" name="Google Shape;1841;p5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842" name="Google Shape;1842;p51: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53" name="Shape 1853"/>
        <p:cNvGrpSpPr/>
        <p:nvPr/>
      </p:nvGrpSpPr>
      <p:grpSpPr>
        <a:xfrm>
          <a:off x="0" y="0"/>
          <a:ext cx="0" cy="0"/>
          <a:chOff x="0" y="0"/>
          <a:chExt cx="0" cy="0"/>
        </a:xfrm>
      </p:grpSpPr>
      <p:sp>
        <p:nvSpPr>
          <p:cNvPr id="1854" name="Google Shape;1854;p5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855" name="Google Shape;1855;p52: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62" name="Shape 1862"/>
        <p:cNvGrpSpPr/>
        <p:nvPr/>
      </p:nvGrpSpPr>
      <p:grpSpPr>
        <a:xfrm>
          <a:off x="0" y="0"/>
          <a:ext cx="0" cy="0"/>
          <a:chOff x="0" y="0"/>
          <a:chExt cx="0" cy="0"/>
        </a:xfrm>
      </p:grpSpPr>
      <p:sp>
        <p:nvSpPr>
          <p:cNvPr id="1863" name="Google Shape;1863;p5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864" name="Google Shape;1864;p53: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71" name="Shape 1871"/>
        <p:cNvGrpSpPr/>
        <p:nvPr/>
      </p:nvGrpSpPr>
      <p:grpSpPr>
        <a:xfrm>
          <a:off x="0" y="0"/>
          <a:ext cx="0" cy="0"/>
          <a:chOff x="0" y="0"/>
          <a:chExt cx="0" cy="0"/>
        </a:xfrm>
      </p:grpSpPr>
      <p:sp>
        <p:nvSpPr>
          <p:cNvPr id="1872" name="Google Shape;1872;p5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873" name="Google Shape;1873;p54: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82" name="Shape 1882"/>
        <p:cNvGrpSpPr/>
        <p:nvPr/>
      </p:nvGrpSpPr>
      <p:grpSpPr>
        <a:xfrm>
          <a:off x="0" y="0"/>
          <a:ext cx="0" cy="0"/>
          <a:chOff x="0" y="0"/>
          <a:chExt cx="0" cy="0"/>
        </a:xfrm>
      </p:grpSpPr>
      <p:sp>
        <p:nvSpPr>
          <p:cNvPr id="1883" name="Google Shape;1883;p5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884" name="Google Shape;1884;p55: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893" name="Shape 1893"/>
        <p:cNvGrpSpPr/>
        <p:nvPr/>
      </p:nvGrpSpPr>
      <p:grpSpPr>
        <a:xfrm>
          <a:off x="0" y="0"/>
          <a:ext cx="0" cy="0"/>
          <a:chOff x="0" y="0"/>
          <a:chExt cx="0" cy="0"/>
        </a:xfrm>
      </p:grpSpPr>
      <p:sp>
        <p:nvSpPr>
          <p:cNvPr id="1894" name="Google Shape;1894;p5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895" name="Google Shape;1895;p56: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1978" name="Shape 1978"/>
        <p:cNvGrpSpPr/>
        <p:nvPr/>
      </p:nvGrpSpPr>
      <p:grpSpPr>
        <a:xfrm>
          <a:off x="0" y="0"/>
          <a:ext cx="0" cy="0"/>
          <a:chOff x="0" y="0"/>
          <a:chExt cx="0" cy="0"/>
        </a:xfrm>
      </p:grpSpPr>
      <p:sp>
        <p:nvSpPr>
          <p:cNvPr id="1979" name="Google Shape;1979;p5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1980" name="Google Shape;1980;p57: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35" name="Shape 2035"/>
        <p:cNvGrpSpPr/>
        <p:nvPr/>
      </p:nvGrpSpPr>
      <p:grpSpPr>
        <a:xfrm>
          <a:off x="0" y="0"/>
          <a:ext cx="0" cy="0"/>
          <a:chOff x="0" y="0"/>
          <a:chExt cx="0" cy="0"/>
        </a:xfrm>
      </p:grpSpPr>
      <p:sp>
        <p:nvSpPr>
          <p:cNvPr id="2036" name="Google Shape;2036;p5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037" name="Google Shape;2037;p58: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46" name="Shape 2046"/>
        <p:cNvGrpSpPr/>
        <p:nvPr/>
      </p:nvGrpSpPr>
      <p:grpSpPr>
        <a:xfrm>
          <a:off x="0" y="0"/>
          <a:ext cx="0" cy="0"/>
          <a:chOff x="0" y="0"/>
          <a:chExt cx="0" cy="0"/>
        </a:xfrm>
      </p:grpSpPr>
      <p:sp>
        <p:nvSpPr>
          <p:cNvPr id="2047" name="Google Shape;2047;p5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048" name="Google Shape;2048;p59: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631" name="Shape 631"/>
        <p:cNvGrpSpPr/>
        <p:nvPr/>
      </p:nvGrpSpPr>
      <p:grpSpPr>
        <a:xfrm>
          <a:off x="0" y="0"/>
          <a:ext cx="0" cy="0"/>
          <a:chOff x="0" y="0"/>
          <a:chExt cx="0" cy="0"/>
        </a:xfrm>
      </p:grpSpPr>
      <p:sp>
        <p:nvSpPr>
          <p:cNvPr id="632" name="Google Shape;632;p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633" name="Google Shape;633;p6: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65" name="Shape 2065"/>
        <p:cNvGrpSpPr/>
        <p:nvPr/>
      </p:nvGrpSpPr>
      <p:grpSpPr>
        <a:xfrm>
          <a:off x="0" y="0"/>
          <a:ext cx="0" cy="0"/>
          <a:chOff x="0" y="0"/>
          <a:chExt cx="0" cy="0"/>
        </a:xfrm>
      </p:grpSpPr>
      <p:sp>
        <p:nvSpPr>
          <p:cNvPr id="2066" name="Google Shape;2066;p60: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067" name="Google Shape;2067;p60: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78" name="Shape 2078"/>
        <p:cNvGrpSpPr/>
        <p:nvPr/>
      </p:nvGrpSpPr>
      <p:grpSpPr>
        <a:xfrm>
          <a:off x="0" y="0"/>
          <a:ext cx="0" cy="0"/>
          <a:chOff x="0" y="0"/>
          <a:chExt cx="0" cy="0"/>
        </a:xfrm>
      </p:grpSpPr>
      <p:sp>
        <p:nvSpPr>
          <p:cNvPr id="2079" name="Google Shape;2079;p61: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080" name="Google Shape;2080;p61: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87" name="Shape 2087"/>
        <p:cNvGrpSpPr/>
        <p:nvPr/>
      </p:nvGrpSpPr>
      <p:grpSpPr>
        <a:xfrm>
          <a:off x="0" y="0"/>
          <a:ext cx="0" cy="0"/>
          <a:chOff x="0" y="0"/>
          <a:chExt cx="0" cy="0"/>
        </a:xfrm>
      </p:grpSpPr>
      <p:sp>
        <p:nvSpPr>
          <p:cNvPr id="2088" name="Google Shape;2088;p62: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089" name="Google Shape;2089;p62: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096" name="Shape 2096"/>
        <p:cNvGrpSpPr/>
        <p:nvPr/>
      </p:nvGrpSpPr>
      <p:grpSpPr>
        <a:xfrm>
          <a:off x="0" y="0"/>
          <a:ext cx="0" cy="0"/>
          <a:chOff x="0" y="0"/>
          <a:chExt cx="0" cy="0"/>
        </a:xfrm>
      </p:grpSpPr>
      <p:sp>
        <p:nvSpPr>
          <p:cNvPr id="2097" name="Google Shape;2097;p63: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098" name="Google Shape;2098;p63: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107" name="Shape 2107"/>
        <p:cNvGrpSpPr/>
        <p:nvPr/>
      </p:nvGrpSpPr>
      <p:grpSpPr>
        <a:xfrm>
          <a:off x="0" y="0"/>
          <a:ext cx="0" cy="0"/>
          <a:chOff x="0" y="0"/>
          <a:chExt cx="0" cy="0"/>
        </a:xfrm>
      </p:grpSpPr>
      <p:sp>
        <p:nvSpPr>
          <p:cNvPr id="2108" name="Google Shape;2108;p64: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109" name="Google Shape;2109;p64: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118" name="Shape 2118"/>
        <p:cNvGrpSpPr/>
        <p:nvPr/>
      </p:nvGrpSpPr>
      <p:grpSpPr>
        <a:xfrm>
          <a:off x="0" y="0"/>
          <a:ext cx="0" cy="0"/>
          <a:chOff x="0" y="0"/>
          <a:chExt cx="0" cy="0"/>
        </a:xfrm>
      </p:grpSpPr>
      <p:sp>
        <p:nvSpPr>
          <p:cNvPr id="2119" name="Google Shape;2119;p65: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120" name="Google Shape;2120;p65: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140" name="Shape 2140"/>
        <p:cNvGrpSpPr/>
        <p:nvPr/>
      </p:nvGrpSpPr>
      <p:grpSpPr>
        <a:xfrm>
          <a:off x="0" y="0"/>
          <a:ext cx="0" cy="0"/>
          <a:chOff x="0" y="0"/>
          <a:chExt cx="0" cy="0"/>
        </a:xfrm>
      </p:grpSpPr>
      <p:sp>
        <p:nvSpPr>
          <p:cNvPr id="2141" name="Google Shape;2141;p66: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142" name="Google Shape;2142;p66: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2151" name="Shape 2151"/>
        <p:cNvGrpSpPr/>
        <p:nvPr/>
      </p:nvGrpSpPr>
      <p:grpSpPr>
        <a:xfrm>
          <a:off x="0" y="0"/>
          <a:ext cx="0" cy="0"/>
          <a:chOff x="0" y="0"/>
          <a:chExt cx="0" cy="0"/>
        </a:xfrm>
      </p:grpSpPr>
      <p:sp>
        <p:nvSpPr>
          <p:cNvPr id="2152" name="Google Shape;2152;p6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2153" name="Google Shape;2153;p67: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638" name="Shape 638"/>
        <p:cNvGrpSpPr/>
        <p:nvPr/>
      </p:nvGrpSpPr>
      <p:grpSpPr>
        <a:xfrm>
          <a:off x="0" y="0"/>
          <a:ext cx="0" cy="0"/>
          <a:chOff x="0" y="0"/>
          <a:chExt cx="0" cy="0"/>
        </a:xfrm>
      </p:grpSpPr>
      <p:sp>
        <p:nvSpPr>
          <p:cNvPr id="639" name="Google Shape;639;p7: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640" name="Google Shape;640;p7: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646" name="Shape 646"/>
        <p:cNvGrpSpPr/>
        <p:nvPr/>
      </p:nvGrpSpPr>
      <p:grpSpPr>
        <a:xfrm>
          <a:off x="0" y="0"/>
          <a:ext cx="0" cy="0"/>
          <a:chOff x="0" y="0"/>
          <a:chExt cx="0" cy="0"/>
        </a:xfrm>
      </p:grpSpPr>
      <p:sp>
        <p:nvSpPr>
          <p:cNvPr id="647" name="Google Shape;647;p8: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648" name="Google Shape;648;p8: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showMasterPhAnim="0">
  <p:cSld>
    <p:spTree>
      <p:nvGrpSpPr>
        <p:cNvPr id="688" name="Shape 688"/>
        <p:cNvGrpSpPr/>
        <p:nvPr/>
      </p:nvGrpSpPr>
      <p:grpSpPr>
        <a:xfrm>
          <a:off x="0" y="0"/>
          <a:ext cx="0" cy="0"/>
          <a:chOff x="0" y="0"/>
          <a:chExt cx="0" cy="0"/>
        </a:xfrm>
      </p:grpSpPr>
      <p:sp>
        <p:nvSpPr>
          <p:cNvPr id="689" name="Google Shape;689;p9:notes"/>
          <p:cNvSpPr txBox="1"/>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t/>
            </a:r>
            <a:endParaRPr/>
          </a:p>
        </p:txBody>
      </p:sp>
      <p:sp>
        <p:nvSpPr>
          <p:cNvPr id="690" name="Google Shape;690;p9:notes"/>
          <p:cNvSpPr/>
          <p:nvPr>
            <p:ph type="sldImg" idx="2"/>
          </p:nvPr>
        </p:nvSpPr>
        <p:spPr>
          <a:xfrm>
            <a:off x="2338388" y="1143000"/>
            <a:ext cx="2181225" cy="3086100"/>
          </a:xfrm>
          <a:custGeom>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2.png"/><Relationship Id="rId4" Type="http://schemas.openxmlformats.org/officeDocument/2006/relationships/image" Target="../media/image3.png"/><Relationship Id="rId5" Type="http://schemas.openxmlformats.org/officeDocument/2006/relationships/image" Target="../media/image2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2.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p:cSld name="Cover Slide">
    <p:spTree>
      <p:nvGrpSpPr>
        <p:cNvPr id="13" name="Shape 13"/>
        <p:cNvGrpSpPr/>
        <p:nvPr/>
      </p:nvGrpSpPr>
      <p:grpSpPr>
        <a:xfrm>
          <a:off x="0" y="0"/>
          <a:ext cx="0" cy="0"/>
          <a:chOff x="0" y="0"/>
          <a:chExt cx="0" cy="0"/>
        </a:xfrm>
      </p:grpSpPr>
      <p:pic>
        <p:nvPicPr>
          <p:cNvPr id="14" name="Google Shape;14;p69"/>
          <p:cNvPicPr preferRelativeResize="0"/>
          <p:nvPr/>
        </p:nvPicPr>
        <p:blipFill rotWithShape="1">
          <a:blip r:embed="rId2">
            <a:alphaModFix/>
          </a:blip>
          <a:srcRect b="0" l="0" r="0" t="0"/>
          <a:stretch/>
        </p:blipFill>
        <p:spPr>
          <a:xfrm>
            <a:off x="-2520299" y="1636164"/>
            <a:ext cx="9110257" cy="9504955"/>
          </a:xfrm>
          <a:custGeom>
            <a:rect b="b" l="l" r="r" t="t"/>
            <a:pathLst>
              <a:path extrusionOk="0" h="9504955" w="9110257">
                <a:moveTo>
                  <a:pt x="258362" y="892575"/>
                </a:moveTo>
                <a:lnTo>
                  <a:pt x="258362" y="7758596"/>
                </a:lnTo>
                <a:lnTo>
                  <a:pt x="2520299" y="7758596"/>
                </a:lnTo>
                <a:lnTo>
                  <a:pt x="2520299" y="892575"/>
                </a:lnTo>
                <a:close/>
                <a:moveTo>
                  <a:pt x="0" y="0"/>
                </a:moveTo>
                <a:lnTo>
                  <a:pt x="9110257" y="0"/>
                </a:lnTo>
                <a:lnTo>
                  <a:pt x="9110257" y="9504955"/>
                </a:lnTo>
                <a:lnTo>
                  <a:pt x="0" y="9504955"/>
                </a:lnTo>
                <a:close/>
              </a:path>
            </a:pathLst>
          </a:custGeom>
          <a:noFill/>
          <a:ln>
            <a:noFill/>
          </a:ln>
        </p:spPr>
      </p:pic>
      <p:sp>
        <p:nvSpPr>
          <p:cNvPr id="15" name="Google Shape;15;p69"/>
          <p:cNvSpPr/>
          <p:nvPr>
            <p:ph idx="2" type="pic"/>
          </p:nvPr>
        </p:nvSpPr>
        <p:spPr>
          <a:xfrm>
            <a:off x="0" y="3629826"/>
            <a:ext cx="4786172" cy="5479825"/>
          </a:xfrm>
          <a:prstGeom prst="rect">
            <a:avLst/>
          </a:prstGeom>
          <a:noFill/>
          <a:ln>
            <a:noFill/>
          </a:ln>
        </p:spPr>
      </p:sp>
      <p:sp>
        <p:nvSpPr>
          <p:cNvPr id="16" name="Google Shape;16;p69"/>
          <p:cNvSpPr/>
          <p:nvPr/>
        </p:nvSpPr>
        <p:spPr>
          <a:xfrm>
            <a:off x="3137338" y="6985206"/>
            <a:ext cx="4438381" cy="446488"/>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17" name="Google Shape;17;p69"/>
          <p:cNvSpPr txBox="1"/>
          <p:nvPr>
            <p:ph idx="1" type="body"/>
          </p:nvPr>
        </p:nvSpPr>
        <p:spPr>
          <a:xfrm>
            <a:off x="4072852" y="2087466"/>
            <a:ext cx="2951698" cy="574616"/>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8AC03B"/>
              </a:buClr>
              <a:buSzPts val="2800"/>
              <a:buNone/>
              <a:defRPr b="1" i="0" sz="2800">
                <a:solidFill>
                  <a:srgbClr val="8AC03B"/>
                </a:solidFill>
                <a:latin typeface="Calibri"/>
                <a:ea typeface="Calibri"/>
                <a:cs typeface="Calibri"/>
                <a:sym typeface="Calibri"/>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8" name="Google Shape;18;p69"/>
          <p:cNvSpPr txBox="1"/>
          <p:nvPr>
            <p:ph idx="3" type="body"/>
          </p:nvPr>
        </p:nvSpPr>
        <p:spPr>
          <a:xfrm>
            <a:off x="4072851" y="2785829"/>
            <a:ext cx="2980605" cy="75169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Calibri"/>
                <a:ea typeface="Calibri"/>
                <a:cs typeface="Calibri"/>
                <a:sym typeface="Calibri"/>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19" name="Google Shape;19;p69"/>
          <p:cNvCxnSpPr/>
          <p:nvPr/>
        </p:nvCxnSpPr>
        <p:spPr>
          <a:xfrm>
            <a:off x="4072851" y="2665192"/>
            <a:ext cx="3486824" cy="0"/>
          </a:xfrm>
          <a:prstGeom prst="straightConnector1">
            <a:avLst/>
          </a:prstGeom>
          <a:noFill/>
          <a:ln cap="flat" cmpd="sng" w="28575">
            <a:solidFill>
              <a:srgbClr val="69ADAD"/>
            </a:solidFill>
            <a:prstDash val="solid"/>
            <a:miter lim="800000"/>
            <a:headEnd len="sm" w="sm" type="none"/>
            <a:tailEnd len="sm" w="sm" type="none"/>
          </a:ln>
        </p:spPr>
      </p:cxnSp>
      <p:sp>
        <p:nvSpPr>
          <p:cNvPr id="20" name="Google Shape;20;p69"/>
          <p:cNvSpPr txBox="1"/>
          <p:nvPr>
            <p:ph idx="4" type="body"/>
          </p:nvPr>
        </p:nvSpPr>
        <p:spPr>
          <a:xfrm>
            <a:off x="3137338" y="6982095"/>
            <a:ext cx="4422335" cy="446489"/>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000"/>
              <a:buNone/>
              <a:defRPr b="1" i="0" sz="20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1" name="Google Shape;21;p69"/>
          <p:cNvSpPr txBox="1"/>
          <p:nvPr/>
        </p:nvSpPr>
        <p:spPr>
          <a:xfrm>
            <a:off x="2098261" y="10046574"/>
            <a:ext cx="5181300" cy="6309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6D6E71"/>
              </a:buClr>
              <a:buSzPts val="700"/>
              <a:buFont typeface="Roboto"/>
              <a:buNone/>
            </a:pPr>
            <a:r>
              <a:rPr b="0" i="0" lang="en-US" sz="700" u="none" cap="none" strike="noStrike">
                <a:solidFill>
                  <a:srgbClr val="6D6E71"/>
                </a:solidFill>
                <a:latin typeface="Roboto"/>
                <a:ea typeface="Roboto"/>
                <a:cs typeface="Roboto"/>
                <a:sym typeface="Roboto"/>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 </a:t>
            </a:r>
            <a:r>
              <a:rPr b="1" i="0" lang="en-US" sz="700" u="none" cap="none" strike="noStrike">
                <a:solidFill>
                  <a:srgbClr val="6D6E71"/>
                </a:solidFill>
                <a:latin typeface="Roboto"/>
                <a:ea typeface="Roboto"/>
                <a:cs typeface="Roboto"/>
                <a:sym typeface="Roboto"/>
              </a:rPr>
              <a:t>2021-2-BE04-KA220-YOU-000050778</a:t>
            </a:r>
            <a:br>
              <a:rPr b="0" i="0" lang="en-US" sz="700" u="none" cap="none" strike="noStrike">
                <a:solidFill>
                  <a:srgbClr val="6D6E71"/>
                </a:solidFill>
                <a:latin typeface="Roboto"/>
                <a:ea typeface="Roboto"/>
                <a:cs typeface="Roboto"/>
                <a:sym typeface="Roboto"/>
              </a:rPr>
            </a:br>
            <a:endParaRPr b="0" i="0" sz="700" u="none" cap="none" strike="noStrike">
              <a:solidFill>
                <a:srgbClr val="6D6E71"/>
              </a:solidFill>
              <a:latin typeface="Roboto"/>
              <a:ea typeface="Roboto"/>
              <a:cs typeface="Roboto"/>
              <a:sym typeface="Roboto"/>
            </a:endParaRPr>
          </a:p>
        </p:txBody>
      </p:sp>
      <p:sp>
        <p:nvSpPr>
          <p:cNvPr id="22" name="Google Shape;22;p69"/>
          <p:cNvSpPr/>
          <p:nvPr/>
        </p:nvSpPr>
        <p:spPr>
          <a:xfrm>
            <a:off x="5962359" y="9743061"/>
            <a:ext cx="1255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rPr b="1" i="0" lang="en-US" sz="800" u="none" cap="none" strike="noStrike">
                <a:solidFill>
                  <a:schemeClr val="dk1"/>
                </a:solidFill>
                <a:latin typeface="Calibri"/>
                <a:ea typeface="Calibri"/>
                <a:cs typeface="Calibri"/>
                <a:sym typeface="Calibri"/>
              </a:rPr>
              <a:t>This resource is licensed under CC BY 4.0</a:t>
            </a:r>
            <a:endParaRPr b="0" i="0" sz="1283" u="none" cap="none" strike="noStrike">
              <a:solidFill>
                <a:schemeClr val="dk1"/>
              </a:solidFill>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chemeClr val="dk1"/>
              </a:buClr>
              <a:buSzPts val="800"/>
              <a:buFont typeface="Century Schoolbook"/>
              <a:buNone/>
            </a:pPr>
            <a:r>
              <a:t/>
            </a:r>
            <a:endParaRPr b="1" i="0" sz="800" u="none" cap="none" strike="noStrike">
              <a:solidFill>
                <a:schemeClr val="dk1"/>
              </a:solidFill>
              <a:latin typeface="Calibri"/>
              <a:ea typeface="Calibri"/>
              <a:cs typeface="Calibri"/>
              <a:sym typeface="Calibri"/>
            </a:endParaRPr>
          </a:p>
        </p:txBody>
      </p:sp>
      <p:pic>
        <p:nvPicPr>
          <p:cNvPr id="23" name="Google Shape;23;p69"/>
          <p:cNvPicPr preferRelativeResize="0"/>
          <p:nvPr/>
        </p:nvPicPr>
        <p:blipFill rotWithShape="1">
          <a:blip r:embed="rId3">
            <a:alphaModFix/>
          </a:blip>
          <a:srcRect b="0" l="0" r="0" t="0"/>
          <a:stretch/>
        </p:blipFill>
        <p:spPr>
          <a:xfrm>
            <a:off x="4726480" y="9616036"/>
            <a:ext cx="1244049" cy="433251"/>
          </a:xfrm>
          <a:prstGeom prst="rect">
            <a:avLst/>
          </a:prstGeom>
          <a:noFill/>
          <a:ln>
            <a:noFill/>
          </a:ln>
        </p:spPr>
      </p:pic>
      <p:pic>
        <p:nvPicPr>
          <p:cNvPr descr="Co-funded by the European Union logo in png for web usage" id="24" name="Google Shape;24;p69"/>
          <p:cNvPicPr preferRelativeResize="0"/>
          <p:nvPr/>
        </p:nvPicPr>
        <p:blipFill rotWithShape="1">
          <a:blip r:embed="rId4">
            <a:alphaModFix/>
          </a:blip>
          <a:srcRect b="0" l="0" r="0" t="0"/>
          <a:stretch/>
        </p:blipFill>
        <p:spPr>
          <a:xfrm>
            <a:off x="314577" y="10122987"/>
            <a:ext cx="1783683" cy="433251"/>
          </a:xfrm>
          <a:prstGeom prst="rect">
            <a:avLst/>
          </a:prstGeom>
          <a:noFill/>
          <a:ln>
            <a:noFill/>
          </a:ln>
        </p:spPr>
      </p:pic>
      <p:pic>
        <p:nvPicPr>
          <p:cNvPr descr="A logo for a company&#10;&#10;Description automatically generated" id="25" name="Google Shape;25;p69"/>
          <p:cNvPicPr preferRelativeResize="0"/>
          <p:nvPr/>
        </p:nvPicPr>
        <p:blipFill rotWithShape="1">
          <a:blip r:embed="rId5">
            <a:alphaModFix/>
          </a:blip>
          <a:srcRect b="29998" l="0" r="0" t="28676"/>
          <a:stretch/>
        </p:blipFill>
        <p:spPr>
          <a:xfrm>
            <a:off x="46196" y="74051"/>
            <a:ext cx="6280486" cy="1730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187" name="Shape 187"/>
        <p:cNvGrpSpPr/>
        <p:nvPr/>
      </p:nvGrpSpPr>
      <p:grpSpPr>
        <a:xfrm>
          <a:off x="0" y="0"/>
          <a:ext cx="0" cy="0"/>
          <a:chOff x="0" y="0"/>
          <a:chExt cx="0" cy="0"/>
        </a:xfrm>
      </p:grpSpPr>
      <p:pic>
        <p:nvPicPr>
          <p:cNvPr id="188" name="Google Shape;188;p78"/>
          <p:cNvPicPr preferRelativeResize="0"/>
          <p:nvPr/>
        </p:nvPicPr>
        <p:blipFill rotWithShape="1">
          <a:blip r:embed="rId2">
            <a:alphaModFix/>
          </a:blip>
          <a:srcRect b="0" l="0" r="0" t="0"/>
          <a:stretch/>
        </p:blipFill>
        <p:spPr>
          <a:xfrm>
            <a:off x="2089928" y="-1753300"/>
            <a:ext cx="6835648" cy="7131799"/>
          </a:xfrm>
          <a:custGeom>
            <a:rect b="b" l="l" r="r" t="t"/>
            <a:pathLst>
              <a:path extrusionOk="0" h="7131799" w="6835648">
                <a:moveTo>
                  <a:pt x="6691001" y="0"/>
                </a:moveTo>
                <a:lnTo>
                  <a:pt x="6835648" y="0"/>
                </a:lnTo>
                <a:lnTo>
                  <a:pt x="6835648" y="1378753"/>
                </a:lnTo>
                <a:lnTo>
                  <a:pt x="6691001" y="1378753"/>
                </a:lnTo>
                <a:close/>
                <a:moveTo>
                  <a:pt x="0" y="0"/>
                </a:moveTo>
                <a:lnTo>
                  <a:pt x="170016" y="0"/>
                </a:lnTo>
                <a:lnTo>
                  <a:pt x="170016" y="1753300"/>
                </a:lnTo>
                <a:lnTo>
                  <a:pt x="5469748" y="1753300"/>
                </a:lnTo>
                <a:lnTo>
                  <a:pt x="5469748" y="7131799"/>
                </a:lnTo>
                <a:lnTo>
                  <a:pt x="0" y="7131799"/>
                </a:lnTo>
                <a:close/>
              </a:path>
            </a:pathLst>
          </a:custGeom>
          <a:noFill/>
          <a:ln>
            <a:noFill/>
          </a:ln>
        </p:spPr>
      </p:pic>
      <p:sp>
        <p:nvSpPr>
          <p:cNvPr id="189" name="Google Shape;189;p78"/>
          <p:cNvSpPr/>
          <p:nvPr/>
        </p:nvSpPr>
        <p:spPr>
          <a:xfrm>
            <a:off x="-25603" y="1530175"/>
            <a:ext cx="4326669" cy="446488"/>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0" name="Google Shape;190;p78"/>
          <p:cNvSpPr/>
          <p:nvPr>
            <p:ph idx="2" type="pic"/>
          </p:nvPr>
        </p:nvSpPr>
        <p:spPr>
          <a:xfrm>
            <a:off x="2783121" y="0"/>
            <a:ext cx="4789072" cy="4566547"/>
          </a:xfrm>
          <a:prstGeom prst="rect">
            <a:avLst/>
          </a:prstGeom>
          <a:noFill/>
          <a:ln>
            <a:noFill/>
          </a:ln>
        </p:spPr>
      </p:sp>
      <p:sp>
        <p:nvSpPr>
          <p:cNvPr id="191" name="Google Shape;191;p78"/>
          <p:cNvSpPr txBox="1"/>
          <p:nvPr>
            <p:ph idx="1" type="body"/>
          </p:nvPr>
        </p:nvSpPr>
        <p:spPr>
          <a:xfrm>
            <a:off x="0" y="1538257"/>
            <a:ext cx="4301066" cy="446489"/>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000"/>
              <a:buNone/>
              <a:defRPr b="1" i="0" sz="20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92" name="Google Shape;192;p78"/>
          <p:cNvSpPr txBox="1"/>
          <p:nvPr>
            <p:ph idx="3" type="body"/>
          </p:nvPr>
        </p:nvSpPr>
        <p:spPr>
          <a:xfrm>
            <a:off x="2277980" y="6148998"/>
            <a:ext cx="4925962"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rgbClr val="6D6E71"/>
              </a:buClr>
              <a:buSzPts val="1800"/>
              <a:buFont typeface="Arial"/>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93" name="Google Shape;193;p78"/>
          <p:cNvSpPr txBox="1"/>
          <p:nvPr>
            <p:ph idx="4" type="body"/>
          </p:nvPr>
        </p:nvSpPr>
        <p:spPr>
          <a:xfrm>
            <a:off x="2259944" y="5481294"/>
            <a:ext cx="4925962"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94" name="Google Shape;194;p78"/>
          <p:cNvSpPr txBox="1"/>
          <p:nvPr>
            <p:ph idx="5" type="body"/>
          </p:nvPr>
        </p:nvSpPr>
        <p:spPr>
          <a:xfrm>
            <a:off x="2277980" y="6996841"/>
            <a:ext cx="4925962" cy="2349433"/>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195" name="Google Shape;195;p78"/>
          <p:cNvCxnSpPr/>
          <p:nvPr/>
        </p:nvCxnSpPr>
        <p:spPr>
          <a:xfrm flipH="1" rot="10800000">
            <a:off x="2277980" y="6057133"/>
            <a:ext cx="5294213" cy="26376"/>
          </a:xfrm>
          <a:prstGeom prst="straightConnector1">
            <a:avLst/>
          </a:prstGeom>
          <a:noFill/>
          <a:ln cap="flat" cmpd="sng" w="28575">
            <a:solidFill>
              <a:srgbClr val="69ADAD"/>
            </a:solidFill>
            <a:prstDash val="solid"/>
            <a:miter lim="800000"/>
            <a:headEnd len="sm" w="sm" type="none"/>
            <a:tailEnd len="sm" w="sm" type="none"/>
          </a:ln>
        </p:spPr>
      </p:cxnSp>
      <p:sp>
        <p:nvSpPr>
          <p:cNvPr id="196" name="Google Shape;196;p78"/>
          <p:cNvSpPr txBox="1"/>
          <p:nvPr/>
        </p:nvSpPr>
        <p:spPr>
          <a:xfrm>
            <a:off x="6713756" y="10028654"/>
            <a:ext cx="374400" cy="4659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8AC03B"/>
              </a:buClr>
              <a:buSzPts val="700"/>
              <a:buFont typeface="Calibri"/>
              <a:buNone/>
            </a:pPr>
            <a:fld id="{00000000-1234-1234-1234-123412341234}" type="slidenum">
              <a:rPr b="0" i="0" lang="en-US" sz="700">
                <a:solidFill>
                  <a:srgbClr val="8AC03B"/>
                </a:solidFill>
                <a:latin typeface="Calibri"/>
                <a:ea typeface="Calibri"/>
                <a:cs typeface="Calibri"/>
                <a:sym typeface="Calibri"/>
              </a:rPr>
              <a:t>‹#›</a:t>
            </a:fld>
            <a:endParaRPr b="0" i="0" sz="700">
              <a:solidFill>
                <a:srgbClr val="8AC03B"/>
              </a:solidFill>
              <a:latin typeface="Calibri"/>
              <a:ea typeface="Calibri"/>
              <a:cs typeface="Calibri"/>
              <a:sym typeface="Calibri"/>
            </a:endParaRPr>
          </a:p>
        </p:txBody>
      </p:sp>
      <p:sp>
        <p:nvSpPr>
          <p:cNvPr id="197" name="Google Shape;197;p78"/>
          <p:cNvSpPr txBox="1"/>
          <p:nvPr/>
        </p:nvSpPr>
        <p:spPr>
          <a:xfrm>
            <a:off x="1948383" y="9779577"/>
            <a:ext cx="5181300" cy="6309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6D6E71"/>
              </a:buClr>
              <a:buSzPts val="700"/>
              <a:buFont typeface="Roboto"/>
              <a:buNone/>
            </a:pPr>
            <a:r>
              <a:rPr b="0" i="0" lang="en-US" sz="700">
                <a:solidFill>
                  <a:srgbClr val="6D6E71"/>
                </a:solidFill>
                <a:latin typeface="Roboto"/>
                <a:ea typeface="Roboto"/>
                <a:cs typeface="Roboto"/>
                <a:sym typeface="Roboto"/>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 </a:t>
            </a:r>
            <a:r>
              <a:rPr b="1" i="0" lang="en-US" sz="700">
                <a:solidFill>
                  <a:srgbClr val="6D6E71"/>
                </a:solidFill>
                <a:latin typeface="Roboto"/>
                <a:ea typeface="Roboto"/>
                <a:cs typeface="Roboto"/>
                <a:sym typeface="Roboto"/>
              </a:rPr>
              <a:t>2021-2-BE04-KA220-YOU-000050778</a:t>
            </a:r>
            <a:br>
              <a:rPr lang="en-US" sz="700">
                <a:solidFill>
                  <a:srgbClr val="6D6E71"/>
                </a:solidFill>
                <a:latin typeface="Roboto"/>
                <a:ea typeface="Roboto"/>
                <a:cs typeface="Roboto"/>
                <a:sym typeface="Roboto"/>
              </a:rPr>
            </a:br>
            <a:endParaRPr sz="700">
              <a:solidFill>
                <a:srgbClr val="6D6E71"/>
              </a:solidFill>
              <a:latin typeface="Roboto"/>
              <a:ea typeface="Roboto"/>
              <a:cs typeface="Roboto"/>
              <a:sym typeface="Roboto"/>
            </a:endParaRPr>
          </a:p>
        </p:txBody>
      </p:sp>
      <p:sp>
        <p:nvSpPr>
          <p:cNvPr id="198" name="Google Shape;198;p78"/>
          <p:cNvSpPr/>
          <p:nvPr/>
        </p:nvSpPr>
        <p:spPr>
          <a:xfrm>
            <a:off x="1589709" y="9427611"/>
            <a:ext cx="1255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rPr b="1" i="0" lang="en-US" sz="800">
                <a:solidFill>
                  <a:schemeClr val="dk1"/>
                </a:solidFill>
                <a:latin typeface="Calibri"/>
                <a:ea typeface="Calibri"/>
                <a:cs typeface="Calibri"/>
                <a:sym typeface="Calibri"/>
              </a:rPr>
              <a:t>This resource is licensed under CC BY 4.0</a:t>
            </a:r>
            <a:endParaRPr sz="1283">
              <a:solidFill>
                <a:schemeClr val="dk1"/>
              </a:solidFill>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chemeClr val="dk1"/>
              </a:buClr>
              <a:buSzPts val="800"/>
              <a:buFont typeface="Century Schoolbook"/>
              <a:buNone/>
            </a:pPr>
            <a:r>
              <a:t/>
            </a:r>
            <a:endParaRPr b="1" i="0" sz="800">
              <a:solidFill>
                <a:schemeClr val="dk1"/>
              </a:solidFill>
              <a:latin typeface="Calibri"/>
              <a:ea typeface="Calibri"/>
              <a:cs typeface="Calibri"/>
              <a:sym typeface="Calibri"/>
            </a:endParaRPr>
          </a:p>
        </p:txBody>
      </p:sp>
      <p:pic>
        <p:nvPicPr>
          <p:cNvPr id="199" name="Google Shape;199;p78"/>
          <p:cNvPicPr preferRelativeResize="0"/>
          <p:nvPr/>
        </p:nvPicPr>
        <p:blipFill rotWithShape="1">
          <a:blip r:embed="rId3">
            <a:alphaModFix/>
          </a:blip>
          <a:srcRect b="0" l="0" r="0" t="0"/>
          <a:stretch/>
        </p:blipFill>
        <p:spPr>
          <a:xfrm>
            <a:off x="324486" y="9345402"/>
            <a:ext cx="1244049" cy="433251"/>
          </a:xfrm>
          <a:prstGeom prst="rect">
            <a:avLst/>
          </a:prstGeom>
          <a:noFill/>
          <a:ln>
            <a:noFill/>
          </a:ln>
        </p:spPr>
      </p:pic>
      <p:pic>
        <p:nvPicPr>
          <p:cNvPr descr="Co-funded by the European Union logo in png for web usage" id="200" name="Google Shape;200;p78"/>
          <p:cNvPicPr preferRelativeResize="0"/>
          <p:nvPr/>
        </p:nvPicPr>
        <p:blipFill rotWithShape="1">
          <a:blip r:embed="rId4">
            <a:alphaModFix/>
          </a:blip>
          <a:srcRect b="0" l="0" r="0" t="0"/>
          <a:stretch/>
        </p:blipFill>
        <p:spPr>
          <a:xfrm>
            <a:off x="314578" y="9857496"/>
            <a:ext cx="1724688" cy="4332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struction">
  <p:cSld name="Instruction">
    <p:spTree>
      <p:nvGrpSpPr>
        <p:cNvPr id="201" name="Shape 201"/>
        <p:cNvGrpSpPr/>
        <p:nvPr/>
      </p:nvGrpSpPr>
      <p:grpSpPr>
        <a:xfrm>
          <a:off x="0" y="0"/>
          <a:ext cx="0" cy="0"/>
          <a:chOff x="0" y="0"/>
          <a:chExt cx="0" cy="0"/>
        </a:xfrm>
      </p:grpSpPr>
      <p:sp>
        <p:nvSpPr>
          <p:cNvPr id="202" name="Google Shape;202;p79"/>
          <p:cNvSpPr/>
          <p:nvPr/>
        </p:nvSpPr>
        <p:spPr>
          <a:xfrm>
            <a:off x="0" y="0"/>
            <a:ext cx="7559675" cy="10691813"/>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03" name="Google Shape;203;p79"/>
          <p:cNvSpPr/>
          <p:nvPr/>
        </p:nvSpPr>
        <p:spPr>
          <a:xfrm>
            <a:off x="-15240" y="9662696"/>
            <a:ext cx="7559675" cy="64633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lt1"/>
                </a:solidFill>
                <a:latin typeface="Verdana"/>
                <a:ea typeface="Verdana"/>
                <a:cs typeface="Verdana"/>
                <a:sym typeface="Verdana"/>
              </a:rPr>
              <a:t>*** </a:t>
            </a:r>
            <a:r>
              <a:rPr b="1" lang="en-US" sz="1800">
                <a:solidFill>
                  <a:schemeClr val="lt1"/>
                </a:solidFill>
                <a:latin typeface="Verdana"/>
                <a:ea typeface="Verdana"/>
                <a:cs typeface="Verdana"/>
                <a:sym typeface="Verdana"/>
              </a:rPr>
              <a:t>PLEASE DELETE THIS INSTRUCTION SLIDE BEFORE PRESENTING FINAL PRESENTATION </a:t>
            </a:r>
            <a:r>
              <a:rPr lang="en-US" sz="1800">
                <a:solidFill>
                  <a:schemeClr val="lt1"/>
                </a:solidFill>
                <a:latin typeface="Verdana"/>
                <a:ea typeface="Verdana"/>
                <a:cs typeface="Verdana"/>
                <a:sym typeface="Verdana"/>
              </a:rPr>
              <a:t>*** </a:t>
            </a:r>
            <a:endParaRPr sz="1800">
              <a:solidFill>
                <a:schemeClr val="lt1"/>
              </a:solidFill>
              <a:latin typeface="Verdana"/>
              <a:ea typeface="Verdana"/>
              <a:cs typeface="Verdana"/>
              <a:sym typeface="Verdana"/>
            </a:endParaRPr>
          </a:p>
        </p:txBody>
      </p:sp>
      <p:sp>
        <p:nvSpPr>
          <p:cNvPr id="204" name="Google Shape;204;p79"/>
          <p:cNvSpPr/>
          <p:nvPr/>
        </p:nvSpPr>
        <p:spPr>
          <a:xfrm>
            <a:off x="586900" y="491138"/>
            <a:ext cx="6408259"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dk1"/>
              </a:buClr>
              <a:buSzPts val="1100"/>
              <a:buFont typeface="Arial"/>
              <a:buNone/>
            </a:pPr>
            <a:r>
              <a:rPr b="0" i="1" lang="en-US" sz="1800">
                <a:solidFill>
                  <a:schemeClr val="lt1"/>
                </a:solidFill>
                <a:latin typeface="Verdana"/>
                <a:ea typeface="Verdana"/>
                <a:cs typeface="Verdana"/>
                <a:sym typeface="Verdana"/>
              </a:rPr>
              <a:t>Icons</a:t>
            </a:r>
            <a:r>
              <a:rPr b="0" i="1" lang="en-US" sz="1800">
                <a:solidFill>
                  <a:schemeClr val="lt1"/>
                </a:solidFill>
                <a:latin typeface="Verdana"/>
                <a:ea typeface="Verdana"/>
                <a:cs typeface="Verdana"/>
                <a:sym typeface="Verdana"/>
              </a:rPr>
              <a:t> which can be used within this template </a:t>
            </a:r>
            <a:r>
              <a:rPr i="1" lang="en-US" sz="1800">
                <a:solidFill>
                  <a:schemeClr val="lt1"/>
                </a:solidFill>
                <a:latin typeface="Verdana"/>
                <a:ea typeface="Verdana"/>
                <a:cs typeface="Verdana"/>
                <a:sym typeface="Verdana"/>
              </a:rPr>
              <a:t>without losing quality.</a:t>
            </a:r>
            <a:r>
              <a:rPr i="1" lang="en-US" sz="1800">
                <a:solidFill>
                  <a:schemeClr val="lt1"/>
                </a:solidFill>
                <a:latin typeface="Verdana"/>
                <a:ea typeface="Verdana"/>
                <a:cs typeface="Verdana"/>
                <a:sym typeface="Verdana"/>
              </a:rPr>
              <a:t> </a:t>
            </a:r>
            <a:r>
              <a:rPr i="1" lang="en-US" sz="1800">
                <a:solidFill>
                  <a:schemeClr val="lt1"/>
                </a:solidFill>
                <a:latin typeface="Verdana"/>
                <a:ea typeface="Verdana"/>
                <a:cs typeface="Verdana"/>
                <a:sym typeface="Verdana"/>
              </a:rPr>
              <a:t> Change line colour, width and style.</a:t>
            </a:r>
            <a:r>
              <a:rPr i="1" lang="en-US" sz="1800">
                <a:solidFill>
                  <a:schemeClr val="lt1"/>
                </a:solidFill>
                <a:latin typeface="Verdana"/>
                <a:ea typeface="Verdana"/>
                <a:cs typeface="Verdana"/>
                <a:sym typeface="Verdana"/>
              </a:rPr>
              <a:t>  </a:t>
            </a:r>
            <a:endParaRPr/>
          </a:p>
          <a:p>
            <a:pPr indent="0" lvl="0" marL="52388" marR="0" rtl="0" algn="l">
              <a:spcBef>
                <a:spcPts val="0"/>
              </a:spcBef>
              <a:spcAft>
                <a:spcPts val="0"/>
              </a:spcAft>
              <a:buClr>
                <a:schemeClr val="dk1"/>
              </a:buClr>
              <a:buSzPts val="900"/>
              <a:buFont typeface="Quattrocento Sans"/>
              <a:buNone/>
            </a:pPr>
            <a:r>
              <a:t/>
            </a:r>
            <a:endParaRPr i="1" sz="1800">
              <a:solidFill>
                <a:schemeClr val="lt1"/>
              </a:solidFill>
              <a:latin typeface="Calibri"/>
              <a:ea typeface="Calibri"/>
              <a:cs typeface="Calibri"/>
              <a:sym typeface="Calibri"/>
            </a:endParaRPr>
          </a:p>
        </p:txBody>
      </p:sp>
      <p:cxnSp>
        <p:nvCxnSpPr>
          <p:cNvPr id="205" name="Google Shape;205;p79"/>
          <p:cNvCxnSpPr/>
          <p:nvPr/>
        </p:nvCxnSpPr>
        <p:spPr>
          <a:xfrm>
            <a:off x="0" y="1584960"/>
            <a:ext cx="7559675" cy="0"/>
          </a:xfrm>
          <a:prstGeom prst="straightConnector1">
            <a:avLst/>
          </a:prstGeom>
          <a:noFill/>
          <a:ln cap="flat" cmpd="sng" w="28575">
            <a:solidFill>
              <a:schemeClr val="lt1"/>
            </a:solidFill>
            <a:prstDash val="solid"/>
            <a:miter lim="800000"/>
            <a:headEnd len="sm" w="sm" type="none"/>
            <a:tailEnd len="sm" w="sm" type="none"/>
          </a:ln>
        </p:spPr>
      </p:cxnSp>
      <p:cxnSp>
        <p:nvCxnSpPr>
          <p:cNvPr id="206" name="Google Shape;206;p79"/>
          <p:cNvCxnSpPr/>
          <p:nvPr/>
        </p:nvCxnSpPr>
        <p:spPr>
          <a:xfrm>
            <a:off x="-15240" y="9113520"/>
            <a:ext cx="7559675" cy="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p:cSld name="DIVIDER 1">
    <p:spTree>
      <p:nvGrpSpPr>
        <p:cNvPr id="207" name="Shape 207"/>
        <p:cNvGrpSpPr/>
        <p:nvPr/>
      </p:nvGrpSpPr>
      <p:grpSpPr>
        <a:xfrm>
          <a:off x="0" y="0"/>
          <a:ext cx="0" cy="0"/>
          <a:chOff x="0" y="0"/>
          <a:chExt cx="0" cy="0"/>
        </a:xfrm>
      </p:grpSpPr>
      <p:sp>
        <p:nvSpPr>
          <p:cNvPr id="208" name="Google Shape;208;p80"/>
          <p:cNvSpPr/>
          <p:nvPr/>
        </p:nvSpPr>
        <p:spPr>
          <a:xfrm>
            <a:off x="0" y="657726"/>
            <a:ext cx="7559675" cy="9366807"/>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209" name="Google Shape;209;p80"/>
          <p:cNvGrpSpPr/>
          <p:nvPr/>
        </p:nvGrpSpPr>
        <p:grpSpPr>
          <a:xfrm>
            <a:off x="-1092535" y="5135055"/>
            <a:ext cx="6117329" cy="6119130"/>
            <a:chOff x="110688" y="1674538"/>
            <a:chExt cx="7339635" cy="7341798"/>
          </a:xfrm>
        </p:grpSpPr>
        <p:sp>
          <p:nvSpPr>
            <p:cNvPr id="210" name="Google Shape;210;p80"/>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11" name="Google Shape;211;p80"/>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212" name="Google Shape;212;p80"/>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13" name="Google Shape;213;p80"/>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cxnSp>
        <p:nvCxnSpPr>
          <p:cNvPr id="214" name="Google Shape;214;p80"/>
          <p:cNvCxnSpPr/>
          <p:nvPr/>
        </p:nvCxnSpPr>
        <p:spPr>
          <a:xfrm>
            <a:off x="3779837" y="2296621"/>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215" name="Google Shape;215;p80"/>
          <p:cNvSpPr/>
          <p:nvPr/>
        </p:nvSpPr>
        <p:spPr>
          <a:xfrm>
            <a:off x="-1642533" y="0"/>
            <a:ext cx="1642533" cy="1069181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6" name="Google Shape;216;p80"/>
          <p:cNvSpPr/>
          <p:nvPr/>
        </p:nvSpPr>
        <p:spPr>
          <a:xfrm rot="-5400000">
            <a:off x="2958571" y="7749116"/>
            <a:ext cx="1642533" cy="7559675"/>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7" name="Google Shape;217;p80"/>
          <p:cNvSpPr txBox="1"/>
          <p:nvPr>
            <p:ph idx="1" type="body"/>
          </p:nvPr>
        </p:nvSpPr>
        <p:spPr>
          <a:xfrm>
            <a:off x="3779837" y="833157"/>
            <a:ext cx="1955741" cy="2002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267"/>
              </a:spcBef>
              <a:spcAft>
                <a:spcPts val="0"/>
              </a:spcAft>
              <a:buClr>
                <a:schemeClr val="lt1"/>
              </a:buClr>
              <a:buSzPts val="8000"/>
              <a:buNone/>
              <a:defRPr b="1" sz="80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18" name="Google Shape;218;p80"/>
          <p:cNvSpPr txBox="1"/>
          <p:nvPr>
            <p:ph idx="2" type="body"/>
          </p:nvPr>
        </p:nvSpPr>
        <p:spPr>
          <a:xfrm>
            <a:off x="3779837" y="2592720"/>
            <a:ext cx="2830273" cy="2002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267"/>
              </a:spcBef>
              <a:spcAft>
                <a:spcPts val="0"/>
              </a:spcAft>
              <a:buClr>
                <a:schemeClr val="lt1"/>
              </a:buClr>
              <a:buSzPts val="2800"/>
              <a:buNone/>
              <a:defRPr b="1" sz="28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DIVIDER 2">
    <p:spTree>
      <p:nvGrpSpPr>
        <p:cNvPr id="219" name="Shape 219"/>
        <p:cNvGrpSpPr/>
        <p:nvPr/>
      </p:nvGrpSpPr>
      <p:grpSpPr>
        <a:xfrm>
          <a:off x="0" y="0"/>
          <a:ext cx="0" cy="0"/>
          <a:chOff x="0" y="0"/>
          <a:chExt cx="0" cy="0"/>
        </a:xfrm>
      </p:grpSpPr>
      <p:sp>
        <p:nvSpPr>
          <p:cNvPr id="220" name="Google Shape;220;p81"/>
          <p:cNvSpPr/>
          <p:nvPr/>
        </p:nvSpPr>
        <p:spPr>
          <a:xfrm>
            <a:off x="0" y="657726"/>
            <a:ext cx="7559675" cy="9366807"/>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221" name="Google Shape;221;p81"/>
          <p:cNvGrpSpPr/>
          <p:nvPr/>
        </p:nvGrpSpPr>
        <p:grpSpPr>
          <a:xfrm>
            <a:off x="-1092535" y="5135055"/>
            <a:ext cx="6117329" cy="6119130"/>
            <a:chOff x="110688" y="1674538"/>
            <a:chExt cx="7339635" cy="7341798"/>
          </a:xfrm>
        </p:grpSpPr>
        <p:sp>
          <p:nvSpPr>
            <p:cNvPr id="222" name="Google Shape;222;p81"/>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23" name="Google Shape;223;p81"/>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224" name="Google Shape;224;p81"/>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25" name="Google Shape;225;p81"/>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cxnSp>
        <p:nvCxnSpPr>
          <p:cNvPr id="226" name="Google Shape;226;p81"/>
          <p:cNvCxnSpPr/>
          <p:nvPr/>
        </p:nvCxnSpPr>
        <p:spPr>
          <a:xfrm>
            <a:off x="3779837" y="2296621"/>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227" name="Google Shape;227;p81"/>
          <p:cNvSpPr/>
          <p:nvPr/>
        </p:nvSpPr>
        <p:spPr>
          <a:xfrm>
            <a:off x="-1642533" y="0"/>
            <a:ext cx="1642533" cy="1069181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28" name="Google Shape;228;p81"/>
          <p:cNvSpPr/>
          <p:nvPr/>
        </p:nvSpPr>
        <p:spPr>
          <a:xfrm rot="-5400000">
            <a:off x="2958571" y="7749116"/>
            <a:ext cx="1642533" cy="7559675"/>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29" name="Google Shape;229;p81"/>
          <p:cNvSpPr txBox="1"/>
          <p:nvPr>
            <p:ph idx="1" type="body"/>
          </p:nvPr>
        </p:nvSpPr>
        <p:spPr>
          <a:xfrm>
            <a:off x="3779837" y="833157"/>
            <a:ext cx="1955741" cy="2002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267"/>
              </a:spcBef>
              <a:spcAft>
                <a:spcPts val="0"/>
              </a:spcAft>
              <a:buClr>
                <a:schemeClr val="lt1"/>
              </a:buClr>
              <a:buSzPts val="8000"/>
              <a:buNone/>
              <a:defRPr b="1" sz="80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30" name="Google Shape;230;p81"/>
          <p:cNvSpPr txBox="1"/>
          <p:nvPr>
            <p:ph idx="2" type="body"/>
          </p:nvPr>
        </p:nvSpPr>
        <p:spPr>
          <a:xfrm>
            <a:off x="3779837" y="2592720"/>
            <a:ext cx="2830273" cy="2002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267"/>
              </a:spcBef>
              <a:spcAft>
                <a:spcPts val="0"/>
              </a:spcAft>
              <a:buClr>
                <a:schemeClr val="lt1"/>
              </a:buClr>
              <a:buSzPts val="2800"/>
              <a:buNone/>
              <a:defRPr b="1" sz="28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3">
  <p:cSld name="DIVIDER 3">
    <p:spTree>
      <p:nvGrpSpPr>
        <p:cNvPr id="231" name="Shape 231"/>
        <p:cNvGrpSpPr/>
        <p:nvPr/>
      </p:nvGrpSpPr>
      <p:grpSpPr>
        <a:xfrm>
          <a:off x="0" y="0"/>
          <a:ext cx="0" cy="0"/>
          <a:chOff x="0" y="0"/>
          <a:chExt cx="0" cy="0"/>
        </a:xfrm>
      </p:grpSpPr>
      <p:sp>
        <p:nvSpPr>
          <p:cNvPr id="232" name="Google Shape;232;p82"/>
          <p:cNvSpPr/>
          <p:nvPr/>
        </p:nvSpPr>
        <p:spPr>
          <a:xfrm>
            <a:off x="0" y="657726"/>
            <a:ext cx="7559675" cy="9366807"/>
          </a:xfrm>
          <a:prstGeom prst="rect">
            <a:avLst/>
          </a:prstGeom>
          <a:solidFill>
            <a:srgbClr val="97C87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233" name="Google Shape;233;p82"/>
          <p:cNvGrpSpPr/>
          <p:nvPr/>
        </p:nvGrpSpPr>
        <p:grpSpPr>
          <a:xfrm>
            <a:off x="-1092535" y="5135055"/>
            <a:ext cx="6117329" cy="6119130"/>
            <a:chOff x="110688" y="1674538"/>
            <a:chExt cx="7339635" cy="7341798"/>
          </a:xfrm>
        </p:grpSpPr>
        <p:sp>
          <p:nvSpPr>
            <p:cNvPr id="234" name="Google Shape;234;p82"/>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35" name="Google Shape;235;p82"/>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236" name="Google Shape;236;p82"/>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37" name="Google Shape;237;p82"/>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cxnSp>
        <p:nvCxnSpPr>
          <p:cNvPr id="238" name="Google Shape;238;p82"/>
          <p:cNvCxnSpPr/>
          <p:nvPr/>
        </p:nvCxnSpPr>
        <p:spPr>
          <a:xfrm>
            <a:off x="3779837" y="2296621"/>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239" name="Google Shape;239;p82"/>
          <p:cNvSpPr/>
          <p:nvPr/>
        </p:nvSpPr>
        <p:spPr>
          <a:xfrm>
            <a:off x="-1642533" y="0"/>
            <a:ext cx="1642533" cy="1069181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40" name="Google Shape;240;p82"/>
          <p:cNvSpPr/>
          <p:nvPr/>
        </p:nvSpPr>
        <p:spPr>
          <a:xfrm rot="-5400000">
            <a:off x="2958571" y="7749116"/>
            <a:ext cx="1642533" cy="7559675"/>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41" name="Google Shape;241;p82"/>
          <p:cNvSpPr txBox="1"/>
          <p:nvPr>
            <p:ph idx="1" type="body"/>
          </p:nvPr>
        </p:nvSpPr>
        <p:spPr>
          <a:xfrm>
            <a:off x="3779837" y="833157"/>
            <a:ext cx="1955741" cy="2002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267"/>
              </a:spcBef>
              <a:spcAft>
                <a:spcPts val="0"/>
              </a:spcAft>
              <a:buClr>
                <a:schemeClr val="lt1"/>
              </a:buClr>
              <a:buSzPts val="8000"/>
              <a:buNone/>
              <a:defRPr b="1" sz="80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42" name="Google Shape;242;p82"/>
          <p:cNvSpPr txBox="1"/>
          <p:nvPr>
            <p:ph idx="2" type="body"/>
          </p:nvPr>
        </p:nvSpPr>
        <p:spPr>
          <a:xfrm>
            <a:off x="3779837" y="2592720"/>
            <a:ext cx="2830273" cy="2002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267"/>
              </a:spcBef>
              <a:spcAft>
                <a:spcPts val="0"/>
              </a:spcAft>
              <a:buClr>
                <a:schemeClr val="lt1"/>
              </a:buClr>
              <a:buSzPts val="2800"/>
              <a:buNone/>
              <a:defRPr b="1" sz="28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with photo">
  <p:cSld name="Quote Slide with photo">
    <p:spTree>
      <p:nvGrpSpPr>
        <p:cNvPr id="243" name="Shape 243"/>
        <p:cNvGrpSpPr/>
        <p:nvPr/>
      </p:nvGrpSpPr>
      <p:grpSpPr>
        <a:xfrm>
          <a:off x="0" y="0"/>
          <a:ext cx="0" cy="0"/>
          <a:chOff x="0" y="0"/>
          <a:chExt cx="0" cy="0"/>
        </a:xfrm>
      </p:grpSpPr>
      <p:pic>
        <p:nvPicPr>
          <p:cNvPr id="244" name="Google Shape;244;p83"/>
          <p:cNvPicPr preferRelativeResize="0"/>
          <p:nvPr/>
        </p:nvPicPr>
        <p:blipFill rotWithShape="1">
          <a:blip r:embed="rId2">
            <a:alphaModFix/>
          </a:blip>
          <a:srcRect b="0" l="0" r="0" t="0"/>
          <a:stretch/>
        </p:blipFill>
        <p:spPr>
          <a:xfrm>
            <a:off x="-3100039" y="4333668"/>
            <a:ext cx="8519936" cy="8889058"/>
          </a:xfrm>
          <a:custGeom>
            <a:rect b="b" l="l" r="r" t="t"/>
            <a:pathLst>
              <a:path extrusionOk="0" h="8889058" w="8519936">
                <a:moveTo>
                  <a:pt x="0" y="0"/>
                </a:moveTo>
                <a:lnTo>
                  <a:pt x="8519936" y="0"/>
                </a:lnTo>
                <a:lnTo>
                  <a:pt x="8519936" y="6358146"/>
                </a:lnTo>
                <a:lnTo>
                  <a:pt x="3100039" y="6358146"/>
                </a:lnTo>
                <a:lnTo>
                  <a:pt x="3100039" y="103861"/>
                </a:lnTo>
                <a:lnTo>
                  <a:pt x="1351921" y="103861"/>
                </a:lnTo>
                <a:lnTo>
                  <a:pt x="1351921" y="447803"/>
                </a:lnTo>
                <a:lnTo>
                  <a:pt x="179125" y="447803"/>
                </a:lnTo>
                <a:lnTo>
                  <a:pt x="179125" y="7881482"/>
                </a:lnTo>
                <a:lnTo>
                  <a:pt x="1351921" y="7881482"/>
                </a:lnTo>
                <a:lnTo>
                  <a:pt x="1351921" y="7930050"/>
                </a:lnTo>
                <a:lnTo>
                  <a:pt x="1701684" y="7930050"/>
                </a:lnTo>
                <a:lnTo>
                  <a:pt x="1701684" y="8329294"/>
                </a:lnTo>
                <a:lnTo>
                  <a:pt x="6985860" y="8329294"/>
                </a:lnTo>
                <a:lnTo>
                  <a:pt x="6985860" y="8106264"/>
                </a:lnTo>
                <a:lnTo>
                  <a:pt x="8519936" y="8106264"/>
                </a:lnTo>
                <a:lnTo>
                  <a:pt x="8519936" y="8889058"/>
                </a:lnTo>
                <a:lnTo>
                  <a:pt x="0" y="8889058"/>
                </a:lnTo>
                <a:close/>
              </a:path>
            </a:pathLst>
          </a:custGeom>
          <a:noFill/>
          <a:ln>
            <a:noFill/>
          </a:ln>
        </p:spPr>
      </p:pic>
      <p:sp>
        <p:nvSpPr>
          <p:cNvPr id="245" name="Google Shape;245;p83"/>
          <p:cNvSpPr/>
          <p:nvPr/>
        </p:nvSpPr>
        <p:spPr>
          <a:xfrm>
            <a:off x="0" y="0"/>
            <a:ext cx="7559675" cy="4097053"/>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46" name="Google Shape;246;p83"/>
          <p:cNvSpPr txBox="1"/>
          <p:nvPr>
            <p:ph idx="1" type="body"/>
          </p:nvPr>
        </p:nvSpPr>
        <p:spPr>
          <a:xfrm>
            <a:off x="3128102" y="2738011"/>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47" name="Google Shape;247;p83"/>
          <p:cNvSpPr txBox="1"/>
          <p:nvPr>
            <p:ph idx="2" type="body"/>
          </p:nvPr>
        </p:nvSpPr>
        <p:spPr>
          <a:xfrm>
            <a:off x="615910" y="805650"/>
            <a:ext cx="2003444" cy="93660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48" name="Google Shape;248;p83"/>
          <p:cNvSpPr txBox="1"/>
          <p:nvPr>
            <p:ph idx="3" type="body"/>
          </p:nvPr>
        </p:nvSpPr>
        <p:spPr>
          <a:xfrm>
            <a:off x="615910" y="803767"/>
            <a:ext cx="3288612" cy="2623117"/>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1400"/>
              <a:buNone/>
              <a:defRPr b="0" i="1" sz="14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49" name="Google Shape;249;p83"/>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50" name="Google Shape;250;p83"/>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grpSp>
        <p:nvGrpSpPr>
          <p:cNvPr id="251" name="Google Shape;251;p83"/>
          <p:cNvGrpSpPr/>
          <p:nvPr/>
        </p:nvGrpSpPr>
        <p:grpSpPr>
          <a:xfrm>
            <a:off x="5203685" y="-757463"/>
            <a:ext cx="3314240" cy="3315216"/>
            <a:chOff x="110688" y="1674538"/>
            <a:chExt cx="7339635" cy="7341798"/>
          </a:xfrm>
        </p:grpSpPr>
        <p:sp>
          <p:nvSpPr>
            <p:cNvPr id="252" name="Google Shape;252;p83"/>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53" name="Google Shape;253;p83"/>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254" name="Google Shape;254;p83"/>
          <p:cNvSpPr/>
          <p:nvPr/>
        </p:nvSpPr>
        <p:spPr>
          <a:xfrm>
            <a:off x="0" y="-1014153"/>
            <a:ext cx="7559675" cy="101415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55" name="Google Shape;255;p83"/>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56" name="Google Shape;256;p83"/>
          <p:cNvSpPr/>
          <p:nvPr>
            <p:ph idx="4" type="pic"/>
          </p:nvPr>
        </p:nvSpPr>
        <p:spPr>
          <a:xfrm>
            <a:off x="1" y="6188950"/>
            <a:ext cx="3739789" cy="4502865"/>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Slide">
  <p:cSld name="Welcome Slide">
    <p:spTree>
      <p:nvGrpSpPr>
        <p:cNvPr id="257" name="Shape 257"/>
        <p:cNvGrpSpPr/>
        <p:nvPr/>
      </p:nvGrpSpPr>
      <p:grpSpPr>
        <a:xfrm>
          <a:off x="0" y="0"/>
          <a:ext cx="0" cy="0"/>
          <a:chOff x="0" y="0"/>
          <a:chExt cx="0" cy="0"/>
        </a:xfrm>
      </p:grpSpPr>
      <p:sp>
        <p:nvSpPr>
          <p:cNvPr id="258" name="Google Shape;258;p84"/>
          <p:cNvSpPr/>
          <p:nvPr/>
        </p:nvSpPr>
        <p:spPr>
          <a:xfrm>
            <a:off x="3779838" y="570538"/>
            <a:ext cx="3779837" cy="4947558"/>
          </a:xfrm>
          <a:custGeom>
            <a:rect b="b" l="l" r="r" t="t"/>
            <a:pathLst>
              <a:path extrusionOk="0" h="4947558" w="3779837">
                <a:moveTo>
                  <a:pt x="2473779" y="0"/>
                </a:moveTo>
                <a:cubicBezTo>
                  <a:pt x="2900726" y="0"/>
                  <a:pt x="3302411" y="108159"/>
                  <a:pt x="3652929" y="298572"/>
                </a:cubicBezTo>
                <a:lnTo>
                  <a:pt x="3779837" y="375671"/>
                </a:lnTo>
                <a:lnTo>
                  <a:pt x="3779837" y="4571888"/>
                </a:lnTo>
                <a:lnTo>
                  <a:pt x="3652929" y="4648986"/>
                </a:lnTo>
                <a:cubicBezTo>
                  <a:pt x="3302411" y="4839399"/>
                  <a:pt x="2900726" y="4947558"/>
                  <a:pt x="2473779" y="4947558"/>
                </a:cubicBezTo>
                <a:cubicBezTo>
                  <a:pt x="1107549" y="4947558"/>
                  <a:pt x="0" y="3840009"/>
                  <a:pt x="0" y="2473779"/>
                </a:cubicBezTo>
                <a:cubicBezTo>
                  <a:pt x="0" y="1107549"/>
                  <a:pt x="1107549" y="0"/>
                  <a:pt x="2473779"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59" name="Google Shape;259;p84"/>
          <p:cNvSpPr txBox="1"/>
          <p:nvPr>
            <p:ph idx="1" type="body"/>
          </p:nvPr>
        </p:nvSpPr>
        <p:spPr>
          <a:xfrm>
            <a:off x="6747565" y="406102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60" name="Google Shape;260;p84"/>
          <p:cNvSpPr txBox="1"/>
          <p:nvPr>
            <p:ph idx="2" type="body"/>
          </p:nvPr>
        </p:nvSpPr>
        <p:spPr>
          <a:xfrm>
            <a:off x="4256944" y="1538407"/>
            <a:ext cx="3264178" cy="3438394"/>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1400"/>
              <a:buNone/>
              <a:defRPr b="0" i="1" sz="14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61" name="Google Shape;261;p84"/>
          <p:cNvSpPr txBox="1"/>
          <p:nvPr>
            <p:ph idx="3" type="body"/>
          </p:nvPr>
        </p:nvSpPr>
        <p:spPr>
          <a:xfrm>
            <a:off x="4571311" y="1081146"/>
            <a:ext cx="2003444" cy="93660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62" name="Google Shape;262;p84"/>
          <p:cNvSpPr txBox="1"/>
          <p:nvPr>
            <p:ph idx="4" type="body"/>
          </p:nvPr>
        </p:nvSpPr>
        <p:spPr>
          <a:xfrm>
            <a:off x="578969" y="9701768"/>
            <a:ext cx="2966985" cy="243891"/>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9ADAD"/>
              </a:buClr>
              <a:buSzPts val="1200"/>
              <a:buNone/>
              <a:defRPr b="1" i="0" sz="1200">
                <a:solidFill>
                  <a:srgbClr val="69ADAD"/>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63" name="Google Shape;263;p84"/>
          <p:cNvSpPr txBox="1"/>
          <p:nvPr>
            <p:ph idx="5" type="body"/>
          </p:nvPr>
        </p:nvSpPr>
        <p:spPr>
          <a:xfrm>
            <a:off x="578969" y="9920274"/>
            <a:ext cx="2966985" cy="243891"/>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000"/>
              <a:buNone/>
              <a:defRPr b="0" i="0" sz="10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64" name="Google Shape;264;p84"/>
          <p:cNvSpPr txBox="1"/>
          <p:nvPr>
            <p:ph idx="6" type="body"/>
          </p:nvPr>
        </p:nvSpPr>
        <p:spPr>
          <a:xfrm>
            <a:off x="578969" y="1542975"/>
            <a:ext cx="2662335" cy="3802931"/>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rgbClr val="6D6E71"/>
              </a:buClr>
              <a:buSzPts val="1800"/>
              <a:buFont typeface="Arial"/>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65" name="Google Shape;265;p84"/>
          <p:cNvSpPr txBox="1"/>
          <p:nvPr>
            <p:ph idx="7" type="body"/>
          </p:nvPr>
        </p:nvSpPr>
        <p:spPr>
          <a:xfrm>
            <a:off x="560933" y="549846"/>
            <a:ext cx="3657458"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66" name="Google Shape;266;p84"/>
          <p:cNvSpPr txBox="1"/>
          <p:nvPr>
            <p:ph idx="8" type="body"/>
          </p:nvPr>
        </p:nvSpPr>
        <p:spPr>
          <a:xfrm>
            <a:off x="578969" y="6096000"/>
            <a:ext cx="6656220" cy="3442610"/>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267" name="Google Shape;267;p84"/>
          <p:cNvCxnSpPr/>
          <p:nvPr/>
        </p:nvCxnSpPr>
        <p:spPr>
          <a:xfrm>
            <a:off x="0" y="1531321"/>
            <a:ext cx="3779838" cy="11654"/>
          </a:xfrm>
          <a:prstGeom prst="straightConnector1">
            <a:avLst/>
          </a:prstGeom>
          <a:noFill/>
          <a:ln cap="flat" cmpd="sng" w="28575">
            <a:solidFill>
              <a:srgbClr val="69ADAD"/>
            </a:solidFill>
            <a:prstDash val="solid"/>
            <a:miter lim="800000"/>
            <a:headEnd len="sm" w="sm" type="none"/>
            <a:tailEnd len="sm" w="sm" type="none"/>
          </a:ln>
        </p:spPr>
      </p:cxnSp>
      <p:sp>
        <p:nvSpPr>
          <p:cNvPr id="268" name="Google Shape;268;p84"/>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69" name="Google Shape;269;p84"/>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stimonial/Quote Page">
  <p:cSld name="Testimonial/Quote Page">
    <p:spTree>
      <p:nvGrpSpPr>
        <p:cNvPr id="270" name="Shape 270"/>
        <p:cNvGrpSpPr/>
        <p:nvPr/>
      </p:nvGrpSpPr>
      <p:grpSpPr>
        <a:xfrm>
          <a:off x="0" y="0"/>
          <a:ext cx="0" cy="0"/>
          <a:chOff x="0" y="0"/>
          <a:chExt cx="0" cy="0"/>
        </a:xfrm>
      </p:grpSpPr>
      <p:sp>
        <p:nvSpPr>
          <p:cNvPr id="271" name="Google Shape;271;p85"/>
          <p:cNvSpPr/>
          <p:nvPr/>
        </p:nvSpPr>
        <p:spPr>
          <a:xfrm>
            <a:off x="0" y="2690806"/>
            <a:ext cx="7559675" cy="2752450"/>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72" name="Google Shape;272;p85"/>
          <p:cNvSpPr txBox="1"/>
          <p:nvPr>
            <p:ph idx="1" type="body"/>
          </p:nvPr>
        </p:nvSpPr>
        <p:spPr>
          <a:xfrm>
            <a:off x="769518" y="807607"/>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273" name="Google Shape;273;p85"/>
          <p:cNvCxnSpPr/>
          <p:nvPr/>
        </p:nvCxnSpPr>
        <p:spPr>
          <a:xfrm>
            <a:off x="0" y="1462432"/>
            <a:ext cx="3779838" cy="0"/>
          </a:xfrm>
          <a:prstGeom prst="straightConnector1">
            <a:avLst/>
          </a:prstGeom>
          <a:noFill/>
          <a:ln cap="flat" cmpd="sng" w="28575">
            <a:solidFill>
              <a:srgbClr val="69ADAD"/>
            </a:solidFill>
            <a:prstDash val="solid"/>
            <a:miter lim="800000"/>
            <a:headEnd len="sm" w="sm" type="none"/>
            <a:tailEnd len="sm" w="sm" type="none"/>
          </a:ln>
        </p:spPr>
      </p:cxnSp>
      <p:sp>
        <p:nvSpPr>
          <p:cNvPr id="274" name="Google Shape;274;p85"/>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75" name="Google Shape;275;p85"/>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276" name="Google Shape;276;p85"/>
          <p:cNvSpPr txBox="1"/>
          <p:nvPr>
            <p:ph idx="2" type="body"/>
          </p:nvPr>
        </p:nvSpPr>
        <p:spPr>
          <a:xfrm>
            <a:off x="3128102" y="4078366"/>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77" name="Google Shape;277;p85"/>
          <p:cNvSpPr txBox="1"/>
          <p:nvPr>
            <p:ph idx="3" type="body"/>
          </p:nvPr>
        </p:nvSpPr>
        <p:spPr>
          <a:xfrm>
            <a:off x="615910" y="2948645"/>
            <a:ext cx="2003444" cy="93660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78" name="Google Shape;278;p85"/>
          <p:cNvSpPr txBox="1"/>
          <p:nvPr>
            <p:ph idx="4" type="body"/>
          </p:nvPr>
        </p:nvSpPr>
        <p:spPr>
          <a:xfrm>
            <a:off x="615910" y="2956923"/>
            <a:ext cx="3288612" cy="2066172"/>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1400"/>
              <a:buNone/>
              <a:defRPr b="0" i="1" sz="14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grpSp>
        <p:nvGrpSpPr>
          <p:cNvPr id="279" name="Google Shape;279;p85"/>
          <p:cNvGrpSpPr/>
          <p:nvPr/>
        </p:nvGrpSpPr>
        <p:grpSpPr>
          <a:xfrm>
            <a:off x="5203685" y="1933342"/>
            <a:ext cx="3314240" cy="3315216"/>
            <a:chOff x="110688" y="1674538"/>
            <a:chExt cx="7339635" cy="7341798"/>
          </a:xfrm>
        </p:grpSpPr>
        <p:sp>
          <p:nvSpPr>
            <p:cNvPr id="280" name="Google Shape;280;p85"/>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81" name="Google Shape;281;p85"/>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282" name="Google Shape;282;p85"/>
          <p:cNvSpPr txBox="1"/>
          <p:nvPr>
            <p:ph idx="5" type="body"/>
          </p:nvPr>
        </p:nvSpPr>
        <p:spPr>
          <a:xfrm>
            <a:off x="615910" y="5006693"/>
            <a:ext cx="3297520" cy="21541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200"/>
              <a:buNone/>
              <a:defRPr b="1" i="0" sz="12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83" name="Google Shape;283;p85"/>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84" name="Google Shape;284;p85"/>
          <p:cNvSpPr txBox="1"/>
          <p:nvPr>
            <p:ph idx="6" type="body"/>
          </p:nvPr>
        </p:nvSpPr>
        <p:spPr>
          <a:xfrm>
            <a:off x="3913430" y="5729275"/>
            <a:ext cx="3290511" cy="447681"/>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rgbClr val="69ADAD"/>
              </a:buClr>
              <a:buSzPts val="1800"/>
              <a:buFont typeface="Arial"/>
              <a:buNone/>
              <a:defRPr b="0" i="0" sz="1800">
                <a:solidFill>
                  <a:srgbClr val="69ADAD"/>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85" name="Google Shape;285;p85"/>
          <p:cNvSpPr txBox="1"/>
          <p:nvPr>
            <p:ph idx="7" type="body"/>
          </p:nvPr>
        </p:nvSpPr>
        <p:spPr>
          <a:xfrm>
            <a:off x="3913430" y="6307299"/>
            <a:ext cx="3290512" cy="1044511"/>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1"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286" name="Google Shape;286;p85"/>
          <p:cNvCxnSpPr/>
          <p:nvPr/>
        </p:nvCxnSpPr>
        <p:spPr>
          <a:xfrm>
            <a:off x="3951983" y="7966228"/>
            <a:ext cx="3607692" cy="0"/>
          </a:xfrm>
          <a:prstGeom prst="straightConnector1">
            <a:avLst/>
          </a:prstGeom>
          <a:noFill/>
          <a:ln cap="flat" cmpd="sng" w="28575">
            <a:solidFill>
              <a:srgbClr val="69ADAD"/>
            </a:solidFill>
            <a:prstDash val="solid"/>
            <a:miter lim="800000"/>
            <a:headEnd len="sm" w="sm" type="none"/>
            <a:tailEnd len="sm" w="sm" type="none"/>
          </a:ln>
        </p:spPr>
      </p:cxnSp>
      <p:sp>
        <p:nvSpPr>
          <p:cNvPr id="287" name="Google Shape;287;p85"/>
          <p:cNvSpPr txBox="1"/>
          <p:nvPr>
            <p:ph idx="8" type="body"/>
          </p:nvPr>
        </p:nvSpPr>
        <p:spPr>
          <a:xfrm>
            <a:off x="3898756" y="7420110"/>
            <a:ext cx="3297520" cy="21541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6D6E71"/>
              </a:buClr>
              <a:buSzPts val="1200"/>
              <a:buNone/>
              <a:defRPr b="1" i="0" sz="12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88" name="Google Shape;288;p85"/>
          <p:cNvSpPr txBox="1"/>
          <p:nvPr>
            <p:ph idx="9" type="body"/>
          </p:nvPr>
        </p:nvSpPr>
        <p:spPr>
          <a:xfrm>
            <a:off x="3898440" y="8241026"/>
            <a:ext cx="3290512" cy="1044511"/>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1"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89" name="Google Shape;289;p85"/>
          <p:cNvSpPr txBox="1"/>
          <p:nvPr>
            <p:ph idx="13" type="body"/>
          </p:nvPr>
        </p:nvSpPr>
        <p:spPr>
          <a:xfrm>
            <a:off x="3883766" y="9353837"/>
            <a:ext cx="3297520" cy="21541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6D6E71"/>
              </a:buClr>
              <a:buSzPts val="1200"/>
              <a:buNone/>
              <a:defRPr b="1" i="0" sz="12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pic>
        <p:nvPicPr>
          <p:cNvPr id="290" name="Google Shape;290;p85"/>
          <p:cNvPicPr preferRelativeResize="0"/>
          <p:nvPr/>
        </p:nvPicPr>
        <p:blipFill rotWithShape="1">
          <a:blip r:embed="rId2">
            <a:alphaModFix/>
          </a:blip>
          <a:srcRect b="0" l="0" r="0" t="0"/>
          <a:stretch/>
        </p:blipFill>
        <p:spPr>
          <a:xfrm>
            <a:off x="-2014157" y="6010436"/>
            <a:ext cx="6156989" cy="6335401"/>
          </a:xfrm>
          <a:custGeom>
            <a:rect b="b" l="l" r="r" t="t"/>
            <a:pathLst>
              <a:path extrusionOk="0" h="6335401" w="6156989">
                <a:moveTo>
                  <a:pt x="129446" y="319158"/>
                </a:moveTo>
                <a:lnTo>
                  <a:pt x="129446" y="5617282"/>
                </a:lnTo>
                <a:lnTo>
                  <a:pt x="1000542" y="5617282"/>
                </a:lnTo>
                <a:lnTo>
                  <a:pt x="1000542" y="5911395"/>
                </a:lnTo>
                <a:lnTo>
                  <a:pt x="1229734" y="5911395"/>
                </a:lnTo>
                <a:lnTo>
                  <a:pt x="1229734" y="5936446"/>
                </a:lnTo>
                <a:lnTo>
                  <a:pt x="5048379" y="5936446"/>
                </a:lnTo>
                <a:lnTo>
                  <a:pt x="5048379" y="5911395"/>
                </a:lnTo>
                <a:lnTo>
                  <a:pt x="5855347" y="5911395"/>
                </a:lnTo>
                <a:lnTo>
                  <a:pt x="5855347" y="4685910"/>
                </a:lnTo>
                <a:lnTo>
                  <a:pt x="2014157" y="4685910"/>
                </a:lnTo>
                <a:lnTo>
                  <a:pt x="2014157" y="560046"/>
                </a:lnTo>
                <a:lnTo>
                  <a:pt x="1997859" y="560046"/>
                </a:lnTo>
                <a:lnTo>
                  <a:pt x="1997859" y="509095"/>
                </a:lnTo>
                <a:lnTo>
                  <a:pt x="1866175" y="509095"/>
                </a:lnTo>
                <a:lnTo>
                  <a:pt x="1866175" y="319158"/>
                </a:lnTo>
                <a:close/>
                <a:moveTo>
                  <a:pt x="0" y="0"/>
                </a:moveTo>
                <a:lnTo>
                  <a:pt x="6156989" y="0"/>
                </a:lnTo>
                <a:lnTo>
                  <a:pt x="6156989" y="6335401"/>
                </a:lnTo>
                <a:lnTo>
                  <a:pt x="0" y="6335401"/>
                </a:lnTo>
                <a:close/>
              </a:path>
            </a:pathLst>
          </a:custGeom>
          <a:noFill/>
          <a:ln>
            <a:noFill/>
          </a:ln>
        </p:spPr>
      </p:pic>
      <p:sp>
        <p:nvSpPr>
          <p:cNvPr id="291" name="Google Shape;291;p85"/>
          <p:cNvSpPr/>
          <p:nvPr>
            <p:ph idx="14" type="pic"/>
          </p:nvPr>
        </p:nvSpPr>
        <p:spPr>
          <a:xfrm>
            <a:off x="1" y="7328454"/>
            <a:ext cx="2938763" cy="3367892"/>
          </a:xfrm>
          <a:prstGeom prst="rect">
            <a:avLst/>
          </a:prstGeom>
          <a:noFill/>
          <a:ln>
            <a:noFill/>
          </a:ln>
        </p:spPr>
      </p:sp>
      <p:sp>
        <p:nvSpPr>
          <p:cNvPr id="292" name="Google Shape;292;p85"/>
          <p:cNvSpPr txBox="1"/>
          <p:nvPr>
            <p:ph idx="15" type="body"/>
          </p:nvPr>
        </p:nvSpPr>
        <p:spPr>
          <a:xfrm>
            <a:off x="753476"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rgbClr val="6D6E71"/>
              </a:buClr>
              <a:buSzPts val="1800"/>
              <a:buFont typeface="Arial"/>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293" name="Shape 293"/>
        <p:cNvGrpSpPr/>
        <p:nvPr/>
      </p:nvGrpSpPr>
      <p:grpSpPr>
        <a:xfrm>
          <a:off x="0" y="0"/>
          <a:ext cx="0" cy="0"/>
          <a:chOff x="0" y="0"/>
          <a:chExt cx="0" cy="0"/>
        </a:xfrm>
      </p:grpSpPr>
      <p:sp>
        <p:nvSpPr>
          <p:cNvPr id="294" name="Google Shape;294;p86"/>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295" name="Google Shape;295;p86"/>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296" name="Google Shape;296;p86"/>
          <p:cNvSpPr txBox="1"/>
          <p:nvPr>
            <p:ph idx="1"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rgbClr val="6D6E71"/>
              </a:buClr>
              <a:buSzPts val="1800"/>
              <a:buFont typeface="Arial"/>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97" name="Google Shape;297;p86"/>
          <p:cNvSpPr txBox="1"/>
          <p:nvPr>
            <p:ph idx="2"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98" name="Google Shape;298;p86"/>
          <p:cNvSpPr txBox="1"/>
          <p:nvPr>
            <p:ph idx="3" type="body"/>
          </p:nvPr>
        </p:nvSpPr>
        <p:spPr>
          <a:xfrm>
            <a:off x="801602" y="2403364"/>
            <a:ext cx="5956470" cy="7400632"/>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299" name="Google Shape;299;p86"/>
          <p:cNvCxnSpPr/>
          <p:nvPr/>
        </p:nvCxnSpPr>
        <p:spPr>
          <a:xfrm>
            <a:off x="0" y="1462432"/>
            <a:ext cx="3779838" cy="0"/>
          </a:xfrm>
          <a:prstGeom prst="straightConnector1">
            <a:avLst/>
          </a:prstGeom>
          <a:noFill/>
          <a:ln cap="flat" cmpd="sng" w="28575">
            <a:solidFill>
              <a:srgbClr val="69ADAD"/>
            </a:solidFill>
            <a:prstDash val="solid"/>
            <a:miter lim="800000"/>
            <a:headEnd len="sm" w="sm" type="none"/>
            <a:tailEnd len="sm" w="sm" type="none"/>
          </a:ln>
        </p:spPr>
      </p:cxnSp>
      <p:sp>
        <p:nvSpPr>
          <p:cNvPr id="300" name="Google Shape;300;p86"/>
          <p:cNvSpPr txBox="1"/>
          <p:nvPr/>
        </p:nvSpPr>
        <p:spPr>
          <a:xfrm>
            <a:off x="2098261" y="10046574"/>
            <a:ext cx="5181300" cy="6309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6D6E71"/>
              </a:buClr>
              <a:buSzPts val="700"/>
              <a:buFont typeface="Roboto"/>
              <a:buNone/>
            </a:pPr>
            <a:r>
              <a:rPr b="0" i="0" lang="en-US" sz="700">
                <a:solidFill>
                  <a:srgbClr val="6D6E71"/>
                </a:solidFill>
                <a:latin typeface="Roboto"/>
                <a:ea typeface="Roboto"/>
                <a:cs typeface="Roboto"/>
                <a:sym typeface="Roboto"/>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 </a:t>
            </a:r>
            <a:r>
              <a:rPr b="1" i="0" lang="en-US" sz="700">
                <a:solidFill>
                  <a:srgbClr val="6D6E71"/>
                </a:solidFill>
                <a:latin typeface="Roboto"/>
                <a:ea typeface="Roboto"/>
                <a:cs typeface="Roboto"/>
                <a:sym typeface="Roboto"/>
              </a:rPr>
              <a:t>2021-2-BE04-KA220-YOU-000050778</a:t>
            </a:r>
            <a:br>
              <a:rPr lang="en-US" sz="700">
                <a:solidFill>
                  <a:srgbClr val="6D6E71"/>
                </a:solidFill>
                <a:latin typeface="Roboto"/>
                <a:ea typeface="Roboto"/>
                <a:cs typeface="Roboto"/>
                <a:sym typeface="Roboto"/>
              </a:rPr>
            </a:br>
            <a:endParaRPr sz="700">
              <a:solidFill>
                <a:srgbClr val="6D6E71"/>
              </a:solidFill>
              <a:latin typeface="Roboto"/>
              <a:ea typeface="Roboto"/>
              <a:cs typeface="Roboto"/>
              <a:sym typeface="Roboto"/>
            </a:endParaRPr>
          </a:p>
        </p:txBody>
      </p:sp>
      <p:sp>
        <p:nvSpPr>
          <p:cNvPr id="301" name="Google Shape;301;p86"/>
          <p:cNvSpPr/>
          <p:nvPr/>
        </p:nvSpPr>
        <p:spPr>
          <a:xfrm>
            <a:off x="1589709" y="9743061"/>
            <a:ext cx="1255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rPr b="1" i="0" lang="en-US" sz="800">
                <a:solidFill>
                  <a:schemeClr val="dk1"/>
                </a:solidFill>
                <a:latin typeface="Calibri"/>
                <a:ea typeface="Calibri"/>
                <a:cs typeface="Calibri"/>
                <a:sym typeface="Calibri"/>
              </a:rPr>
              <a:t>This resource is licensed under CC BY 4.0</a:t>
            </a:r>
            <a:endParaRPr sz="1283">
              <a:solidFill>
                <a:schemeClr val="dk1"/>
              </a:solidFill>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chemeClr val="dk1"/>
              </a:buClr>
              <a:buSzPts val="800"/>
              <a:buFont typeface="Century Schoolbook"/>
              <a:buNone/>
            </a:pPr>
            <a:r>
              <a:t/>
            </a:r>
            <a:endParaRPr b="1" i="0" sz="800">
              <a:solidFill>
                <a:schemeClr val="dk1"/>
              </a:solidFill>
              <a:latin typeface="Calibri"/>
              <a:ea typeface="Calibri"/>
              <a:cs typeface="Calibri"/>
              <a:sym typeface="Calibri"/>
            </a:endParaRPr>
          </a:p>
        </p:txBody>
      </p:sp>
      <p:pic>
        <p:nvPicPr>
          <p:cNvPr id="302" name="Google Shape;302;p86"/>
          <p:cNvPicPr preferRelativeResize="0"/>
          <p:nvPr/>
        </p:nvPicPr>
        <p:blipFill rotWithShape="1">
          <a:blip r:embed="rId2">
            <a:alphaModFix/>
          </a:blip>
          <a:srcRect b="0" l="0" r="0" t="0"/>
          <a:stretch/>
        </p:blipFill>
        <p:spPr>
          <a:xfrm>
            <a:off x="324486" y="9660852"/>
            <a:ext cx="1244049" cy="433251"/>
          </a:xfrm>
          <a:prstGeom prst="rect">
            <a:avLst/>
          </a:prstGeom>
          <a:noFill/>
          <a:ln>
            <a:noFill/>
          </a:ln>
        </p:spPr>
      </p:pic>
      <p:pic>
        <p:nvPicPr>
          <p:cNvPr descr="Co-funded by the European Union logo in png for web usage" id="303" name="Google Shape;303;p86"/>
          <p:cNvPicPr preferRelativeResize="0"/>
          <p:nvPr/>
        </p:nvPicPr>
        <p:blipFill rotWithShape="1">
          <a:blip r:embed="rId3">
            <a:alphaModFix/>
          </a:blip>
          <a:srcRect b="0" l="0" r="0" t="0"/>
          <a:stretch/>
        </p:blipFill>
        <p:spPr>
          <a:xfrm>
            <a:off x="314577" y="10122987"/>
            <a:ext cx="1783683" cy="43325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4">
  <p:cSld name="Text Slide 4">
    <p:spTree>
      <p:nvGrpSpPr>
        <p:cNvPr id="304" name="Shape 304"/>
        <p:cNvGrpSpPr/>
        <p:nvPr/>
      </p:nvGrpSpPr>
      <p:grpSpPr>
        <a:xfrm>
          <a:off x="0" y="0"/>
          <a:ext cx="0" cy="0"/>
          <a:chOff x="0" y="0"/>
          <a:chExt cx="0" cy="0"/>
        </a:xfrm>
      </p:grpSpPr>
      <p:sp>
        <p:nvSpPr>
          <p:cNvPr id="305" name="Google Shape;305;p87"/>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06" name="Google Shape;306;p87"/>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07" name="Google Shape;307;p87"/>
          <p:cNvSpPr/>
          <p:nvPr/>
        </p:nvSpPr>
        <p:spPr>
          <a:xfrm>
            <a:off x="0" y="0"/>
            <a:ext cx="7559675" cy="10024533"/>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08" name="Google Shape;308;p87"/>
          <p:cNvSpPr txBox="1"/>
          <p:nvPr>
            <p:ph idx="1" type="body"/>
          </p:nvPr>
        </p:nvSpPr>
        <p:spPr>
          <a:xfrm>
            <a:off x="801602" y="3132368"/>
            <a:ext cx="5956470" cy="6671628"/>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309" name="Google Shape;309;p87"/>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grpSp>
        <p:nvGrpSpPr>
          <p:cNvPr id="310" name="Google Shape;310;p87"/>
          <p:cNvGrpSpPr/>
          <p:nvPr/>
        </p:nvGrpSpPr>
        <p:grpSpPr>
          <a:xfrm>
            <a:off x="-855518" y="7571773"/>
            <a:ext cx="3314240" cy="3315216"/>
            <a:chOff x="110688" y="1674538"/>
            <a:chExt cx="7339635" cy="7341798"/>
          </a:xfrm>
        </p:grpSpPr>
        <p:sp>
          <p:nvSpPr>
            <p:cNvPr id="311" name="Google Shape;311;p87"/>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12" name="Google Shape;312;p87"/>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313" name="Google Shape;313;p87"/>
          <p:cNvSpPr/>
          <p:nvPr/>
        </p:nvSpPr>
        <p:spPr>
          <a:xfrm>
            <a:off x="-1642533" y="0"/>
            <a:ext cx="1642533" cy="1069181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14" name="Google Shape;314;p87"/>
          <p:cNvSpPr/>
          <p:nvPr/>
        </p:nvSpPr>
        <p:spPr>
          <a:xfrm rot="-5400000">
            <a:off x="2958571" y="7749116"/>
            <a:ext cx="1642533" cy="7559675"/>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15" name="Google Shape;315;p87"/>
          <p:cNvSpPr txBox="1"/>
          <p:nvPr>
            <p:ph idx="2"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chemeClr val="lt1"/>
              </a:buClr>
              <a:buSzPts val="1800"/>
              <a:buFont typeface="Arial"/>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16" name="Google Shape;316;p87"/>
          <p:cNvSpPr txBox="1"/>
          <p:nvPr>
            <p:ph idx="3"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gazine/Newsletter Cover">
  <p:cSld name="Magazine/Newsletter Cover">
    <p:spTree>
      <p:nvGrpSpPr>
        <p:cNvPr id="26" name="Shape 26"/>
        <p:cNvGrpSpPr/>
        <p:nvPr/>
      </p:nvGrpSpPr>
      <p:grpSpPr>
        <a:xfrm>
          <a:off x="0" y="0"/>
          <a:ext cx="0" cy="0"/>
          <a:chOff x="0" y="0"/>
          <a:chExt cx="0" cy="0"/>
        </a:xfrm>
      </p:grpSpPr>
      <p:pic>
        <p:nvPicPr>
          <p:cNvPr id="27" name="Google Shape;27;p70"/>
          <p:cNvPicPr preferRelativeResize="0"/>
          <p:nvPr/>
        </p:nvPicPr>
        <p:blipFill rotWithShape="1">
          <a:blip r:embed="rId2">
            <a:alphaModFix/>
          </a:blip>
          <a:srcRect b="0" l="0" r="0" t="0"/>
          <a:stretch/>
        </p:blipFill>
        <p:spPr>
          <a:xfrm rot="9000000">
            <a:off x="4156903" y="-1408070"/>
            <a:ext cx="5202335" cy="5427724"/>
          </a:xfrm>
          <a:custGeom>
            <a:rect b="b" l="l" r="r" t="t"/>
            <a:pathLst>
              <a:path extrusionOk="0" h="6547299" w="627541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a:noFill/>
          <a:ln>
            <a:noFill/>
          </a:ln>
        </p:spPr>
      </p:pic>
      <p:sp>
        <p:nvSpPr>
          <p:cNvPr id="28" name="Google Shape;28;p70"/>
          <p:cNvSpPr txBox="1"/>
          <p:nvPr>
            <p:ph idx="1" type="body"/>
          </p:nvPr>
        </p:nvSpPr>
        <p:spPr>
          <a:xfrm>
            <a:off x="336028" y="2871681"/>
            <a:ext cx="3383477"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rgbClr val="6D6E71"/>
              </a:buClr>
              <a:buSzPts val="1800"/>
              <a:buFont typeface="Arial"/>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29" name="Google Shape;29;p70"/>
          <p:cNvSpPr txBox="1"/>
          <p:nvPr>
            <p:ph idx="2" type="body"/>
          </p:nvPr>
        </p:nvSpPr>
        <p:spPr>
          <a:xfrm>
            <a:off x="317992" y="2203977"/>
            <a:ext cx="3383477"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0" name="Google Shape;30;p70"/>
          <p:cNvSpPr/>
          <p:nvPr/>
        </p:nvSpPr>
        <p:spPr>
          <a:xfrm>
            <a:off x="-3025" y="2853117"/>
            <a:ext cx="7562700" cy="7451695"/>
          </a:xfrm>
          <a:custGeom>
            <a:rect b="b" l="l" r="r" t="t"/>
            <a:pathLst>
              <a:path extrusionOk="0" h="6074616" w="5317284">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31" name="Google Shape;31;p70"/>
          <p:cNvSpPr txBox="1"/>
          <p:nvPr>
            <p:ph idx="3" type="body"/>
          </p:nvPr>
        </p:nvSpPr>
        <p:spPr>
          <a:xfrm>
            <a:off x="725135" y="3736875"/>
            <a:ext cx="412383" cy="40688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2" name="Google Shape;32;p70"/>
          <p:cNvSpPr txBox="1"/>
          <p:nvPr>
            <p:ph idx="4" type="body"/>
          </p:nvPr>
        </p:nvSpPr>
        <p:spPr>
          <a:xfrm>
            <a:off x="1339746" y="3727058"/>
            <a:ext cx="3075170" cy="40688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3" name="Google Shape;33;p70"/>
          <p:cNvSpPr txBox="1"/>
          <p:nvPr>
            <p:ph idx="5" type="body"/>
          </p:nvPr>
        </p:nvSpPr>
        <p:spPr>
          <a:xfrm>
            <a:off x="725135" y="4325185"/>
            <a:ext cx="412383" cy="40688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4" name="Google Shape;34;p70"/>
          <p:cNvSpPr txBox="1"/>
          <p:nvPr>
            <p:ph idx="6" type="body"/>
          </p:nvPr>
        </p:nvSpPr>
        <p:spPr>
          <a:xfrm>
            <a:off x="1339746" y="4324993"/>
            <a:ext cx="3075170" cy="40688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5" name="Google Shape;35;p70"/>
          <p:cNvSpPr txBox="1"/>
          <p:nvPr>
            <p:ph idx="7" type="body"/>
          </p:nvPr>
        </p:nvSpPr>
        <p:spPr>
          <a:xfrm>
            <a:off x="725135" y="4913495"/>
            <a:ext cx="412383" cy="40688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6" name="Google Shape;36;p70"/>
          <p:cNvSpPr txBox="1"/>
          <p:nvPr>
            <p:ph idx="8" type="body"/>
          </p:nvPr>
        </p:nvSpPr>
        <p:spPr>
          <a:xfrm>
            <a:off x="1339746" y="4922928"/>
            <a:ext cx="3075170" cy="40688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7" name="Google Shape;37;p70"/>
          <p:cNvSpPr txBox="1"/>
          <p:nvPr>
            <p:ph idx="9" type="body"/>
          </p:nvPr>
        </p:nvSpPr>
        <p:spPr>
          <a:xfrm>
            <a:off x="725135" y="5501805"/>
            <a:ext cx="412383" cy="40688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8" name="Google Shape;38;p70"/>
          <p:cNvSpPr txBox="1"/>
          <p:nvPr>
            <p:ph idx="13" type="body"/>
          </p:nvPr>
        </p:nvSpPr>
        <p:spPr>
          <a:xfrm>
            <a:off x="1339746" y="5520863"/>
            <a:ext cx="3075170" cy="40688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9" name="Google Shape;39;p70"/>
          <p:cNvSpPr txBox="1"/>
          <p:nvPr>
            <p:ph idx="14" type="body"/>
          </p:nvPr>
        </p:nvSpPr>
        <p:spPr>
          <a:xfrm>
            <a:off x="725135" y="6090115"/>
            <a:ext cx="412383" cy="40688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40" name="Google Shape;40;p70"/>
          <p:cNvSpPr txBox="1"/>
          <p:nvPr>
            <p:ph idx="15" type="body"/>
          </p:nvPr>
        </p:nvSpPr>
        <p:spPr>
          <a:xfrm>
            <a:off x="1339746" y="6118798"/>
            <a:ext cx="3075170" cy="40688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41" name="Google Shape;41;p70"/>
          <p:cNvSpPr txBox="1"/>
          <p:nvPr>
            <p:ph idx="16" type="body"/>
          </p:nvPr>
        </p:nvSpPr>
        <p:spPr>
          <a:xfrm>
            <a:off x="725135" y="6678426"/>
            <a:ext cx="412383" cy="40688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42" name="Google Shape;42;p70"/>
          <p:cNvSpPr txBox="1"/>
          <p:nvPr>
            <p:ph idx="17" type="body"/>
          </p:nvPr>
        </p:nvSpPr>
        <p:spPr>
          <a:xfrm>
            <a:off x="1339746" y="6716735"/>
            <a:ext cx="3075170" cy="40688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grpSp>
        <p:nvGrpSpPr>
          <p:cNvPr id="43" name="Google Shape;43;p70"/>
          <p:cNvGrpSpPr/>
          <p:nvPr/>
        </p:nvGrpSpPr>
        <p:grpSpPr>
          <a:xfrm>
            <a:off x="709093" y="4237970"/>
            <a:ext cx="3705823" cy="2967449"/>
            <a:chOff x="-3025" y="5942032"/>
            <a:chExt cx="3207651" cy="2490651"/>
          </a:xfrm>
        </p:grpSpPr>
        <p:cxnSp>
          <p:nvCxnSpPr>
            <p:cNvPr id="44" name="Google Shape;44;p70"/>
            <p:cNvCxnSpPr/>
            <p:nvPr/>
          </p:nvCxnSpPr>
          <p:spPr>
            <a:xfrm>
              <a:off x="0" y="5942032"/>
              <a:ext cx="3204626" cy="0"/>
            </a:xfrm>
            <a:prstGeom prst="straightConnector1">
              <a:avLst/>
            </a:prstGeom>
            <a:noFill/>
            <a:ln cap="flat" cmpd="sng" w="28575">
              <a:solidFill>
                <a:schemeClr val="lt1"/>
              </a:solidFill>
              <a:prstDash val="solid"/>
              <a:miter lim="800000"/>
              <a:headEnd len="sm" w="sm" type="none"/>
              <a:tailEnd len="sm" w="sm" type="none"/>
            </a:ln>
          </p:spPr>
        </p:cxnSp>
        <p:cxnSp>
          <p:nvCxnSpPr>
            <p:cNvPr id="45" name="Google Shape;45;p70"/>
            <p:cNvCxnSpPr/>
            <p:nvPr/>
          </p:nvCxnSpPr>
          <p:spPr>
            <a:xfrm>
              <a:off x="-3025" y="6440162"/>
              <a:ext cx="3207651" cy="0"/>
            </a:xfrm>
            <a:prstGeom prst="straightConnector1">
              <a:avLst/>
            </a:prstGeom>
            <a:noFill/>
            <a:ln cap="flat" cmpd="sng" w="28575">
              <a:solidFill>
                <a:schemeClr val="lt1"/>
              </a:solidFill>
              <a:prstDash val="solid"/>
              <a:miter lim="800000"/>
              <a:headEnd len="sm" w="sm" type="none"/>
              <a:tailEnd len="sm" w="sm" type="none"/>
            </a:ln>
          </p:spPr>
        </p:cxnSp>
        <p:cxnSp>
          <p:nvCxnSpPr>
            <p:cNvPr id="46" name="Google Shape;46;p70"/>
            <p:cNvCxnSpPr/>
            <p:nvPr/>
          </p:nvCxnSpPr>
          <p:spPr>
            <a:xfrm>
              <a:off x="0" y="6938292"/>
              <a:ext cx="3204626" cy="0"/>
            </a:xfrm>
            <a:prstGeom prst="straightConnector1">
              <a:avLst/>
            </a:prstGeom>
            <a:noFill/>
            <a:ln cap="flat" cmpd="sng" w="28575">
              <a:solidFill>
                <a:schemeClr val="lt1"/>
              </a:solidFill>
              <a:prstDash val="solid"/>
              <a:miter lim="800000"/>
              <a:headEnd len="sm" w="sm" type="none"/>
              <a:tailEnd len="sm" w="sm" type="none"/>
            </a:ln>
          </p:spPr>
        </p:cxnSp>
        <p:cxnSp>
          <p:nvCxnSpPr>
            <p:cNvPr id="47" name="Google Shape;47;p70"/>
            <p:cNvCxnSpPr/>
            <p:nvPr/>
          </p:nvCxnSpPr>
          <p:spPr>
            <a:xfrm>
              <a:off x="0" y="7436422"/>
              <a:ext cx="3204626" cy="0"/>
            </a:xfrm>
            <a:prstGeom prst="straightConnector1">
              <a:avLst/>
            </a:prstGeom>
            <a:noFill/>
            <a:ln cap="flat" cmpd="sng" w="28575">
              <a:solidFill>
                <a:schemeClr val="lt1"/>
              </a:solidFill>
              <a:prstDash val="solid"/>
              <a:miter lim="800000"/>
              <a:headEnd len="sm" w="sm" type="none"/>
              <a:tailEnd len="sm" w="sm" type="none"/>
            </a:ln>
          </p:spPr>
        </p:cxnSp>
        <p:cxnSp>
          <p:nvCxnSpPr>
            <p:cNvPr id="48" name="Google Shape;48;p70"/>
            <p:cNvCxnSpPr/>
            <p:nvPr/>
          </p:nvCxnSpPr>
          <p:spPr>
            <a:xfrm>
              <a:off x="0" y="7934552"/>
              <a:ext cx="3204626" cy="0"/>
            </a:xfrm>
            <a:prstGeom prst="straightConnector1">
              <a:avLst/>
            </a:prstGeom>
            <a:noFill/>
            <a:ln cap="flat" cmpd="sng" w="28575">
              <a:solidFill>
                <a:schemeClr val="lt1"/>
              </a:solidFill>
              <a:prstDash val="solid"/>
              <a:miter lim="800000"/>
              <a:headEnd len="sm" w="sm" type="none"/>
              <a:tailEnd len="sm" w="sm" type="none"/>
            </a:ln>
          </p:spPr>
        </p:cxnSp>
        <p:cxnSp>
          <p:nvCxnSpPr>
            <p:cNvPr id="49" name="Google Shape;49;p70"/>
            <p:cNvCxnSpPr/>
            <p:nvPr/>
          </p:nvCxnSpPr>
          <p:spPr>
            <a:xfrm>
              <a:off x="0" y="8417115"/>
              <a:ext cx="3204626" cy="15568"/>
            </a:xfrm>
            <a:prstGeom prst="straightConnector1">
              <a:avLst/>
            </a:prstGeom>
            <a:noFill/>
            <a:ln cap="flat" cmpd="sng" w="28575">
              <a:solidFill>
                <a:schemeClr val="lt1"/>
              </a:solidFill>
              <a:prstDash val="solid"/>
              <a:miter lim="800000"/>
              <a:headEnd len="sm" w="sm" type="none"/>
              <a:tailEnd len="sm" w="sm" type="none"/>
            </a:ln>
          </p:spPr>
        </p:cxnSp>
      </p:grpSp>
      <p:sp>
        <p:nvSpPr>
          <p:cNvPr id="50" name="Google Shape;50;p70"/>
          <p:cNvSpPr/>
          <p:nvPr/>
        </p:nvSpPr>
        <p:spPr>
          <a:xfrm>
            <a:off x="-3025" y="9279437"/>
            <a:ext cx="3836256" cy="531962"/>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51" name="Google Shape;51;p70"/>
          <p:cNvSpPr txBox="1"/>
          <p:nvPr>
            <p:ph idx="18" type="body"/>
          </p:nvPr>
        </p:nvSpPr>
        <p:spPr>
          <a:xfrm>
            <a:off x="19827" y="9343352"/>
            <a:ext cx="3794482" cy="497021"/>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800"/>
              <a:buNone/>
              <a:defRPr b="1"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52" name="Google Shape;52;p70"/>
          <p:cNvCxnSpPr/>
          <p:nvPr/>
        </p:nvCxnSpPr>
        <p:spPr>
          <a:xfrm>
            <a:off x="-3025" y="2857609"/>
            <a:ext cx="3769765" cy="0"/>
          </a:xfrm>
          <a:prstGeom prst="straightConnector1">
            <a:avLst/>
          </a:prstGeom>
          <a:noFill/>
          <a:ln cap="flat" cmpd="sng" w="28575">
            <a:solidFill>
              <a:srgbClr val="69ADAD"/>
            </a:solidFill>
            <a:prstDash val="solid"/>
            <a:miter lim="800000"/>
            <a:headEnd len="sm" w="sm" type="none"/>
            <a:tailEnd len="sm" w="sm" type="none"/>
          </a:ln>
        </p:spPr>
      </p:cxnSp>
      <p:sp>
        <p:nvSpPr>
          <p:cNvPr id="53" name="Google Shape;53;p70"/>
          <p:cNvSpPr txBox="1"/>
          <p:nvPr/>
        </p:nvSpPr>
        <p:spPr>
          <a:xfrm>
            <a:off x="317992" y="10005335"/>
            <a:ext cx="5181224" cy="63094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700" u="none" cap="none" strike="noStrike">
                <a:solidFill>
                  <a:srgbClr val="6D6E71"/>
                </a:solidFill>
                <a:latin typeface="Roboto"/>
                <a:ea typeface="Roboto"/>
                <a:cs typeface="Roboto"/>
                <a:sym typeface="Roboto"/>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 </a:t>
            </a:r>
            <a:r>
              <a:rPr b="1" i="0" lang="en-US" sz="700" u="none" cap="none" strike="noStrike">
                <a:solidFill>
                  <a:srgbClr val="6D6E71"/>
                </a:solidFill>
                <a:latin typeface="Roboto"/>
                <a:ea typeface="Roboto"/>
                <a:cs typeface="Roboto"/>
                <a:sym typeface="Roboto"/>
              </a:rPr>
              <a:t>2021-2-BE04-KA220-YOU-000050778</a:t>
            </a:r>
            <a:br>
              <a:rPr b="0" i="0" lang="en-US" sz="700" u="none" cap="none" strike="noStrike">
                <a:solidFill>
                  <a:srgbClr val="6D6E71"/>
                </a:solidFill>
                <a:latin typeface="Roboto"/>
                <a:ea typeface="Roboto"/>
                <a:cs typeface="Roboto"/>
                <a:sym typeface="Roboto"/>
              </a:rPr>
            </a:br>
            <a:endParaRPr b="0" i="0" sz="700" u="none" cap="none" strike="noStrike">
              <a:solidFill>
                <a:srgbClr val="6D6E71"/>
              </a:solidFill>
              <a:latin typeface="Roboto"/>
              <a:ea typeface="Roboto"/>
              <a:cs typeface="Roboto"/>
              <a:sym typeface="Roboto"/>
            </a:endParaRPr>
          </a:p>
        </p:txBody>
      </p:sp>
      <p:pic>
        <p:nvPicPr>
          <p:cNvPr id="54" name="Google Shape;54;p70"/>
          <p:cNvPicPr preferRelativeResize="0"/>
          <p:nvPr/>
        </p:nvPicPr>
        <p:blipFill rotWithShape="1">
          <a:blip r:embed="rId3">
            <a:alphaModFix/>
          </a:blip>
          <a:srcRect b="0" l="0" r="0" t="0"/>
          <a:stretch/>
        </p:blipFill>
        <p:spPr>
          <a:xfrm>
            <a:off x="232111" y="387001"/>
            <a:ext cx="4296822" cy="1242551"/>
          </a:xfrm>
          <a:prstGeom prst="rect">
            <a:avLst/>
          </a:prstGeom>
          <a:noFill/>
          <a:ln>
            <a:noFill/>
          </a:ln>
        </p:spPr>
      </p:pic>
      <p:sp>
        <p:nvSpPr>
          <p:cNvPr id="55" name="Google Shape;55;p70"/>
          <p:cNvSpPr/>
          <p:nvPr>
            <p:ph idx="19" type="pic"/>
          </p:nvPr>
        </p:nvSpPr>
        <p:spPr>
          <a:xfrm>
            <a:off x="5205348" y="0"/>
            <a:ext cx="2354327" cy="2862503"/>
          </a:xfrm>
          <a:prstGeom prst="rect">
            <a:avLst/>
          </a:prstGeom>
          <a:noFill/>
          <a:ln>
            <a:noFill/>
          </a:ln>
        </p:spPr>
      </p:sp>
      <p:pic>
        <p:nvPicPr>
          <p:cNvPr descr="Co-funded by the European Union logo in png for web usage" id="56" name="Google Shape;56;p70"/>
          <p:cNvPicPr preferRelativeResize="0"/>
          <p:nvPr/>
        </p:nvPicPr>
        <p:blipFill rotWithShape="1">
          <a:blip r:embed="rId4">
            <a:alphaModFix/>
          </a:blip>
          <a:srcRect b="0" l="0" r="0" t="0"/>
          <a:stretch/>
        </p:blipFill>
        <p:spPr>
          <a:xfrm>
            <a:off x="5499215" y="10058294"/>
            <a:ext cx="1895498" cy="461700"/>
          </a:xfrm>
          <a:prstGeom prst="rect">
            <a:avLst/>
          </a:prstGeom>
          <a:noFill/>
          <a:ln>
            <a:noFill/>
          </a:ln>
        </p:spPr>
      </p:pic>
      <p:sp>
        <p:nvSpPr>
          <p:cNvPr id="57" name="Google Shape;57;p70"/>
          <p:cNvSpPr/>
          <p:nvPr/>
        </p:nvSpPr>
        <p:spPr>
          <a:xfrm>
            <a:off x="5252213" y="9489331"/>
            <a:ext cx="1255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rPr b="1" i="0" lang="en-US" sz="800" u="none" cap="none" strike="noStrike">
                <a:solidFill>
                  <a:schemeClr val="dk1"/>
                </a:solidFill>
                <a:latin typeface="Calibri"/>
                <a:ea typeface="Calibri"/>
                <a:cs typeface="Calibri"/>
                <a:sym typeface="Calibri"/>
              </a:rPr>
              <a:t>This resource is licensed under CC BY 4.0</a:t>
            </a:r>
            <a:endParaRPr b="0" i="0" sz="1283" u="none" cap="none" strike="noStrike">
              <a:solidFill>
                <a:schemeClr val="dk1"/>
              </a:solidFill>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chemeClr val="dk1"/>
              </a:buClr>
              <a:buSzPts val="800"/>
              <a:buFont typeface="Century Schoolbook"/>
              <a:buNone/>
            </a:pPr>
            <a:r>
              <a:t/>
            </a:r>
            <a:endParaRPr b="1" i="0" sz="800" u="none" cap="none" strike="noStrike">
              <a:solidFill>
                <a:schemeClr val="dk1"/>
              </a:solidFill>
              <a:latin typeface="Calibri"/>
              <a:ea typeface="Calibri"/>
              <a:cs typeface="Calibri"/>
              <a:sym typeface="Calibri"/>
            </a:endParaRPr>
          </a:p>
        </p:txBody>
      </p:sp>
      <p:pic>
        <p:nvPicPr>
          <p:cNvPr id="58" name="Google Shape;58;p70"/>
          <p:cNvPicPr preferRelativeResize="0"/>
          <p:nvPr/>
        </p:nvPicPr>
        <p:blipFill rotWithShape="1">
          <a:blip r:embed="rId5">
            <a:alphaModFix/>
          </a:blip>
          <a:srcRect b="0" l="0" r="0" t="0"/>
          <a:stretch/>
        </p:blipFill>
        <p:spPr>
          <a:xfrm>
            <a:off x="3986990" y="9407122"/>
            <a:ext cx="1244049" cy="433251"/>
          </a:xfrm>
          <a:prstGeom prst="rect">
            <a:avLst/>
          </a:prstGeom>
          <a:noFill/>
          <a:ln>
            <a:noFill/>
          </a:ln>
        </p:spPr>
      </p:pic>
      <p:sp>
        <p:nvSpPr>
          <p:cNvPr id="59" name="Google Shape;59;p70"/>
          <p:cNvSpPr txBox="1"/>
          <p:nvPr>
            <p:ph idx="20" type="body"/>
          </p:nvPr>
        </p:nvSpPr>
        <p:spPr>
          <a:xfrm>
            <a:off x="725135" y="7362099"/>
            <a:ext cx="412383" cy="40688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60" name="Google Shape;60;p70"/>
          <p:cNvSpPr txBox="1"/>
          <p:nvPr>
            <p:ph idx="21" type="body"/>
          </p:nvPr>
        </p:nvSpPr>
        <p:spPr>
          <a:xfrm>
            <a:off x="1339746" y="7381157"/>
            <a:ext cx="3075170" cy="40688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61" name="Google Shape;61;p70"/>
          <p:cNvSpPr txBox="1"/>
          <p:nvPr>
            <p:ph idx="22" type="body"/>
          </p:nvPr>
        </p:nvSpPr>
        <p:spPr>
          <a:xfrm>
            <a:off x="725135" y="7950409"/>
            <a:ext cx="412383" cy="40688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62" name="Google Shape;62;p70"/>
          <p:cNvSpPr txBox="1"/>
          <p:nvPr>
            <p:ph idx="23" type="body"/>
          </p:nvPr>
        </p:nvSpPr>
        <p:spPr>
          <a:xfrm>
            <a:off x="1339746" y="7979092"/>
            <a:ext cx="3075170" cy="40688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63" name="Google Shape;63;p70"/>
          <p:cNvSpPr txBox="1"/>
          <p:nvPr>
            <p:ph idx="24" type="body"/>
          </p:nvPr>
        </p:nvSpPr>
        <p:spPr>
          <a:xfrm>
            <a:off x="725135" y="8538720"/>
            <a:ext cx="412383" cy="406880"/>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64" name="Google Shape;64;p70"/>
          <p:cNvSpPr txBox="1"/>
          <p:nvPr>
            <p:ph idx="25" type="body"/>
          </p:nvPr>
        </p:nvSpPr>
        <p:spPr>
          <a:xfrm>
            <a:off x="1339746" y="8577029"/>
            <a:ext cx="3075170" cy="40688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65" name="Google Shape;65;p70"/>
          <p:cNvCxnSpPr/>
          <p:nvPr/>
        </p:nvCxnSpPr>
        <p:spPr>
          <a:xfrm>
            <a:off x="725135" y="7828981"/>
            <a:ext cx="3702328" cy="0"/>
          </a:xfrm>
          <a:prstGeom prst="straightConnector1">
            <a:avLst/>
          </a:prstGeom>
          <a:noFill/>
          <a:ln cap="flat" cmpd="sng" w="28575">
            <a:solidFill>
              <a:schemeClr val="lt1"/>
            </a:solidFill>
            <a:prstDash val="solid"/>
            <a:miter lim="800000"/>
            <a:headEnd len="sm" w="sm" type="none"/>
            <a:tailEnd len="sm" w="sm" type="none"/>
          </a:ln>
        </p:spPr>
      </p:cxnSp>
      <p:cxnSp>
        <p:nvCxnSpPr>
          <p:cNvPr id="66" name="Google Shape;66;p70"/>
          <p:cNvCxnSpPr/>
          <p:nvPr/>
        </p:nvCxnSpPr>
        <p:spPr>
          <a:xfrm>
            <a:off x="725135" y="8454212"/>
            <a:ext cx="3702328" cy="0"/>
          </a:xfrm>
          <a:prstGeom prst="straightConnector1">
            <a:avLst/>
          </a:prstGeom>
          <a:noFill/>
          <a:ln cap="flat" cmpd="sng" w="28575">
            <a:solidFill>
              <a:schemeClr val="lt1"/>
            </a:solidFill>
            <a:prstDash val="solid"/>
            <a:miter lim="800000"/>
            <a:headEnd len="sm" w="sm" type="none"/>
            <a:tailEnd len="sm" w="sm" type="none"/>
          </a:ln>
        </p:spPr>
      </p:cxnSp>
      <p:cxnSp>
        <p:nvCxnSpPr>
          <p:cNvPr id="67" name="Google Shape;67;p70"/>
          <p:cNvCxnSpPr/>
          <p:nvPr/>
        </p:nvCxnSpPr>
        <p:spPr>
          <a:xfrm>
            <a:off x="799309" y="9141441"/>
            <a:ext cx="3702328" cy="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extLst>
    <p:ext uri="{DCECCB84-F9BA-43D5-87BE-67443E8EF086}">
      <p15:sldGuideLst>
        <p15:guide id="1" orient="horz" pos="3367">
          <p15:clr>
            <a:srgbClr val="FBAE40"/>
          </p15:clr>
        </p15:guide>
        <p15:guide id="2" pos="238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Photo ">
  <p:cSld name="Quote with Photo ">
    <p:spTree>
      <p:nvGrpSpPr>
        <p:cNvPr id="317" name="Shape 317"/>
        <p:cNvGrpSpPr/>
        <p:nvPr/>
      </p:nvGrpSpPr>
      <p:grpSpPr>
        <a:xfrm>
          <a:off x="0" y="0"/>
          <a:ext cx="0" cy="0"/>
          <a:chOff x="0" y="0"/>
          <a:chExt cx="0" cy="0"/>
        </a:xfrm>
      </p:grpSpPr>
      <p:pic>
        <p:nvPicPr>
          <p:cNvPr id="318" name="Google Shape;318;p88"/>
          <p:cNvPicPr preferRelativeResize="0"/>
          <p:nvPr/>
        </p:nvPicPr>
        <p:blipFill rotWithShape="1">
          <a:blip r:embed="rId2">
            <a:alphaModFix/>
          </a:blip>
          <a:srcRect b="0" l="0" r="0" t="0"/>
          <a:stretch/>
        </p:blipFill>
        <p:spPr>
          <a:xfrm rot="10800000">
            <a:off x="980346" y="2378135"/>
            <a:ext cx="9110257" cy="9504955"/>
          </a:xfrm>
          <a:custGeom>
            <a:rect b="b" l="l" r="r" t="t"/>
            <a:pathLst>
              <a:path extrusionOk="0" h="9504955" w="9110257">
                <a:moveTo>
                  <a:pt x="258362" y="892575"/>
                </a:moveTo>
                <a:lnTo>
                  <a:pt x="258362" y="7758596"/>
                </a:lnTo>
                <a:lnTo>
                  <a:pt x="2520299" y="7758596"/>
                </a:lnTo>
                <a:lnTo>
                  <a:pt x="2520299" y="892575"/>
                </a:lnTo>
                <a:close/>
                <a:moveTo>
                  <a:pt x="0" y="0"/>
                </a:moveTo>
                <a:lnTo>
                  <a:pt x="9110257" y="0"/>
                </a:lnTo>
                <a:lnTo>
                  <a:pt x="9110257" y="9504955"/>
                </a:lnTo>
                <a:lnTo>
                  <a:pt x="0" y="9504955"/>
                </a:lnTo>
                <a:close/>
              </a:path>
            </a:pathLst>
          </a:custGeom>
          <a:noFill/>
          <a:ln>
            <a:noFill/>
          </a:ln>
        </p:spPr>
      </p:pic>
      <p:sp>
        <p:nvSpPr>
          <p:cNvPr id="319" name="Google Shape;319;p88"/>
          <p:cNvSpPr/>
          <p:nvPr/>
        </p:nvSpPr>
        <p:spPr>
          <a:xfrm>
            <a:off x="0" y="0"/>
            <a:ext cx="4833258" cy="4526277"/>
          </a:xfrm>
          <a:custGeom>
            <a:rect b="b" l="l" r="r" t="t"/>
            <a:pathLst>
              <a:path extrusionOk="0" h="4526277" w="4833258">
                <a:moveTo>
                  <a:pt x="0" y="0"/>
                </a:moveTo>
                <a:lnTo>
                  <a:pt x="4218941" y="0"/>
                </a:lnTo>
                <a:lnTo>
                  <a:pt x="4357791" y="185682"/>
                </a:lnTo>
                <a:cubicBezTo>
                  <a:pt x="4657976" y="630015"/>
                  <a:pt x="4833258" y="1165665"/>
                  <a:pt x="4833258" y="1742255"/>
                </a:cubicBezTo>
                <a:cubicBezTo>
                  <a:pt x="4833258" y="3279828"/>
                  <a:pt x="3586809" y="4526277"/>
                  <a:pt x="2049236" y="4526277"/>
                </a:cubicBezTo>
                <a:cubicBezTo>
                  <a:pt x="1280450" y="4526277"/>
                  <a:pt x="584444" y="4214665"/>
                  <a:pt x="80635" y="3710856"/>
                </a:cubicBezTo>
                <a:lnTo>
                  <a:pt x="0" y="3622135"/>
                </a:lnTo>
                <a:close/>
              </a:path>
            </a:pathLst>
          </a:custGeom>
          <a:solidFill>
            <a:srgbClr val="8AC03B"/>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20" name="Google Shape;320;p88"/>
          <p:cNvSpPr txBox="1"/>
          <p:nvPr>
            <p:ph idx="1" type="body"/>
          </p:nvPr>
        </p:nvSpPr>
        <p:spPr>
          <a:xfrm>
            <a:off x="3128102" y="2738011"/>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21" name="Google Shape;321;p88"/>
          <p:cNvSpPr txBox="1"/>
          <p:nvPr>
            <p:ph idx="2" type="body"/>
          </p:nvPr>
        </p:nvSpPr>
        <p:spPr>
          <a:xfrm>
            <a:off x="615910" y="805650"/>
            <a:ext cx="2003444" cy="93660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22" name="Google Shape;322;p88"/>
          <p:cNvSpPr txBox="1"/>
          <p:nvPr>
            <p:ph idx="3" type="body"/>
          </p:nvPr>
        </p:nvSpPr>
        <p:spPr>
          <a:xfrm>
            <a:off x="615910" y="803767"/>
            <a:ext cx="3288612" cy="2623117"/>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1400"/>
              <a:buNone/>
              <a:defRPr b="0" i="1" sz="14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23" name="Google Shape;323;p88"/>
          <p:cNvSpPr txBox="1"/>
          <p:nvPr>
            <p:ph idx="12" type="sldNum"/>
          </p:nvPr>
        </p:nvSpPr>
        <p:spPr>
          <a:xfrm>
            <a:off x="329367"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24" name="Google Shape;324;p88"/>
          <p:cNvSpPr txBox="1"/>
          <p:nvPr/>
        </p:nvSpPr>
        <p:spPr>
          <a:xfrm rot="-5400000">
            <a:off x="-1431531"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25" name="Google Shape;325;p88"/>
          <p:cNvSpPr/>
          <p:nvPr>
            <p:ph idx="4" type="pic"/>
          </p:nvPr>
        </p:nvSpPr>
        <p:spPr>
          <a:xfrm>
            <a:off x="2777346" y="4368139"/>
            <a:ext cx="4782329" cy="5519907"/>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p:cSld name="Text Slide with Photo">
    <p:spTree>
      <p:nvGrpSpPr>
        <p:cNvPr id="326" name="Shape 326"/>
        <p:cNvGrpSpPr/>
        <p:nvPr/>
      </p:nvGrpSpPr>
      <p:grpSpPr>
        <a:xfrm>
          <a:off x="0" y="0"/>
          <a:ext cx="0" cy="0"/>
          <a:chOff x="0" y="0"/>
          <a:chExt cx="0" cy="0"/>
        </a:xfrm>
      </p:grpSpPr>
      <p:sp>
        <p:nvSpPr>
          <p:cNvPr id="327" name="Google Shape;327;p89"/>
          <p:cNvSpPr/>
          <p:nvPr/>
        </p:nvSpPr>
        <p:spPr>
          <a:xfrm>
            <a:off x="0" y="0"/>
            <a:ext cx="7559675" cy="5345906"/>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328" name="Google Shape;328;p89"/>
          <p:cNvGrpSpPr/>
          <p:nvPr/>
        </p:nvGrpSpPr>
        <p:grpSpPr>
          <a:xfrm>
            <a:off x="5757333" y="-757463"/>
            <a:ext cx="2760592" cy="2761405"/>
            <a:chOff x="110688" y="1674538"/>
            <a:chExt cx="7339635" cy="7341798"/>
          </a:xfrm>
        </p:grpSpPr>
        <p:sp>
          <p:nvSpPr>
            <p:cNvPr id="329" name="Google Shape;329;p89"/>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330" name="Google Shape;330;p89"/>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331" name="Google Shape;331;p89"/>
          <p:cNvSpPr/>
          <p:nvPr/>
        </p:nvSpPr>
        <p:spPr>
          <a:xfrm>
            <a:off x="0" y="-1014153"/>
            <a:ext cx="7559675" cy="101415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32" name="Google Shape;332;p89"/>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33" name="Google Shape;333;p89"/>
          <p:cNvSpPr txBox="1"/>
          <p:nvPr>
            <p:ph idx="1" type="body"/>
          </p:nvPr>
        </p:nvSpPr>
        <p:spPr>
          <a:xfrm>
            <a:off x="801602" y="1555521"/>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chemeClr val="lt1"/>
              </a:buClr>
              <a:buSzPts val="1800"/>
              <a:buFont typeface="Arial"/>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34" name="Google Shape;334;p89"/>
          <p:cNvSpPr txBox="1"/>
          <p:nvPr>
            <p:ph idx="2" type="body"/>
          </p:nvPr>
        </p:nvSpPr>
        <p:spPr>
          <a:xfrm>
            <a:off x="801602" y="887817"/>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35" name="Google Shape;335;p89"/>
          <p:cNvSpPr txBox="1"/>
          <p:nvPr>
            <p:ph idx="3" type="body"/>
          </p:nvPr>
        </p:nvSpPr>
        <p:spPr>
          <a:xfrm>
            <a:off x="801602" y="2403364"/>
            <a:ext cx="5956470" cy="2621956"/>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336" name="Google Shape;336;p89"/>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337" name="Google Shape;337;p89"/>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38" name="Google Shape;338;p89"/>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pic>
        <p:nvPicPr>
          <p:cNvPr id="339" name="Google Shape;339;p89"/>
          <p:cNvPicPr preferRelativeResize="0"/>
          <p:nvPr/>
        </p:nvPicPr>
        <p:blipFill rotWithShape="1">
          <a:blip r:embed="rId2">
            <a:alphaModFix/>
          </a:blip>
          <a:srcRect b="0" l="0" r="0" t="0"/>
          <a:stretch/>
        </p:blipFill>
        <p:spPr>
          <a:xfrm>
            <a:off x="-3100039" y="4333668"/>
            <a:ext cx="8519936" cy="8889058"/>
          </a:xfrm>
          <a:custGeom>
            <a:rect b="b" l="l" r="r" t="t"/>
            <a:pathLst>
              <a:path extrusionOk="0" h="8889058" w="8519936">
                <a:moveTo>
                  <a:pt x="0" y="0"/>
                </a:moveTo>
                <a:lnTo>
                  <a:pt x="8519936" y="0"/>
                </a:lnTo>
                <a:lnTo>
                  <a:pt x="8519936" y="6358146"/>
                </a:lnTo>
                <a:lnTo>
                  <a:pt x="3100039" y="6358146"/>
                </a:lnTo>
                <a:lnTo>
                  <a:pt x="3100039" y="103861"/>
                </a:lnTo>
                <a:lnTo>
                  <a:pt x="1351921" y="103861"/>
                </a:lnTo>
                <a:lnTo>
                  <a:pt x="1351921" y="447803"/>
                </a:lnTo>
                <a:lnTo>
                  <a:pt x="179125" y="447803"/>
                </a:lnTo>
                <a:lnTo>
                  <a:pt x="179125" y="7881482"/>
                </a:lnTo>
                <a:lnTo>
                  <a:pt x="1351921" y="7881482"/>
                </a:lnTo>
                <a:lnTo>
                  <a:pt x="1351921" y="7930050"/>
                </a:lnTo>
                <a:lnTo>
                  <a:pt x="1701684" y="7930050"/>
                </a:lnTo>
                <a:lnTo>
                  <a:pt x="1701684" y="8329294"/>
                </a:lnTo>
                <a:lnTo>
                  <a:pt x="6985860" y="8329294"/>
                </a:lnTo>
                <a:lnTo>
                  <a:pt x="6985860" y="8106264"/>
                </a:lnTo>
                <a:lnTo>
                  <a:pt x="8519936" y="8106264"/>
                </a:lnTo>
                <a:lnTo>
                  <a:pt x="8519936" y="8889058"/>
                </a:lnTo>
                <a:lnTo>
                  <a:pt x="0" y="8889058"/>
                </a:lnTo>
                <a:close/>
              </a:path>
            </a:pathLst>
          </a:custGeom>
          <a:noFill/>
          <a:ln>
            <a:noFill/>
          </a:ln>
        </p:spPr>
      </p:pic>
      <p:sp>
        <p:nvSpPr>
          <p:cNvPr id="340" name="Google Shape;340;p89"/>
          <p:cNvSpPr/>
          <p:nvPr>
            <p:ph idx="4" type="pic"/>
          </p:nvPr>
        </p:nvSpPr>
        <p:spPr>
          <a:xfrm>
            <a:off x="1" y="6188950"/>
            <a:ext cx="3739789" cy="4502865"/>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Preview">
  <p:cSld name="Phone Preview">
    <p:spTree>
      <p:nvGrpSpPr>
        <p:cNvPr id="341" name="Shape 341"/>
        <p:cNvGrpSpPr/>
        <p:nvPr/>
      </p:nvGrpSpPr>
      <p:grpSpPr>
        <a:xfrm>
          <a:off x="0" y="0"/>
          <a:ext cx="0" cy="0"/>
          <a:chOff x="0" y="0"/>
          <a:chExt cx="0" cy="0"/>
        </a:xfrm>
      </p:grpSpPr>
      <p:sp>
        <p:nvSpPr>
          <p:cNvPr id="342" name="Google Shape;342;p90"/>
          <p:cNvSpPr/>
          <p:nvPr/>
        </p:nvSpPr>
        <p:spPr>
          <a:xfrm>
            <a:off x="2728780" y="570537"/>
            <a:ext cx="4830895" cy="6323323"/>
          </a:xfrm>
          <a:custGeom>
            <a:rect b="b" l="l" r="r" t="t"/>
            <a:pathLst>
              <a:path extrusionOk="0" h="4947558" w="3779837">
                <a:moveTo>
                  <a:pt x="2473779" y="0"/>
                </a:moveTo>
                <a:cubicBezTo>
                  <a:pt x="2900726" y="0"/>
                  <a:pt x="3302411" y="108159"/>
                  <a:pt x="3652929" y="298572"/>
                </a:cubicBezTo>
                <a:lnTo>
                  <a:pt x="3779837" y="375671"/>
                </a:lnTo>
                <a:lnTo>
                  <a:pt x="3779837" y="4571888"/>
                </a:lnTo>
                <a:lnTo>
                  <a:pt x="3652929" y="4648986"/>
                </a:lnTo>
                <a:cubicBezTo>
                  <a:pt x="3302411" y="4839399"/>
                  <a:pt x="2900726" y="4947558"/>
                  <a:pt x="2473779" y="4947558"/>
                </a:cubicBezTo>
                <a:cubicBezTo>
                  <a:pt x="1107549" y="4947558"/>
                  <a:pt x="0" y="3840009"/>
                  <a:pt x="0" y="2473779"/>
                </a:cubicBezTo>
                <a:cubicBezTo>
                  <a:pt x="0" y="1107549"/>
                  <a:pt x="1107549" y="0"/>
                  <a:pt x="2473779"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343" name="Google Shape;343;p90"/>
          <p:cNvPicPr preferRelativeResize="0"/>
          <p:nvPr/>
        </p:nvPicPr>
        <p:blipFill rotWithShape="1">
          <a:blip r:embed="rId2">
            <a:alphaModFix/>
          </a:blip>
          <a:srcRect b="0" l="0" r="0" t="0"/>
          <a:stretch/>
        </p:blipFill>
        <p:spPr>
          <a:xfrm>
            <a:off x="178235" y="5196167"/>
            <a:ext cx="4812798" cy="5495646"/>
          </a:xfrm>
          <a:custGeom>
            <a:rect b="b" l="l" r="r" t="t"/>
            <a:pathLst>
              <a:path extrusionOk="0" h="5653816" w="4991918">
                <a:moveTo>
                  <a:pt x="0" y="0"/>
                </a:moveTo>
                <a:lnTo>
                  <a:pt x="4991918" y="0"/>
                </a:lnTo>
                <a:lnTo>
                  <a:pt x="4991918" y="5653816"/>
                </a:lnTo>
                <a:lnTo>
                  <a:pt x="0" y="5653816"/>
                </a:lnTo>
                <a:close/>
              </a:path>
            </a:pathLst>
          </a:custGeom>
          <a:noFill/>
          <a:ln>
            <a:noFill/>
          </a:ln>
        </p:spPr>
      </p:pic>
      <p:sp>
        <p:nvSpPr>
          <p:cNvPr id="344" name="Google Shape;344;p90"/>
          <p:cNvSpPr/>
          <p:nvPr>
            <p:ph idx="2" type="pic"/>
          </p:nvPr>
        </p:nvSpPr>
        <p:spPr>
          <a:xfrm>
            <a:off x="686565" y="6737513"/>
            <a:ext cx="3796138" cy="3954301"/>
          </a:xfrm>
          <a:prstGeom prst="rect">
            <a:avLst/>
          </a:prstGeom>
          <a:solidFill>
            <a:srgbClr val="BFBFBF"/>
          </a:solidFill>
          <a:ln>
            <a:noFill/>
          </a:ln>
        </p:spPr>
      </p:sp>
      <p:sp>
        <p:nvSpPr>
          <p:cNvPr id="345" name="Google Shape;345;p90"/>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46" name="Google Shape;346;p90"/>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47" name="Google Shape;347;p90"/>
          <p:cNvSpPr txBox="1"/>
          <p:nvPr>
            <p:ph idx="1" type="body"/>
          </p:nvPr>
        </p:nvSpPr>
        <p:spPr>
          <a:xfrm>
            <a:off x="3798030" y="2354654"/>
            <a:ext cx="3639422" cy="2074689"/>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chemeClr val="lt1"/>
              </a:buClr>
              <a:buSzPts val="1800"/>
              <a:buFont typeface="Arial"/>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48" name="Google Shape;348;p90"/>
          <p:cNvSpPr txBox="1"/>
          <p:nvPr>
            <p:ph idx="3" type="body"/>
          </p:nvPr>
        </p:nvSpPr>
        <p:spPr>
          <a:xfrm>
            <a:off x="3796036" y="1666323"/>
            <a:ext cx="3657458"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349" name="Google Shape;349;p90"/>
          <p:cNvCxnSpPr/>
          <p:nvPr/>
        </p:nvCxnSpPr>
        <p:spPr>
          <a:xfrm>
            <a:off x="3780532" y="2343000"/>
            <a:ext cx="3779838" cy="11654"/>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transition spd="slow" p14:dur="1500">
    <p:random/>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5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 Preview">
  <p:cSld name="Screen Preview">
    <p:spTree>
      <p:nvGrpSpPr>
        <p:cNvPr id="350" name="Shape 350"/>
        <p:cNvGrpSpPr/>
        <p:nvPr/>
      </p:nvGrpSpPr>
      <p:grpSpPr>
        <a:xfrm>
          <a:off x="0" y="0"/>
          <a:ext cx="0" cy="0"/>
          <a:chOff x="0" y="0"/>
          <a:chExt cx="0" cy="0"/>
        </a:xfrm>
      </p:grpSpPr>
      <p:sp>
        <p:nvSpPr>
          <p:cNvPr id="351" name="Google Shape;351;p91"/>
          <p:cNvSpPr/>
          <p:nvPr/>
        </p:nvSpPr>
        <p:spPr>
          <a:xfrm>
            <a:off x="0" y="2057399"/>
            <a:ext cx="7559675" cy="7967133"/>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52" name="Google Shape;352;p91"/>
          <p:cNvSpPr txBox="1"/>
          <p:nvPr>
            <p:ph idx="1" type="body"/>
          </p:nvPr>
        </p:nvSpPr>
        <p:spPr>
          <a:xfrm>
            <a:off x="801602" y="7495821"/>
            <a:ext cx="5956470" cy="2327712"/>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353" name="Google Shape;353;p91"/>
          <p:cNvCxnSpPr/>
          <p:nvPr/>
        </p:nvCxnSpPr>
        <p:spPr>
          <a:xfrm>
            <a:off x="0" y="6403398"/>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354" name="Google Shape;354;p91"/>
          <p:cNvSpPr txBox="1"/>
          <p:nvPr>
            <p:ph idx="2" type="body"/>
          </p:nvPr>
        </p:nvSpPr>
        <p:spPr>
          <a:xfrm>
            <a:off x="801602" y="6416277"/>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chemeClr val="lt1"/>
              </a:buClr>
              <a:buSzPts val="1800"/>
              <a:buFont typeface="Arial"/>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55" name="Google Shape;355;p91"/>
          <p:cNvSpPr txBox="1"/>
          <p:nvPr>
            <p:ph idx="3" type="body"/>
          </p:nvPr>
        </p:nvSpPr>
        <p:spPr>
          <a:xfrm>
            <a:off x="801602" y="5748573"/>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56" name="Google Shape;356;p91"/>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57" name="Google Shape;357;p91"/>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pic>
        <p:nvPicPr>
          <p:cNvPr id="358" name="Google Shape;358;p91"/>
          <p:cNvPicPr preferRelativeResize="0"/>
          <p:nvPr/>
        </p:nvPicPr>
        <p:blipFill rotWithShape="1">
          <a:blip r:embed="rId2">
            <a:alphaModFix/>
          </a:blip>
          <a:srcRect b="0" l="0" r="0" t="0"/>
          <a:stretch/>
        </p:blipFill>
        <p:spPr>
          <a:xfrm>
            <a:off x="842411" y="562944"/>
            <a:ext cx="5831542" cy="4239955"/>
          </a:xfrm>
          <a:prstGeom prst="rect">
            <a:avLst/>
          </a:prstGeom>
          <a:noFill/>
          <a:ln>
            <a:noFill/>
          </a:ln>
        </p:spPr>
      </p:pic>
      <p:sp>
        <p:nvSpPr>
          <p:cNvPr id="359" name="Google Shape;359;p91"/>
          <p:cNvSpPr/>
          <p:nvPr>
            <p:ph idx="4" type="pic"/>
          </p:nvPr>
        </p:nvSpPr>
        <p:spPr>
          <a:xfrm>
            <a:off x="1716516" y="1017241"/>
            <a:ext cx="4126644" cy="2610075"/>
          </a:xfrm>
          <a:prstGeom prst="rect">
            <a:avLst/>
          </a:prstGeom>
          <a:solidFill>
            <a:srgbClr val="BFBFBF"/>
          </a:solidFill>
          <a:ln>
            <a:noFill/>
          </a:ln>
        </p:spPr>
      </p:sp>
    </p:spTree>
  </p:cSld>
  <p:clrMapOvr>
    <a:masterClrMapping/>
  </p:clrMapOvr>
  <p:transition spd="slow" p14:dur="1500">
    <p:random/>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t Preview">
  <p:cSld name="Tablet Preview">
    <p:spTree>
      <p:nvGrpSpPr>
        <p:cNvPr id="360" name="Shape 360"/>
        <p:cNvGrpSpPr/>
        <p:nvPr/>
      </p:nvGrpSpPr>
      <p:grpSpPr>
        <a:xfrm>
          <a:off x="0" y="0"/>
          <a:ext cx="0" cy="0"/>
          <a:chOff x="0" y="0"/>
          <a:chExt cx="0" cy="0"/>
        </a:xfrm>
      </p:grpSpPr>
      <p:pic>
        <p:nvPicPr>
          <p:cNvPr id="361" name="Google Shape;361;p92"/>
          <p:cNvPicPr preferRelativeResize="0"/>
          <p:nvPr/>
        </p:nvPicPr>
        <p:blipFill rotWithShape="1">
          <a:blip r:embed="rId2">
            <a:alphaModFix/>
          </a:blip>
          <a:srcRect b="22949" l="22302" r="0" t="0"/>
          <a:stretch/>
        </p:blipFill>
        <p:spPr>
          <a:xfrm>
            <a:off x="0" y="8408898"/>
            <a:ext cx="2302099" cy="2282915"/>
          </a:xfrm>
          <a:custGeom>
            <a:rect b="b" l="l" r="r" t="t"/>
            <a:pathLst>
              <a:path extrusionOk="0" h="3400425" w="3429000">
                <a:moveTo>
                  <a:pt x="0" y="0"/>
                </a:moveTo>
                <a:lnTo>
                  <a:pt x="3429000" y="0"/>
                </a:lnTo>
                <a:lnTo>
                  <a:pt x="3429000" y="3400425"/>
                </a:lnTo>
                <a:lnTo>
                  <a:pt x="0" y="3400425"/>
                </a:lnTo>
                <a:close/>
              </a:path>
            </a:pathLst>
          </a:custGeom>
          <a:noFill/>
          <a:ln>
            <a:noFill/>
          </a:ln>
        </p:spPr>
      </p:pic>
      <p:sp>
        <p:nvSpPr>
          <p:cNvPr id="362" name="Google Shape;362;p92"/>
          <p:cNvSpPr/>
          <p:nvPr/>
        </p:nvSpPr>
        <p:spPr>
          <a:xfrm>
            <a:off x="0" y="657727"/>
            <a:ext cx="7559675" cy="5604742"/>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363" name="Google Shape;363;p92"/>
          <p:cNvPicPr preferRelativeResize="0"/>
          <p:nvPr/>
        </p:nvPicPr>
        <p:blipFill rotWithShape="1">
          <a:blip r:embed="rId3">
            <a:alphaModFix/>
          </a:blip>
          <a:srcRect b="15813" l="0" r="0" t="0"/>
          <a:stretch/>
        </p:blipFill>
        <p:spPr>
          <a:xfrm>
            <a:off x="1476145" y="5479784"/>
            <a:ext cx="4607383" cy="5212029"/>
          </a:xfrm>
          <a:custGeom>
            <a:rect b="b" l="l" r="r" t="t"/>
            <a:pathLst>
              <a:path extrusionOk="0" h="5212029" w="4607383">
                <a:moveTo>
                  <a:pt x="0" y="0"/>
                </a:moveTo>
                <a:lnTo>
                  <a:pt x="4607383" y="0"/>
                </a:lnTo>
                <a:lnTo>
                  <a:pt x="4607383" y="5212029"/>
                </a:lnTo>
                <a:lnTo>
                  <a:pt x="0" y="5212029"/>
                </a:lnTo>
                <a:close/>
              </a:path>
            </a:pathLst>
          </a:custGeom>
          <a:noFill/>
          <a:ln>
            <a:noFill/>
          </a:ln>
        </p:spPr>
      </p:pic>
      <p:sp>
        <p:nvSpPr>
          <p:cNvPr id="364" name="Google Shape;364;p92"/>
          <p:cNvSpPr/>
          <p:nvPr>
            <p:ph idx="2" type="pic"/>
          </p:nvPr>
        </p:nvSpPr>
        <p:spPr>
          <a:xfrm>
            <a:off x="1793144" y="5952556"/>
            <a:ext cx="3973385" cy="4739257"/>
          </a:xfrm>
          <a:prstGeom prst="rect">
            <a:avLst/>
          </a:prstGeom>
          <a:solidFill>
            <a:srgbClr val="BFBFBF"/>
          </a:solidFill>
          <a:ln>
            <a:noFill/>
          </a:ln>
        </p:spPr>
      </p:sp>
      <p:sp>
        <p:nvSpPr>
          <p:cNvPr id="365" name="Google Shape;365;p92"/>
          <p:cNvSpPr/>
          <p:nvPr/>
        </p:nvSpPr>
        <p:spPr>
          <a:xfrm>
            <a:off x="2542885" y="9876090"/>
            <a:ext cx="2473903" cy="527935"/>
          </a:xfrm>
          <a:prstGeom prst="rect">
            <a:avLst/>
          </a:prstGeom>
          <a:solidFill>
            <a:srgbClr val="69ADAD"/>
          </a:solidFill>
          <a:ln>
            <a:noFill/>
          </a:ln>
        </p:spPr>
        <p:txBody>
          <a:bodyPr anchorCtr="0" anchor="t" bIns="70675" lIns="141375" spcFirstLastPara="1" rIns="141375" wrap="square" tIns="70675">
            <a:noAutofit/>
          </a:bodyPr>
          <a:lstStyle/>
          <a:p>
            <a:pPr indent="0" lvl="0" marL="0" marR="0" rtl="0" algn="ctr">
              <a:spcBef>
                <a:spcPts val="0"/>
              </a:spcBef>
              <a:spcAft>
                <a:spcPts val="0"/>
              </a:spcAft>
              <a:buNone/>
            </a:pPr>
            <a:r>
              <a:t/>
            </a:r>
            <a:endParaRPr sz="4175">
              <a:solidFill>
                <a:schemeClr val="dk1"/>
              </a:solidFill>
              <a:latin typeface="Century Schoolbook"/>
              <a:ea typeface="Century Schoolbook"/>
              <a:cs typeface="Century Schoolbook"/>
              <a:sym typeface="Century Schoolbook"/>
            </a:endParaRPr>
          </a:p>
        </p:txBody>
      </p:sp>
      <p:sp>
        <p:nvSpPr>
          <p:cNvPr id="366" name="Google Shape;366;p92"/>
          <p:cNvSpPr txBox="1"/>
          <p:nvPr>
            <p:ph idx="1" type="body"/>
          </p:nvPr>
        </p:nvSpPr>
        <p:spPr>
          <a:xfrm>
            <a:off x="1793144" y="9969560"/>
            <a:ext cx="3973385" cy="434465"/>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800"/>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111"/>
              <a:buNone/>
              <a:defRPr sz="3111">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111"/>
              <a:buNone/>
              <a:defRPr sz="3111">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111"/>
              <a:buNone/>
              <a:defRPr sz="3111">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111"/>
              <a:buNone/>
              <a:defRPr sz="3111">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67" name="Google Shape;367;p92"/>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68" name="Google Shape;368;p92"/>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69" name="Google Shape;369;p92"/>
          <p:cNvSpPr txBox="1"/>
          <p:nvPr>
            <p:ph idx="3" type="body"/>
          </p:nvPr>
        </p:nvSpPr>
        <p:spPr>
          <a:xfrm>
            <a:off x="801602" y="2619024"/>
            <a:ext cx="5956470" cy="2593004"/>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370" name="Google Shape;370;p92"/>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371" name="Google Shape;371;p92"/>
          <p:cNvSpPr txBox="1"/>
          <p:nvPr>
            <p:ph idx="4"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chemeClr val="lt1"/>
              </a:buClr>
              <a:buSzPts val="1800"/>
              <a:buFont typeface="Arial"/>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72" name="Google Shape;372;p92"/>
          <p:cNvSpPr txBox="1"/>
          <p:nvPr>
            <p:ph idx="5"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transition spd="slow" p14:dur="1500">
    <p:random/>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Title">
  <p:cSld name="Case Study Title">
    <p:spTree>
      <p:nvGrpSpPr>
        <p:cNvPr id="373" name="Shape 373"/>
        <p:cNvGrpSpPr/>
        <p:nvPr/>
      </p:nvGrpSpPr>
      <p:grpSpPr>
        <a:xfrm>
          <a:off x="0" y="0"/>
          <a:ext cx="0" cy="0"/>
          <a:chOff x="0" y="0"/>
          <a:chExt cx="0" cy="0"/>
        </a:xfrm>
      </p:grpSpPr>
      <p:pic>
        <p:nvPicPr>
          <p:cNvPr id="374" name="Google Shape;374;p93"/>
          <p:cNvPicPr preferRelativeResize="0"/>
          <p:nvPr/>
        </p:nvPicPr>
        <p:blipFill rotWithShape="1">
          <a:blip r:embed="rId2">
            <a:alphaModFix/>
          </a:blip>
          <a:srcRect b="0" l="0" r="0" t="0"/>
          <a:stretch/>
        </p:blipFill>
        <p:spPr>
          <a:xfrm>
            <a:off x="5137" y="0"/>
            <a:ext cx="3301373" cy="4021666"/>
          </a:xfrm>
          <a:custGeom>
            <a:rect b="b" l="l" r="r" t="t"/>
            <a:pathLst>
              <a:path extrusionOk="0" h="4021666" w="3301373">
                <a:moveTo>
                  <a:pt x="0" y="0"/>
                </a:moveTo>
                <a:lnTo>
                  <a:pt x="3301373" y="0"/>
                </a:lnTo>
                <a:lnTo>
                  <a:pt x="3301373" y="4021666"/>
                </a:lnTo>
                <a:lnTo>
                  <a:pt x="0" y="4021666"/>
                </a:lnTo>
                <a:close/>
              </a:path>
            </a:pathLst>
          </a:custGeom>
          <a:noFill/>
          <a:ln>
            <a:noFill/>
          </a:ln>
        </p:spPr>
      </p:pic>
      <p:sp>
        <p:nvSpPr>
          <p:cNvPr id="375" name="Google Shape;375;p93"/>
          <p:cNvSpPr/>
          <p:nvPr>
            <p:ph idx="2" type="pic"/>
          </p:nvPr>
        </p:nvSpPr>
        <p:spPr>
          <a:xfrm>
            <a:off x="5136" y="1"/>
            <a:ext cx="2850694" cy="3459591"/>
          </a:xfrm>
          <a:prstGeom prst="rect">
            <a:avLst/>
          </a:prstGeom>
          <a:noFill/>
          <a:ln>
            <a:noFill/>
          </a:ln>
        </p:spPr>
      </p:sp>
      <p:sp>
        <p:nvSpPr>
          <p:cNvPr id="376" name="Google Shape;376;p93"/>
          <p:cNvSpPr/>
          <p:nvPr/>
        </p:nvSpPr>
        <p:spPr>
          <a:xfrm>
            <a:off x="3779839" y="1"/>
            <a:ext cx="3779837" cy="4738961"/>
          </a:xfrm>
          <a:custGeom>
            <a:rect b="b" l="l" r="r" t="t"/>
            <a:pathLst>
              <a:path extrusionOk="0" h="4738961" w="3779837">
                <a:moveTo>
                  <a:pt x="1298119" y="0"/>
                </a:moveTo>
                <a:lnTo>
                  <a:pt x="3761976" y="0"/>
                </a:lnTo>
                <a:lnTo>
                  <a:pt x="3779837" y="10851"/>
                </a:lnTo>
                <a:lnTo>
                  <a:pt x="3779837" y="4406977"/>
                </a:lnTo>
                <a:lnTo>
                  <a:pt x="3736018" y="4433598"/>
                </a:lnTo>
                <a:cubicBezTo>
                  <a:pt x="3377527" y="4628342"/>
                  <a:pt x="2966705" y="4738961"/>
                  <a:pt x="2530047" y="4738961"/>
                </a:cubicBezTo>
                <a:cubicBezTo>
                  <a:pt x="1132741" y="4738961"/>
                  <a:pt x="0" y="3606220"/>
                  <a:pt x="0" y="2208914"/>
                </a:cubicBezTo>
                <a:cubicBezTo>
                  <a:pt x="0" y="1335598"/>
                  <a:pt x="442477" y="565627"/>
                  <a:pt x="1115474" y="11096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377" name="Google Shape;377;p93"/>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78" name="Google Shape;378;p93"/>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79" name="Google Shape;379;p93"/>
          <p:cNvSpPr txBox="1"/>
          <p:nvPr>
            <p:ph idx="1" type="body"/>
          </p:nvPr>
        </p:nvSpPr>
        <p:spPr>
          <a:xfrm>
            <a:off x="4459209" y="1736495"/>
            <a:ext cx="2864232"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1"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80" name="Google Shape;380;p93"/>
          <p:cNvSpPr txBox="1"/>
          <p:nvPr>
            <p:ph idx="3" type="body"/>
          </p:nvPr>
        </p:nvSpPr>
        <p:spPr>
          <a:xfrm>
            <a:off x="4459209" y="887817"/>
            <a:ext cx="2899792" cy="57461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81" name="Google Shape;381;p93"/>
          <p:cNvSpPr txBox="1"/>
          <p:nvPr>
            <p:ph idx="4" type="body"/>
          </p:nvPr>
        </p:nvSpPr>
        <p:spPr>
          <a:xfrm>
            <a:off x="766012" y="7547751"/>
            <a:ext cx="5992059"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82" name="Google Shape;382;p93"/>
          <p:cNvSpPr txBox="1"/>
          <p:nvPr>
            <p:ph idx="5" type="body"/>
          </p:nvPr>
        </p:nvSpPr>
        <p:spPr>
          <a:xfrm>
            <a:off x="750772" y="5639757"/>
            <a:ext cx="5992060" cy="1704039"/>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83" name="Google Shape;383;p93"/>
          <p:cNvSpPr txBox="1"/>
          <p:nvPr>
            <p:ph idx="6" type="body"/>
          </p:nvPr>
        </p:nvSpPr>
        <p:spPr>
          <a:xfrm>
            <a:off x="750772" y="5195174"/>
            <a:ext cx="5992059"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84" name="Google Shape;384;p93"/>
          <p:cNvSpPr txBox="1"/>
          <p:nvPr>
            <p:ph idx="7" type="body"/>
          </p:nvPr>
        </p:nvSpPr>
        <p:spPr>
          <a:xfrm>
            <a:off x="4459209" y="2460724"/>
            <a:ext cx="2899792" cy="280520"/>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85" name="Google Shape;385;p93"/>
          <p:cNvSpPr txBox="1"/>
          <p:nvPr>
            <p:ph idx="8" type="body"/>
          </p:nvPr>
        </p:nvSpPr>
        <p:spPr>
          <a:xfrm>
            <a:off x="4459209" y="2917924"/>
            <a:ext cx="2899792" cy="280520"/>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86" name="Google Shape;386;p93"/>
          <p:cNvSpPr txBox="1"/>
          <p:nvPr>
            <p:ph idx="9" type="body"/>
          </p:nvPr>
        </p:nvSpPr>
        <p:spPr>
          <a:xfrm>
            <a:off x="4459209" y="3375124"/>
            <a:ext cx="2899792" cy="280520"/>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387" name="Google Shape;387;p93"/>
          <p:cNvCxnSpPr/>
          <p:nvPr/>
        </p:nvCxnSpPr>
        <p:spPr>
          <a:xfrm rot="10800000">
            <a:off x="4451408" y="3267600"/>
            <a:ext cx="3108267" cy="0"/>
          </a:xfrm>
          <a:prstGeom prst="straightConnector1">
            <a:avLst/>
          </a:prstGeom>
          <a:noFill/>
          <a:ln cap="flat" cmpd="sng" w="28575">
            <a:solidFill>
              <a:schemeClr val="lt1"/>
            </a:solidFill>
            <a:prstDash val="solid"/>
            <a:miter lim="800000"/>
            <a:headEnd len="sm" w="sm" type="none"/>
            <a:tailEnd len="sm" w="sm" type="none"/>
          </a:ln>
        </p:spPr>
      </p:cxnSp>
      <p:cxnSp>
        <p:nvCxnSpPr>
          <p:cNvPr id="388" name="Google Shape;388;p93"/>
          <p:cNvCxnSpPr/>
          <p:nvPr/>
        </p:nvCxnSpPr>
        <p:spPr>
          <a:xfrm rot="10800000">
            <a:off x="4451408" y="2818422"/>
            <a:ext cx="3108267" cy="0"/>
          </a:xfrm>
          <a:prstGeom prst="straightConnector1">
            <a:avLst/>
          </a:prstGeom>
          <a:noFill/>
          <a:ln cap="flat" cmpd="sng" w="28575">
            <a:solidFill>
              <a:schemeClr val="lt1"/>
            </a:solidFill>
            <a:prstDash val="solid"/>
            <a:miter lim="800000"/>
            <a:headEnd len="sm" w="sm" type="none"/>
            <a:tailEnd len="sm" w="sm" type="none"/>
          </a:ln>
        </p:spPr>
      </p:cxnSp>
      <p:cxnSp>
        <p:nvCxnSpPr>
          <p:cNvPr id="389" name="Google Shape;389;p93"/>
          <p:cNvCxnSpPr/>
          <p:nvPr/>
        </p:nvCxnSpPr>
        <p:spPr>
          <a:xfrm rot="10800000">
            <a:off x="4451408" y="1599222"/>
            <a:ext cx="3108267" cy="0"/>
          </a:xfrm>
          <a:prstGeom prst="straightConnector1">
            <a:avLst/>
          </a:prstGeom>
          <a:noFill/>
          <a:ln cap="flat" cmpd="sng" w="28575">
            <a:solidFill>
              <a:schemeClr val="lt1"/>
            </a:solidFill>
            <a:prstDash val="solid"/>
            <a:miter lim="800000"/>
            <a:headEnd len="sm" w="sm" type="none"/>
            <a:tailEnd len="sm" w="sm" type="none"/>
          </a:ln>
        </p:spPr>
      </p:cxnSp>
      <p:sp>
        <p:nvSpPr>
          <p:cNvPr id="390" name="Google Shape;390;p93"/>
          <p:cNvSpPr txBox="1"/>
          <p:nvPr>
            <p:ph idx="13" type="body"/>
          </p:nvPr>
        </p:nvSpPr>
        <p:spPr>
          <a:xfrm>
            <a:off x="734729" y="8046073"/>
            <a:ext cx="5992060" cy="1704039"/>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1">
  <p:cSld name="Case Study 1">
    <p:spTree>
      <p:nvGrpSpPr>
        <p:cNvPr id="391" name="Shape 391"/>
        <p:cNvGrpSpPr/>
        <p:nvPr/>
      </p:nvGrpSpPr>
      <p:grpSpPr>
        <a:xfrm>
          <a:off x="0" y="0"/>
          <a:ext cx="0" cy="0"/>
          <a:chOff x="0" y="0"/>
          <a:chExt cx="0" cy="0"/>
        </a:xfrm>
      </p:grpSpPr>
      <p:sp>
        <p:nvSpPr>
          <p:cNvPr id="392" name="Google Shape;392;p94"/>
          <p:cNvSpPr txBox="1"/>
          <p:nvPr>
            <p:ph idx="1" type="body"/>
          </p:nvPr>
        </p:nvSpPr>
        <p:spPr>
          <a:xfrm>
            <a:off x="766012" y="6149784"/>
            <a:ext cx="5992060" cy="2088787"/>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93" name="Google Shape;393;p94"/>
          <p:cNvSpPr txBox="1"/>
          <p:nvPr>
            <p:ph idx="2" type="body"/>
          </p:nvPr>
        </p:nvSpPr>
        <p:spPr>
          <a:xfrm>
            <a:off x="766012" y="5515124"/>
            <a:ext cx="5992059"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69ADAD"/>
              </a:buClr>
              <a:buSzPts val="1400"/>
              <a:buNone/>
              <a:defRPr b="1" i="0" sz="1400">
                <a:solidFill>
                  <a:srgbClr val="69ADAD"/>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94" name="Google Shape;394;p94"/>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395" name="Google Shape;395;p94"/>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396" name="Google Shape;396;p94"/>
          <p:cNvSpPr txBox="1"/>
          <p:nvPr>
            <p:ph idx="3" type="body"/>
          </p:nvPr>
        </p:nvSpPr>
        <p:spPr>
          <a:xfrm>
            <a:off x="730154" y="1326776"/>
            <a:ext cx="5992060" cy="3851430"/>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397" name="Google Shape;397;p94"/>
          <p:cNvSpPr txBox="1"/>
          <p:nvPr>
            <p:ph idx="4" type="body"/>
          </p:nvPr>
        </p:nvSpPr>
        <p:spPr>
          <a:xfrm>
            <a:off x="730154" y="692116"/>
            <a:ext cx="5992059"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69ADAD"/>
              </a:buClr>
              <a:buSzPts val="1400"/>
              <a:buNone/>
              <a:defRPr b="1" i="0" sz="1400">
                <a:solidFill>
                  <a:srgbClr val="69ADAD"/>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398" name="Google Shape;398;p94"/>
          <p:cNvCxnSpPr/>
          <p:nvPr/>
        </p:nvCxnSpPr>
        <p:spPr>
          <a:xfrm>
            <a:off x="0" y="5348532"/>
            <a:ext cx="3607692" cy="0"/>
          </a:xfrm>
          <a:prstGeom prst="straightConnector1">
            <a:avLst/>
          </a:prstGeom>
          <a:noFill/>
          <a:ln cap="flat" cmpd="sng" w="28575">
            <a:solidFill>
              <a:srgbClr val="69ADAD"/>
            </a:solidFill>
            <a:prstDash val="solid"/>
            <a:miter lim="800000"/>
            <a:headEnd len="sm" w="sm" type="none"/>
            <a:tailEnd len="sm" w="sm" type="none"/>
          </a:ln>
        </p:spPr>
      </p:cxnSp>
      <p:pic>
        <p:nvPicPr>
          <p:cNvPr id="399" name="Google Shape;399;p94"/>
          <p:cNvPicPr preferRelativeResize="0"/>
          <p:nvPr/>
        </p:nvPicPr>
        <p:blipFill rotWithShape="1">
          <a:blip r:embed="rId2">
            <a:alphaModFix/>
          </a:blip>
          <a:srcRect b="22949" l="22302" r="0" t="0"/>
          <a:stretch/>
        </p:blipFill>
        <p:spPr>
          <a:xfrm>
            <a:off x="0" y="8408898"/>
            <a:ext cx="2302099" cy="2282915"/>
          </a:xfrm>
          <a:custGeom>
            <a:rect b="b" l="l" r="r" t="t"/>
            <a:pathLst>
              <a:path extrusionOk="0" h="3400425" w="3429000">
                <a:moveTo>
                  <a:pt x="0" y="0"/>
                </a:moveTo>
                <a:lnTo>
                  <a:pt x="3429000" y="0"/>
                </a:lnTo>
                <a:lnTo>
                  <a:pt x="3429000" y="3400425"/>
                </a:lnTo>
                <a:lnTo>
                  <a:pt x="0" y="3400425"/>
                </a:lnTo>
                <a:close/>
              </a:path>
            </a:pathLst>
          </a:custGeom>
          <a:noFill/>
          <a:ln>
            <a:noFill/>
          </a:ln>
        </p:spPr>
      </p:pic>
      <p:cxnSp>
        <p:nvCxnSpPr>
          <p:cNvPr id="400" name="Google Shape;400;p94"/>
          <p:cNvCxnSpPr/>
          <p:nvPr/>
        </p:nvCxnSpPr>
        <p:spPr>
          <a:xfrm>
            <a:off x="3801978" y="1225711"/>
            <a:ext cx="3288633" cy="0"/>
          </a:xfrm>
          <a:prstGeom prst="straightConnector1">
            <a:avLst/>
          </a:prstGeom>
          <a:noFill/>
          <a:ln cap="flat" cmpd="sng" w="28575">
            <a:solidFill>
              <a:srgbClr val="69ADAD"/>
            </a:solidFill>
            <a:prstDash val="solid"/>
            <a:miter lim="800000"/>
            <a:headEnd len="sm" w="sm" type="none"/>
            <a:tailEnd len="sm" w="sm" type="none"/>
          </a:ln>
        </p:spPr>
      </p:cxnSp>
      <p:cxnSp>
        <p:nvCxnSpPr>
          <p:cNvPr id="401" name="Google Shape;401;p94"/>
          <p:cNvCxnSpPr/>
          <p:nvPr/>
        </p:nvCxnSpPr>
        <p:spPr>
          <a:xfrm>
            <a:off x="3801978" y="6054385"/>
            <a:ext cx="3288633" cy="0"/>
          </a:xfrm>
          <a:prstGeom prst="straightConnector1">
            <a:avLst/>
          </a:prstGeom>
          <a:noFill/>
          <a:ln cap="flat" cmpd="sng" w="28575">
            <a:solidFill>
              <a:srgbClr val="69ADAD"/>
            </a:solidFill>
            <a:prstDash val="solid"/>
            <a:miter lim="800000"/>
            <a:headEnd len="sm" w="sm" type="none"/>
            <a:tailEnd len="sm" w="sm" type="none"/>
          </a:ln>
        </p:spPr>
      </p:cxnSp>
      <p:grpSp>
        <p:nvGrpSpPr>
          <p:cNvPr id="402" name="Google Shape;402;p94"/>
          <p:cNvGrpSpPr/>
          <p:nvPr/>
        </p:nvGrpSpPr>
        <p:grpSpPr>
          <a:xfrm>
            <a:off x="6770986" y="850643"/>
            <a:ext cx="750136" cy="750136"/>
            <a:chOff x="7559675" y="1928896"/>
            <a:chExt cx="750136" cy="750136"/>
          </a:xfrm>
        </p:grpSpPr>
        <p:sp>
          <p:nvSpPr>
            <p:cNvPr id="403" name="Google Shape;403;p94"/>
            <p:cNvSpPr/>
            <p:nvPr/>
          </p:nvSpPr>
          <p:spPr>
            <a:xfrm>
              <a:off x="7559675" y="1928896"/>
              <a:ext cx="750136" cy="750136"/>
            </a:xfrm>
            <a:prstGeom prst="ellipse">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404" name="Google Shape;404;p94"/>
            <p:cNvGrpSpPr/>
            <p:nvPr/>
          </p:nvGrpSpPr>
          <p:grpSpPr>
            <a:xfrm>
              <a:off x="7683372" y="2028561"/>
              <a:ext cx="526805" cy="526741"/>
              <a:chOff x="1042830" y="5367345"/>
              <a:chExt cx="907476" cy="907364"/>
            </a:xfrm>
          </p:grpSpPr>
          <p:grpSp>
            <p:nvGrpSpPr>
              <p:cNvPr id="405" name="Google Shape;405;p94"/>
              <p:cNvGrpSpPr/>
              <p:nvPr/>
            </p:nvGrpSpPr>
            <p:grpSpPr>
              <a:xfrm>
                <a:off x="1042830" y="5367345"/>
                <a:ext cx="907476" cy="907364"/>
                <a:chOff x="5318121" y="3727141"/>
                <a:chExt cx="907476" cy="907364"/>
              </a:xfrm>
            </p:grpSpPr>
            <p:sp>
              <p:nvSpPr>
                <p:cNvPr id="406" name="Google Shape;406;p94"/>
                <p:cNvSpPr/>
                <p:nvPr/>
              </p:nvSpPr>
              <p:spPr>
                <a:xfrm>
                  <a:off x="5318121" y="3727141"/>
                  <a:ext cx="907476" cy="907364"/>
                </a:xfrm>
                <a:custGeom>
                  <a:rect b="b" l="l" r="r" t="t"/>
                  <a:pathLst>
                    <a:path extrusionOk="0" h="907364" w="907476">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7" name="Google Shape;407;p94"/>
                <p:cNvSpPr/>
                <p:nvPr/>
              </p:nvSpPr>
              <p:spPr>
                <a:xfrm>
                  <a:off x="5953501" y="4163181"/>
                  <a:ext cx="65641" cy="35401"/>
                </a:xfrm>
                <a:custGeom>
                  <a:rect b="b" l="l" r="r" t="t"/>
                  <a:pathLst>
                    <a:path extrusionOk="0" h="35401" w="6564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8" name="Google Shape;408;p94"/>
                <p:cNvSpPr/>
                <p:nvPr/>
              </p:nvSpPr>
              <p:spPr>
                <a:xfrm>
                  <a:off x="5523843" y="4332476"/>
                  <a:ext cx="58547" cy="56694"/>
                </a:xfrm>
                <a:custGeom>
                  <a:rect b="b" l="l" r="r" t="t"/>
                  <a:pathLst>
                    <a:path extrusionOk="0" h="56694" w="58547">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09" name="Google Shape;409;p94"/>
                <p:cNvSpPr/>
                <p:nvPr/>
              </p:nvSpPr>
              <p:spPr>
                <a:xfrm>
                  <a:off x="5445750" y="4163159"/>
                  <a:ext cx="62204" cy="35518"/>
                </a:xfrm>
                <a:custGeom>
                  <a:rect b="b" l="l" r="r" t="t"/>
                  <a:pathLst>
                    <a:path extrusionOk="0" h="35518" w="62204">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0" name="Google Shape;410;p94"/>
                <p:cNvSpPr/>
                <p:nvPr/>
              </p:nvSpPr>
              <p:spPr>
                <a:xfrm>
                  <a:off x="5888622" y="3972297"/>
                  <a:ext cx="52247" cy="54354"/>
                </a:xfrm>
                <a:custGeom>
                  <a:rect b="b" l="l" r="r" t="t"/>
                  <a:pathLst>
                    <a:path extrusionOk="0" h="54354" w="52247">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1" name="Google Shape;411;p94"/>
                <p:cNvSpPr/>
                <p:nvPr/>
              </p:nvSpPr>
              <p:spPr>
                <a:xfrm>
                  <a:off x="5523894" y="3973420"/>
                  <a:ext cx="55042" cy="51523"/>
                </a:xfrm>
                <a:custGeom>
                  <a:rect b="b" l="l" r="r" t="t"/>
                  <a:pathLst>
                    <a:path extrusionOk="0" h="51523" w="55042">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2" name="Google Shape;412;p94"/>
                <p:cNvSpPr/>
                <p:nvPr/>
              </p:nvSpPr>
              <p:spPr>
                <a:xfrm>
                  <a:off x="5714409" y="3893791"/>
                  <a:ext cx="35595" cy="58763"/>
                </a:xfrm>
                <a:custGeom>
                  <a:rect b="b" l="l" r="r" t="t"/>
                  <a:pathLst>
                    <a:path extrusionOk="0" h="58763" w="35595">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3" name="Google Shape;413;p94"/>
                <p:cNvSpPr/>
                <p:nvPr/>
              </p:nvSpPr>
              <p:spPr>
                <a:xfrm>
                  <a:off x="5714793" y="3727525"/>
                  <a:ext cx="35307" cy="35326"/>
                </a:xfrm>
                <a:custGeom>
                  <a:rect b="b" l="l" r="r" t="t"/>
                  <a:pathLst>
                    <a:path extrusionOk="0" h="35326" w="35307">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4" name="Google Shape;414;p94"/>
                <p:cNvSpPr/>
                <p:nvPr/>
              </p:nvSpPr>
              <p:spPr>
                <a:xfrm>
                  <a:off x="5649294" y="4059440"/>
                  <a:ext cx="169845" cy="243571"/>
                </a:xfrm>
                <a:custGeom>
                  <a:rect b="b" l="l" r="r" t="t"/>
                  <a:pathLst>
                    <a:path extrusionOk="0" h="243571" w="169845">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415" name="Google Shape;415;p94"/>
              <p:cNvGrpSpPr/>
              <p:nvPr/>
            </p:nvGrpSpPr>
            <p:grpSpPr>
              <a:xfrm>
                <a:off x="1304333" y="5488666"/>
                <a:ext cx="566267" cy="691349"/>
                <a:chOff x="5574516" y="3858678"/>
                <a:chExt cx="566267" cy="691349"/>
              </a:xfrm>
            </p:grpSpPr>
            <p:sp>
              <p:nvSpPr>
                <p:cNvPr id="416" name="Google Shape;416;p94"/>
                <p:cNvSpPr/>
                <p:nvPr/>
              </p:nvSpPr>
              <p:spPr>
                <a:xfrm>
                  <a:off x="5574516" y="4023123"/>
                  <a:ext cx="315322" cy="329150"/>
                </a:xfrm>
                <a:custGeom>
                  <a:rect b="b" l="l" r="r" t="t"/>
                  <a:pathLst>
                    <a:path extrusionOk="0" h="329150" w="315322">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7" name="Google Shape;417;p94"/>
                <p:cNvSpPr/>
                <p:nvPr/>
              </p:nvSpPr>
              <p:spPr>
                <a:xfrm>
                  <a:off x="5935464" y="4344594"/>
                  <a:ext cx="205319" cy="205433"/>
                </a:xfrm>
                <a:custGeom>
                  <a:rect b="b" l="l" r="r" t="t"/>
                  <a:pathLst>
                    <a:path extrusionOk="0" h="205433" w="205319">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8" name="Google Shape;418;p94"/>
                <p:cNvSpPr/>
                <p:nvPr/>
              </p:nvSpPr>
              <p:spPr>
                <a:xfrm>
                  <a:off x="6090893" y="3858678"/>
                  <a:ext cx="48643" cy="134182"/>
                </a:xfrm>
                <a:custGeom>
                  <a:rect b="b" l="l" r="r" t="t"/>
                  <a:pathLst>
                    <a:path extrusionOk="0" h="134182" w="48643">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19" name="Google Shape;419;p94"/>
                <p:cNvSpPr/>
                <p:nvPr/>
              </p:nvSpPr>
              <p:spPr>
                <a:xfrm>
                  <a:off x="6090893" y="4028401"/>
                  <a:ext cx="49027" cy="134737"/>
                </a:xfrm>
                <a:custGeom>
                  <a:rect b="b" l="l" r="r" t="t"/>
                  <a:pathLst>
                    <a:path extrusionOk="0" h="134737" w="4902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0" name="Google Shape;420;p94"/>
                <p:cNvSpPr/>
                <p:nvPr/>
              </p:nvSpPr>
              <p:spPr>
                <a:xfrm>
                  <a:off x="6090893" y="4199579"/>
                  <a:ext cx="48355" cy="133206"/>
                </a:xfrm>
                <a:custGeom>
                  <a:rect b="b" l="l" r="r" t="t"/>
                  <a:pathLst>
                    <a:path extrusionOk="0" h="133206" w="48355">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1" name="Google Shape;421;p94"/>
                <p:cNvSpPr/>
                <p:nvPr/>
              </p:nvSpPr>
              <p:spPr>
                <a:xfrm>
                  <a:off x="5699826" y="4143000"/>
                  <a:ext cx="65241" cy="82941"/>
                </a:xfrm>
                <a:custGeom>
                  <a:rect b="b" l="l" r="r" t="t"/>
                  <a:pathLst>
                    <a:path extrusionOk="0" h="82941" w="652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grpSp>
        <p:nvGrpSpPr>
          <p:cNvPr id="422" name="Google Shape;422;p94"/>
          <p:cNvGrpSpPr/>
          <p:nvPr/>
        </p:nvGrpSpPr>
        <p:grpSpPr>
          <a:xfrm>
            <a:off x="6770986" y="5699369"/>
            <a:ext cx="750136" cy="750136"/>
            <a:chOff x="6770986" y="5699369"/>
            <a:chExt cx="750136" cy="750136"/>
          </a:xfrm>
        </p:grpSpPr>
        <p:sp>
          <p:nvSpPr>
            <p:cNvPr id="423" name="Google Shape;423;p94"/>
            <p:cNvSpPr/>
            <p:nvPr/>
          </p:nvSpPr>
          <p:spPr>
            <a:xfrm>
              <a:off x="6770986" y="5699369"/>
              <a:ext cx="750136" cy="750136"/>
            </a:xfrm>
            <a:prstGeom prst="ellipse">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424" name="Google Shape;424;p94"/>
            <p:cNvGrpSpPr/>
            <p:nvPr/>
          </p:nvGrpSpPr>
          <p:grpSpPr>
            <a:xfrm>
              <a:off x="6927017" y="5844011"/>
              <a:ext cx="460179" cy="460852"/>
              <a:chOff x="5846399" y="5075944"/>
              <a:chExt cx="910778" cy="912109"/>
            </a:xfrm>
          </p:grpSpPr>
          <p:grpSp>
            <p:nvGrpSpPr>
              <p:cNvPr id="425" name="Google Shape;425;p94"/>
              <p:cNvGrpSpPr/>
              <p:nvPr/>
            </p:nvGrpSpPr>
            <p:grpSpPr>
              <a:xfrm>
                <a:off x="6118625" y="5123402"/>
                <a:ext cx="376897" cy="533617"/>
                <a:chOff x="2711364" y="4936062"/>
                <a:chExt cx="376897" cy="533617"/>
              </a:xfrm>
            </p:grpSpPr>
            <p:sp>
              <p:nvSpPr>
                <p:cNvPr id="426" name="Google Shape;426;p94"/>
                <p:cNvSpPr/>
                <p:nvPr/>
              </p:nvSpPr>
              <p:spPr>
                <a:xfrm>
                  <a:off x="2711364" y="4936062"/>
                  <a:ext cx="376897" cy="408053"/>
                </a:xfrm>
                <a:custGeom>
                  <a:rect b="b" l="l" r="r" t="t"/>
                  <a:pathLst>
                    <a:path extrusionOk="0" h="408053" w="376897">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7" name="Google Shape;427;p94"/>
                <p:cNvSpPr/>
                <p:nvPr/>
              </p:nvSpPr>
              <p:spPr>
                <a:xfrm>
                  <a:off x="2869101" y="5218935"/>
                  <a:ext cx="61404" cy="124796"/>
                </a:xfrm>
                <a:custGeom>
                  <a:rect b="b" l="l" r="r" t="t"/>
                  <a:pathLst>
                    <a:path extrusionOk="0" h="124796" w="61404">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8" name="Google Shape;428;p94"/>
                <p:cNvSpPr/>
                <p:nvPr/>
              </p:nvSpPr>
              <p:spPr>
                <a:xfrm>
                  <a:off x="2837632" y="5376370"/>
                  <a:ext cx="124342" cy="30334"/>
                </a:xfrm>
                <a:custGeom>
                  <a:rect b="b" l="l" r="r" t="t"/>
                  <a:pathLst>
                    <a:path extrusionOk="0" h="30334" w="124342">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29" name="Google Shape;429;p94"/>
                <p:cNvSpPr/>
                <p:nvPr/>
              </p:nvSpPr>
              <p:spPr>
                <a:xfrm>
                  <a:off x="2857588" y="5439344"/>
                  <a:ext cx="84814" cy="30335"/>
                </a:xfrm>
                <a:custGeom>
                  <a:rect b="b" l="l" r="r" t="t"/>
                  <a:pathLst>
                    <a:path extrusionOk="0" h="30335" w="84814">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0" name="Google Shape;430;p94"/>
                <p:cNvSpPr/>
                <p:nvPr/>
              </p:nvSpPr>
              <p:spPr>
                <a:xfrm>
                  <a:off x="2805762" y="5155943"/>
                  <a:ext cx="31444" cy="31291"/>
                </a:xfrm>
                <a:custGeom>
                  <a:rect b="b" l="l" r="r" t="t"/>
                  <a:pathLst>
                    <a:path extrusionOk="0" h="31291" w="31444">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1" name="Google Shape;431;p94"/>
                <p:cNvSpPr/>
                <p:nvPr/>
              </p:nvSpPr>
              <p:spPr>
                <a:xfrm>
                  <a:off x="2962572" y="5155944"/>
                  <a:ext cx="31274" cy="31504"/>
                </a:xfrm>
                <a:custGeom>
                  <a:rect b="b" l="l" r="r" t="t"/>
                  <a:pathLst>
                    <a:path extrusionOk="0" h="31504" w="31274">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432" name="Google Shape;432;p94"/>
              <p:cNvGrpSpPr/>
              <p:nvPr/>
            </p:nvGrpSpPr>
            <p:grpSpPr>
              <a:xfrm>
                <a:off x="5846399" y="5075944"/>
                <a:ext cx="910778" cy="912109"/>
                <a:chOff x="2444246" y="4903928"/>
                <a:chExt cx="910778" cy="912109"/>
              </a:xfrm>
            </p:grpSpPr>
            <p:sp>
              <p:nvSpPr>
                <p:cNvPr id="433" name="Google Shape;433;p94"/>
                <p:cNvSpPr/>
                <p:nvPr/>
              </p:nvSpPr>
              <p:spPr>
                <a:xfrm>
                  <a:off x="2679955" y="4903928"/>
                  <a:ext cx="440062" cy="597910"/>
                </a:xfrm>
                <a:custGeom>
                  <a:rect b="b" l="l" r="r" t="t"/>
                  <a:pathLst>
                    <a:path extrusionOk="0" h="597910" w="440062">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4" name="Google Shape;434;p94"/>
                <p:cNvSpPr/>
                <p:nvPr/>
              </p:nvSpPr>
              <p:spPr>
                <a:xfrm>
                  <a:off x="2962679" y="5486092"/>
                  <a:ext cx="314009" cy="329945"/>
                </a:xfrm>
                <a:custGeom>
                  <a:rect b="b" l="l" r="r" t="t"/>
                  <a:pathLst>
                    <a:path extrusionOk="0" h="329945" w="314009">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5" name="Google Shape;435;p94"/>
                <p:cNvSpPr/>
                <p:nvPr/>
              </p:nvSpPr>
              <p:spPr>
                <a:xfrm>
                  <a:off x="2522873" y="5485743"/>
                  <a:ext cx="314009" cy="329909"/>
                </a:xfrm>
                <a:custGeom>
                  <a:rect b="b" l="l" r="r" t="t"/>
                  <a:pathLst>
                    <a:path extrusionOk="0" h="329909" w="314009">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6" name="Google Shape;436;p94"/>
                <p:cNvSpPr/>
                <p:nvPr/>
              </p:nvSpPr>
              <p:spPr>
                <a:xfrm>
                  <a:off x="2444246" y="5234238"/>
                  <a:ext cx="219597" cy="220082"/>
                </a:xfrm>
                <a:custGeom>
                  <a:rect b="b" l="l" r="r" t="t"/>
                  <a:pathLst>
                    <a:path extrusionOk="0" h="220082" w="219597">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7" name="Google Shape;437;p94"/>
                <p:cNvSpPr/>
                <p:nvPr/>
              </p:nvSpPr>
              <p:spPr>
                <a:xfrm>
                  <a:off x="3135377" y="5234295"/>
                  <a:ext cx="219647" cy="220409"/>
                </a:xfrm>
                <a:custGeom>
                  <a:rect b="b" l="l" r="r" t="t"/>
                  <a:pathLst>
                    <a:path extrusionOk="0" h="220409" w="219647">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8" name="Google Shape;438;p94"/>
                <p:cNvSpPr/>
                <p:nvPr/>
              </p:nvSpPr>
              <p:spPr>
                <a:xfrm>
                  <a:off x="2837244" y="5533037"/>
                  <a:ext cx="125498" cy="125948"/>
                </a:xfrm>
                <a:custGeom>
                  <a:rect b="b" l="l" r="r" t="t"/>
                  <a:pathLst>
                    <a:path extrusionOk="0" h="125948" w="125498">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39" name="Google Shape;439;p94"/>
                <p:cNvSpPr/>
                <p:nvPr/>
              </p:nvSpPr>
              <p:spPr>
                <a:xfrm>
                  <a:off x="2459992" y="5485801"/>
                  <a:ext cx="94419" cy="94102"/>
                </a:xfrm>
                <a:custGeom>
                  <a:rect b="b" l="l" r="r" t="t"/>
                  <a:pathLst>
                    <a:path extrusionOk="0" h="94102" w="94419">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40" name="Google Shape;440;p94"/>
                <p:cNvSpPr/>
                <p:nvPr/>
              </p:nvSpPr>
              <p:spPr>
                <a:xfrm>
                  <a:off x="3245585" y="5485802"/>
                  <a:ext cx="94408" cy="94087"/>
                </a:xfrm>
                <a:custGeom>
                  <a:rect b="b" l="l" r="r" t="t"/>
                  <a:pathLst>
                    <a:path extrusionOk="0" h="94087" w="94408">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41" name="Google Shape;441;p94"/>
                <p:cNvSpPr/>
                <p:nvPr/>
              </p:nvSpPr>
              <p:spPr>
                <a:xfrm>
                  <a:off x="2523320" y="5014653"/>
                  <a:ext cx="94030" cy="94077"/>
                </a:xfrm>
                <a:custGeom>
                  <a:rect b="b" l="l" r="r" t="t"/>
                  <a:pathLst>
                    <a:path extrusionOk="0" h="94077" w="9403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42" name="Google Shape;442;p94"/>
                <p:cNvSpPr/>
                <p:nvPr/>
              </p:nvSpPr>
              <p:spPr>
                <a:xfrm>
                  <a:off x="3182646" y="5014648"/>
                  <a:ext cx="94030" cy="94466"/>
                </a:xfrm>
                <a:custGeom>
                  <a:rect b="b" l="l" r="r" t="t"/>
                  <a:pathLst>
                    <a:path extrusionOk="0" h="94466" w="9403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2">
  <p:cSld name="Case Study 2">
    <p:spTree>
      <p:nvGrpSpPr>
        <p:cNvPr id="443" name="Shape 443"/>
        <p:cNvGrpSpPr/>
        <p:nvPr/>
      </p:nvGrpSpPr>
      <p:grpSpPr>
        <a:xfrm>
          <a:off x="0" y="0"/>
          <a:ext cx="0" cy="0"/>
          <a:chOff x="0" y="0"/>
          <a:chExt cx="0" cy="0"/>
        </a:xfrm>
      </p:grpSpPr>
      <p:sp>
        <p:nvSpPr>
          <p:cNvPr id="444" name="Google Shape;444;p95"/>
          <p:cNvSpPr/>
          <p:nvPr/>
        </p:nvSpPr>
        <p:spPr>
          <a:xfrm>
            <a:off x="0" y="1"/>
            <a:ext cx="5954589" cy="3385086"/>
          </a:xfrm>
          <a:custGeom>
            <a:rect b="b" l="l" r="r" t="t"/>
            <a:pathLst>
              <a:path extrusionOk="0" h="3385086" w="5954589">
                <a:moveTo>
                  <a:pt x="0" y="0"/>
                </a:moveTo>
                <a:lnTo>
                  <a:pt x="5036093" y="0"/>
                </a:lnTo>
                <a:lnTo>
                  <a:pt x="4943736" y="123507"/>
                </a:lnTo>
                <a:cubicBezTo>
                  <a:pt x="4707445" y="473265"/>
                  <a:pt x="4569471" y="894903"/>
                  <a:pt x="4569471" y="1348767"/>
                </a:cubicBezTo>
                <a:cubicBezTo>
                  <a:pt x="4569471" y="2256495"/>
                  <a:pt x="5121365" y="3035321"/>
                  <a:pt x="5907909" y="3368001"/>
                </a:cubicBezTo>
                <a:lnTo>
                  <a:pt x="5954589" y="3385086"/>
                </a:lnTo>
                <a:lnTo>
                  <a:pt x="0" y="3385086"/>
                </a:ln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445" name="Google Shape;445;p95"/>
          <p:cNvSpPr txBox="1"/>
          <p:nvPr>
            <p:ph idx="1" type="body"/>
          </p:nvPr>
        </p:nvSpPr>
        <p:spPr>
          <a:xfrm>
            <a:off x="615910" y="510251"/>
            <a:ext cx="2003444" cy="93660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446" name="Google Shape;446;p95"/>
          <p:cNvSpPr txBox="1"/>
          <p:nvPr>
            <p:ph idx="2" type="body"/>
          </p:nvPr>
        </p:nvSpPr>
        <p:spPr>
          <a:xfrm>
            <a:off x="615910" y="518529"/>
            <a:ext cx="3288612" cy="2066172"/>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1400"/>
              <a:buNone/>
              <a:defRPr b="0" i="1" sz="14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447" name="Google Shape;447;p95"/>
          <p:cNvSpPr txBox="1"/>
          <p:nvPr>
            <p:ph idx="3" type="body"/>
          </p:nvPr>
        </p:nvSpPr>
        <p:spPr>
          <a:xfrm>
            <a:off x="615910" y="2568299"/>
            <a:ext cx="3297520" cy="21541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200"/>
              <a:buNone/>
              <a:defRPr b="1" i="0" sz="12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448" name="Google Shape;448;p95"/>
          <p:cNvSpPr txBox="1"/>
          <p:nvPr>
            <p:ph idx="4" type="body"/>
          </p:nvPr>
        </p:nvSpPr>
        <p:spPr>
          <a:xfrm>
            <a:off x="3128102" y="1926840"/>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449" name="Google Shape;449;p95"/>
          <p:cNvSpPr txBox="1"/>
          <p:nvPr>
            <p:ph idx="5" type="body"/>
          </p:nvPr>
        </p:nvSpPr>
        <p:spPr>
          <a:xfrm>
            <a:off x="766012" y="4733361"/>
            <a:ext cx="5992060" cy="2088787"/>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450" name="Google Shape;450;p95"/>
          <p:cNvSpPr txBox="1"/>
          <p:nvPr>
            <p:ph idx="6" type="body"/>
          </p:nvPr>
        </p:nvSpPr>
        <p:spPr>
          <a:xfrm>
            <a:off x="766012" y="4098701"/>
            <a:ext cx="5992059"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69ADAD"/>
              </a:buClr>
              <a:buSzPts val="1400"/>
              <a:buNone/>
              <a:defRPr b="1" i="0" sz="1400">
                <a:solidFill>
                  <a:srgbClr val="69ADAD"/>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451" name="Google Shape;451;p95"/>
          <p:cNvCxnSpPr/>
          <p:nvPr/>
        </p:nvCxnSpPr>
        <p:spPr>
          <a:xfrm>
            <a:off x="0" y="6980109"/>
            <a:ext cx="3607692" cy="0"/>
          </a:xfrm>
          <a:prstGeom prst="straightConnector1">
            <a:avLst/>
          </a:prstGeom>
          <a:noFill/>
          <a:ln cap="flat" cmpd="sng" w="28575">
            <a:solidFill>
              <a:srgbClr val="69ADAD"/>
            </a:solidFill>
            <a:prstDash val="solid"/>
            <a:miter lim="800000"/>
            <a:headEnd len="sm" w="sm" type="none"/>
            <a:tailEnd len="sm" w="sm" type="none"/>
          </a:ln>
        </p:spPr>
      </p:cxnSp>
      <p:sp>
        <p:nvSpPr>
          <p:cNvPr id="452" name="Google Shape;452;p95"/>
          <p:cNvSpPr txBox="1"/>
          <p:nvPr>
            <p:ph idx="7" type="body"/>
          </p:nvPr>
        </p:nvSpPr>
        <p:spPr>
          <a:xfrm>
            <a:off x="730153" y="7799289"/>
            <a:ext cx="5992060" cy="2088787"/>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453" name="Google Shape;453;p95"/>
          <p:cNvSpPr txBox="1"/>
          <p:nvPr>
            <p:ph idx="8" type="body"/>
          </p:nvPr>
        </p:nvSpPr>
        <p:spPr>
          <a:xfrm>
            <a:off x="730153" y="7164629"/>
            <a:ext cx="5992059"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69ADAD"/>
              </a:buClr>
              <a:buSzPts val="1400"/>
              <a:buNone/>
              <a:defRPr b="1" i="0" sz="1400">
                <a:solidFill>
                  <a:srgbClr val="69ADAD"/>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454" name="Google Shape;454;p95"/>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455" name="Google Shape;455;p95"/>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pic>
        <p:nvPicPr>
          <p:cNvPr id="456" name="Google Shape;456;p95"/>
          <p:cNvPicPr preferRelativeResize="0"/>
          <p:nvPr/>
        </p:nvPicPr>
        <p:blipFill rotWithShape="1">
          <a:blip r:embed="rId2">
            <a:alphaModFix/>
          </a:blip>
          <a:srcRect b="0" l="0" r="0" t="0"/>
          <a:stretch/>
        </p:blipFill>
        <p:spPr>
          <a:xfrm rot="9000000">
            <a:off x="4156903" y="-1408070"/>
            <a:ext cx="5202335" cy="5427724"/>
          </a:xfrm>
          <a:custGeom>
            <a:rect b="b" l="l" r="r" t="t"/>
            <a:pathLst>
              <a:path extrusionOk="0" h="6547299" w="627541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a:noFill/>
          <a:ln>
            <a:noFill/>
          </a:ln>
        </p:spPr>
      </p:pic>
      <p:sp>
        <p:nvSpPr>
          <p:cNvPr id="457" name="Google Shape;457;p95"/>
          <p:cNvSpPr/>
          <p:nvPr>
            <p:ph idx="9" type="pic"/>
          </p:nvPr>
        </p:nvSpPr>
        <p:spPr>
          <a:xfrm>
            <a:off x="5205348" y="0"/>
            <a:ext cx="2354327" cy="2862503"/>
          </a:xfrm>
          <a:prstGeom prst="rect">
            <a:avLst/>
          </a:prstGeom>
          <a:noFill/>
          <a:ln>
            <a:noFill/>
          </a:ln>
        </p:spPr>
      </p:sp>
      <p:cxnSp>
        <p:nvCxnSpPr>
          <p:cNvPr id="458" name="Google Shape;458;p95"/>
          <p:cNvCxnSpPr/>
          <p:nvPr/>
        </p:nvCxnSpPr>
        <p:spPr>
          <a:xfrm>
            <a:off x="3801978" y="4640714"/>
            <a:ext cx="3288633" cy="0"/>
          </a:xfrm>
          <a:prstGeom prst="straightConnector1">
            <a:avLst/>
          </a:prstGeom>
          <a:noFill/>
          <a:ln cap="flat" cmpd="sng" w="28575">
            <a:solidFill>
              <a:srgbClr val="69ADAD"/>
            </a:solidFill>
            <a:prstDash val="solid"/>
            <a:miter lim="800000"/>
            <a:headEnd len="sm" w="sm" type="none"/>
            <a:tailEnd len="sm" w="sm" type="none"/>
          </a:ln>
        </p:spPr>
      </p:cxnSp>
      <p:grpSp>
        <p:nvGrpSpPr>
          <p:cNvPr id="459" name="Google Shape;459;p95"/>
          <p:cNvGrpSpPr/>
          <p:nvPr/>
        </p:nvGrpSpPr>
        <p:grpSpPr>
          <a:xfrm>
            <a:off x="6770986" y="4265646"/>
            <a:ext cx="750136" cy="750136"/>
            <a:chOff x="7559675" y="1928896"/>
            <a:chExt cx="750136" cy="750136"/>
          </a:xfrm>
        </p:grpSpPr>
        <p:sp>
          <p:nvSpPr>
            <p:cNvPr id="460" name="Google Shape;460;p95"/>
            <p:cNvSpPr/>
            <p:nvPr/>
          </p:nvSpPr>
          <p:spPr>
            <a:xfrm>
              <a:off x="7559675" y="1928896"/>
              <a:ext cx="750136" cy="750136"/>
            </a:xfrm>
            <a:prstGeom prst="ellipse">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461" name="Google Shape;461;p95"/>
            <p:cNvGrpSpPr/>
            <p:nvPr/>
          </p:nvGrpSpPr>
          <p:grpSpPr>
            <a:xfrm>
              <a:off x="7683372" y="2028561"/>
              <a:ext cx="526805" cy="526741"/>
              <a:chOff x="1042830" y="5367345"/>
              <a:chExt cx="907476" cy="907364"/>
            </a:xfrm>
          </p:grpSpPr>
          <p:grpSp>
            <p:nvGrpSpPr>
              <p:cNvPr id="462" name="Google Shape;462;p95"/>
              <p:cNvGrpSpPr/>
              <p:nvPr/>
            </p:nvGrpSpPr>
            <p:grpSpPr>
              <a:xfrm>
                <a:off x="1042830" y="5367345"/>
                <a:ext cx="907476" cy="907364"/>
                <a:chOff x="5318121" y="3727141"/>
                <a:chExt cx="907476" cy="907364"/>
              </a:xfrm>
            </p:grpSpPr>
            <p:sp>
              <p:nvSpPr>
                <p:cNvPr id="463" name="Google Shape;463;p95"/>
                <p:cNvSpPr/>
                <p:nvPr/>
              </p:nvSpPr>
              <p:spPr>
                <a:xfrm>
                  <a:off x="5318121" y="3727141"/>
                  <a:ext cx="907476" cy="907364"/>
                </a:xfrm>
                <a:custGeom>
                  <a:rect b="b" l="l" r="r" t="t"/>
                  <a:pathLst>
                    <a:path extrusionOk="0" h="907364" w="907476">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64" name="Google Shape;464;p95"/>
                <p:cNvSpPr/>
                <p:nvPr/>
              </p:nvSpPr>
              <p:spPr>
                <a:xfrm>
                  <a:off x="5953501" y="4163181"/>
                  <a:ext cx="65641" cy="35401"/>
                </a:xfrm>
                <a:custGeom>
                  <a:rect b="b" l="l" r="r" t="t"/>
                  <a:pathLst>
                    <a:path extrusionOk="0" h="35401" w="6564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65" name="Google Shape;465;p95"/>
                <p:cNvSpPr/>
                <p:nvPr/>
              </p:nvSpPr>
              <p:spPr>
                <a:xfrm>
                  <a:off x="5523843" y="4332476"/>
                  <a:ext cx="58547" cy="56694"/>
                </a:xfrm>
                <a:custGeom>
                  <a:rect b="b" l="l" r="r" t="t"/>
                  <a:pathLst>
                    <a:path extrusionOk="0" h="56694" w="58547">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66" name="Google Shape;466;p95"/>
                <p:cNvSpPr/>
                <p:nvPr/>
              </p:nvSpPr>
              <p:spPr>
                <a:xfrm>
                  <a:off x="5445750" y="4163159"/>
                  <a:ext cx="62204" cy="35518"/>
                </a:xfrm>
                <a:custGeom>
                  <a:rect b="b" l="l" r="r" t="t"/>
                  <a:pathLst>
                    <a:path extrusionOk="0" h="35518" w="62204">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67" name="Google Shape;467;p95"/>
                <p:cNvSpPr/>
                <p:nvPr/>
              </p:nvSpPr>
              <p:spPr>
                <a:xfrm>
                  <a:off x="5888622" y="3972297"/>
                  <a:ext cx="52247" cy="54354"/>
                </a:xfrm>
                <a:custGeom>
                  <a:rect b="b" l="l" r="r" t="t"/>
                  <a:pathLst>
                    <a:path extrusionOk="0" h="54354" w="52247">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68" name="Google Shape;468;p95"/>
                <p:cNvSpPr/>
                <p:nvPr/>
              </p:nvSpPr>
              <p:spPr>
                <a:xfrm>
                  <a:off x="5523894" y="3973420"/>
                  <a:ext cx="55042" cy="51523"/>
                </a:xfrm>
                <a:custGeom>
                  <a:rect b="b" l="l" r="r" t="t"/>
                  <a:pathLst>
                    <a:path extrusionOk="0" h="51523" w="55042">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69" name="Google Shape;469;p95"/>
                <p:cNvSpPr/>
                <p:nvPr/>
              </p:nvSpPr>
              <p:spPr>
                <a:xfrm>
                  <a:off x="5714409" y="3893791"/>
                  <a:ext cx="35595" cy="58763"/>
                </a:xfrm>
                <a:custGeom>
                  <a:rect b="b" l="l" r="r" t="t"/>
                  <a:pathLst>
                    <a:path extrusionOk="0" h="58763" w="35595">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0" name="Google Shape;470;p95"/>
                <p:cNvSpPr/>
                <p:nvPr/>
              </p:nvSpPr>
              <p:spPr>
                <a:xfrm>
                  <a:off x="5714793" y="3727525"/>
                  <a:ext cx="35307" cy="35326"/>
                </a:xfrm>
                <a:custGeom>
                  <a:rect b="b" l="l" r="r" t="t"/>
                  <a:pathLst>
                    <a:path extrusionOk="0" h="35326" w="35307">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1" name="Google Shape;471;p95"/>
                <p:cNvSpPr/>
                <p:nvPr/>
              </p:nvSpPr>
              <p:spPr>
                <a:xfrm>
                  <a:off x="5649294" y="4059440"/>
                  <a:ext cx="169845" cy="243571"/>
                </a:xfrm>
                <a:custGeom>
                  <a:rect b="b" l="l" r="r" t="t"/>
                  <a:pathLst>
                    <a:path extrusionOk="0" h="243571" w="169845">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472" name="Google Shape;472;p95"/>
              <p:cNvGrpSpPr/>
              <p:nvPr/>
            </p:nvGrpSpPr>
            <p:grpSpPr>
              <a:xfrm>
                <a:off x="1304333" y="5488666"/>
                <a:ext cx="566267" cy="691349"/>
                <a:chOff x="5574516" y="3858678"/>
                <a:chExt cx="566267" cy="691349"/>
              </a:xfrm>
            </p:grpSpPr>
            <p:sp>
              <p:nvSpPr>
                <p:cNvPr id="473" name="Google Shape;473;p95"/>
                <p:cNvSpPr/>
                <p:nvPr/>
              </p:nvSpPr>
              <p:spPr>
                <a:xfrm>
                  <a:off x="5574516" y="4023123"/>
                  <a:ext cx="315322" cy="329150"/>
                </a:xfrm>
                <a:custGeom>
                  <a:rect b="b" l="l" r="r" t="t"/>
                  <a:pathLst>
                    <a:path extrusionOk="0" h="329150" w="315322">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4" name="Google Shape;474;p95"/>
                <p:cNvSpPr/>
                <p:nvPr/>
              </p:nvSpPr>
              <p:spPr>
                <a:xfrm>
                  <a:off x="5935464" y="4344594"/>
                  <a:ext cx="205319" cy="205433"/>
                </a:xfrm>
                <a:custGeom>
                  <a:rect b="b" l="l" r="r" t="t"/>
                  <a:pathLst>
                    <a:path extrusionOk="0" h="205433" w="205319">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5" name="Google Shape;475;p95"/>
                <p:cNvSpPr/>
                <p:nvPr/>
              </p:nvSpPr>
              <p:spPr>
                <a:xfrm>
                  <a:off x="6090893" y="3858678"/>
                  <a:ext cx="48643" cy="134182"/>
                </a:xfrm>
                <a:custGeom>
                  <a:rect b="b" l="l" r="r" t="t"/>
                  <a:pathLst>
                    <a:path extrusionOk="0" h="134182" w="48643">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6" name="Google Shape;476;p95"/>
                <p:cNvSpPr/>
                <p:nvPr/>
              </p:nvSpPr>
              <p:spPr>
                <a:xfrm>
                  <a:off x="6090893" y="4028401"/>
                  <a:ext cx="49027" cy="134737"/>
                </a:xfrm>
                <a:custGeom>
                  <a:rect b="b" l="l" r="r" t="t"/>
                  <a:pathLst>
                    <a:path extrusionOk="0" h="134737" w="4902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7" name="Google Shape;477;p95"/>
                <p:cNvSpPr/>
                <p:nvPr/>
              </p:nvSpPr>
              <p:spPr>
                <a:xfrm>
                  <a:off x="6090893" y="4199579"/>
                  <a:ext cx="48355" cy="133206"/>
                </a:xfrm>
                <a:custGeom>
                  <a:rect b="b" l="l" r="r" t="t"/>
                  <a:pathLst>
                    <a:path extrusionOk="0" h="133206" w="48355">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78" name="Google Shape;478;p95"/>
                <p:cNvSpPr/>
                <p:nvPr/>
              </p:nvSpPr>
              <p:spPr>
                <a:xfrm>
                  <a:off x="5699826" y="4143000"/>
                  <a:ext cx="65241" cy="82941"/>
                </a:xfrm>
                <a:custGeom>
                  <a:rect b="b" l="l" r="r" t="t"/>
                  <a:pathLst>
                    <a:path extrusionOk="0" h="82941" w="65241">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cxnSp>
        <p:nvCxnSpPr>
          <p:cNvPr id="479" name="Google Shape;479;p95"/>
          <p:cNvCxnSpPr/>
          <p:nvPr/>
        </p:nvCxnSpPr>
        <p:spPr>
          <a:xfrm>
            <a:off x="3801978" y="7696571"/>
            <a:ext cx="3288633" cy="0"/>
          </a:xfrm>
          <a:prstGeom prst="straightConnector1">
            <a:avLst/>
          </a:prstGeom>
          <a:noFill/>
          <a:ln cap="flat" cmpd="sng" w="28575">
            <a:solidFill>
              <a:srgbClr val="69ADAD"/>
            </a:solidFill>
            <a:prstDash val="solid"/>
            <a:miter lim="800000"/>
            <a:headEnd len="sm" w="sm" type="none"/>
            <a:tailEnd len="sm" w="sm" type="none"/>
          </a:ln>
        </p:spPr>
      </p:cxnSp>
      <p:grpSp>
        <p:nvGrpSpPr>
          <p:cNvPr id="480" name="Google Shape;480;p95"/>
          <p:cNvGrpSpPr/>
          <p:nvPr/>
        </p:nvGrpSpPr>
        <p:grpSpPr>
          <a:xfrm>
            <a:off x="6770986" y="7341555"/>
            <a:ext cx="750136" cy="750136"/>
            <a:chOff x="6770986" y="5699369"/>
            <a:chExt cx="750136" cy="750136"/>
          </a:xfrm>
        </p:grpSpPr>
        <p:sp>
          <p:nvSpPr>
            <p:cNvPr id="481" name="Google Shape;481;p95"/>
            <p:cNvSpPr/>
            <p:nvPr/>
          </p:nvSpPr>
          <p:spPr>
            <a:xfrm>
              <a:off x="6770986" y="5699369"/>
              <a:ext cx="750136" cy="750136"/>
            </a:xfrm>
            <a:prstGeom prst="ellipse">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482" name="Google Shape;482;p95"/>
            <p:cNvGrpSpPr/>
            <p:nvPr/>
          </p:nvGrpSpPr>
          <p:grpSpPr>
            <a:xfrm>
              <a:off x="6927017" y="5844011"/>
              <a:ext cx="460179" cy="460852"/>
              <a:chOff x="5846399" y="5075944"/>
              <a:chExt cx="910778" cy="912109"/>
            </a:xfrm>
          </p:grpSpPr>
          <p:grpSp>
            <p:nvGrpSpPr>
              <p:cNvPr id="483" name="Google Shape;483;p95"/>
              <p:cNvGrpSpPr/>
              <p:nvPr/>
            </p:nvGrpSpPr>
            <p:grpSpPr>
              <a:xfrm>
                <a:off x="6118625" y="5123402"/>
                <a:ext cx="376897" cy="533617"/>
                <a:chOff x="2711364" y="4936062"/>
                <a:chExt cx="376897" cy="533617"/>
              </a:xfrm>
            </p:grpSpPr>
            <p:sp>
              <p:nvSpPr>
                <p:cNvPr id="484" name="Google Shape;484;p95"/>
                <p:cNvSpPr/>
                <p:nvPr/>
              </p:nvSpPr>
              <p:spPr>
                <a:xfrm>
                  <a:off x="2711364" y="4936062"/>
                  <a:ext cx="376897" cy="408053"/>
                </a:xfrm>
                <a:custGeom>
                  <a:rect b="b" l="l" r="r" t="t"/>
                  <a:pathLst>
                    <a:path extrusionOk="0" h="408053" w="376897">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85" name="Google Shape;485;p95"/>
                <p:cNvSpPr/>
                <p:nvPr/>
              </p:nvSpPr>
              <p:spPr>
                <a:xfrm>
                  <a:off x="2869101" y="5218935"/>
                  <a:ext cx="61404" cy="124796"/>
                </a:xfrm>
                <a:custGeom>
                  <a:rect b="b" l="l" r="r" t="t"/>
                  <a:pathLst>
                    <a:path extrusionOk="0" h="124796" w="61404">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86" name="Google Shape;486;p95"/>
                <p:cNvSpPr/>
                <p:nvPr/>
              </p:nvSpPr>
              <p:spPr>
                <a:xfrm>
                  <a:off x="2837632" y="5376370"/>
                  <a:ext cx="124342" cy="30334"/>
                </a:xfrm>
                <a:custGeom>
                  <a:rect b="b" l="l" r="r" t="t"/>
                  <a:pathLst>
                    <a:path extrusionOk="0" h="30334" w="124342">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87" name="Google Shape;487;p95"/>
                <p:cNvSpPr/>
                <p:nvPr/>
              </p:nvSpPr>
              <p:spPr>
                <a:xfrm>
                  <a:off x="2857588" y="5439344"/>
                  <a:ext cx="84814" cy="30335"/>
                </a:xfrm>
                <a:custGeom>
                  <a:rect b="b" l="l" r="r" t="t"/>
                  <a:pathLst>
                    <a:path extrusionOk="0" h="30335" w="84814">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88" name="Google Shape;488;p95"/>
                <p:cNvSpPr/>
                <p:nvPr/>
              </p:nvSpPr>
              <p:spPr>
                <a:xfrm>
                  <a:off x="2805762" y="5155943"/>
                  <a:ext cx="31444" cy="31291"/>
                </a:xfrm>
                <a:custGeom>
                  <a:rect b="b" l="l" r="r" t="t"/>
                  <a:pathLst>
                    <a:path extrusionOk="0" h="31291" w="31444">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89" name="Google Shape;489;p95"/>
                <p:cNvSpPr/>
                <p:nvPr/>
              </p:nvSpPr>
              <p:spPr>
                <a:xfrm>
                  <a:off x="2962572" y="5155944"/>
                  <a:ext cx="31274" cy="31504"/>
                </a:xfrm>
                <a:custGeom>
                  <a:rect b="b" l="l" r="r" t="t"/>
                  <a:pathLst>
                    <a:path extrusionOk="0" h="31504" w="31274">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490" name="Google Shape;490;p95"/>
              <p:cNvGrpSpPr/>
              <p:nvPr/>
            </p:nvGrpSpPr>
            <p:grpSpPr>
              <a:xfrm>
                <a:off x="5846399" y="5075944"/>
                <a:ext cx="910778" cy="912109"/>
                <a:chOff x="2444246" y="4903928"/>
                <a:chExt cx="910778" cy="912109"/>
              </a:xfrm>
            </p:grpSpPr>
            <p:sp>
              <p:nvSpPr>
                <p:cNvPr id="491" name="Google Shape;491;p95"/>
                <p:cNvSpPr/>
                <p:nvPr/>
              </p:nvSpPr>
              <p:spPr>
                <a:xfrm>
                  <a:off x="2679955" y="4903928"/>
                  <a:ext cx="440062" cy="597910"/>
                </a:xfrm>
                <a:custGeom>
                  <a:rect b="b" l="l" r="r" t="t"/>
                  <a:pathLst>
                    <a:path extrusionOk="0" h="597910" w="440062">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2" name="Google Shape;492;p95"/>
                <p:cNvSpPr/>
                <p:nvPr/>
              </p:nvSpPr>
              <p:spPr>
                <a:xfrm>
                  <a:off x="2962679" y="5486092"/>
                  <a:ext cx="314009" cy="329945"/>
                </a:xfrm>
                <a:custGeom>
                  <a:rect b="b" l="l" r="r" t="t"/>
                  <a:pathLst>
                    <a:path extrusionOk="0" h="329945" w="314009">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3" name="Google Shape;493;p95"/>
                <p:cNvSpPr/>
                <p:nvPr/>
              </p:nvSpPr>
              <p:spPr>
                <a:xfrm>
                  <a:off x="2522873" y="5485743"/>
                  <a:ext cx="314009" cy="329909"/>
                </a:xfrm>
                <a:custGeom>
                  <a:rect b="b" l="l" r="r" t="t"/>
                  <a:pathLst>
                    <a:path extrusionOk="0" h="329909" w="314009">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4" name="Google Shape;494;p95"/>
                <p:cNvSpPr/>
                <p:nvPr/>
              </p:nvSpPr>
              <p:spPr>
                <a:xfrm>
                  <a:off x="2444246" y="5234238"/>
                  <a:ext cx="219597" cy="220082"/>
                </a:xfrm>
                <a:custGeom>
                  <a:rect b="b" l="l" r="r" t="t"/>
                  <a:pathLst>
                    <a:path extrusionOk="0" h="220082" w="219597">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5" name="Google Shape;495;p95"/>
                <p:cNvSpPr/>
                <p:nvPr/>
              </p:nvSpPr>
              <p:spPr>
                <a:xfrm>
                  <a:off x="3135377" y="5234295"/>
                  <a:ext cx="219647" cy="220409"/>
                </a:xfrm>
                <a:custGeom>
                  <a:rect b="b" l="l" r="r" t="t"/>
                  <a:pathLst>
                    <a:path extrusionOk="0" h="220409" w="219647">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6" name="Google Shape;496;p95"/>
                <p:cNvSpPr/>
                <p:nvPr/>
              </p:nvSpPr>
              <p:spPr>
                <a:xfrm>
                  <a:off x="2837244" y="5533037"/>
                  <a:ext cx="125498" cy="125948"/>
                </a:xfrm>
                <a:custGeom>
                  <a:rect b="b" l="l" r="r" t="t"/>
                  <a:pathLst>
                    <a:path extrusionOk="0" h="125948" w="125498">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7" name="Google Shape;497;p95"/>
                <p:cNvSpPr/>
                <p:nvPr/>
              </p:nvSpPr>
              <p:spPr>
                <a:xfrm>
                  <a:off x="2459992" y="5485801"/>
                  <a:ext cx="94419" cy="94102"/>
                </a:xfrm>
                <a:custGeom>
                  <a:rect b="b" l="l" r="r" t="t"/>
                  <a:pathLst>
                    <a:path extrusionOk="0" h="94102" w="94419">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8" name="Google Shape;498;p95"/>
                <p:cNvSpPr/>
                <p:nvPr/>
              </p:nvSpPr>
              <p:spPr>
                <a:xfrm>
                  <a:off x="3245585" y="5485802"/>
                  <a:ext cx="94408" cy="94087"/>
                </a:xfrm>
                <a:custGeom>
                  <a:rect b="b" l="l" r="r" t="t"/>
                  <a:pathLst>
                    <a:path extrusionOk="0" h="94087" w="94408">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499" name="Google Shape;499;p95"/>
                <p:cNvSpPr/>
                <p:nvPr/>
              </p:nvSpPr>
              <p:spPr>
                <a:xfrm>
                  <a:off x="2523320" y="5014653"/>
                  <a:ext cx="94030" cy="94077"/>
                </a:xfrm>
                <a:custGeom>
                  <a:rect b="b" l="l" r="r" t="t"/>
                  <a:pathLst>
                    <a:path extrusionOk="0" h="94077" w="9403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00" name="Google Shape;500;p95"/>
                <p:cNvSpPr/>
                <p:nvPr/>
              </p:nvSpPr>
              <p:spPr>
                <a:xfrm>
                  <a:off x="3182646" y="5014648"/>
                  <a:ext cx="94030" cy="94466"/>
                </a:xfrm>
                <a:custGeom>
                  <a:rect b="b" l="l" r="r" t="t"/>
                  <a:pathLst>
                    <a:path extrusionOk="0" h="94466" w="9403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3">
  <p:cSld name="Case Study 3">
    <p:spTree>
      <p:nvGrpSpPr>
        <p:cNvPr id="501" name="Shape 501"/>
        <p:cNvGrpSpPr/>
        <p:nvPr/>
      </p:nvGrpSpPr>
      <p:grpSpPr>
        <a:xfrm>
          <a:off x="0" y="0"/>
          <a:ext cx="0" cy="0"/>
          <a:chOff x="0" y="0"/>
          <a:chExt cx="0" cy="0"/>
        </a:xfrm>
      </p:grpSpPr>
      <p:sp>
        <p:nvSpPr>
          <p:cNvPr id="502" name="Google Shape;502;p96"/>
          <p:cNvSpPr/>
          <p:nvPr/>
        </p:nvSpPr>
        <p:spPr>
          <a:xfrm>
            <a:off x="0" y="0"/>
            <a:ext cx="4833258" cy="4526277"/>
          </a:xfrm>
          <a:custGeom>
            <a:rect b="b" l="l" r="r" t="t"/>
            <a:pathLst>
              <a:path extrusionOk="0" h="4526277" w="4833258">
                <a:moveTo>
                  <a:pt x="0" y="0"/>
                </a:moveTo>
                <a:lnTo>
                  <a:pt x="4218941" y="0"/>
                </a:lnTo>
                <a:lnTo>
                  <a:pt x="4357791" y="185682"/>
                </a:lnTo>
                <a:cubicBezTo>
                  <a:pt x="4657976" y="630015"/>
                  <a:pt x="4833258" y="1165665"/>
                  <a:pt x="4833258" y="1742255"/>
                </a:cubicBezTo>
                <a:cubicBezTo>
                  <a:pt x="4833258" y="3279828"/>
                  <a:pt x="3586809" y="4526277"/>
                  <a:pt x="2049236" y="4526277"/>
                </a:cubicBezTo>
                <a:cubicBezTo>
                  <a:pt x="1280450" y="4526277"/>
                  <a:pt x="584444" y="4214665"/>
                  <a:pt x="80635" y="3710856"/>
                </a:cubicBezTo>
                <a:lnTo>
                  <a:pt x="0" y="3622135"/>
                </a:lnTo>
                <a:close/>
              </a:path>
            </a:pathLst>
          </a:custGeom>
          <a:solidFill>
            <a:srgbClr val="8AC03B"/>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03" name="Google Shape;503;p96"/>
          <p:cNvSpPr txBox="1"/>
          <p:nvPr>
            <p:ph idx="1" type="body"/>
          </p:nvPr>
        </p:nvSpPr>
        <p:spPr>
          <a:xfrm>
            <a:off x="3128102" y="2738011"/>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04" name="Google Shape;504;p96"/>
          <p:cNvSpPr txBox="1"/>
          <p:nvPr>
            <p:ph idx="2" type="body"/>
          </p:nvPr>
        </p:nvSpPr>
        <p:spPr>
          <a:xfrm>
            <a:off x="615910" y="805650"/>
            <a:ext cx="2003444" cy="93660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267"/>
              </a:spcBef>
              <a:spcAft>
                <a:spcPts val="0"/>
              </a:spcAft>
              <a:buClr>
                <a:schemeClr val="lt1"/>
              </a:buClr>
              <a:buSzPts val="9600"/>
              <a:buNone/>
              <a:defRPr b="1" i="0" sz="9600">
                <a:solidFill>
                  <a:schemeClr val="lt1"/>
                </a:solidFill>
                <a:latin typeface="Times"/>
                <a:ea typeface="Times"/>
                <a:cs typeface="Times"/>
                <a:sym typeface="Times"/>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05" name="Google Shape;505;p96"/>
          <p:cNvSpPr txBox="1"/>
          <p:nvPr>
            <p:ph idx="3" type="body"/>
          </p:nvPr>
        </p:nvSpPr>
        <p:spPr>
          <a:xfrm>
            <a:off x="615910" y="803767"/>
            <a:ext cx="3288612" cy="2623117"/>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1400"/>
              <a:buNone/>
              <a:defRPr b="0" i="1" sz="1400">
                <a:solidFill>
                  <a:schemeClr val="lt1"/>
                </a:solidFill>
                <a:latin typeface="Verdana"/>
                <a:ea typeface="Verdana"/>
                <a:cs typeface="Verdana"/>
                <a:sym typeface="Verdana"/>
              </a:defRPr>
            </a:lvl1pPr>
            <a:lvl2pPr indent="-342900" lvl="1" marL="914400" algn="l">
              <a:lnSpc>
                <a:spcPct val="100000"/>
              </a:lnSpc>
              <a:spcBef>
                <a:spcPts val="1133"/>
              </a:spcBef>
              <a:spcAft>
                <a:spcPts val="0"/>
              </a:spcAft>
              <a:buClr>
                <a:srgbClr val="011E3B"/>
              </a:buClr>
              <a:buSzPts val="1800"/>
              <a:buChar char="•"/>
              <a:defRPr/>
            </a:lvl2pPr>
            <a:lvl3pPr indent="-342900" lvl="2" marL="1371600" algn="l">
              <a:lnSpc>
                <a:spcPct val="100000"/>
              </a:lnSpc>
              <a:spcBef>
                <a:spcPts val="1133"/>
              </a:spcBef>
              <a:spcAft>
                <a:spcPts val="0"/>
              </a:spcAft>
              <a:buClr>
                <a:srgbClr val="011E3B"/>
              </a:buClr>
              <a:buSzPts val="1800"/>
              <a:buChar char="•"/>
              <a:defRPr/>
            </a:lvl3pPr>
            <a:lvl4pPr indent="-342900" lvl="3" marL="1828800" algn="l">
              <a:lnSpc>
                <a:spcPct val="100000"/>
              </a:lnSpc>
              <a:spcBef>
                <a:spcPts val="1133"/>
              </a:spcBef>
              <a:spcAft>
                <a:spcPts val="0"/>
              </a:spcAft>
              <a:buClr>
                <a:srgbClr val="011E3B"/>
              </a:buClr>
              <a:buSzPts val="1800"/>
              <a:buChar char="•"/>
              <a:defRPr/>
            </a:lvl4pPr>
            <a:lvl5pPr indent="-342900" lvl="4" marL="2286000" algn="l">
              <a:lnSpc>
                <a:spcPct val="100000"/>
              </a:lnSpc>
              <a:spcBef>
                <a:spcPts val="1133"/>
              </a:spcBef>
              <a:spcAft>
                <a:spcPts val="0"/>
              </a:spcAft>
              <a:buClr>
                <a:srgbClr val="011E3B"/>
              </a:buClr>
              <a:buSzPts val="1800"/>
              <a:buChar char="•"/>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06" name="Google Shape;506;p96"/>
          <p:cNvSpPr txBox="1"/>
          <p:nvPr>
            <p:ph idx="4" type="body"/>
          </p:nvPr>
        </p:nvSpPr>
        <p:spPr>
          <a:xfrm>
            <a:off x="615910" y="3393051"/>
            <a:ext cx="3297520" cy="215410"/>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200"/>
              <a:buNone/>
              <a:defRPr b="1" i="0" sz="12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07" name="Google Shape;507;p96"/>
          <p:cNvSpPr txBox="1"/>
          <p:nvPr>
            <p:ph idx="5" type="body"/>
          </p:nvPr>
        </p:nvSpPr>
        <p:spPr>
          <a:xfrm>
            <a:off x="766012" y="5289173"/>
            <a:ext cx="5992060" cy="1755156"/>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08" name="Google Shape;508;p96"/>
          <p:cNvSpPr txBox="1"/>
          <p:nvPr>
            <p:ph idx="6" type="body"/>
          </p:nvPr>
        </p:nvSpPr>
        <p:spPr>
          <a:xfrm>
            <a:off x="766012" y="4654512"/>
            <a:ext cx="5992059"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69ADAD"/>
              </a:buClr>
              <a:buSzPts val="1400"/>
              <a:buNone/>
              <a:defRPr b="1" i="0" sz="1400">
                <a:solidFill>
                  <a:srgbClr val="69ADAD"/>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509" name="Google Shape;509;p96"/>
          <p:cNvCxnSpPr/>
          <p:nvPr/>
        </p:nvCxnSpPr>
        <p:spPr>
          <a:xfrm>
            <a:off x="0" y="7249051"/>
            <a:ext cx="3607692" cy="0"/>
          </a:xfrm>
          <a:prstGeom prst="straightConnector1">
            <a:avLst/>
          </a:prstGeom>
          <a:noFill/>
          <a:ln cap="flat" cmpd="sng" w="28575">
            <a:solidFill>
              <a:srgbClr val="69ADAD"/>
            </a:solidFill>
            <a:prstDash val="solid"/>
            <a:miter lim="800000"/>
            <a:headEnd len="sm" w="sm" type="none"/>
            <a:tailEnd len="sm" w="sm" type="none"/>
          </a:ln>
        </p:spPr>
      </p:cxnSp>
      <p:sp>
        <p:nvSpPr>
          <p:cNvPr id="510" name="Google Shape;510;p96"/>
          <p:cNvSpPr txBox="1"/>
          <p:nvPr>
            <p:ph idx="7" type="body"/>
          </p:nvPr>
        </p:nvSpPr>
        <p:spPr>
          <a:xfrm>
            <a:off x="730153" y="7433571"/>
            <a:ext cx="5992059"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69ADAD"/>
              </a:buClr>
              <a:buSzPts val="1400"/>
              <a:buNone/>
              <a:defRPr b="1" i="0" sz="1400">
                <a:solidFill>
                  <a:srgbClr val="69ADAD"/>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11" name="Google Shape;511;p96"/>
          <p:cNvSpPr txBox="1"/>
          <p:nvPr>
            <p:ph idx="8" type="body"/>
          </p:nvPr>
        </p:nvSpPr>
        <p:spPr>
          <a:xfrm>
            <a:off x="730153" y="8032373"/>
            <a:ext cx="5992060" cy="1755156"/>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12" name="Google Shape;512;p96"/>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513" name="Google Shape;513;p96"/>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4">
  <p:cSld name="Case Study 4">
    <p:spTree>
      <p:nvGrpSpPr>
        <p:cNvPr id="514" name="Shape 514"/>
        <p:cNvGrpSpPr/>
        <p:nvPr/>
      </p:nvGrpSpPr>
      <p:grpSpPr>
        <a:xfrm>
          <a:off x="0" y="0"/>
          <a:ext cx="0" cy="0"/>
          <a:chOff x="0" y="0"/>
          <a:chExt cx="0" cy="0"/>
        </a:xfrm>
      </p:grpSpPr>
      <p:sp>
        <p:nvSpPr>
          <p:cNvPr id="515" name="Google Shape;515;p97"/>
          <p:cNvSpPr/>
          <p:nvPr/>
        </p:nvSpPr>
        <p:spPr>
          <a:xfrm>
            <a:off x="0" y="0"/>
            <a:ext cx="7559675" cy="9430871"/>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16" name="Google Shape;516;p97"/>
          <p:cNvSpPr txBox="1"/>
          <p:nvPr>
            <p:ph idx="1" type="body"/>
          </p:nvPr>
        </p:nvSpPr>
        <p:spPr>
          <a:xfrm>
            <a:off x="766012" y="6149784"/>
            <a:ext cx="5992060" cy="2854731"/>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17" name="Google Shape;517;p97"/>
          <p:cNvSpPr txBox="1"/>
          <p:nvPr>
            <p:ph idx="2" type="body"/>
          </p:nvPr>
        </p:nvSpPr>
        <p:spPr>
          <a:xfrm>
            <a:off x="766012" y="5515124"/>
            <a:ext cx="5992059"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400"/>
              <a:buNone/>
              <a:defRPr b="1"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18" name="Google Shape;518;p97"/>
          <p:cNvSpPr txBox="1"/>
          <p:nvPr>
            <p:ph idx="3" type="body"/>
          </p:nvPr>
        </p:nvSpPr>
        <p:spPr>
          <a:xfrm>
            <a:off x="730154" y="1326776"/>
            <a:ext cx="5992060" cy="3851430"/>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19" name="Google Shape;519;p97"/>
          <p:cNvSpPr txBox="1"/>
          <p:nvPr>
            <p:ph idx="4" type="body"/>
          </p:nvPr>
        </p:nvSpPr>
        <p:spPr>
          <a:xfrm>
            <a:off x="730154" y="692116"/>
            <a:ext cx="5992059"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400"/>
              <a:buNone/>
              <a:defRPr b="1"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520" name="Google Shape;520;p97"/>
          <p:cNvCxnSpPr/>
          <p:nvPr/>
        </p:nvCxnSpPr>
        <p:spPr>
          <a:xfrm>
            <a:off x="0" y="5348532"/>
            <a:ext cx="3607692" cy="0"/>
          </a:xfrm>
          <a:prstGeom prst="straightConnector1">
            <a:avLst/>
          </a:prstGeom>
          <a:noFill/>
          <a:ln cap="flat" cmpd="sng" w="28575">
            <a:solidFill>
              <a:schemeClr val="lt1"/>
            </a:solidFill>
            <a:prstDash val="solid"/>
            <a:miter lim="800000"/>
            <a:headEnd len="sm" w="sm" type="none"/>
            <a:tailEnd len="sm" w="sm" type="none"/>
          </a:ln>
        </p:spPr>
      </p:cxnSp>
      <p:grpSp>
        <p:nvGrpSpPr>
          <p:cNvPr id="521" name="Google Shape;521;p97"/>
          <p:cNvGrpSpPr/>
          <p:nvPr/>
        </p:nvGrpSpPr>
        <p:grpSpPr>
          <a:xfrm>
            <a:off x="5757333" y="-757463"/>
            <a:ext cx="2760592" cy="2761405"/>
            <a:chOff x="110688" y="1674538"/>
            <a:chExt cx="7339635" cy="7341798"/>
          </a:xfrm>
        </p:grpSpPr>
        <p:sp>
          <p:nvSpPr>
            <p:cNvPr id="522" name="Google Shape;522;p97"/>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523" name="Google Shape;523;p97"/>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524" name="Google Shape;524;p97"/>
          <p:cNvSpPr/>
          <p:nvPr/>
        </p:nvSpPr>
        <p:spPr>
          <a:xfrm>
            <a:off x="0" y="-1014153"/>
            <a:ext cx="7559675" cy="101415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25" name="Google Shape;525;p97"/>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26" name="Google Shape;526;p97"/>
          <p:cNvSpPr txBox="1"/>
          <p:nvPr/>
        </p:nvSpPr>
        <p:spPr>
          <a:xfrm>
            <a:off x="2098261" y="10046574"/>
            <a:ext cx="5181300" cy="6309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rgbClr val="6D6E71"/>
              </a:buClr>
              <a:buSzPts val="700"/>
              <a:buFont typeface="Roboto"/>
              <a:buNone/>
            </a:pPr>
            <a:r>
              <a:rPr b="0" i="0" lang="en-US" sz="700">
                <a:solidFill>
                  <a:srgbClr val="6D6E71"/>
                </a:solidFill>
                <a:latin typeface="Roboto"/>
                <a:ea typeface="Roboto"/>
                <a:cs typeface="Roboto"/>
                <a:sym typeface="Roboto"/>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 therein </a:t>
            </a:r>
            <a:r>
              <a:rPr b="1" i="0" lang="en-US" sz="700">
                <a:solidFill>
                  <a:srgbClr val="6D6E71"/>
                </a:solidFill>
                <a:latin typeface="Roboto"/>
                <a:ea typeface="Roboto"/>
                <a:cs typeface="Roboto"/>
                <a:sym typeface="Roboto"/>
              </a:rPr>
              <a:t>2021-2-BE04-KA220-YOU-000050778</a:t>
            </a:r>
            <a:br>
              <a:rPr lang="en-US" sz="700">
                <a:solidFill>
                  <a:srgbClr val="6D6E71"/>
                </a:solidFill>
                <a:latin typeface="Roboto"/>
                <a:ea typeface="Roboto"/>
                <a:cs typeface="Roboto"/>
                <a:sym typeface="Roboto"/>
              </a:rPr>
            </a:br>
            <a:endParaRPr sz="700">
              <a:solidFill>
                <a:srgbClr val="6D6E71"/>
              </a:solidFill>
              <a:latin typeface="Roboto"/>
              <a:ea typeface="Roboto"/>
              <a:cs typeface="Roboto"/>
              <a:sym typeface="Roboto"/>
            </a:endParaRPr>
          </a:p>
        </p:txBody>
      </p:sp>
      <p:sp>
        <p:nvSpPr>
          <p:cNvPr id="527" name="Google Shape;527;p97"/>
          <p:cNvSpPr/>
          <p:nvPr/>
        </p:nvSpPr>
        <p:spPr>
          <a:xfrm>
            <a:off x="1589709" y="9743061"/>
            <a:ext cx="1255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
              <a:buFont typeface="Calibri"/>
              <a:buNone/>
            </a:pPr>
            <a:r>
              <a:rPr b="1" i="0" lang="en-US" sz="800">
                <a:solidFill>
                  <a:schemeClr val="dk1"/>
                </a:solidFill>
                <a:latin typeface="Calibri"/>
                <a:ea typeface="Calibri"/>
                <a:cs typeface="Calibri"/>
                <a:sym typeface="Calibri"/>
              </a:rPr>
              <a:t>This resource is licensed under CC BY 4.0</a:t>
            </a:r>
            <a:endParaRPr sz="1283">
              <a:solidFill>
                <a:schemeClr val="dk1"/>
              </a:solidFill>
              <a:latin typeface="Century Schoolbook"/>
              <a:ea typeface="Century Schoolbook"/>
              <a:cs typeface="Century Schoolbook"/>
              <a:sym typeface="Century Schoolbook"/>
            </a:endParaRPr>
          </a:p>
          <a:p>
            <a:pPr indent="0" lvl="0" marL="0" marR="0" rtl="0" algn="l">
              <a:lnSpc>
                <a:spcPct val="100000"/>
              </a:lnSpc>
              <a:spcBef>
                <a:spcPts val="0"/>
              </a:spcBef>
              <a:spcAft>
                <a:spcPts val="0"/>
              </a:spcAft>
              <a:buClr>
                <a:schemeClr val="dk1"/>
              </a:buClr>
              <a:buSzPts val="800"/>
              <a:buFont typeface="Century Schoolbook"/>
              <a:buNone/>
            </a:pPr>
            <a:r>
              <a:t/>
            </a:r>
            <a:endParaRPr b="1" i="0" sz="800">
              <a:solidFill>
                <a:schemeClr val="dk1"/>
              </a:solidFill>
              <a:latin typeface="Calibri"/>
              <a:ea typeface="Calibri"/>
              <a:cs typeface="Calibri"/>
              <a:sym typeface="Calibri"/>
            </a:endParaRPr>
          </a:p>
        </p:txBody>
      </p:sp>
      <p:pic>
        <p:nvPicPr>
          <p:cNvPr id="528" name="Google Shape;528;p97"/>
          <p:cNvPicPr preferRelativeResize="0"/>
          <p:nvPr/>
        </p:nvPicPr>
        <p:blipFill rotWithShape="1">
          <a:blip r:embed="rId2">
            <a:alphaModFix/>
          </a:blip>
          <a:srcRect b="0" l="0" r="0" t="0"/>
          <a:stretch/>
        </p:blipFill>
        <p:spPr>
          <a:xfrm>
            <a:off x="324486" y="9660852"/>
            <a:ext cx="1244049" cy="433251"/>
          </a:xfrm>
          <a:prstGeom prst="rect">
            <a:avLst/>
          </a:prstGeom>
          <a:noFill/>
          <a:ln>
            <a:noFill/>
          </a:ln>
        </p:spPr>
      </p:pic>
      <p:pic>
        <p:nvPicPr>
          <p:cNvPr descr="Co-funded by the European Union logo in png for web usage" id="529" name="Google Shape;529;p97"/>
          <p:cNvPicPr preferRelativeResize="0"/>
          <p:nvPr/>
        </p:nvPicPr>
        <p:blipFill rotWithShape="1">
          <a:blip r:embed="rId3">
            <a:alphaModFix/>
          </a:blip>
          <a:srcRect b="0" l="0" r="0" t="0"/>
          <a:stretch/>
        </p:blipFill>
        <p:spPr>
          <a:xfrm>
            <a:off x="314577" y="10122987"/>
            <a:ext cx="1783683" cy="43325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age">
  <p:cSld name="Content Page">
    <p:spTree>
      <p:nvGrpSpPr>
        <p:cNvPr id="68" name="Shape 68"/>
        <p:cNvGrpSpPr/>
        <p:nvPr/>
      </p:nvGrpSpPr>
      <p:grpSpPr>
        <a:xfrm>
          <a:off x="0" y="0"/>
          <a:ext cx="0" cy="0"/>
          <a:chOff x="0" y="0"/>
          <a:chExt cx="0" cy="0"/>
        </a:xfrm>
      </p:grpSpPr>
      <p:sp>
        <p:nvSpPr>
          <p:cNvPr id="69" name="Google Shape;69;p71"/>
          <p:cNvSpPr/>
          <p:nvPr/>
        </p:nvSpPr>
        <p:spPr>
          <a:xfrm>
            <a:off x="-1" y="-22715"/>
            <a:ext cx="7559675" cy="2175225"/>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283" u="none" cap="none" strike="noStrike">
              <a:solidFill>
                <a:schemeClr val="lt1"/>
              </a:solidFill>
              <a:latin typeface="Century Schoolbook"/>
              <a:ea typeface="Century Schoolbook"/>
              <a:cs typeface="Century Schoolbook"/>
              <a:sym typeface="Century Schoolbook"/>
            </a:endParaRPr>
          </a:p>
        </p:txBody>
      </p:sp>
      <p:sp>
        <p:nvSpPr>
          <p:cNvPr id="70" name="Google Shape;70;p71"/>
          <p:cNvSpPr txBox="1"/>
          <p:nvPr>
            <p:ph idx="1" type="body"/>
          </p:nvPr>
        </p:nvSpPr>
        <p:spPr>
          <a:xfrm>
            <a:off x="561474" y="2950024"/>
            <a:ext cx="857618" cy="393211"/>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71" name="Google Shape;71;p71"/>
          <p:cNvSpPr txBox="1"/>
          <p:nvPr>
            <p:ph idx="2" type="body"/>
          </p:nvPr>
        </p:nvSpPr>
        <p:spPr>
          <a:xfrm>
            <a:off x="1486931" y="2950025"/>
            <a:ext cx="3228474" cy="348400"/>
          </a:xfrm>
          <a:prstGeom prst="rect">
            <a:avLst/>
          </a:prstGeom>
          <a:solidFill>
            <a:srgbClr val="97C879"/>
          </a:solid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72" name="Google Shape;72;p71"/>
          <p:cNvSpPr txBox="1"/>
          <p:nvPr>
            <p:ph idx="3" type="body"/>
          </p:nvPr>
        </p:nvSpPr>
        <p:spPr>
          <a:xfrm>
            <a:off x="561474" y="3444006"/>
            <a:ext cx="857618" cy="393211"/>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73" name="Google Shape;73;p71"/>
          <p:cNvSpPr txBox="1"/>
          <p:nvPr>
            <p:ph idx="4" type="body"/>
          </p:nvPr>
        </p:nvSpPr>
        <p:spPr>
          <a:xfrm>
            <a:off x="1486931" y="3425267"/>
            <a:ext cx="3228474" cy="348400"/>
          </a:xfrm>
          <a:prstGeom prst="rect">
            <a:avLst/>
          </a:prstGeom>
          <a:solidFill>
            <a:srgbClr val="97C879"/>
          </a:solid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74" name="Google Shape;74;p71"/>
          <p:cNvSpPr txBox="1"/>
          <p:nvPr>
            <p:ph idx="5" type="body"/>
          </p:nvPr>
        </p:nvSpPr>
        <p:spPr>
          <a:xfrm>
            <a:off x="561474" y="3937988"/>
            <a:ext cx="857618" cy="393211"/>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75" name="Google Shape;75;p71"/>
          <p:cNvSpPr txBox="1"/>
          <p:nvPr>
            <p:ph idx="6" type="body"/>
          </p:nvPr>
        </p:nvSpPr>
        <p:spPr>
          <a:xfrm>
            <a:off x="1486931" y="3941391"/>
            <a:ext cx="3228474" cy="348400"/>
          </a:xfrm>
          <a:prstGeom prst="rect">
            <a:avLst/>
          </a:prstGeom>
          <a:solidFill>
            <a:srgbClr val="97C879"/>
          </a:solid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76" name="Google Shape;76;p71"/>
          <p:cNvSpPr txBox="1"/>
          <p:nvPr>
            <p:ph idx="7" type="body"/>
          </p:nvPr>
        </p:nvSpPr>
        <p:spPr>
          <a:xfrm>
            <a:off x="561474" y="4431970"/>
            <a:ext cx="857618" cy="393211"/>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77" name="Google Shape;77;p71"/>
          <p:cNvSpPr txBox="1"/>
          <p:nvPr>
            <p:ph idx="8" type="body"/>
          </p:nvPr>
        </p:nvSpPr>
        <p:spPr>
          <a:xfrm>
            <a:off x="1486931" y="4427356"/>
            <a:ext cx="3228474" cy="348400"/>
          </a:xfrm>
          <a:prstGeom prst="rect">
            <a:avLst/>
          </a:prstGeom>
          <a:solidFill>
            <a:srgbClr val="97C879"/>
          </a:solid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78" name="Google Shape;78;p71"/>
          <p:cNvSpPr txBox="1"/>
          <p:nvPr>
            <p:ph idx="9" type="body"/>
          </p:nvPr>
        </p:nvSpPr>
        <p:spPr>
          <a:xfrm>
            <a:off x="561474" y="4925952"/>
            <a:ext cx="857618" cy="393211"/>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79" name="Google Shape;79;p71"/>
          <p:cNvSpPr txBox="1"/>
          <p:nvPr>
            <p:ph idx="13" type="body"/>
          </p:nvPr>
        </p:nvSpPr>
        <p:spPr>
          <a:xfrm>
            <a:off x="1486931" y="4966621"/>
            <a:ext cx="3228474" cy="348400"/>
          </a:xfrm>
          <a:prstGeom prst="rect">
            <a:avLst/>
          </a:prstGeom>
          <a:solidFill>
            <a:srgbClr val="97C879"/>
          </a:solid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80" name="Google Shape;80;p71"/>
          <p:cNvSpPr txBox="1"/>
          <p:nvPr>
            <p:ph idx="14" type="body"/>
          </p:nvPr>
        </p:nvSpPr>
        <p:spPr>
          <a:xfrm>
            <a:off x="561474" y="5419934"/>
            <a:ext cx="857618" cy="393211"/>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81" name="Google Shape;81;p71"/>
          <p:cNvSpPr txBox="1"/>
          <p:nvPr>
            <p:ph idx="15" type="body"/>
          </p:nvPr>
        </p:nvSpPr>
        <p:spPr>
          <a:xfrm>
            <a:off x="1486931" y="5463308"/>
            <a:ext cx="3228474" cy="348400"/>
          </a:xfrm>
          <a:prstGeom prst="rect">
            <a:avLst/>
          </a:prstGeom>
          <a:solidFill>
            <a:srgbClr val="97C879"/>
          </a:solid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82" name="Google Shape;82;p71"/>
          <p:cNvSpPr txBox="1"/>
          <p:nvPr>
            <p:ph idx="16" type="body"/>
          </p:nvPr>
        </p:nvSpPr>
        <p:spPr>
          <a:xfrm>
            <a:off x="561474" y="5913916"/>
            <a:ext cx="857618" cy="393211"/>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83" name="Google Shape;83;p71"/>
          <p:cNvSpPr txBox="1"/>
          <p:nvPr>
            <p:ph idx="17" type="body"/>
          </p:nvPr>
        </p:nvSpPr>
        <p:spPr>
          <a:xfrm>
            <a:off x="1486931" y="5959339"/>
            <a:ext cx="3228474" cy="348400"/>
          </a:xfrm>
          <a:prstGeom prst="rect">
            <a:avLst/>
          </a:prstGeom>
          <a:solidFill>
            <a:srgbClr val="97C879"/>
          </a:solid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84" name="Google Shape;84;p71"/>
          <p:cNvSpPr txBox="1"/>
          <p:nvPr>
            <p:ph idx="18" type="body"/>
          </p:nvPr>
        </p:nvSpPr>
        <p:spPr>
          <a:xfrm>
            <a:off x="561474" y="6407899"/>
            <a:ext cx="857618" cy="393211"/>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85" name="Google Shape;85;p71"/>
          <p:cNvSpPr txBox="1"/>
          <p:nvPr>
            <p:ph idx="19" type="body"/>
          </p:nvPr>
        </p:nvSpPr>
        <p:spPr>
          <a:xfrm>
            <a:off x="1486931" y="6456026"/>
            <a:ext cx="3228474" cy="348400"/>
          </a:xfrm>
          <a:prstGeom prst="rect">
            <a:avLst/>
          </a:prstGeom>
          <a:solidFill>
            <a:srgbClr val="97C879"/>
          </a:solid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86" name="Google Shape;86;p71"/>
          <p:cNvSpPr/>
          <p:nvPr/>
        </p:nvSpPr>
        <p:spPr>
          <a:xfrm rot="-5400000">
            <a:off x="-305598" y="9670325"/>
            <a:ext cx="1392572" cy="67184"/>
          </a:xfrm>
          <a:custGeom>
            <a:rect b="b" l="l" r="r" t="t"/>
            <a:pathLst>
              <a:path extrusionOk="0" h="22814" w="472886">
                <a:moveTo>
                  <a:pt x="226252" y="2794"/>
                </a:moveTo>
                <a:lnTo>
                  <a:pt x="226252" y="11226"/>
                </a:lnTo>
                <a:lnTo>
                  <a:pt x="233597" y="11226"/>
                </a:lnTo>
                <a:cubicBezTo>
                  <a:pt x="234218" y="11174"/>
                  <a:pt x="234787" y="10967"/>
                  <a:pt x="235305" y="10605"/>
                </a:cubicBezTo>
                <a:cubicBezTo>
                  <a:pt x="235873" y="10243"/>
                  <a:pt x="236287" y="9674"/>
                  <a:pt x="236649" y="9002"/>
                </a:cubicBezTo>
                <a:cubicBezTo>
                  <a:pt x="237012" y="8329"/>
                  <a:pt x="237167" y="7553"/>
                  <a:pt x="237167" y="6674"/>
                </a:cubicBezTo>
                <a:cubicBezTo>
                  <a:pt x="237167" y="5536"/>
                  <a:pt x="236856" y="4604"/>
                  <a:pt x="236132" y="3880"/>
                </a:cubicBezTo>
                <a:cubicBezTo>
                  <a:pt x="235408" y="3156"/>
                  <a:pt x="234528" y="2794"/>
                  <a:pt x="233442" y="2794"/>
                </a:cubicBezTo>
                <a:close/>
                <a:moveTo>
                  <a:pt x="41588" y="2794"/>
                </a:moveTo>
                <a:lnTo>
                  <a:pt x="41588" y="11226"/>
                </a:lnTo>
                <a:lnTo>
                  <a:pt x="48933" y="11226"/>
                </a:lnTo>
                <a:cubicBezTo>
                  <a:pt x="49554" y="11174"/>
                  <a:pt x="50123" y="10967"/>
                  <a:pt x="50640" y="10605"/>
                </a:cubicBezTo>
                <a:cubicBezTo>
                  <a:pt x="51209" y="10243"/>
                  <a:pt x="51623" y="9674"/>
                  <a:pt x="51985" y="9002"/>
                </a:cubicBezTo>
                <a:cubicBezTo>
                  <a:pt x="52347" y="8329"/>
                  <a:pt x="52502" y="7553"/>
                  <a:pt x="52502" y="6674"/>
                </a:cubicBezTo>
                <a:cubicBezTo>
                  <a:pt x="52502" y="5536"/>
                  <a:pt x="52191" y="4604"/>
                  <a:pt x="51468" y="3880"/>
                </a:cubicBezTo>
                <a:cubicBezTo>
                  <a:pt x="50743" y="3156"/>
                  <a:pt x="49864" y="2794"/>
                  <a:pt x="48778" y="2794"/>
                </a:cubicBezTo>
                <a:close/>
                <a:moveTo>
                  <a:pt x="345483" y="2225"/>
                </a:moveTo>
                <a:lnTo>
                  <a:pt x="345483" y="11278"/>
                </a:lnTo>
                <a:lnTo>
                  <a:pt x="353087" y="11278"/>
                </a:lnTo>
                <a:cubicBezTo>
                  <a:pt x="353811" y="11226"/>
                  <a:pt x="354483" y="11019"/>
                  <a:pt x="355052" y="10605"/>
                </a:cubicBezTo>
                <a:cubicBezTo>
                  <a:pt x="355725" y="10191"/>
                  <a:pt x="356190" y="9622"/>
                  <a:pt x="356604" y="8898"/>
                </a:cubicBezTo>
                <a:cubicBezTo>
                  <a:pt x="356966" y="8174"/>
                  <a:pt x="357173" y="7346"/>
                  <a:pt x="357173" y="6415"/>
                </a:cubicBezTo>
                <a:cubicBezTo>
                  <a:pt x="357173" y="5173"/>
                  <a:pt x="356811" y="4190"/>
                  <a:pt x="355983" y="3414"/>
                </a:cubicBezTo>
                <a:cubicBezTo>
                  <a:pt x="355207" y="2638"/>
                  <a:pt x="354121" y="2225"/>
                  <a:pt x="352828" y="2225"/>
                </a:cubicBezTo>
                <a:close/>
                <a:moveTo>
                  <a:pt x="315688" y="2225"/>
                </a:moveTo>
                <a:lnTo>
                  <a:pt x="315688" y="11278"/>
                </a:lnTo>
                <a:lnTo>
                  <a:pt x="323292" y="11278"/>
                </a:lnTo>
                <a:cubicBezTo>
                  <a:pt x="324016" y="11226"/>
                  <a:pt x="324689" y="11019"/>
                  <a:pt x="325258" y="10605"/>
                </a:cubicBezTo>
                <a:cubicBezTo>
                  <a:pt x="325930" y="10191"/>
                  <a:pt x="326396" y="9622"/>
                  <a:pt x="326809" y="8898"/>
                </a:cubicBezTo>
                <a:cubicBezTo>
                  <a:pt x="327172" y="8174"/>
                  <a:pt x="327378" y="7346"/>
                  <a:pt x="327378" y="6415"/>
                </a:cubicBezTo>
                <a:cubicBezTo>
                  <a:pt x="327378" y="5173"/>
                  <a:pt x="327016" y="4190"/>
                  <a:pt x="326189" y="3414"/>
                </a:cubicBezTo>
                <a:cubicBezTo>
                  <a:pt x="325413" y="2638"/>
                  <a:pt x="324327" y="2225"/>
                  <a:pt x="323034" y="2225"/>
                </a:cubicBezTo>
                <a:close/>
                <a:moveTo>
                  <a:pt x="421573" y="1914"/>
                </a:moveTo>
                <a:cubicBezTo>
                  <a:pt x="419918" y="1914"/>
                  <a:pt x="418418" y="2328"/>
                  <a:pt x="417125" y="3104"/>
                </a:cubicBezTo>
                <a:cubicBezTo>
                  <a:pt x="415832" y="3880"/>
                  <a:pt x="414797" y="5018"/>
                  <a:pt x="414073" y="6415"/>
                </a:cubicBezTo>
                <a:cubicBezTo>
                  <a:pt x="413348" y="7863"/>
                  <a:pt x="412986" y="9519"/>
                  <a:pt x="412986" y="11381"/>
                </a:cubicBezTo>
                <a:cubicBezTo>
                  <a:pt x="412986" y="13295"/>
                  <a:pt x="413348" y="14951"/>
                  <a:pt x="414073" y="16347"/>
                </a:cubicBezTo>
                <a:cubicBezTo>
                  <a:pt x="414797" y="17744"/>
                  <a:pt x="415832" y="18882"/>
                  <a:pt x="417125" y="19658"/>
                </a:cubicBezTo>
                <a:cubicBezTo>
                  <a:pt x="418418" y="20434"/>
                  <a:pt x="419918" y="20848"/>
                  <a:pt x="421573" y="20848"/>
                </a:cubicBezTo>
                <a:cubicBezTo>
                  <a:pt x="423228" y="20848"/>
                  <a:pt x="424728" y="20434"/>
                  <a:pt x="426022" y="19658"/>
                </a:cubicBezTo>
                <a:cubicBezTo>
                  <a:pt x="427315" y="18882"/>
                  <a:pt x="428298" y="17744"/>
                  <a:pt x="429022" y="16347"/>
                </a:cubicBezTo>
                <a:cubicBezTo>
                  <a:pt x="429746" y="14951"/>
                  <a:pt x="430108" y="13295"/>
                  <a:pt x="430108" y="11381"/>
                </a:cubicBezTo>
                <a:cubicBezTo>
                  <a:pt x="430108" y="9467"/>
                  <a:pt x="429746" y="7812"/>
                  <a:pt x="429022" y="6415"/>
                </a:cubicBezTo>
                <a:cubicBezTo>
                  <a:pt x="428298" y="5018"/>
                  <a:pt x="427315" y="3880"/>
                  <a:pt x="426022" y="3104"/>
                </a:cubicBezTo>
                <a:cubicBezTo>
                  <a:pt x="424728" y="2328"/>
                  <a:pt x="423280" y="1914"/>
                  <a:pt x="421573" y="1914"/>
                </a:cubicBezTo>
                <a:close/>
                <a:moveTo>
                  <a:pt x="298670" y="1914"/>
                </a:moveTo>
                <a:cubicBezTo>
                  <a:pt x="297015" y="1914"/>
                  <a:pt x="295515" y="2328"/>
                  <a:pt x="294222" y="3104"/>
                </a:cubicBezTo>
                <a:cubicBezTo>
                  <a:pt x="292929" y="3880"/>
                  <a:pt x="291894" y="5018"/>
                  <a:pt x="291170" y="6415"/>
                </a:cubicBezTo>
                <a:cubicBezTo>
                  <a:pt x="290445" y="7863"/>
                  <a:pt x="290084" y="9519"/>
                  <a:pt x="290084" y="11381"/>
                </a:cubicBezTo>
                <a:cubicBezTo>
                  <a:pt x="290084" y="13295"/>
                  <a:pt x="290445" y="14951"/>
                  <a:pt x="291170" y="16347"/>
                </a:cubicBezTo>
                <a:cubicBezTo>
                  <a:pt x="291894" y="17744"/>
                  <a:pt x="292929" y="18882"/>
                  <a:pt x="294222" y="19658"/>
                </a:cubicBezTo>
                <a:cubicBezTo>
                  <a:pt x="295515" y="20434"/>
                  <a:pt x="297015" y="20848"/>
                  <a:pt x="298670" y="20848"/>
                </a:cubicBezTo>
                <a:cubicBezTo>
                  <a:pt x="300377" y="20848"/>
                  <a:pt x="301825" y="20434"/>
                  <a:pt x="303119" y="19658"/>
                </a:cubicBezTo>
                <a:cubicBezTo>
                  <a:pt x="304412" y="18882"/>
                  <a:pt x="305395" y="17744"/>
                  <a:pt x="306119" y="16347"/>
                </a:cubicBezTo>
                <a:cubicBezTo>
                  <a:pt x="306843" y="14951"/>
                  <a:pt x="307205" y="13295"/>
                  <a:pt x="307205" y="11381"/>
                </a:cubicBezTo>
                <a:cubicBezTo>
                  <a:pt x="307205" y="9467"/>
                  <a:pt x="306843" y="7812"/>
                  <a:pt x="306119" y="6415"/>
                </a:cubicBezTo>
                <a:cubicBezTo>
                  <a:pt x="305395" y="5018"/>
                  <a:pt x="304412" y="3880"/>
                  <a:pt x="303119" y="3104"/>
                </a:cubicBezTo>
                <a:cubicBezTo>
                  <a:pt x="301825" y="2328"/>
                  <a:pt x="300377" y="1914"/>
                  <a:pt x="298670" y="1914"/>
                </a:cubicBezTo>
                <a:close/>
                <a:moveTo>
                  <a:pt x="344448" y="414"/>
                </a:moveTo>
                <a:lnTo>
                  <a:pt x="352983" y="414"/>
                </a:lnTo>
                <a:cubicBezTo>
                  <a:pt x="354173" y="414"/>
                  <a:pt x="355259" y="673"/>
                  <a:pt x="356190" y="1190"/>
                </a:cubicBezTo>
                <a:cubicBezTo>
                  <a:pt x="357121" y="1707"/>
                  <a:pt x="357897" y="2432"/>
                  <a:pt x="358414" y="3311"/>
                </a:cubicBezTo>
                <a:cubicBezTo>
                  <a:pt x="358983" y="4190"/>
                  <a:pt x="359242" y="5225"/>
                  <a:pt x="359242" y="6363"/>
                </a:cubicBezTo>
                <a:cubicBezTo>
                  <a:pt x="359242" y="7242"/>
                  <a:pt x="359087" y="8122"/>
                  <a:pt x="358725" y="8898"/>
                </a:cubicBezTo>
                <a:cubicBezTo>
                  <a:pt x="358414" y="9674"/>
                  <a:pt x="357949" y="10346"/>
                  <a:pt x="357328" y="10864"/>
                </a:cubicBezTo>
                <a:cubicBezTo>
                  <a:pt x="356759" y="11381"/>
                  <a:pt x="356138" y="11743"/>
                  <a:pt x="355414" y="12002"/>
                </a:cubicBezTo>
                <a:cubicBezTo>
                  <a:pt x="355725" y="12105"/>
                  <a:pt x="356035" y="12260"/>
                  <a:pt x="356345" y="12467"/>
                </a:cubicBezTo>
                <a:cubicBezTo>
                  <a:pt x="357018" y="12881"/>
                  <a:pt x="357535" y="13502"/>
                  <a:pt x="357949" y="14226"/>
                </a:cubicBezTo>
                <a:cubicBezTo>
                  <a:pt x="358363" y="14950"/>
                  <a:pt x="358621" y="15882"/>
                  <a:pt x="358621" y="16916"/>
                </a:cubicBezTo>
                <a:cubicBezTo>
                  <a:pt x="358673" y="17847"/>
                  <a:pt x="358725" y="18520"/>
                  <a:pt x="358776" y="19037"/>
                </a:cubicBezTo>
                <a:cubicBezTo>
                  <a:pt x="358828" y="19555"/>
                  <a:pt x="358932" y="19917"/>
                  <a:pt x="359087" y="20175"/>
                </a:cubicBezTo>
                <a:cubicBezTo>
                  <a:pt x="359242" y="20434"/>
                  <a:pt x="359449" y="20641"/>
                  <a:pt x="359656" y="20796"/>
                </a:cubicBezTo>
                <a:cubicBezTo>
                  <a:pt x="359863" y="20900"/>
                  <a:pt x="360018" y="21055"/>
                  <a:pt x="360121" y="21365"/>
                </a:cubicBezTo>
                <a:cubicBezTo>
                  <a:pt x="360173" y="21624"/>
                  <a:pt x="360121" y="21831"/>
                  <a:pt x="360018" y="22038"/>
                </a:cubicBezTo>
                <a:cubicBezTo>
                  <a:pt x="359915" y="22193"/>
                  <a:pt x="359811" y="22348"/>
                  <a:pt x="359656" y="22400"/>
                </a:cubicBezTo>
                <a:cubicBezTo>
                  <a:pt x="359501" y="22451"/>
                  <a:pt x="359345" y="22503"/>
                  <a:pt x="359190" y="22503"/>
                </a:cubicBezTo>
                <a:cubicBezTo>
                  <a:pt x="359035" y="22503"/>
                  <a:pt x="358828" y="22503"/>
                  <a:pt x="358673" y="22400"/>
                </a:cubicBezTo>
                <a:cubicBezTo>
                  <a:pt x="358414" y="22245"/>
                  <a:pt x="358104" y="21986"/>
                  <a:pt x="357794" y="21624"/>
                </a:cubicBezTo>
                <a:cubicBezTo>
                  <a:pt x="357483" y="21262"/>
                  <a:pt x="357225" y="20693"/>
                  <a:pt x="357018" y="20020"/>
                </a:cubicBezTo>
                <a:cubicBezTo>
                  <a:pt x="356811" y="19348"/>
                  <a:pt x="356708" y="18365"/>
                  <a:pt x="356708" y="17123"/>
                </a:cubicBezTo>
                <a:cubicBezTo>
                  <a:pt x="356708" y="16295"/>
                  <a:pt x="356552" y="15623"/>
                  <a:pt x="356294" y="15106"/>
                </a:cubicBezTo>
                <a:cubicBezTo>
                  <a:pt x="355983" y="14537"/>
                  <a:pt x="355673" y="14123"/>
                  <a:pt x="355259" y="13864"/>
                </a:cubicBezTo>
                <a:cubicBezTo>
                  <a:pt x="354845" y="13554"/>
                  <a:pt x="354432" y="13347"/>
                  <a:pt x="353914" y="13243"/>
                </a:cubicBezTo>
                <a:cubicBezTo>
                  <a:pt x="353449" y="13140"/>
                  <a:pt x="352983" y="13088"/>
                  <a:pt x="352517" y="13088"/>
                </a:cubicBezTo>
                <a:lnTo>
                  <a:pt x="345534" y="13088"/>
                </a:lnTo>
                <a:lnTo>
                  <a:pt x="345534" y="21572"/>
                </a:lnTo>
                <a:cubicBezTo>
                  <a:pt x="345534" y="21831"/>
                  <a:pt x="345431" y="22038"/>
                  <a:pt x="345276" y="22245"/>
                </a:cubicBezTo>
                <a:cubicBezTo>
                  <a:pt x="345121" y="22451"/>
                  <a:pt x="344862" y="22555"/>
                  <a:pt x="344603" y="22555"/>
                </a:cubicBezTo>
                <a:cubicBezTo>
                  <a:pt x="344293" y="22555"/>
                  <a:pt x="344034" y="22451"/>
                  <a:pt x="343827" y="22245"/>
                </a:cubicBezTo>
                <a:cubicBezTo>
                  <a:pt x="343621" y="22038"/>
                  <a:pt x="343517" y="21831"/>
                  <a:pt x="343517" y="21572"/>
                </a:cubicBezTo>
                <a:lnTo>
                  <a:pt x="343517" y="1345"/>
                </a:lnTo>
                <a:cubicBezTo>
                  <a:pt x="343517" y="1087"/>
                  <a:pt x="343569" y="880"/>
                  <a:pt x="343776" y="673"/>
                </a:cubicBezTo>
                <a:cubicBezTo>
                  <a:pt x="343983" y="517"/>
                  <a:pt x="344189" y="414"/>
                  <a:pt x="344448" y="414"/>
                </a:cubicBezTo>
                <a:close/>
                <a:moveTo>
                  <a:pt x="314654" y="414"/>
                </a:moveTo>
                <a:lnTo>
                  <a:pt x="323189" y="414"/>
                </a:lnTo>
                <a:cubicBezTo>
                  <a:pt x="324378" y="414"/>
                  <a:pt x="325465" y="673"/>
                  <a:pt x="326396" y="1190"/>
                </a:cubicBezTo>
                <a:cubicBezTo>
                  <a:pt x="327327" y="1707"/>
                  <a:pt x="328103" y="2432"/>
                  <a:pt x="328620" y="3311"/>
                </a:cubicBezTo>
                <a:cubicBezTo>
                  <a:pt x="329189" y="4190"/>
                  <a:pt x="329448" y="5225"/>
                  <a:pt x="329448" y="6363"/>
                </a:cubicBezTo>
                <a:cubicBezTo>
                  <a:pt x="329448" y="7242"/>
                  <a:pt x="329240" y="8122"/>
                  <a:pt x="328930" y="8898"/>
                </a:cubicBezTo>
                <a:cubicBezTo>
                  <a:pt x="328620" y="9674"/>
                  <a:pt x="328154" y="10346"/>
                  <a:pt x="327534" y="10864"/>
                </a:cubicBezTo>
                <a:cubicBezTo>
                  <a:pt x="326965" y="11381"/>
                  <a:pt x="326344" y="11743"/>
                  <a:pt x="325620" y="12002"/>
                </a:cubicBezTo>
                <a:cubicBezTo>
                  <a:pt x="325930" y="12105"/>
                  <a:pt x="326241" y="12260"/>
                  <a:pt x="326551" y="12467"/>
                </a:cubicBezTo>
                <a:cubicBezTo>
                  <a:pt x="327223" y="12881"/>
                  <a:pt x="327741" y="13502"/>
                  <a:pt x="328154" y="14226"/>
                </a:cubicBezTo>
                <a:cubicBezTo>
                  <a:pt x="328568" y="14950"/>
                  <a:pt x="328827" y="15882"/>
                  <a:pt x="328827" y="16916"/>
                </a:cubicBezTo>
                <a:cubicBezTo>
                  <a:pt x="328879" y="17847"/>
                  <a:pt x="328930" y="18520"/>
                  <a:pt x="328982" y="19037"/>
                </a:cubicBezTo>
                <a:cubicBezTo>
                  <a:pt x="329034" y="19555"/>
                  <a:pt x="329137" y="19917"/>
                  <a:pt x="329292" y="20175"/>
                </a:cubicBezTo>
                <a:cubicBezTo>
                  <a:pt x="329448" y="20434"/>
                  <a:pt x="329654" y="20641"/>
                  <a:pt x="329862" y="20796"/>
                </a:cubicBezTo>
                <a:cubicBezTo>
                  <a:pt x="330068" y="20900"/>
                  <a:pt x="330223" y="21055"/>
                  <a:pt x="330327" y="21365"/>
                </a:cubicBezTo>
                <a:cubicBezTo>
                  <a:pt x="330379" y="21624"/>
                  <a:pt x="330327" y="21831"/>
                  <a:pt x="330223" y="22038"/>
                </a:cubicBezTo>
                <a:cubicBezTo>
                  <a:pt x="330120" y="22193"/>
                  <a:pt x="330017" y="22348"/>
                  <a:pt x="329862" y="22400"/>
                </a:cubicBezTo>
                <a:cubicBezTo>
                  <a:pt x="329706" y="22451"/>
                  <a:pt x="329551" y="22503"/>
                  <a:pt x="329396" y="22503"/>
                </a:cubicBezTo>
                <a:cubicBezTo>
                  <a:pt x="329189" y="22503"/>
                  <a:pt x="329034" y="22503"/>
                  <a:pt x="328879" y="22400"/>
                </a:cubicBezTo>
                <a:cubicBezTo>
                  <a:pt x="328620" y="22245"/>
                  <a:pt x="328309" y="21986"/>
                  <a:pt x="327999" y="21624"/>
                </a:cubicBezTo>
                <a:cubicBezTo>
                  <a:pt x="327689" y="21262"/>
                  <a:pt x="327430" y="20693"/>
                  <a:pt x="327223" y="20020"/>
                </a:cubicBezTo>
                <a:cubicBezTo>
                  <a:pt x="327016" y="19348"/>
                  <a:pt x="326913" y="18365"/>
                  <a:pt x="326913" y="17123"/>
                </a:cubicBezTo>
                <a:cubicBezTo>
                  <a:pt x="326913" y="16295"/>
                  <a:pt x="326758" y="15623"/>
                  <a:pt x="326499" y="15106"/>
                </a:cubicBezTo>
                <a:cubicBezTo>
                  <a:pt x="326189" y="14537"/>
                  <a:pt x="325878" y="14123"/>
                  <a:pt x="325465" y="13864"/>
                </a:cubicBezTo>
                <a:cubicBezTo>
                  <a:pt x="325051" y="13554"/>
                  <a:pt x="324637" y="13347"/>
                  <a:pt x="324120" y="13243"/>
                </a:cubicBezTo>
                <a:cubicBezTo>
                  <a:pt x="323654" y="13140"/>
                  <a:pt x="323189" y="13088"/>
                  <a:pt x="322723" y="13088"/>
                </a:cubicBezTo>
                <a:lnTo>
                  <a:pt x="315688" y="13088"/>
                </a:lnTo>
                <a:lnTo>
                  <a:pt x="315688" y="21572"/>
                </a:lnTo>
                <a:cubicBezTo>
                  <a:pt x="315688" y="21831"/>
                  <a:pt x="315585" y="22038"/>
                  <a:pt x="315430" y="22245"/>
                </a:cubicBezTo>
                <a:cubicBezTo>
                  <a:pt x="315275" y="22451"/>
                  <a:pt x="315016" y="22555"/>
                  <a:pt x="314757" y="22555"/>
                </a:cubicBezTo>
                <a:cubicBezTo>
                  <a:pt x="314447" y="22555"/>
                  <a:pt x="314188" y="22451"/>
                  <a:pt x="313981" y="22245"/>
                </a:cubicBezTo>
                <a:cubicBezTo>
                  <a:pt x="313774" y="22038"/>
                  <a:pt x="313671" y="21831"/>
                  <a:pt x="313671" y="21572"/>
                </a:cubicBezTo>
                <a:lnTo>
                  <a:pt x="313671" y="1345"/>
                </a:lnTo>
                <a:cubicBezTo>
                  <a:pt x="313671" y="1087"/>
                  <a:pt x="313774" y="880"/>
                  <a:pt x="313981" y="673"/>
                </a:cubicBezTo>
                <a:cubicBezTo>
                  <a:pt x="314188" y="517"/>
                  <a:pt x="314395" y="414"/>
                  <a:pt x="314654" y="414"/>
                </a:cubicBezTo>
                <a:close/>
                <a:moveTo>
                  <a:pt x="437556" y="362"/>
                </a:moveTo>
                <a:cubicBezTo>
                  <a:pt x="437712" y="362"/>
                  <a:pt x="437815" y="414"/>
                  <a:pt x="437970" y="465"/>
                </a:cubicBezTo>
                <a:cubicBezTo>
                  <a:pt x="438126" y="517"/>
                  <a:pt x="438229" y="621"/>
                  <a:pt x="438332" y="724"/>
                </a:cubicBezTo>
                <a:lnTo>
                  <a:pt x="451936" y="19037"/>
                </a:lnTo>
                <a:lnTo>
                  <a:pt x="451936" y="1241"/>
                </a:lnTo>
                <a:cubicBezTo>
                  <a:pt x="451936" y="983"/>
                  <a:pt x="452040" y="776"/>
                  <a:pt x="452195" y="621"/>
                </a:cubicBezTo>
                <a:cubicBezTo>
                  <a:pt x="452402" y="465"/>
                  <a:pt x="452609" y="362"/>
                  <a:pt x="452816" y="362"/>
                </a:cubicBezTo>
                <a:cubicBezTo>
                  <a:pt x="453074" y="362"/>
                  <a:pt x="453281" y="465"/>
                  <a:pt x="453540" y="724"/>
                </a:cubicBezTo>
                <a:cubicBezTo>
                  <a:pt x="453695" y="879"/>
                  <a:pt x="453799" y="1086"/>
                  <a:pt x="453799" y="1345"/>
                </a:cubicBezTo>
                <a:lnTo>
                  <a:pt x="453799" y="21572"/>
                </a:lnTo>
                <a:cubicBezTo>
                  <a:pt x="453799" y="21882"/>
                  <a:pt x="453695" y="22141"/>
                  <a:pt x="453488" y="22296"/>
                </a:cubicBezTo>
                <a:cubicBezTo>
                  <a:pt x="453281" y="22451"/>
                  <a:pt x="453074" y="22555"/>
                  <a:pt x="452816" y="22555"/>
                </a:cubicBezTo>
                <a:cubicBezTo>
                  <a:pt x="452661" y="22555"/>
                  <a:pt x="452557" y="22503"/>
                  <a:pt x="452402" y="22451"/>
                </a:cubicBezTo>
                <a:cubicBezTo>
                  <a:pt x="452247" y="22399"/>
                  <a:pt x="452143" y="22296"/>
                  <a:pt x="452040" y="22193"/>
                </a:cubicBezTo>
                <a:lnTo>
                  <a:pt x="438488" y="3931"/>
                </a:lnTo>
                <a:lnTo>
                  <a:pt x="438488" y="21675"/>
                </a:lnTo>
                <a:cubicBezTo>
                  <a:pt x="438488" y="21934"/>
                  <a:pt x="438384" y="22141"/>
                  <a:pt x="438229" y="22296"/>
                </a:cubicBezTo>
                <a:cubicBezTo>
                  <a:pt x="438074" y="22451"/>
                  <a:pt x="437867" y="22555"/>
                  <a:pt x="437608" y="22555"/>
                </a:cubicBezTo>
                <a:cubicBezTo>
                  <a:pt x="437298" y="22555"/>
                  <a:pt x="437091" y="22451"/>
                  <a:pt x="436936" y="22296"/>
                </a:cubicBezTo>
                <a:cubicBezTo>
                  <a:pt x="436781" y="22089"/>
                  <a:pt x="436677" y="21934"/>
                  <a:pt x="436677" y="21675"/>
                </a:cubicBezTo>
                <a:lnTo>
                  <a:pt x="436677" y="1345"/>
                </a:lnTo>
                <a:cubicBezTo>
                  <a:pt x="436677" y="1034"/>
                  <a:pt x="436729" y="776"/>
                  <a:pt x="436936" y="621"/>
                </a:cubicBezTo>
                <a:cubicBezTo>
                  <a:pt x="437091" y="465"/>
                  <a:pt x="437349" y="362"/>
                  <a:pt x="437556" y="362"/>
                </a:cubicBezTo>
                <a:close/>
                <a:moveTo>
                  <a:pt x="405538" y="362"/>
                </a:moveTo>
                <a:cubicBezTo>
                  <a:pt x="405796" y="362"/>
                  <a:pt x="406055" y="465"/>
                  <a:pt x="406210" y="672"/>
                </a:cubicBezTo>
                <a:cubicBezTo>
                  <a:pt x="406417" y="828"/>
                  <a:pt x="406520" y="1086"/>
                  <a:pt x="406520" y="1345"/>
                </a:cubicBezTo>
                <a:lnTo>
                  <a:pt x="406520" y="21468"/>
                </a:lnTo>
                <a:cubicBezTo>
                  <a:pt x="406520" y="21727"/>
                  <a:pt x="406417" y="21934"/>
                  <a:pt x="406210" y="22141"/>
                </a:cubicBezTo>
                <a:cubicBezTo>
                  <a:pt x="406003" y="22296"/>
                  <a:pt x="405796" y="22399"/>
                  <a:pt x="405538" y="22399"/>
                </a:cubicBezTo>
                <a:cubicBezTo>
                  <a:pt x="405227" y="22399"/>
                  <a:pt x="404969" y="22348"/>
                  <a:pt x="404814" y="22141"/>
                </a:cubicBezTo>
                <a:cubicBezTo>
                  <a:pt x="404658" y="21986"/>
                  <a:pt x="404555" y="21727"/>
                  <a:pt x="404555" y="21468"/>
                </a:cubicBezTo>
                <a:lnTo>
                  <a:pt x="404555" y="1345"/>
                </a:lnTo>
                <a:cubicBezTo>
                  <a:pt x="404555" y="1086"/>
                  <a:pt x="404606" y="879"/>
                  <a:pt x="404814" y="672"/>
                </a:cubicBezTo>
                <a:cubicBezTo>
                  <a:pt x="405020" y="465"/>
                  <a:pt x="405227" y="362"/>
                  <a:pt x="405538" y="362"/>
                </a:cubicBezTo>
                <a:close/>
                <a:moveTo>
                  <a:pt x="365605" y="362"/>
                </a:moveTo>
                <a:lnTo>
                  <a:pt x="377192" y="362"/>
                </a:lnTo>
                <a:cubicBezTo>
                  <a:pt x="377450" y="362"/>
                  <a:pt x="377657" y="465"/>
                  <a:pt x="377864" y="621"/>
                </a:cubicBezTo>
                <a:cubicBezTo>
                  <a:pt x="378020" y="776"/>
                  <a:pt x="378123" y="1034"/>
                  <a:pt x="378123" y="1293"/>
                </a:cubicBezTo>
                <a:cubicBezTo>
                  <a:pt x="378123" y="1552"/>
                  <a:pt x="378071" y="1810"/>
                  <a:pt x="377864" y="1966"/>
                </a:cubicBezTo>
                <a:cubicBezTo>
                  <a:pt x="377657" y="2121"/>
                  <a:pt x="377450" y="2224"/>
                  <a:pt x="377192" y="2224"/>
                </a:cubicBezTo>
                <a:lnTo>
                  <a:pt x="366640" y="2224"/>
                </a:lnTo>
                <a:lnTo>
                  <a:pt x="366640" y="10139"/>
                </a:lnTo>
                <a:lnTo>
                  <a:pt x="375744" y="10139"/>
                </a:lnTo>
                <a:cubicBezTo>
                  <a:pt x="376002" y="10139"/>
                  <a:pt x="376209" y="10191"/>
                  <a:pt x="376416" y="10398"/>
                </a:cubicBezTo>
                <a:cubicBezTo>
                  <a:pt x="376571" y="10605"/>
                  <a:pt x="376675" y="10812"/>
                  <a:pt x="376675" y="11070"/>
                </a:cubicBezTo>
                <a:cubicBezTo>
                  <a:pt x="376675" y="11329"/>
                  <a:pt x="376623" y="11588"/>
                  <a:pt x="376416" y="11743"/>
                </a:cubicBezTo>
                <a:cubicBezTo>
                  <a:pt x="376209" y="11898"/>
                  <a:pt x="376002" y="12001"/>
                  <a:pt x="375744" y="12001"/>
                </a:cubicBezTo>
                <a:lnTo>
                  <a:pt x="366640" y="12001"/>
                </a:lnTo>
                <a:lnTo>
                  <a:pt x="366640" y="20589"/>
                </a:lnTo>
                <a:lnTo>
                  <a:pt x="377192" y="20589"/>
                </a:lnTo>
                <a:cubicBezTo>
                  <a:pt x="377450" y="20589"/>
                  <a:pt x="377657" y="20641"/>
                  <a:pt x="377864" y="20847"/>
                </a:cubicBezTo>
                <a:cubicBezTo>
                  <a:pt x="378020" y="21054"/>
                  <a:pt x="378123" y="21261"/>
                  <a:pt x="378123" y="21520"/>
                </a:cubicBezTo>
                <a:cubicBezTo>
                  <a:pt x="378123" y="21779"/>
                  <a:pt x="378071" y="22037"/>
                  <a:pt x="377864" y="22193"/>
                </a:cubicBezTo>
                <a:cubicBezTo>
                  <a:pt x="377657" y="22348"/>
                  <a:pt x="377450" y="22451"/>
                  <a:pt x="377192" y="22451"/>
                </a:cubicBezTo>
                <a:lnTo>
                  <a:pt x="365605" y="22451"/>
                </a:lnTo>
                <a:cubicBezTo>
                  <a:pt x="365346" y="22451"/>
                  <a:pt x="365139" y="22399"/>
                  <a:pt x="364933" y="22193"/>
                </a:cubicBezTo>
                <a:cubicBezTo>
                  <a:pt x="364778" y="21986"/>
                  <a:pt x="364674" y="21779"/>
                  <a:pt x="364674" y="21520"/>
                </a:cubicBezTo>
                <a:lnTo>
                  <a:pt x="364674" y="1293"/>
                </a:lnTo>
                <a:cubicBezTo>
                  <a:pt x="364674" y="1034"/>
                  <a:pt x="364726" y="828"/>
                  <a:pt x="364933" y="621"/>
                </a:cubicBezTo>
                <a:cubicBezTo>
                  <a:pt x="365139" y="465"/>
                  <a:pt x="365346" y="362"/>
                  <a:pt x="365605" y="362"/>
                </a:cubicBezTo>
                <a:close/>
                <a:moveTo>
                  <a:pt x="272910" y="362"/>
                </a:moveTo>
                <a:lnTo>
                  <a:pt x="284393" y="362"/>
                </a:lnTo>
                <a:cubicBezTo>
                  <a:pt x="284652" y="362"/>
                  <a:pt x="284910" y="465"/>
                  <a:pt x="285014" y="621"/>
                </a:cubicBezTo>
                <a:cubicBezTo>
                  <a:pt x="285169" y="776"/>
                  <a:pt x="285272" y="1034"/>
                  <a:pt x="285272" y="1293"/>
                </a:cubicBezTo>
                <a:cubicBezTo>
                  <a:pt x="285272" y="1552"/>
                  <a:pt x="285169" y="1810"/>
                  <a:pt x="285014" y="1966"/>
                </a:cubicBezTo>
                <a:cubicBezTo>
                  <a:pt x="284859" y="2121"/>
                  <a:pt x="284600" y="2224"/>
                  <a:pt x="284341" y="2224"/>
                </a:cubicBezTo>
                <a:lnTo>
                  <a:pt x="273841" y="2224"/>
                </a:lnTo>
                <a:lnTo>
                  <a:pt x="273841" y="10139"/>
                </a:lnTo>
                <a:lnTo>
                  <a:pt x="282945" y="10139"/>
                </a:lnTo>
                <a:cubicBezTo>
                  <a:pt x="283203" y="10139"/>
                  <a:pt x="283462" y="10243"/>
                  <a:pt x="283617" y="10398"/>
                </a:cubicBezTo>
                <a:cubicBezTo>
                  <a:pt x="283772" y="10605"/>
                  <a:pt x="283876" y="10812"/>
                  <a:pt x="283876" y="11070"/>
                </a:cubicBezTo>
                <a:cubicBezTo>
                  <a:pt x="283876" y="11329"/>
                  <a:pt x="283772" y="11588"/>
                  <a:pt x="283617" y="11743"/>
                </a:cubicBezTo>
                <a:cubicBezTo>
                  <a:pt x="283462" y="11898"/>
                  <a:pt x="283203" y="12001"/>
                  <a:pt x="282945" y="12001"/>
                </a:cubicBezTo>
                <a:lnTo>
                  <a:pt x="273841" y="12001"/>
                </a:lnTo>
                <a:lnTo>
                  <a:pt x="273841" y="21520"/>
                </a:lnTo>
                <a:cubicBezTo>
                  <a:pt x="273841" y="21779"/>
                  <a:pt x="273737" y="21986"/>
                  <a:pt x="273582" y="22193"/>
                </a:cubicBezTo>
                <a:cubicBezTo>
                  <a:pt x="273427" y="22348"/>
                  <a:pt x="273168" y="22451"/>
                  <a:pt x="272910" y="22451"/>
                </a:cubicBezTo>
                <a:cubicBezTo>
                  <a:pt x="272599" y="22451"/>
                  <a:pt x="272341" y="22399"/>
                  <a:pt x="272186" y="22193"/>
                </a:cubicBezTo>
                <a:cubicBezTo>
                  <a:pt x="272030" y="21986"/>
                  <a:pt x="271927" y="21779"/>
                  <a:pt x="271927" y="21520"/>
                </a:cubicBezTo>
                <a:lnTo>
                  <a:pt x="271927" y="1293"/>
                </a:lnTo>
                <a:cubicBezTo>
                  <a:pt x="271927" y="1034"/>
                  <a:pt x="272030" y="828"/>
                  <a:pt x="272237" y="621"/>
                </a:cubicBezTo>
                <a:cubicBezTo>
                  <a:pt x="272444" y="465"/>
                  <a:pt x="272651" y="362"/>
                  <a:pt x="272910" y="362"/>
                </a:cubicBezTo>
                <a:close/>
                <a:moveTo>
                  <a:pt x="246270" y="362"/>
                </a:moveTo>
                <a:lnTo>
                  <a:pt x="257495" y="362"/>
                </a:lnTo>
                <a:cubicBezTo>
                  <a:pt x="257857" y="362"/>
                  <a:pt x="258167" y="517"/>
                  <a:pt x="258426" y="724"/>
                </a:cubicBezTo>
                <a:cubicBezTo>
                  <a:pt x="258685" y="931"/>
                  <a:pt x="258788" y="1241"/>
                  <a:pt x="258788" y="1604"/>
                </a:cubicBezTo>
                <a:cubicBezTo>
                  <a:pt x="258788" y="1966"/>
                  <a:pt x="258685" y="2276"/>
                  <a:pt x="258426" y="2483"/>
                </a:cubicBezTo>
                <a:cubicBezTo>
                  <a:pt x="258167" y="2690"/>
                  <a:pt x="257857" y="2793"/>
                  <a:pt x="257495" y="2793"/>
                </a:cubicBezTo>
                <a:lnTo>
                  <a:pt x="257495" y="2845"/>
                </a:lnTo>
                <a:lnTo>
                  <a:pt x="247615" y="2845"/>
                </a:lnTo>
                <a:lnTo>
                  <a:pt x="247615" y="9932"/>
                </a:lnTo>
                <a:lnTo>
                  <a:pt x="256099" y="9932"/>
                </a:lnTo>
                <a:cubicBezTo>
                  <a:pt x="256461" y="9932"/>
                  <a:pt x="256771" y="10087"/>
                  <a:pt x="257030" y="10294"/>
                </a:cubicBezTo>
                <a:cubicBezTo>
                  <a:pt x="257288" y="10501"/>
                  <a:pt x="257392" y="10812"/>
                  <a:pt x="257392" y="11174"/>
                </a:cubicBezTo>
                <a:cubicBezTo>
                  <a:pt x="257392" y="11536"/>
                  <a:pt x="257288" y="11846"/>
                  <a:pt x="257030" y="12053"/>
                </a:cubicBezTo>
                <a:cubicBezTo>
                  <a:pt x="256771" y="12260"/>
                  <a:pt x="256461" y="12364"/>
                  <a:pt x="256099" y="12364"/>
                </a:cubicBezTo>
                <a:lnTo>
                  <a:pt x="247615" y="12364"/>
                </a:lnTo>
                <a:lnTo>
                  <a:pt x="247615" y="20020"/>
                </a:lnTo>
                <a:lnTo>
                  <a:pt x="257495" y="20020"/>
                </a:lnTo>
                <a:cubicBezTo>
                  <a:pt x="257857" y="20020"/>
                  <a:pt x="258167" y="20123"/>
                  <a:pt x="258426" y="20382"/>
                </a:cubicBezTo>
                <a:cubicBezTo>
                  <a:pt x="258685" y="20589"/>
                  <a:pt x="258788" y="20899"/>
                  <a:pt x="258788" y="21210"/>
                </a:cubicBezTo>
                <a:cubicBezTo>
                  <a:pt x="258788" y="21572"/>
                  <a:pt x="258685" y="21882"/>
                  <a:pt x="258426" y="22089"/>
                </a:cubicBezTo>
                <a:cubicBezTo>
                  <a:pt x="258167" y="22348"/>
                  <a:pt x="257857" y="22451"/>
                  <a:pt x="257495" y="22451"/>
                </a:cubicBezTo>
                <a:lnTo>
                  <a:pt x="246270" y="22451"/>
                </a:lnTo>
                <a:cubicBezTo>
                  <a:pt x="245908" y="22451"/>
                  <a:pt x="245650" y="22348"/>
                  <a:pt x="245391" y="22089"/>
                </a:cubicBezTo>
                <a:cubicBezTo>
                  <a:pt x="245133" y="21830"/>
                  <a:pt x="245029" y="21520"/>
                  <a:pt x="245029" y="21158"/>
                </a:cubicBezTo>
                <a:lnTo>
                  <a:pt x="245029" y="1604"/>
                </a:lnTo>
                <a:cubicBezTo>
                  <a:pt x="245029" y="1241"/>
                  <a:pt x="245133" y="983"/>
                  <a:pt x="245391" y="724"/>
                </a:cubicBezTo>
                <a:cubicBezTo>
                  <a:pt x="245598" y="465"/>
                  <a:pt x="245908" y="362"/>
                  <a:pt x="246270" y="362"/>
                </a:cubicBezTo>
                <a:close/>
                <a:moveTo>
                  <a:pt x="202665" y="362"/>
                </a:moveTo>
                <a:cubicBezTo>
                  <a:pt x="202975" y="362"/>
                  <a:pt x="203286" y="465"/>
                  <a:pt x="203544" y="724"/>
                </a:cubicBezTo>
                <a:cubicBezTo>
                  <a:pt x="203803" y="983"/>
                  <a:pt x="203958" y="1293"/>
                  <a:pt x="203958" y="1655"/>
                </a:cubicBezTo>
                <a:lnTo>
                  <a:pt x="203958" y="14174"/>
                </a:lnTo>
                <a:cubicBezTo>
                  <a:pt x="203958" y="15364"/>
                  <a:pt x="204217" y="16399"/>
                  <a:pt x="204734" y="17278"/>
                </a:cubicBezTo>
                <a:cubicBezTo>
                  <a:pt x="205251" y="18157"/>
                  <a:pt x="205976" y="18882"/>
                  <a:pt x="206855" y="19399"/>
                </a:cubicBezTo>
                <a:cubicBezTo>
                  <a:pt x="207734" y="19916"/>
                  <a:pt x="208717" y="20175"/>
                  <a:pt x="209751" y="20175"/>
                </a:cubicBezTo>
                <a:cubicBezTo>
                  <a:pt x="210786" y="20175"/>
                  <a:pt x="211769" y="19916"/>
                  <a:pt x="212700" y="19399"/>
                </a:cubicBezTo>
                <a:cubicBezTo>
                  <a:pt x="213579" y="18882"/>
                  <a:pt x="214303" y="18209"/>
                  <a:pt x="214872" y="17278"/>
                </a:cubicBezTo>
                <a:cubicBezTo>
                  <a:pt x="215441" y="16347"/>
                  <a:pt x="215700" y="15312"/>
                  <a:pt x="215700" y="14174"/>
                </a:cubicBezTo>
                <a:lnTo>
                  <a:pt x="215700" y="1655"/>
                </a:lnTo>
                <a:cubicBezTo>
                  <a:pt x="215700" y="1293"/>
                  <a:pt x="215803" y="983"/>
                  <a:pt x="216011" y="724"/>
                </a:cubicBezTo>
                <a:cubicBezTo>
                  <a:pt x="216217" y="465"/>
                  <a:pt x="216528" y="362"/>
                  <a:pt x="216890" y="362"/>
                </a:cubicBezTo>
                <a:cubicBezTo>
                  <a:pt x="217252" y="362"/>
                  <a:pt x="217511" y="465"/>
                  <a:pt x="217821" y="724"/>
                </a:cubicBezTo>
                <a:cubicBezTo>
                  <a:pt x="218079" y="983"/>
                  <a:pt x="218183" y="1293"/>
                  <a:pt x="218183" y="1655"/>
                </a:cubicBezTo>
                <a:lnTo>
                  <a:pt x="218183" y="14174"/>
                </a:lnTo>
                <a:cubicBezTo>
                  <a:pt x="218183" y="15778"/>
                  <a:pt x="217769" y="17226"/>
                  <a:pt x="217045" y="18520"/>
                </a:cubicBezTo>
                <a:cubicBezTo>
                  <a:pt x="216321" y="19813"/>
                  <a:pt x="215286" y="20847"/>
                  <a:pt x="214045" y="21572"/>
                </a:cubicBezTo>
                <a:cubicBezTo>
                  <a:pt x="212804" y="22348"/>
                  <a:pt x="211355" y="22710"/>
                  <a:pt x="209751" y="22710"/>
                </a:cubicBezTo>
                <a:cubicBezTo>
                  <a:pt x="208148" y="22710"/>
                  <a:pt x="206700" y="22296"/>
                  <a:pt x="205407" y="21572"/>
                </a:cubicBezTo>
                <a:cubicBezTo>
                  <a:pt x="204165" y="20796"/>
                  <a:pt x="203131" y="19813"/>
                  <a:pt x="202406" y="18520"/>
                </a:cubicBezTo>
                <a:cubicBezTo>
                  <a:pt x="201682" y="17226"/>
                  <a:pt x="201320" y="15778"/>
                  <a:pt x="201320" y="14174"/>
                </a:cubicBezTo>
                <a:lnTo>
                  <a:pt x="201320" y="1655"/>
                </a:lnTo>
                <a:cubicBezTo>
                  <a:pt x="201320" y="1293"/>
                  <a:pt x="201424" y="983"/>
                  <a:pt x="201682" y="724"/>
                </a:cubicBezTo>
                <a:cubicBezTo>
                  <a:pt x="201941" y="465"/>
                  <a:pt x="202251" y="362"/>
                  <a:pt x="202665" y="362"/>
                </a:cubicBezTo>
                <a:close/>
                <a:moveTo>
                  <a:pt x="181458" y="362"/>
                </a:moveTo>
                <a:lnTo>
                  <a:pt x="196148" y="362"/>
                </a:lnTo>
                <a:cubicBezTo>
                  <a:pt x="196510" y="362"/>
                  <a:pt x="196820" y="465"/>
                  <a:pt x="197027" y="672"/>
                </a:cubicBezTo>
                <a:cubicBezTo>
                  <a:pt x="197286" y="879"/>
                  <a:pt x="197389" y="1190"/>
                  <a:pt x="197389" y="1552"/>
                </a:cubicBezTo>
                <a:cubicBezTo>
                  <a:pt x="197389" y="1914"/>
                  <a:pt x="197286" y="2224"/>
                  <a:pt x="197027" y="2431"/>
                </a:cubicBezTo>
                <a:cubicBezTo>
                  <a:pt x="196769" y="2638"/>
                  <a:pt x="196458" y="2742"/>
                  <a:pt x="196096" y="2742"/>
                </a:cubicBezTo>
                <a:lnTo>
                  <a:pt x="190096" y="2742"/>
                </a:lnTo>
                <a:lnTo>
                  <a:pt x="190096" y="21158"/>
                </a:lnTo>
                <a:cubicBezTo>
                  <a:pt x="190096" y="21520"/>
                  <a:pt x="189992" y="21830"/>
                  <a:pt x="189734" y="22089"/>
                </a:cubicBezTo>
                <a:cubicBezTo>
                  <a:pt x="189475" y="22348"/>
                  <a:pt x="189165" y="22451"/>
                  <a:pt x="188751" y="22451"/>
                </a:cubicBezTo>
                <a:cubicBezTo>
                  <a:pt x="188389" y="22451"/>
                  <a:pt x="188079" y="22348"/>
                  <a:pt x="187820" y="22089"/>
                </a:cubicBezTo>
                <a:cubicBezTo>
                  <a:pt x="187561" y="21830"/>
                  <a:pt x="187458" y="21520"/>
                  <a:pt x="187458" y="21158"/>
                </a:cubicBezTo>
                <a:lnTo>
                  <a:pt x="187458" y="2742"/>
                </a:lnTo>
                <a:lnTo>
                  <a:pt x="181458" y="2742"/>
                </a:lnTo>
                <a:cubicBezTo>
                  <a:pt x="181096" y="2742"/>
                  <a:pt x="180837" y="2638"/>
                  <a:pt x="180578" y="2431"/>
                </a:cubicBezTo>
                <a:cubicBezTo>
                  <a:pt x="180320" y="2173"/>
                  <a:pt x="180216" y="1914"/>
                  <a:pt x="180216" y="1552"/>
                </a:cubicBezTo>
                <a:cubicBezTo>
                  <a:pt x="180216" y="1190"/>
                  <a:pt x="180320" y="879"/>
                  <a:pt x="180578" y="672"/>
                </a:cubicBezTo>
                <a:cubicBezTo>
                  <a:pt x="180785" y="465"/>
                  <a:pt x="181096" y="362"/>
                  <a:pt x="181458" y="362"/>
                </a:cubicBezTo>
                <a:close/>
                <a:moveTo>
                  <a:pt x="168422" y="362"/>
                </a:moveTo>
                <a:cubicBezTo>
                  <a:pt x="168784" y="362"/>
                  <a:pt x="169095" y="465"/>
                  <a:pt x="169353" y="724"/>
                </a:cubicBezTo>
                <a:cubicBezTo>
                  <a:pt x="169612" y="931"/>
                  <a:pt x="169715" y="1241"/>
                  <a:pt x="169715" y="1604"/>
                </a:cubicBezTo>
                <a:lnTo>
                  <a:pt x="169715" y="19968"/>
                </a:lnTo>
                <a:lnTo>
                  <a:pt x="179285" y="19968"/>
                </a:lnTo>
                <a:cubicBezTo>
                  <a:pt x="179647" y="19968"/>
                  <a:pt x="179905" y="20123"/>
                  <a:pt x="180216" y="20330"/>
                </a:cubicBezTo>
                <a:cubicBezTo>
                  <a:pt x="180475" y="20537"/>
                  <a:pt x="180578" y="20847"/>
                  <a:pt x="180578" y="21210"/>
                </a:cubicBezTo>
                <a:cubicBezTo>
                  <a:pt x="180578" y="21572"/>
                  <a:pt x="180475" y="21882"/>
                  <a:pt x="180216" y="22089"/>
                </a:cubicBezTo>
                <a:cubicBezTo>
                  <a:pt x="179957" y="22348"/>
                  <a:pt x="179647" y="22451"/>
                  <a:pt x="179285" y="22451"/>
                </a:cubicBezTo>
                <a:lnTo>
                  <a:pt x="168370" y="22451"/>
                </a:lnTo>
                <a:cubicBezTo>
                  <a:pt x="168008" y="22451"/>
                  <a:pt x="167750" y="22348"/>
                  <a:pt x="167491" y="22089"/>
                </a:cubicBezTo>
                <a:cubicBezTo>
                  <a:pt x="167233" y="21830"/>
                  <a:pt x="167129" y="21520"/>
                  <a:pt x="167129" y="21158"/>
                </a:cubicBezTo>
                <a:lnTo>
                  <a:pt x="167129" y="1604"/>
                </a:lnTo>
                <a:cubicBezTo>
                  <a:pt x="167129" y="1241"/>
                  <a:pt x="167233" y="983"/>
                  <a:pt x="167491" y="724"/>
                </a:cubicBezTo>
                <a:cubicBezTo>
                  <a:pt x="167750" y="465"/>
                  <a:pt x="168060" y="362"/>
                  <a:pt x="168422" y="362"/>
                </a:cubicBezTo>
                <a:close/>
                <a:moveTo>
                  <a:pt x="146024" y="362"/>
                </a:moveTo>
                <a:cubicBezTo>
                  <a:pt x="146334" y="362"/>
                  <a:pt x="146645" y="465"/>
                  <a:pt x="146903" y="724"/>
                </a:cubicBezTo>
                <a:cubicBezTo>
                  <a:pt x="147162" y="983"/>
                  <a:pt x="147317" y="1293"/>
                  <a:pt x="147317" y="1655"/>
                </a:cubicBezTo>
                <a:lnTo>
                  <a:pt x="147317" y="14174"/>
                </a:lnTo>
                <a:cubicBezTo>
                  <a:pt x="147317" y="15364"/>
                  <a:pt x="147576" y="16399"/>
                  <a:pt x="148093" y="17278"/>
                </a:cubicBezTo>
                <a:cubicBezTo>
                  <a:pt x="148610" y="18157"/>
                  <a:pt x="149335" y="18882"/>
                  <a:pt x="150214" y="19399"/>
                </a:cubicBezTo>
                <a:cubicBezTo>
                  <a:pt x="151145" y="19916"/>
                  <a:pt x="152128" y="20175"/>
                  <a:pt x="153162" y="20175"/>
                </a:cubicBezTo>
                <a:cubicBezTo>
                  <a:pt x="154197" y="20175"/>
                  <a:pt x="155180" y="19916"/>
                  <a:pt x="156111" y="19399"/>
                </a:cubicBezTo>
                <a:cubicBezTo>
                  <a:pt x="156990" y="18882"/>
                  <a:pt x="157714" y="18209"/>
                  <a:pt x="158283" y="17278"/>
                </a:cubicBezTo>
                <a:cubicBezTo>
                  <a:pt x="158852" y="16347"/>
                  <a:pt x="159111" y="15312"/>
                  <a:pt x="159111" y="14174"/>
                </a:cubicBezTo>
                <a:lnTo>
                  <a:pt x="159111" y="1655"/>
                </a:lnTo>
                <a:cubicBezTo>
                  <a:pt x="159111" y="1293"/>
                  <a:pt x="159214" y="983"/>
                  <a:pt x="159421" y="724"/>
                </a:cubicBezTo>
                <a:cubicBezTo>
                  <a:pt x="159628" y="465"/>
                  <a:pt x="159938" y="362"/>
                  <a:pt x="160301" y="362"/>
                </a:cubicBezTo>
                <a:cubicBezTo>
                  <a:pt x="160663" y="362"/>
                  <a:pt x="160973" y="465"/>
                  <a:pt x="161180" y="724"/>
                </a:cubicBezTo>
                <a:cubicBezTo>
                  <a:pt x="161439" y="983"/>
                  <a:pt x="161542" y="1293"/>
                  <a:pt x="161542" y="1655"/>
                </a:cubicBezTo>
                <a:lnTo>
                  <a:pt x="161542" y="14174"/>
                </a:lnTo>
                <a:cubicBezTo>
                  <a:pt x="161542" y="15778"/>
                  <a:pt x="161128" y="17226"/>
                  <a:pt x="160404" y="18520"/>
                </a:cubicBezTo>
                <a:cubicBezTo>
                  <a:pt x="159680" y="19813"/>
                  <a:pt x="158645" y="20847"/>
                  <a:pt x="157404" y="21572"/>
                </a:cubicBezTo>
                <a:cubicBezTo>
                  <a:pt x="156163" y="22348"/>
                  <a:pt x="154714" y="22710"/>
                  <a:pt x="153110" y="22710"/>
                </a:cubicBezTo>
                <a:cubicBezTo>
                  <a:pt x="151507" y="22710"/>
                  <a:pt x="150059" y="22296"/>
                  <a:pt x="148766" y="21572"/>
                </a:cubicBezTo>
                <a:cubicBezTo>
                  <a:pt x="147524" y="20796"/>
                  <a:pt x="146490" y="19813"/>
                  <a:pt x="145765" y="18520"/>
                </a:cubicBezTo>
                <a:cubicBezTo>
                  <a:pt x="145041" y="17226"/>
                  <a:pt x="144679" y="15778"/>
                  <a:pt x="144679" y="14174"/>
                </a:cubicBezTo>
                <a:lnTo>
                  <a:pt x="144679" y="1655"/>
                </a:lnTo>
                <a:cubicBezTo>
                  <a:pt x="144679" y="1293"/>
                  <a:pt x="144783" y="983"/>
                  <a:pt x="145041" y="724"/>
                </a:cubicBezTo>
                <a:cubicBezTo>
                  <a:pt x="145300" y="465"/>
                  <a:pt x="145610" y="362"/>
                  <a:pt x="146024" y="362"/>
                </a:cubicBezTo>
                <a:close/>
                <a:moveTo>
                  <a:pt x="95849" y="362"/>
                </a:moveTo>
                <a:lnTo>
                  <a:pt x="110540" y="362"/>
                </a:lnTo>
                <a:cubicBezTo>
                  <a:pt x="110902" y="362"/>
                  <a:pt x="111212" y="465"/>
                  <a:pt x="111419" y="672"/>
                </a:cubicBezTo>
                <a:cubicBezTo>
                  <a:pt x="111678" y="879"/>
                  <a:pt x="111781" y="1190"/>
                  <a:pt x="111781" y="1552"/>
                </a:cubicBezTo>
                <a:cubicBezTo>
                  <a:pt x="111781" y="1914"/>
                  <a:pt x="111678" y="2224"/>
                  <a:pt x="111419" y="2431"/>
                </a:cubicBezTo>
                <a:cubicBezTo>
                  <a:pt x="111161" y="2638"/>
                  <a:pt x="110850" y="2742"/>
                  <a:pt x="110488" y="2742"/>
                </a:cubicBezTo>
                <a:lnTo>
                  <a:pt x="104488" y="2742"/>
                </a:lnTo>
                <a:lnTo>
                  <a:pt x="104488" y="21158"/>
                </a:lnTo>
                <a:cubicBezTo>
                  <a:pt x="104488" y="21520"/>
                  <a:pt x="104384" y="21830"/>
                  <a:pt x="104126" y="22089"/>
                </a:cubicBezTo>
                <a:cubicBezTo>
                  <a:pt x="103867" y="22348"/>
                  <a:pt x="103557" y="22451"/>
                  <a:pt x="103143" y="22451"/>
                </a:cubicBezTo>
                <a:cubicBezTo>
                  <a:pt x="102781" y="22451"/>
                  <a:pt x="102471" y="22348"/>
                  <a:pt x="102212" y="22089"/>
                </a:cubicBezTo>
                <a:cubicBezTo>
                  <a:pt x="101953" y="21830"/>
                  <a:pt x="101850" y="21520"/>
                  <a:pt x="101850" y="21158"/>
                </a:cubicBezTo>
                <a:lnTo>
                  <a:pt x="101850" y="2742"/>
                </a:lnTo>
                <a:lnTo>
                  <a:pt x="95849" y="2742"/>
                </a:lnTo>
                <a:cubicBezTo>
                  <a:pt x="95488" y="2742"/>
                  <a:pt x="95229" y="2638"/>
                  <a:pt x="94970" y="2431"/>
                </a:cubicBezTo>
                <a:cubicBezTo>
                  <a:pt x="94712" y="2173"/>
                  <a:pt x="94608" y="1914"/>
                  <a:pt x="94608" y="1552"/>
                </a:cubicBezTo>
                <a:cubicBezTo>
                  <a:pt x="94608" y="1190"/>
                  <a:pt x="94712" y="879"/>
                  <a:pt x="94970" y="672"/>
                </a:cubicBezTo>
                <a:cubicBezTo>
                  <a:pt x="95177" y="465"/>
                  <a:pt x="95488" y="362"/>
                  <a:pt x="95849" y="362"/>
                </a:cubicBezTo>
                <a:close/>
                <a:moveTo>
                  <a:pt x="79608" y="362"/>
                </a:moveTo>
                <a:lnTo>
                  <a:pt x="90832" y="362"/>
                </a:lnTo>
                <a:cubicBezTo>
                  <a:pt x="91194" y="362"/>
                  <a:pt x="91505" y="517"/>
                  <a:pt x="91763" y="724"/>
                </a:cubicBezTo>
                <a:cubicBezTo>
                  <a:pt x="92022" y="931"/>
                  <a:pt x="92125" y="1241"/>
                  <a:pt x="92125" y="1604"/>
                </a:cubicBezTo>
                <a:cubicBezTo>
                  <a:pt x="92125" y="1966"/>
                  <a:pt x="92022" y="2276"/>
                  <a:pt x="91763" y="2483"/>
                </a:cubicBezTo>
                <a:cubicBezTo>
                  <a:pt x="91505" y="2690"/>
                  <a:pt x="91194" y="2793"/>
                  <a:pt x="90832" y="2793"/>
                </a:cubicBezTo>
                <a:lnTo>
                  <a:pt x="90832" y="2845"/>
                </a:lnTo>
                <a:lnTo>
                  <a:pt x="80952" y="2845"/>
                </a:lnTo>
                <a:lnTo>
                  <a:pt x="80952" y="9932"/>
                </a:lnTo>
                <a:lnTo>
                  <a:pt x="89436" y="9932"/>
                </a:lnTo>
                <a:cubicBezTo>
                  <a:pt x="89798" y="9932"/>
                  <a:pt x="90108" y="10087"/>
                  <a:pt x="90367" y="10294"/>
                </a:cubicBezTo>
                <a:cubicBezTo>
                  <a:pt x="90626" y="10501"/>
                  <a:pt x="90729" y="10812"/>
                  <a:pt x="90729" y="11174"/>
                </a:cubicBezTo>
                <a:cubicBezTo>
                  <a:pt x="90729" y="11536"/>
                  <a:pt x="90626" y="11846"/>
                  <a:pt x="90367" y="12053"/>
                </a:cubicBezTo>
                <a:cubicBezTo>
                  <a:pt x="90108" y="12260"/>
                  <a:pt x="89798" y="12364"/>
                  <a:pt x="89436" y="12364"/>
                </a:cubicBezTo>
                <a:lnTo>
                  <a:pt x="80952" y="12364"/>
                </a:lnTo>
                <a:lnTo>
                  <a:pt x="80952" y="20020"/>
                </a:lnTo>
                <a:lnTo>
                  <a:pt x="90832" y="20020"/>
                </a:lnTo>
                <a:cubicBezTo>
                  <a:pt x="91194" y="20020"/>
                  <a:pt x="91505" y="20123"/>
                  <a:pt x="91763" y="20382"/>
                </a:cubicBezTo>
                <a:cubicBezTo>
                  <a:pt x="92022" y="20589"/>
                  <a:pt x="92125" y="20899"/>
                  <a:pt x="92125" y="21210"/>
                </a:cubicBezTo>
                <a:cubicBezTo>
                  <a:pt x="92125" y="21572"/>
                  <a:pt x="92022" y="21882"/>
                  <a:pt x="91763" y="22089"/>
                </a:cubicBezTo>
                <a:cubicBezTo>
                  <a:pt x="91505" y="22348"/>
                  <a:pt x="91194" y="22451"/>
                  <a:pt x="90832" y="22451"/>
                </a:cubicBezTo>
                <a:lnTo>
                  <a:pt x="79608" y="22451"/>
                </a:lnTo>
                <a:cubicBezTo>
                  <a:pt x="79246" y="22451"/>
                  <a:pt x="78987" y="22348"/>
                  <a:pt x="78728" y="22089"/>
                </a:cubicBezTo>
                <a:cubicBezTo>
                  <a:pt x="78470" y="21830"/>
                  <a:pt x="78366" y="21520"/>
                  <a:pt x="78366" y="21158"/>
                </a:cubicBezTo>
                <a:lnTo>
                  <a:pt x="78366" y="1604"/>
                </a:lnTo>
                <a:cubicBezTo>
                  <a:pt x="78366" y="1241"/>
                  <a:pt x="78470" y="983"/>
                  <a:pt x="78728" y="724"/>
                </a:cubicBezTo>
                <a:cubicBezTo>
                  <a:pt x="78935" y="465"/>
                  <a:pt x="79246" y="362"/>
                  <a:pt x="79608" y="362"/>
                </a:cubicBezTo>
                <a:close/>
                <a:moveTo>
                  <a:pt x="61606" y="362"/>
                </a:moveTo>
                <a:lnTo>
                  <a:pt x="72831" y="362"/>
                </a:lnTo>
                <a:cubicBezTo>
                  <a:pt x="73193" y="362"/>
                  <a:pt x="73504" y="517"/>
                  <a:pt x="73762" y="724"/>
                </a:cubicBezTo>
                <a:cubicBezTo>
                  <a:pt x="74021" y="931"/>
                  <a:pt x="74124" y="1241"/>
                  <a:pt x="74124" y="1604"/>
                </a:cubicBezTo>
                <a:cubicBezTo>
                  <a:pt x="74124" y="1966"/>
                  <a:pt x="74021" y="2276"/>
                  <a:pt x="73762" y="2483"/>
                </a:cubicBezTo>
                <a:cubicBezTo>
                  <a:pt x="73504" y="2690"/>
                  <a:pt x="73193" y="2793"/>
                  <a:pt x="72831" y="2793"/>
                </a:cubicBezTo>
                <a:lnTo>
                  <a:pt x="72831" y="2845"/>
                </a:lnTo>
                <a:lnTo>
                  <a:pt x="62951" y="2845"/>
                </a:lnTo>
                <a:lnTo>
                  <a:pt x="62951" y="9932"/>
                </a:lnTo>
                <a:lnTo>
                  <a:pt x="71435" y="9932"/>
                </a:lnTo>
                <a:cubicBezTo>
                  <a:pt x="71797" y="9932"/>
                  <a:pt x="72107" y="10087"/>
                  <a:pt x="72366" y="10294"/>
                </a:cubicBezTo>
                <a:cubicBezTo>
                  <a:pt x="72624" y="10501"/>
                  <a:pt x="72728" y="10812"/>
                  <a:pt x="72728" y="11174"/>
                </a:cubicBezTo>
                <a:cubicBezTo>
                  <a:pt x="72728" y="11536"/>
                  <a:pt x="72624" y="11846"/>
                  <a:pt x="72366" y="12053"/>
                </a:cubicBezTo>
                <a:cubicBezTo>
                  <a:pt x="72107" y="12260"/>
                  <a:pt x="71797" y="12364"/>
                  <a:pt x="71435" y="12364"/>
                </a:cubicBezTo>
                <a:lnTo>
                  <a:pt x="62951" y="12364"/>
                </a:lnTo>
                <a:lnTo>
                  <a:pt x="62951" y="20020"/>
                </a:lnTo>
                <a:lnTo>
                  <a:pt x="72831" y="20020"/>
                </a:lnTo>
                <a:cubicBezTo>
                  <a:pt x="73193" y="20020"/>
                  <a:pt x="73504" y="20123"/>
                  <a:pt x="73762" y="20382"/>
                </a:cubicBezTo>
                <a:cubicBezTo>
                  <a:pt x="74021" y="20589"/>
                  <a:pt x="74124" y="20899"/>
                  <a:pt x="74124" y="21210"/>
                </a:cubicBezTo>
                <a:cubicBezTo>
                  <a:pt x="74124" y="21572"/>
                  <a:pt x="74021" y="21882"/>
                  <a:pt x="73762" y="22089"/>
                </a:cubicBezTo>
                <a:cubicBezTo>
                  <a:pt x="73504" y="22348"/>
                  <a:pt x="73193" y="22451"/>
                  <a:pt x="72831" y="22451"/>
                </a:cubicBezTo>
                <a:lnTo>
                  <a:pt x="61606" y="22451"/>
                </a:lnTo>
                <a:cubicBezTo>
                  <a:pt x="61244" y="22451"/>
                  <a:pt x="60986" y="22348"/>
                  <a:pt x="60727" y="22089"/>
                </a:cubicBezTo>
                <a:cubicBezTo>
                  <a:pt x="60469" y="21830"/>
                  <a:pt x="60365" y="21520"/>
                  <a:pt x="60365" y="21158"/>
                </a:cubicBezTo>
                <a:lnTo>
                  <a:pt x="60365" y="1604"/>
                </a:lnTo>
                <a:cubicBezTo>
                  <a:pt x="60365" y="1241"/>
                  <a:pt x="60469" y="983"/>
                  <a:pt x="60727" y="724"/>
                </a:cubicBezTo>
                <a:cubicBezTo>
                  <a:pt x="60934" y="465"/>
                  <a:pt x="61244" y="362"/>
                  <a:pt x="61606" y="362"/>
                </a:cubicBezTo>
                <a:close/>
                <a:moveTo>
                  <a:pt x="19191" y="362"/>
                </a:moveTo>
                <a:lnTo>
                  <a:pt x="33881" y="362"/>
                </a:lnTo>
                <a:cubicBezTo>
                  <a:pt x="34243" y="362"/>
                  <a:pt x="34553" y="465"/>
                  <a:pt x="34760" y="672"/>
                </a:cubicBezTo>
                <a:cubicBezTo>
                  <a:pt x="35019" y="879"/>
                  <a:pt x="35122" y="1190"/>
                  <a:pt x="35122" y="1552"/>
                </a:cubicBezTo>
                <a:cubicBezTo>
                  <a:pt x="35122" y="1914"/>
                  <a:pt x="35019" y="2224"/>
                  <a:pt x="34760" y="2431"/>
                </a:cubicBezTo>
                <a:cubicBezTo>
                  <a:pt x="34502" y="2638"/>
                  <a:pt x="34191" y="2742"/>
                  <a:pt x="33829" y="2742"/>
                </a:cubicBezTo>
                <a:lnTo>
                  <a:pt x="27829" y="2742"/>
                </a:lnTo>
                <a:lnTo>
                  <a:pt x="27829" y="21158"/>
                </a:lnTo>
                <a:cubicBezTo>
                  <a:pt x="27829" y="21520"/>
                  <a:pt x="27725" y="21830"/>
                  <a:pt x="27467" y="22089"/>
                </a:cubicBezTo>
                <a:cubicBezTo>
                  <a:pt x="27208" y="22348"/>
                  <a:pt x="26898" y="22451"/>
                  <a:pt x="26484" y="22451"/>
                </a:cubicBezTo>
                <a:cubicBezTo>
                  <a:pt x="26122" y="22451"/>
                  <a:pt x="25812" y="22348"/>
                  <a:pt x="25553" y="22089"/>
                </a:cubicBezTo>
                <a:cubicBezTo>
                  <a:pt x="25294" y="21830"/>
                  <a:pt x="25191" y="21520"/>
                  <a:pt x="25191" y="21158"/>
                </a:cubicBezTo>
                <a:lnTo>
                  <a:pt x="25191" y="2742"/>
                </a:lnTo>
                <a:lnTo>
                  <a:pt x="19191" y="2742"/>
                </a:lnTo>
                <a:cubicBezTo>
                  <a:pt x="18829" y="2742"/>
                  <a:pt x="18570" y="2638"/>
                  <a:pt x="18311" y="2431"/>
                </a:cubicBezTo>
                <a:cubicBezTo>
                  <a:pt x="18053" y="2173"/>
                  <a:pt x="17949" y="1914"/>
                  <a:pt x="17949" y="1552"/>
                </a:cubicBezTo>
                <a:cubicBezTo>
                  <a:pt x="17949" y="1190"/>
                  <a:pt x="18053" y="879"/>
                  <a:pt x="18311" y="672"/>
                </a:cubicBezTo>
                <a:cubicBezTo>
                  <a:pt x="18518" y="465"/>
                  <a:pt x="18829" y="362"/>
                  <a:pt x="19191" y="362"/>
                </a:cubicBezTo>
                <a:close/>
                <a:moveTo>
                  <a:pt x="224907" y="259"/>
                </a:moveTo>
                <a:lnTo>
                  <a:pt x="233649" y="259"/>
                </a:lnTo>
                <a:cubicBezTo>
                  <a:pt x="234839" y="259"/>
                  <a:pt x="235925" y="569"/>
                  <a:pt x="236856" y="1087"/>
                </a:cubicBezTo>
                <a:cubicBezTo>
                  <a:pt x="237839" y="1656"/>
                  <a:pt x="238563" y="2380"/>
                  <a:pt x="239132" y="3311"/>
                </a:cubicBezTo>
                <a:cubicBezTo>
                  <a:pt x="239701" y="4294"/>
                  <a:pt x="239960" y="5329"/>
                  <a:pt x="239960" y="6570"/>
                </a:cubicBezTo>
                <a:cubicBezTo>
                  <a:pt x="239960" y="7450"/>
                  <a:pt x="239805" y="8277"/>
                  <a:pt x="239443" y="9053"/>
                </a:cubicBezTo>
                <a:cubicBezTo>
                  <a:pt x="239080" y="9778"/>
                  <a:pt x="238615" y="10450"/>
                  <a:pt x="238046" y="11019"/>
                </a:cubicBezTo>
                <a:cubicBezTo>
                  <a:pt x="237529" y="11536"/>
                  <a:pt x="236960" y="11898"/>
                  <a:pt x="236339" y="12157"/>
                </a:cubicBezTo>
                <a:cubicBezTo>
                  <a:pt x="236649" y="12312"/>
                  <a:pt x="236960" y="12519"/>
                  <a:pt x="237270" y="12726"/>
                </a:cubicBezTo>
                <a:cubicBezTo>
                  <a:pt x="237839" y="13192"/>
                  <a:pt x="238305" y="13709"/>
                  <a:pt x="238667" y="14382"/>
                </a:cubicBezTo>
                <a:cubicBezTo>
                  <a:pt x="239029" y="15054"/>
                  <a:pt x="239236" y="15830"/>
                  <a:pt x="239236" y="16709"/>
                </a:cubicBezTo>
                <a:cubicBezTo>
                  <a:pt x="239288" y="17485"/>
                  <a:pt x="239339" y="18106"/>
                  <a:pt x="239391" y="18572"/>
                </a:cubicBezTo>
                <a:cubicBezTo>
                  <a:pt x="239443" y="19037"/>
                  <a:pt x="239546" y="19400"/>
                  <a:pt x="239650" y="19658"/>
                </a:cubicBezTo>
                <a:cubicBezTo>
                  <a:pt x="239753" y="19917"/>
                  <a:pt x="239960" y="20124"/>
                  <a:pt x="240167" y="20279"/>
                </a:cubicBezTo>
                <a:cubicBezTo>
                  <a:pt x="240425" y="20486"/>
                  <a:pt x="240633" y="20744"/>
                  <a:pt x="240736" y="21003"/>
                </a:cubicBezTo>
                <a:cubicBezTo>
                  <a:pt x="240839" y="21314"/>
                  <a:pt x="240788" y="21624"/>
                  <a:pt x="240581" y="21934"/>
                </a:cubicBezTo>
                <a:cubicBezTo>
                  <a:pt x="240477" y="22141"/>
                  <a:pt x="240270" y="22296"/>
                  <a:pt x="240063" y="22348"/>
                </a:cubicBezTo>
                <a:cubicBezTo>
                  <a:pt x="239857" y="22452"/>
                  <a:pt x="239598" y="22452"/>
                  <a:pt x="239391" y="22452"/>
                </a:cubicBezTo>
                <a:cubicBezTo>
                  <a:pt x="239132" y="22400"/>
                  <a:pt x="238925" y="22348"/>
                  <a:pt x="238770" y="22245"/>
                </a:cubicBezTo>
                <a:cubicBezTo>
                  <a:pt x="238408" y="22090"/>
                  <a:pt x="238098" y="21779"/>
                  <a:pt x="237787" y="21417"/>
                </a:cubicBezTo>
                <a:cubicBezTo>
                  <a:pt x="237477" y="21055"/>
                  <a:pt x="237218" y="20486"/>
                  <a:pt x="237012" y="19813"/>
                </a:cubicBezTo>
                <a:cubicBezTo>
                  <a:pt x="236804" y="19141"/>
                  <a:pt x="236701" y="18158"/>
                  <a:pt x="236701" y="16968"/>
                </a:cubicBezTo>
                <a:cubicBezTo>
                  <a:pt x="236701" y="16296"/>
                  <a:pt x="236598" y="15778"/>
                  <a:pt x="236391" y="15313"/>
                </a:cubicBezTo>
                <a:cubicBezTo>
                  <a:pt x="236132" y="14847"/>
                  <a:pt x="235873" y="14485"/>
                  <a:pt x="235511" y="14226"/>
                </a:cubicBezTo>
                <a:cubicBezTo>
                  <a:pt x="235150" y="13968"/>
                  <a:pt x="234787" y="13761"/>
                  <a:pt x="234322" y="13657"/>
                </a:cubicBezTo>
                <a:cubicBezTo>
                  <a:pt x="233908" y="13554"/>
                  <a:pt x="233442" y="13502"/>
                  <a:pt x="232977" y="13502"/>
                </a:cubicBezTo>
                <a:lnTo>
                  <a:pt x="226304" y="13502"/>
                </a:lnTo>
                <a:lnTo>
                  <a:pt x="226304" y="21055"/>
                </a:lnTo>
                <a:cubicBezTo>
                  <a:pt x="226304" y="21417"/>
                  <a:pt x="226201" y="21727"/>
                  <a:pt x="225994" y="21986"/>
                </a:cubicBezTo>
                <a:cubicBezTo>
                  <a:pt x="225735" y="22245"/>
                  <a:pt x="225476" y="22348"/>
                  <a:pt x="225115" y="22348"/>
                </a:cubicBezTo>
                <a:cubicBezTo>
                  <a:pt x="224701" y="22348"/>
                  <a:pt x="224338" y="22245"/>
                  <a:pt x="224080" y="21986"/>
                </a:cubicBezTo>
                <a:cubicBezTo>
                  <a:pt x="223821" y="21727"/>
                  <a:pt x="223666" y="21417"/>
                  <a:pt x="223666" y="21055"/>
                </a:cubicBezTo>
                <a:lnTo>
                  <a:pt x="223666" y="1501"/>
                </a:lnTo>
                <a:cubicBezTo>
                  <a:pt x="223666" y="1138"/>
                  <a:pt x="223770" y="880"/>
                  <a:pt x="224028" y="621"/>
                </a:cubicBezTo>
                <a:cubicBezTo>
                  <a:pt x="224235" y="362"/>
                  <a:pt x="224545" y="259"/>
                  <a:pt x="224907" y="259"/>
                </a:cubicBezTo>
                <a:close/>
                <a:moveTo>
                  <a:pt x="40294" y="259"/>
                </a:moveTo>
                <a:lnTo>
                  <a:pt x="48984" y="259"/>
                </a:lnTo>
                <a:cubicBezTo>
                  <a:pt x="50174" y="259"/>
                  <a:pt x="51260" y="569"/>
                  <a:pt x="52191" y="1087"/>
                </a:cubicBezTo>
                <a:cubicBezTo>
                  <a:pt x="53174" y="1656"/>
                  <a:pt x="53899" y="2380"/>
                  <a:pt x="54467" y="3311"/>
                </a:cubicBezTo>
                <a:cubicBezTo>
                  <a:pt x="55037" y="4294"/>
                  <a:pt x="55295" y="5329"/>
                  <a:pt x="55295" y="6570"/>
                </a:cubicBezTo>
                <a:cubicBezTo>
                  <a:pt x="55295" y="7450"/>
                  <a:pt x="55140" y="8277"/>
                  <a:pt x="54778" y="9053"/>
                </a:cubicBezTo>
                <a:cubicBezTo>
                  <a:pt x="54416" y="9778"/>
                  <a:pt x="53950" y="10450"/>
                  <a:pt x="53381" y="11019"/>
                </a:cubicBezTo>
                <a:cubicBezTo>
                  <a:pt x="52864" y="11536"/>
                  <a:pt x="52295" y="11898"/>
                  <a:pt x="51674" y="12157"/>
                </a:cubicBezTo>
                <a:cubicBezTo>
                  <a:pt x="52036" y="12312"/>
                  <a:pt x="52295" y="12519"/>
                  <a:pt x="52605" y="12726"/>
                </a:cubicBezTo>
                <a:cubicBezTo>
                  <a:pt x="53174" y="13192"/>
                  <a:pt x="53640" y="13709"/>
                  <a:pt x="54002" y="14382"/>
                </a:cubicBezTo>
                <a:cubicBezTo>
                  <a:pt x="54364" y="15054"/>
                  <a:pt x="54571" y="15830"/>
                  <a:pt x="54571" y="16709"/>
                </a:cubicBezTo>
                <a:cubicBezTo>
                  <a:pt x="54623" y="17485"/>
                  <a:pt x="54675" y="18106"/>
                  <a:pt x="54726" y="18572"/>
                </a:cubicBezTo>
                <a:cubicBezTo>
                  <a:pt x="54778" y="19037"/>
                  <a:pt x="54881" y="19400"/>
                  <a:pt x="54985" y="19658"/>
                </a:cubicBezTo>
                <a:cubicBezTo>
                  <a:pt x="55088" y="19917"/>
                  <a:pt x="55295" y="20124"/>
                  <a:pt x="55502" y="20279"/>
                </a:cubicBezTo>
                <a:cubicBezTo>
                  <a:pt x="55761" y="20486"/>
                  <a:pt x="55968" y="20744"/>
                  <a:pt x="56123" y="21003"/>
                </a:cubicBezTo>
                <a:cubicBezTo>
                  <a:pt x="56226" y="21314"/>
                  <a:pt x="56175" y="21624"/>
                  <a:pt x="55968" y="21934"/>
                </a:cubicBezTo>
                <a:cubicBezTo>
                  <a:pt x="55864" y="22141"/>
                  <a:pt x="55657" y="22296"/>
                  <a:pt x="55450" y="22348"/>
                </a:cubicBezTo>
                <a:cubicBezTo>
                  <a:pt x="55244" y="22452"/>
                  <a:pt x="54985" y="22452"/>
                  <a:pt x="54778" y="22452"/>
                </a:cubicBezTo>
                <a:cubicBezTo>
                  <a:pt x="54519" y="22400"/>
                  <a:pt x="54312" y="22348"/>
                  <a:pt x="54157" y="22245"/>
                </a:cubicBezTo>
                <a:cubicBezTo>
                  <a:pt x="53795" y="22090"/>
                  <a:pt x="53485" y="21779"/>
                  <a:pt x="53174" y="21417"/>
                </a:cubicBezTo>
                <a:cubicBezTo>
                  <a:pt x="52864" y="21055"/>
                  <a:pt x="52605" y="20486"/>
                  <a:pt x="52399" y="19813"/>
                </a:cubicBezTo>
                <a:cubicBezTo>
                  <a:pt x="52191" y="19141"/>
                  <a:pt x="52088" y="18158"/>
                  <a:pt x="52088" y="16968"/>
                </a:cubicBezTo>
                <a:cubicBezTo>
                  <a:pt x="52088" y="16296"/>
                  <a:pt x="51985" y="15778"/>
                  <a:pt x="51778" y="15313"/>
                </a:cubicBezTo>
                <a:cubicBezTo>
                  <a:pt x="51519" y="14847"/>
                  <a:pt x="51260" y="14485"/>
                  <a:pt x="50898" y="14226"/>
                </a:cubicBezTo>
                <a:cubicBezTo>
                  <a:pt x="50537" y="13968"/>
                  <a:pt x="50174" y="13761"/>
                  <a:pt x="49709" y="13657"/>
                </a:cubicBezTo>
                <a:cubicBezTo>
                  <a:pt x="49295" y="13554"/>
                  <a:pt x="48829" y="13502"/>
                  <a:pt x="48364" y="13502"/>
                </a:cubicBezTo>
                <a:lnTo>
                  <a:pt x="41691" y="13502"/>
                </a:lnTo>
                <a:lnTo>
                  <a:pt x="41691" y="21055"/>
                </a:lnTo>
                <a:cubicBezTo>
                  <a:pt x="41691" y="21417"/>
                  <a:pt x="41588" y="21727"/>
                  <a:pt x="41381" y="21986"/>
                </a:cubicBezTo>
                <a:cubicBezTo>
                  <a:pt x="41122" y="22245"/>
                  <a:pt x="40863" y="22348"/>
                  <a:pt x="40502" y="22348"/>
                </a:cubicBezTo>
                <a:cubicBezTo>
                  <a:pt x="40088" y="22348"/>
                  <a:pt x="39777" y="22245"/>
                  <a:pt x="39467" y="21986"/>
                </a:cubicBezTo>
                <a:cubicBezTo>
                  <a:pt x="39208" y="21727"/>
                  <a:pt x="39053" y="21417"/>
                  <a:pt x="39053" y="21055"/>
                </a:cubicBezTo>
                <a:lnTo>
                  <a:pt x="39053" y="1501"/>
                </a:lnTo>
                <a:cubicBezTo>
                  <a:pt x="39053" y="1138"/>
                  <a:pt x="39157" y="880"/>
                  <a:pt x="39415" y="621"/>
                </a:cubicBezTo>
                <a:cubicBezTo>
                  <a:pt x="39622" y="362"/>
                  <a:pt x="39932" y="259"/>
                  <a:pt x="40294" y="259"/>
                </a:cubicBezTo>
                <a:close/>
                <a:moveTo>
                  <a:pt x="465800" y="104"/>
                </a:moveTo>
                <a:cubicBezTo>
                  <a:pt x="467041" y="104"/>
                  <a:pt x="468231" y="311"/>
                  <a:pt x="469369" y="725"/>
                </a:cubicBezTo>
                <a:cubicBezTo>
                  <a:pt x="470507" y="1139"/>
                  <a:pt x="471438" y="1759"/>
                  <a:pt x="472110" y="2587"/>
                </a:cubicBezTo>
                <a:cubicBezTo>
                  <a:pt x="472421" y="2949"/>
                  <a:pt x="472576" y="3260"/>
                  <a:pt x="472576" y="3518"/>
                </a:cubicBezTo>
                <a:cubicBezTo>
                  <a:pt x="472576" y="3725"/>
                  <a:pt x="472472" y="3932"/>
                  <a:pt x="472265" y="4139"/>
                </a:cubicBezTo>
                <a:cubicBezTo>
                  <a:pt x="472059" y="4346"/>
                  <a:pt x="471852" y="4449"/>
                  <a:pt x="471593" y="4449"/>
                </a:cubicBezTo>
                <a:cubicBezTo>
                  <a:pt x="471386" y="4449"/>
                  <a:pt x="471231" y="4398"/>
                  <a:pt x="471076" y="4242"/>
                </a:cubicBezTo>
                <a:cubicBezTo>
                  <a:pt x="470714" y="3777"/>
                  <a:pt x="470300" y="3415"/>
                  <a:pt x="469731" y="3053"/>
                </a:cubicBezTo>
                <a:cubicBezTo>
                  <a:pt x="469162" y="2691"/>
                  <a:pt x="468593" y="2432"/>
                  <a:pt x="467921" y="2225"/>
                </a:cubicBezTo>
                <a:cubicBezTo>
                  <a:pt x="467248" y="2070"/>
                  <a:pt x="466576" y="1966"/>
                  <a:pt x="465851" y="1966"/>
                </a:cubicBezTo>
                <a:cubicBezTo>
                  <a:pt x="464817" y="1966"/>
                  <a:pt x="463937" y="2122"/>
                  <a:pt x="463161" y="2432"/>
                </a:cubicBezTo>
                <a:cubicBezTo>
                  <a:pt x="462386" y="2742"/>
                  <a:pt x="461765" y="3156"/>
                  <a:pt x="461299" y="3725"/>
                </a:cubicBezTo>
                <a:cubicBezTo>
                  <a:pt x="460834" y="4294"/>
                  <a:pt x="460627" y="5018"/>
                  <a:pt x="460627" y="5794"/>
                </a:cubicBezTo>
                <a:cubicBezTo>
                  <a:pt x="460627" y="6674"/>
                  <a:pt x="460885" y="7398"/>
                  <a:pt x="461403" y="7967"/>
                </a:cubicBezTo>
                <a:cubicBezTo>
                  <a:pt x="461868" y="8536"/>
                  <a:pt x="462541" y="9002"/>
                  <a:pt x="463369" y="9364"/>
                </a:cubicBezTo>
                <a:cubicBezTo>
                  <a:pt x="464196" y="9726"/>
                  <a:pt x="465075" y="10088"/>
                  <a:pt x="466006" y="10398"/>
                </a:cubicBezTo>
                <a:cubicBezTo>
                  <a:pt x="466886" y="10657"/>
                  <a:pt x="467765" y="10968"/>
                  <a:pt x="468593" y="11278"/>
                </a:cubicBezTo>
                <a:cubicBezTo>
                  <a:pt x="469421" y="11588"/>
                  <a:pt x="470196" y="12002"/>
                  <a:pt x="470817" y="12468"/>
                </a:cubicBezTo>
                <a:cubicBezTo>
                  <a:pt x="471438" y="12933"/>
                  <a:pt x="471955" y="13554"/>
                  <a:pt x="472317" y="14278"/>
                </a:cubicBezTo>
                <a:cubicBezTo>
                  <a:pt x="472679" y="15003"/>
                  <a:pt x="472886" y="15934"/>
                  <a:pt x="472886" y="17072"/>
                </a:cubicBezTo>
                <a:cubicBezTo>
                  <a:pt x="472886" y="18158"/>
                  <a:pt x="472576" y="19089"/>
                  <a:pt x="471955" y="19969"/>
                </a:cubicBezTo>
                <a:cubicBezTo>
                  <a:pt x="471334" y="20848"/>
                  <a:pt x="470507" y="21521"/>
                  <a:pt x="469421" y="22038"/>
                </a:cubicBezTo>
                <a:cubicBezTo>
                  <a:pt x="468386" y="22555"/>
                  <a:pt x="467145" y="22814"/>
                  <a:pt x="465696" y="22814"/>
                </a:cubicBezTo>
                <a:cubicBezTo>
                  <a:pt x="464093" y="22814"/>
                  <a:pt x="462696" y="22555"/>
                  <a:pt x="461506" y="22038"/>
                </a:cubicBezTo>
                <a:cubicBezTo>
                  <a:pt x="460317" y="21521"/>
                  <a:pt x="459230" y="20693"/>
                  <a:pt x="458144" y="19658"/>
                </a:cubicBezTo>
                <a:cubicBezTo>
                  <a:pt x="458041" y="19555"/>
                  <a:pt x="457937" y="19451"/>
                  <a:pt x="457886" y="19348"/>
                </a:cubicBezTo>
                <a:cubicBezTo>
                  <a:pt x="457834" y="19193"/>
                  <a:pt x="457782" y="19038"/>
                  <a:pt x="457782" y="18882"/>
                </a:cubicBezTo>
                <a:cubicBezTo>
                  <a:pt x="457782" y="18675"/>
                  <a:pt x="457886" y="18417"/>
                  <a:pt x="458092" y="18210"/>
                </a:cubicBezTo>
                <a:cubicBezTo>
                  <a:pt x="458299" y="18003"/>
                  <a:pt x="458506" y="17899"/>
                  <a:pt x="458765" y="17899"/>
                </a:cubicBezTo>
                <a:cubicBezTo>
                  <a:pt x="458972" y="17899"/>
                  <a:pt x="459230" y="18003"/>
                  <a:pt x="459437" y="18210"/>
                </a:cubicBezTo>
                <a:cubicBezTo>
                  <a:pt x="460265" y="19089"/>
                  <a:pt x="461196" y="19762"/>
                  <a:pt x="462230" y="20227"/>
                </a:cubicBezTo>
                <a:cubicBezTo>
                  <a:pt x="463265" y="20693"/>
                  <a:pt x="464403" y="20900"/>
                  <a:pt x="465593" y="20900"/>
                </a:cubicBezTo>
                <a:cubicBezTo>
                  <a:pt x="466576" y="20900"/>
                  <a:pt x="467507" y="20745"/>
                  <a:pt x="468282" y="20434"/>
                </a:cubicBezTo>
                <a:cubicBezTo>
                  <a:pt x="469058" y="20124"/>
                  <a:pt x="469679" y="19658"/>
                  <a:pt x="470145" y="19089"/>
                </a:cubicBezTo>
                <a:cubicBezTo>
                  <a:pt x="470558" y="18469"/>
                  <a:pt x="470817" y="17796"/>
                  <a:pt x="470817" y="17020"/>
                </a:cubicBezTo>
                <a:cubicBezTo>
                  <a:pt x="470817" y="16089"/>
                  <a:pt x="470558" y="15313"/>
                  <a:pt x="470041" y="14692"/>
                </a:cubicBezTo>
                <a:cubicBezTo>
                  <a:pt x="469524" y="14071"/>
                  <a:pt x="468852" y="13606"/>
                  <a:pt x="467972" y="13192"/>
                </a:cubicBezTo>
                <a:cubicBezTo>
                  <a:pt x="467093" y="12830"/>
                  <a:pt x="466110" y="12468"/>
                  <a:pt x="465075" y="12157"/>
                </a:cubicBezTo>
                <a:cubicBezTo>
                  <a:pt x="464196" y="11899"/>
                  <a:pt x="463369" y="11588"/>
                  <a:pt x="462593" y="11278"/>
                </a:cubicBezTo>
                <a:cubicBezTo>
                  <a:pt x="461817" y="10968"/>
                  <a:pt x="461144" y="10554"/>
                  <a:pt x="460523" y="10088"/>
                </a:cubicBezTo>
                <a:cubicBezTo>
                  <a:pt x="459954" y="9623"/>
                  <a:pt x="459489" y="9002"/>
                  <a:pt x="459127" y="8329"/>
                </a:cubicBezTo>
                <a:cubicBezTo>
                  <a:pt x="458765" y="7605"/>
                  <a:pt x="458609" y="6777"/>
                  <a:pt x="458609" y="5794"/>
                </a:cubicBezTo>
                <a:cubicBezTo>
                  <a:pt x="458609" y="4708"/>
                  <a:pt x="458920" y="3725"/>
                  <a:pt x="459489" y="2846"/>
                </a:cubicBezTo>
                <a:cubicBezTo>
                  <a:pt x="460110" y="2018"/>
                  <a:pt x="460937" y="1346"/>
                  <a:pt x="462024" y="828"/>
                </a:cubicBezTo>
                <a:cubicBezTo>
                  <a:pt x="463110" y="363"/>
                  <a:pt x="464351" y="104"/>
                  <a:pt x="465800" y="104"/>
                </a:cubicBezTo>
                <a:close/>
                <a:moveTo>
                  <a:pt x="392502" y="104"/>
                </a:moveTo>
                <a:cubicBezTo>
                  <a:pt x="393640" y="104"/>
                  <a:pt x="394726" y="259"/>
                  <a:pt x="395761" y="518"/>
                </a:cubicBezTo>
                <a:cubicBezTo>
                  <a:pt x="396796" y="776"/>
                  <a:pt x="397727" y="1190"/>
                  <a:pt x="398554" y="1708"/>
                </a:cubicBezTo>
                <a:cubicBezTo>
                  <a:pt x="398658" y="1811"/>
                  <a:pt x="398813" y="1915"/>
                  <a:pt x="398864" y="2070"/>
                </a:cubicBezTo>
                <a:cubicBezTo>
                  <a:pt x="398916" y="2173"/>
                  <a:pt x="398968" y="2328"/>
                  <a:pt x="398968" y="2484"/>
                </a:cubicBezTo>
                <a:cubicBezTo>
                  <a:pt x="398968" y="2794"/>
                  <a:pt x="398916" y="3053"/>
                  <a:pt x="398709" y="3208"/>
                </a:cubicBezTo>
                <a:cubicBezTo>
                  <a:pt x="398502" y="3363"/>
                  <a:pt x="398296" y="3467"/>
                  <a:pt x="398089" y="3467"/>
                </a:cubicBezTo>
                <a:cubicBezTo>
                  <a:pt x="397985" y="3467"/>
                  <a:pt x="397882" y="3415"/>
                  <a:pt x="397778" y="3415"/>
                </a:cubicBezTo>
                <a:cubicBezTo>
                  <a:pt x="397675" y="3415"/>
                  <a:pt x="397623" y="3363"/>
                  <a:pt x="397520" y="3311"/>
                </a:cubicBezTo>
                <a:cubicBezTo>
                  <a:pt x="396796" y="2949"/>
                  <a:pt x="396020" y="2587"/>
                  <a:pt x="395192" y="2380"/>
                </a:cubicBezTo>
                <a:cubicBezTo>
                  <a:pt x="394364" y="2122"/>
                  <a:pt x="393433" y="2018"/>
                  <a:pt x="392502" y="2018"/>
                </a:cubicBezTo>
                <a:cubicBezTo>
                  <a:pt x="390692" y="2018"/>
                  <a:pt x="389088" y="2432"/>
                  <a:pt x="387692" y="3260"/>
                </a:cubicBezTo>
                <a:cubicBezTo>
                  <a:pt x="386295" y="4087"/>
                  <a:pt x="385157" y="5174"/>
                  <a:pt x="384381" y="6622"/>
                </a:cubicBezTo>
                <a:cubicBezTo>
                  <a:pt x="383605" y="8071"/>
                  <a:pt x="383191" y="9674"/>
                  <a:pt x="383191" y="11485"/>
                </a:cubicBezTo>
                <a:cubicBezTo>
                  <a:pt x="383191" y="13295"/>
                  <a:pt x="383605" y="14899"/>
                  <a:pt x="384381" y="16348"/>
                </a:cubicBezTo>
                <a:cubicBezTo>
                  <a:pt x="385157" y="17744"/>
                  <a:pt x="386295" y="18882"/>
                  <a:pt x="387692" y="19710"/>
                </a:cubicBezTo>
                <a:cubicBezTo>
                  <a:pt x="389088" y="20538"/>
                  <a:pt x="390692" y="20952"/>
                  <a:pt x="392502" y="20952"/>
                </a:cubicBezTo>
                <a:cubicBezTo>
                  <a:pt x="393433" y="20952"/>
                  <a:pt x="394364" y="20796"/>
                  <a:pt x="395347" y="20538"/>
                </a:cubicBezTo>
                <a:cubicBezTo>
                  <a:pt x="396226" y="20279"/>
                  <a:pt x="397002" y="19917"/>
                  <a:pt x="397675" y="19503"/>
                </a:cubicBezTo>
                <a:lnTo>
                  <a:pt x="397675" y="13244"/>
                </a:lnTo>
                <a:lnTo>
                  <a:pt x="392709" y="13244"/>
                </a:lnTo>
                <a:cubicBezTo>
                  <a:pt x="392450" y="13244"/>
                  <a:pt x="392244" y="13140"/>
                  <a:pt x="392036" y="12933"/>
                </a:cubicBezTo>
                <a:cubicBezTo>
                  <a:pt x="391830" y="12726"/>
                  <a:pt x="391726" y="12519"/>
                  <a:pt x="391726" y="12261"/>
                </a:cubicBezTo>
                <a:cubicBezTo>
                  <a:pt x="391726" y="12002"/>
                  <a:pt x="391830" y="11743"/>
                  <a:pt x="392036" y="11588"/>
                </a:cubicBezTo>
                <a:cubicBezTo>
                  <a:pt x="392192" y="11433"/>
                  <a:pt x="392450" y="11330"/>
                  <a:pt x="392709" y="11330"/>
                </a:cubicBezTo>
                <a:lnTo>
                  <a:pt x="398761" y="11330"/>
                </a:lnTo>
                <a:cubicBezTo>
                  <a:pt x="399020" y="11330"/>
                  <a:pt x="399227" y="11433"/>
                  <a:pt x="399382" y="11640"/>
                </a:cubicBezTo>
                <a:cubicBezTo>
                  <a:pt x="399537" y="11795"/>
                  <a:pt x="399640" y="12054"/>
                  <a:pt x="399640" y="12313"/>
                </a:cubicBezTo>
                <a:lnTo>
                  <a:pt x="399640" y="19917"/>
                </a:lnTo>
                <a:cubicBezTo>
                  <a:pt x="399640" y="20072"/>
                  <a:pt x="399640" y="20227"/>
                  <a:pt x="399537" y="20383"/>
                </a:cubicBezTo>
                <a:cubicBezTo>
                  <a:pt x="399433" y="20538"/>
                  <a:pt x="399330" y="20641"/>
                  <a:pt x="399175" y="20745"/>
                </a:cubicBezTo>
                <a:cubicBezTo>
                  <a:pt x="398244" y="21365"/>
                  <a:pt x="397209" y="21883"/>
                  <a:pt x="396071" y="22245"/>
                </a:cubicBezTo>
                <a:cubicBezTo>
                  <a:pt x="394933" y="22607"/>
                  <a:pt x="393744" y="22814"/>
                  <a:pt x="392502" y="22814"/>
                </a:cubicBezTo>
                <a:cubicBezTo>
                  <a:pt x="390899" y="22814"/>
                  <a:pt x="389398" y="22555"/>
                  <a:pt x="388002" y="21986"/>
                </a:cubicBezTo>
                <a:cubicBezTo>
                  <a:pt x="386605" y="21417"/>
                  <a:pt x="385416" y="20641"/>
                  <a:pt x="384381" y="19607"/>
                </a:cubicBezTo>
                <a:cubicBezTo>
                  <a:pt x="383346" y="18572"/>
                  <a:pt x="382571" y="17382"/>
                  <a:pt x="382001" y="15985"/>
                </a:cubicBezTo>
                <a:cubicBezTo>
                  <a:pt x="381433" y="14589"/>
                  <a:pt x="381174" y="13089"/>
                  <a:pt x="381174" y="11485"/>
                </a:cubicBezTo>
                <a:cubicBezTo>
                  <a:pt x="381174" y="9881"/>
                  <a:pt x="381433" y="8381"/>
                  <a:pt x="382001" y="6984"/>
                </a:cubicBezTo>
                <a:cubicBezTo>
                  <a:pt x="382571" y="5587"/>
                  <a:pt x="383346" y="4398"/>
                  <a:pt x="384381" y="3363"/>
                </a:cubicBezTo>
                <a:cubicBezTo>
                  <a:pt x="385416" y="2328"/>
                  <a:pt x="386605" y="1552"/>
                  <a:pt x="388002" y="983"/>
                </a:cubicBezTo>
                <a:cubicBezTo>
                  <a:pt x="389398" y="414"/>
                  <a:pt x="390899" y="104"/>
                  <a:pt x="392502" y="104"/>
                </a:cubicBezTo>
                <a:close/>
                <a:moveTo>
                  <a:pt x="134179" y="104"/>
                </a:moveTo>
                <a:cubicBezTo>
                  <a:pt x="135265" y="104"/>
                  <a:pt x="136352" y="259"/>
                  <a:pt x="137386" y="570"/>
                </a:cubicBezTo>
                <a:cubicBezTo>
                  <a:pt x="138421" y="828"/>
                  <a:pt x="139352" y="1242"/>
                  <a:pt x="140231" y="1811"/>
                </a:cubicBezTo>
                <a:cubicBezTo>
                  <a:pt x="140593" y="1966"/>
                  <a:pt x="140800" y="2277"/>
                  <a:pt x="140852" y="2639"/>
                </a:cubicBezTo>
                <a:cubicBezTo>
                  <a:pt x="140904" y="3001"/>
                  <a:pt x="140800" y="3363"/>
                  <a:pt x="140541" y="3673"/>
                </a:cubicBezTo>
                <a:cubicBezTo>
                  <a:pt x="140335" y="3984"/>
                  <a:pt x="140128" y="4139"/>
                  <a:pt x="139817" y="4139"/>
                </a:cubicBezTo>
                <a:cubicBezTo>
                  <a:pt x="139507" y="4139"/>
                  <a:pt x="139248" y="4087"/>
                  <a:pt x="138938" y="3932"/>
                </a:cubicBezTo>
                <a:cubicBezTo>
                  <a:pt x="138265" y="3518"/>
                  <a:pt x="137490" y="3208"/>
                  <a:pt x="136714" y="2949"/>
                </a:cubicBezTo>
                <a:cubicBezTo>
                  <a:pt x="135886" y="2691"/>
                  <a:pt x="135058" y="2587"/>
                  <a:pt x="134179" y="2587"/>
                </a:cubicBezTo>
                <a:cubicBezTo>
                  <a:pt x="132938" y="2587"/>
                  <a:pt x="131800" y="2846"/>
                  <a:pt x="130765" y="3260"/>
                </a:cubicBezTo>
                <a:cubicBezTo>
                  <a:pt x="129731" y="3673"/>
                  <a:pt x="128851" y="4294"/>
                  <a:pt x="128075" y="5070"/>
                </a:cubicBezTo>
                <a:cubicBezTo>
                  <a:pt x="127351" y="5846"/>
                  <a:pt x="126730" y="6777"/>
                  <a:pt x="126317" y="7864"/>
                </a:cubicBezTo>
                <a:cubicBezTo>
                  <a:pt x="125903" y="8950"/>
                  <a:pt x="125696" y="10140"/>
                  <a:pt x="125696" y="11433"/>
                </a:cubicBezTo>
                <a:cubicBezTo>
                  <a:pt x="125696" y="12830"/>
                  <a:pt x="125903" y="14071"/>
                  <a:pt x="126368" y="15158"/>
                </a:cubicBezTo>
                <a:cubicBezTo>
                  <a:pt x="126782" y="16244"/>
                  <a:pt x="127403" y="17175"/>
                  <a:pt x="128179" y="17951"/>
                </a:cubicBezTo>
                <a:cubicBezTo>
                  <a:pt x="128955" y="18727"/>
                  <a:pt x="129834" y="19296"/>
                  <a:pt x="130869" y="19710"/>
                </a:cubicBezTo>
                <a:cubicBezTo>
                  <a:pt x="131851" y="20124"/>
                  <a:pt x="132990" y="20331"/>
                  <a:pt x="134179" y="20331"/>
                </a:cubicBezTo>
                <a:cubicBezTo>
                  <a:pt x="135007" y="20331"/>
                  <a:pt x="135886" y="20227"/>
                  <a:pt x="136662" y="19969"/>
                </a:cubicBezTo>
                <a:cubicBezTo>
                  <a:pt x="137438" y="19710"/>
                  <a:pt x="138214" y="19400"/>
                  <a:pt x="138938" y="18934"/>
                </a:cubicBezTo>
                <a:cubicBezTo>
                  <a:pt x="139248" y="18779"/>
                  <a:pt x="139507" y="18727"/>
                  <a:pt x="139817" y="18779"/>
                </a:cubicBezTo>
                <a:cubicBezTo>
                  <a:pt x="140076" y="18831"/>
                  <a:pt x="140335" y="18986"/>
                  <a:pt x="140645" y="19141"/>
                </a:cubicBezTo>
                <a:cubicBezTo>
                  <a:pt x="140852" y="19451"/>
                  <a:pt x="140955" y="19814"/>
                  <a:pt x="140904" y="20176"/>
                </a:cubicBezTo>
                <a:cubicBezTo>
                  <a:pt x="140800" y="20589"/>
                  <a:pt x="140645" y="20848"/>
                  <a:pt x="140283" y="21003"/>
                </a:cubicBezTo>
                <a:cubicBezTo>
                  <a:pt x="139766" y="21314"/>
                  <a:pt x="139145" y="21624"/>
                  <a:pt x="138473" y="21883"/>
                </a:cubicBezTo>
                <a:cubicBezTo>
                  <a:pt x="137800" y="22141"/>
                  <a:pt x="137076" y="22348"/>
                  <a:pt x="136352" y="22504"/>
                </a:cubicBezTo>
                <a:cubicBezTo>
                  <a:pt x="135627" y="22659"/>
                  <a:pt x="134903" y="22710"/>
                  <a:pt x="134179" y="22710"/>
                </a:cubicBezTo>
                <a:cubicBezTo>
                  <a:pt x="132679" y="22710"/>
                  <a:pt x="131231" y="22452"/>
                  <a:pt x="129886" y="21935"/>
                </a:cubicBezTo>
                <a:cubicBezTo>
                  <a:pt x="128541" y="21417"/>
                  <a:pt x="127351" y="20641"/>
                  <a:pt x="126317" y="19658"/>
                </a:cubicBezTo>
                <a:cubicBezTo>
                  <a:pt x="125282" y="18675"/>
                  <a:pt x="124506" y="17486"/>
                  <a:pt x="123886" y="16089"/>
                </a:cubicBezTo>
                <a:cubicBezTo>
                  <a:pt x="123316" y="14692"/>
                  <a:pt x="123006" y="13140"/>
                  <a:pt x="123006" y="11381"/>
                </a:cubicBezTo>
                <a:cubicBezTo>
                  <a:pt x="123006" y="9778"/>
                  <a:pt x="123265" y="8226"/>
                  <a:pt x="123834" y="6881"/>
                </a:cubicBezTo>
                <a:cubicBezTo>
                  <a:pt x="124403" y="5536"/>
                  <a:pt x="125179" y="4346"/>
                  <a:pt x="126213" y="3311"/>
                </a:cubicBezTo>
                <a:cubicBezTo>
                  <a:pt x="127248" y="2277"/>
                  <a:pt x="128438" y="1501"/>
                  <a:pt x="129782" y="932"/>
                </a:cubicBezTo>
                <a:cubicBezTo>
                  <a:pt x="131127" y="363"/>
                  <a:pt x="132576" y="104"/>
                  <a:pt x="134179" y="104"/>
                </a:cubicBezTo>
                <a:close/>
                <a:moveTo>
                  <a:pt x="421573" y="52"/>
                </a:moveTo>
                <a:cubicBezTo>
                  <a:pt x="423125" y="52"/>
                  <a:pt x="424522" y="311"/>
                  <a:pt x="425815" y="880"/>
                </a:cubicBezTo>
                <a:cubicBezTo>
                  <a:pt x="427108" y="1449"/>
                  <a:pt x="428246" y="2225"/>
                  <a:pt x="429177" y="3259"/>
                </a:cubicBezTo>
                <a:cubicBezTo>
                  <a:pt x="430108" y="4294"/>
                  <a:pt x="430884" y="5484"/>
                  <a:pt x="431350" y="6880"/>
                </a:cubicBezTo>
                <a:cubicBezTo>
                  <a:pt x="431867" y="8226"/>
                  <a:pt x="432125" y="9777"/>
                  <a:pt x="432125" y="11433"/>
                </a:cubicBezTo>
                <a:cubicBezTo>
                  <a:pt x="432125" y="13088"/>
                  <a:pt x="431867" y="14588"/>
                  <a:pt x="431350" y="15985"/>
                </a:cubicBezTo>
                <a:cubicBezTo>
                  <a:pt x="430832" y="17382"/>
                  <a:pt x="430108" y="18572"/>
                  <a:pt x="429177" y="19606"/>
                </a:cubicBezTo>
                <a:cubicBezTo>
                  <a:pt x="428246" y="20641"/>
                  <a:pt x="427108" y="21417"/>
                  <a:pt x="425815" y="21986"/>
                </a:cubicBezTo>
                <a:cubicBezTo>
                  <a:pt x="424522" y="22555"/>
                  <a:pt x="423125" y="22814"/>
                  <a:pt x="421573" y="22814"/>
                </a:cubicBezTo>
                <a:cubicBezTo>
                  <a:pt x="420021" y="22814"/>
                  <a:pt x="418625" y="22555"/>
                  <a:pt x="417332" y="21986"/>
                </a:cubicBezTo>
                <a:cubicBezTo>
                  <a:pt x="416038" y="21417"/>
                  <a:pt x="414901" y="20641"/>
                  <a:pt x="413969" y="19606"/>
                </a:cubicBezTo>
                <a:cubicBezTo>
                  <a:pt x="413038" y="18572"/>
                  <a:pt x="412314" y="17330"/>
                  <a:pt x="411797" y="15985"/>
                </a:cubicBezTo>
                <a:cubicBezTo>
                  <a:pt x="411280" y="14640"/>
                  <a:pt x="411021" y="13088"/>
                  <a:pt x="411021" y="11433"/>
                </a:cubicBezTo>
                <a:cubicBezTo>
                  <a:pt x="411021" y="9777"/>
                  <a:pt x="411280" y="8277"/>
                  <a:pt x="411797" y="6880"/>
                </a:cubicBezTo>
                <a:cubicBezTo>
                  <a:pt x="412262" y="5484"/>
                  <a:pt x="413038" y="4294"/>
                  <a:pt x="413969" y="3259"/>
                </a:cubicBezTo>
                <a:cubicBezTo>
                  <a:pt x="414901" y="2225"/>
                  <a:pt x="416038" y="1449"/>
                  <a:pt x="417332" y="880"/>
                </a:cubicBezTo>
                <a:cubicBezTo>
                  <a:pt x="418625" y="311"/>
                  <a:pt x="420021" y="52"/>
                  <a:pt x="421573" y="52"/>
                </a:cubicBezTo>
                <a:close/>
                <a:moveTo>
                  <a:pt x="298670" y="52"/>
                </a:moveTo>
                <a:cubicBezTo>
                  <a:pt x="300222" y="52"/>
                  <a:pt x="301619" y="311"/>
                  <a:pt x="302912" y="880"/>
                </a:cubicBezTo>
                <a:cubicBezTo>
                  <a:pt x="304205" y="1449"/>
                  <a:pt x="305343" y="2225"/>
                  <a:pt x="306274" y="3259"/>
                </a:cubicBezTo>
                <a:cubicBezTo>
                  <a:pt x="307205" y="4294"/>
                  <a:pt x="307981" y="5484"/>
                  <a:pt x="308447" y="6880"/>
                </a:cubicBezTo>
                <a:cubicBezTo>
                  <a:pt x="308964" y="8226"/>
                  <a:pt x="309222" y="9777"/>
                  <a:pt x="309222" y="11433"/>
                </a:cubicBezTo>
                <a:cubicBezTo>
                  <a:pt x="309222" y="13088"/>
                  <a:pt x="308964" y="14588"/>
                  <a:pt x="308447" y="15985"/>
                </a:cubicBezTo>
                <a:cubicBezTo>
                  <a:pt x="307929" y="17382"/>
                  <a:pt x="307205" y="18572"/>
                  <a:pt x="306274" y="19606"/>
                </a:cubicBezTo>
                <a:cubicBezTo>
                  <a:pt x="305343" y="20641"/>
                  <a:pt x="304205" y="21417"/>
                  <a:pt x="302912" y="21986"/>
                </a:cubicBezTo>
                <a:cubicBezTo>
                  <a:pt x="301619" y="22555"/>
                  <a:pt x="300222" y="22814"/>
                  <a:pt x="298670" y="22814"/>
                </a:cubicBezTo>
                <a:cubicBezTo>
                  <a:pt x="297118" y="22814"/>
                  <a:pt x="295722" y="22555"/>
                  <a:pt x="294429" y="21986"/>
                </a:cubicBezTo>
                <a:cubicBezTo>
                  <a:pt x="293135" y="21417"/>
                  <a:pt x="291998" y="20641"/>
                  <a:pt x="291066" y="19606"/>
                </a:cubicBezTo>
                <a:cubicBezTo>
                  <a:pt x="290135" y="18572"/>
                  <a:pt x="289411" y="17382"/>
                  <a:pt x="288894" y="15985"/>
                </a:cubicBezTo>
                <a:cubicBezTo>
                  <a:pt x="288377" y="14640"/>
                  <a:pt x="288118" y="13088"/>
                  <a:pt x="288118" y="11433"/>
                </a:cubicBezTo>
                <a:cubicBezTo>
                  <a:pt x="288118" y="9777"/>
                  <a:pt x="288377" y="8277"/>
                  <a:pt x="288894" y="6880"/>
                </a:cubicBezTo>
                <a:cubicBezTo>
                  <a:pt x="289411" y="5484"/>
                  <a:pt x="290135" y="4294"/>
                  <a:pt x="291066" y="3259"/>
                </a:cubicBezTo>
                <a:cubicBezTo>
                  <a:pt x="291998" y="2225"/>
                  <a:pt x="293135" y="1449"/>
                  <a:pt x="294429" y="880"/>
                </a:cubicBezTo>
                <a:cubicBezTo>
                  <a:pt x="295722" y="311"/>
                  <a:pt x="297118" y="52"/>
                  <a:pt x="298670" y="52"/>
                </a:cubicBezTo>
                <a:close/>
                <a:moveTo>
                  <a:pt x="8069" y="0"/>
                </a:moveTo>
                <a:cubicBezTo>
                  <a:pt x="9363" y="0"/>
                  <a:pt x="10604" y="207"/>
                  <a:pt x="11742" y="621"/>
                </a:cubicBezTo>
                <a:cubicBezTo>
                  <a:pt x="12880" y="1086"/>
                  <a:pt x="13811" y="1655"/>
                  <a:pt x="14483" y="2380"/>
                </a:cubicBezTo>
                <a:cubicBezTo>
                  <a:pt x="14897" y="2793"/>
                  <a:pt x="15104" y="3207"/>
                  <a:pt x="15104" y="3569"/>
                </a:cubicBezTo>
                <a:cubicBezTo>
                  <a:pt x="15104" y="3880"/>
                  <a:pt x="14949" y="4190"/>
                  <a:pt x="14690" y="4449"/>
                </a:cubicBezTo>
                <a:cubicBezTo>
                  <a:pt x="14432" y="4708"/>
                  <a:pt x="14121" y="4863"/>
                  <a:pt x="13811" y="4863"/>
                </a:cubicBezTo>
                <a:cubicBezTo>
                  <a:pt x="13604" y="4863"/>
                  <a:pt x="13397" y="4759"/>
                  <a:pt x="13190" y="4604"/>
                </a:cubicBezTo>
                <a:cubicBezTo>
                  <a:pt x="12828" y="4190"/>
                  <a:pt x="12414" y="3828"/>
                  <a:pt x="11845" y="3518"/>
                </a:cubicBezTo>
                <a:cubicBezTo>
                  <a:pt x="11276" y="3207"/>
                  <a:pt x="10707" y="2949"/>
                  <a:pt x="10035" y="2742"/>
                </a:cubicBezTo>
                <a:cubicBezTo>
                  <a:pt x="9363" y="2587"/>
                  <a:pt x="8742" y="2483"/>
                  <a:pt x="8069" y="2483"/>
                </a:cubicBezTo>
                <a:cubicBezTo>
                  <a:pt x="7138" y="2483"/>
                  <a:pt x="6259" y="2638"/>
                  <a:pt x="5535" y="2897"/>
                </a:cubicBezTo>
                <a:cubicBezTo>
                  <a:pt x="4811" y="3156"/>
                  <a:pt x="4242" y="3569"/>
                  <a:pt x="3828" y="4087"/>
                </a:cubicBezTo>
                <a:cubicBezTo>
                  <a:pt x="3414" y="4604"/>
                  <a:pt x="3207" y="5225"/>
                  <a:pt x="3207" y="5949"/>
                </a:cubicBezTo>
                <a:cubicBezTo>
                  <a:pt x="3207" y="6725"/>
                  <a:pt x="3414" y="7398"/>
                  <a:pt x="3880" y="7915"/>
                </a:cubicBezTo>
                <a:cubicBezTo>
                  <a:pt x="4345" y="8432"/>
                  <a:pt x="4966" y="8846"/>
                  <a:pt x="5742" y="9156"/>
                </a:cubicBezTo>
                <a:cubicBezTo>
                  <a:pt x="6518" y="9518"/>
                  <a:pt x="7397" y="9777"/>
                  <a:pt x="8328" y="10036"/>
                </a:cubicBezTo>
                <a:cubicBezTo>
                  <a:pt x="9363" y="10294"/>
                  <a:pt x="10294" y="10605"/>
                  <a:pt x="11173" y="10915"/>
                </a:cubicBezTo>
                <a:cubicBezTo>
                  <a:pt x="12052" y="11277"/>
                  <a:pt x="12828" y="11691"/>
                  <a:pt x="13449" y="12157"/>
                </a:cubicBezTo>
                <a:cubicBezTo>
                  <a:pt x="14070" y="12622"/>
                  <a:pt x="14587" y="13243"/>
                  <a:pt x="15001" y="13916"/>
                </a:cubicBezTo>
                <a:cubicBezTo>
                  <a:pt x="15363" y="14640"/>
                  <a:pt x="15518" y="15571"/>
                  <a:pt x="15518" y="16657"/>
                </a:cubicBezTo>
                <a:cubicBezTo>
                  <a:pt x="15518" y="17847"/>
                  <a:pt x="15208" y="18882"/>
                  <a:pt x="14535" y="19761"/>
                </a:cubicBezTo>
                <a:cubicBezTo>
                  <a:pt x="13863" y="20641"/>
                  <a:pt x="12983" y="21365"/>
                  <a:pt x="11845" y="21882"/>
                </a:cubicBezTo>
                <a:cubicBezTo>
                  <a:pt x="10707" y="22400"/>
                  <a:pt x="9414" y="22710"/>
                  <a:pt x="8018" y="22710"/>
                </a:cubicBezTo>
                <a:cubicBezTo>
                  <a:pt x="6466" y="22710"/>
                  <a:pt x="5121" y="22503"/>
                  <a:pt x="3931" y="22037"/>
                </a:cubicBezTo>
                <a:cubicBezTo>
                  <a:pt x="2741" y="21572"/>
                  <a:pt x="1604" y="20848"/>
                  <a:pt x="517" y="19813"/>
                </a:cubicBezTo>
                <a:cubicBezTo>
                  <a:pt x="362" y="19710"/>
                  <a:pt x="259" y="19503"/>
                  <a:pt x="155" y="19347"/>
                </a:cubicBezTo>
                <a:cubicBezTo>
                  <a:pt x="52" y="19192"/>
                  <a:pt x="0" y="18985"/>
                  <a:pt x="0" y="18778"/>
                </a:cubicBezTo>
                <a:cubicBezTo>
                  <a:pt x="0" y="18468"/>
                  <a:pt x="104" y="18158"/>
                  <a:pt x="362" y="17899"/>
                </a:cubicBezTo>
                <a:cubicBezTo>
                  <a:pt x="569" y="17640"/>
                  <a:pt x="879" y="17485"/>
                  <a:pt x="1241" y="17485"/>
                </a:cubicBezTo>
                <a:cubicBezTo>
                  <a:pt x="1500" y="17485"/>
                  <a:pt x="1810" y="17640"/>
                  <a:pt x="2017" y="17847"/>
                </a:cubicBezTo>
                <a:cubicBezTo>
                  <a:pt x="2845" y="18623"/>
                  <a:pt x="3724" y="19244"/>
                  <a:pt x="4707" y="19658"/>
                </a:cubicBezTo>
                <a:cubicBezTo>
                  <a:pt x="5690" y="20072"/>
                  <a:pt x="6776" y="20279"/>
                  <a:pt x="7966" y="20279"/>
                </a:cubicBezTo>
                <a:cubicBezTo>
                  <a:pt x="8897" y="20279"/>
                  <a:pt x="9776" y="20123"/>
                  <a:pt x="10500" y="19813"/>
                </a:cubicBezTo>
                <a:cubicBezTo>
                  <a:pt x="11225" y="19503"/>
                  <a:pt x="11794" y="19089"/>
                  <a:pt x="12259" y="18571"/>
                </a:cubicBezTo>
                <a:cubicBezTo>
                  <a:pt x="12725" y="18054"/>
                  <a:pt x="12932" y="17433"/>
                  <a:pt x="12932" y="16761"/>
                </a:cubicBezTo>
                <a:cubicBezTo>
                  <a:pt x="12932" y="15933"/>
                  <a:pt x="12673" y="15261"/>
                  <a:pt x="12207" y="14692"/>
                </a:cubicBezTo>
                <a:cubicBezTo>
                  <a:pt x="11742" y="14123"/>
                  <a:pt x="11070" y="13657"/>
                  <a:pt x="10242" y="13295"/>
                </a:cubicBezTo>
                <a:cubicBezTo>
                  <a:pt x="9414" y="12933"/>
                  <a:pt x="8431" y="12622"/>
                  <a:pt x="7345" y="12364"/>
                </a:cubicBezTo>
                <a:cubicBezTo>
                  <a:pt x="6362" y="12157"/>
                  <a:pt x="5483" y="11898"/>
                  <a:pt x="4655" y="11536"/>
                </a:cubicBezTo>
                <a:cubicBezTo>
                  <a:pt x="3828" y="11226"/>
                  <a:pt x="3103" y="10812"/>
                  <a:pt x="2535" y="10294"/>
                </a:cubicBezTo>
                <a:cubicBezTo>
                  <a:pt x="1914" y="9777"/>
                  <a:pt x="1448" y="9208"/>
                  <a:pt x="1138" y="8484"/>
                </a:cubicBezTo>
                <a:cubicBezTo>
                  <a:pt x="827" y="7760"/>
                  <a:pt x="672" y="6932"/>
                  <a:pt x="672" y="6001"/>
                </a:cubicBezTo>
                <a:cubicBezTo>
                  <a:pt x="672" y="4811"/>
                  <a:pt x="983" y="3776"/>
                  <a:pt x="1604" y="2845"/>
                </a:cubicBezTo>
                <a:cubicBezTo>
                  <a:pt x="2276" y="1914"/>
                  <a:pt x="3103" y="1242"/>
                  <a:pt x="4242" y="724"/>
                </a:cubicBezTo>
                <a:cubicBezTo>
                  <a:pt x="5328" y="259"/>
                  <a:pt x="6621" y="0"/>
                  <a:pt x="8069" y="0"/>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entury Schoolbook"/>
              <a:ea typeface="Century Schoolbook"/>
              <a:cs typeface="Century Schoolbook"/>
              <a:sym typeface="Century Schoolbook"/>
            </a:endParaRPr>
          </a:p>
        </p:txBody>
      </p:sp>
      <p:grpSp>
        <p:nvGrpSpPr>
          <p:cNvPr id="87" name="Google Shape;87;p71"/>
          <p:cNvGrpSpPr/>
          <p:nvPr/>
        </p:nvGrpSpPr>
        <p:grpSpPr>
          <a:xfrm>
            <a:off x="0" y="3364307"/>
            <a:ext cx="4715405" cy="3004079"/>
            <a:chOff x="195319" y="2097486"/>
            <a:chExt cx="4278713" cy="3004079"/>
          </a:xfrm>
        </p:grpSpPr>
        <p:cxnSp>
          <p:nvCxnSpPr>
            <p:cNvPr id="88" name="Google Shape;88;p71"/>
            <p:cNvCxnSpPr/>
            <p:nvPr/>
          </p:nvCxnSpPr>
          <p:spPr>
            <a:xfrm rot="10800000">
              <a:off x="195319" y="2097486"/>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89" name="Google Shape;89;p71"/>
            <p:cNvCxnSpPr/>
            <p:nvPr/>
          </p:nvCxnSpPr>
          <p:spPr>
            <a:xfrm rot="10800000">
              <a:off x="195319" y="2592736"/>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90" name="Google Shape;90;p71"/>
            <p:cNvCxnSpPr/>
            <p:nvPr/>
          </p:nvCxnSpPr>
          <p:spPr>
            <a:xfrm rot="10800000">
              <a:off x="195319" y="3089885"/>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91" name="Google Shape;91;p71"/>
            <p:cNvCxnSpPr/>
            <p:nvPr/>
          </p:nvCxnSpPr>
          <p:spPr>
            <a:xfrm rot="10800000">
              <a:off x="195319" y="3585135"/>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92" name="Google Shape;92;p71"/>
            <p:cNvCxnSpPr/>
            <p:nvPr/>
          </p:nvCxnSpPr>
          <p:spPr>
            <a:xfrm rot="10800000">
              <a:off x="195319" y="4109166"/>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93" name="Google Shape;93;p71"/>
            <p:cNvCxnSpPr/>
            <p:nvPr/>
          </p:nvCxnSpPr>
          <p:spPr>
            <a:xfrm rot="10800000">
              <a:off x="195319" y="4604416"/>
              <a:ext cx="4278713" cy="0"/>
            </a:xfrm>
            <a:prstGeom prst="straightConnector1">
              <a:avLst/>
            </a:prstGeom>
            <a:noFill/>
            <a:ln cap="flat" cmpd="sng" w="28575">
              <a:solidFill>
                <a:srgbClr val="69ADAD"/>
              </a:solidFill>
              <a:prstDash val="solid"/>
              <a:miter lim="800000"/>
              <a:headEnd len="sm" w="sm" type="none"/>
              <a:tailEnd len="sm" w="sm" type="none"/>
            </a:ln>
          </p:spPr>
        </p:cxnSp>
        <p:cxnSp>
          <p:nvCxnSpPr>
            <p:cNvPr id="94" name="Google Shape;94;p71"/>
            <p:cNvCxnSpPr/>
            <p:nvPr/>
          </p:nvCxnSpPr>
          <p:spPr>
            <a:xfrm rot="10800000">
              <a:off x="195319" y="5101565"/>
              <a:ext cx="4278713" cy="0"/>
            </a:xfrm>
            <a:prstGeom prst="straightConnector1">
              <a:avLst/>
            </a:prstGeom>
            <a:noFill/>
            <a:ln cap="flat" cmpd="sng" w="28575">
              <a:solidFill>
                <a:srgbClr val="69ADAD"/>
              </a:solidFill>
              <a:prstDash val="solid"/>
              <a:miter lim="800000"/>
              <a:headEnd len="sm" w="sm" type="none"/>
              <a:tailEnd len="sm" w="sm" type="none"/>
            </a:ln>
          </p:spPr>
        </p:cxnSp>
      </p:grpSp>
      <p:sp>
        <p:nvSpPr>
          <p:cNvPr id="95" name="Google Shape;95;p71"/>
          <p:cNvSpPr txBox="1"/>
          <p:nvPr>
            <p:ph idx="20" type="body"/>
          </p:nvPr>
        </p:nvSpPr>
        <p:spPr>
          <a:xfrm>
            <a:off x="791228" y="729337"/>
            <a:ext cx="4746695" cy="130187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6000"/>
              <a:buNone/>
              <a:defRPr b="0" i="0" sz="60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96" name="Google Shape;96;p71"/>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u="none" cap="none" strike="noStrike">
                <a:solidFill>
                  <a:srgbClr val="8AC03B"/>
                </a:solidFill>
                <a:latin typeface="Calibri"/>
                <a:ea typeface="Calibri"/>
                <a:cs typeface="Calibri"/>
                <a:sym typeface="Calibri"/>
              </a:defRPr>
            </a:lvl1pPr>
            <a:lvl2pPr indent="0" lvl="1" marL="0" algn="ctr">
              <a:spcBef>
                <a:spcPts val="0"/>
              </a:spcBef>
              <a:buNone/>
              <a:defRPr b="0" i="0" sz="700" u="none" cap="none" strike="noStrike">
                <a:solidFill>
                  <a:srgbClr val="8AC03B"/>
                </a:solidFill>
                <a:latin typeface="Calibri"/>
                <a:ea typeface="Calibri"/>
                <a:cs typeface="Calibri"/>
                <a:sym typeface="Calibri"/>
              </a:defRPr>
            </a:lvl2pPr>
            <a:lvl3pPr indent="0" lvl="2" marL="0" algn="ctr">
              <a:spcBef>
                <a:spcPts val="0"/>
              </a:spcBef>
              <a:buNone/>
              <a:defRPr b="0" i="0" sz="700" u="none" cap="none" strike="noStrike">
                <a:solidFill>
                  <a:srgbClr val="8AC03B"/>
                </a:solidFill>
                <a:latin typeface="Calibri"/>
                <a:ea typeface="Calibri"/>
                <a:cs typeface="Calibri"/>
                <a:sym typeface="Calibri"/>
              </a:defRPr>
            </a:lvl3pPr>
            <a:lvl4pPr indent="0" lvl="3" marL="0" algn="ctr">
              <a:spcBef>
                <a:spcPts val="0"/>
              </a:spcBef>
              <a:buNone/>
              <a:defRPr b="0" i="0" sz="700" u="none" cap="none" strike="noStrike">
                <a:solidFill>
                  <a:srgbClr val="8AC03B"/>
                </a:solidFill>
                <a:latin typeface="Calibri"/>
                <a:ea typeface="Calibri"/>
                <a:cs typeface="Calibri"/>
                <a:sym typeface="Calibri"/>
              </a:defRPr>
            </a:lvl4pPr>
            <a:lvl5pPr indent="0" lvl="4" marL="0" algn="ctr">
              <a:spcBef>
                <a:spcPts val="0"/>
              </a:spcBef>
              <a:buNone/>
              <a:defRPr b="0" i="0" sz="700" u="none" cap="none" strike="noStrike">
                <a:solidFill>
                  <a:srgbClr val="8AC03B"/>
                </a:solidFill>
                <a:latin typeface="Calibri"/>
                <a:ea typeface="Calibri"/>
                <a:cs typeface="Calibri"/>
                <a:sym typeface="Calibri"/>
              </a:defRPr>
            </a:lvl5pPr>
            <a:lvl6pPr indent="0" lvl="5" marL="0" algn="ctr">
              <a:spcBef>
                <a:spcPts val="0"/>
              </a:spcBef>
              <a:buNone/>
              <a:defRPr b="0" i="0" sz="700" u="none" cap="none" strike="noStrike">
                <a:solidFill>
                  <a:srgbClr val="8AC03B"/>
                </a:solidFill>
                <a:latin typeface="Calibri"/>
                <a:ea typeface="Calibri"/>
                <a:cs typeface="Calibri"/>
                <a:sym typeface="Calibri"/>
              </a:defRPr>
            </a:lvl6pPr>
            <a:lvl7pPr indent="0" lvl="6" marL="0" algn="ctr">
              <a:spcBef>
                <a:spcPts val="0"/>
              </a:spcBef>
              <a:buNone/>
              <a:defRPr b="0" i="0" sz="700" u="none" cap="none" strike="noStrike">
                <a:solidFill>
                  <a:srgbClr val="8AC03B"/>
                </a:solidFill>
                <a:latin typeface="Calibri"/>
                <a:ea typeface="Calibri"/>
                <a:cs typeface="Calibri"/>
                <a:sym typeface="Calibri"/>
              </a:defRPr>
            </a:lvl7pPr>
            <a:lvl8pPr indent="0" lvl="7" marL="0" algn="ctr">
              <a:spcBef>
                <a:spcPts val="0"/>
              </a:spcBef>
              <a:buNone/>
              <a:defRPr b="0" i="0" sz="700" u="none" cap="none" strike="noStrike">
                <a:solidFill>
                  <a:srgbClr val="8AC03B"/>
                </a:solidFill>
                <a:latin typeface="Calibri"/>
                <a:ea typeface="Calibri"/>
                <a:cs typeface="Calibri"/>
                <a:sym typeface="Calibri"/>
              </a:defRPr>
            </a:lvl8pPr>
            <a:lvl9pPr indent="0" lvl="8" marL="0" algn="ctr">
              <a:spcBef>
                <a:spcPts val="0"/>
              </a:spcBef>
              <a:buNone/>
              <a:defRPr b="0" i="0" sz="700" u="none" cap="none" strike="noStrike">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97" name="Google Shape;97;p71"/>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pic>
        <p:nvPicPr>
          <p:cNvPr id="98" name="Google Shape;98;p71"/>
          <p:cNvPicPr preferRelativeResize="0"/>
          <p:nvPr/>
        </p:nvPicPr>
        <p:blipFill rotWithShape="1">
          <a:blip r:embed="rId2">
            <a:alphaModFix/>
          </a:blip>
          <a:srcRect b="22949" l="22302" r="0" t="0"/>
          <a:stretch/>
        </p:blipFill>
        <p:spPr>
          <a:xfrm>
            <a:off x="0" y="7291388"/>
            <a:ext cx="3429000" cy="3400425"/>
          </a:xfrm>
          <a:custGeom>
            <a:rect b="b" l="l" r="r" t="t"/>
            <a:pathLst>
              <a:path extrusionOk="0" h="3400425" w="3429000">
                <a:moveTo>
                  <a:pt x="0" y="0"/>
                </a:moveTo>
                <a:lnTo>
                  <a:pt x="3429000" y="0"/>
                </a:lnTo>
                <a:lnTo>
                  <a:pt x="3429000" y="3400425"/>
                </a:lnTo>
                <a:lnTo>
                  <a:pt x="0" y="3400425"/>
                </a:lnTo>
                <a:close/>
              </a:path>
            </a:pathLst>
          </a:custGeom>
          <a:noFill/>
          <a:ln>
            <a:noFill/>
          </a:ln>
        </p:spPr>
      </p:pic>
      <p:sp>
        <p:nvSpPr>
          <p:cNvPr id="99" name="Google Shape;99;p71"/>
          <p:cNvSpPr txBox="1"/>
          <p:nvPr>
            <p:ph idx="21" type="body"/>
          </p:nvPr>
        </p:nvSpPr>
        <p:spPr>
          <a:xfrm>
            <a:off x="4867805" y="2928224"/>
            <a:ext cx="2488338" cy="3484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00" name="Google Shape;100;p71"/>
          <p:cNvSpPr txBox="1"/>
          <p:nvPr>
            <p:ph idx="22" type="body"/>
          </p:nvPr>
        </p:nvSpPr>
        <p:spPr>
          <a:xfrm>
            <a:off x="4867805" y="3403466"/>
            <a:ext cx="2488338" cy="3484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01" name="Google Shape;101;p71"/>
          <p:cNvSpPr txBox="1"/>
          <p:nvPr>
            <p:ph idx="23" type="body"/>
          </p:nvPr>
        </p:nvSpPr>
        <p:spPr>
          <a:xfrm>
            <a:off x="4867805" y="3919590"/>
            <a:ext cx="2488338" cy="3484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02" name="Google Shape;102;p71"/>
          <p:cNvSpPr txBox="1"/>
          <p:nvPr>
            <p:ph idx="24" type="body"/>
          </p:nvPr>
        </p:nvSpPr>
        <p:spPr>
          <a:xfrm>
            <a:off x="4867805" y="4405555"/>
            <a:ext cx="2488338" cy="3484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03" name="Google Shape;103;p71"/>
          <p:cNvSpPr txBox="1"/>
          <p:nvPr>
            <p:ph idx="25" type="body"/>
          </p:nvPr>
        </p:nvSpPr>
        <p:spPr>
          <a:xfrm>
            <a:off x="4867805" y="4944820"/>
            <a:ext cx="2488338" cy="3484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04" name="Google Shape;104;p71"/>
          <p:cNvSpPr txBox="1"/>
          <p:nvPr>
            <p:ph idx="26" type="body"/>
          </p:nvPr>
        </p:nvSpPr>
        <p:spPr>
          <a:xfrm>
            <a:off x="4867805" y="5441507"/>
            <a:ext cx="2488338" cy="3484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05" name="Google Shape;105;p71"/>
          <p:cNvSpPr txBox="1"/>
          <p:nvPr>
            <p:ph idx="27" type="body"/>
          </p:nvPr>
        </p:nvSpPr>
        <p:spPr>
          <a:xfrm>
            <a:off x="4867805" y="5937538"/>
            <a:ext cx="2488338" cy="3484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06" name="Google Shape;106;p71"/>
          <p:cNvSpPr txBox="1"/>
          <p:nvPr>
            <p:ph idx="28" type="body"/>
          </p:nvPr>
        </p:nvSpPr>
        <p:spPr>
          <a:xfrm>
            <a:off x="4867805" y="6434225"/>
            <a:ext cx="2488338" cy="34840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800"/>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6">
  <p:cSld name="Case Study 6">
    <p:spTree>
      <p:nvGrpSpPr>
        <p:cNvPr id="530" name="Shape 530"/>
        <p:cNvGrpSpPr/>
        <p:nvPr/>
      </p:nvGrpSpPr>
      <p:grpSpPr>
        <a:xfrm>
          <a:off x="0" y="0"/>
          <a:ext cx="0" cy="0"/>
          <a:chOff x="0" y="0"/>
          <a:chExt cx="0" cy="0"/>
        </a:xfrm>
      </p:grpSpPr>
      <p:cxnSp>
        <p:nvCxnSpPr>
          <p:cNvPr id="531" name="Google Shape;531;p98"/>
          <p:cNvCxnSpPr/>
          <p:nvPr/>
        </p:nvCxnSpPr>
        <p:spPr>
          <a:xfrm rot="10800000">
            <a:off x="4207447" y="6438814"/>
            <a:ext cx="3352228" cy="0"/>
          </a:xfrm>
          <a:prstGeom prst="straightConnector1">
            <a:avLst/>
          </a:prstGeom>
          <a:noFill/>
          <a:ln cap="flat" cmpd="sng" w="28575">
            <a:solidFill>
              <a:srgbClr val="69ADAD"/>
            </a:solidFill>
            <a:prstDash val="solid"/>
            <a:miter lim="800000"/>
            <a:headEnd len="sm" w="sm" type="none"/>
            <a:tailEnd len="sm" w="sm" type="none"/>
          </a:ln>
        </p:spPr>
      </p:cxnSp>
      <p:sp>
        <p:nvSpPr>
          <p:cNvPr id="532" name="Google Shape;532;p98"/>
          <p:cNvSpPr/>
          <p:nvPr/>
        </p:nvSpPr>
        <p:spPr>
          <a:xfrm>
            <a:off x="3934731" y="5688740"/>
            <a:ext cx="834190" cy="834190"/>
          </a:xfrm>
          <a:prstGeom prst="ellipse">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33" name="Google Shape;533;p98"/>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534" name="Google Shape;534;p98"/>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535" name="Google Shape;535;p98"/>
          <p:cNvSpPr/>
          <p:nvPr/>
        </p:nvSpPr>
        <p:spPr>
          <a:xfrm>
            <a:off x="0" y="0"/>
            <a:ext cx="3779837" cy="5345906"/>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36" name="Google Shape;536;p98"/>
          <p:cNvSpPr txBox="1"/>
          <p:nvPr>
            <p:ph idx="1" type="body"/>
          </p:nvPr>
        </p:nvSpPr>
        <p:spPr>
          <a:xfrm>
            <a:off x="801602" y="2619024"/>
            <a:ext cx="2823342" cy="2593004"/>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537" name="Google Shape;537;p98"/>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538" name="Google Shape;538;p98"/>
          <p:cNvSpPr txBox="1"/>
          <p:nvPr>
            <p:ph idx="2" type="body"/>
          </p:nvPr>
        </p:nvSpPr>
        <p:spPr>
          <a:xfrm>
            <a:off x="801602" y="1475311"/>
            <a:ext cx="2823342"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chemeClr val="lt1"/>
              </a:buClr>
              <a:buSzPts val="1800"/>
              <a:buFont typeface="Arial"/>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39" name="Google Shape;539;p98"/>
          <p:cNvSpPr txBox="1"/>
          <p:nvPr>
            <p:ph idx="3" type="body"/>
          </p:nvPr>
        </p:nvSpPr>
        <p:spPr>
          <a:xfrm>
            <a:off x="801603" y="470725"/>
            <a:ext cx="2823342"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pic>
        <p:nvPicPr>
          <p:cNvPr id="540" name="Google Shape;540;p98"/>
          <p:cNvPicPr preferRelativeResize="0"/>
          <p:nvPr/>
        </p:nvPicPr>
        <p:blipFill rotWithShape="1">
          <a:blip r:embed="rId2">
            <a:alphaModFix/>
          </a:blip>
          <a:srcRect b="0" l="0" r="0" t="0"/>
          <a:stretch/>
        </p:blipFill>
        <p:spPr>
          <a:xfrm rot="9000000">
            <a:off x="4156903" y="-1408070"/>
            <a:ext cx="5202335" cy="5427724"/>
          </a:xfrm>
          <a:custGeom>
            <a:rect b="b" l="l" r="r" t="t"/>
            <a:pathLst>
              <a:path extrusionOk="0" h="6547299" w="6275419">
                <a:moveTo>
                  <a:pt x="0" y="2338122"/>
                </a:moveTo>
                <a:lnTo>
                  <a:pt x="0" y="0"/>
                </a:lnTo>
                <a:lnTo>
                  <a:pt x="1349916" y="0"/>
                </a:lnTo>
                <a:lnTo>
                  <a:pt x="994942" y="614832"/>
                </a:lnTo>
                <a:lnTo>
                  <a:pt x="177967" y="614832"/>
                </a:lnTo>
                <a:lnTo>
                  <a:pt x="177967" y="2029874"/>
                </a:lnTo>
                <a:close/>
                <a:moveTo>
                  <a:pt x="3561392" y="6547299"/>
                </a:moveTo>
                <a:lnTo>
                  <a:pt x="4084033" y="5642058"/>
                </a:lnTo>
                <a:lnTo>
                  <a:pt x="1736058" y="4286454"/>
                </a:lnTo>
                <a:lnTo>
                  <a:pt x="1736058" y="3785708"/>
                </a:lnTo>
                <a:lnTo>
                  <a:pt x="3877337" y="76905"/>
                </a:lnTo>
                <a:lnTo>
                  <a:pt x="3744133" y="0"/>
                </a:lnTo>
                <a:lnTo>
                  <a:pt x="6275419" y="0"/>
                </a:lnTo>
                <a:lnTo>
                  <a:pt x="6275419" y="6547299"/>
                </a:lnTo>
                <a:close/>
                <a:moveTo>
                  <a:pt x="0" y="6547299"/>
                </a:moveTo>
                <a:lnTo>
                  <a:pt x="0" y="3284141"/>
                </a:lnTo>
                <a:lnTo>
                  <a:pt x="177967" y="3386890"/>
                </a:lnTo>
                <a:lnTo>
                  <a:pt x="177968" y="4620240"/>
                </a:lnTo>
                <a:lnTo>
                  <a:pt x="119092" y="4722215"/>
                </a:lnTo>
                <a:lnTo>
                  <a:pt x="177968" y="4756207"/>
                </a:lnTo>
                <a:lnTo>
                  <a:pt x="177968" y="5344355"/>
                </a:lnTo>
                <a:lnTo>
                  <a:pt x="1196669" y="5344354"/>
                </a:lnTo>
                <a:lnTo>
                  <a:pt x="3280230" y="6547299"/>
                </a:lnTo>
                <a:close/>
              </a:path>
            </a:pathLst>
          </a:custGeom>
          <a:noFill/>
          <a:ln>
            <a:noFill/>
          </a:ln>
        </p:spPr>
      </p:pic>
      <p:sp>
        <p:nvSpPr>
          <p:cNvPr id="541" name="Google Shape;541;p98"/>
          <p:cNvSpPr/>
          <p:nvPr>
            <p:ph idx="4" type="pic"/>
          </p:nvPr>
        </p:nvSpPr>
        <p:spPr>
          <a:xfrm>
            <a:off x="5205348" y="0"/>
            <a:ext cx="2354327" cy="2862503"/>
          </a:xfrm>
          <a:prstGeom prst="rect">
            <a:avLst/>
          </a:prstGeom>
          <a:noFill/>
          <a:ln>
            <a:noFill/>
          </a:ln>
        </p:spPr>
      </p:sp>
      <p:sp>
        <p:nvSpPr>
          <p:cNvPr id="542" name="Google Shape;542;p98"/>
          <p:cNvSpPr txBox="1"/>
          <p:nvPr>
            <p:ph idx="5" type="body"/>
          </p:nvPr>
        </p:nvSpPr>
        <p:spPr>
          <a:xfrm>
            <a:off x="737433" y="6918308"/>
            <a:ext cx="2823342" cy="2831803"/>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43" name="Google Shape;543;p98"/>
          <p:cNvSpPr txBox="1"/>
          <p:nvPr>
            <p:ph idx="6" type="body"/>
          </p:nvPr>
        </p:nvSpPr>
        <p:spPr>
          <a:xfrm>
            <a:off x="737433" y="5774596"/>
            <a:ext cx="2823342"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rgbClr val="6D6E71"/>
              </a:buClr>
              <a:buSzPts val="1800"/>
              <a:buFont typeface="Arial"/>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44" name="Google Shape;544;p98"/>
          <p:cNvSpPr txBox="1"/>
          <p:nvPr>
            <p:ph idx="7" type="body"/>
          </p:nvPr>
        </p:nvSpPr>
        <p:spPr>
          <a:xfrm>
            <a:off x="3934732" y="5688740"/>
            <a:ext cx="834190" cy="81589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45" name="Google Shape;545;p98"/>
          <p:cNvSpPr txBox="1"/>
          <p:nvPr>
            <p:ph idx="8" type="body"/>
          </p:nvPr>
        </p:nvSpPr>
        <p:spPr>
          <a:xfrm>
            <a:off x="5011838" y="5735164"/>
            <a:ext cx="2338086" cy="65793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546" name="Google Shape;546;p98"/>
          <p:cNvCxnSpPr/>
          <p:nvPr/>
        </p:nvCxnSpPr>
        <p:spPr>
          <a:xfrm rot="10800000">
            <a:off x="4207447" y="7434237"/>
            <a:ext cx="3352228" cy="0"/>
          </a:xfrm>
          <a:prstGeom prst="straightConnector1">
            <a:avLst/>
          </a:prstGeom>
          <a:noFill/>
          <a:ln cap="flat" cmpd="sng" w="28575">
            <a:solidFill>
              <a:srgbClr val="69ADAD"/>
            </a:solidFill>
            <a:prstDash val="solid"/>
            <a:miter lim="800000"/>
            <a:headEnd len="sm" w="sm" type="none"/>
            <a:tailEnd len="sm" w="sm" type="none"/>
          </a:ln>
        </p:spPr>
      </p:cxnSp>
      <p:sp>
        <p:nvSpPr>
          <p:cNvPr id="547" name="Google Shape;547;p98"/>
          <p:cNvSpPr/>
          <p:nvPr/>
        </p:nvSpPr>
        <p:spPr>
          <a:xfrm>
            <a:off x="3934731" y="6684163"/>
            <a:ext cx="834190" cy="834190"/>
          </a:xfrm>
          <a:prstGeom prst="ellipse">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48" name="Google Shape;548;p98"/>
          <p:cNvSpPr txBox="1"/>
          <p:nvPr>
            <p:ph idx="9" type="body"/>
          </p:nvPr>
        </p:nvSpPr>
        <p:spPr>
          <a:xfrm>
            <a:off x="3934732" y="6684163"/>
            <a:ext cx="834190" cy="81589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49" name="Google Shape;549;p98"/>
          <p:cNvSpPr txBox="1"/>
          <p:nvPr>
            <p:ph idx="13" type="body"/>
          </p:nvPr>
        </p:nvSpPr>
        <p:spPr>
          <a:xfrm>
            <a:off x="5011838" y="6730587"/>
            <a:ext cx="2338086" cy="65793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550" name="Google Shape;550;p98"/>
          <p:cNvCxnSpPr/>
          <p:nvPr/>
        </p:nvCxnSpPr>
        <p:spPr>
          <a:xfrm rot="10800000">
            <a:off x="4219022" y="8418085"/>
            <a:ext cx="3352228" cy="0"/>
          </a:xfrm>
          <a:prstGeom prst="straightConnector1">
            <a:avLst/>
          </a:prstGeom>
          <a:noFill/>
          <a:ln cap="flat" cmpd="sng" w="28575">
            <a:solidFill>
              <a:srgbClr val="69ADAD"/>
            </a:solidFill>
            <a:prstDash val="solid"/>
            <a:miter lim="800000"/>
            <a:headEnd len="sm" w="sm" type="none"/>
            <a:tailEnd len="sm" w="sm" type="none"/>
          </a:ln>
        </p:spPr>
      </p:cxnSp>
      <p:sp>
        <p:nvSpPr>
          <p:cNvPr id="551" name="Google Shape;551;p98"/>
          <p:cNvSpPr/>
          <p:nvPr/>
        </p:nvSpPr>
        <p:spPr>
          <a:xfrm>
            <a:off x="3946306" y="7668011"/>
            <a:ext cx="834190" cy="834190"/>
          </a:xfrm>
          <a:prstGeom prst="ellipse">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52" name="Google Shape;552;p98"/>
          <p:cNvSpPr txBox="1"/>
          <p:nvPr>
            <p:ph idx="14" type="body"/>
          </p:nvPr>
        </p:nvSpPr>
        <p:spPr>
          <a:xfrm>
            <a:off x="3946307" y="7668011"/>
            <a:ext cx="834190" cy="81589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53" name="Google Shape;553;p98"/>
          <p:cNvSpPr txBox="1"/>
          <p:nvPr>
            <p:ph idx="15" type="body"/>
          </p:nvPr>
        </p:nvSpPr>
        <p:spPr>
          <a:xfrm>
            <a:off x="5023413" y="7714435"/>
            <a:ext cx="2338086" cy="65793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554" name="Google Shape;554;p98"/>
          <p:cNvCxnSpPr/>
          <p:nvPr/>
        </p:nvCxnSpPr>
        <p:spPr>
          <a:xfrm rot="10800000">
            <a:off x="4207447" y="9390358"/>
            <a:ext cx="3352228" cy="0"/>
          </a:xfrm>
          <a:prstGeom prst="straightConnector1">
            <a:avLst/>
          </a:prstGeom>
          <a:noFill/>
          <a:ln cap="flat" cmpd="sng" w="28575">
            <a:solidFill>
              <a:srgbClr val="69ADAD"/>
            </a:solidFill>
            <a:prstDash val="solid"/>
            <a:miter lim="800000"/>
            <a:headEnd len="sm" w="sm" type="none"/>
            <a:tailEnd len="sm" w="sm" type="none"/>
          </a:ln>
        </p:spPr>
      </p:cxnSp>
      <p:sp>
        <p:nvSpPr>
          <p:cNvPr id="555" name="Google Shape;555;p98"/>
          <p:cNvSpPr/>
          <p:nvPr/>
        </p:nvSpPr>
        <p:spPr>
          <a:xfrm>
            <a:off x="3934731" y="8640284"/>
            <a:ext cx="834190" cy="834190"/>
          </a:xfrm>
          <a:prstGeom prst="ellipse">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556" name="Google Shape;556;p98"/>
          <p:cNvSpPr txBox="1"/>
          <p:nvPr>
            <p:ph idx="16" type="body"/>
          </p:nvPr>
        </p:nvSpPr>
        <p:spPr>
          <a:xfrm>
            <a:off x="3934732" y="8640284"/>
            <a:ext cx="834190" cy="815893"/>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557" name="Google Shape;557;p98"/>
          <p:cNvSpPr txBox="1"/>
          <p:nvPr>
            <p:ph idx="17" type="body"/>
          </p:nvPr>
        </p:nvSpPr>
        <p:spPr>
          <a:xfrm>
            <a:off x="5011838" y="8686708"/>
            <a:ext cx="2338086" cy="657930"/>
          </a:xfrm>
          <a:prstGeom prst="rect">
            <a:avLst/>
          </a:prstGeom>
          <a:noFill/>
          <a:ln>
            <a:noFill/>
          </a:ln>
        </p:spPr>
        <p:txBody>
          <a:bodyPr anchorCtr="0" anchor="ctr" bIns="45700" lIns="91425" spcFirstLastPara="1" rIns="91425" wrap="square" tIns="45700">
            <a:noAutofit/>
          </a:bodyPr>
          <a:lstStyle>
            <a:lvl1pPr indent="-228600" lvl="0" marL="457200" algn="l">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65"/>
              <a:buNone/>
              <a:defRPr sz="3265">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3">
  <p:cSld name="Text Slide 3">
    <p:spTree>
      <p:nvGrpSpPr>
        <p:cNvPr id="107" name="Shape 107"/>
        <p:cNvGrpSpPr/>
        <p:nvPr/>
      </p:nvGrpSpPr>
      <p:grpSpPr>
        <a:xfrm>
          <a:off x="0" y="0"/>
          <a:ext cx="0" cy="0"/>
          <a:chOff x="0" y="0"/>
          <a:chExt cx="0" cy="0"/>
        </a:xfrm>
      </p:grpSpPr>
      <p:sp>
        <p:nvSpPr>
          <p:cNvPr id="108" name="Google Shape;108;p72"/>
          <p:cNvSpPr/>
          <p:nvPr/>
        </p:nvSpPr>
        <p:spPr>
          <a:xfrm>
            <a:off x="0" y="0"/>
            <a:ext cx="7559675" cy="2257665"/>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09" name="Google Shape;109;p72"/>
          <p:cNvGrpSpPr/>
          <p:nvPr/>
        </p:nvGrpSpPr>
        <p:grpSpPr>
          <a:xfrm>
            <a:off x="5203685" y="-757463"/>
            <a:ext cx="3314240" cy="3315216"/>
            <a:chOff x="110688" y="1674538"/>
            <a:chExt cx="7339635" cy="7341798"/>
          </a:xfrm>
        </p:grpSpPr>
        <p:sp>
          <p:nvSpPr>
            <p:cNvPr id="110" name="Google Shape;110;p72"/>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1" name="Google Shape;111;p72"/>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112" name="Google Shape;112;p72"/>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13" name="Google Shape;113;p72"/>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14" name="Google Shape;114;p72"/>
          <p:cNvSpPr txBox="1"/>
          <p:nvPr>
            <p:ph idx="1" type="body"/>
          </p:nvPr>
        </p:nvSpPr>
        <p:spPr>
          <a:xfrm>
            <a:off x="801602" y="3132368"/>
            <a:ext cx="5956470" cy="6671628"/>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115" name="Google Shape;115;p72"/>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116" name="Google Shape;116;p72"/>
          <p:cNvSpPr/>
          <p:nvPr/>
        </p:nvSpPr>
        <p:spPr>
          <a:xfrm>
            <a:off x="0" y="-1014153"/>
            <a:ext cx="7559675" cy="101415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17" name="Google Shape;117;p72"/>
          <p:cNvSpPr txBox="1"/>
          <p:nvPr>
            <p:ph idx="2"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chemeClr val="lt1"/>
              </a:buClr>
              <a:buSzPts val="1800"/>
              <a:buFont typeface="Arial"/>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18" name="Google Shape;118;p72"/>
          <p:cNvSpPr txBox="1"/>
          <p:nvPr>
            <p:ph idx="3"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119" name="Shape 119"/>
        <p:cNvGrpSpPr/>
        <p:nvPr/>
      </p:nvGrpSpPr>
      <p:grpSpPr>
        <a:xfrm>
          <a:off x="0" y="0"/>
          <a:ext cx="0" cy="0"/>
          <a:chOff x="0" y="0"/>
          <a:chExt cx="0" cy="0"/>
        </a:xfrm>
      </p:grpSpPr>
      <p:sp>
        <p:nvSpPr>
          <p:cNvPr id="120" name="Google Shape;120;p73"/>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21" name="Google Shape;121;p73"/>
          <p:cNvSpPr txBox="1"/>
          <p:nvPr/>
        </p:nvSpPr>
        <p:spPr>
          <a:xfrm rot="-5400000">
            <a:off x="5099908" y="8023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122" name="Google Shape;122;p73"/>
          <p:cNvSpPr txBox="1"/>
          <p:nvPr>
            <p:ph idx="1" type="body"/>
          </p:nvPr>
        </p:nvSpPr>
        <p:spPr>
          <a:xfrm>
            <a:off x="801602" y="2403364"/>
            <a:ext cx="5956470" cy="7400632"/>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123" name="Google Shape;123;p73"/>
          <p:cNvCxnSpPr/>
          <p:nvPr/>
        </p:nvCxnSpPr>
        <p:spPr>
          <a:xfrm>
            <a:off x="0" y="1462432"/>
            <a:ext cx="3779838" cy="0"/>
          </a:xfrm>
          <a:prstGeom prst="straightConnector1">
            <a:avLst/>
          </a:prstGeom>
          <a:noFill/>
          <a:ln cap="flat" cmpd="sng" w="28575">
            <a:solidFill>
              <a:srgbClr val="69ADAD"/>
            </a:solidFill>
            <a:prstDash val="solid"/>
            <a:miter lim="800000"/>
            <a:headEnd len="sm" w="sm" type="none"/>
            <a:tailEnd len="sm" w="sm" type="none"/>
          </a:ln>
        </p:spPr>
      </p:cxnSp>
      <p:pic>
        <p:nvPicPr>
          <p:cNvPr id="124" name="Google Shape;124;p73"/>
          <p:cNvPicPr preferRelativeResize="0"/>
          <p:nvPr/>
        </p:nvPicPr>
        <p:blipFill rotWithShape="1">
          <a:blip r:embed="rId2">
            <a:alphaModFix/>
          </a:blip>
          <a:srcRect b="22949" l="22302" r="0" t="0"/>
          <a:stretch/>
        </p:blipFill>
        <p:spPr>
          <a:xfrm>
            <a:off x="0" y="8408071"/>
            <a:ext cx="2302933" cy="2283742"/>
          </a:xfrm>
          <a:custGeom>
            <a:rect b="b" l="l" r="r" t="t"/>
            <a:pathLst>
              <a:path extrusionOk="0" h="3400425" w="3429000">
                <a:moveTo>
                  <a:pt x="0" y="0"/>
                </a:moveTo>
                <a:lnTo>
                  <a:pt x="3429000" y="0"/>
                </a:lnTo>
                <a:lnTo>
                  <a:pt x="3429000" y="3400425"/>
                </a:lnTo>
                <a:lnTo>
                  <a:pt x="0" y="3400425"/>
                </a:lnTo>
                <a:close/>
              </a:path>
            </a:pathLst>
          </a:custGeom>
          <a:noFill/>
          <a:ln>
            <a:noFill/>
          </a:ln>
        </p:spPr>
      </p:pic>
      <p:sp>
        <p:nvSpPr>
          <p:cNvPr id="125" name="Google Shape;125;p73"/>
          <p:cNvSpPr txBox="1"/>
          <p:nvPr>
            <p:ph idx="2"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rgbClr val="6D6E71"/>
              </a:buClr>
              <a:buSzPts val="1800"/>
              <a:buFont typeface="Arial"/>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26" name="Google Shape;126;p73"/>
          <p:cNvSpPr txBox="1"/>
          <p:nvPr>
            <p:ph idx="3"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s">
  <p:cSld name="Partners">
    <p:spTree>
      <p:nvGrpSpPr>
        <p:cNvPr id="127" name="Shape 127"/>
        <p:cNvGrpSpPr/>
        <p:nvPr/>
      </p:nvGrpSpPr>
      <p:grpSpPr>
        <a:xfrm>
          <a:off x="0" y="0"/>
          <a:ext cx="0" cy="0"/>
          <a:chOff x="0" y="0"/>
          <a:chExt cx="0" cy="0"/>
        </a:xfrm>
      </p:grpSpPr>
      <p:sp>
        <p:nvSpPr>
          <p:cNvPr id="128" name="Google Shape;128;p74"/>
          <p:cNvSpPr/>
          <p:nvPr/>
        </p:nvSpPr>
        <p:spPr>
          <a:xfrm>
            <a:off x="0" y="2431361"/>
            <a:ext cx="6758072" cy="7720613"/>
          </a:xfrm>
          <a:custGeom>
            <a:rect b="b" l="l" r="r" t="t"/>
            <a:pathLst>
              <a:path extrusionOk="0" h="6074616" w="5317284">
                <a:moveTo>
                  <a:pt x="2260494" y="0"/>
                </a:moveTo>
                <a:cubicBezTo>
                  <a:pt x="3948713" y="0"/>
                  <a:pt x="5317284" y="1359849"/>
                  <a:pt x="5317284" y="3037308"/>
                </a:cubicBezTo>
                <a:cubicBezTo>
                  <a:pt x="5317284" y="4714767"/>
                  <a:pt x="3948713" y="6074616"/>
                  <a:pt x="2260494" y="6074616"/>
                </a:cubicBezTo>
                <a:cubicBezTo>
                  <a:pt x="1416385" y="6074616"/>
                  <a:pt x="652187" y="5734654"/>
                  <a:pt x="99017" y="5185009"/>
                </a:cubicBezTo>
                <a:lnTo>
                  <a:pt x="0" y="5076758"/>
                </a:lnTo>
                <a:lnTo>
                  <a:pt x="0" y="997859"/>
                </a:lnTo>
                <a:lnTo>
                  <a:pt x="99017" y="889607"/>
                </a:lnTo>
                <a:cubicBezTo>
                  <a:pt x="652187" y="339962"/>
                  <a:pt x="1416385" y="0"/>
                  <a:pt x="2260494" y="0"/>
                </a:cubicBez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29" name="Google Shape;129;p74"/>
          <p:cNvSpPr txBox="1"/>
          <p:nvPr>
            <p:ph idx="1" type="body"/>
          </p:nvPr>
        </p:nvSpPr>
        <p:spPr>
          <a:xfrm>
            <a:off x="428901" y="3484151"/>
            <a:ext cx="2864232" cy="45125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1800"/>
              <a:buNone/>
              <a:defRPr b="1"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30" name="Google Shape;130;p74"/>
          <p:cNvSpPr/>
          <p:nvPr/>
        </p:nvSpPr>
        <p:spPr>
          <a:xfrm>
            <a:off x="409074" y="4163970"/>
            <a:ext cx="2518667"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31" name="Google Shape;131;p74"/>
          <p:cNvSpPr txBox="1"/>
          <p:nvPr>
            <p:ph idx="2" type="body"/>
          </p:nvPr>
        </p:nvSpPr>
        <p:spPr>
          <a:xfrm>
            <a:off x="601683" y="5339144"/>
            <a:ext cx="2133447" cy="278871"/>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000"/>
              <a:buNone/>
              <a:defRPr b="0" i="0" sz="10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32" name="Google Shape;132;p74"/>
          <p:cNvSpPr/>
          <p:nvPr/>
        </p:nvSpPr>
        <p:spPr>
          <a:xfrm>
            <a:off x="409074" y="5656461"/>
            <a:ext cx="2518667"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33" name="Google Shape;133;p74"/>
          <p:cNvSpPr txBox="1"/>
          <p:nvPr>
            <p:ph idx="3" type="body"/>
          </p:nvPr>
        </p:nvSpPr>
        <p:spPr>
          <a:xfrm>
            <a:off x="601683" y="6794233"/>
            <a:ext cx="2133447" cy="278871"/>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000"/>
              <a:buNone/>
              <a:defRPr b="0" i="0" sz="10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34" name="Google Shape;134;p74"/>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35" name="Google Shape;135;p74"/>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136" name="Google Shape;136;p74"/>
          <p:cNvSpPr txBox="1"/>
          <p:nvPr>
            <p:ph idx="4" type="body"/>
          </p:nvPr>
        </p:nvSpPr>
        <p:spPr>
          <a:xfrm>
            <a:off x="801602" y="887817"/>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rgbClr val="8AC03B"/>
              </a:buClr>
              <a:buSzPts val="2800"/>
              <a:buNone/>
              <a:defRPr b="1" i="0" sz="2800">
                <a:solidFill>
                  <a:srgbClr val="8AC03B"/>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137" name="Google Shape;137;p74"/>
          <p:cNvCxnSpPr/>
          <p:nvPr/>
        </p:nvCxnSpPr>
        <p:spPr>
          <a:xfrm>
            <a:off x="0" y="1462432"/>
            <a:ext cx="3779838" cy="0"/>
          </a:xfrm>
          <a:prstGeom prst="straightConnector1">
            <a:avLst/>
          </a:prstGeom>
          <a:noFill/>
          <a:ln cap="flat" cmpd="sng" w="28575">
            <a:solidFill>
              <a:srgbClr val="69ADAD"/>
            </a:solidFill>
            <a:prstDash val="solid"/>
            <a:miter lim="800000"/>
            <a:headEnd len="sm" w="sm" type="none"/>
            <a:tailEnd len="sm" w="sm" type="none"/>
          </a:ln>
        </p:spPr>
      </p:cxnSp>
      <p:sp>
        <p:nvSpPr>
          <p:cNvPr id="138" name="Google Shape;138;p74"/>
          <p:cNvSpPr/>
          <p:nvPr/>
        </p:nvSpPr>
        <p:spPr>
          <a:xfrm>
            <a:off x="409074" y="7125497"/>
            <a:ext cx="2518667"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39" name="Google Shape;139;p74"/>
          <p:cNvSpPr txBox="1"/>
          <p:nvPr>
            <p:ph idx="5" type="body"/>
          </p:nvPr>
        </p:nvSpPr>
        <p:spPr>
          <a:xfrm>
            <a:off x="601683" y="8288044"/>
            <a:ext cx="2133447" cy="278871"/>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000"/>
              <a:buNone/>
              <a:defRPr b="0" i="0" sz="10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40" name="Google Shape;140;p74"/>
          <p:cNvSpPr/>
          <p:nvPr/>
        </p:nvSpPr>
        <p:spPr>
          <a:xfrm>
            <a:off x="3336815" y="4148979"/>
            <a:ext cx="2361843"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41" name="Google Shape;141;p74"/>
          <p:cNvSpPr txBox="1"/>
          <p:nvPr>
            <p:ph idx="6" type="body"/>
          </p:nvPr>
        </p:nvSpPr>
        <p:spPr>
          <a:xfrm>
            <a:off x="3372600" y="5324153"/>
            <a:ext cx="2133447" cy="278871"/>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000"/>
              <a:buNone/>
              <a:defRPr b="0" i="0" sz="10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42" name="Google Shape;142;p74"/>
          <p:cNvSpPr/>
          <p:nvPr/>
        </p:nvSpPr>
        <p:spPr>
          <a:xfrm>
            <a:off x="3336815" y="5641470"/>
            <a:ext cx="2361843" cy="110698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43" name="Google Shape;143;p74"/>
          <p:cNvSpPr txBox="1"/>
          <p:nvPr>
            <p:ph idx="7" type="body"/>
          </p:nvPr>
        </p:nvSpPr>
        <p:spPr>
          <a:xfrm>
            <a:off x="3372600" y="6779242"/>
            <a:ext cx="2133447" cy="278871"/>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000"/>
              <a:buNone/>
              <a:defRPr b="0" i="0" sz="10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44" name="Google Shape;144;p74"/>
          <p:cNvSpPr txBox="1"/>
          <p:nvPr>
            <p:ph idx="8"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rgbClr val="6D6E71"/>
              </a:buClr>
              <a:buSzPts val="1800"/>
              <a:buFont typeface="Arial"/>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5">
  <p:cSld name="Case Study 5">
    <p:spTree>
      <p:nvGrpSpPr>
        <p:cNvPr id="145" name="Shape 145"/>
        <p:cNvGrpSpPr/>
        <p:nvPr/>
      </p:nvGrpSpPr>
      <p:grpSpPr>
        <a:xfrm>
          <a:off x="0" y="0"/>
          <a:ext cx="0" cy="0"/>
          <a:chOff x="0" y="0"/>
          <a:chExt cx="0" cy="0"/>
        </a:xfrm>
      </p:grpSpPr>
      <p:sp>
        <p:nvSpPr>
          <p:cNvPr id="146" name="Google Shape;146;p75"/>
          <p:cNvSpPr/>
          <p:nvPr>
            <p:ph idx="2" type="pic"/>
          </p:nvPr>
        </p:nvSpPr>
        <p:spPr>
          <a:xfrm>
            <a:off x="659220" y="0"/>
            <a:ext cx="6900456" cy="5345113"/>
          </a:xfrm>
          <a:prstGeom prst="rect">
            <a:avLst/>
          </a:prstGeom>
          <a:noFill/>
          <a:ln>
            <a:noFill/>
          </a:ln>
        </p:spPr>
      </p:sp>
      <p:sp>
        <p:nvSpPr>
          <p:cNvPr id="147" name="Google Shape;147;p75"/>
          <p:cNvSpPr/>
          <p:nvPr/>
        </p:nvSpPr>
        <p:spPr>
          <a:xfrm>
            <a:off x="0" y="0"/>
            <a:ext cx="3701526" cy="5345113"/>
          </a:xfrm>
          <a:custGeom>
            <a:rect b="b" l="l" r="r" t="t"/>
            <a:pathLst>
              <a:path extrusionOk="0" h="6319158" w="4376058">
                <a:moveTo>
                  <a:pt x="0" y="0"/>
                </a:moveTo>
                <a:lnTo>
                  <a:pt x="2850196" y="0"/>
                </a:lnTo>
                <a:lnTo>
                  <a:pt x="2853446" y="1975"/>
                </a:lnTo>
                <a:cubicBezTo>
                  <a:pt x="3772081" y="622592"/>
                  <a:pt x="4376058" y="1673595"/>
                  <a:pt x="4376058" y="2865665"/>
                </a:cubicBezTo>
                <a:cubicBezTo>
                  <a:pt x="4376058" y="4772977"/>
                  <a:pt x="2829877" y="6319158"/>
                  <a:pt x="922565" y="6319158"/>
                </a:cubicBezTo>
                <a:cubicBezTo>
                  <a:pt x="684151" y="6319158"/>
                  <a:pt x="451380" y="6294999"/>
                  <a:pt x="226566" y="6248996"/>
                </a:cubicBezTo>
                <a:lnTo>
                  <a:pt x="0" y="6190740"/>
                </a:lnTo>
                <a:close/>
              </a:path>
            </a:pathLst>
          </a:cu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48" name="Google Shape;148;p75"/>
          <p:cNvSpPr/>
          <p:nvPr/>
        </p:nvSpPr>
        <p:spPr>
          <a:xfrm>
            <a:off x="18498" y="5402996"/>
            <a:ext cx="1948757" cy="1624633"/>
          </a:xfrm>
          <a:prstGeom prst="rect">
            <a:avLst/>
          </a:prstGeom>
          <a:solidFill>
            <a:srgbClr val="F1692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49" name="Google Shape;149;p75"/>
          <p:cNvSpPr/>
          <p:nvPr/>
        </p:nvSpPr>
        <p:spPr>
          <a:xfrm>
            <a:off x="1888804" y="5402996"/>
            <a:ext cx="1948757" cy="1624633"/>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50" name="Google Shape;150;p75"/>
          <p:cNvSpPr/>
          <p:nvPr/>
        </p:nvSpPr>
        <p:spPr>
          <a:xfrm>
            <a:off x="3759111" y="5402996"/>
            <a:ext cx="1905014" cy="1624633"/>
          </a:xfrm>
          <a:prstGeom prst="rect">
            <a:avLst/>
          </a:prstGeom>
          <a:solidFill>
            <a:srgbClr val="69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51" name="Google Shape;151;p75"/>
          <p:cNvSpPr/>
          <p:nvPr/>
        </p:nvSpPr>
        <p:spPr>
          <a:xfrm>
            <a:off x="5664124" y="5402996"/>
            <a:ext cx="1914049" cy="1624633"/>
          </a:xfrm>
          <a:prstGeom prst="rect">
            <a:avLst/>
          </a:prstGeom>
          <a:solidFill>
            <a:srgbClr val="44BAA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52" name="Google Shape;152;p75"/>
          <p:cNvSpPr txBox="1"/>
          <p:nvPr>
            <p:ph idx="1" type="body"/>
          </p:nvPr>
        </p:nvSpPr>
        <p:spPr>
          <a:xfrm>
            <a:off x="18499" y="5831519"/>
            <a:ext cx="1870306" cy="27185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00"/>
              <a:buNone/>
              <a:defRPr b="1"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53" name="Google Shape;153;p75"/>
          <p:cNvSpPr txBox="1"/>
          <p:nvPr>
            <p:ph idx="3" type="body"/>
          </p:nvPr>
        </p:nvSpPr>
        <p:spPr>
          <a:xfrm>
            <a:off x="1884244" y="5831519"/>
            <a:ext cx="1870306" cy="27185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00"/>
              <a:buNone/>
              <a:defRPr b="1"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54" name="Google Shape;154;p75"/>
          <p:cNvSpPr txBox="1"/>
          <p:nvPr>
            <p:ph idx="4" type="body"/>
          </p:nvPr>
        </p:nvSpPr>
        <p:spPr>
          <a:xfrm>
            <a:off x="3759226" y="5831519"/>
            <a:ext cx="1904898" cy="27185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00"/>
              <a:buNone/>
              <a:defRPr b="1"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55" name="Google Shape;155;p75"/>
          <p:cNvSpPr txBox="1"/>
          <p:nvPr>
            <p:ph idx="5" type="body"/>
          </p:nvPr>
        </p:nvSpPr>
        <p:spPr>
          <a:xfrm>
            <a:off x="5682625" y="5831519"/>
            <a:ext cx="1905014" cy="271858"/>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00"/>
              <a:buNone/>
              <a:defRPr b="1"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56" name="Google Shape;156;p75"/>
          <p:cNvSpPr txBox="1"/>
          <p:nvPr>
            <p:ph idx="6" type="body"/>
          </p:nvPr>
        </p:nvSpPr>
        <p:spPr>
          <a:xfrm>
            <a:off x="18499" y="6404916"/>
            <a:ext cx="1870304" cy="658404"/>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57" name="Google Shape;157;p75"/>
          <p:cNvSpPr txBox="1"/>
          <p:nvPr>
            <p:ph idx="7" type="body"/>
          </p:nvPr>
        </p:nvSpPr>
        <p:spPr>
          <a:xfrm>
            <a:off x="1894192" y="6404916"/>
            <a:ext cx="1870304" cy="658404"/>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58" name="Google Shape;158;p75"/>
          <p:cNvSpPr txBox="1"/>
          <p:nvPr>
            <p:ph idx="8" type="body"/>
          </p:nvPr>
        </p:nvSpPr>
        <p:spPr>
          <a:xfrm>
            <a:off x="3781607" y="6404916"/>
            <a:ext cx="1870304" cy="658404"/>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59" name="Google Shape;159;p75"/>
          <p:cNvSpPr txBox="1"/>
          <p:nvPr>
            <p:ph idx="9" type="body"/>
          </p:nvPr>
        </p:nvSpPr>
        <p:spPr>
          <a:xfrm>
            <a:off x="5645576" y="6404916"/>
            <a:ext cx="1948756" cy="658404"/>
          </a:xfrm>
          <a:prstGeom prst="rect">
            <a:avLst/>
          </a:prstGeom>
          <a:noFill/>
          <a:ln>
            <a:noFill/>
          </a:ln>
        </p:spPr>
        <p:txBody>
          <a:bodyPr anchorCtr="0" anchor="t" bIns="45700" lIns="91425" spcFirstLastPara="1" rIns="91425" wrap="square" tIns="45700">
            <a:noAutofit/>
          </a:bodyPr>
          <a:lstStyle>
            <a:lvl1pPr indent="-228600" lvl="0" marL="457200" algn="ctr">
              <a:lnSpc>
                <a:spcPct val="100000"/>
              </a:lnSpc>
              <a:spcBef>
                <a:spcPts val="0"/>
              </a:spcBef>
              <a:spcAft>
                <a:spcPts val="0"/>
              </a:spcAft>
              <a:buClr>
                <a:schemeClr val="lt1"/>
              </a:buClr>
              <a:buSzPts val="1400"/>
              <a:buNone/>
              <a:defRPr b="0" i="0" sz="14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60" name="Google Shape;160;p75"/>
          <p:cNvSpPr txBox="1"/>
          <p:nvPr>
            <p:ph idx="13" type="body"/>
          </p:nvPr>
        </p:nvSpPr>
        <p:spPr>
          <a:xfrm>
            <a:off x="801602" y="8836496"/>
            <a:ext cx="5956470" cy="1074947"/>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61" name="Google Shape;161;p75"/>
          <p:cNvSpPr txBox="1"/>
          <p:nvPr>
            <p:ph idx="14" type="body"/>
          </p:nvPr>
        </p:nvSpPr>
        <p:spPr>
          <a:xfrm>
            <a:off x="801602" y="7946774"/>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rgbClr val="6D6E71"/>
              </a:buClr>
              <a:buSzPts val="1800"/>
              <a:buFont typeface="Arial"/>
              <a:buNone/>
              <a:defRPr b="0" i="0" sz="18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62" name="Google Shape;162;p75"/>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63" name="Google Shape;163;p75"/>
          <p:cNvSpPr txBox="1"/>
          <p:nvPr/>
        </p:nvSpPr>
        <p:spPr>
          <a:xfrm>
            <a:off x="3624944" y="10204367"/>
            <a:ext cx="3896178" cy="37438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i="0" lang="en-US" sz="500">
                <a:solidFill>
                  <a:srgbClr val="6D6E71"/>
                </a:solidFill>
                <a:latin typeface="Avenir"/>
                <a:ea typeface="Avenir"/>
                <a:cs typeface="Avenir"/>
                <a:sym typeface="Avenir"/>
              </a:rPr>
              <a:t>GRASSROOTS</a:t>
            </a:r>
            <a:r>
              <a:rPr lang="en-US" sz="500">
                <a:solidFill>
                  <a:srgbClr val="6D6E71"/>
                </a:solidFill>
                <a:latin typeface="Avenir"/>
                <a:ea typeface="Avenir"/>
                <a:cs typeface="Avenir"/>
                <a:sym typeface="Avenir"/>
              </a:rPr>
              <a:t> YOUNG ENTREPRENEURS IN ECO-HEALTH TOURISM</a:t>
            </a:r>
            <a:endParaRPr sz="500">
              <a:solidFill>
                <a:srgbClr val="6D6E71"/>
              </a:solidFill>
              <a:latin typeface="Avenir"/>
              <a:ea typeface="Avenir"/>
              <a:cs typeface="Avenir"/>
              <a:sym typeface="Avenir"/>
            </a:endParaRPr>
          </a:p>
        </p:txBody>
      </p:sp>
      <p:sp>
        <p:nvSpPr>
          <p:cNvPr id="164" name="Google Shape;164;p75"/>
          <p:cNvSpPr txBox="1"/>
          <p:nvPr>
            <p:ph idx="15" type="body"/>
          </p:nvPr>
        </p:nvSpPr>
        <p:spPr>
          <a:xfrm>
            <a:off x="348033" y="834938"/>
            <a:ext cx="3407954" cy="225549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6000"/>
              <a:buNone/>
              <a:defRPr b="1" i="0" sz="60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65" name="Google Shape;165;p75"/>
          <p:cNvSpPr txBox="1"/>
          <p:nvPr>
            <p:ph idx="16" type="body"/>
          </p:nvPr>
        </p:nvSpPr>
        <p:spPr>
          <a:xfrm>
            <a:off x="348033" y="3090431"/>
            <a:ext cx="2899792" cy="57461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166" name="Google Shape;166;p75"/>
          <p:cNvCxnSpPr/>
          <p:nvPr/>
        </p:nvCxnSpPr>
        <p:spPr>
          <a:xfrm rot="10800000">
            <a:off x="18498" y="3801836"/>
            <a:ext cx="2775502" cy="0"/>
          </a:xfrm>
          <a:prstGeom prst="straightConnector1">
            <a:avLst/>
          </a:prstGeom>
          <a:noFill/>
          <a:ln cap="flat" cmpd="sng" w="28575">
            <a:solidFill>
              <a:schemeClr val="lt1"/>
            </a:solidFill>
            <a:prstDash val="solid"/>
            <a:miter lim="800000"/>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3">
  <p:cSld name="1_Text Slide 3">
    <p:spTree>
      <p:nvGrpSpPr>
        <p:cNvPr id="167" name="Shape 167"/>
        <p:cNvGrpSpPr/>
        <p:nvPr/>
      </p:nvGrpSpPr>
      <p:grpSpPr>
        <a:xfrm>
          <a:off x="0" y="0"/>
          <a:ext cx="0" cy="0"/>
          <a:chOff x="0" y="0"/>
          <a:chExt cx="0" cy="0"/>
        </a:xfrm>
      </p:grpSpPr>
      <p:sp>
        <p:nvSpPr>
          <p:cNvPr id="168" name="Google Shape;168;p76"/>
          <p:cNvSpPr/>
          <p:nvPr/>
        </p:nvSpPr>
        <p:spPr>
          <a:xfrm>
            <a:off x="0" y="1"/>
            <a:ext cx="7559675" cy="1475310"/>
          </a:xfrm>
          <a:prstGeom prst="rect">
            <a:avLst/>
          </a:prstGeom>
          <a:solidFill>
            <a:srgbClr val="8AC03B"/>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69" name="Google Shape;169;p76"/>
          <p:cNvGrpSpPr/>
          <p:nvPr/>
        </p:nvGrpSpPr>
        <p:grpSpPr>
          <a:xfrm>
            <a:off x="5203685" y="-757463"/>
            <a:ext cx="3314240" cy="3315216"/>
            <a:chOff x="110688" y="1674538"/>
            <a:chExt cx="7339635" cy="7341798"/>
          </a:xfrm>
        </p:grpSpPr>
        <p:sp>
          <p:nvSpPr>
            <p:cNvPr id="170" name="Google Shape;170;p76"/>
            <p:cNvSpPr/>
            <p:nvPr/>
          </p:nvSpPr>
          <p:spPr>
            <a:xfrm>
              <a:off x="804025" y="2368014"/>
              <a:ext cx="5952959" cy="5954848"/>
            </a:xfrm>
            <a:custGeom>
              <a:rect b="b" l="l" r="r" t="t"/>
              <a:pathLst>
                <a:path extrusionOk="0" h="5954848" w="5952959">
                  <a:moveTo>
                    <a:pt x="588933" y="2320789"/>
                  </a:moveTo>
                  <a:cubicBezTo>
                    <a:pt x="459329" y="2624803"/>
                    <a:pt x="341355" y="2938110"/>
                    <a:pt x="233608" y="3246938"/>
                  </a:cubicBezTo>
                  <a:cubicBezTo>
                    <a:pt x="180269" y="3308316"/>
                    <a:pt x="128000" y="3376514"/>
                    <a:pt x="75530" y="3443441"/>
                  </a:cubicBezTo>
                  <a:cubicBezTo>
                    <a:pt x="77602" y="3344956"/>
                    <a:pt x="86826" y="3247874"/>
                    <a:pt x="85690" y="3149523"/>
                  </a:cubicBezTo>
                  <a:cubicBezTo>
                    <a:pt x="65103" y="3213909"/>
                    <a:pt x="43847" y="3278095"/>
                    <a:pt x="23060" y="3342415"/>
                  </a:cubicBezTo>
                  <a:cubicBezTo>
                    <a:pt x="8422" y="3222735"/>
                    <a:pt x="0" y="3101049"/>
                    <a:pt x="0" y="2977424"/>
                  </a:cubicBezTo>
                  <a:cubicBezTo>
                    <a:pt x="0" y="1631191"/>
                    <a:pt x="893459" y="494165"/>
                    <a:pt x="2119383" y="125965"/>
                  </a:cubicBezTo>
                  <a:cubicBezTo>
                    <a:pt x="1981691" y="216494"/>
                    <a:pt x="1843064" y="331627"/>
                    <a:pt x="1704035" y="476313"/>
                  </a:cubicBezTo>
                  <a:cubicBezTo>
                    <a:pt x="1493019" y="695882"/>
                    <a:pt x="1291227" y="971080"/>
                    <a:pt x="1098325" y="1297358"/>
                  </a:cubicBezTo>
                  <a:cubicBezTo>
                    <a:pt x="914647" y="1607857"/>
                    <a:pt x="745340" y="1953926"/>
                    <a:pt x="588933" y="2320789"/>
                  </a:cubicBezTo>
                  <a:close/>
                  <a:moveTo>
                    <a:pt x="4668083" y="5426786"/>
                  </a:moveTo>
                  <a:cubicBezTo>
                    <a:pt x="4831040" y="5313926"/>
                    <a:pt x="4982033" y="5185220"/>
                    <a:pt x="5119123" y="5042874"/>
                  </a:cubicBezTo>
                  <a:cubicBezTo>
                    <a:pt x="4846881" y="5102513"/>
                    <a:pt x="4561071" y="5168371"/>
                    <a:pt x="4268911" y="5243187"/>
                  </a:cubicBezTo>
                  <a:cubicBezTo>
                    <a:pt x="4418433" y="5294603"/>
                    <a:pt x="4550644" y="5358321"/>
                    <a:pt x="4668083" y="5426786"/>
                  </a:cubicBezTo>
                  <a:close/>
                  <a:moveTo>
                    <a:pt x="719472" y="4217884"/>
                  </a:moveTo>
                  <a:cubicBezTo>
                    <a:pt x="679368" y="4257867"/>
                    <a:pt x="639397" y="4298919"/>
                    <a:pt x="599494" y="4340840"/>
                  </a:cubicBezTo>
                  <a:cubicBezTo>
                    <a:pt x="496158" y="4449622"/>
                    <a:pt x="487001" y="4616372"/>
                    <a:pt x="576033" y="4737121"/>
                  </a:cubicBezTo>
                  <a:cubicBezTo>
                    <a:pt x="590002" y="4756043"/>
                    <a:pt x="604106" y="4774831"/>
                    <a:pt x="618476" y="4793418"/>
                  </a:cubicBezTo>
                  <a:cubicBezTo>
                    <a:pt x="644344" y="4754572"/>
                    <a:pt x="670411" y="4715526"/>
                    <a:pt x="696747" y="4676346"/>
                  </a:cubicBezTo>
                  <a:cubicBezTo>
                    <a:pt x="921866" y="4341576"/>
                    <a:pt x="1180138" y="3973576"/>
                    <a:pt x="1462272" y="3608252"/>
                  </a:cubicBezTo>
                  <a:cubicBezTo>
                    <a:pt x="1219641" y="3762097"/>
                    <a:pt x="971863" y="3966356"/>
                    <a:pt x="719472" y="4217884"/>
                  </a:cubicBezTo>
                  <a:close/>
                  <a:moveTo>
                    <a:pt x="1450308" y="3521266"/>
                  </a:moveTo>
                  <a:cubicBezTo>
                    <a:pt x="1495091" y="3497196"/>
                    <a:pt x="1539139" y="3475467"/>
                    <a:pt x="1582719" y="3454807"/>
                  </a:cubicBezTo>
                  <a:cubicBezTo>
                    <a:pt x="1745276" y="3250014"/>
                    <a:pt x="1914516" y="3047427"/>
                    <a:pt x="2090507" y="2853867"/>
                  </a:cubicBezTo>
                  <a:cubicBezTo>
                    <a:pt x="2350985" y="2567370"/>
                    <a:pt x="2619417" y="2305745"/>
                    <a:pt x="2895068" y="2080359"/>
                  </a:cubicBezTo>
                  <a:cubicBezTo>
                    <a:pt x="3184555" y="1843540"/>
                    <a:pt x="3471702" y="1655194"/>
                    <a:pt x="3756644" y="1517529"/>
                  </a:cubicBezTo>
                  <a:cubicBezTo>
                    <a:pt x="4076877" y="1362814"/>
                    <a:pt x="4377794" y="1280175"/>
                    <a:pt x="4660597" y="1252963"/>
                  </a:cubicBezTo>
                  <a:cubicBezTo>
                    <a:pt x="4963051" y="1223878"/>
                    <a:pt x="5226536" y="1260451"/>
                    <a:pt x="5449249" y="1319823"/>
                  </a:cubicBezTo>
                  <a:cubicBezTo>
                    <a:pt x="4914992" y="523918"/>
                    <a:pt x="4006962" y="0"/>
                    <a:pt x="2976547" y="0"/>
                  </a:cubicBezTo>
                  <a:cubicBezTo>
                    <a:pt x="2933969" y="0"/>
                    <a:pt x="2891593" y="936"/>
                    <a:pt x="2849483" y="2674"/>
                  </a:cubicBezTo>
                  <a:cubicBezTo>
                    <a:pt x="2432732" y="20392"/>
                    <a:pt x="2038505" y="207534"/>
                    <a:pt x="1767333" y="524586"/>
                  </a:cubicBezTo>
                  <a:cubicBezTo>
                    <a:pt x="1765729" y="526458"/>
                    <a:pt x="1764058" y="528397"/>
                    <a:pt x="1762454" y="530269"/>
                  </a:cubicBezTo>
                  <a:cubicBezTo>
                    <a:pt x="1570220" y="756190"/>
                    <a:pt x="1389349" y="1036201"/>
                    <a:pt x="1218973" y="1365622"/>
                  </a:cubicBezTo>
                  <a:cubicBezTo>
                    <a:pt x="1056817" y="1679264"/>
                    <a:pt x="909367" y="2027473"/>
                    <a:pt x="775151" y="2395940"/>
                  </a:cubicBezTo>
                  <a:cubicBezTo>
                    <a:pt x="718804" y="2550588"/>
                    <a:pt x="666000" y="2707576"/>
                    <a:pt x="615201" y="2864832"/>
                  </a:cubicBezTo>
                  <a:cubicBezTo>
                    <a:pt x="888512" y="2629884"/>
                    <a:pt x="1158549" y="2479382"/>
                    <a:pt x="1423171" y="2400553"/>
                  </a:cubicBezTo>
                  <a:cubicBezTo>
                    <a:pt x="1591943" y="2350274"/>
                    <a:pt x="1753430" y="2330283"/>
                    <a:pt x="1906696" y="2331888"/>
                  </a:cubicBezTo>
                  <a:cubicBezTo>
                    <a:pt x="1944528" y="2332289"/>
                    <a:pt x="1975074" y="2343455"/>
                    <a:pt x="2011435" y="2346330"/>
                  </a:cubicBezTo>
                  <a:cubicBezTo>
                    <a:pt x="1976477" y="2344591"/>
                    <a:pt x="1942857" y="2340179"/>
                    <a:pt x="1906763" y="2340981"/>
                  </a:cubicBezTo>
                  <a:cubicBezTo>
                    <a:pt x="1754299" y="2344190"/>
                    <a:pt x="1595352" y="2370600"/>
                    <a:pt x="1431726" y="2427632"/>
                  </a:cubicBezTo>
                  <a:cubicBezTo>
                    <a:pt x="1143042" y="2528190"/>
                    <a:pt x="853956" y="2719009"/>
                    <a:pt x="567477" y="3016270"/>
                  </a:cubicBezTo>
                  <a:cubicBezTo>
                    <a:pt x="567076" y="3016939"/>
                    <a:pt x="566675" y="3017607"/>
                    <a:pt x="566274" y="3018276"/>
                  </a:cubicBezTo>
                  <a:cubicBezTo>
                    <a:pt x="442284" y="3416363"/>
                    <a:pt x="335874" y="3812176"/>
                    <a:pt x="244703" y="4180309"/>
                  </a:cubicBezTo>
                  <a:cubicBezTo>
                    <a:pt x="251388" y="4184989"/>
                    <a:pt x="251989" y="4185457"/>
                    <a:pt x="258606" y="4190137"/>
                  </a:cubicBezTo>
                  <a:cubicBezTo>
                    <a:pt x="607113" y="3983338"/>
                    <a:pt x="892456" y="3813713"/>
                    <a:pt x="1143108" y="3652781"/>
                  </a:cubicBezTo>
                  <a:cubicBezTo>
                    <a:pt x="968721" y="3764772"/>
                    <a:pt x="622687" y="3991896"/>
                    <a:pt x="274514" y="4225907"/>
                  </a:cubicBezTo>
                  <a:cubicBezTo>
                    <a:pt x="297975" y="4276654"/>
                    <a:pt x="322573" y="4326800"/>
                    <a:pt x="348841" y="4376009"/>
                  </a:cubicBezTo>
                  <a:cubicBezTo>
                    <a:pt x="440680" y="4285079"/>
                    <a:pt x="532920" y="4197692"/>
                    <a:pt x="625561" y="4115320"/>
                  </a:cubicBezTo>
                  <a:cubicBezTo>
                    <a:pt x="907696" y="3864527"/>
                    <a:pt x="1182945" y="3664949"/>
                    <a:pt x="1450308" y="3521266"/>
                  </a:cubicBezTo>
                  <a:close/>
                  <a:moveTo>
                    <a:pt x="5449851" y="1320960"/>
                  </a:moveTo>
                  <a:cubicBezTo>
                    <a:pt x="5226135" y="1264529"/>
                    <a:pt x="4961781" y="1237852"/>
                    <a:pt x="4663805" y="1281178"/>
                  </a:cubicBezTo>
                  <a:cubicBezTo>
                    <a:pt x="4386283" y="1321495"/>
                    <a:pt x="4095860" y="1419779"/>
                    <a:pt x="3792671" y="1588802"/>
                  </a:cubicBezTo>
                  <a:cubicBezTo>
                    <a:pt x="3522836" y="1739171"/>
                    <a:pt x="3253735" y="1939485"/>
                    <a:pt x="2984902" y="2186600"/>
                  </a:cubicBezTo>
                  <a:cubicBezTo>
                    <a:pt x="2914452" y="2251388"/>
                    <a:pt x="2844737" y="2319385"/>
                    <a:pt x="2775491" y="2389254"/>
                  </a:cubicBezTo>
                  <a:cubicBezTo>
                    <a:pt x="2876219" y="2318850"/>
                    <a:pt x="2977149" y="2249783"/>
                    <a:pt x="3078880" y="2193754"/>
                  </a:cubicBezTo>
                  <a:cubicBezTo>
                    <a:pt x="3348983" y="2045124"/>
                    <a:pt x="3611800" y="1955932"/>
                    <a:pt x="3866062" y="1929455"/>
                  </a:cubicBezTo>
                  <a:cubicBezTo>
                    <a:pt x="3917061" y="1924173"/>
                    <a:pt x="3967326" y="1921365"/>
                    <a:pt x="4016921" y="1921098"/>
                  </a:cubicBezTo>
                  <a:cubicBezTo>
                    <a:pt x="4099536" y="1920630"/>
                    <a:pt x="4180146" y="1927115"/>
                    <a:pt x="4258818" y="1940019"/>
                  </a:cubicBezTo>
                  <a:cubicBezTo>
                    <a:pt x="4395239" y="1962418"/>
                    <a:pt x="4523774" y="2003938"/>
                    <a:pt x="4645157" y="2060702"/>
                  </a:cubicBezTo>
                  <a:cubicBezTo>
                    <a:pt x="4953024" y="2204786"/>
                    <a:pt x="5201872" y="2441472"/>
                    <a:pt x="5397916" y="2672876"/>
                  </a:cubicBezTo>
                  <a:cubicBezTo>
                    <a:pt x="5201137" y="2440536"/>
                    <a:pt x="4945070" y="2212609"/>
                    <a:pt x="4634061" y="2086778"/>
                  </a:cubicBezTo>
                  <a:cubicBezTo>
                    <a:pt x="4512077" y="2037435"/>
                    <a:pt x="4384745" y="2005008"/>
                    <a:pt x="4252201" y="1992304"/>
                  </a:cubicBezTo>
                  <a:cubicBezTo>
                    <a:pt x="4130016" y="1980604"/>
                    <a:pt x="4004957" y="1985819"/>
                    <a:pt x="3876957" y="2008752"/>
                  </a:cubicBezTo>
                  <a:cubicBezTo>
                    <a:pt x="3638336" y="2051476"/>
                    <a:pt x="3395638" y="2154708"/>
                    <a:pt x="3149196" y="2314237"/>
                  </a:cubicBezTo>
                  <a:cubicBezTo>
                    <a:pt x="2914318" y="2466210"/>
                    <a:pt x="2682716" y="2664919"/>
                    <a:pt x="2456594" y="2896925"/>
                  </a:cubicBezTo>
                  <a:cubicBezTo>
                    <a:pt x="2338553" y="3018009"/>
                    <a:pt x="2223788" y="3146849"/>
                    <a:pt x="2112365" y="3280034"/>
                  </a:cubicBezTo>
                  <a:cubicBezTo>
                    <a:pt x="2167575" y="3270005"/>
                    <a:pt x="2222050" y="3261982"/>
                    <a:pt x="2275055" y="3257837"/>
                  </a:cubicBezTo>
                  <a:cubicBezTo>
                    <a:pt x="2420834" y="3246403"/>
                    <a:pt x="2554315" y="3256633"/>
                    <a:pt x="2676433" y="3281438"/>
                  </a:cubicBezTo>
                  <a:cubicBezTo>
                    <a:pt x="2770076" y="3300493"/>
                    <a:pt x="2853293" y="3329310"/>
                    <a:pt x="2931630" y="3361270"/>
                  </a:cubicBezTo>
                  <a:cubicBezTo>
                    <a:pt x="2853226" y="3330982"/>
                    <a:pt x="2768138" y="3305642"/>
                    <a:pt x="2674828" y="3290398"/>
                  </a:cubicBezTo>
                  <a:cubicBezTo>
                    <a:pt x="2552577" y="3270406"/>
                    <a:pt x="2420299" y="3266996"/>
                    <a:pt x="2277929" y="3286052"/>
                  </a:cubicBezTo>
                  <a:cubicBezTo>
                    <a:pt x="2211155" y="3295011"/>
                    <a:pt x="2142443" y="3310924"/>
                    <a:pt x="2072795" y="3330046"/>
                  </a:cubicBezTo>
                  <a:cubicBezTo>
                    <a:pt x="1762320" y="3707071"/>
                    <a:pt x="1479651" y="4115253"/>
                    <a:pt x="1241698" y="4488401"/>
                  </a:cubicBezTo>
                  <a:cubicBezTo>
                    <a:pt x="1106547" y="4700281"/>
                    <a:pt x="982891" y="4904607"/>
                    <a:pt x="875412" y="5086199"/>
                  </a:cubicBezTo>
                  <a:cubicBezTo>
                    <a:pt x="876347" y="5087135"/>
                    <a:pt x="877283" y="5088071"/>
                    <a:pt x="878219" y="5089007"/>
                  </a:cubicBezTo>
                  <a:cubicBezTo>
                    <a:pt x="1036364" y="5246196"/>
                    <a:pt x="1279664" y="5278089"/>
                    <a:pt x="1477846" y="5175926"/>
                  </a:cubicBezTo>
                  <a:cubicBezTo>
                    <a:pt x="1697418" y="5062731"/>
                    <a:pt x="1928753" y="4962575"/>
                    <a:pt x="2171853" y="4876325"/>
                  </a:cubicBezTo>
                  <a:cubicBezTo>
                    <a:pt x="2374447" y="4804450"/>
                    <a:pt x="2577776" y="4745479"/>
                    <a:pt x="2780303" y="4695668"/>
                  </a:cubicBezTo>
                  <a:cubicBezTo>
                    <a:pt x="2813522" y="4673738"/>
                    <a:pt x="2846609" y="4652744"/>
                    <a:pt x="2879695" y="4632619"/>
                  </a:cubicBezTo>
                  <a:cubicBezTo>
                    <a:pt x="3171454" y="4455239"/>
                    <a:pt x="3440822" y="4358625"/>
                    <a:pt x="3689603" y="4325730"/>
                  </a:cubicBezTo>
                  <a:cubicBezTo>
                    <a:pt x="3762058" y="4316169"/>
                    <a:pt x="3831773" y="4312157"/>
                    <a:pt x="3898747" y="4312759"/>
                  </a:cubicBezTo>
                  <a:cubicBezTo>
                    <a:pt x="3965721" y="4313428"/>
                    <a:pt x="4030022" y="4318776"/>
                    <a:pt x="4091649" y="4327869"/>
                  </a:cubicBezTo>
                  <a:cubicBezTo>
                    <a:pt x="4186295" y="4341910"/>
                    <a:pt x="4270983" y="4366381"/>
                    <a:pt x="4350924" y="4394128"/>
                  </a:cubicBezTo>
                  <a:cubicBezTo>
                    <a:pt x="4270983" y="4367985"/>
                    <a:pt x="4184624" y="4347192"/>
                    <a:pt x="4090513" y="4336896"/>
                  </a:cubicBezTo>
                  <a:cubicBezTo>
                    <a:pt x="3967392" y="4323457"/>
                    <a:pt x="3835115" y="4327067"/>
                    <a:pt x="3693947" y="4353745"/>
                  </a:cubicBezTo>
                  <a:cubicBezTo>
                    <a:pt x="3477317" y="4394596"/>
                    <a:pt x="3248454" y="4488535"/>
                    <a:pt x="3006893" y="4643918"/>
                  </a:cubicBezTo>
                  <a:cubicBezTo>
                    <a:pt x="3341229" y="4573581"/>
                    <a:pt x="3671288" y="4528450"/>
                    <a:pt x="3988447" y="4502776"/>
                  </a:cubicBezTo>
                  <a:cubicBezTo>
                    <a:pt x="4559066" y="4456575"/>
                    <a:pt x="5056895" y="4472823"/>
                    <a:pt x="5387154" y="4485593"/>
                  </a:cubicBezTo>
                  <a:cubicBezTo>
                    <a:pt x="5056026" y="4472756"/>
                    <a:pt x="4558665" y="4482049"/>
                    <a:pt x="3995465" y="4565758"/>
                  </a:cubicBezTo>
                  <a:cubicBezTo>
                    <a:pt x="3562539" y="4630078"/>
                    <a:pt x="3113637" y="4734782"/>
                    <a:pt x="2671219" y="4893708"/>
                  </a:cubicBezTo>
                  <a:cubicBezTo>
                    <a:pt x="2502914" y="5035452"/>
                    <a:pt x="2333473" y="5202068"/>
                    <a:pt x="2162963" y="5393021"/>
                  </a:cubicBezTo>
                  <a:cubicBezTo>
                    <a:pt x="2163097" y="5393289"/>
                    <a:pt x="2162963" y="5393021"/>
                    <a:pt x="2163097" y="5393222"/>
                  </a:cubicBezTo>
                  <a:cubicBezTo>
                    <a:pt x="2487006" y="5271001"/>
                    <a:pt x="2796144" y="5188362"/>
                    <a:pt x="3089842" y="5148179"/>
                  </a:cubicBezTo>
                  <a:cubicBezTo>
                    <a:pt x="3419032" y="5103115"/>
                    <a:pt x="3712596" y="5113412"/>
                    <a:pt x="3976416" y="5165429"/>
                  </a:cubicBezTo>
                  <a:cubicBezTo>
                    <a:pt x="4400386" y="5082990"/>
                    <a:pt x="4815466" y="5017534"/>
                    <a:pt x="5196258" y="4960368"/>
                  </a:cubicBezTo>
                  <a:cubicBezTo>
                    <a:pt x="5666682" y="4433843"/>
                    <a:pt x="5952960" y="3739231"/>
                    <a:pt x="5952960" y="2977491"/>
                  </a:cubicBezTo>
                  <a:cubicBezTo>
                    <a:pt x="5952960" y="2364315"/>
                    <a:pt x="5767477" y="1794598"/>
                    <a:pt x="5449851" y="1320960"/>
                  </a:cubicBezTo>
                  <a:close/>
                  <a:moveTo>
                    <a:pt x="3879630" y="5184751"/>
                  </a:moveTo>
                  <a:cubicBezTo>
                    <a:pt x="3785519" y="5175057"/>
                    <a:pt x="3688466" y="5170510"/>
                    <a:pt x="3587671" y="5172717"/>
                  </a:cubicBezTo>
                  <a:cubicBezTo>
                    <a:pt x="3434071" y="5176060"/>
                    <a:pt x="3272584" y="5193711"/>
                    <a:pt x="3102742" y="5227275"/>
                  </a:cubicBezTo>
                  <a:cubicBezTo>
                    <a:pt x="2800355" y="5286914"/>
                    <a:pt x="2483597" y="5394358"/>
                    <a:pt x="2152937" y="5546399"/>
                  </a:cubicBezTo>
                  <a:cubicBezTo>
                    <a:pt x="2084893" y="5577690"/>
                    <a:pt x="2016649" y="5610986"/>
                    <a:pt x="1948338" y="5645553"/>
                  </a:cubicBezTo>
                  <a:cubicBezTo>
                    <a:pt x="1922604" y="5677178"/>
                    <a:pt x="1897004" y="5709605"/>
                    <a:pt x="1871404" y="5741899"/>
                  </a:cubicBezTo>
                  <a:cubicBezTo>
                    <a:pt x="1882232" y="5746244"/>
                    <a:pt x="1893060" y="5750524"/>
                    <a:pt x="1903955" y="5754736"/>
                  </a:cubicBezTo>
                  <a:cubicBezTo>
                    <a:pt x="2337885" y="5578157"/>
                    <a:pt x="2795476" y="5435144"/>
                    <a:pt x="3283479" y="5316065"/>
                  </a:cubicBezTo>
                  <a:cubicBezTo>
                    <a:pt x="3481929" y="5267592"/>
                    <a:pt x="3681448" y="5224467"/>
                    <a:pt x="3879630" y="5184751"/>
                  </a:cubicBezTo>
                  <a:close/>
                  <a:moveTo>
                    <a:pt x="2364354" y="5013255"/>
                  </a:moveTo>
                  <a:cubicBezTo>
                    <a:pt x="2324650" y="5030037"/>
                    <a:pt x="2284947" y="5047153"/>
                    <a:pt x="2245444" y="5064871"/>
                  </a:cubicBezTo>
                  <a:cubicBezTo>
                    <a:pt x="1948939" y="5197722"/>
                    <a:pt x="1676697" y="5350298"/>
                    <a:pt x="1426446" y="5519521"/>
                  </a:cubicBezTo>
                  <a:cubicBezTo>
                    <a:pt x="1489744" y="5558233"/>
                    <a:pt x="1554914" y="5594004"/>
                    <a:pt x="1621219" y="5627968"/>
                  </a:cubicBezTo>
                  <a:cubicBezTo>
                    <a:pt x="1694945" y="5592131"/>
                    <a:pt x="1768603" y="5557364"/>
                    <a:pt x="1842061" y="5524803"/>
                  </a:cubicBezTo>
                  <a:cubicBezTo>
                    <a:pt x="1923072" y="5436347"/>
                    <a:pt x="2004617" y="5350966"/>
                    <a:pt x="2086764" y="5269865"/>
                  </a:cubicBezTo>
                  <a:cubicBezTo>
                    <a:pt x="2179874" y="5177932"/>
                    <a:pt x="2272381" y="5092618"/>
                    <a:pt x="2364354" y="5013255"/>
                  </a:cubicBezTo>
                  <a:close/>
                  <a:moveTo>
                    <a:pt x="3337486" y="5511164"/>
                  </a:moveTo>
                  <a:cubicBezTo>
                    <a:pt x="2990183" y="5624091"/>
                    <a:pt x="2670283" y="5753198"/>
                    <a:pt x="2360945" y="5890730"/>
                  </a:cubicBezTo>
                  <a:cubicBezTo>
                    <a:pt x="2559595" y="5932518"/>
                    <a:pt x="2765398" y="5954849"/>
                    <a:pt x="2976480" y="5954849"/>
                  </a:cubicBezTo>
                  <a:cubicBezTo>
                    <a:pt x="3603779" y="5954849"/>
                    <a:pt x="4185426" y="5760285"/>
                    <a:pt x="4665343" y="5428792"/>
                  </a:cubicBezTo>
                  <a:cubicBezTo>
                    <a:pt x="4539481" y="5359257"/>
                    <a:pt x="4396710" y="5297545"/>
                    <a:pt x="4235490" y="5252080"/>
                  </a:cubicBezTo>
                  <a:cubicBezTo>
                    <a:pt x="3938317" y="5328702"/>
                    <a:pt x="3635997" y="5414082"/>
                    <a:pt x="3337486" y="551116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1" name="Google Shape;171;p76"/>
            <p:cNvSpPr/>
            <p:nvPr/>
          </p:nvSpPr>
          <p:spPr>
            <a:xfrm>
              <a:off x="110688" y="1674538"/>
              <a:ext cx="7339635" cy="7341798"/>
            </a:xfrm>
            <a:custGeom>
              <a:rect b="b" l="l" r="r" t="t"/>
              <a:pathLst>
                <a:path extrusionOk="0" h="7341798" w="7339635">
                  <a:moveTo>
                    <a:pt x="3669818" y="236752"/>
                  </a:moveTo>
                  <a:cubicBezTo>
                    <a:pt x="5562811" y="236752"/>
                    <a:pt x="7102953" y="1777281"/>
                    <a:pt x="7102953" y="3670900"/>
                  </a:cubicBezTo>
                  <a:cubicBezTo>
                    <a:pt x="7102953" y="5564518"/>
                    <a:pt x="5562878" y="7105047"/>
                    <a:pt x="3669818" y="7105047"/>
                  </a:cubicBezTo>
                  <a:cubicBezTo>
                    <a:pt x="1776758" y="7105047"/>
                    <a:pt x="236683" y="5564518"/>
                    <a:pt x="236683" y="3670900"/>
                  </a:cubicBezTo>
                  <a:cubicBezTo>
                    <a:pt x="236683" y="1777281"/>
                    <a:pt x="1776758" y="236752"/>
                    <a:pt x="3669818" y="236752"/>
                  </a:cubicBezTo>
                  <a:moveTo>
                    <a:pt x="3669818" y="0"/>
                  </a:moveTo>
                  <a:cubicBezTo>
                    <a:pt x="1643010" y="0"/>
                    <a:pt x="0" y="1643494"/>
                    <a:pt x="0" y="3670900"/>
                  </a:cubicBezTo>
                  <a:cubicBezTo>
                    <a:pt x="0" y="5698305"/>
                    <a:pt x="1643010" y="7341799"/>
                    <a:pt x="3669818" y="7341799"/>
                  </a:cubicBezTo>
                  <a:cubicBezTo>
                    <a:pt x="5696627" y="7341799"/>
                    <a:pt x="7339636" y="5698305"/>
                    <a:pt x="7339636" y="3670900"/>
                  </a:cubicBezTo>
                  <a:cubicBezTo>
                    <a:pt x="7339636" y="1643494"/>
                    <a:pt x="5696560" y="0"/>
                    <a:pt x="3669818" y="0"/>
                  </a:cubicBezTo>
                  <a:lnTo>
                    <a:pt x="3669818"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sp>
        <p:nvSpPr>
          <p:cNvPr id="172" name="Google Shape;172;p76"/>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73" name="Google Shape;173;p76"/>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74" name="Google Shape;174;p76"/>
          <p:cNvSpPr txBox="1"/>
          <p:nvPr>
            <p:ph idx="1" type="body"/>
          </p:nvPr>
        </p:nvSpPr>
        <p:spPr>
          <a:xfrm>
            <a:off x="801602" y="3132368"/>
            <a:ext cx="5956470" cy="6671628"/>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175" name="Google Shape;175;p76"/>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176" name="Google Shape;176;p76"/>
          <p:cNvSpPr/>
          <p:nvPr/>
        </p:nvSpPr>
        <p:spPr>
          <a:xfrm>
            <a:off x="0" y="-1014153"/>
            <a:ext cx="7559675" cy="101415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77" name="Google Shape;177;p76"/>
          <p:cNvSpPr txBox="1"/>
          <p:nvPr>
            <p:ph idx="2"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chemeClr val="lt1"/>
              </a:buClr>
              <a:buSzPts val="1800"/>
              <a:buFont typeface="Arial"/>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78" name="Google Shape;178;p76"/>
          <p:cNvSpPr txBox="1"/>
          <p:nvPr>
            <p:ph idx="3"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Slide 3">
  <p:cSld name="2_Text Slide 3">
    <p:spTree>
      <p:nvGrpSpPr>
        <p:cNvPr id="179" name="Shape 179"/>
        <p:cNvGrpSpPr/>
        <p:nvPr/>
      </p:nvGrpSpPr>
      <p:grpSpPr>
        <a:xfrm>
          <a:off x="0" y="0"/>
          <a:ext cx="0" cy="0"/>
          <a:chOff x="0" y="0"/>
          <a:chExt cx="0" cy="0"/>
        </a:xfrm>
      </p:grpSpPr>
      <p:sp>
        <p:nvSpPr>
          <p:cNvPr id="180" name="Google Shape;180;p77"/>
          <p:cNvSpPr/>
          <p:nvPr/>
        </p:nvSpPr>
        <p:spPr>
          <a:xfrm>
            <a:off x="7559675" y="-1014153"/>
            <a:ext cx="1351569" cy="11705966"/>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1" name="Google Shape;181;p77"/>
          <p:cNvSpPr txBox="1"/>
          <p:nvPr>
            <p:ph idx="12" type="sldNum"/>
          </p:nvPr>
        </p:nvSpPr>
        <p:spPr>
          <a:xfrm>
            <a:off x="6860806" y="10158647"/>
            <a:ext cx="374383" cy="46582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700">
                <a:solidFill>
                  <a:srgbClr val="8AC03B"/>
                </a:solidFill>
                <a:latin typeface="Calibri"/>
                <a:ea typeface="Calibri"/>
                <a:cs typeface="Calibri"/>
                <a:sym typeface="Calibri"/>
              </a:defRPr>
            </a:lvl1pPr>
            <a:lvl2pPr indent="0" lvl="1" marL="0" algn="ctr">
              <a:spcBef>
                <a:spcPts val="0"/>
              </a:spcBef>
              <a:buNone/>
              <a:defRPr b="0" i="0" sz="700">
                <a:solidFill>
                  <a:srgbClr val="8AC03B"/>
                </a:solidFill>
                <a:latin typeface="Calibri"/>
                <a:ea typeface="Calibri"/>
                <a:cs typeface="Calibri"/>
                <a:sym typeface="Calibri"/>
              </a:defRPr>
            </a:lvl2pPr>
            <a:lvl3pPr indent="0" lvl="2" marL="0" algn="ctr">
              <a:spcBef>
                <a:spcPts val="0"/>
              </a:spcBef>
              <a:buNone/>
              <a:defRPr b="0" i="0" sz="700">
                <a:solidFill>
                  <a:srgbClr val="8AC03B"/>
                </a:solidFill>
                <a:latin typeface="Calibri"/>
                <a:ea typeface="Calibri"/>
                <a:cs typeface="Calibri"/>
                <a:sym typeface="Calibri"/>
              </a:defRPr>
            </a:lvl3pPr>
            <a:lvl4pPr indent="0" lvl="3" marL="0" algn="ctr">
              <a:spcBef>
                <a:spcPts val="0"/>
              </a:spcBef>
              <a:buNone/>
              <a:defRPr b="0" i="0" sz="700">
                <a:solidFill>
                  <a:srgbClr val="8AC03B"/>
                </a:solidFill>
                <a:latin typeface="Calibri"/>
                <a:ea typeface="Calibri"/>
                <a:cs typeface="Calibri"/>
                <a:sym typeface="Calibri"/>
              </a:defRPr>
            </a:lvl4pPr>
            <a:lvl5pPr indent="0" lvl="4" marL="0" algn="ctr">
              <a:spcBef>
                <a:spcPts val="0"/>
              </a:spcBef>
              <a:buNone/>
              <a:defRPr b="0" i="0" sz="700">
                <a:solidFill>
                  <a:srgbClr val="8AC03B"/>
                </a:solidFill>
                <a:latin typeface="Calibri"/>
                <a:ea typeface="Calibri"/>
                <a:cs typeface="Calibri"/>
                <a:sym typeface="Calibri"/>
              </a:defRPr>
            </a:lvl5pPr>
            <a:lvl6pPr indent="0" lvl="5" marL="0" algn="ctr">
              <a:spcBef>
                <a:spcPts val="0"/>
              </a:spcBef>
              <a:buNone/>
              <a:defRPr b="0" i="0" sz="700">
                <a:solidFill>
                  <a:srgbClr val="8AC03B"/>
                </a:solidFill>
                <a:latin typeface="Calibri"/>
                <a:ea typeface="Calibri"/>
                <a:cs typeface="Calibri"/>
                <a:sym typeface="Calibri"/>
              </a:defRPr>
            </a:lvl6pPr>
            <a:lvl7pPr indent="0" lvl="6" marL="0" algn="ctr">
              <a:spcBef>
                <a:spcPts val="0"/>
              </a:spcBef>
              <a:buNone/>
              <a:defRPr b="0" i="0" sz="700">
                <a:solidFill>
                  <a:srgbClr val="8AC03B"/>
                </a:solidFill>
                <a:latin typeface="Calibri"/>
                <a:ea typeface="Calibri"/>
                <a:cs typeface="Calibri"/>
                <a:sym typeface="Calibri"/>
              </a:defRPr>
            </a:lvl7pPr>
            <a:lvl8pPr indent="0" lvl="7" marL="0" algn="ctr">
              <a:spcBef>
                <a:spcPts val="0"/>
              </a:spcBef>
              <a:buNone/>
              <a:defRPr b="0" i="0" sz="700">
                <a:solidFill>
                  <a:srgbClr val="8AC03B"/>
                </a:solidFill>
                <a:latin typeface="Calibri"/>
                <a:ea typeface="Calibri"/>
                <a:cs typeface="Calibri"/>
                <a:sym typeface="Calibri"/>
              </a:defRPr>
            </a:lvl8pPr>
            <a:lvl9pPr indent="0" lvl="8" marL="0" algn="ctr">
              <a:spcBef>
                <a:spcPts val="0"/>
              </a:spcBef>
              <a:buNone/>
              <a:defRPr b="0" i="0" sz="700">
                <a:solidFill>
                  <a:srgbClr val="8AC03B"/>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
        <p:nvSpPr>
          <p:cNvPr id="182" name="Google Shape;182;p77"/>
          <p:cNvSpPr txBox="1"/>
          <p:nvPr>
            <p:ph idx="1" type="body"/>
          </p:nvPr>
        </p:nvSpPr>
        <p:spPr>
          <a:xfrm>
            <a:off x="801602" y="3132368"/>
            <a:ext cx="5956470" cy="6671628"/>
          </a:xfrm>
          <a:prstGeom prst="rect">
            <a:avLst/>
          </a:prstGeom>
          <a:noFill/>
          <a:ln>
            <a:noFill/>
          </a:ln>
        </p:spPr>
        <p:txBody>
          <a:bodyPr anchorCtr="0" anchor="t" bIns="45700" lIns="91425" spcFirstLastPara="1" rIns="91425" wrap="square" tIns="45700">
            <a:noAutofit/>
          </a:bodyPr>
          <a:lstStyle>
            <a:lvl1pPr indent="-228600" lvl="0" marL="457200" algn="just">
              <a:lnSpc>
                <a:spcPct val="100000"/>
              </a:lnSpc>
              <a:spcBef>
                <a:spcPts val="0"/>
              </a:spcBef>
              <a:spcAft>
                <a:spcPts val="0"/>
              </a:spcAft>
              <a:buClr>
                <a:srgbClr val="6D6E71"/>
              </a:buClr>
              <a:buSzPts val="1400"/>
              <a:buNone/>
              <a:defRPr b="0" i="0" sz="1400">
                <a:solidFill>
                  <a:srgbClr val="6D6E7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cxnSp>
        <p:nvCxnSpPr>
          <p:cNvPr id="183" name="Google Shape;183;p77"/>
          <p:cNvCxnSpPr/>
          <p:nvPr/>
        </p:nvCxnSpPr>
        <p:spPr>
          <a:xfrm>
            <a:off x="0" y="1462432"/>
            <a:ext cx="3779838" cy="0"/>
          </a:xfrm>
          <a:prstGeom prst="straightConnector1">
            <a:avLst/>
          </a:prstGeom>
          <a:noFill/>
          <a:ln cap="flat" cmpd="sng" w="28575">
            <a:solidFill>
              <a:schemeClr val="lt1"/>
            </a:solidFill>
            <a:prstDash val="solid"/>
            <a:miter lim="800000"/>
            <a:headEnd len="sm" w="sm" type="none"/>
            <a:tailEnd len="sm" w="sm" type="none"/>
          </a:ln>
        </p:spPr>
      </p:cxnSp>
      <p:sp>
        <p:nvSpPr>
          <p:cNvPr id="184" name="Google Shape;184;p77"/>
          <p:cNvSpPr/>
          <p:nvPr/>
        </p:nvSpPr>
        <p:spPr>
          <a:xfrm>
            <a:off x="0" y="-1014153"/>
            <a:ext cx="7559675" cy="1014153"/>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5" name="Google Shape;185;p77"/>
          <p:cNvSpPr txBox="1"/>
          <p:nvPr>
            <p:ph idx="2" type="body"/>
          </p:nvPr>
        </p:nvSpPr>
        <p:spPr>
          <a:xfrm>
            <a:off x="801602" y="1475311"/>
            <a:ext cx="5956470" cy="782354"/>
          </a:xfrm>
          <a:prstGeom prst="rect">
            <a:avLst/>
          </a:prstGeom>
          <a:noFill/>
          <a:ln>
            <a:noFill/>
          </a:ln>
        </p:spPr>
        <p:txBody>
          <a:bodyPr anchorCtr="0" anchor="t" bIns="45700" lIns="91425" spcFirstLastPara="1" rIns="91425" wrap="square" tIns="45700">
            <a:noAutofit/>
          </a:bodyPr>
          <a:lstStyle>
            <a:lvl1pPr indent="-228600" lvl="0" marL="457200" marR="0" algn="just">
              <a:lnSpc>
                <a:spcPct val="100000"/>
              </a:lnSpc>
              <a:spcBef>
                <a:spcPts val="0"/>
              </a:spcBef>
              <a:spcAft>
                <a:spcPts val="0"/>
              </a:spcAft>
              <a:buClr>
                <a:schemeClr val="lt1"/>
              </a:buClr>
              <a:buSzPts val="1800"/>
              <a:buFont typeface="Arial"/>
              <a:buNone/>
              <a:defRPr b="0" i="0" sz="1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
        <p:nvSpPr>
          <p:cNvPr id="186" name="Google Shape;186;p77"/>
          <p:cNvSpPr txBox="1"/>
          <p:nvPr>
            <p:ph idx="3" type="body"/>
          </p:nvPr>
        </p:nvSpPr>
        <p:spPr>
          <a:xfrm>
            <a:off x="801602" y="807607"/>
            <a:ext cx="5956470" cy="665144"/>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2800"/>
              <a:buNone/>
              <a:defRPr b="1" i="0" sz="2800">
                <a:solidFill>
                  <a:schemeClr val="lt1"/>
                </a:solidFill>
                <a:latin typeface="Verdana"/>
                <a:ea typeface="Verdana"/>
                <a:cs typeface="Verdana"/>
                <a:sym typeface="Verdana"/>
              </a:defRPr>
            </a:lvl1pPr>
            <a:lvl2pPr indent="-228600" lvl="1" marL="9144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2pPr>
            <a:lvl3pPr indent="-228600" lvl="2" marL="13716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3pPr>
            <a:lvl4pPr indent="-228600" lvl="3" marL="18288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4pPr>
            <a:lvl5pPr indent="-228600" lvl="4" marL="2286000" algn="l">
              <a:lnSpc>
                <a:spcPct val="100000"/>
              </a:lnSpc>
              <a:spcBef>
                <a:spcPts val="1133"/>
              </a:spcBef>
              <a:spcAft>
                <a:spcPts val="0"/>
              </a:spcAft>
              <a:buClr>
                <a:srgbClr val="011E3B"/>
              </a:buClr>
              <a:buSzPts val="3200"/>
              <a:buNone/>
              <a:defRPr sz="3200">
                <a:solidFill>
                  <a:srgbClr val="011E3B"/>
                </a:solidFill>
                <a:latin typeface="Montserrat"/>
                <a:ea typeface="Montserrat"/>
                <a:cs typeface="Montserrat"/>
                <a:sym typeface="Montserrat"/>
              </a:defRPr>
            </a:lvl5pPr>
            <a:lvl6pPr indent="-342900" lvl="5" marL="2743200" algn="l">
              <a:lnSpc>
                <a:spcPct val="90000"/>
              </a:lnSpc>
              <a:spcBef>
                <a:spcPts val="1133"/>
              </a:spcBef>
              <a:spcAft>
                <a:spcPts val="0"/>
              </a:spcAft>
              <a:buClr>
                <a:schemeClr val="dk1"/>
              </a:buClr>
              <a:buSzPts val="1800"/>
              <a:buChar char="•"/>
              <a:defRPr/>
            </a:lvl6pPr>
            <a:lvl7pPr indent="-342900" lvl="6" marL="3200400" algn="l">
              <a:lnSpc>
                <a:spcPct val="90000"/>
              </a:lnSpc>
              <a:spcBef>
                <a:spcPts val="1133"/>
              </a:spcBef>
              <a:spcAft>
                <a:spcPts val="0"/>
              </a:spcAft>
              <a:buClr>
                <a:schemeClr val="dk1"/>
              </a:buClr>
              <a:buSzPts val="1800"/>
              <a:buChar char="•"/>
              <a:defRPr/>
            </a:lvl7pPr>
            <a:lvl8pPr indent="-342900" lvl="7" marL="3657600" algn="l">
              <a:lnSpc>
                <a:spcPct val="90000"/>
              </a:lnSpc>
              <a:spcBef>
                <a:spcPts val="1133"/>
              </a:spcBef>
              <a:spcAft>
                <a:spcPts val="0"/>
              </a:spcAft>
              <a:buClr>
                <a:schemeClr val="dk1"/>
              </a:buClr>
              <a:buSzPts val="1800"/>
              <a:buChar char="•"/>
              <a:defRPr/>
            </a:lvl8pPr>
            <a:lvl9pPr indent="-342900" lvl="8" marL="4114800" algn="l">
              <a:lnSpc>
                <a:spcPct val="90000"/>
              </a:lnSpc>
              <a:spcBef>
                <a:spcPts val="1133"/>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8"/>
          <p:cNvSpPr txBox="1"/>
          <p:nvPr>
            <p:ph type="title"/>
          </p:nvPr>
        </p:nvSpPr>
        <p:spPr>
          <a:xfrm>
            <a:off x="519728" y="569245"/>
            <a:ext cx="6520220" cy="206658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11E3B"/>
              </a:buClr>
              <a:buSzPts val="9975"/>
              <a:buFont typeface="Poppins"/>
              <a:buNone/>
              <a:defRPr sz="9975" b="0" i="0" u="none" strike="noStrike" cap="none">
                <a:solidFill>
                  <a:srgbClr val="011E3B"/>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68"/>
          <p:cNvSpPr txBox="1"/>
          <p:nvPr>
            <p:ph type="body" idx="1"/>
          </p:nvPr>
        </p:nvSpPr>
        <p:spPr>
          <a:xfrm>
            <a:off x="519728" y="2846200"/>
            <a:ext cx="6520220" cy="6783857"/>
          </a:xfrm>
          <a:prstGeom prst="rect">
            <a:avLst/>
          </a:prstGeom>
          <a:noFill/>
          <a:ln>
            <a:noFill/>
          </a:ln>
        </p:spPr>
        <p:txBody>
          <a:bodyPr spcFirstLastPara="1" wrap="square" lIns="91425" tIns="45700" rIns="91425" bIns="45700" anchor="t" anchorCtr="0">
            <a:normAutofit/>
          </a:bodyPr>
          <a:lstStyle>
            <a:lvl1pPr marL="457200" marR="0" lvl="0" indent="-631761" algn="l" rtl="0">
              <a:lnSpc>
                <a:spcPct val="100000"/>
              </a:lnSpc>
              <a:spcBef>
                <a:spcPts val="2267"/>
              </a:spcBef>
              <a:spcAft>
                <a:spcPts val="0"/>
              </a:spcAft>
              <a:buClr>
                <a:srgbClr val="011E3B"/>
              </a:buClr>
              <a:buSzPts val="6349"/>
              <a:buFont typeface="Arial"/>
              <a:buChar char="•"/>
              <a:defRPr sz="6349" b="0" i="0" u="none" strike="noStrike" cap="none">
                <a:solidFill>
                  <a:srgbClr val="011E3B"/>
                </a:solidFill>
                <a:latin typeface="Poppins"/>
                <a:ea typeface="Poppins"/>
                <a:cs typeface="Poppins"/>
                <a:sym typeface="Poppins"/>
              </a:defRPr>
            </a:lvl1pPr>
            <a:lvl2pPr marL="914400" marR="0" lvl="1" indent="-574167" algn="l" rtl="0">
              <a:lnSpc>
                <a:spcPct val="100000"/>
              </a:lnSpc>
              <a:spcBef>
                <a:spcPts val="1133"/>
              </a:spcBef>
              <a:spcAft>
                <a:spcPts val="0"/>
              </a:spcAft>
              <a:buClr>
                <a:srgbClr val="011E3B"/>
              </a:buClr>
              <a:buSzPts val="5442"/>
              <a:buFont typeface="Arial"/>
              <a:buChar char="•"/>
              <a:defRPr sz="5442" b="0" i="0" u="none" strike="noStrike" cap="none">
                <a:solidFill>
                  <a:srgbClr val="011E3B"/>
                </a:solidFill>
                <a:latin typeface="Poppins"/>
                <a:ea typeface="Poppins"/>
                <a:cs typeface="Poppins"/>
                <a:sym typeface="Poppins"/>
              </a:defRPr>
            </a:lvl2pPr>
            <a:lvl3pPr marL="1371600" marR="0" lvl="2" indent="-516445" algn="l" rtl="0">
              <a:lnSpc>
                <a:spcPct val="100000"/>
              </a:lnSpc>
              <a:spcBef>
                <a:spcPts val="1133"/>
              </a:spcBef>
              <a:spcAft>
                <a:spcPts val="0"/>
              </a:spcAft>
              <a:buClr>
                <a:srgbClr val="011E3B"/>
              </a:buClr>
              <a:buSzPts val="4533"/>
              <a:buFont typeface="Arial"/>
              <a:buChar char="•"/>
              <a:defRPr sz="4533" b="0" i="0" u="none" strike="noStrike" cap="none">
                <a:solidFill>
                  <a:srgbClr val="011E3B"/>
                </a:solidFill>
                <a:latin typeface="Poppins"/>
                <a:ea typeface="Poppins"/>
                <a:cs typeface="Poppins"/>
                <a:sym typeface="Poppins"/>
              </a:defRPr>
            </a:lvl3pPr>
            <a:lvl4pPr marL="1828800" marR="0" lvl="3" indent="-487680"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4pPr>
            <a:lvl5pPr marL="2286000" marR="0" lvl="4" indent="-487679" algn="l" rtl="0">
              <a:lnSpc>
                <a:spcPct val="100000"/>
              </a:lnSpc>
              <a:spcBef>
                <a:spcPts val="1133"/>
              </a:spcBef>
              <a:spcAft>
                <a:spcPts val="0"/>
              </a:spcAft>
              <a:buClr>
                <a:srgbClr val="011E3B"/>
              </a:buClr>
              <a:buSzPts val="4080"/>
              <a:buFont typeface="Arial"/>
              <a:buChar char="•"/>
              <a:defRPr sz="4080" b="0" i="0" u="none" strike="noStrike" cap="none">
                <a:solidFill>
                  <a:srgbClr val="011E3B"/>
                </a:solidFill>
                <a:latin typeface="Poppins"/>
                <a:ea typeface="Poppins"/>
                <a:cs typeface="Poppins"/>
                <a:sym typeface="Poppins"/>
              </a:defRPr>
            </a:lvl5pPr>
            <a:lvl6pPr marL="2743200" marR="0" lvl="5"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6pPr>
            <a:lvl7pPr marL="3200400" marR="0" lvl="6"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7pPr>
            <a:lvl8pPr marL="3657600" marR="0" lvl="7"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8pPr>
            <a:lvl9pPr marL="4114800" marR="0" lvl="8" indent="-487679" algn="l" rtl="0">
              <a:lnSpc>
                <a:spcPct val="90000"/>
              </a:lnSpc>
              <a:spcBef>
                <a:spcPts val="1133"/>
              </a:spcBef>
              <a:spcAft>
                <a:spcPts val="0"/>
              </a:spcAft>
              <a:buClr>
                <a:schemeClr val="dk1"/>
              </a:buClr>
              <a:buSzPts val="4080"/>
              <a:buFont typeface="Arial"/>
              <a:buChar char="•"/>
              <a:defRPr sz="4080" b="0" i="0" u="none" strike="noStrike" cap="none">
                <a:solidFill>
                  <a:schemeClr val="dk1"/>
                </a:solidFill>
                <a:latin typeface="Century Schoolbook"/>
                <a:ea typeface="Century Schoolbook"/>
                <a:cs typeface="Century Schoolbook"/>
                <a:sym typeface="Century Schoolbook"/>
              </a:defRPr>
            </a:lvl9pPr>
          </a:lstStyle>
          <a:p/>
        </p:txBody>
      </p:sp>
      <p:sp>
        <p:nvSpPr>
          <p:cNvPr id="12" name="Google Shape;12;p68"/>
          <p:cNvSpPr txBox="1"/>
          <p:nvPr>
            <p:ph type="sldNum" idx="12"/>
          </p:nvPr>
        </p:nvSpPr>
        <p:spPr>
          <a:xfrm>
            <a:off x="6231620" y="10122572"/>
            <a:ext cx="1047264" cy="465822"/>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011E3B"/>
                </a:solidFill>
                <a:latin typeface="Avenir"/>
                <a:ea typeface="Avenir"/>
                <a:cs typeface="Avenir"/>
                <a:sym typeface="Avenir"/>
              </a:defRPr>
            </a:lvl1pPr>
            <a:lvl2pPr marL="0" marR="0" lvl="1" indent="0" algn="r" rtl="0">
              <a:spcBef>
                <a:spcPts val="0"/>
              </a:spcBef>
              <a:buNone/>
              <a:defRPr sz="1200" b="0" i="0" u="none" strike="noStrike" cap="none">
                <a:solidFill>
                  <a:srgbClr val="011E3B"/>
                </a:solidFill>
                <a:latin typeface="Avenir"/>
                <a:ea typeface="Avenir"/>
                <a:cs typeface="Avenir"/>
                <a:sym typeface="Avenir"/>
              </a:defRPr>
            </a:lvl2pPr>
            <a:lvl3pPr marL="0" marR="0" lvl="2" indent="0" algn="r" rtl="0">
              <a:spcBef>
                <a:spcPts val="0"/>
              </a:spcBef>
              <a:buNone/>
              <a:defRPr sz="1200" b="0" i="0" u="none" strike="noStrike" cap="none">
                <a:solidFill>
                  <a:srgbClr val="011E3B"/>
                </a:solidFill>
                <a:latin typeface="Avenir"/>
                <a:ea typeface="Avenir"/>
                <a:cs typeface="Avenir"/>
                <a:sym typeface="Avenir"/>
              </a:defRPr>
            </a:lvl3pPr>
            <a:lvl4pPr marL="0" marR="0" lvl="3" indent="0" algn="r" rtl="0">
              <a:spcBef>
                <a:spcPts val="0"/>
              </a:spcBef>
              <a:buNone/>
              <a:defRPr sz="1200" b="0" i="0" u="none" strike="noStrike" cap="none">
                <a:solidFill>
                  <a:srgbClr val="011E3B"/>
                </a:solidFill>
                <a:latin typeface="Avenir"/>
                <a:ea typeface="Avenir"/>
                <a:cs typeface="Avenir"/>
                <a:sym typeface="Avenir"/>
              </a:defRPr>
            </a:lvl4pPr>
            <a:lvl5pPr marL="0" marR="0" lvl="4" indent="0" algn="r" rtl="0">
              <a:spcBef>
                <a:spcPts val="0"/>
              </a:spcBef>
              <a:buNone/>
              <a:defRPr sz="1200" b="0" i="0" u="none" strike="noStrike" cap="none">
                <a:solidFill>
                  <a:srgbClr val="011E3B"/>
                </a:solidFill>
                <a:latin typeface="Avenir"/>
                <a:ea typeface="Avenir"/>
                <a:cs typeface="Avenir"/>
                <a:sym typeface="Avenir"/>
              </a:defRPr>
            </a:lvl5pPr>
            <a:lvl6pPr marL="0" marR="0" lvl="5" indent="0" algn="r" rtl="0">
              <a:spcBef>
                <a:spcPts val="0"/>
              </a:spcBef>
              <a:buNone/>
              <a:defRPr sz="1200" b="0" i="0" u="none" strike="noStrike" cap="none">
                <a:solidFill>
                  <a:srgbClr val="011E3B"/>
                </a:solidFill>
                <a:latin typeface="Avenir"/>
                <a:ea typeface="Avenir"/>
                <a:cs typeface="Avenir"/>
                <a:sym typeface="Avenir"/>
              </a:defRPr>
            </a:lvl6pPr>
            <a:lvl7pPr marL="0" marR="0" lvl="6" indent="0" algn="r" rtl="0">
              <a:spcBef>
                <a:spcPts val="0"/>
              </a:spcBef>
              <a:buNone/>
              <a:defRPr sz="1200" b="0" i="0" u="none" strike="noStrike" cap="none">
                <a:solidFill>
                  <a:srgbClr val="011E3B"/>
                </a:solidFill>
                <a:latin typeface="Avenir"/>
                <a:ea typeface="Avenir"/>
                <a:cs typeface="Avenir"/>
                <a:sym typeface="Avenir"/>
              </a:defRPr>
            </a:lvl7pPr>
            <a:lvl8pPr marL="0" marR="0" lvl="7" indent="0" algn="r" rtl="0">
              <a:spcBef>
                <a:spcPts val="0"/>
              </a:spcBef>
              <a:buNone/>
              <a:defRPr sz="1200" b="0" i="0" u="none" strike="noStrike" cap="none">
                <a:solidFill>
                  <a:srgbClr val="011E3B"/>
                </a:solidFill>
                <a:latin typeface="Avenir"/>
                <a:ea typeface="Avenir"/>
                <a:cs typeface="Avenir"/>
                <a:sym typeface="Avenir"/>
              </a:defRPr>
            </a:lvl8pPr>
            <a:lvl9pPr marL="0" marR="0" lvl="8" indent="0" algn="r" rtl="0">
              <a:spcBef>
                <a:spcPts val="0"/>
              </a:spcBef>
              <a:buNone/>
              <a:defRPr sz="1200" b="0" i="0" u="none" strike="noStrike" cap="none">
                <a:solidFill>
                  <a:srgbClr val="011E3B"/>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p15:guide id="1" orient="horz" pos="3367">
          <p15:clr>
            <a:srgbClr val="F26B43"/>
          </p15:clr>
        </p15:guide>
        <p15:guide id="2" pos="23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hyperlink" Target="https://ecohealthforyouth.com/toolbox/"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ecohealthforyouth.com/toolbo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ecohealthforyouth.com/toolbo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8.png"/><Relationship Id="rId4" Type="http://schemas.openxmlformats.org/officeDocument/2006/relationships/hyperlink" Target="https://ecohealthforyouth.com/toolbox/" TargetMode="External"/><Relationship Id="rId5" Type="http://schemas.openxmlformats.org/officeDocument/2006/relationships/hyperlink" Target="https://ecohealthforyouth.com/toolbox/" TargetMode="External"/><Relationship Id="rId6" Type="http://schemas.openxmlformats.org/officeDocument/2006/relationships/hyperlink" Target="https://ecohealthforyouth.com/toolbox/assess-environmental-impact/?e-filter-c3888c0-toolbox-category=measure-impact&amp;playlist=b277eb0&amp;video=5e20987"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hyperlink" Target="https://www.youtube.com/watch?v=5y0obrJhdhE" TargetMode="External"/><Relationship Id="rId4" Type="http://schemas.openxmlformats.org/officeDocument/2006/relationships/hyperlink" Target="https://ecohealthforyouth.com/toolbox/assess-environmental-impact/?e-filter-c3888c0-toolbox-category=measure-impact&amp;playlist=b277eb0&amp;video=5e20987" TargetMode="External"/><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8.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environmental-impact/?e-filter-c3888c0-toolbox-category=measure-impact&amp;playlist=b277eb0&amp;video=5e20987"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environmental-impact/?e-filter-c3888c0-toolbox-category=measure-impact&amp;playlist=b277eb0&amp;video=5e20987"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hyperlink" Target="https://www.youtube.com/watch?v=5y0obrJhdhE" TargetMode="External"/><Relationship Id="rId4" Type="http://schemas.openxmlformats.org/officeDocument/2006/relationships/hyperlink" Target="https://ecohealthforyouth.com/toolbox/assess-environmental-impact/?e-filter-c3888c0-toolbox-category=measure-impact&amp;playlist=b277eb0&amp;video=5e2098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3.jp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environmental-impact/?e-filter-c3888c0-toolbox-category=measure-impact&amp;playlist=b277eb0&amp;video=5e20987"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hyperlink" Target="https://www.youtube.com/watch?v=5y0obrJhdhE" TargetMode="External"/><Relationship Id="rId4" Type="http://schemas.openxmlformats.org/officeDocument/2006/relationships/hyperlink" Target="https://ecohealthforyouth.com/toolbox/assess-culture-heritage-and-building-impact/" TargetMode="External"/><Relationship Id="rId5" Type="http://schemas.openxmlformats.org/officeDocument/2006/relationships/image" Target="../media/image4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ulture-heritage-and-building-impac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4.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ulture-heritage-and-building-impac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8.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ulture-heritage-and-building-impac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ulture-heritage-and-building-impac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51.jp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ommunity-and-local-economy-impact/?playlist=b277eb0&amp;video=e8a3ab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ecohealthforyouth.com/video-showcase/" TargetMode="External"/><Relationship Id="rId4" Type="http://schemas.openxmlformats.org/officeDocument/2006/relationships/hyperlink" Target="https://ecohealthforyouth.com/toolbox/" TargetMode="External"/><Relationship Id="rId9" Type="http://schemas.openxmlformats.org/officeDocument/2006/relationships/hyperlink" Target="https://www.youtube.com/@grassroots-eu" TargetMode="External"/><Relationship Id="rId5" Type="http://schemas.openxmlformats.org/officeDocument/2006/relationships/hyperlink" Target="https://ecohealthforyouth.com/" TargetMode="External"/><Relationship Id="rId6" Type="http://schemas.openxmlformats.org/officeDocument/2006/relationships/hyperlink" Target="https://www.facebook.com/profile.php?id=100094655078232" TargetMode="External"/><Relationship Id="rId7" Type="http://schemas.openxmlformats.org/officeDocument/2006/relationships/hyperlink" Target="https://www.instagram.com/grassroots.eu/?igshid=NTc4MTIwNjQ2YQ%3D%3D" TargetMode="External"/><Relationship Id="rId8" Type="http://schemas.openxmlformats.org/officeDocument/2006/relationships/hyperlink" Target="https://www.tiktok.com/@grassroots.eu?_t=8cB8BBiN5Ms&amp;_r=1"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ommunity-and-local-economy-impact/?playlist=b277eb0&amp;video=e8a3ab7"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ommunity-and-local-economy-impact/?playlist=b277eb0&amp;video=e8a3ab7"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40.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ommunity-and-local-economy-impact/?playlist=b277eb0&amp;video=e8a3ab7"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48.jpg"/><Relationship Id="rId4" Type="http://schemas.openxmlformats.org/officeDocument/2006/relationships/image" Target="../media/image5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2.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ommunity-and-local-economy-impact/?playlist=b277eb0&amp;video=e8a3ab7"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hyperlink" Target="https://ecohealthforyouth.com/toolbox/optimise-business-operations/" TargetMode="External"/><Relationship Id="rId4" Type="http://schemas.openxmlformats.org/officeDocument/2006/relationships/hyperlink" Target="https://ecohealthforyouth.com/toolbox/assess-community-and-local-economy-impact/?playlist=b277eb0&amp;video=e8a3ab7" TargetMode="External"/><Relationship Id="rId5"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36.png"/><Relationship Id="rId4" Type="http://schemas.openxmlformats.org/officeDocument/2006/relationships/hyperlink" Target="https://ecohealthforyouth.com/toolbox/optimise-business-operations/" TargetMode="External"/><Relationship Id="rId5" Type="http://schemas.openxmlformats.org/officeDocument/2006/relationships/hyperlink" Target="https://ecohealthforyouth.com/toolbox/assess-community-and-local-economy-impact/?playlist=b277eb0&amp;video=e8a3ab7"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4.png"/><Relationship Id="rId4" Type="http://schemas.openxmlformats.org/officeDocument/2006/relationships/hyperlink" Target="https://ecohealthforyouth.com/toolbox/optimise-business-operations/" TargetMode="External"/><Relationship Id="rId5" Type="http://schemas.openxmlformats.org/officeDocument/2006/relationships/hyperlink" Target="https://ecohealthforyouth.com/toolbox/assess-community-and-local-economy-impact/?playlist=b277eb0&amp;video=e8a3ab7"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1.png"/><Relationship Id="rId4" Type="http://schemas.openxmlformats.org/officeDocument/2006/relationships/hyperlink" Target="https://ecohealthforyouth.com/toolbox/optimise-business-operations/" TargetMode="External"/><Relationship Id="rId5" Type="http://schemas.openxmlformats.org/officeDocument/2006/relationships/hyperlink" Target="https://ecohealthforyouth.com/toolbox/assess-community-and-local-economy-impact/?playlist=b277eb0&amp;video=e8a3ab7"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37.png"/><Relationship Id="rId4" Type="http://schemas.openxmlformats.org/officeDocument/2006/relationships/hyperlink" Target="https://ecohealthforyouth.com/toolbox/optimise-business-operations/" TargetMode="External"/><Relationship Id="rId5" Type="http://schemas.openxmlformats.org/officeDocument/2006/relationships/hyperlink" Target="https://ecohealthforyouth.com/toolbox/assess-community-and-local-economy-impact/?playlist=b277eb0&amp;video=e8a3ab7"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ecohealthforyouth.com/toolbox/" TargetMode="External"/><Relationship Id="rId4" Type="http://schemas.openxmlformats.org/officeDocument/2006/relationships/hyperlink" Target="https://ecohealthforyouth.com/toolbox/" TargetMode="External"/><Relationship Id="rId9" Type="http://schemas.openxmlformats.org/officeDocument/2006/relationships/hyperlink" Target="https://ecohealthforyouth.com/toolbox/optimise-business-operations/" TargetMode="External"/><Relationship Id="rId5" Type="http://schemas.openxmlformats.org/officeDocument/2006/relationships/hyperlink" Target="https://ecohealthforyouth.com/toolbox/" TargetMode="External"/><Relationship Id="rId6" Type="http://schemas.openxmlformats.org/officeDocument/2006/relationships/hyperlink" Target="https://ecohealthforyouth.com/toolbox/assess-environmental-impact/?e-filter-c3888c0-toolbox-category=measure-impact&amp;playlist=b277eb0&amp;video=5e20987" TargetMode="External"/><Relationship Id="rId7" Type="http://schemas.openxmlformats.org/officeDocument/2006/relationships/hyperlink" Target="https://ecohealthforyouth.com/toolbox/assess-culture-heritage-and-building-impact/?playlist=b277eb0&amp;video=5f9da01" TargetMode="External"/><Relationship Id="rId8" Type="http://schemas.openxmlformats.org/officeDocument/2006/relationships/hyperlink" Target="https://ecohealthforyouth.com/toolbox/assess-community-and-local-economy-impact/?playlist=b277eb0&amp;video=e8a3ab7" TargetMode="External"/><Relationship Id="rId11" Type="http://schemas.openxmlformats.org/officeDocument/2006/relationships/hyperlink" Target="https://ecohealthforyouth.com/toolbox/build-connections-and-grow-with-peers/" TargetMode="External"/><Relationship Id="rId10" Type="http://schemas.openxmlformats.org/officeDocument/2006/relationships/hyperlink" Target="https://ecohealthforyouth.com/toolbox/share-and-promote-your-vision/"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hyperlink" Target="https://ecohealthforyouth.com/toolbox/share-and-promote-your-vision/" TargetMode="External"/><Relationship Id="rId4" Type="http://schemas.openxmlformats.org/officeDocument/2006/relationships/hyperlink" Target="https://ecohealthforyouth.com/toolbox/assess-community-and-local-economy-impact/?playlist=b277eb0&amp;video=e8a3ab7" TargetMode="External"/><Relationship Id="rId5" Type="http://schemas.openxmlformats.org/officeDocument/2006/relationships/hyperlink" Target="https://ecohealthforyouth.com/toolbox/share-and-promote-your-vision/" TargetMode="External"/><Relationship Id="rId6" Type="http://schemas.openxmlformats.org/officeDocument/2006/relationships/image" Target="../media/image5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38.png"/><Relationship Id="rId4" Type="http://schemas.openxmlformats.org/officeDocument/2006/relationships/hyperlink" Target="https://ecohealthforyouth.com/toolbox/share-and-promote-your-vision/" TargetMode="External"/><Relationship Id="rId5" Type="http://schemas.openxmlformats.org/officeDocument/2006/relationships/hyperlink" Target="https://ecohealthforyouth.com/toolbox/assess-community-and-local-economy-impact/?playlist=b277eb0&amp;video=e8a3ab7" TargetMode="External"/><Relationship Id="rId6" Type="http://schemas.openxmlformats.org/officeDocument/2006/relationships/hyperlink" Target="https://ecohealthforyouth.com/toolbox/share-and-promote-your-vision/"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46.png"/><Relationship Id="rId4" Type="http://schemas.openxmlformats.org/officeDocument/2006/relationships/hyperlink" Target="https://ecohealthforyouth.com/toolbox/share-and-promote-your-vision/" TargetMode="External"/><Relationship Id="rId5" Type="http://schemas.openxmlformats.org/officeDocument/2006/relationships/hyperlink" Target="https://ecohealthforyouth.com/toolbox/assess-community-and-local-economy-impact/?playlist=b277eb0&amp;video=e8a3ab7" TargetMode="External"/><Relationship Id="rId6" Type="http://schemas.openxmlformats.org/officeDocument/2006/relationships/hyperlink" Target="https://ecohealthforyouth.com/toolbox/share-and-promote-your-vision/"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50.png"/><Relationship Id="rId4" Type="http://schemas.openxmlformats.org/officeDocument/2006/relationships/hyperlink" Target="https://ecohealthforyouth.com/toolbox/share-and-promote-your-vision/" TargetMode="External"/><Relationship Id="rId5" Type="http://schemas.openxmlformats.org/officeDocument/2006/relationships/hyperlink" Target="https://ecohealthforyouth.com/toolbox/assess-community-and-local-economy-impact/?playlist=b277eb0&amp;video=e8a3ab7" TargetMode="External"/><Relationship Id="rId6" Type="http://schemas.openxmlformats.org/officeDocument/2006/relationships/hyperlink" Target="https://ecohealthforyouth.com/toolbox/share-and-promote-your-vision/"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 Id="rId3" Type="http://schemas.openxmlformats.org/officeDocument/2006/relationships/image" Target="../media/image41.png"/><Relationship Id="rId4" Type="http://schemas.openxmlformats.org/officeDocument/2006/relationships/hyperlink" Target="https://ecohealthforyouth.com/toolbox/share-and-promote-your-vision/" TargetMode="External"/><Relationship Id="rId5" Type="http://schemas.openxmlformats.org/officeDocument/2006/relationships/hyperlink" Target="https://ecohealthforyouth.com/toolbox/assess-community-and-local-economy-impact/?playlist=b277eb0&amp;video=e8a3ab7" TargetMode="External"/><Relationship Id="rId6" Type="http://schemas.openxmlformats.org/officeDocument/2006/relationships/hyperlink" Target="https://ecohealthforyouth.com/toolbox/share-and-promote-your-vision/"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hyperlink" Target="https://www.youtube.com/watch?v=5y0obrJhdhE" TargetMode="External"/><Relationship Id="rId4" Type="http://schemas.openxmlformats.org/officeDocument/2006/relationships/hyperlink" Target="https://ecohealthforyouth.com/toolbox/assess-community-and-local-economy-impact/?playlist=b277eb0&amp;video=e8a3ab7" TargetMode="External"/><Relationship Id="rId5" Type="http://schemas.openxmlformats.org/officeDocument/2006/relationships/hyperlink" Target="https://ecohealthforyouth.com/toolbox/build-connections-and-grow-with-peers/" TargetMode="External"/><Relationship Id="rId6" Type="http://schemas.openxmlformats.org/officeDocument/2006/relationships/image" Target="../media/image5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ecohealthforyouth.com/toolbox/"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29.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ommunity-and-local-economy-impact/?playlist=b277eb0&amp;video=e8a3ab7" TargetMode="External"/><Relationship Id="rId6" Type="http://schemas.openxmlformats.org/officeDocument/2006/relationships/hyperlink" Target="https://ecohealthforyouth.com/toolbox/build-connections-and-grow-with-peer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 Id="rId3" Type="http://schemas.openxmlformats.org/officeDocument/2006/relationships/image" Target="../media/image45.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ommunity-and-local-economy-impact/?playlist=b277eb0&amp;video=e8a3ab7" TargetMode="External"/><Relationship Id="rId6" Type="http://schemas.openxmlformats.org/officeDocument/2006/relationships/hyperlink" Target="https://ecohealthforyouth.com/toolbox/build-connections-and-grow-with-peer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4.xml"/><Relationship Id="rId3" Type="http://schemas.openxmlformats.org/officeDocument/2006/relationships/image" Target="../media/image47.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ommunity-and-local-economy-impact/?playlist=b277eb0&amp;video=e8a3ab7" TargetMode="External"/><Relationship Id="rId6" Type="http://schemas.openxmlformats.org/officeDocument/2006/relationships/hyperlink" Target="https://ecohealthforyouth.com/toolbox/build-connections-and-grow-with-peers/"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 Id="rId3" Type="http://schemas.openxmlformats.org/officeDocument/2006/relationships/image" Target="../media/image55.png"/><Relationship Id="rId4" Type="http://schemas.openxmlformats.org/officeDocument/2006/relationships/hyperlink" Target="https://www.youtube.com/watch?v=5y0obrJhdhE" TargetMode="External"/><Relationship Id="rId5" Type="http://schemas.openxmlformats.org/officeDocument/2006/relationships/hyperlink" Target="https://ecohealthforyouth.com/toolbox/assess-community-and-local-economy-impact/?playlist=b277eb0&amp;video=e8a3ab7" TargetMode="External"/><Relationship Id="rId6" Type="http://schemas.openxmlformats.org/officeDocument/2006/relationships/hyperlink" Target="https://ecohealthforyouth.com/toolbox/build-connections-and-grow-with-peer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7.xml"/><Relationship Id="rId3" Type="http://schemas.openxmlformats.org/officeDocument/2006/relationships/image" Target="../media/image43.jpg"/><Relationship Id="rId4" Type="http://schemas.openxmlformats.org/officeDocument/2006/relationships/image" Target="../media/image49.png"/><Relationship Id="rId5" Type="http://schemas.openxmlformats.org/officeDocument/2006/relationships/image" Target="../media/image54.jpg"/><Relationship Id="rId6"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ecohealthforyouth.com/toolbox/" TargetMode="External"/><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hyperlink" Target="https://ecohealthforyouth.com/toolbox/" TargetMode="External"/><Relationship Id="rId4" Type="http://schemas.openxmlformats.org/officeDocument/2006/relationships/hyperlink" Target="https://ecohealthforyouth.com/toolbox/assess-environmental-impact/?e-filter-c3888c0-toolbox-category=measure-impact&amp;playlist=b277eb0&amp;video=5e20987" TargetMode="External"/><Relationship Id="rId9" Type="http://schemas.openxmlformats.org/officeDocument/2006/relationships/hyperlink" Target="https://ecohealthforyouth.com/toolbox/optimise-business-operations/" TargetMode="External"/><Relationship Id="rId5" Type="http://schemas.openxmlformats.org/officeDocument/2006/relationships/hyperlink" Target="https://ecohealthforyouth.com/toolbox/assess-culture-heritage-and-building-impact/?playlist=b277eb0&amp;video=5f9da01" TargetMode="External"/><Relationship Id="rId6" Type="http://schemas.openxmlformats.org/officeDocument/2006/relationships/hyperlink" Target="https://ecohealthforyouth.com/toolbox/assess-community-and-local-economy-impact/?playlist=b277eb0&amp;video=e8a3ab7" TargetMode="External"/><Relationship Id="rId7" Type="http://schemas.openxmlformats.org/officeDocument/2006/relationships/hyperlink" Target="https://ecohealthforyouth.com/toolbox/optimise-business-operations/" TargetMode="External"/><Relationship Id="rId8" Type="http://schemas.openxmlformats.org/officeDocument/2006/relationships/hyperlink" Target="https://ecohealthforyouth.com/toolbox/share-and-promote-your-vis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1"/>
          <p:cNvSpPr txBox="1"/>
          <p:nvPr>
            <p:ph type="body" idx="1"/>
          </p:nvPr>
        </p:nvSpPr>
        <p:spPr>
          <a:xfrm>
            <a:off x="4072852" y="2087466"/>
            <a:ext cx="2951698" cy="57461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AC03B"/>
              </a:buClr>
              <a:buSzPts val="2800"/>
              <a:buNone/>
            </a:pPr>
            <a:r>
              <a:rPr lang="en-US"/>
              <a:t>Guida per gli educatori</a:t>
            </a:r>
            <a:endParaRPr/>
          </a:p>
        </p:txBody>
      </p:sp>
      <p:sp>
        <p:nvSpPr>
          <p:cNvPr id="563" name="Google Shape;563;p1"/>
          <p:cNvSpPr txBox="1"/>
          <p:nvPr>
            <p:ph type="body" idx="3"/>
          </p:nvPr>
        </p:nvSpPr>
        <p:spPr>
          <a:xfrm>
            <a:off x="4072851" y="2785829"/>
            <a:ext cx="2980605" cy="75169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D6E71"/>
              </a:buClr>
              <a:buSzPts val="1800"/>
              <a:buNone/>
            </a:pPr>
            <a:r>
              <a:rPr lang="en-US"/>
              <a:t>Kit di strumenti GRASSROOTS </a:t>
            </a:r>
            <a:endParaRPr/>
          </a:p>
        </p:txBody>
      </p:sp>
      <p:sp>
        <p:nvSpPr>
          <p:cNvPr id="564" name="Google Shape;564;p1"/>
          <p:cNvSpPr txBox="1"/>
          <p:nvPr>
            <p:ph type="body" idx="4"/>
          </p:nvPr>
        </p:nvSpPr>
        <p:spPr>
          <a:xfrm>
            <a:off x="3137338" y="6982095"/>
            <a:ext cx="4422335" cy="44648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1800" b="1">
                <a:solidFill>
                  <a:srgbClr val="FFFFFF"/>
                </a:solidFill>
                <a:latin typeface="Verdana"/>
                <a:ea typeface="Verdana"/>
                <a:cs typeface="Verdana"/>
                <a:sym typeface="Verdana"/>
              </a:rPr>
              <a:t>www.ecohealthforyouth.com</a:t>
            </a:r>
            <a:endParaRPr/>
          </a:p>
        </p:txBody>
      </p:sp>
      <p:pic>
        <p:nvPicPr>
          <p:cNvPr id="565" name="Google Shape;565;p1" descr="A group of people smiling&#10;&#10;Description automatically generated"/>
          <p:cNvPicPr preferRelativeResize="0"/>
          <p:nvPr>
            <p:ph type="pic" idx="2"/>
          </p:nvPr>
        </p:nvPicPr>
        <p:blipFill rotWithShape="1">
          <a:blip r:embed="rId3">
            <a:alphaModFix/>
          </a:blip>
          <a:srcRect l="20878" t="0" r="20877" b="0"/>
          <a:stretch/>
        </p:blipFill>
        <p:spPr>
          <a:xfrm>
            <a:off x="0" y="3629826"/>
            <a:ext cx="4786172" cy="5479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0"/>
          <p:cNvSpPr txBox="1"/>
          <p:nvPr>
            <p:ph type="body" idx="1"/>
          </p:nvPr>
        </p:nvSpPr>
        <p:spPr>
          <a:xfrm>
            <a:off x="392427" y="3575977"/>
            <a:ext cx="2864232" cy="45125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sz="2200"/>
              <a:t>Preparatevi!</a:t>
            </a:r>
            <a:endParaRPr/>
          </a:p>
        </p:txBody>
      </p:sp>
      <p:sp>
        <p:nvSpPr>
          <p:cNvPr id="705" name="Google Shape;705;p10"/>
          <p:cNvSpPr txBox="1"/>
          <p:nvPr>
            <p:ph type="body" idx="2"/>
          </p:nvPr>
        </p:nvSpPr>
        <p:spPr>
          <a:xfrm>
            <a:off x="392427" y="5311526"/>
            <a:ext cx="2590857" cy="26388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200"/>
              <a:buNone/>
            </a:pPr>
            <a:r>
              <a:rPr lang="en-US" sz="1200" b="1"/>
              <a:t>Tecnologia e attrezzature</a:t>
            </a:r>
            <a:endParaRPr/>
          </a:p>
        </p:txBody>
      </p:sp>
      <p:sp>
        <p:nvSpPr>
          <p:cNvPr id="706" name="Google Shape;706;p10"/>
          <p:cNvSpPr txBox="1"/>
          <p:nvPr>
            <p:ph type="body" idx="3"/>
          </p:nvPr>
        </p:nvSpPr>
        <p:spPr>
          <a:xfrm>
            <a:off x="601683" y="6794233"/>
            <a:ext cx="2133447" cy="2788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200"/>
              <a:buNone/>
            </a:pPr>
            <a:r>
              <a:rPr lang="en-US" sz="1200" b="1"/>
              <a:t>Materiale del programma</a:t>
            </a:r>
            <a:endParaRPr/>
          </a:p>
        </p:txBody>
      </p:sp>
      <p:sp>
        <p:nvSpPr>
          <p:cNvPr id="707" name="Google Shape;707;p10"/>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708" name="Google Shape;708;p10"/>
          <p:cNvSpPr txBox="1"/>
          <p:nvPr>
            <p:ph type="body" idx="4"/>
          </p:nvPr>
        </p:nvSpPr>
        <p:spPr>
          <a:xfrm>
            <a:off x="372969" y="875095"/>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AC03B"/>
              </a:buClr>
              <a:buSzPts val="2800"/>
              <a:buNone/>
            </a:pPr>
            <a:r>
              <a:rPr lang="en-US"/>
              <a:t>Cosa vi serve!</a:t>
            </a:r>
            <a:endParaRPr/>
          </a:p>
        </p:txBody>
      </p:sp>
      <p:sp>
        <p:nvSpPr>
          <p:cNvPr id="709" name="Google Shape;709;p10"/>
          <p:cNvSpPr txBox="1"/>
          <p:nvPr>
            <p:ph type="body" idx="5"/>
          </p:nvPr>
        </p:nvSpPr>
        <p:spPr>
          <a:xfrm>
            <a:off x="601683" y="8288044"/>
            <a:ext cx="2133447" cy="2788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200"/>
              <a:buNone/>
            </a:pPr>
            <a:r>
              <a:rPr lang="en-US" sz="1200" b="1"/>
              <a:t>Valutare l'apprendimento</a:t>
            </a:r>
            <a:endParaRPr/>
          </a:p>
        </p:txBody>
      </p:sp>
      <p:sp>
        <p:nvSpPr>
          <p:cNvPr id="710" name="Google Shape;710;p10"/>
          <p:cNvSpPr txBox="1"/>
          <p:nvPr>
            <p:ph type="body" idx="6"/>
          </p:nvPr>
        </p:nvSpPr>
        <p:spPr>
          <a:xfrm>
            <a:off x="3372600" y="5297639"/>
            <a:ext cx="2133447" cy="2788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200"/>
              <a:buNone/>
            </a:pPr>
            <a:r>
              <a:rPr lang="en-US" sz="1200" b="1"/>
              <a:t>Strumenti digitali</a:t>
            </a:r>
            <a:endParaRPr/>
          </a:p>
        </p:txBody>
      </p:sp>
      <p:sp>
        <p:nvSpPr>
          <p:cNvPr id="711" name="Google Shape;711;p10"/>
          <p:cNvSpPr txBox="1"/>
          <p:nvPr>
            <p:ph type="body" idx="7"/>
          </p:nvPr>
        </p:nvSpPr>
        <p:spPr>
          <a:xfrm>
            <a:off x="3372600" y="6779242"/>
            <a:ext cx="2133447" cy="27887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200"/>
              <a:buNone/>
            </a:pPr>
            <a:r>
              <a:rPr lang="en-US" sz="1200" b="1"/>
              <a:t>Preparare le sessioni</a:t>
            </a:r>
            <a:endParaRPr/>
          </a:p>
        </p:txBody>
      </p:sp>
      <p:sp>
        <p:nvSpPr>
          <p:cNvPr id="712" name="Google Shape;712;p10"/>
          <p:cNvSpPr txBox="1"/>
          <p:nvPr>
            <p:ph type="body" idx="8"/>
          </p:nvPr>
        </p:nvSpPr>
        <p:spPr>
          <a:xfrm>
            <a:off x="372969" y="1506734"/>
            <a:ext cx="6862220"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Trattandosi di un </a:t>
            </a:r>
            <a:r>
              <a:rPr lang="en-US" sz="1400" u="sng">
                <a:solidFill>
                  <a:srgbClr val="4B4B4B"/>
                </a:solidFill>
                <a:hlinkClick r:id="rId3">
                  <a:extLst>
                    <a:ext uri="{A12FA001-AC4F-418D-AE19-62706E023703}">
                      <ahyp:hlinkClr val="tx"/>
                    </a:ext>
                  </a:extLst>
                </a:hlinkClick>
              </a:rPr>
              <a:t>kit di strumenti online </a:t>
            </a:r>
            <a:r>
              <a:rPr lang="en-US" sz="1400">
                <a:solidFill>
                  <a:srgbClr val="4B4B4B"/>
                </a:solidFill>
              </a:rPr>
              <a:t>che include risorse online e scaricabili, per sfruttarne appieno il potenziale sono necessari strumenti e materiali digitali essenziali per offrire un'esperienza di apprendimento online fluida, d'impatto e coinvolgente:</a:t>
            </a:r>
            <a:endParaRPr sz="1400">
              <a:solidFill>
                <a:srgbClr val="4B4B4B"/>
              </a:solidFill>
            </a:endParaRPr>
          </a:p>
        </p:txBody>
      </p:sp>
      <p:sp>
        <p:nvSpPr>
          <p:cNvPr id="713" name="Google Shape;713;p10"/>
          <p:cNvSpPr txBox="1"/>
          <p:nvPr/>
        </p:nvSpPr>
        <p:spPr>
          <a:xfrm>
            <a:off x="428900" y="4247780"/>
            <a:ext cx="2398141" cy="830997"/>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Connessione Internet affidabile</a:t>
            </a:r>
            <a:endParaRPr/>
          </a:p>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Dispositivi per gli studenti, ad esempio laptop o computer </a:t>
            </a:r>
            <a:endParaRPr/>
          </a:p>
        </p:txBody>
      </p:sp>
      <p:sp>
        <p:nvSpPr>
          <p:cNvPr id="714" name="Google Shape;714;p10"/>
          <p:cNvSpPr txBox="1"/>
          <p:nvPr/>
        </p:nvSpPr>
        <p:spPr>
          <a:xfrm>
            <a:off x="3372600" y="4196885"/>
            <a:ext cx="2270211"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Strumenti di collaborazione </a:t>
            </a:r>
            <a:r>
              <a:rPr lang="en-US" sz="1100">
                <a:solidFill>
                  <a:srgbClr val="4B4B4B"/>
                </a:solidFill>
                <a:latin typeface="Verdana"/>
                <a:ea typeface="Verdana"/>
                <a:cs typeface="Verdana"/>
                <a:sym typeface="Verdana"/>
              </a:rPr>
              <a:t>(ad esempio, Jamboard o Palet)</a:t>
            </a:r>
            <a:endParaRPr/>
          </a:p>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Strumenti di videoconferenza </a:t>
            </a:r>
            <a:r>
              <a:rPr lang="en-US" sz="1100">
                <a:solidFill>
                  <a:srgbClr val="4B4B4B"/>
                </a:solidFill>
                <a:latin typeface="Verdana"/>
                <a:ea typeface="Verdana"/>
                <a:cs typeface="Verdana"/>
                <a:sym typeface="Verdana"/>
              </a:rPr>
              <a:t>(ad esempio, Zoom o Google Meet)</a:t>
            </a:r>
            <a:endParaRPr/>
          </a:p>
        </p:txBody>
      </p:sp>
      <p:sp>
        <p:nvSpPr>
          <p:cNvPr id="715" name="Google Shape;715;p10"/>
          <p:cNvSpPr txBox="1"/>
          <p:nvPr/>
        </p:nvSpPr>
        <p:spPr>
          <a:xfrm>
            <a:off x="392427" y="5701670"/>
            <a:ext cx="2434615" cy="1200329"/>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Questa Guida per l'educatore</a:t>
            </a:r>
            <a:endParaRPr/>
          </a:p>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Accesso a tutte le domande</a:t>
            </a:r>
            <a:endParaRPr/>
          </a:p>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Accesso a tutti i video</a:t>
            </a:r>
            <a:endParaRPr/>
          </a:p>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Accesso a tutte le idee</a:t>
            </a:r>
            <a:endParaRPr/>
          </a:p>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Accesso a tutti i kit di strumenti</a:t>
            </a:r>
            <a:endParaRPr sz="1200">
              <a:solidFill>
                <a:srgbClr val="4B4B4B"/>
              </a:solidFill>
              <a:latin typeface="Verdana"/>
              <a:ea typeface="Verdana"/>
              <a:cs typeface="Verdana"/>
              <a:sym typeface="Verdana"/>
            </a:endParaRPr>
          </a:p>
          <a:p>
            <a:pPr marL="171450" marR="0" lvl="0" indent="-95250" algn="l" rtl="0">
              <a:spcBef>
                <a:spcPts val="0"/>
              </a:spcBef>
              <a:spcAft>
                <a:spcPts val="0"/>
              </a:spcAft>
              <a:buClr>
                <a:schemeClr val="dk1"/>
              </a:buClr>
              <a:buSzPts val="1200"/>
              <a:buFont typeface="Arial"/>
              <a:buNone/>
            </a:pPr>
            <a:r>
              <a:t/>
            </a:r>
            <a:endParaRPr sz="1200">
              <a:solidFill>
                <a:srgbClr val="4B4B4B"/>
              </a:solidFill>
              <a:latin typeface="Verdana"/>
              <a:ea typeface="Verdana"/>
              <a:cs typeface="Verdana"/>
              <a:sym typeface="Verdana"/>
            </a:endParaRPr>
          </a:p>
        </p:txBody>
      </p:sp>
      <p:sp>
        <p:nvSpPr>
          <p:cNvPr id="716" name="Google Shape;716;p10"/>
          <p:cNvSpPr txBox="1"/>
          <p:nvPr/>
        </p:nvSpPr>
        <p:spPr>
          <a:xfrm>
            <a:off x="3351204" y="5701670"/>
            <a:ext cx="2434615" cy="1200329"/>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Familiarizzare con tutte le 6 Sezioni e i Toolkites</a:t>
            </a:r>
            <a:endParaRPr sz="1200">
              <a:solidFill>
                <a:srgbClr val="4B4B4B"/>
              </a:solidFill>
              <a:latin typeface="Verdana"/>
              <a:ea typeface="Verdana"/>
              <a:cs typeface="Verdana"/>
              <a:sym typeface="Verdana"/>
            </a:endParaRPr>
          </a:p>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Preparate ogni lezione sulla base delle 4 fasi PENSARE, GUARDARE, PROVARE e USARE.</a:t>
            </a:r>
            <a:endParaRPr/>
          </a:p>
          <a:p>
            <a:pPr marL="171450" marR="0" lvl="0" indent="-95250" algn="l" rtl="0">
              <a:spcBef>
                <a:spcPts val="0"/>
              </a:spcBef>
              <a:spcAft>
                <a:spcPts val="0"/>
              </a:spcAft>
              <a:buClr>
                <a:schemeClr val="dk1"/>
              </a:buClr>
              <a:buSzPts val="1200"/>
              <a:buFont typeface="Arial"/>
              <a:buNone/>
            </a:pPr>
            <a:r>
              <a:t/>
            </a:r>
            <a:endParaRPr sz="1200">
              <a:solidFill>
                <a:srgbClr val="4B4B4B"/>
              </a:solidFill>
              <a:latin typeface="Verdana"/>
              <a:ea typeface="Verdana"/>
              <a:cs typeface="Verdana"/>
              <a:sym typeface="Verdana"/>
            </a:endParaRPr>
          </a:p>
        </p:txBody>
      </p:sp>
      <p:sp>
        <p:nvSpPr>
          <p:cNvPr id="717" name="Google Shape;717;p10"/>
          <p:cNvSpPr txBox="1"/>
          <p:nvPr/>
        </p:nvSpPr>
        <p:spPr>
          <a:xfrm>
            <a:off x="392427" y="7073104"/>
            <a:ext cx="2590857" cy="1200329"/>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Utilizzare le domande per valutare la comprensione</a:t>
            </a:r>
            <a:endParaRPr/>
          </a:p>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Utilizzare i video e le idee per approfondire l'apprendimento</a:t>
            </a:r>
            <a:endParaRPr/>
          </a:p>
          <a:p>
            <a:pPr marL="171450" marR="0" lvl="0" indent="-171450" algn="l" rtl="0">
              <a:spcBef>
                <a:spcPts val="0"/>
              </a:spcBef>
              <a:spcAft>
                <a:spcPts val="0"/>
              </a:spcAft>
              <a:buClr>
                <a:srgbClr val="4B4B4B"/>
              </a:buClr>
              <a:buSzPts val="1200"/>
              <a:buFont typeface="Arial"/>
              <a:buChar char="•"/>
            </a:pPr>
            <a:r>
              <a:rPr lang="en-US" sz="1200">
                <a:solidFill>
                  <a:srgbClr val="4B4B4B"/>
                </a:solidFill>
                <a:latin typeface="Verdana"/>
                <a:ea typeface="Verdana"/>
                <a:cs typeface="Verdana"/>
                <a:sym typeface="Verdana"/>
              </a:rPr>
              <a:t>Utilizzare l'implementazione degli strumenti per valutare l'apprendimento</a:t>
            </a:r>
            <a:endParaRPr sz="1200">
              <a:solidFill>
                <a:schemeClr val="lt1"/>
              </a:solidFill>
              <a:latin typeface="Verdana"/>
              <a:ea typeface="Verdana"/>
              <a:cs typeface="Verdana"/>
              <a:sym typeface="Verdan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1"/>
          <p:cNvSpPr txBox="1"/>
          <p:nvPr>
            <p:ph type="body" idx="1"/>
          </p:nvPr>
        </p:nvSpPr>
        <p:spPr>
          <a:xfrm>
            <a:off x="214748" y="2319287"/>
            <a:ext cx="7344927" cy="667162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B4B4B"/>
              </a:buClr>
              <a:buSzPts val="1400"/>
              <a:buNone/>
            </a:pPr>
            <a:r>
              <a:rPr lang="en-US" b="1" u="sng">
                <a:solidFill>
                  <a:srgbClr val="4B4B4B"/>
                </a:solidFill>
                <a:hlinkClick r:id="rId3">
                  <a:extLst>
                    <a:ext uri="{A12FA001-AC4F-418D-AE19-62706E023703}">
                      <ahyp:hlinkClr val="tx"/>
                    </a:ext>
                  </a:extLst>
                </a:hlinkClick>
              </a:rPr>
              <a:t>Il GRASSROOTS Toolkit </a:t>
            </a:r>
            <a:r>
              <a:rPr lang="en-US">
                <a:solidFill>
                  <a:srgbClr val="4B4B4B"/>
                </a:solidFill>
              </a:rPr>
              <a:t>è suddiviso in sei categorie chiave per guidare efficacemente gli imprenditori eco-sanitari e le iniziative guidate dalla comunità. Seguendo queste categorie, i giovani imprenditori eco-sanitari possono sviluppare un approccio olistico per costruire progetti sostenibili ed eco-compatibili che contribuiscano positivamente alle comunità, all'economia locale e all'ambiente.</a:t>
            </a:r>
            <a:endParaRPr/>
          </a:p>
          <a:p>
            <a:pPr marL="342900" lvl="0" indent="-342900" algn="l" rtl="0">
              <a:lnSpc>
                <a:spcPct val="100000"/>
              </a:lnSpc>
              <a:spcBef>
                <a:spcPts val="1200"/>
              </a:spcBef>
              <a:spcAft>
                <a:spcPts val="0"/>
              </a:spcAft>
              <a:buClr>
                <a:srgbClr val="F16924"/>
              </a:buClr>
              <a:buSzPts val="1400"/>
              <a:buFont typeface="Century Schoolbook"/>
              <a:buAutoNum type="arabicPeriod"/>
            </a:pPr>
            <a:r>
              <a:rPr lang="en-US" b="1">
                <a:solidFill>
                  <a:srgbClr val="F16924"/>
                </a:solidFill>
              </a:rPr>
              <a:t>Valutare l'impatto ambientale:</a:t>
            </a:r>
            <a:br>
              <a:rPr lang="en-US">
                <a:solidFill>
                  <a:srgbClr val="4B4B4B"/>
                </a:solidFill>
              </a:rPr>
            </a:br>
            <a:r>
              <a:rPr lang="en-US">
                <a:solidFill>
                  <a:srgbClr val="4B4B4B"/>
                </a:solidFill>
              </a:rPr>
              <a:t>Misurare e valutare l'impatto ambientale e i benefici della vostra idea. Le risorse e gli strumenti vi aiutano a identificare le aree di miglioramento e a garantire che la vostra iniziativa abbia un impatto positivo sull'ambiente.</a:t>
            </a:r>
            <a:endParaRPr/>
          </a:p>
          <a:p>
            <a:pPr marL="342900" lvl="0" indent="-342900" algn="l" rtl="0">
              <a:lnSpc>
                <a:spcPct val="100000"/>
              </a:lnSpc>
              <a:spcBef>
                <a:spcPts val="1200"/>
              </a:spcBef>
              <a:spcAft>
                <a:spcPts val="0"/>
              </a:spcAft>
              <a:buClr>
                <a:srgbClr val="F16924"/>
              </a:buClr>
              <a:buSzPts val="1400"/>
              <a:buFont typeface="Century Schoolbook"/>
              <a:buAutoNum type="arabicPeriod"/>
            </a:pPr>
            <a:r>
              <a:rPr lang="en-US" b="1">
                <a:solidFill>
                  <a:srgbClr val="F16924"/>
                </a:solidFill>
              </a:rPr>
              <a:t>Valutare la cultura, il patrimonio e l'impatto degli edifici:</a:t>
            </a:r>
            <a:br>
              <a:rPr lang="en-US">
                <a:solidFill>
                  <a:srgbClr val="4B4B4B"/>
                </a:solidFill>
              </a:rPr>
            </a:br>
            <a:r>
              <a:rPr lang="en-US">
                <a:solidFill>
                  <a:srgbClr val="4B4B4B"/>
                </a:solidFill>
              </a:rPr>
              <a:t>Esplorate risorse e strumenti per valutare come preservare il patrimonio culturale, le tradizioni locali e l'impatto degli edifici che utilizzate e con cui interagite. Acquisite una comprensione più approfondita di come potete avere un impatto positivo sulla cultura e sul patrimonio locale.</a:t>
            </a:r>
            <a:endParaRPr/>
          </a:p>
          <a:p>
            <a:pPr marL="342900" lvl="0" indent="-342900" algn="l" rtl="0">
              <a:lnSpc>
                <a:spcPct val="100000"/>
              </a:lnSpc>
              <a:spcBef>
                <a:spcPts val="1200"/>
              </a:spcBef>
              <a:spcAft>
                <a:spcPts val="0"/>
              </a:spcAft>
              <a:buClr>
                <a:srgbClr val="F16924"/>
              </a:buClr>
              <a:buSzPts val="1400"/>
              <a:buFont typeface="Century Schoolbook"/>
              <a:buAutoNum type="arabicPeriod"/>
            </a:pPr>
            <a:r>
              <a:rPr lang="en-US" b="1">
                <a:solidFill>
                  <a:srgbClr val="F16924"/>
                </a:solidFill>
              </a:rPr>
              <a:t>Valutare l'impatto sulla comunità e sull'economia locale:</a:t>
            </a:r>
            <a:br>
              <a:rPr lang="en-US">
                <a:solidFill>
                  <a:srgbClr val="4B4B4B"/>
                </a:solidFill>
              </a:rPr>
            </a:br>
            <a:r>
              <a:rPr lang="en-US">
                <a:solidFill>
                  <a:srgbClr val="4B4B4B"/>
                </a:solidFill>
              </a:rPr>
              <a:t>Misurare il contributo della vostra idea alle comunità locali e alla crescita economica, compresa la creazione di posti di lavoro, il sostegno alle imprese locali e l'empowerment della comunità. Questi strumenti vi aiutano a identificare il ruolo della vostra iniziativa nel rafforzamento dell'economia locale.</a:t>
            </a:r>
            <a:endParaRPr/>
          </a:p>
          <a:p>
            <a:pPr marL="342900" lvl="0" indent="-342900" algn="l" rtl="0">
              <a:lnSpc>
                <a:spcPct val="100000"/>
              </a:lnSpc>
              <a:spcBef>
                <a:spcPts val="1200"/>
              </a:spcBef>
              <a:spcAft>
                <a:spcPts val="0"/>
              </a:spcAft>
              <a:buClr>
                <a:srgbClr val="F16924"/>
              </a:buClr>
              <a:buSzPts val="1400"/>
              <a:buFont typeface="Century Schoolbook"/>
              <a:buAutoNum type="arabicPeriod"/>
            </a:pPr>
            <a:r>
              <a:rPr lang="en-US" b="1">
                <a:solidFill>
                  <a:srgbClr val="F16924"/>
                </a:solidFill>
              </a:rPr>
              <a:t>Ottimizzare le operazioni aziendali:</a:t>
            </a:r>
            <a:br>
              <a:rPr lang="en-US">
                <a:solidFill>
                  <a:srgbClr val="4B4B4B"/>
                </a:solidFill>
              </a:rPr>
            </a:br>
            <a:r>
              <a:rPr lang="en-US">
                <a:solidFill>
                  <a:srgbClr val="4B4B4B"/>
                </a:solidFill>
              </a:rPr>
              <a:t>Accedete a strumenti facilmente implementabili e convenienti per aiutarvi a snellire processi quali la gestione dei progetti, la finanza, l'allocazione delle risorse e la programmazione. Semplificate i flussi di lavoro per massimizzare l'efficienza e concentrarvi su un impatto significativo.</a:t>
            </a:r>
            <a:endParaRPr/>
          </a:p>
          <a:p>
            <a:pPr marL="342900" lvl="0" indent="-342900" algn="l" rtl="0">
              <a:lnSpc>
                <a:spcPct val="100000"/>
              </a:lnSpc>
              <a:spcBef>
                <a:spcPts val="1200"/>
              </a:spcBef>
              <a:spcAft>
                <a:spcPts val="0"/>
              </a:spcAft>
              <a:buClr>
                <a:srgbClr val="F16924"/>
              </a:buClr>
              <a:buSzPts val="1400"/>
              <a:buFont typeface="Century Schoolbook"/>
              <a:buAutoNum type="arabicPeriod"/>
            </a:pPr>
            <a:r>
              <a:rPr lang="en-US" b="1">
                <a:solidFill>
                  <a:srgbClr val="F16924"/>
                </a:solidFill>
              </a:rPr>
              <a:t>Condividete e promuovete la vostra visione con i clienti:</a:t>
            </a:r>
            <a:br>
              <a:rPr lang="en-US">
                <a:solidFill>
                  <a:srgbClr val="4B4B4B"/>
                </a:solidFill>
              </a:rPr>
            </a:br>
            <a:r>
              <a:rPr lang="en-US">
                <a:solidFill>
                  <a:srgbClr val="4B4B4B"/>
                </a:solidFill>
              </a:rPr>
              <a:t>Sfruttate gli strumenti di marketing creativo per migliorare la visibilità, coinvolgere i clienti e promuovere efficacemente la vostra iniziativa. Utilizzate efficacemente le piattaforme dei social media per raccontare la vostra storia, mettere in evidenza le pratiche sostenibili e attirare un pubblico più ampio.</a:t>
            </a:r>
            <a:endParaRPr/>
          </a:p>
          <a:p>
            <a:pPr marL="342900" lvl="0" indent="-342900" algn="l" rtl="0">
              <a:lnSpc>
                <a:spcPct val="100000"/>
              </a:lnSpc>
              <a:spcBef>
                <a:spcPts val="1200"/>
              </a:spcBef>
              <a:spcAft>
                <a:spcPts val="0"/>
              </a:spcAft>
              <a:buClr>
                <a:srgbClr val="F16924"/>
              </a:buClr>
              <a:buSzPts val="1400"/>
              <a:buFont typeface="Century Schoolbook"/>
              <a:buAutoNum type="arabicPeriod"/>
            </a:pPr>
            <a:r>
              <a:rPr lang="en-US" b="1">
                <a:solidFill>
                  <a:srgbClr val="F16924"/>
                </a:solidFill>
              </a:rPr>
              <a:t>Creare connessioni e crescere con i colleghi:</a:t>
            </a:r>
            <a:br>
              <a:rPr lang="en-US">
                <a:solidFill>
                  <a:srgbClr val="4B4B4B"/>
                </a:solidFill>
              </a:rPr>
            </a:br>
            <a:r>
              <a:rPr lang="en-US">
                <a:solidFill>
                  <a:srgbClr val="4B4B4B"/>
                </a:solidFill>
              </a:rPr>
              <a:t>Stabilire collaborazioni e reti significative con coetanei, sostenitori, stakeholder, membri della comunità e imprenditori che la pensano allo stesso modo. Questi strumenti supportano gli imprenditori eco-sanitari nella creazione di partnership di supporto e professionali che garantiscano iniziative sostenibili e d'impatto.</a:t>
            </a:r>
            <a:endParaRPr/>
          </a:p>
          <a:p>
            <a:pPr marL="0" lvl="0" indent="0" algn="l" rtl="0">
              <a:lnSpc>
                <a:spcPct val="100000"/>
              </a:lnSpc>
              <a:spcBef>
                <a:spcPts val="1200"/>
              </a:spcBef>
              <a:spcAft>
                <a:spcPts val="0"/>
              </a:spcAft>
              <a:buClr>
                <a:srgbClr val="6D6E71"/>
              </a:buClr>
              <a:buSzPts val="1400"/>
              <a:buNone/>
            </a:pPr>
            <a:r>
              <a:t/>
            </a:r>
            <a:endParaRPr>
              <a:solidFill>
                <a:srgbClr val="4B4B4B"/>
              </a:solidFill>
            </a:endParaRPr>
          </a:p>
          <a:p>
            <a:pPr marL="0" lvl="0" indent="0" algn="l" rtl="0">
              <a:lnSpc>
                <a:spcPct val="100000"/>
              </a:lnSpc>
              <a:spcBef>
                <a:spcPts val="1200"/>
              </a:spcBef>
              <a:spcAft>
                <a:spcPts val="0"/>
              </a:spcAft>
              <a:buClr>
                <a:srgbClr val="6D6E71"/>
              </a:buClr>
              <a:buSzPts val="1400"/>
              <a:buNone/>
            </a:pPr>
            <a:r>
              <a:t/>
            </a:r>
            <a:endParaRPr>
              <a:solidFill>
                <a:srgbClr val="4B4B4B"/>
              </a:solidFill>
            </a:endParaRPr>
          </a:p>
        </p:txBody>
      </p:sp>
      <p:sp>
        <p:nvSpPr>
          <p:cNvPr id="723" name="Google Shape;723;p11"/>
          <p:cNvSpPr txBox="1"/>
          <p:nvPr>
            <p:ph type="body" idx="3"/>
          </p:nvPr>
        </p:nvSpPr>
        <p:spPr>
          <a:xfrm>
            <a:off x="214748" y="807607"/>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a:t>Come si usa</a:t>
            </a:r>
            <a:endParaRPr b="0"/>
          </a:p>
        </p:txBody>
      </p:sp>
      <p:sp>
        <p:nvSpPr>
          <p:cNvPr id="724" name="Google Shape;724;p11"/>
          <p:cNvSpPr txBox="1"/>
          <p:nvPr>
            <p:ph type="body" idx="2"/>
          </p:nvPr>
        </p:nvSpPr>
        <p:spPr>
          <a:xfrm>
            <a:off x="214748" y="1475311"/>
            <a:ext cx="5956470"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400"/>
              <a:buFont typeface="Arial"/>
              <a:buNone/>
            </a:pPr>
            <a:r>
              <a:rPr lang="en-US" sz="2400" b="1"/>
              <a:t>Sei sezioni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12"/>
          <p:cNvSpPr txBox="1"/>
          <p:nvPr>
            <p:ph type="sldNum" idx="12"/>
          </p:nvPr>
        </p:nvSpPr>
        <p:spPr>
          <a:xfrm>
            <a:off x="6860806" y="10632868"/>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730" name="Google Shape;730;p12"/>
          <p:cNvSpPr txBox="1"/>
          <p:nvPr/>
        </p:nvSpPr>
        <p:spPr>
          <a:xfrm>
            <a:off x="395288" y="887817"/>
            <a:ext cx="6362784"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1">
                <a:solidFill>
                  <a:schemeClr val="lt1"/>
                </a:solidFill>
                <a:latin typeface="Verdana"/>
                <a:ea typeface="Verdana"/>
                <a:cs typeface="Verdana"/>
                <a:sym typeface="Verdana"/>
              </a:rPr>
              <a:t>Come funziona!</a:t>
            </a:r>
            <a:endParaRPr/>
          </a:p>
        </p:txBody>
      </p:sp>
      <p:sp>
        <p:nvSpPr>
          <p:cNvPr id="731" name="Google Shape;731;p12"/>
          <p:cNvSpPr txBox="1"/>
          <p:nvPr>
            <p:ph type="body" idx="1"/>
          </p:nvPr>
        </p:nvSpPr>
        <p:spPr>
          <a:xfrm>
            <a:off x="207819" y="2354154"/>
            <a:ext cx="7175620" cy="1219201"/>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F16924"/>
              </a:buClr>
              <a:buSzPts val="1600"/>
              <a:buNone/>
            </a:pPr>
            <a:r>
              <a:rPr lang="en-US" sz="1600" b="1">
                <a:solidFill>
                  <a:srgbClr val="F16924"/>
                </a:solidFill>
              </a:rPr>
              <a:t>Ogni </a:t>
            </a:r>
            <a:r>
              <a:rPr lang="en-US" sz="1600" b="1" u="sng">
                <a:solidFill>
                  <a:srgbClr val="F16924"/>
                </a:solidFill>
                <a:hlinkClick r:id="rId3">
                  <a:extLst>
                    <a:ext uri="{A12FA001-AC4F-418D-AE19-62706E023703}">
                      <ahyp:hlinkClr val="tx"/>
                    </a:ext>
                  </a:extLst>
                </a:hlinkClick>
              </a:rPr>
              <a:t>sezione del kit di strumenti </a:t>
            </a:r>
            <a:r>
              <a:rPr lang="en-US" sz="1600" b="1">
                <a:solidFill>
                  <a:srgbClr val="F16924"/>
                </a:solidFill>
              </a:rPr>
              <a:t>presenta 4 semplici passi per l'apprendimento attivo</a:t>
            </a:r>
            <a:endParaRPr/>
          </a:p>
          <a:p>
            <a:pPr marL="0" lvl="0" indent="0" algn="just" rtl="0">
              <a:lnSpc>
                <a:spcPct val="100000"/>
              </a:lnSpc>
              <a:spcBef>
                <a:spcPts val="0"/>
              </a:spcBef>
              <a:spcAft>
                <a:spcPts val="0"/>
              </a:spcAft>
              <a:buClr>
                <a:srgbClr val="6D6E71"/>
              </a:buClr>
              <a:buSzPts val="1000"/>
              <a:buNone/>
            </a:pPr>
            <a:r>
              <a:t/>
            </a:r>
            <a:endParaRPr sz="1000" b="1">
              <a:solidFill>
                <a:srgbClr val="F16924"/>
              </a:solidFill>
            </a:endParaRPr>
          </a:p>
          <a:p>
            <a:pPr marL="0" lvl="0" indent="0" algn="just" rtl="0">
              <a:lnSpc>
                <a:spcPct val="100000"/>
              </a:lnSpc>
              <a:spcBef>
                <a:spcPts val="0"/>
              </a:spcBef>
              <a:spcAft>
                <a:spcPts val="0"/>
              </a:spcAft>
              <a:buClr>
                <a:srgbClr val="4B4B4B"/>
              </a:buClr>
              <a:buSzPts val="1400"/>
              <a:buNone/>
            </a:pPr>
            <a:r>
              <a:rPr lang="en-US">
                <a:solidFill>
                  <a:srgbClr val="4B4B4B"/>
                </a:solidFill>
              </a:rPr>
              <a:t>Queste fasi sono pensate per aiutare gli studenti a comprendere, esplorare e applicare pienamente i concetti in modo da garantire risultati di apprendimento positivi. Gli studenti possono impegnarsi in un apprendimento profondo e significativo attraverso le seguenti tecniche attive:</a:t>
            </a:r>
            <a:endParaRPr/>
          </a:p>
          <a:p>
            <a:pPr marL="0" lvl="0" indent="0" algn="just" rtl="0">
              <a:lnSpc>
                <a:spcPct val="100000"/>
              </a:lnSpc>
              <a:spcBef>
                <a:spcPts val="0"/>
              </a:spcBef>
              <a:spcAft>
                <a:spcPts val="0"/>
              </a:spcAft>
              <a:buClr>
                <a:srgbClr val="6D6E71"/>
              </a:buClr>
              <a:buSzPts val="1400"/>
              <a:buNone/>
            </a:pPr>
            <a:r>
              <a:t/>
            </a:r>
            <a:endParaRPr/>
          </a:p>
          <a:p>
            <a:pPr marL="342900" lvl="0" indent="-342900" algn="just" rtl="0">
              <a:lnSpc>
                <a:spcPct val="100000"/>
              </a:lnSpc>
              <a:spcBef>
                <a:spcPts val="0"/>
              </a:spcBef>
              <a:spcAft>
                <a:spcPts val="0"/>
              </a:spcAft>
              <a:buClr>
                <a:srgbClr val="F16924"/>
              </a:buClr>
              <a:buSzPts val="1400"/>
              <a:buFont typeface="Century Schoolbook"/>
              <a:buAutoNum type="arabicPeriod"/>
            </a:pPr>
            <a:r>
              <a:rPr lang="en-US" b="1">
                <a:solidFill>
                  <a:srgbClr val="F16924"/>
                </a:solidFill>
              </a:rPr>
              <a:t>PENSARE </a:t>
            </a:r>
            <a:r>
              <a:rPr lang="en-US">
                <a:solidFill>
                  <a:srgbClr val="4B4B4B"/>
                </a:solidFill>
              </a:rPr>
              <a:t>Riflettere sui concetti chiave e su come si applicano alla vostra idea o progetto.</a:t>
            </a:r>
            <a:endParaRPr/>
          </a:p>
          <a:p>
            <a:pPr marL="342900" lvl="0" indent="-342900" algn="just" rtl="0">
              <a:lnSpc>
                <a:spcPct val="100000"/>
              </a:lnSpc>
              <a:spcBef>
                <a:spcPts val="0"/>
              </a:spcBef>
              <a:spcAft>
                <a:spcPts val="0"/>
              </a:spcAft>
              <a:buClr>
                <a:srgbClr val="F16924"/>
              </a:buClr>
              <a:buSzPts val="1400"/>
              <a:buFont typeface="Century Schoolbook"/>
              <a:buAutoNum type="arabicPeriod"/>
            </a:pPr>
            <a:r>
              <a:rPr lang="en-US" b="1">
                <a:solidFill>
                  <a:srgbClr val="F16924"/>
                </a:solidFill>
              </a:rPr>
              <a:t>GUARDA </a:t>
            </a:r>
            <a:r>
              <a:rPr lang="en-US">
                <a:solidFill>
                  <a:srgbClr val="4B4B4B"/>
                </a:solidFill>
              </a:rPr>
              <a:t>Imparate da video curati, esercitazioni o esempi reali che vi ispirano e vi guidano.</a:t>
            </a:r>
            <a:endParaRPr/>
          </a:p>
          <a:p>
            <a:pPr marL="342900" lvl="0" indent="-342900" algn="just" rtl="0">
              <a:lnSpc>
                <a:spcPct val="100000"/>
              </a:lnSpc>
              <a:spcBef>
                <a:spcPts val="0"/>
              </a:spcBef>
              <a:spcAft>
                <a:spcPts val="0"/>
              </a:spcAft>
              <a:buClr>
                <a:srgbClr val="F16924"/>
              </a:buClr>
              <a:buSzPts val="1400"/>
              <a:buFont typeface="Century Schoolbook"/>
              <a:buAutoNum type="arabicPeriod"/>
            </a:pPr>
            <a:r>
              <a:rPr lang="en-US" b="1">
                <a:solidFill>
                  <a:srgbClr val="F16924"/>
                </a:solidFill>
              </a:rPr>
              <a:t>PROVA </a:t>
            </a:r>
            <a:r>
              <a:rPr lang="en-US">
                <a:solidFill>
                  <a:srgbClr val="4B4B4B"/>
                </a:solidFill>
              </a:rPr>
              <a:t>Mettete in pratica le idee attraverso attività pratiche, esercizi o simulazioni.</a:t>
            </a:r>
            <a:endParaRPr/>
          </a:p>
          <a:p>
            <a:pPr marL="342900" lvl="0" indent="-342900" algn="just" rtl="0">
              <a:lnSpc>
                <a:spcPct val="100000"/>
              </a:lnSpc>
              <a:spcBef>
                <a:spcPts val="0"/>
              </a:spcBef>
              <a:spcAft>
                <a:spcPts val="0"/>
              </a:spcAft>
              <a:buClr>
                <a:srgbClr val="F16924"/>
              </a:buClr>
              <a:buSzPts val="1400"/>
              <a:buFont typeface="Century Schoolbook"/>
              <a:buAutoNum type="arabicPeriod"/>
            </a:pPr>
            <a:r>
              <a:rPr lang="en-US" b="1">
                <a:solidFill>
                  <a:srgbClr val="F16924"/>
                </a:solidFill>
              </a:rPr>
              <a:t>USO </a:t>
            </a:r>
            <a:r>
              <a:rPr lang="en-US">
                <a:solidFill>
                  <a:srgbClr val="4B4B4B"/>
                </a:solidFill>
              </a:rPr>
              <a:t>Implementare strumenti e risorse pratiche per dare vita alla vostra idea in modo efficace.</a:t>
            </a:r>
            <a:endParaRPr/>
          </a:p>
        </p:txBody>
      </p:sp>
      <p:sp>
        <p:nvSpPr>
          <p:cNvPr id="732" name="Google Shape;732;p12"/>
          <p:cNvSpPr txBox="1"/>
          <p:nvPr/>
        </p:nvSpPr>
        <p:spPr>
          <a:xfrm>
            <a:off x="392018" y="5839358"/>
            <a:ext cx="6716257" cy="52788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b="0" i="0">
                <a:solidFill>
                  <a:srgbClr val="4B4B4B"/>
                </a:solidFill>
                <a:latin typeface="Verdana"/>
                <a:ea typeface="Verdana"/>
                <a:cs typeface="Verdana"/>
                <a:sym typeface="Verdana"/>
              </a:rPr>
              <a:t>Ogni fase è accompagnata da </a:t>
            </a:r>
            <a:r>
              <a:rPr lang="en-US" sz="1400" b="1" i="0">
                <a:solidFill>
                  <a:srgbClr val="F16924"/>
                </a:solidFill>
                <a:latin typeface="Verdana"/>
                <a:ea typeface="Verdana"/>
                <a:cs typeface="Verdana"/>
                <a:sym typeface="Verdana"/>
              </a:rPr>
              <a:t>strumenti</a:t>
            </a:r>
            <a:r>
              <a:rPr lang="en-US" sz="1400" b="0" i="0">
                <a:solidFill>
                  <a:srgbClr val="4B4B4B"/>
                </a:solidFill>
                <a:latin typeface="Verdana"/>
                <a:ea typeface="Verdana"/>
                <a:cs typeface="Verdana"/>
                <a:sym typeface="Verdana"/>
              </a:rPr>
              <a:t>, </a:t>
            </a:r>
            <a:r>
              <a:rPr lang="en-US" sz="1400" b="1" i="0">
                <a:solidFill>
                  <a:srgbClr val="F16924"/>
                </a:solidFill>
                <a:latin typeface="Verdana"/>
                <a:ea typeface="Verdana"/>
                <a:cs typeface="Verdana"/>
                <a:sym typeface="Verdana"/>
              </a:rPr>
              <a:t>domande </a:t>
            </a:r>
            <a:r>
              <a:rPr lang="en-US" sz="1400" b="0" i="0">
                <a:solidFill>
                  <a:srgbClr val="4B4B4B"/>
                </a:solidFill>
                <a:latin typeface="Verdana"/>
                <a:ea typeface="Verdana"/>
                <a:cs typeface="Verdana"/>
                <a:sym typeface="Verdana"/>
              </a:rPr>
              <a:t>e </a:t>
            </a:r>
            <a:r>
              <a:rPr lang="en-US" sz="1400" b="1" i="0">
                <a:solidFill>
                  <a:srgbClr val="F16924"/>
                </a:solidFill>
                <a:latin typeface="Verdana"/>
                <a:ea typeface="Verdana"/>
                <a:cs typeface="Verdana"/>
                <a:sym typeface="Verdana"/>
              </a:rPr>
              <a:t>risorse </a:t>
            </a:r>
            <a:r>
              <a:rPr lang="en-US" sz="1400" b="0" i="0">
                <a:solidFill>
                  <a:srgbClr val="4B4B4B"/>
                </a:solidFill>
                <a:latin typeface="Verdana"/>
                <a:ea typeface="Verdana"/>
                <a:cs typeface="Verdana"/>
                <a:sym typeface="Verdana"/>
              </a:rPr>
              <a:t>diverse </a:t>
            </a:r>
            <a:r>
              <a:rPr lang="en-US" sz="1400" b="0" i="0">
                <a:solidFill>
                  <a:srgbClr val="4B4B4B"/>
                </a:solidFill>
                <a:latin typeface="Verdana"/>
                <a:ea typeface="Verdana"/>
                <a:cs typeface="Verdana"/>
                <a:sym typeface="Verdana"/>
              </a:rPr>
              <a:t>per semplificare e implementare facilmente un'idea imprenditoriale GRASSROOTS.</a:t>
            </a:r>
            <a:endParaRPr sz="1400" b="0" i="0">
              <a:solidFill>
                <a:srgbClr val="6D6E71"/>
              </a:solidFill>
              <a:latin typeface="Verdana"/>
              <a:ea typeface="Verdana"/>
              <a:cs typeface="Verdana"/>
              <a:sym typeface="Verdana"/>
            </a:endParaRPr>
          </a:p>
        </p:txBody>
      </p:sp>
      <p:grpSp>
        <p:nvGrpSpPr>
          <p:cNvPr id="733" name="Google Shape;733;p12"/>
          <p:cNvGrpSpPr/>
          <p:nvPr/>
        </p:nvGrpSpPr>
        <p:grpSpPr>
          <a:xfrm>
            <a:off x="4168886" y="1552961"/>
            <a:ext cx="464306" cy="464306"/>
            <a:chOff x="528637" y="2094706"/>
            <a:chExt cx="6502400" cy="6502399"/>
          </a:xfrm>
        </p:grpSpPr>
        <p:sp>
          <p:nvSpPr>
            <p:cNvPr id="734" name="Google Shape;734;p12"/>
            <p:cNvSpPr/>
            <p:nvPr/>
          </p:nvSpPr>
          <p:spPr>
            <a:xfrm>
              <a:off x="528637" y="4277816"/>
              <a:ext cx="6502400" cy="4319289"/>
            </a:xfrm>
            <a:custGeom>
              <a:rect l="l" t="t" r="r" b="b"/>
              <a:pathLst>
                <a:path w="6502400" h="4319289" extrusionOk="0">
                  <a:moveTo>
                    <a:pt x="6122244" y="638125"/>
                  </a:moveTo>
                  <a:lnTo>
                    <a:pt x="5740400" y="638125"/>
                  </a:lnTo>
                  <a:lnTo>
                    <a:pt x="5740400" y="409129"/>
                  </a:lnTo>
                  <a:cubicBezTo>
                    <a:pt x="5740400" y="185440"/>
                    <a:pt x="5558433" y="3522"/>
                    <a:pt x="5334794" y="3522"/>
                  </a:cubicBezTo>
                  <a:lnTo>
                    <a:pt x="4161631" y="3522"/>
                  </a:lnTo>
                  <a:cubicBezTo>
                    <a:pt x="3802460" y="3522"/>
                    <a:pt x="3484463" y="182860"/>
                    <a:pt x="3292376" y="456754"/>
                  </a:cubicBezTo>
                  <a:cubicBezTo>
                    <a:pt x="3100636" y="180925"/>
                    <a:pt x="2781399" y="0"/>
                    <a:pt x="2420739" y="0"/>
                  </a:cubicBezTo>
                  <a:lnTo>
                    <a:pt x="1167606" y="0"/>
                  </a:lnTo>
                  <a:cubicBezTo>
                    <a:pt x="943967" y="0"/>
                    <a:pt x="762000" y="181967"/>
                    <a:pt x="762000" y="405606"/>
                  </a:cubicBezTo>
                  <a:lnTo>
                    <a:pt x="762000" y="638125"/>
                  </a:lnTo>
                  <a:lnTo>
                    <a:pt x="380157" y="638125"/>
                  </a:lnTo>
                  <a:cubicBezTo>
                    <a:pt x="170557" y="638125"/>
                    <a:pt x="0" y="808633"/>
                    <a:pt x="0" y="1018183"/>
                  </a:cubicBezTo>
                  <a:lnTo>
                    <a:pt x="0" y="3939233"/>
                  </a:lnTo>
                  <a:cubicBezTo>
                    <a:pt x="0" y="4148783"/>
                    <a:pt x="170557" y="4319290"/>
                    <a:pt x="380157" y="4319290"/>
                  </a:cubicBezTo>
                  <a:lnTo>
                    <a:pt x="6122244" y="4319290"/>
                  </a:lnTo>
                  <a:cubicBezTo>
                    <a:pt x="6331843" y="4319290"/>
                    <a:pt x="6502400" y="4148783"/>
                    <a:pt x="6502400" y="3939233"/>
                  </a:cubicBezTo>
                  <a:lnTo>
                    <a:pt x="6502400" y="1018183"/>
                  </a:lnTo>
                  <a:cubicBezTo>
                    <a:pt x="6502400" y="808633"/>
                    <a:pt x="6331843" y="638125"/>
                    <a:pt x="6122244" y="638125"/>
                  </a:cubicBezTo>
                  <a:close/>
                  <a:moveTo>
                    <a:pt x="1143000" y="405606"/>
                  </a:moveTo>
                  <a:cubicBezTo>
                    <a:pt x="1143000" y="392013"/>
                    <a:pt x="1154013" y="381000"/>
                    <a:pt x="1167606" y="381000"/>
                  </a:cubicBezTo>
                  <a:lnTo>
                    <a:pt x="2420739" y="381000"/>
                  </a:lnTo>
                  <a:cubicBezTo>
                    <a:pt x="2795687" y="381000"/>
                    <a:pt x="3100685" y="685998"/>
                    <a:pt x="3100685" y="1060897"/>
                  </a:cubicBezTo>
                  <a:lnTo>
                    <a:pt x="3100685" y="3934768"/>
                  </a:lnTo>
                  <a:lnTo>
                    <a:pt x="1143000" y="3934768"/>
                  </a:lnTo>
                  <a:close/>
                  <a:moveTo>
                    <a:pt x="381000" y="1019125"/>
                  </a:moveTo>
                  <a:lnTo>
                    <a:pt x="762000" y="1019125"/>
                  </a:lnTo>
                  <a:lnTo>
                    <a:pt x="762000" y="3938290"/>
                  </a:lnTo>
                  <a:lnTo>
                    <a:pt x="381000" y="3938290"/>
                  </a:lnTo>
                  <a:close/>
                  <a:moveTo>
                    <a:pt x="3481685" y="3938290"/>
                  </a:moveTo>
                  <a:lnTo>
                    <a:pt x="3481685" y="1064419"/>
                  </a:lnTo>
                  <a:cubicBezTo>
                    <a:pt x="3481685" y="689521"/>
                    <a:pt x="3786684" y="384473"/>
                    <a:pt x="4161582" y="384473"/>
                  </a:cubicBezTo>
                  <a:lnTo>
                    <a:pt x="5334794" y="384473"/>
                  </a:lnTo>
                  <a:cubicBezTo>
                    <a:pt x="5348337" y="384473"/>
                    <a:pt x="5359400" y="395536"/>
                    <a:pt x="5359400" y="409079"/>
                  </a:cubicBezTo>
                  <a:lnTo>
                    <a:pt x="5359400" y="3938290"/>
                  </a:lnTo>
                  <a:close/>
                  <a:moveTo>
                    <a:pt x="6121400" y="3938290"/>
                  </a:moveTo>
                  <a:lnTo>
                    <a:pt x="5740400" y="3938290"/>
                  </a:lnTo>
                  <a:lnTo>
                    <a:pt x="5740400" y="1019125"/>
                  </a:lnTo>
                  <a:lnTo>
                    <a:pt x="6121400" y="101912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Verdana"/>
                <a:ea typeface="Verdana"/>
                <a:cs typeface="Verdana"/>
                <a:sym typeface="Verdana"/>
              </a:endParaRPr>
            </a:p>
          </p:txBody>
        </p:sp>
        <p:sp>
          <p:nvSpPr>
            <p:cNvPr id="735" name="Google Shape;735;p12"/>
            <p:cNvSpPr/>
            <p:nvPr/>
          </p:nvSpPr>
          <p:spPr>
            <a:xfrm>
              <a:off x="1948060" y="5124449"/>
              <a:ext cx="1354038" cy="381000"/>
            </a:xfrm>
            <a:custGeom>
              <a:rect l="l" t="t" r="r" b="b"/>
              <a:pathLst>
                <a:path w="1354038" h="381000" extrusionOk="0">
                  <a:moveTo>
                    <a:pt x="1163538" y="0"/>
                  </a:moveTo>
                  <a:lnTo>
                    <a:pt x="190500" y="0"/>
                  </a:lnTo>
                  <a:cubicBezTo>
                    <a:pt x="85279" y="0"/>
                    <a:pt x="0" y="85279"/>
                    <a:pt x="0" y="190500"/>
                  </a:cubicBezTo>
                  <a:cubicBezTo>
                    <a:pt x="0" y="295722"/>
                    <a:pt x="85279" y="381000"/>
                    <a:pt x="190500" y="381000"/>
                  </a:cubicBezTo>
                  <a:lnTo>
                    <a:pt x="1163538" y="381000"/>
                  </a:lnTo>
                  <a:cubicBezTo>
                    <a:pt x="1268760" y="381000"/>
                    <a:pt x="1354038" y="295722"/>
                    <a:pt x="1354038" y="190500"/>
                  </a:cubicBezTo>
                  <a:cubicBezTo>
                    <a:pt x="1354038" y="85279"/>
                    <a:pt x="1268760" y="0"/>
                    <a:pt x="116353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Verdana"/>
                <a:ea typeface="Verdana"/>
                <a:cs typeface="Verdana"/>
                <a:sym typeface="Verdana"/>
              </a:endParaRPr>
            </a:p>
          </p:txBody>
        </p:sp>
        <p:sp>
          <p:nvSpPr>
            <p:cNvPr id="736" name="Google Shape;736;p12"/>
            <p:cNvSpPr/>
            <p:nvPr/>
          </p:nvSpPr>
          <p:spPr>
            <a:xfrm>
              <a:off x="1948060" y="5886003"/>
              <a:ext cx="1354038" cy="381000"/>
            </a:xfrm>
            <a:custGeom>
              <a:rect l="l" t="t" r="r" b="b"/>
              <a:pathLst>
                <a:path w="1354038" h="381000" extrusionOk="0">
                  <a:moveTo>
                    <a:pt x="1163538" y="0"/>
                  </a:moveTo>
                  <a:lnTo>
                    <a:pt x="190500" y="0"/>
                  </a:lnTo>
                  <a:cubicBezTo>
                    <a:pt x="85279" y="0"/>
                    <a:pt x="0" y="85279"/>
                    <a:pt x="0" y="190500"/>
                  </a:cubicBezTo>
                  <a:cubicBezTo>
                    <a:pt x="0" y="295722"/>
                    <a:pt x="85279" y="381000"/>
                    <a:pt x="190500" y="381000"/>
                  </a:cubicBezTo>
                  <a:lnTo>
                    <a:pt x="1163538" y="381000"/>
                  </a:lnTo>
                  <a:cubicBezTo>
                    <a:pt x="1268760" y="381000"/>
                    <a:pt x="1354038" y="295722"/>
                    <a:pt x="1354038" y="190500"/>
                  </a:cubicBezTo>
                  <a:cubicBezTo>
                    <a:pt x="1354038" y="85279"/>
                    <a:pt x="1268760" y="0"/>
                    <a:pt x="116353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Verdana"/>
                <a:ea typeface="Verdana"/>
                <a:cs typeface="Verdana"/>
                <a:sym typeface="Verdana"/>
              </a:endParaRPr>
            </a:p>
          </p:txBody>
        </p:sp>
        <p:sp>
          <p:nvSpPr>
            <p:cNvPr id="737" name="Google Shape;737;p12"/>
            <p:cNvSpPr/>
            <p:nvPr/>
          </p:nvSpPr>
          <p:spPr>
            <a:xfrm>
              <a:off x="1948060" y="6647606"/>
              <a:ext cx="1354038" cy="381000"/>
            </a:xfrm>
            <a:custGeom>
              <a:rect l="l" t="t" r="r" b="b"/>
              <a:pathLst>
                <a:path w="1354038" h="381000" extrusionOk="0">
                  <a:moveTo>
                    <a:pt x="1163538" y="0"/>
                  </a:moveTo>
                  <a:lnTo>
                    <a:pt x="190500" y="0"/>
                  </a:lnTo>
                  <a:cubicBezTo>
                    <a:pt x="85279" y="0"/>
                    <a:pt x="0" y="85279"/>
                    <a:pt x="0" y="190500"/>
                  </a:cubicBezTo>
                  <a:cubicBezTo>
                    <a:pt x="0" y="295672"/>
                    <a:pt x="85279" y="381000"/>
                    <a:pt x="190500" y="381000"/>
                  </a:cubicBezTo>
                  <a:lnTo>
                    <a:pt x="1163538" y="381000"/>
                  </a:lnTo>
                  <a:cubicBezTo>
                    <a:pt x="1268760" y="381000"/>
                    <a:pt x="1354038" y="295672"/>
                    <a:pt x="1354038" y="190500"/>
                  </a:cubicBezTo>
                  <a:cubicBezTo>
                    <a:pt x="1354038" y="85279"/>
                    <a:pt x="1268760" y="0"/>
                    <a:pt x="116353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Verdana"/>
                <a:ea typeface="Verdana"/>
                <a:cs typeface="Verdana"/>
                <a:sym typeface="Verdana"/>
              </a:endParaRPr>
            </a:p>
          </p:txBody>
        </p:sp>
        <p:sp>
          <p:nvSpPr>
            <p:cNvPr id="738" name="Google Shape;738;p12"/>
            <p:cNvSpPr/>
            <p:nvPr/>
          </p:nvSpPr>
          <p:spPr>
            <a:xfrm>
              <a:off x="1948060" y="7409159"/>
              <a:ext cx="1354038" cy="381000"/>
            </a:xfrm>
            <a:custGeom>
              <a:rect l="l" t="t" r="r" b="b"/>
              <a:pathLst>
                <a:path w="1354038" h="381000" extrusionOk="0">
                  <a:moveTo>
                    <a:pt x="1163538" y="0"/>
                  </a:moveTo>
                  <a:lnTo>
                    <a:pt x="190500" y="0"/>
                  </a:lnTo>
                  <a:cubicBezTo>
                    <a:pt x="85279" y="0"/>
                    <a:pt x="0" y="85279"/>
                    <a:pt x="0" y="190500"/>
                  </a:cubicBezTo>
                  <a:cubicBezTo>
                    <a:pt x="0" y="295722"/>
                    <a:pt x="85279" y="381000"/>
                    <a:pt x="190500" y="381000"/>
                  </a:cubicBezTo>
                  <a:lnTo>
                    <a:pt x="1163538" y="381000"/>
                  </a:lnTo>
                  <a:cubicBezTo>
                    <a:pt x="1268760" y="381000"/>
                    <a:pt x="1354038" y="295722"/>
                    <a:pt x="1354038" y="190500"/>
                  </a:cubicBezTo>
                  <a:cubicBezTo>
                    <a:pt x="1354038" y="85279"/>
                    <a:pt x="1268760" y="0"/>
                    <a:pt x="116353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Verdana"/>
                <a:ea typeface="Verdana"/>
                <a:cs typeface="Verdana"/>
                <a:sym typeface="Verdana"/>
              </a:endParaRPr>
            </a:p>
          </p:txBody>
        </p:sp>
        <p:sp>
          <p:nvSpPr>
            <p:cNvPr id="739" name="Google Shape;739;p12"/>
            <p:cNvSpPr/>
            <p:nvPr/>
          </p:nvSpPr>
          <p:spPr>
            <a:xfrm>
              <a:off x="4301082" y="5120679"/>
              <a:ext cx="1354087" cy="381000"/>
            </a:xfrm>
            <a:custGeom>
              <a:rect l="l" t="t" r="r" b="b"/>
              <a:pathLst>
                <a:path w="1354087" h="381000" extrusionOk="0">
                  <a:moveTo>
                    <a:pt x="1163588" y="0"/>
                  </a:moveTo>
                  <a:lnTo>
                    <a:pt x="190500" y="0"/>
                  </a:lnTo>
                  <a:cubicBezTo>
                    <a:pt x="85328" y="0"/>
                    <a:pt x="0" y="85279"/>
                    <a:pt x="0" y="190500"/>
                  </a:cubicBezTo>
                  <a:cubicBezTo>
                    <a:pt x="0" y="295722"/>
                    <a:pt x="85328" y="381000"/>
                    <a:pt x="190500" y="381000"/>
                  </a:cubicBezTo>
                  <a:lnTo>
                    <a:pt x="1163588" y="381000"/>
                  </a:lnTo>
                  <a:cubicBezTo>
                    <a:pt x="1268809" y="381000"/>
                    <a:pt x="1354088" y="295722"/>
                    <a:pt x="1354088" y="190500"/>
                  </a:cubicBezTo>
                  <a:cubicBezTo>
                    <a:pt x="1354088" y="85279"/>
                    <a:pt x="1268809" y="0"/>
                    <a:pt x="116358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Verdana"/>
                <a:ea typeface="Verdana"/>
                <a:cs typeface="Verdana"/>
                <a:sym typeface="Verdana"/>
              </a:endParaRPr>
            </a:p>
          </p:txBody>
        </p:sp>
        <p:sp>
          <p:nvSpPr>
            <p:cNvPr id="740" name="Google Shape;740;p12"/>
            <p:cNvSpPr/>
            <p:nvPr/>
          </p:nvSpPr>
          <p:spPr>
            <a:xfrm>
              <a:off x="4301082" y="5882232"/>
              <a:ext cx="1354087" cy="381000"/>
            </a:xfrm>
            <a:custGeom>
              <a:rect l="l" t="t" r="r" b="b"/>
              <a:pathLst>
                <a:path w="1354087" h="381000" extrusionOk="0">
                  <a:moveTo>
                    <a:pt x="1163588" y="0"/>
                  </a:moveTo>
                  <a:lnTo>
                    <a:pt x="190500" y="0"/>
                  </a:lnTo>
                  <a:cubicBezTo>
                    <a:pt x="85328" y="0"/>
                    <a:pt x="0" y="85279"/>
                    <a:pt x="0" y="190500"/>
                  </a:cubicBezTo>
                  <a:cubicBezTo>
                    <a:pt x="0" y="295722"/>
                    <a:pt x="85328" y="381000"/>
                    <a:pt x="190500" y="381000"/>
                  </a:cubicBezTo>
                  <a:lnTo>
                    <a:pt x="1163588" y="381000"/>
                  </a:lnTo>
                  <a:cubicBezTo>
                    <a:pt x="1268809" y="381000"/>
                    <a:pt x="1354088" y="295722"/>
                    <a:pt x="1354088" y="190500"/>
                  </a:cubicBezTo>
                  <a:cubicBezTo>
                    <a:pt x="1354088" y="85279"/>
                    <a:pt x="1268809" y="0"/>
                    <a:pt x="116358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Verdana"/>
                <a:ea typeface="Verdana"/>
                <a:cs typeface="Verdana"/>
                <a:sym typeface="Verdana"/>
              </a:endParaRPr>
            </a:p>
          </p:txBody>
        </p:sp>
        <p:sp>
          <p:nvSpPr>
            <p:cNvPr id="741" name="Google Shape;741;p12"/>
            <p:cNvSpPr/>
            <p:nvPr/>
          </p:nvSpPr>
          <p:spPr>
            <a:xfrm>
              <a:off x="4301082" y="6643786"/>
              <a:ext cx="1354087" cy="381000"/>
            </a:xfrm>
            <a:custGeom>
              <a:rect l="l" t="t" r="r" b="b"/>
              <a:pathLst>
                <a:path w="1354087" h="381000" extrusionOk="0">
                  <a:moveTo>
                    <a:pt x="1163588" y="0"/>
                  </a:moveTo>
                  <a:lnTo>
                    <a:pt x="190500" y="0"/>
                  </a:lnTo>
                  <a:cubicBezTo>
                    <a:pt x="85328" y="0"/>
                    <a:pt x="0" y="85328"/>
                    <a:pt x="0" y="190500"/>
                  </a:cubicBezTo>
                  <a:cubicBezTo>
                    <a:pt x="0" y="295722"/>
                    <a:pt x="85328" y="381000"/>
                    <a:pt x="190500" y="381000"/>
                  </a:cubicBezTo>
                  <a:lnTo>
                    <a:pt x="1163588" y="381000"/>
                  </a:lnTo>
                  <a:cubicBezTo>
                    <a:pt x="1268809" y="381000"/>
                    <a:pt x="1354088" y="295722"/>
                    <a:pt x="1354088" y="190500"/>
                  </a:cubicBezTo>
                  <a:cubicBezTo>
                    <a:pt x="1354088" y="85328"/>
                    <a:pt x="1268809" y="0"/>
                    <a:pt x="116358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Verdana"/>
                <a:ea typeface="Verdana"/>
                <a:cs typeface="Verdana"/>
                <a:sym typeface="Verdana"/>
              </a:endParaRPr>
            </a:p>
          </p:txBody>
        </p:sp>
        <p:sp>
          <p:nvSpPr>
            <p:cNvPr id="742" name="Google Shape;742;p12"/>
            <p:cNvSpPr/>
            <p:nvPr/>
          </p:nvSpPr>
          <p:spPr>
            <a:xfrm>
              <a:off x="4301082" y="7405389"/>
              <a:ext cx="1354087" cy="381000"/>
            </a:xfrm>
            <a:custGeom>
              <a:rect l="l" t="t" r="r" b="b"/>
              <a:pathLst>
                <a:path w="1354087" h="381000" extrusionOk="0">
                  <a:moveTo>
                    <a:pt x="1163588" y="0"/>
                  </a:moveTo>
                  <a:lnTo>
                    <a:pt x="190500" y="0"/>
                  </a:lnTo>
                  <a:cubicBezTo>
                    <a:pt x="85328" y="0"/>
                    <a:pt x="0" y="85279"/>
                    <a:pt x="0" y="190500"/>
                  </a:cubicBezTo>
                  <a:cubicBezTo>
                    <a:pt x="0" y="295722"/>
                    <a:pt x="85328" y="381000"/>
                    <a:pt x="190500" y="381000"/>
                  </a:cubicBezTo>
                  <a:lnTo>
                    <a:pt x="1163588" y="381000"/>
                  </a:lnTo>
                  <a:cubicBezTo>
                    <a:pt x="1268809" y="381000"/>
                    <a:pt x="1354088" y="295722"/>
                    <a:pt x="1354088" y="190500"/>
                  </a:cubicBezTo>
                  <a:cubicBezTo>
                    <a:pt x="1354088" y="85279"/>
                    <a:pt x="1268809" y="0"/>
                    <a:pt x="1163588"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Verdana"/>
                <a:ea typeface="Verdana"/>
                <a:cs typeface="Verdana"/>
                <a:sym typeface="Verdana"/>
              </a:endParaRPr>
            </a:p>
          </p:txBody>
        </p:sp>
        <p:sp>
          <p:nvSpPr>
            <p:cNvPr id="743" name="Google Shape;743;p12"/>
            <p:cNvSpPr/>
            <p:nvPr/>
          </p:nvSpPr>
          <p:spPr>
            <a:xfrm>
              <a:off x="937517" y="2094706"/>
              <a:ext cx="5684589" cy="1638548"/>
            </a:xfrm>
            <a:custGeom>
              <a:rect l="l" t="t" r="r" b="b"/>
              <a:pathLst>
                <a:path w="5684589" h="1638548" extrusionOk="0">
                  <a:moveTo>
                    <a:pt x="190500" y="1009799"/>
                  </a:moveTo>
                  <a:lnTo>
                    <a:pt x="594221" y="1009799"/>
                  </a:lnTo>
                  <a:cubicBezTo>
                    <a:pt x="601216" y="1357660"/>
                    <a:pt x="886420" y="1638548"/>
                    <a:pt x="1235968" y="1638548"/>
                  </a:cubicBezTo>
                  <a:lnTo>
                    <a:pt x="2009924" y="1638548"/>
                  </a:lnTo>
                  <a:cubicBezTo>
                    <a:pt x="2359472" y="1638548"/>
                    <a:pt x="2644676" y="1357660"/>
                    <a:pt x="2651671" y="1009799"/>
                  </a:cubicBezTo>
                  <a:lnTo>
                    <a:pt x="3032968" y="1009799"/>
                  </a:lnTo>
                  <a:cubicBezTo>
                    <a:pt x="3039963" y="1357660"/>
                    <a:pt x="3325118" y="1638548"/>
                    <a:pt x="3674666" y="1638548"/>
                  </a:cubicBezTo>
                  <a:lnTo>
                    <a:pt x="4448671" y="1638548"/>
                  </a:lnTo>
                  <a:cubicBezTo>
                    <a:pt x="4798219" y="1638548"/>
                    <a:pt x="5083423" y="1357660"/>
                    <a:pt x="5090418" y="1009799"/>
                  </a:cubicBezTo>
                  <a:lnTo>
                    <a:pt x="5494090" y="1009799"/>
                  </a:lnTo>
                  <a:cubicBezTo>
                    <a:pt x="5599311" y="1009799"/>
                    <a:pt x="5684590" y="924471"/>
                    <a:pt x="5684590" y="819299"/>
                  </a:cubicBezTo>
                  <a:cubicBezTo>
                    <a:pt x="5684590" y="714077"/>
                    <a:pt x="5599311" y="628799"/>
                    <a:pt x="5494090" y="628799"/>
                  </a:cubicBezTo>
                  <a:lnTo>
                    <a:pt x="5090517" y="628799"/>
                  </a:lnTo>
                  <a:lnTo>
                    <a:pt x="5090517" y="377974"/>
                  </a:lnTo>
                  <a:cubicBezTo>
                    <a:pt x="5090567" y="169565"/>
                    <a:pt x="4921002" y="0"/>
                    <a:pt x="4712593" y="0"/>
                  </a:cubicBezTo>
                  <a:lnTo>
                    <a:pt x="3410793" y="0"/>
                  </a:lnTo>
                  <a:cubicBezTo>
                    <a:pt x="3202385" y="0"/>
                    <a:pt x="3032820" y="169565"/>
                    <a:pt x="3032820" y="377974"/>
                  </a:cubicBezTo>
                  <a:lnTo>
                    <a:pt x="3032820" y="628799"/>
                  </a:lnTo>
                  <a:lnTo>
                    <a:pt x="2651820" y="628799"/>
                  </a:lnTo>
                  <a:lnTo>
                    <a:pt x="2651820" y="377974"/>
                  </a:lnTo>
                  <a:cubicBezTo>
                    <a:pt x="2651820" y="169565"/>
                    <a:pt x="2482255" y="0"/>
                    <a:pt x="2273846" y="0"/>
                  </a:cubicBezTo>
                  <a:lnTo>
                    <a:pt x="972046" y="0"/>
                  </a:lnTo>
                  <a:cubicBezTo>
                    <a:pt x="763637" y="0"/>
                    <a:pt x="594072" y="169565"/>
                    <a:pt x="594072" y="377974"/>
                  </a:cubicBezTo>
                  <a:lnTo>
                    <a:pt x="594072" y="628799"/>
                  </a:lnTo>
                  <a:lnTo>
                    <a:pt x="190500" y="628799"/>
                  </a:lnTo>
                  <a:cubicBezTo>
                    <a:pt x="85328" y="628799"/>
                    <a:pt x="0" y="714077"/>
                    <a:pt x="0" y="819299"/>
                  </a:cubicBezTo>
                  <a:cubicBezTo>
                    <a:pt x="0" y="924471"/>
                    <a:pt x="85328" y="1009799"/>
                    <a:pt x="190500" y="1009799"/>
                  </a:cubicBezTo>
                  <a:close/>
                  <a:moveTo>
                    <a:pt x="3413820" y="381000"/>
                  </a:moveTo>
                  <a:lnTo>
                    <a:pt x="4709567" y="381000"/>
                  </a:lnTo>
                  <a:lnTo>
                    <a:pt x="4709567" y="996652"/>
                  </a:lnTo>
                  <a:cubicBezTo>
                    <a:pt x="4709567" y="1140520"/>
                    <a:pt x="4592539" y="1257548"/>
                    <a:pt x="4448671" y="1257548"/>
                  </a:cubicBezTo>
                  <a:lnTo>
                    <a:pt x="3674715" y="1257548"/>
                  </a:lnTo>
                  <a:cubicBezTo>
                    <a:pt x="3530848" y="1257548"/>
                    <a:pt x="3413820" y="1140520"/>
                    <a:pt x="3413820" y="996652"/>
                  </a:cubicBezTo>
                  <a:close/>
                  <a:moveTo>
                    <a:pt x="975072" y="381000"/>
                  </a:moveTo>
                  <a:lnTo>
                    <a:pt x="2270820" y="381000"/>
                  </a:lnTo>
                  <a:lnTo>
                    <a:pt x="2270820" y="996652"/>
                  </a:lnTo>
                  <a:cubicBezTo>
                    <a:pt x="2270820" y="1140520"/>
                    <a:pt x="2153791" y="1257548"/>
                    <a:pt x="2009924" y="1257548"/>
                  </a:cubicBezTo>
                  <a:lnTo>
                    <a:pt x="1235968" y="1257548"/>
                  </a:lnTo>
                  <a:cubicBezTo>
                    <a:pt x="1092101" y="1257548"/>
                    <a:pt x="975072" y="1140520"/>
                    <a:pt x="975072" y="9966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Verdana"/>
                <a:ea typeface="Verdana"/>
                <a:cs typeface="Verdana"/>
                <a:sym typeface="Verdana"/>
              </a:endParaRPr>
            </a:p>
          </p:txBody>
        </p:sp>
      </p:grpSp>
      <p:sp>
        <p:nvSpPr>
          <p:cNvPr id="744" name="Google Shape;744;p12"/>
          <p:cNvSpPr txBox="1"/>
          <p:nvPr/>
        </p:nvSpPr>
        <p:spPr>
          <a:xfrm>
            <a:off x="387264" y="6912184"/>
            <a:ext cx="3360802" cy="189336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A8887"/>
              </a:buClr>
              <a:buSzPts val="1800"/>
              <a:buFont typeface="Arial"/>
              <a:buNone/>
            </a:pPr>
            <a:r>
              <a:rPr lang="en-US" sz="1800" b="1" i="0">
                <a:solidFill>
                  <a:srgbClr val="4A8887"/>
                </a:solidFill>
                <a:latin typeface="Verdana"/>
                <a:ea typeface="Verdana"/>
                <a:cs typeface="Verdana"/>
                <a:sym typeface="Verdana"/>
              </a:rPr>
              <a:t>PENSARE con le domande </a:t>
            </a:r>
            <a:endParaRPr/>
          </a:p>
          <a:p>
            <a:pPr marL="0" marR="0" lvl="0" indent="0" algn="just" rtl="0">
              <a:lnSpc>
                <a:spcPct val="100000"/>
              </a:lnSpc>
              <a:spcBef>
                <a:spcPts val="0"/>
              </a:spcBef>
              <a:spcAft>
                <a:spcPts val="0"/>
              </a:spcAft>
              <a:buClr>
                <a:srgbClr val="4B4B4B"/>
              </a:buClr>
              <a:buSzPts val="1400"/>
              <a:buFont typeface="Arial"/>
              <a:buNone/>
            </a:pPr>
            <a:r>
              <a:rPr lang="en-US" sz="1400" b="0" i="0">
                <a:solidFill>
                  <a:srgbClr val="4B4B4B"/>
                </a:solidFill>
                <a:latin typeface="Verdana"/>
                <a:ea typeface="Verdana"/>
                <a:cs typeface="Verdana"/>
                <a:sym typeface="Verdana"/>
              </a:rPr>
              <a:t>Scaricate le domande per pensare a come ottimizzare la vostra idea. Ogni domanda comprende esercizi e suggerimenti per perfezionare la vostra idea, renderla più efficace e sostenibile.</a:t>
            </a:r>
            <a:endParaRPr sz="1400" b="0" i="0">
              <a:solidFill>
                <a:srgbClr val="6D6E71"/>
              </a:solidFill>
              <a:latin typeface="Verdana"/>
              <a:ea typeface="Verdana"/>
              <a:cs typeface="Verdana"/>
              <a:sym typeface="Verdana"/>
            </a:endParaRPr>
          </a:p>
        </p:txBody>
      </p:sp>
      <p:sp>
        <p:nvSpPr>
          <p:cNvPr id="745" name="Google Shape;745;p12"/>
          <p:cNvSpPr txBox="1"/>
          <p:nvPr/>
        </p:nvSpPr>
        <p:spPr>
          <a:xfrm>
            <a:off x="382385" y="6375771"/>
            <a:ext cx="3360802" cy="52788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1" i="0" u="none" strike="noStrike" cap="none">
                <a:solidFill>
                  <a:srgbClr val="F16924"/>
                </a:solidFill>
                <a:latin typeface="Verdana"/>
                <a:ea typeface="Verdana"/>
                <a:cs typeface="Verdana"/>
                <a:sym typeface="Verdana"/>
              </a:rPr>
              <a:t>Passo 1</a:t>
            </a:r>
            <a:endParaRPr/>
          </a:p>
        </p:txBody>
      </p:sp>
      <p:sp>
        <p:nvSpPr>
          <p:cNvPr id="746" name="Google Shape;746;p12"/>
          <p:cNvSpPr txBox="1"/>
          <p:nvPr/>
        </p:nvSpPr>
        <p:spPr>
          <a:xfrm>
            <a:off x="398838" y="9203971"/>
            <a:ext cx="3360802" cy="189336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A8887"/>
              </a:buClr>
              <a:buSzPts val="1800"/>
              <a:buFont typeface="Arial"/>
              <a:buNone/>
            </a:pPr>
            <a:r>
              <a:rPr lang="en-US" sz="1800" b="1" i="0">
                <a:solidFill>
                  <a:srgbClr val="4A8887"/>
                </a:solidFill>
                <a:latin typeface="Calibri"/>
                <a:ea typeface="Calibri"/>
                <a:cs typeface="Calibri"/>
                <a:sym typeface="Calibri"/>
              </a:rPr>
              <a:t>GUARDA I VIDEO </a:t>
            </a:r>
            <a:endParaRPr/>
          </a:p>
          <a:p>
            <a:pPr marL="0" marR="0" lvl="0" indent="0" algn="just" rtl="0">
              <a:lnSpc>
                <a:spcPct val="100000"/>
              </a:lnSpc>
              <a:spcBef>
                <a:spcPts val="0"/>
              </a:spcBef>
              <a:spcAft>
                <a:spcPts val="0"/>
              </a:spcAft>
              <a:buClr>
                <a:srgbClr val="4B4B4B"/>
              </a:buClr>
              <a:buSzPts val="1400"/>
              <a:buFont typeface="Arial"/>
              <a:buNone/>
            </a:pPr>
            <a:r>
              <a:rPr lang="en-US" sz="1400" b="0" i="0">
                <a:solidFill>
                  <a:srgbClr val="4B4B4B"/>
                </a:solidFill>
                <a:latin typeface="Verdana"/>
                <a:ea typeface="Verdana"/>
                <a:cs typeface="Verdana"/>
                <a:sym typeface="Verdana"/>
              </a:rPr>
              <a:t>Guardate i video degli esperti che vi aiuteranno a comprendere più a fondo gli argomenti e vi forniranno strategie per migliorare la vostra idea. </a:t>
            </a:r>
            <a:endParaRPr sz="1400" b="0" i="0">
              <a:solidFill>
                <a:srgbClr val="4B4B4B"/>
              </a:solidFill>
              <a:latin typeface="Verdana"/>
              <a:ea typeface="Verdana"/>
              <a:cs typeface="Verdana"/>
              <a:sym typeface="Verdana"/>
            </a:endParaRPr>
          </a:p>
        </p:txBody>
      </p:sp>
      <p:sp>
        <p:nvSpPr>
          <p:cNvPr id="747" name="Google Shape;747;p12"/>
          <p:cNvSpPr txBox="1"/>
          <p:nvPr/>
        </p:nvSpPr>
        <p:spPr>
          <a:xfrm>
            <a:off x="393959" y="8667558"/>
            <a:ext cx="3360802" cy="52788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1" i="0" u="none" strike="noStrike" cap="none">
                <a:solidFill>
                  <a:srgbClr val="F16924"/>
                </a:solidFill>
                <a:latin typeface="Verdana"/>
                <a:ea typeface="Verdana"/>
                <a:cs typeface="Verdana"/>
                <a:sym typeface="Verdana"/>
              </a:rPr>
              <a:t>Passo 2</a:t>
            </a:r>
            <a:endParaRPr/>
          </a:p>
        </p:txBody>
      </p:sp>
      <p:sp>
        <p:nvSpPr>
          <p:cNvPr id="748" name="Google Shape;748;p12"/>
          <p:cNvSpPr txBox="1"/>
          <p:nvPr/>
        </p:nvSpPr>
        <p:spPr>
          <a:xfrm>
            <a:off x="3767071" y="6912184"/>
            <a:ext cx="3468117" cy="189336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A8887"/>
              </a:buClr>
              <a:buSzPts val="1800"/>
              <a:buFont typeface="Arial"/>
              <a:buNone/>
            </a:pPr>
            <a:r>
              <a:rPr lang="en-US" sz="1800" b="1" i="0">
                <a:solidFill>
                  <a:srgbClr val="4A8887"/>
                </a:solidFill>
                <a:latin typeface="Verdana"/>
                <a:ea typeface="Verdana"/>
                <a:cs typeface="Verdana"/>
                <a:sym typeface="Verdana"/>
              </a:rPr>
              <a:t>Sperimentare nuove idee </a:t>
            </a:r>
            <a:endParaRPr/>
          </a:p>
          <a:p>
            <a:pPr marL="0" marR="0" lvl="0" indent="0" algn="just" rtl="0">
              <a:lnSpc>
                <a:spcPct val="100000"/>
              </a:lnSpc>
              <a:spcBef>
                <a:spcPts val="0"/>
              </a:spcBef>
              <a:spcAft>
                <a:spcPts val="0"/>
              </a:spcAft>
              <a:buClr>
                <a:srgbClr val="4B4B4B"/>
              </a:buClr>
              <a:buSzPts val="1400"/>
              <a:buFont typeface="Arial"/>
              <a:buNone/>
            </a:pPr>
            <a:r>
              <a:rPr lang="en-US" sz="1400" b="0" i="0">
                <a:solidFill>
                  <a:srgbClr val="4B4B4B"/>
                </a:solidFill>
                <a:latin typeface="Verdana"/>
                <a:ea typeface="Verdana"/>
                <a:cs typeface="Verdana"/>
                <a:sym typeface="Verdana"/>
              </a:rPr>
              <a:t>Idee innovative e strumenti digitali per ottimizzare la vostra idea. Imparate come migliorare la vostra idea eco-sanitaria in diversi contesti, ad esempio nelle operazioni commerciali, nel marketing e nella creazione di partnership.</a:t>
            </a:r>
            <a:endParaRPr sz="1400" b="0" i="0">
              <a:solidFill>
                <a:srgbClr val="6D6E71"/>
              </a:solidFill>
              <a:latin typeface="Verdana"/>
              <a:ea typeface="Verdana"/>
              <a:cs typeface="Verdana"/>
              <a:sym typeface="Verdana"/>
            </a:endParaRPr>
          </a:p>
        </p:txBody>
      </p:sp>
      <p:sp>
        <p:nvSpPr>
          <p:cNvPr id="749" name="Google Shape;749;p12"/>
          <p:cNvSpPr txBox="1"/>
          <p:nvPr/>
        </p:nvSpPr>
        <p:spPr>
          <a:xfrm>
            <a:off x="3762193" y="6375771"/>
            <a:ext cx="3360802" cy="52788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1" i="0" u="none" strike="noStrike" cap="none">
                <a:solidFill>
                  <a:srgbClr val="F16924"/>
                </a:solidFill>
                <a:latin typeface="Verdana"/>
                <a:ea typeface="Verdana"/>
                <a:cs typeface="Verdana"/>
                <a:sym typeface="Verdana"/>
              </a:rPr>
              <a:t>Passo 3</a:t>
            </a:r>
            <a:endParaRPr/>
          </a:p>
        </p:txBody>
      </p:sp>
      <p:sp>
        <p:nvSpPr>
          <p:cNvPr id="750" name="Google Shape;750;p12"/>
          <p:cNvSpPr txBox="1"/>
          <p:nvPr/>
        </p:nvSpPr>
        <p:spPr>
          <a:xfrm>
            <a:off x="3755495" y="9203971"/>
            <a:ext cx="3627943" cy="1893365"/>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A8887"/>
              </a:buClr>
              <a:buSzPts val="1800"/>
              <a:buFont typeface="Arial"/>
              <a:buNone/>
            </a:pPr>
            <a:r>
              <a:rPr lang="en-US" sz="1800" b="1" i="0">
                <a:solidFill>
                  <a:srgbClr val="4A8887"/>
                </a:solidFill>
                <a:latin typeface="Calibri"/>
                <a:ea typeface="Calibri"/>
                <a:cs typeface="Calibri"/>
                <a:sym typeface="Calibri"/>
              </a:rPr>
              <a:t>UTILIZZARE il kit di strumenti </a:t>
            </a:r>
            <a:endParaRPr/>
          </a:p>
          <a:p>
            <a:pPr marL="0" marR="0" lvl="0" indent="0" algn="just" rtl="0">
              <a:lnSpc>
                <a:spcPct val="100000"/>
              </a:lnSpc>
              <a:spcBef>
                <a:spcPts val="0"/>
              </a:spcBef>
              <a:spcAft>
                <a:spcPts val="0"/>
              </a:spcAft>
              <a:buClr>
                <a:srgbClr val="4B4B4B"/>
              </a:buClr>
              <a:buSzPts val="1400"/>
              <a:buFont typeface="Arial"/>
              <a:buNone/>
            </a:pPr>
            <a:r>
              <a:rPr lang="en-US" sz="1400" b="0" i="0">
                <a:solidFill>
                  <a:srgbClr val="4B4B4B"/>
                </a:solidFill>
                <a:latin typeface="Verdana"/>
                <a:ea typeface="Verdana"/>
                <a:cs typeface="Verdana"/>
                <a:sym typeface="Verdana"/>
              </a:rPr>
              <a:t>Il Toolkit è perfetto per aiutarvi a iniziare a realizzare la vostra idea in modo semplice, economico ed efficace. </a:t>
            </a:r>
            <a:endParaRPr sz="1400" b="0" i="0">
              <a:solidFill>
                <a:srgbClr val="4B4B4B"/>
              </a:solidFill>
              <a:latin typeface="Verdana"/>
              <a:ea typeface="Verdana"/>
              <a:cs typeface="Verdana"/>
              <a:sym typeface="Verdana"/>
            </a:endParaRPr>
          </a:p>
        </p:txBody>
      </p:sp>
      <p:sp>
        <p:nvSpPr>
          <p:cNvPr id="751" name="Google Shape;751;p12"/>
          <p:cNvSpPr txBox="1"/>
          <p:nvPr/>
        </p:nvSpPr>
        <p:spPr>
          <a:xfrm>
            <a:off x="3750617" y="8667558"/>
            <a:ext cx="3360802" cy="52788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2800" b="1" i="0" u="none" strike="noStrike" cap="none">
                <a:solidFill>
                  <a:srgbClr val="F16924"/>
                </a:solidFill>
                <a:latin typeface="Verdana"/>
                <a:ea typeface="Verdana"/>
                <a:cs typeface="Verdana"/>
                <a:sym typeface="Verdana"/>
              </a:rPr>
              <a:t>Passo 4</a:t>
            </a:r>
            <a:endParaRPr/>
          </a:p>
        </p:txBody>
      </p:sp>
      <p:sp>
        <p:nvSpPr>
          <p:cNvPr id="752" name="Google Shape;752;p12"/>
          <p:cNvSpPr txBox="1"/>
          <p:nvPr/>
        </p:nvSpPr>
        <p:spPr>
          <a:xfrm>
            <a:off x="398838" y="1501425"/>
            <a:ext cx="6362784"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a:solidFill>
                  <a:schemeClr val="lt1"/>
                </a:solidFill>
                <a:latin typeface="Verdana"/>
                <a:ea typeface="Verdana"/>
                <a:cs typeface="Verdana"/>
                <a:sym typeface="Verdana"/>
              </a:rPr>
              <a:t>4 semplici passi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13"/>
          <p:cNvSpPr txBox="1"/>
          <p:nvPr>
            <p:ph type="body" idx="1"/>
          </p:nvPr>
        </p:nvSpPr>
        <p:spPr>
          <a:xfrm>
            <a:off x="18499"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PENSARE</a:t>
            </a:r>
            <a:endParaRPr/>
          </a:p>
        </p:txBody>
      </p:sp>
      <p:sp>
        <p:nvSpPr>
          <p:cNvPr id="758" name="Google Shape;758;p13"/>
          <p:cNvSpPr txBox="1"/>
          <p:nvPr>
            <p:ph type="body" idx="3"/>
          </p:nvPr>
        </p:nvSpPr>
        <p:spPr>
          <a:xfrm>
            <a:off x="1884244"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GUARDA</a:t>
            </a:r>
            <a:endParaRPr/>
          </a:p>
        </p:txBody>
      </p:sp>
      <p:sp>
        <p:nvSpPr>
          <p:cNvPr id="759" name="Google Shape;759;p13"/>
          <p:cNvSpPr txBox="1"/>
          <p:nvPr>
            <p:ph type="body" idx="4"/>
          </p:nvPr>
        </p:nvSpPr>
        <p:spPr>
          <a:xfrm>
            <a:off x="3759226" y="5831519"/>
            <a:ext cx="1904898"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PROVARE</a:t>
            </a:r>
            <a:endParaRPr/>
          </a:p>
        </p:txBody>
      </p:sp>
      <p:sp>
        <p:nvSpPr>
          <p:cNvPr id="760" name="Google Shape;760;p13"/>
          <p:cNvSpPr txBox="1"/>
          <p:nvPr>
            <p:ph type="body" idx="5"/>
          </p:nvPr>
        </p:nvSpPr>
        <p:spPr>
          <a:xfrm>
            <a:off x="5682625" y="5831519"/>
            <a:ext cx="1905014"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UTILIZZO</a:t>
            </a:r>
            <a:endParaRPr/>
          </a:p>
        </p:txBody>
      </p:sp>
      <p:sp>
        <p:nvSpPr>
          <p:cNvPr id="761" name="Google Shape;761;p13"/>
          <p:cNvSpPr txBox="1"/>
          <p:nvPr>
            <p:ph type="body" idx="6"/>
          </p:nvPr>
        </p:nvSpPr>
        <p:spPr>
          <a:xfrm>
            <a:off x="18499"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30 Domande</a:t>
            </a:r>
            <a:endParaRPr/>
          </a:p>
        </p:txBody>
      </p:sp>
      <p:sp>
        <p:nvSpPr>
          <p:cNvPr id="762" name="Google Shape;762;p13"/>
          <p:cNvSpPr txBox="1"/>
          <p:nvPr>
            <p:ph type="body" idx="7"/>
          </p:nvPr>
        </p:nvSpPr>
        <p:spPr>
          <a:xfrm>
            <a:off x="1894192"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34 Video</a:t>
            </a:r>
            <a:endParaRPr/>
          </a:p>
        </p:txBody>
      </p:sp>
      <p:sp>
        <p:nvSpPr>
          <p:cNvPr id="763" name="Google Shape;763;p13"/>
          <p:cNvSpPr txBox="1"/>
          <p:nvPr>
            <p:ph type="body" idx="8"/>
          </p:nvPr>
        </p:nvSpPr>
        <p:spPr>
          <a:xfrm>
            <a:off x="3781607"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32 Idee</a:t>
            </a:r>
            <a:endParaRPr/>
          </a:p>
        </p:txBody>
      </p:sp>
      <p:sp>
        <p:nvSpPr>
          <p:cNvPr id="764" name="Google Shape;764;p13"/>
          <p:cNvSpPr txBox="1"/>
          <p:nvPr>
            <p:ph type="body" idx="9"/>
          </p:nvPr>
        </p:nvSpPr>
        <p:spPr>
          <a:xfrm>
            <a:off x="5645576" y="6404916"/>
            <a:ext cx="1948756"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143 Strumenti</a:t>
            </a:r>
            <a:endParaRPr/>
          </a:p>
        </p:txBody>
      </p:sp>
      <p:sp>
        <p:nvSpPr>
          <p:cNvPr id="765" name="Google Shape;765;p13"/>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766" name="Google Shape;766;p13"/>
          <p:cNvSpPr txBox="1"/>
          <p:nvPr>
            <p:ph type="body" idx="15"/>
          </p:nvPr>
        </p:nvSpPr>
        <p:spPr>
          <a:xfrm>
            <a:off x="161768" y="1544809"/>
            <a:ext cx="3407954" cy="22554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000"/>
              <a:buNone/>
            </a:pPr>
            <a:r>
              <a:rPr lang="en-US" sz="3000"/>
              <a:t>Tutte le sezioni</a:t>
            </a:r>
            <a:endParaRPr/>
          </a:p>
          <a:p>
            <a:pPr marL="0" lvl="0" indent="0" algn="l" rtl="0">
              <a:lnSpc>
                <a:spcPct val="100000"/>
              </a:lnSpc>
              <a:spcBef>
                <a:spcPts val="0"/>
              </a:spcBef>
              <a:spcAft>
                <a:spcPts val="0"/>
              </a:spcAft>
              <a:buClr>
                <a:schemeClr val="lt1"/>
              </a:buClr>
              <a:buSzPts val="3000"/>
              <a:buNone/>
            </a:pPr>
            <a:r>
              <a:t/>
            </a:r>
            <a:endParaRPr sz="3000"/>
          </a:p>
          <a:p>
            <a:pPr marL="0" lvl="0" indent="0" algn="l" rtl="0">
              <a:lnSpc>
                <a:spcPct val="100000"/>
              </a:lnSpc>
              <a:spcBef>
                <a:spcPts val="0"/>
              </a:spcBef>
              <a:spcAft>
                <a:spcPts val="0"/>
              </a:spcAft>
              <a:buClr>
                <a:schemeClr val="lt1"/>
              </a:buClr>
              <a:buSzPts val="3000"/>
              <a:buNone/>
            </a:pPr>
            <a:r>
              <a:rPr lang="en-US" sz="3000" b="0"/>
              <a:t>Panoramica delle risorse</a:t>
            </a:r>
            <a:endParaRPr sz="2400" b="0"/>
          </a:p>
        </p:txBody>
      </p:sp>
      <p:pic>
        <p:nvPicPr>
          <p:cNvPr id="767" name="Google Shape;767;p13" descr="A group of people smiling&#10;&#10;Description automatically generated"/>
          <p:cNvPicPr preferRelativeResize="0"/>
          <p:nvPr>
            <p:ph type="pic" idx="2"/>
          </p:nvPr>
        </p:nvPicPr>
        <p:blipFill rotWithShape="1">
          <a:blip r:embed="rId3">
            <a:alphaModFix/>
          </a:blip>
          <a:srcRect l="0" t="0" r="13929" b="0"/>
          <a:stretch/>
        </p:blipFill>
        <p:spPr>
          <a:xfrm>
            <a:off x="659220" y="0"/>
            <a:ext cx="6900456" cy="5345113"/>
          </a:xfrm>
          <a:prstGeom prst="rect">
            <a:avLst/>
          </a:prstGeom>
          <a:noFill/>
          <a:ln>
            <a:noFill/>
          </a:ln>
        </p:spPr>
      </p:pic>
      <p:sp>
        <p:nvSpPr>
          <p:cNvPr id="768" name="Google Shape;768;p13"/>
          <p:cNvSpPr txBox="1"/>
          <p:nvPr/>
        </p:nvSpPr>
        <p:spPr>
          <a:xfrm>
            <a:off x="161768" y="7129712"/>
            <a:ext cx="7278123" cy="33239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u="sng">
                <a:solidFill>
                  <a:srgbClr val="4B4B4B"/>
                </a:solidFill>
                <a:latin typeface="Verdana"/>
                <a:ea typeface="Verdana"/>
                <a:cs typeface="Verdana"/>
                <a:sym typeface="Verdana"/>
                <a:hlinkClick r:id="rId4">
                  <a:extLst>
                    <a:ext uri="{A12FA001-AC4F-418D-AE19-62706E023703}">
                      <ahyp:hlinkClr val="tx"/>
                    </a:ext>
                  </a:extLst>
                </a:hlinkClick>
              </a:rPr>
              <a:t>Benvenuti nel Toolkit GRASSROOTS</a:t>
            </a:r>
            <a:r>
              <a:rPr lang="en-US" sz="1400">
                <a:solidFill>
                  <a:srgbClr val="4B4B4B"/>
                </a:solidFill>
                <a:latin typeface="Verdana"/>
                <a:ea typeface="Verdana"/>
                <a:cs typeface="Verdana"/>
                <a:sym typeface="Verdana"/>
              </a:rPr>
              <a:t>, risorse interattive e pratiche progettate per responsabilizzare e ispirare i giovani a sviluppare progetti e idee di turismo eco-sanitario sostenibile. Che i vostri studenti siano giovani imprenditori o semplici appassionati di eco-salute e sostenibilità, questo Toolkit vi fornirà tutti gli strumenti, le idee e le indicazioni necessarie per trasformare la visione dei vostri studenti in iniziative di grande impatto.</a:t>
            </a:r>
            <a:endParaRPr/>
          </a:p>
          <a:p>
            <a:pPr marL="0" marR="0" lvl="0" indent="0" algn="l" rtl="0">
              <a:spcBef>
                <a:spcPts val="0"/>
              </a:spcBef>
              <a:spcAft>
                <a:spcPts val="0"/>
              </a:spcAft>
              <a:buNone/>
            </a:pPr>
            <a:r>
              <a:t/>
            </a:r>
            <a:endParaRPr sz="1400">
              <a:solidFill>
                <a:srgbClr val="4B4B4B"/>
              </a:solidFill>
              <a:latin typeface="Verdana"/>
              <a:ea typeface="Verdana"/>
              <a:cs typeface="Verdana"/>
              <a:sym typeface="Verdana"/>
            </a:endParaRPr>
          </a:p>
          <a:p>
            <a:pPr marL="0" marR="0" lvl="0" indent="0" algn="l" rtl="0">
              <a:spcBef>
                <a:spcPts val="0"/>
              </a:spcBef>
              <a:spcAft>
                <a:spcPts val="0"/>
              </a:spcAft>
              <a:buNone/>
            </a:pPr>
            <a:r>
              <a:rPr lang="en-US" sz="1400">
                <a:solidFill>
                  <a:srgbClr val="4B4B4B"/>
                </a:solidFill>
                <a:latin typeface="Verdana"/>
                <a:ea typeface="Verdana"/>
                <a:cs typeface="Verdana"/>
                <a:sym typeface="Verdana"/>
              </a:rPr>
              <a:t>Iniziate ad esplorare le </a:t>
            </a:r>
            <a:r>
              <a:rPr lang="en-US" sz="1400" b="1">
                <a:solidFill>
                  <a:srgbClr val="4B4B4B"/>
                </a:solidFill>
                <a:latin typeface="Verdana"/>
                <a:ea typeface="Verdana"/>
                <a:cs typeface="Verdana"/>
                <a:sym typeface="Verdana"/>
              </a:rPr>
              <a:t>6 aree chiave </a:t>
            </a:r>
            <a:r>
              <a:rPr lang="en-US" sz="1400">
                <a:solidFill>
                  <a:srgbClr val="4B4B4B"/>
                </a:solidFill>
                <a:latin typeface="Verdana"/>
                <a:ea typeface="Verdana"/>
                <a:cs typeface="Verdana"/>
                <a:sym typeface="Verdana"/>
              </a:rPr>
              <a:t>del nostro kit di strumenti nella prossima sezione. In ogni sezione troverete una serie di domande, risorse, video, esercizi e toolkit scaricabili, pensati appositamente per l'imprenditoria eco-sanitaria. Questi temi riguardano temi essenziali come l'ecoturismo, la salute e il benessere, lo sport e l'avventura, il cibo e gli eventi, l'arte di strada e la cultura. Preparatevi a immergervi in profondità in ogni risorsa, ad acquisire preziose intuizioni e a dotarvi delle conoscenze necessarie per trasformare in realtà la visione del turismo eco-sanitario del vostro studente.</a:t>
            </a:r>
            <a:endParaRPr sz="1400">
              <a:solidFill>
                <a:srgbClr val="4B4B4B"/>
              </a:solidFill>
              <a:latin typeface="Verdana"/>
              <a:ea typeface="Verdana"/>
              <a:cs typeface="Verdana"/>
              <a:sym typeface="Verdana"/>
            </a:endParaRPr>
          </a:p>
        </p:txBody>
      </p:sp>
      <p:grpSp>
        <p:nvGrpSpPr>
          <p:cNvPr id="769" name="Google Shape;769;p13"/>
          <p:cNvGrpSpPr/>
          <p:nvPr/>
        </p:nvGrpSpPr>
        <p:grpSpPr>
          <a:xfrm>
            <a:off x="329710" y="3940190"/>
            <a:ext cx="1247882" cy="1201783"/>
            <a:chOff x="4924697" y="3291840"/>
            <a:chExt cx="1247882" cy="1201783"/>
          </a:xfrm>
        </p:grpSpPr>
        <p:sp>
          <p:nvSpPr>
            <p:cNvPr id="770" name="Google Shape;770;p13">
              <a:hlinkClick r:id="rId5"/>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771" name="Google Shape;771;p13">
              <a:hlinkClick r:id="rId6"/>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14"/>
          <p:cNvSpPr txBox="1"/>
          <p:nvPr>
            <p:ph type="body" idx="1"/>
          </p:nvPr>
        </p:nvSpPr>
        <p:spPr>
          <a:xfrm>
            <a:off x="18499"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1.PENSARE</a:t>
            </a:r>
            <a:endParaRPr/>
          </a:p>
        </p:txBody>
      </p:sp>
      <p:sp>
        <p:nvSpPr>
          <p:cNvPr id="777" name="Google Shape;777;p14"/>
          <p:cNvSpPr txBox="1"/>
          <p:nvPr>
            <p:ph type="body" idx="3"/>
          </p:nvPr>
        </p:nvSpPr>
        <p:spPr>
          <a:xfrm>
            <a:off x="1884244"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2.GUARDA</a:t>
            </a:r>
            <a:endParaRPr/>
          </a:p>
        </p:txBody>
      </p:sp>
      <p:sp>
        <p:nvSpPr>
          <p:cNvPr id="778" name="Google Shape;778;p14"/>
          <p:cNvSpPr txBox="1"/>
          <p:nvPr>
            <p:ph type="body" idx="4"/>
          </p:nvPr>
        </p:nvSpPr>
        <p:spPr>
          <a:xfrm>
            <a:off x="3759226" y="5831519"/>
            <a:ext cx="1904898"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3.PROVARE</a:t>
            </a:r>
            <a:endParaRPr/>
          </a:p>
        </p:txBody>
      </p:sp>
      <p:sp>
        <p:nvSpPr>
          <p:cNvPr id="779" name="Google Shape;779;p14"/>
          <p:cNvSpPr txBox="1"/>
          <p:nvPr>
            <p:ph type="body" idx="5"/>
          </p:nvPr>
        </p:nvSpPr>
        <p:spPr>
          <a:xfrm>
            <a:off x="5682625" y="5831519"/>
            <a:ext cx="1905014"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4.USO</a:t>
            </a:r>
            <a:endParaRPr/>
          </a:p>
        </p:txBody>
      </p:sp>
      <p:sp>
        <p:nvSpPr>
          <p:cNvPr id="780" name="Google Shape;780;p14"/>
          <p:cNvSpPr txBox="1"/>
          <p:nvPr>
            <p:ph type="body" idx="6"/>
          </p:nvPr>
        </p:nvSpPr>
        <p:spPr>
          <a:xfrm>
            <a:off x="18499"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5 domande</a:t>
            </a:r>
            <a:endParaRPr/>
          </a:p>
        </p:txBody>
      </p:sp>
      <p:sp>
        <p:nvSpPr>
          <p:cNvPr id="781" name="Google Shape;781;p14"/>
          <p:cNvSpPr txBox="1"/>
          <p:nvPr>
            <p:ph type="body" idx="7"/>
          </p:nvPr>
        </p:nvSpPr>
        <p:spPr>
          <a:xfrm>
            <a:off x="1894192"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6 Video</a:t>
            </a:r>
            <a:endParaRPr/>
          </a:p>
        </p:txBody>
      </p:sp>
      <p:sp>
        <p:nvSpPr>
          <p:cNvPr id="782" name="Google Shape;782;p14"/>
          <p:cNvSpPr txBox="1"/>
          <p:nvPr>
            <p:ph type="body" idx="8"/>
          </p:nvPr>
        </p:nvSpPr>
        <p:spPr>
          <a:xfrm>
            <a:off x="3781607"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5 Temi</a:t>
            </a:r>
            <a:endParaRPr/>
          </a:p>
        </p:txBody>
      </p:sp>
      <p:sp>
        <p:nvSpPr>
          <p:cNvPr id="783" name="Google Shape;783;p14"/>
          <p:cNvSpPr txBox="1"/>
          <p:nvPr>
            <p:ph type="body" idx="9"/>
          </p:nvPr>
        </p:nvSpPr>
        <p:spPr>
          <a:xfrm>
            <a:off x="5645576" y="6404916"/>
            <a:ext cx="1948756"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19 Strumenti</a:t>
            </a:r>
            <a:endParaRPr/>
          </a:p>
        </p:txBody>
      </p:sp>
      <p:sp>
        <p:nvSpPr>
          <p:cNvPr id="784" name="Google Shape;784;p14"/>
          <p:cNvSpPr txBox="1"/>
          <p:nvPr>
            <p:ph type="body" idx="14"/>
          </p:nvPr>
        </p:nvSpPr>
        <p:spPr>
          <a:xfrm>
            <a:off x="161768" y="7940987"/>
            <a:ext cx="709683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Questa sezione spiega ai partecipanti come le loro idee possano incorporare la sostenibilità ambientale nel loro nucleo centrale. Alla fine, i discenti saranno in grado di iniziare a implementare con sicurezza la propria idea con l'aiuto di strumenti potenti per garantire la conservazione dell'ambiente a lungo termine e i benefici per la comunità.</a:t>
            </a:r>
            <a:endParaRPr sz="1400">
              <a:solidFill>
                <a:srgbClr val="4B4B4B"/>
              </a:solidFill>
            </a:endParaRPr>
          </a:p>
        </p:txBody>
      </p:sp>
      <p:sp>
        <p:nvSpPr>
          <p:cNvPr id="785" name="Google Shape;785;p14"/>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786" name="Google Shape;786;p14"/>
          <p:cNvSpPr txBox="1"/>
          <p:nvPr>
            <p:ph type="body" idx="15"/>
          </p:nvPr>
        </p:nvSpPr>
        <p:spPr>
          <a:xfrm>
            <a:off x="161768" y="1544809"/>
            <a:ext cx="3407954" cy="22554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000"/>
              <a:buNone/>
            </a:pPr>
            <a:r>
              <a:rPr lang="en-US" sz="3000"/>
              <a:t>Sezione 1</a:t>
            </a:r>
            <a:endParaRPr/>
          </a:p>
          <a:p>
            <a:pPr marL="0" lvl="0" indent="0" algn="l" rtl="0">
              <a:lnSpc>
                <a:spcPct val="100000"/>
              </a:lnSpc>
              <a:spcBef>
                <a:spcPts val="0"/>
              </a:spcBef>
              <a:spcAft>
                <a:spcPts val="0"/>
              </a:spcAft>
              <a:buClr>
                <a:schemeClr val="lt1"/>
              </a:buClr>
              <a:buSzPts val="2400"/>
              <a:buNone/>
            </a:pPr>
            <a:r>
              <a:t/>
            </a:r>
            <a:endParaRPr sz="2400"/>
          </a:p>
          <a:p>
            <a:pPr marL="0" lvl="0" indent="0" algn="l" rtl="0">
              <a:lnSpc>
                <a:spcPct val="100000"/>
              </a:lnSpc>
              <a:spcBef>
                <a:spcPts val="0"/>
              </a:spcBef>
              <a:spcAft>
                <a:spcPts val="0"/>
              </a:spcAft>
              <a:buClr>
                <a:schemeClr val="lt1"/>
              </a:buClr>
              <a:buSzPts val="2400"/>
              <a:buNone/>
            </a:pPr>
            <a:r>
              <a:rPr lang="en-US" sz="2400"/>
              <a:t>Valutare l'impatto ambientale</a:t>
            </a:r>
            <a:endParaRPr/>
          </a:p>
        </p:txBody>
      </p:sp>
      <p:grpSp>
        <p:nvGrpSpPr>
          <p:cNvPr id="787" name="Google Shape;787;p14"/>
          <p:cNvGrpSpPr/>
          <p:nvPr/>
        </p:nvGrpSpPr>
        <p:grpSpPr>
          <a:xfrm>
            <a:off x="329710" y="3940190"/>
            <a:ext cx="1247882" cy="1201783"/>
            <a:chOff x="4924697" y="3291840"/>
            <a:chExt cx="1247882" cy="1201783"/>
          </a:xfrm>
        </p:grpSpPr>
        <p:sp>
          <p:nvSpPr>
            <p:cNvPr id="788" name="Google Shape;788;p14">
              <a:hlinkClick r:id="rId3"/>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789" name="Google Shape;789;p14">
              <a:hlinkClick r:id="rId4"/>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pic>
        <p:nvPicPr>
          <p:cNvPr id="790" name="Google Shape;790;p14" descr="Hands holding a small dirt with trees and sun&#10;&#10;Description automatically generated"/>
          <p:cNvPicPr preferRelativeResize="0"/>
          <p:nvPr>
            <p:ph type="pic" idx="2"/>
          </p:nvPr>
        </p:nvPicPr>
        <p:blipFill rotWithShape="1">
          <a:blip r:embed="rId5">
            <a:alphaModFix/>
          </a:blip>
          <a:srcRect l="-13448" t="11272" r="13449" b="11271"/>
          <a:stretch/>
        </p:blipFill>
        <p:spPr>
          <a:xfrm>
            <a:off x="659220" y="0"/>
            <a:ext cx="6900456" cy="53451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4" name="Shape 794"/>
        <p:cNvGrpSpPr/>
        <p:nvPr/>
      </p:nvGrpSpPr>
      <p:grpSpPr>
        <a:xfrm>
          <a:off x="0" y="0"/>
          <a:ext cx="0" cy="0"/>
          <a:chOff x="0" y="0"/>
          <a:chExt cx="0" cy="0"/>
        </a:xfrm>
      </p:grpSpPr>
      <p:pic>
        <p:nvPicPr>
          <p:cNvPr id="795" name="Google Shape;795;p15"/>
          <p:cNvPicPr preferRelativeResize="0"/>
          <p:nvPr/>
        </p:nvPicPr>
        <p:blipFill rotWithShape="1">
          <a:blip r:embed="rId3">
            <a:alphaModFix/>
          </a:blip>
          <a:srcRect l="0" t="0" r="0" b="0"/>
          <a:stretch/>
        </p:blipFill>
        <p:spPr>
          <a:xfrm>
            <a:off x="59271" y="4978296"/>
            <a:ext cx="7559675" cy="3607446"/>
          </a:xfrm>
          <a:prstGeom prst="rect">
            <a:avLst/>
          </a:prstGeom>
          <a:noFill/>
          <a:ln>
            <a:noFill/>
          </a:ln>
        </p:spPr>
      </p:pic>
      <p:sp>
        <p:nvSpPr>
          <p:cNvPr id="796" name="Google Shape;796;p15"/>
          <p:cNvSpPr txBox="1"/>
          <p:nvPr>
            <p:ph type="body" idx="3"/>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sz="2800" b="1"/>
              <a:t>Sezione 1: Fase 1</a:t>
            </a:r>
            <a:endParaRPr/>
          </a:p>
        </p:txBody>
      </p:sp>
      <p:sp>
        <p:nvSpPr>
          <p:cNvPr id="797" name="Google Shape;797;p15"/>
          <p:cNvSpPr txBox="1"/>
          <p:nvPr>
            <p:ph type="body" idx="2"/>
          </p:nvPr>
        </p:nvSpPr>
        <p:spPr>
          <a:xfrm>
            <a:off x="285417" y="1616878"/>
            <a:ext cx="6472655" cy="78235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2000"/>
              <a:buNone/>
            </a:pPr>
            <a:r>
              <a:rPr lang="en-US" sz="2000"/>
              <a:t>PENSARE con le domande (5)</a:t>
            </a:r>
            <a:endParaRPr/>
          </a:p>
        </p:txBody>
      </p:sp>
      <p:sp>
        <p:nvSpPr>
          <p:cNvPr id="798" name="Google Shape;798;p15"/>
          <p:cNvSpPr/>
          <p:nvPr/>
        </p:nvSpPr>
        <p:spPr>
          <a:xfrm>
            <a:off x="4410599" y="7851097"/>
            <a:ext cx="1337481" cy="417194"/>
          </a:xfrm>
          <a:prstGeom prst="leftArrow">
            <a:avLst>
              <a:gd name="adj1" fmla="val 50000"/>
              <a:gd name="adj2" fmla="val 50000"/>
            </a:avLst>
          </a:prstGeom>
          <a:solidFill>
            <a:srgbClr val="F16924"/>
          </a:solidFill>
          <a:ln w="12700" cap="flat" cmpd="sng">
            <a:solidFill>
              <a:srgbClr val="5F12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799" name="Google Shape;799;p15"/>
          <p:cNvSpPr txBox="1"/>
          <p:nvPr/>
        </p:nvSpPr>
        <p:spPr>
          <a:xfrm>
            <a:off x="5583121" y="7670959"/>
            <a:ext cx="1637731" cy="684611"/>
          </a:xfrm>
          <a:prstGeom prst="rect">
            <a:avLst/>
          </a:prstGeom>
          <a:solidFill>
            <a:srgbClr val="F16924"/>
          </a:solidFill>
          <a:ln w="9525" cap="flat" cmpd="sng">
            <a:solidFill>
              <a:srgbClr val="4B4B4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83">
                <a:solidFill>
                  <a:schemeClr val="lt1"/>
                </a:solidFill>
                <a:latin typeface="Verdana"/>
                <a:ea typeface="Verdana"/>
                <a:cs typeface="Verdana"/>
                <a:sym typeface="Verdana"/>
              </a:rPr>
              <a:t>Aprire la scheda e scaricare facendo clic qui</a:t>
            </a:r>
            <a:endParaRPr/>
          </a:p>
        </p:txBody>
      </p:sp>
      <p:graphicFrame>
        <p:nvGraphicFramePr>
          <p:cNvPr id="800" name="Google Shape;800;p15"/>
          <p:cNvGraphicFramePr/>
          <p:nvPr/>
        </p:nvGraphicFramePr>
        <p:xfrm>
          <a:off x="180109" y="2486511"/>
          <a:ext cx="3000000" cy="3000000"/>
        </p:xfrm>
        <a:graphic>
          <a:graphicData uri="http://schemas.openxmlformats.org/drawingml/2006/table">
            <a:tbl>
              <a:tblPr firstRow="1" bandRow="1">
                <a:noFill/>
                <a:tableStyleId>{D8F5C330-00EC-492D-B79E-F1F6E617DCEB}</a:tableStyleId>
              </a:tblPr>
              <a:tblGrid>
                <a:gridCol w="1674425"/>
                <a:gridCol w="55382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Passo 1</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u="none" strike="noStrike" cap="none">
                          <a:solidFill>
                            <a:schemeClr val="lt1"/>
                          </a:solidFill>
                          <a:latin typeface="Verdana"/>
                          <a:ea typeface="Verdana"/>
                          <a:cs typeface="Verdana"/>
                          <a:sym typeface="Verdana"/>
                        </a:rPr>
                        <a:t>Istruzioni</a:t>
                      </a:r>
                      <a:endParaRPr sz="1600" u="none" strike="noStrike" cap="none">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u="none" strike="noStrike" cap="none">
                          <a:solidFill>
                            <a:srgbClr val="F16924"/>
                          </a:solidFill>
                          <a:latin typeface="Verdana"/>
                          <a:ea typeface="Verdana"/>
                          <a:cs typeface="Verdana"/>
                          <a:sym typeface="Verdana"/>
                        </a:rPr>
                        <a:t>PENSARE con le domande</a:t>
                      </a:r>
                      <a:endParaRPr sz="1400" b="1" u="none" strike="noStrike" cap="none">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Ci sono </a:t>
                      </a:r>
                      <a:r>
                        <a:rPr lang="en-US" sz="1400" u="none" strike="noStrike" cap="none">
                          <a:solidFill>
                            <a:srgbClr val="F16924"/>
                          </a:solidFill>
                          <a:latin typeface="Verdana"/>
                          <a:ea typeface="Verdana"/>
                          <a:cs typeface="Verdana"/>
                          <a:sym typeface="Verdana"/>
                        </a:rPr>
                        <a:t>5 domande di impatto ambientale</a:t>
                      </a:r>
                      <a:endParaRPr/>
                    </a:p>
                    <a:p>
                      <a:pPr marL="285750" marR="0" lvl="0" indent="-285750" algn="l" rtl="0">
                        <a:spcBef>
                          <a:spcPts val="6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Aprire le domande nella scheda o scaricarle facendo clic sul </a:t>
                      </a:r>
                      <a:r>
                        <a:rPr lang="en-US" sz="1400" u="none" strike="noStrike" cap="none">
                          <a:solidFill>
                            <a:srgbClr val="4B4B4B"/>
                          </a:solidFill>
                          <a:latin typeface="Verdana"/>
                          <a:ea typeface="Verdana"/>
                          <a:cs typeface="Verdana"/>
                          <a:sym typeface="Verdana"/>
                        </a:rPr>
                        <a:t>pulsante </a:t>
                      </a:r>
                      <a:r>
                        <a:rPr lang="en-US" sz="1400" u="none" strike="noStrike" cap="none">
                          <a:solidFill>
                            <a:srgbClr val="F16924"/>
                          </a:solidFill>
                          <a:latin typeface="Verdana"/>
                          <a:ea typeface="Verdana"/>
                          <a:cs typeface="Verdana"/>
                          <a:sym typeface="Verdana"/>
                        </a:rPr>
                        <a:t>"Download".</a:t>
                      </a:r>
                      <a:endParaRPr/>
                    </a:p>
                    <a:p>
                      <a:pPr marL="285750" marR="0" lvl="0" indent="-285750" algn="l" rtl="0">
                        <a:spcBef>
                          <a:spcPts val="6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Iniziate con </a:t>
                      </a:r>
                      <a:r>
                        <a:rPr lang="en-US" sz="1400" u="none" strike="noStrike" cap="none">
                          <a:solidFill>
                            <a:srgbClr val="F16924"/>
                          </a:solidFill>
                          <a:latin typeface="Verdana"/>
                          <a:ea typeface="Verdana"/>
                          <a:cs typeface="Verdana"/>
                          <a:sym typeface="Verdana"/>
                        </a:rPr>
                        <a:t>"Cosa evitare"</a:t>
                      </a:r>
                      <a:r>
                        <a:rPr lang="en-US" sz="1400" u="none" strike="noStrike" cap="none">
                          <a:solidFill>
                            <a:srgbClr val="4B4B4B"/>
                          </a:solidFill>
                          <a:latin typeface="Verdana"/>
                          <a:ea typeface="Verdana"/>
                          <a:cs typeface="Verdana"/>
                          <a:sym typeface="Verdana"/>
                        </a:rPr>
                        <a:t>, in modo che gli allievi sappiano cosa non devono fare.</a:t>
                      </a:r>
                      <a:endParaRPr/>
                    </a:p>
                    <a:p>
                      <a:pPr marL="285750" marR="0" lvl="0" indent="-285750" algn="l" rtl="0">
                        <a:spcBef>
                          <a:spcPts val="12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Chiedete agli studenti di completare le domande relative alle loro idee. Utilizzate gli esercizi e i suggerimenti forniti per facilitare e sostenere gli studenti. </a:t>
                      </a:r>
                      <a:endParaRPr sz="1400" u="none" strike="noStrike" cap="none">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grpSp>
        <p:nvGrpSpPr>
          <p:cNvPr id="801" name="Google Shape;801;p15"/>
          <p:cNvGrpSpPr/>
          <p:nvPr/>
        </p:nvGrpSpPr>
        <p:grpSpPr>
          <a:xfrm>
            <a:off x="5972970" y="346543"/>
            <a:ext cx="1247882" cy="1201783"/>
            <a:chOff x="4924697" y="3291840"/>
            <a:chExt cx="1247882" cy="1201783"/>
          </a:xfrm>
        </p:grpSpPr>
        <p:sp>
          <p:nvSpPr>
            <p:cNvPr id="802" name="Google Shape;802;p15">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803" name="Google Shape;803;p15">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16"/>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809" name="Google Shape;809;p16"/>
          <p:cNvSpPr txBox="1"/>
          <p:nvPr>
            <p:ph type="body" idx="2"/>
          </p:nvPr>
        </p:nvSpPr>
        <p:spPr>
          <a:xfrm>
            <a:off x="340007" y="2346669"/>
            <a:ext cx="7011556"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Queste domande aiuteranno gli studenti a identificare e ridurre al minimo l'impatto ambientale della loro idea. Ogni domanda è corredata da un esercizio e da suggerimenti che guidano gli studenti nel completamento delle risposte. </a:t>
            </a:r>
            <a:endParaRPr/>
          </a:p>
          <a:p>
            <a:pPr marL="0" marR="0" lvl="0" indent="0" algn="just" rtl="0">
              <a:lnSpc>
                <a:spcPct val="100000"/>
              </a:lnSpc>
              <a:spcBef>
                <a:spcPts val="0"/>
              </a:spcBef>
              <a:spcAft>
                <a:spcPts val="0"/>
              </a:spcAft>
              <a:buClr>
                <a:schemeClr val="lt1"/>
              </a:buClr>
              <a:buSzPts val="1400"/>
              <a:buFont typeface="Arial"/>
              <a:buNone/>
            </a:pPr>
            <a:r>
              <a:t/>
            </a:r>
            <a:endParaRPr sz="1400"/>
          </a:p>
        </p:txBody>
      </p:sp>
      <p:graphicFrame>
        <p:nvGraphicFramePr>
          <p:cNvPr id="810" name="Google Shape;810;p16"/>
          <p:cNvGraphicFramePr/>
          <p:nvPr/>
        </p:nvGraphicFramePr>
        <p:xfrm>
          <a:off x="340007" y="3129023"/>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a:pPr>
                      <a:r>
                        <a:rPr lang="en-US" sz="1400" b="0" i="0" u="none" strike="noStrike" cap="none">
                          <a:solidFill>
                            <a:schemeClr val="lt1"/>
                          </a:solidFill>
                          <a:latin typeface="Verdana"/>
                          <a:ea typeface="Verdana"/>
                          <a:cs typeface="Verdana"/>
                          <a:sym typeface="Verdana"/>
                        </a:rPr>
                        <a:t>Con quali aree e ambienti naturali interagirà la vostra idea?</a:t>
                      </a:r>
                      <a:endParaRPr sz="1400" b="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0" i="0" u="none" strike="noStrike" cap="none">
                          <a:solidFill>
                            <a:srgbClr val="4B4B4B"/>
                          </a:solidFill>
                          <a:latin typeface="Verdana"/>
                          <a:ea typeface="Verdana"/>
                          <a:cs typeface="Verdana"/>
                          <a:sym typeface="Verdana"/>
                        </a:rPr>
                        <a:t>Pensate al luogo in cui si svolgerà la vostra idea. La vostra idea potrebbe danneggiare gli ecosistemi o la fauna selvatica delle foreste naturali o dei laghi?</a:t>
                      </a:r>
                      <a:endParaRPr/>
                    </a:p>
                    <a:p>
                      <a:pPr marL="0" marR="0" lvl="0" indent="0" algn="l" rtl="0">
                        <a:spcBef>
                          <a:spcPts val="600"/>
                        </a:spcBef>
                        <a:spcAft>
                          <a:spcPts val="0"/>
                        </a:spcAft>
                        <a:buNone/>
                      </a:pPr>
                      <a:r>
                        <a:t/>
                      </a:r>
                      <a:endParaRPr sz="400" b="0" i="0" u="none" strike="noStrike" cap="none">
                        <a:solidFill>
                          <a:srgbClr val="4B4B4B"/>
                        </a:solidFill>
                        <a:latin typeface="Verdana"/>
                        <a:ea typeface="Verdana"/>
                        <a:cs typeface="Verdana"/>
                        <a:sym typeface="Verdana"/>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Fate un elenco:</a:t>
                      </a:r>
                      <a:r>
                        <a:rPr lang="en-US" sz="1200" b="0" i="0" u="none" strike="noStrike" cap="none">
                          <a:solidFill>
                            <a:srgbClr val="4B4B4B"/>
                          </a:solidFill>
                          <a:latin typeface="Verdana"/>
                          <a:ea typeface="Verdana"/>
                          <a:cs typeface="Verdana"/>
                          <a:sym typeface="Verdana"/>
                        </a:rPr>
                        <a:t> Scrivete i parchi, le foreste, i fiumi, le spiagge o altri luoghi naturali che la vostra idea utilizzerà o influenzerà.</a:t>
                      </a:r>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Conoscerli:</a:t>
                      </a:r>
                      <a:r>
                        <a:rPr lang="en-US" sz="1200" b="0" i="0" u="none" strike="noStrike" cap="none">
                          <a:solidFill>
                            <a:srgbClr val="4B4B4B"/>
                          </a:solidFill>
                          <a:latin typeface="Verdana"/>
                          <a:ea typeface="Verdana"/>
                          <a:cs typeface="Verdana"/>
                          <a:sym typeface="Verdana"/>
                        </a:rPr>
                        <a:t> Imparate a conoscere meglio questi luoghi: cosa li rende speciali e perché devono essere protetti, ad esempio, sono aree protette o hanno un significato storico?</a:t>
                      </a:r>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Pianificare la cura:</a:t>
                      </a:r>
                      <a:r>
                        <a:rPr lang="en-US" sz="1200" b="0" i="0" u="none" strike="noStrike" cap="none">
                          <a:solidFill>
                            <a:srgbClr val="4B4B4B"/>
                          </a:solidFill>
                          <a:latin typeface="Verdana"/>
                          <a:ea typeface="Verdana"/>
                          <a:cs typeface="Verdana"/>
                          <a:sym typeface="Verdana"/>
                        </a:rPr>
                        <a:t> Pensate a uno o due modi in cui la vostra idea può contribuire a proteggere o migliorare queste aree, ad esempio mantenendole pulite o utilizzando materiali ecologici.</a:t>
                      </a:r>
                      <a:endParaRPr sz="1200" b="1" i="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247350">
                <a:tc>
                  <a:txBody>
                    <a:bodyPr/>
                    <a:lstStyle/>
                    <a:p>
                      <a:pPr marL="342900" marR="0" lvl="0" indent="-342900" algn="l" rtl="0">
                        <a:spcBef>
                          <a:spcPts val="0"/>
                        </a:spcBef>
                        <a:spcAft>
                          <a:spcPts val="0"/>
                        </a:spcAft>
                        <a:buClr>
                          <a:schemeClr val="lt1"/>
                        </a:buClr>
                        <a:buSzPts val="1400"/>
                        <a:buFont typeface="Century Schoolbook"/>
                        <a:buAutoNum type="arabicPeriod" startAt="2"/>
                      </a:pPr>
                      <a:r>
                        <a:rPr lang="en-US" sz="1400" b="0" i="0" u="none" strike="noStrike" cap="none">
                          <a:solidFill>
                            <a:schemeClr val="lt1"/>
                          </a:solidFill>
                          <a:latin typeface="Verdana"/>
                          <a:ea typeface="Verdana"/>
                          <a:cs typeface="Verdana"/>
                          <a:sym typeface="Verdana"/>
                        </a:rPr>
                        <a:t>In che modo la vostra idea potrebbe avere un impatto negativo diretto e/o indiretto sull'ambiente naturale? </a:t>
                      </a:r>
                      <a:endParaRPr sz="1400" b="0" i="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0" i="0" u="none" strike="noStrike" cap="none">
                          <a:solidFill>
                            <a:srgbClr val="4B4B4B"/>
                          </a:solidFill>
                          <a:latin typeface="Verdana"/>
                          <a:ea typeface="Verdana"/>
                          <a:cs typeface="Verdana"/>
                          <a:sym typeface="Verdana"/>
                        </a:rPr>
                        <a:t>Pensate a come la vostra idea potrebbe influenzare la natura e l'ambiente.</a:t>
                      </a:r>
                      <a:endParaRPr/>
                    </a:p>
                    <a:p>
                      <a:pPr marL="0" marR="0" lvl="0" indent="0" algn="l" rtl="0">
                        <a:spcBef>
                          <a:spcPts val="600"/>
                        </a:spcBef>
                        <a:spcAft>
                          <a:spcPts val="0"/>
                        </a:spcAft>
                        <a:buNone/>
                      </a:pPr>
                      <a:r>
                        <a:t/>
                      </a:r>
                      <a:endParaRPr sz="400" b="0" i="0" u="none" strike="noStrike" cap="none">
                        <a:solidFill>
                          <a:srgbClr val="4B4B4B"/>
                        </a:solidFill>
                        <a:latin typeface="Verdana"/>
                        <a:ea typeface="Verdana"/>
                        <a:cs typeface="Verdana"/>
                        <a:sym typeface="Verdana"/>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Individuare i rischi:</a:t>
                      </a:r>
                      <a:r>
                        <a:rPr lang="en-US" sz="1200" b="0" i="0" u="none" strike="noStrike" cap="none">
                          <a:solidFill>
                            <a:srgbClr val="4B4B4B"/>
                          </a:solidFill>
                          <a:latin typeface="Verdana"/>
                          <a:ea typeface="Verdana"/>
                          <a:cs typeface="Verdana"/>
                          <a:sym typeface="Verdana"/>
                        </a:rPr>
                        <a:t> Scrivete i modi in cui la vostra idea potrebbe danneggiare l'ambiente, ad esempio disturbando gli animali, inquinando le acque o consumando troppe risorse.</a:t>
                      </a:r>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Trovare soluzioni:</a:t>
                      </a:r>
                      <a:r>
                        <a:rPr lang="en-US" sz="1200" b="0" i="0" u="none" strike="noStrike" cap="none">
                          <a:solidFill>
                            <a:srgbClr val="4B4B4B"/>
                          </a:solidFill>
                          <a:latin typeface="Verdana"/>
                          <a:ea typeface="Verdana"/>
                          <a:cs typeface="Verdana"/>
                          <a:sym typeface="Verdana"/>
                        </a:rPr>
                        <a:t> Per ogni problema, proponete due modi per risolverlo o evitarlo.</a:t>
                      </a:r>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Scegliere le idee migliori:</a:t>
                      </a:r>
                      <a:r>
                        <a:rPr lang="en-US" sz="1200" b="0" i="0" u="none" strike="noStrike" cap="none">
                          <a:solidFill>
                            <a:srgbClr val="4B4B4B"/>
                          </a:solidFill>
                          <a:latin typeface="Verdana"/>
                          <a:ea typeface="Verdana"/>
                          <a:cs typeface="Verdana"/>
                          <a:sym typeface="Verdana"/>
                        </a:rPr>
                        <a:t> Scegliete soluzioni che proteggano la natura, risparmino risorse e siano rispettose del pianeta.</a:t>
                      </a:r>
                      <a:endParaRPr sz="1400" b="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3"/>
                      </a:pPr>
                      <a:r>
                        <a:rPr lang="en-US" sz="1400" b="0" i="0" u="none" strike="noStrike" cap="none">
                          <a:solidFill>
                            <a:schemeClr val="lt1"/>
                          </a:solidFill>
                          <a:latin typeface="Verdana"/>
                          <a:ea typeface="Verdana"/>
                          <a:cs typeface="Verdana"/>
                          <a:sym typeface="Verdana"/>
                        </a:rPr>
                        <a:t>La vostra idea potrebbe contribuire a ridurre il littering, l'inquinamento o l'uso eccessivo delle risorse? </a:t>
                      </a:r>
                      <a:endParaRPr sz="1400" b="0" i="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0" i="0" u="none" strike="noStrike" cap="none">
                          <a:solidFill>
                            <a:srgbClr val="4B4B4B"/>
                          </a:solidFill>
                          <a:latin typeface="Verdana"/>
                          <a:ea typeface="Verdana"/>
                          <a:cs typeface="Verdana"/>
                          <a:sym typeface="Verdana"/>
                        </a:rPr>
                        <a:t>Create un piano semplice per risolvere i problemi ambientali, che possiate facilmente implementare o migliorare lo scopo della vostra idea. </a:t>
                      </a:r>
                      <a:endParaRPr/>
                    </a:p>
                    <a:p>
                      <a:pPr marL="0" marR="0" lvl="0" indent="0" algn="l" rtl="0">
                        <a:spcBef>
                          <a:spcPts val="600"/>
                        </a:spcBef>
                        <a:spcAft>
                          <a:spcPts val="0"/>
                        </a:spcAft>
                        <a:buNone/>
                      </a:pPr>
                      <a:r>
                        <a:t/>
                      </a:r>
                      <a:endParaRPr sz="400" b="0" i="0" u="none" strike="noStrike" cap="none">
                        <a:solidFill>
                          <a:srgbClr val="4B4B4B"/>
                        </a:solidFill>
                        <a:latin typeface="Verdana"/>
                        <a:ea typeface="Verdana"/>
                        <a:cs typeface="Verdana"/>
                        <a:sym typeface="Verdana"/>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Individuare i problemi: </a:t>
                      </a:r>
                      <a:r>
                        <a:rPr lang="en-US" sz="1200" b="0" i="0" u="none" strike="noStrike" cap="none">
                          <a:solidFill>
                            <a:srgbClr val="4B4B4B"/>
                          </a:solidFill>
                          <a:latin typeface="Verdana"/>
                          <a:ea typeface="Verdana"/>
                          <a:cs typeface="Verdana"/>
                          <a:sym typeface="Verdana"/>
                        </a:rPr>
                        <a:t>Scrivete gli aspetti come i rifiuti, l'inquinamento o l'utilizzo di troppe risorse che la vostra idea potrebbe causare. Quali alternative sostenibili potete utilizzare per l'energia, i rifiuti e l'acqua?</a:t>
                      </a:r>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Pianificare le soluzioni: </a:t>
                      </a:r>
                      <a:r>
                        <a:rPr lang="en-US" sz="1200" b="0" i="0" u="none" strike="noStrike" cap="none">
                          <a:solidFill>
                            <a:srgbClr val="4B4B4B"/>
                          </a:solidFill>
                          <a:latin typeface="Verdana"/>
                          <a:ea typeface="Verdana"/>
                          <a:cs typeface="Verdana"/>
                          <a:sym typeface="Verdana"/>
                        </a:rPr>
                        <a:t>Pensate a modi coinvolgenti per risolvere questi problemi, come ad esempio usare meno plastica, organizzare una giornata di pulizia o mettere dei contenitori per il riciclaggio.</a:t>
                      </a:r>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Ispirare gli altri: </a:t>
                      </a:r>
                      <a:r>
                        <a:rPr lang="en-US" sz="1200" b="0" i="0" u="none" strike="noStrike" cap="none">
                          <a:solidFill>
                            <a:srgbClr val="4B4B4B"/>
                          </a:solidFill>
                          <a:latin typeface="Verdana"/>
                          <a:ea typeface="Verdana"/>
                          <a:cs typeface="Verdana"/>
                          <a:sym typeface="Verdana"/>
                        </a:rPr>
                        <a:t>Aggiungete idee per coinvolgere gli amici, i volontari, i clienti e la comunità, ad esempio condividendo consigli su come essere eco-compatibili o lanciando sfide per ridurre i rifiuti.</a:t>
                      </a:r>
                      <a:endParaRPr sz="1400" b="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bl>
          </a:graphicData>
        </a:graphic>
      </p:graphicFrame>
      <p:sp>
        <p:nvSpPr>
          <p:cNvPr id="811" name="Google Shape;811;p16"/>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1: Fase 1</a:t>
            </a:r>
            <a:endParaRPr/>
          </a:p>
        </p:txBody>
      </p:sp>
      <p:sp>
        <p:nvSpPr>
          <p:cNvPr id="812" name="Google Shape;812;p16"/>
          <p:cNvSpPr txBox="1"/>
          <p:nvPr/>
        </p:nvSpPr>
        <p:spPr>
          <a:xfrm>
            <a:off x="285417" y="1616878"/>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17"/>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graphicFrame>
        <p:nvGraphicFramePr>
          <p:cNvPr id="818" name="Google Shape;818;p17"/>
          <p:cNvGraphicFramePr/>
          <p:nvPr/>
        </p:nvGraphicFramePr>
        <p:xfrm>
          <a:off x="332509" y="2523966"/>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4"/>
                      </a:pPr>
                      <a:r>
                        <a:rPr lang="en-US" sz="1400" b="0" i="0" u="none" strike="noStrike" cap="none">
                          <a:solidFill>
                            <a:schemeClr val="lt1"/>
                          </a:solidFill>
                          <a:latin typeface="Verdana"/>
                          <a:ea typeface="Verdana"/>
                          <a:cs typeface="Verdana"/>
                          <a:sym typeface="Verdana"/>
                        </a:rPr>
                        <a:t>È possibile applicare una politica di rifiuti zero?</a:t>
                      </a:r>
                      <a:endParaRPr sz="1400" b="0" i="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Clr>
                          <a:srgbClr val="4B4B4B"/>
                        </a:buClr>
                        <a:buSzPts val="1400"/>
                        <a:buFont typeface="Verdana"/>
                        <a:buNone/>
                      </a:pPr>
                      <a:r>
                        <a:rPr lang="en-US" sz="1400" b="0" i="0" u="none" strike="noStrike" cap="none">
                          <a:solidFill>
                            <a:srgbClr val="4B4B4B"/>
                          </a:solidFill>
                          <a:latin typeface="Verdana"/>
                          <a:ea typeface="Verdana"/>
                          <a:cs typeface="Verdana"/>
                          <a:sym typeface="Verdana"/>
                        </a:rPr>
                        <a:t>Preparate un piano per i rifiuti zero: Decidete una o due azioni da intraprendere per rendere la vostra idea il più possibile a rifiuti zero. Ad esempio, i clienti possono portare le proprie tazze o distribuire borse riutilizzabili.</a:t>
                      </a:r>
                      <a:endParaRPr/>
                    </a:p>
                    <a:p>
                      <a:pPr marL="0" marR="0" lvl="0" indent="0" algn="l" rtl="0">
                        <a:spcBef>
                          <a:spcPts val="600"/>
                        </a:spcBef>
                        <a:spcAft>
                          <a:spcPts val="0"/>
                        </a:spcAft>
                        <a:buNone/>
                      </a:pPr>
                      <a:r>
                        <a:t/>
                      </a:r>
                      <a:endParaRPr sz="400" b="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5"/>
                      </a:pPr>
                      <a:r>
                        <a:rPr lang="en-US" sz="1400" b="0" i="0" u="none" strike="noStrike" cap="none">
                          <a:solidFill>
                            <a:schemeClr val="lt1"/>
                          </a:solidFill>
                          <a:latin typeface="Verdana"/>
                          <a:ea typeface="Verdana"/>
                          <a:cs typeface="Verdana"/>
                          <a:sym typeface="Verdana"/>
                        </a:rPr>
                        <a:t>Come intendete promuovere i vostri sforzi di sostenibilità presso i clienti e la comunità?</a:t>
                      </a:r>
                      <a:endParaRPr sz="1400" b="0" i="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Clr>
                          <a:srgbClr val="4B4B4B"/>
                        </a:buClr>
                        <a:buSzPts val="1400"/>
                        <a:buFont typeface="Verdana"/>
                        <a:buNone/>
                      </a:pPr>
                      <a:r>
                        <a:rPr lang="en-US" sz="1400" b="0" i="0" u="none" strike="noStrike" cap="none">
                          <a:solidFill>
                            <a:srgbClr val="4B4B4B"/>
                          </a:solidFill>
                          <a:latin typeface="Verdana"/>
                          <a:ea typeface="Verdana"/>
                          <a:cs typeface="Verdana"/>
                          <a:sym typeface="Verdana"/>
                        </a:rPr>
                        <a:t>Create un piano coinvolgente e semplice per condividere le vostre idee di sostenibilità con gli altri!</a:t>
                      </a:r>
                      <a:endParaRPr/>
                    </a:p>
                    <a:p>
                      <a:pPr marL="0" marR="0" lvl="0" indent="0" algn="l" rtl="0">
                        <a:spcBef>
                          <a:spcPts val="600"/>
                        </a:spcBef>
                        <a:spcAft>
                          <a:spcPts val="0"/>
                        </a:spcAft>
                        <a:buNone/>
                      </a:pPr>
                      <a:r>
                        <a:t/>
                      </a:r>
                      <a:endParaRPr sz="400" b="0" i="0" u="none" strike="noStrike" cap="none">
                        <a:solidFill>
                          <a:srgbClr val="4B4B4B"/>
                        </a:solidFill>
                        <a:latin typeface="Verdana"/>
                        <a:ea typeface="Verdana"/>
                        <a:cs typeface="Verdana"/>
                        <a:sym typeface="Verdana"/>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Conoscere il pubblico: </a:t>
                      </a:r>
                      <a:r>
                        <a:rPr lang="en-US" sz="1200" b="0" i="0" u="none" strike="noStrike" cap="none">
                          <a:solidFill>
                            <a:srgbClr val="4B4B4B"/>
                          </a:solidFill>
                          <a:latin typeface="Verdana"/>
                          <a:ea typeface="Verdana"/>
                          <a:cs typeface="Verdana"/>
                          <a:sym typeface="Verdana"/>
                        </a:rPr>
                        <a:t>Pensate a chi volete parlare: amici, clienti, partner o comunità.</a:t>
                      </a:r>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Condividete il vostro messaggio: </a:t>
                      </a:r>
                      <a:r>
                        <a:rPr lang="en-US" sz="1200" b="0" i="0" u="none" strike="noStrike" cap="none">
                          <a:solidFill>
                            <a:srgbClr val="4B4B4B"/>
                          </a:solidFill>
                          <a:latin typeface="Verdana"/>
                          <a:ea typeface="Verdana"/>
                          <a:cs typeface="Verdana"/>
                          <a:sym typeface="Verdana"/>
                        </a:rPr>
                        <a:t>Proponete idee di facile comprensione sul perché è importante prendersi cura del pianeta e su come la vostra idea possa essere d'aiuto. Assicuratevi che abbia un significato speciale per voi e che sia in sintonia con il vostro pubblico.</a:t>
                      </a:r>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Scegliete gli strumenti: </a:t>
                      </a:r>
                      <a:r>
                        <a:rPr lang="en-US" sz="1200" b="0" i="0" u="none" strike="noStrike" cap="none">
                          <a:solidFill>
                            <a:srgbClr val="4B4B4B"/>
                          </a:solidFill>
                          <a:latin typeface="Verdana"/>
                          <a:ea typeface="Verdana"/>
                          <a:cs typeface="Verdana"/>
                          <a:sym typeface="Verdana"/>
                        </a:rPr>
                        <a:t>Decidete come diffondere il verbo: assicuratevi di utilizzare gli strumenti digitali per semplificare la vita, ad esempio Canva per le campagne sui social media o i manifesti per gli eventi divertenti.</a:t>
                      </a:r>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Coinvolgete gli altri: </a:t>
                      </a:r>
                      <a:r>
                        <a:rPr lang="en-US" sz="1200" b="0" i="0" u="none" strike="noStrike" cap="none">
                          <a:solidFill>
                            <a:srgbClr val="4B4B4B"/>
                          </a:solidFill>
                          <a:latin typeface="Verdana"/>
                          <a:ea typeface="Verdana"/>
                          <a:cs typeface="Verdana"/>
                          <a:sym typeface="Verdana"/>
                        </a:rPr>
                        <a:t>Pianificate attività stimolanti come sfide, giornate di pulizia o premi per azioni ecologiche per ispirare le persone (soprattutto i vostri clienti e la comunità) a unirsi a voi.</a:t>
                      </a:r>
                      <a:endParaRPr/>
                    </a:p>
                    <a:p>
                      <a:pPr marL="171450" marR="0" lvl="0" indent="-171450" algn="l" rtl="0">
                        <a:spcBef>
                          <a:spcPts val="600"/>
                        </a:spcBef>
                        <a:spcAft>
                          <a:spcPts val="0"/>
                        </a:spcAft>
                        <a:buClr>
                          <a:srgbClr val="69ADAD"/>
                        </a:buClr>
                        <a:buSzPts val="1560"/>
                        <a:buFont typeface="Arial"/>
                        <a:buChar char="•"/>
                      </a:pPr>
                      <a:r>
                        <a:rPr lang="en-US" sz="1200" b="1" i="0" u="none" strike="noStrike" cap="none">
                          <a:solidFill>
                            <a:srgbClr val="4B4B4B"/>
                          </a:solidFill>
                          <a:latin typeface="Verdana"/>
                          <a:ea typeface="Verdana"/>
                          <a:cs typeface="Verdana"/>
                          <a:sym typeface="Verdana"/>
                        </a:rPr>
                        <a:t>Mostrate i vostri successi: </a:t>
                      </a:r>
                      <a:r>
                        <a:rPr lang="en-US" sz="1200" b="0" i="0" u="none" strike="noStrike" cap="none">
                          <a:solidFill>
                            <a:srgbClr val="4B4B4B"/>
                          </a:solidFill>
                          <a:latin typeface="Verdana"/>
                          <a:ea typeface="Verdana"/>
                          <a:cs typeface="Verdana"/>
                          <a:sym typeface="Verdana"/>
                        </a:rPr>
                        <a:t>Tenete traccia dei vostri progressi e condividete con il vostro pubblico ciò che funziona, come foto, storie o quanto avete aiutato l'ambiente! Queste sono ottime notizie e vale la pena condividerle</a:t>
                      </a:r>
                      <a:r>
                        <a:rPr lang="en-US" sz="1200" b="0" i="0" u="none" strike="noStrike" cap="none">
                          <a:solidFill>
                            <a:srgbClr val="6D6E71"/>
                          </a:solidFill>
                          <a:latin typeface="Verdana"/>
                          <a:ea typeface="Verdana"/>
                          <a:cs typeface="Verdana"/>
                          <a:sym typeface="Verdana"/>
                        </a:rPr>
                        <a:t>. </a:t>
                      </a:r>
                      <a:endParaRPr/>
                    </a:p>
                    <a:p>
                      <a:pPr marL="0" marR="0" lvl="0" indent="0" algn="l" rtl="0">
                        <a:spcBef>
                          <a:spcPts val="600"/>
                        </a:spcBef>
                        <a:spcAft>
                          <a:spcPts val="0"/>
                        </a:spcAft>
                        <a:buNone/>
                      </a:pPr>
                      <a:r>
                        <a:t/>
                      </a:r>
                      <a:endParaRPr sz="1400" b="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370850">
                <a:tc>
                  <a:txBody>
                    <a:bodyPr/>
                    <a:lstStyle/>
                    <a:p>
                      <a:pPr marL="0" marR="0" lvl="0" indent="0" algn="l" rtl="0">
                        <a:spcBef>
                          <a:spcPts val="0"/>
                        </a:spcBef>
                        <a:spcAft>
                          <a:spcPts val="0"/>
                        </a:spcAft>
                        <a:buNone/>
                      </a:pPr>
                      <a:r>
                        <a:t/>
                      </a:r>
                      <a:endParaRPr sz="1400" b="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bl>
          </a:graphicData>
        </a:graphic>
      </p:graphicFrame>
      <p:sp>
        <p:nvSpPr>
          <p:cNvPr id="819" name="Google Shape;819;p17"/>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1: Fase 1</a:t>
            </a:r>
            <a:endParaRPr/>
          </a:p>
        </p:txBody>
      </p:sp>
      <p:sp>
        <p:nvSpPr>
          <p:cNvPr id="820" name="Google Shape;820;p17"/>
          <p:cNvSpPr txBox="1"/>
          <p:nvPr/>
        </p:nvSpPr>
        <p:spPr>
          <a:xfrm>
            <a:off x="285417" y="1616878"/>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id="825" name="Google Shape;825;p18"/>
          <p:cNvPicPr preferRelativeResize="0"/>
          <p:nvPr/>
        </p:nvPicPr>
        <p:blipFill rotWithShape="1">
          <a:blip r:embed="rId3">
            <a:alphaModFix/>
          </a:blip>
          <a:srcRect l="0" t="0" r="0" b="0"/>
          <a:stretch/>
        </p:blipFill>
        <p:spPr>
          <a:xfrm>
            <a:off x="0" y="3727501"/>
            <a:ext cx="7559675" cy="4092407"/>
          </a:xfrm>
          <a:prstGeom prst="rect">
            <a:avLst/>
          </a:prstGeom>
          <a:noFill/>
          <a:ln>
            <a:noFill/>
          </a:ln>
        </p:spPr>
      </p:pic>
      <p:graphicFrame>
        <p:nvGraphicFramePr>
          <p:cNvPr id="826" name="Google Shape;826;p18"/>
          <p:cNvGraphicFramePr/>
          <p:nvPr/>
        </p:nvGraphicFramePr>
        <p:xfrm>
          <a:off x="285417" y="2380843"/>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Passo 2</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u="none" strike="noStrike" cap="none">
                          <a:solidFill>
                            <a:schemeClr val="lt1"/>
                          </a:solidFill>
                          <a:latin typeface="Verdana"/>
                          <a:ea typeface="Verdana"/>
                          <a:cs typeface="Verdana"/>
                          <a:sym typeface="Verdana"/>
                        </a:rPr>
                        <a:t>Istruzioni</a:t>
                      </a:r>
                      <a:endParaRPr sz="1600" u="none" strike="noStrike" cap="none">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u="none" strike="noStrike" cap="none">
                          <a:solidFill>
                            <a:srgbClr val="F16924"/>
                          </a:solidFill>
                          <a:latin typeface="Verdana"/>
                          <a:ea typeface="Verdana"/>
                          <a:cs typeface="Verdana"/>
                          <a:sym typeface="Verdana"/>
                        </a:rPr>
                        <a:t>GUARDA I VIDEO</a:t>
                      </a:r>
                      <a:endParaRPr sz="1400" b="1" u="none" strike="noStrike" cap="none">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Ci sono </a:t>
                      </a:r>
                      <a:r>
                        <a:rPr lang="en-US" sz="1400" u="none" strike="noStrike" cap="none">
                          <a:solidFill>
                            <a:srgbClr val="F16924"/>
                          </a:solidFill>
                          <a:latin typeface="Verdana"/>
                          <a:ea typeface="Verdana"/>
                          <a:cs typeface="Verdana"/>
                          <a:sym typeface="Verdana"/>
                        </a:rPr>
                        <a:t>6 video di impatto ambientale</a:t>
                      </a:r>
                      <a:endParaRPr/>
                    </a:p>
                    <a:p>
                      <a:pPr marL="285750" marR="0" lvl="0" indent="-285750" algn="l" rtl="0">
                        <a:spcBef>
                          <a:spcPts val="6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Gli studenti fanno clic sul </a:t>
                      </a:r>
                      <a:r>
                        <a:rPr lang="en-US" sz="1400" u="none" strike="noStrike" cap="none">
                          <a:solidFill>
                            <a:srgbClr val="F16924"/>
                          </a:solidFill>
                          <a:latin typeface="Verdana"/>
                          <a:ea typeface="Verdana"/>
                          <a:cs typeface="Verdana"/>
                          <a:sym typeface="Verdana"/>
                        </a:rPr>
                        <a:t>pannello laterale sinistro </a:t>
                      </a:r>
                      <a:r>
                        <a:rPr lang="en-US" sz="1400" u="none" strike="noStrike" cap="none">
                          <a:solidFill>
                            <a:srgbClr val="4B4B4B"/>
                          </a:solidFill>
                          <a:latin typeface="Verdana"/>
                          <a:ea typeface="Verdana"/>
                          <a:cs typeface="Verdana"/>
                          <a:sym typeface="Verdana"/>
                        </a:rPr>
                        <a:t>per selezionare un video.</a:t>
                      </a:r>
                      <a:endParaRPr/>
                    </a:p>
                    <a:p>
                      <a:pPr marL="285750" marR="0" lvl="0" indent="-285750" algn="l" rtl="0">
                        <a:spcBef>
                          <a:spcPts val="6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Ogni video consente agli studenti di acquisire una comprensione più approfondita di argomenti complessi relativi all'impatto ambientale.</a:t>
                      </a:r>
                      <a:endParaRPr sz="1400" u="none" strike="noStrike" cap="none">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827" name="Google Shape;827;p18"/>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1: Fase 2</a:t>
            </a:r>
            <a:endParaRPr/>
          </a:p>
        </p:txBody>
      </p:sp>
      <p:sp>
        <p:nvSpPr>
          <p:cNvPr id="828" name="Google Shape;828;p18"/>
          <p:cNvSpPr txBox="1"/>
          <p:nvPr>
            <p:ph type="body" idx="2"/>
          </p:nvPr>
        </p:nvSpPr>
        <p:spPr>
          <a:xfrm>
            <a:off x="285417" y="1616878"/>
            <a:ext cx="6472655" cy="782354"/>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2000"/>
              <a:buNone/>
            </a:pPr>
            <a:r>
              <a:rPr lang="en-US" sz="2000"/>
              <a:t>GUARDA I VIDEO (6)</a:t>
            </a:r>
            <a:endParaRPr/>
          </a:p>
        </p:txBody>
      </p:sp>
      <p:graphicFrame>
        <p:nvGraphicFramePr>
          <p:cNvPr id="829" name="Google Shape;829;p18"/>
          <p:cNvGraphicFramePr/>
          <p:nvPr/>
        </p:nvGraphicFramePr>
        <p:xfrm>
          <a:off x="310181" y="7819908"/>
          <a:ext cx="3000000" cy="3000000"/>
        </p:xfrm>
        <a:graphic>
          <a:graphicData uri="http://schemas.openxmlformats.org/drawingml/2006/table">
            <a:tbl>
              <a:tblPr firstRow="1" bandRow="1">
                <a:noFill/>
                <a:tableStyleId>{D8F5C330-00EC-492D-B79E-F1F6E617DCEB}</a:tableStyleId>
              </a:tblPr>
              <a:tblGrid>
                <a:gridCol w="1421625"/>
                <a:gridCol w="56857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Passo 3</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u="none" strike="noStrike" cap="none">
                          <a:solidFill>
                            <a:schemeClr val="lt1"/>
                          </a:solidFill>
                          <a:latin typeface="Verdana"/>
                          <a:ea typeface="Verdana"/>
                          <a:cs typeface="Verdana"/>
                          <a:sym typeface="Verdana"/>
                        </a:rPr>
                        <a:t>Istruzioni</a:t>
                      </a:r>
                      <a:endParaRPr sz="1600" u="none" strike="noStrike" cap="none">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u="none" strike="noStrike" cap="none">
                          <a:solidFill>
                            <a:srgbClr val="F16924"/>
                          </a:solidFill>
                          <a:latin typeface="Verdana"/>
                          <a:ea typeface="Verdana"/>
                          <a:cs typeface="Verdana"/>
                          <a:sym typeface="Verdana"/>
                        </a:rPr>
                        <a:t>PROVARE le idee</a:t>
                      </a:r>
                      <a:endParaRPr sz="1400" b="1" u="none" strike="noStrike" cap="none">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Sono </a:t>
                      </a:r>
                      <a:r>
                        <a:rPr lang="en-US" sz="1400" u="none" strike="noStrike" cap="none">
                          <a:solidFill>
                            <a:srgbClr val="F16924"/>
                          </a:solidFill>
                          <a:latin typeface="Verdana"/>
                          <a:ea typeface="Verdana"/>
                          <a:cs typeface="Verdana"/>
                          <a:sym typeface="Verdana"/>
                        </a:rPr>
                        <a:t>presenti 5 temi di impatto ambientale con idee</a:t>
                      </a:r>
                      <a:endParaRPr/>
                    </a:p>
                    <a:p>
                      <a:pPr marL="285750" marR="0" lvl="0" indent="-285750" algn="l" rtl="0">
                        <a:spcBef>
                          <a:spcPts val="6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Gli studenti fanno clic sul </a:t>
                      </a:r>
                      <a:r>
                        <a:rPr lang="en-US" sz="1400" u="none" strike="noStrike" cap="none">
                          <a:solidFill>
                            <a:srgbClr val="F16924"/>
                          </a:solidFill>
                          <a:latin typeface="Verdana"/>
                          <a:ea typeface="Verdana"/>
                          <a:cs typeface="Verdana"/>
                          <a:sym typeface="Verdana"/>
                        </a:rPr>
                        <a:t>tema </a:t>
                      </a:r>
                      <a:r>
                        <a:rPr lang="en-US" sz="1400" u="none" strike="noStrike" cap="none">
                          <a:solidFill>
                            <a:srgbClr val="4B4B4B"/>
                          </a:solidFill>
                          <a:latin typeface="Verdana"/>
                          <a:ea typeface="Verdana"/>
                          <a:cs typeface="Verdana"/>
                          <a:sym typeface="Verdana"/>
                        </a:rPr>
                        <a:t>che corrisponde al loro concetto e vengono presentate le idee. </a:t>
                      </a:r>
                      <a:endParaRPr/>
                    </a:p>
                    <a:p>
                      <a:pPr marL="285750" marR="0" lvl="0" indent="-285750" algn="l" rtl="0">
                        <a:spcBef>
                          <a:spcPts val="6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Il tema si aprirà in una scheda separata con numerose idee che possono essere </a:t>
                      </a:r>
                      <a:r>
                        <a:rPr lang="en-US" sz="1400" u="none" strike="noStrike" cap="none">
                          <a:solidFill>
                            <a:srgbClr val="F16924"/>
                          </a:solidFill>
                          <a:latin typeface="Verdana"/>
                          <a:ea typeface="Verdana"/>
                          <a:cs typeface="Verdana"/>
                          <a:sym typeface="Verdana"/>
                        </a:rPr>
                        <a:t>visualizzate o scaricate.</a:t>
                      </a:r>
                      <a:endParaRPr/>
                    </a:p>
                    <a:p>
                      <a:pPr marL="285750" marR="0" lvl="0" indent="-285750" algn="l" rtl="0">
                        <a:spcBef>
                          <a:spcPts val="6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Ogni idea è corredata da una </a:t>
                      </a:r>
                      <a:r>
                        <a:rPr lang="en-US" sz="1400" u="none" strike="noStrike" cap="none">
                          <a:solidFill>
                            <a:srgbClr val="F16924"/>
                          </a:solidFill>
                          <a:latin typeface="Verdana"/>
                          <a:ea typeface="Verdana"/>
                          <a:cs typeface="Verdana"/>
                          <a:sym typeface="Verdana"/>
                        </a:rPr>
                        <a:t>serie di strumenti digitali </a:t>
                      </a:r>
                      <a:r>
                        <a:rPr lang="en-US" sz="1400" u="none" strike="noStrike" cap="none">
                          <a:solidFill>
                            <a:srgbClr val="4B4B4B"/>
                          </a:solidFill>
                          <a:latin typeface="Verdana"/>
                          <a:ea typeface="Verdana"/>
                          <a:cs typeface="Verdana"/>
                          <a:sym typeface="Verdana"/>
                        </a:rPr>
                        <a:t>progettati per supportare e mettere in grado gli studenti di dare vita con successo al loro concetto, garantendo al contempo l'allineamento con le esigenze dell'ambiente e dell'ecosistema.</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grpSp>
        <p:nvGrpSpPr>
          <p:cNvPr id="830" name="Google Shape;830;p18"/>
          <p:cNvGrpSpPr/>
          <p:nvPr/>
        </p:nvGrpSpPr>
        <p:grpSpPr>
          <a:xfrm>
            <a:off x="5972970" y="346543"/>
            <a:ext cx="1247882" cy="1201783"/>
            <a:chOff x="4924697" y="3291840"/>
            <a:chExt cx="1247882" cy="1201783"/>
          </a:xfrm>
        </p:grpSpPr>
        <p:sp>
          <p:nvSpPr>
            <p:cNvPr id="831" name="Google Shape;831;p18">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832" name="Google Shape;832;p18">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9"/>
          <p:cNvSpPr txBox="1"/>
          <p:nvPr>
            <p:ph type="body" idx="3"/>
          </p:nvPr>
        </p:nvSpPr>
        <p:spPr>
          <a:xfrm>
            <a:off x="302839" y="864288"/>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000"/>
              <a:buNone/>
            </a:pPr>
            <a:r>
              <a:rPr lang="en-US" sz="2000" b="0"/>
              <a:t>PROVARE le idee (5 temi)</a:t>
            </a:r>
            <a:endParaRPr/>
          </a:p>
        </p:txBody>
      </p:sp>
      <p:sp>
        <p:nvSpPr>
          <p:cNvPr id="838" name="Google Shape;838;p19"/>
          <p:cNvSpPr/>
          <p:nvPr/>
        </p:nvSpPr>
        <p:spPr>
          <a:xfrm>
            <a:off x="-19316" y="1589786"/>
            <a:ext cx="5658116"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839" name="Google Shape;839;p19"/>
          <p:cNvSpPr txBox="1"/>
          <p:nvPr/>
        </p:nvSpPr>
        <p:spPr>
          <a:xfrm>
            <a:off x="628019" y="2215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840" name="Google Shape;840;p19"/>
          <p:cNvSpPr txBox="1"/>
          <p:nvPr/>
        </p:nvSpPr>
        <p:spPr>
          <a:xfrm>
            <a:off x="1242629" y="224662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Sostenere gli artigiani e le imprese locali</a:t>
            </a:r>
            <a:endParaRPr/>
          </a:p>
        </p:txBody>
      </p:sp>
      <p:sp>
        <p:nvSpPr>
          <p:cNvPr id="841" name="Google Shape;841;p19"/>
          <p:cNvSpPr txBox="1"/>
          <p:nvPr/>
        </p:nvSpPr>
        <p:spPr>
          <a:xfrm>
            <a:off x="628019" y="255968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842" name="Google Shape;842;p19"/>
          <p:cNvSpPr txBox="1"/>
          <p:nvPr/>
        </p:nvSpPr>
        <p:spPr>
          <a:xfrm>
            <a:off x="1242630" y="2600926"/>
            <a:ext cx="504489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Organizzare workshop sulla conservazione della fauna selvatica</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843" name="Google Shape;843;p19"/>
          <p:cNvSpPr txBox="1"/>
          <p:nvPr/>
        </p:nvSpPr>
        <p:spPr>
          <a:xfrm>
            <a:off x="628019" y="294634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844" name="Google Shape;844;p19"/>
          <p:cNvSpPr txBox="1"/>
          <p:nvPr/>
        </p:nvSpPr>
        <p:spPr>
          <a:xfrm>
            <a:off x="1242630" y="2955780"/>
            <a:ext cx="307517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Sviluppare visite didattiche</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845" name="Google Shape;845;p19"/>
          <p:cNvSpPr txBox="1"/>
          <p:nvPr/>
        </p:nvSpPr>
        <p:spPr>
          <a:xfrm>
            <a:off x="628019" y="332819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846" name="Google Shape;846;p19"/>
          <p:cNvSpPr txBox="1"/>
          <p:nvPr/>
        </p:nvSpPr>
        <p:spPr>
          <a:xfrm>
            <a:off x="1242630" y="3347251"/>
            <a:ext cx="307517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Avviare eventi sui social media</a:t>
            </a:r>
            <a:endParaRPr/>
          </a:p>
        </p:txBody>
      </p:sp>
      <p:sp>
        <p:nvSpPr>
          <p:cNvPr id="847" name="Google Shape;847;p19"/>
          <p:cNvSpPr txBox="1"/>
          <p:nvPr/>
        </p:nvSpPr>
        <p:spPr>
          <a:xfrm>
            <a:off x="628019" y="369560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848" name="Google Shape;848;p19"/>
          <p:cNvSpPr txBox="1"/>
          <p:nvPr/>
        </p:nvSpPr>
        <p:spPr>
          <a:xfrm>
            <a:off x="1242629" y="3724284"/>
            <a:ext cx="490635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Ospitare passeggiate naturalistiche guidate con uno scopo</a:t>
            </a:r>
            <a:endParaRPr/>
          </a:p>
        </p:txBody>
      </p:sp>
      <p:sp>
        <p:nvSpPr>
          <p:cNvPr id="849" name="Google Shape;849;p19"/>
          <p:cNvSpPr txBox="1"/>
          <p:nvPr/>
        </p:nvSpPr>
        <p:spPr>
          <a:xfrm>
            <a:off x="578697" y="1491189"/>
            <a:ext cx="4672175"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1: Ecoturismo </a:t>
            </a:r>
            <a:r>
              <a:rPr lang="en-US" sz="1600" i="1">
                <a:solidFill>
                  <a:schemeClr val="lt1"/>
                </a:solidFill>
                <a:latin typeface="Verdana"/>
                <a:ea typeface="Verdana"/>
                <a:cs typeface="Verdana"/>
                <a:sym typeface="Verdana"/>
              </a:rPr>
              <a:t>(5 idee)</a:t>
            </a:r>
            <a:endParaRPr/>
          </a:p>
        </p:txBody>
      </p:sp>
      <p:sp>
        <p:nvSpPr>
          <p:cNvPr id="850" name="Google Shape;850;p19"/>
          <p:cNvSpPr txBox="1"/>
          <p:nvPr/>
        </p:nvSpPr>
        <p:spPr>
          <a:xfrm>
            <a:off x="628019" y="5365318"/>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6</a:t>
            </a:r>
            <a:endParaRPr sz="1400" b="0" i="0">
              <a:solidFill>
                <a:schemeClr val="lt1"/>
              </a:solidFill>
              <a:latin typeface="Verdana"/>
              <a:ea typeface="Verdana"/>
              <a:cs typeface="Verdana"/>
              <a:sym typeface="Verdana"/>
            </a:endParaRPr>
          </a:p>
        </p:txBody>
      </p:sp>
      <p:sp>
        <p:nvSpPr>
          <p:cNvPr id="851" name="Google Shape;851;p19"/>
          <p:cNvSpPr txBox="1"/>
          <p:nvPr/>
        </p:nvSpPr>
        <p:spPr>
          <a:xfrm>
            <a:off x="1242630" y="5394001"/>
            <a:ext cx="3075170" cy="4068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Strumenti digitali</a:t>
            </a:r>
            <a:endParaRPr/>
          </a:p>
        </p:txBody>
      </p:sp>
      <p:cxnSp>
        <p:nvCxnSpPr>
          <p:cNvPr id="852" name="Google Shape;852;p19"/>
          <p:cNvCxnSpPr/>
          <p:nvPr/>
        </p:nvCxnSpPr>
        <p:spPr>
          <a:xfrm>
            <a:off x="3700384" y="6426494"/>
            <a:ext cx="3288633" cy="0"/>
          </a:xfrm>
          <a:prstGeom prst="straightConnector1">
            <a:avLst/>
          </a:prstGeom>
          <a:noFill/>
          <a:ln w="28575" cap="flat" cmpd="sng">
            <a:solidFill>
              <a:srgbClr val="F16924"/>
            </a:solidFill>
            <a:prstDash val="solid"/>
            <a:miter lim="800000"/>
            <a:headEnd type="none" w="sm" len="sm"/>
            <a:tailEnd type="none" w="sm" len="sm"/>
          </a:ln>
        </p:spPr>
      </p:cxnSp>
      <p:cxnSp>
        <p:nvCxnSpPr>
          <p:cNvPr id="853" name="Google Shape;853;p19"/>
          <p:cNvCxnSpPr/>
          <p:nvPr/>
        </p:nvCxnSpPr>
        <p:spPr>
          <a:xfrm>
            <a:off x="3699961" y="4230258"/>
            <a:ext cx="3288633" cy="0"/>
          </a:xfrm>
          <a:prstGeom prst="straightConnector1">
            <a:avLst/>
          </a:prstGeom>
          <a:noFill/>
          <a:ln w="28575" cap="flat" cmpd="sng">
            <a:solidFill>
              <a:srgbClr val="69ADAD"/>
            </a:solidFill>
            <a:prstDash val="solid"/>
            <a:miter lim="800000"/>
            <a:headEnd type="none" w="sm" len="sm"/>
            <a:tailEnd type="none" w="sm" len="sm"/>
          </a:ln>
        </p:spPr>
      </p:cxnSp>
      <p:grpSp>
        <p:nvGrpSpPr>
          <p:cNvPr id="854" name="Google Shape;854;p19"/>
          <p:cNvGrpSpPr/>
          <p:nvPr/>
        </p:nvGrpSpPr>
        <p:grpSpPr>
          <a:xfrm>
            <a:off x="6669392" y="6051426"/>
            <a:ext cx="750136" cy="750136"/>
            <a:chOff x="7559675" y="1928896"/>
            <a:chExt cx="750136" cy="750136"/>
          </a:xfrm>
        </p:grpSpPr>
        <p:sp>
          <p:nvSpPr>
            <p:cNvPr id="855" name="Google Shape;855;p19"/>
            <p:cNvSpPr/>
            <p:nvPr/>
          </p:nvSpPr>
          <p:spPr>
            <a:xfrm>
              <a:off x="7559675" y="1928896"/>
              <a:ext cx="750136" cy="750136"/>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856" name="Google Shape;856;p19"/>
            <p:cNvGrpSpPr/>
            <p:nvPr/>
          </p:nvGrpSpPr>
          <p:grpSpPr>
            <a:xfrm>
              <a:off x="7683372" y="2028561"/>
              <a:ext cx="526805" cy="526741"/>
              <a:chOff x="1042830" y="5367345"/>
              <a:chExt cx="907476" cy="907364"/>
            </a:xfrm>
          </p:grpSpPr>
          <p:grpSp>
            <p:nvGrpSpPr>
              <p:cNvPr id="857" name="Google Shape;857;p19"/>
              <p:cNvGrpSpPr/>
              <p:nvPr/>
            </p:nvGrpSpPr>
            <p:grpSpPr>
              <a:xfrm>
                <a:off x="1042830" y="5367345"/>
                <a:ext cx="907476" cy="907364"/>
                <a:chOff x="5318121" y="3727141"/>
                <a:chExt cx="907476" cy="907364"/>
              </a:xfrm>
            </p:grpSpPr>
            <p:sp>
              <p:nvSpPr>
                <p:cNvPr id="858" name="Google Shape;858;p19"/>
                <p:cNvSpPr/>
                <p:nvPr/>
              </p:nvSpPr>
              <p:spPr>
                <a:xfrm>
                  <a:off x="5318121" y="3727141"/>
                  <a:ext cx="907476" cy="907364"/>
                </a:xfrm>
                <a:custGeom>
                  <a:rect l="l" t="t" r="r" b="b"/>
                  <a:pathLst>
                    <a:path w="907476" h="907364" extrusionOk="0">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59" name="Google Shape;859;p19"/>
                <p:cNvSpPr/>
                <p:nvPr/>
              </p:nvSpPr>
              <p:spPr>
                <a:xfrm>
                  <a:off x="5953501" y="4163181"/>
                  <a:ext cx="65641" cy="35401"/>
                </a:xfrm>
                <a:custGeom>
                  <a:rect l="l" t="t" r="r" b="b"/>
                  <a:pathLst>
                    <a:path w="65641" h="35401" extrusionOk="0">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60" name="Google Shape;860;p19"/>
                <p:cNvSpPr/>
                <p:nvPr/>
              </p:nvSpPr>
              <p:spPr>
                <a:xfrm>
                  <a:off x="5523843" y="4332476"/>
                  <a:ext cx="58547" cy="56694"/>
                </a:xfrm>
                <a:custGeom>
                  <a:rect l="l" t="t" r="r" b="b"/>
                  <a:pathLst>
                    <a:path w="58547" h="56694" extrusionOk="0">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61" name="Google Shape;861;p19"/>
                <p:cNvSpPr/>
                <p:nvPr/>
              </p:nvSpPr>
              <p:spPr>
                <a:xfrm>
                  <a:off x="5445750" y="4163159"/>
                  <a:ext cx="62204" cy="35518"/>
                </a:xfrm>
                <a:custGeom>
                  <a:rect l="l" t="t" r="r" b="b"/>
                  <a:pathLst>
                    <a:path w="62204" h="35518" extrusionOk="0">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62" name="Google Shape;862;p19"/>
                <p:cNvSpPr/>
                <p:nvPr/>
              </p:nvSpPr>
              <p:spPr>
                <a:xfrm>
                  <a:off x="5888622" y="3972297"/>
                  <a:ext cx="52247" cy="54354"/>
                </a:xfrm>
                <a:custGeom>
                  <a:rect l="l" t="t" r="r" b="b"/>
                  <a:pathLst>
                    <a:path w="52247" h="54354" extrusionOk="0">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63" name="Google Shape;863;p19"/>
                <p:cNvSpPr/>
                <p:nvPr/>
              </p:nvSpPr>
              <p:spPr>
                <a:xfrm>
                  <a:off x="5523894" y="3973420"/>
                  <a:ext cx="55042" cy="51523"/>
                </a:xfrm>
                <a:custGeom>
                  <a:rect l="l" t="t" r="r" b="b"/>
                  <a:pathLst>
                    <a:path w="55042" h="51523" extrusionOk="0">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64" name="Google Shape;864;p19"/>
                <p:cNvSpPr/>
                <p:nvPr/>
              </p:nvSpPr>
              <p:spPr>
                <a:xfrm>
                  <a:off x="5714409" y="3893791"/>
                  <a:ext cx="35595" cy="58763"/>
                </a:xfrm>
                <a:custGeom>
                  <a:rect l="l" t="t" r="r" b="b"/>
                  <a:pathLst>
                    <a:path w="35595" h="58763" extrusionOk="0">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65" name="Google Shape;865;p19"/>
                <p:cNvSpPr/>
                <p:nvPr/>
              </p:nvSpPr>
              <p:spPr>
                <a:xfrm>
                  <a:off x="5714793" y="3727525"/>
                  <a:ext cx="35307" cy="35326"/>
                </a:xfrm>
                <a:custGeom>
                  <a:rect l="l" t="t" r="r" b="b"/>
                  <a:pathLst>
                    <a:path w="35307" h="35326" extrusionOk="0">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66" name="Google Shape;866;p19"/>
                <p:cNvSpPr/>
                <p:nvPr/>
              </p:nvSpPr>
              <p:spPr>
                <a:xfrm>
                  <a:off x="5649294" y="4059440"/>
                  <a:ext cx="169845" cy="243571"/>
                </a:xfrm>
                <a:custGeom>
                  <a:rect l="l" t="t" r="r" b="b"/>
                  <a:pathLst>
                    <a:path w="169845" h="243571" extrusionOk="0">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867" name="Google Shape;867;p19"/>
              <p:cNvGrpSpPr/>
              <p:nvPr/>
            </p:nvGrpSpPr>
            <p:grpSpPr>
              <a:xfrm>
                <a:off x="1304333" y="5488666"/>
                <a:ext cx="566267" cy="691349"/>
                <a:chOff x="5574516" y="3858678"/>
                <a:chExt cx="566267" cy="691349"/>
              </a:xfrm>
            </p:grpSpPr>
            <p:sp>
              <p:nvSpPr>
                <p:cNvPr id="868" name="Google Shape;868;p19"/>
                <p:cNvSpPr/>
                <p:nvPr/>
              </p:nvSpPr>
              <p:spPr>
                <a:xfrm>
                  <a:off x="5574516" y="4023123"/>
                  <a:ext cx="315322" cy="329150"/>
                </a:xfrm>
                <a:custGeom>
                  <a:rect l="l" t="t" r="r" b="b"/>
                  <a:pathLst>
                    <a:path w="315322" h="329150" extrusionOk="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69" name="Google Shape;869;p19"/>
                <p:cNvSpPr/>
                <p:nvPr/>
              </p:nvSpPr>
              <p:spPr>
                <a:xfrm>
                  <a:off x="5935464" y="4344594"/>
                  <a:ext cx="205319" cy="205433"/>
                </a:xfrm>
                <a:custGeom>
                  <a:rect l="l" t="t" r="r" b="b"/>
                  <a:pathLst>
                    <a:path w="205319" h="205433" extrusionOk="0">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70" name="Google Shape;870;p19"/>
                <p:cNvSpPr/>
                <p:nvPr/>
              </p:nvSpPr>
              <p:spPr>
                <a:xfrm>
                  <a:off x="6090893" y="3858678"/>
                  <a:ext cx="48643" cy="134182"/>
                </a:xfrm>
                <a:custGeom>
                  <a:rect l="l" t="t" r="r" b="b"/>
                  <a:pathLst>
                    <a:path w="48643" h="134182" extrusionOk="0">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71" name="Google Shape;871;p19"/>
                <p:cNvSpPr/>
                <p:nvPr/>
              </p:nvSpPr>
              <p:spPr>
                <a:xfrm>
                  <a:off x="6090893" y="4028401"/>
                  <a:ext cx="49027" cy="134737"/>
                </a:xfrm>
                <a:custGeom>
                  <a:rect l="l" t="t" r="r" b="b"/>
                  <a:pathLst>
                    <a:path w="49027" h="134737" extrusionOk="0">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72" name="Google Shape;872;p19"/>
                <p:cNvSpPr/>
                <p:nvPr/>
              </p:nvSpPr>
              <p:spPr>
                <a:xfrm>
                  <a:off x="6090893" y="4199579"/>
                  <a:ext cx="48355" cy="133206"/>
                </a:xfrm>
                <a:custGeom>
                  <a:rect l="l" t="t" r="r" b="b"/>
                  <a:pathLst>
                    <a:path w="48355" h="133206" extrusionOk="0">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73" name="Google Shape;873;p19"/>
                <p:cNvSpPr/>
                <p:nvPr/>
              </p:nvSpPr>
              <p:spPr>
                <a:xfrm>
                  <a:off x="5699826" y="4143000"/>
                  <a:ext cx="65241" cy="82941"/>
                </a:xfrm>
                <a:custGeom>
                  <a:rect l="l" t="t" r="r" b="b"/>
                  <a:pathLst>
                    <a:path w="65241" h="82941" extrusionOk="0">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grpSp>
        <p:nvGrpSpPr>
          <p:cNvPr id="874" name="Google Shape;874;p19"/>
          <p:cNvGrpSpPr/>
          <p:nvPr/>
        </p:nvGrpSpPr>
        <p:grpSpPr>
          <a:xfrm>
            <a:off x="6668969" y="3807331"/>
            <a:ext cx="750136" cy="750136"/>
            <a:chOff x="6770986" y="5699369"/>
            <a:chExt cx="750136" cy="750136"/>
          </a:xfrm>
        </p:grpSpPr>
        <p:sp>
          <p:nvSpPr>
            <p:cNvPr id="875" name="Google Shape;875;p19"/>
            <p:cNvSpPr/>
            <p:nvPr/>
          </p:nvSpPr>
          <p:spPr>
            <a:xfrm>
              <a:off x="6770986" y="5699369"/>
              <a:ext cx="750136" cy="750136"/>
            </a:xfrm>
            <a:prstGeom prst="ellipse">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876" name="Google Shape;876;p19"/>
            <p:cNvGrpSpPr/>
            <p:nvPr/>
          </p:nvGrpSpPr>
          <p:grpSpPr>
            <a:xfrm>
              <a:off x="6927017" y="5844011"/>
              <a:ext cx="460179" cy="460852"/>
              <a:chOff x="5846399" y="5075944"/>
              <a:chExt cx="910778" cy="912109"/>
            </a:xfrm>
          </p:grpSpPr>
          <p:grpSp>
            <p:nvGrpSpPr>
              <p:cNvPr id="877" name="Google Shape;877;p19"/>
              <p:cNvGrpSpPr/>
              <p:nvPr/>
            </p:nvGrpSpPr>
            <p:grpSpPr>
              <a:xfrm>
                <a:off x="6118625" y="5123402"/>
                <a:ext cx="376897" cy="533617"/>
                <a:chOff x="2711364" y="4936062"/>
                <a:chExt cx="376897" cy="533617"/>
              </a:xfrm>
            </p:grpSpPr>
            <p:sp>
              <p:nvSpPr>
                <p:cNvPr id="878" name="Google Shape;878;p19"/>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79" name="Google Shape;879;p19"/>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80" name="Google Shape;880;p19"/>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81" name="Google Shape;881;p19"/>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82" name="Google Shape;882;p19"/>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83" name="Google Shape;883;p19"/>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884" name="Google Shape;884;p19"/>
              <p:cNvGrpSpPr/>
              <p:nvPr/>
            </p:nvGrpSpPr>
            <p:grpSpPr>
              <a:xfrm>
                <a:off x="5846399" y="5075944"/>
                <a:ext cx="910778" cy="912109"/>
                <a:chOff x="2444246" y="4903928"/>
                <a:chExt cx="910778" cy="912109"/>
              </a:xfrm>
            </p:grpSpPr>
            <p:sp>
              <p:nvSpPr>
                <p:cNvPr id="885" name="Google Shape;885;p19"/>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86" name="Google Shape;886;p19"/>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87" name="Google Shape;887;p19"/>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88" name="Google Shape;888;p19"/>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89" name="Google Shape;889;p19"/>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90" name="Google Shape;890;p19"/>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91" name="Google Shape;891;p19"/>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92" name="Google Shape;892;p19"/>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93" name="Google Shape;893;p19"/>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894" name="Google Shape;894;p19"/>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895" name="Google Shape;895;p19"/>
          <p:cNvSpPr txBox="1"/>
          <p:nvPr/>
        </p:nvSpPr>
        <p:spPr>
          <a:xfrm>
            <a:off x="3004001" y="5342760"/>
            <a:ext cx="445604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Organizzare tour d'avventura ed escursioni ecologiche</a:t>
            </a:r>
            <a:endParaRPr/>
          </a:p>
        </p:txBody>
      </p:sp>
      <p:sp>
        <p:nvSpPr>
          <p:cNvPr id="896" name="Google Shape;896;p19"/>
          <p:cNvSpPr txBox="1"/>
          <p:nvPr/>
        </p:nvSpPr>
        <p:spPr>
          <a:xfrm>
            <a:off x="3004001" y="5690544"/>
            <a:ext cx="4027514"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Organizzare tour di pulizia in acqua</a:t>
            </a:r>
            <a:endParaRPr/>
          </a:p>
          <a:p>
            <a:pPr marL="518236" marR="0" lvl="0" indent="-429336" algn="l" rtl="0">
              <a:lnSpc>
                <a:spcPct val="100000"/>
              </a:lnSpc>
              <a:spcBef>
                <a:spcPts val="2267"/>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897" name="Google Shape;897;p19"/>
          <p:cNvSpPr/>
          <p:nvPr/>
        </p:nvSpPr>
        <p:spPr>
          <a:xfrm>
            <a:off x="2452256" y="4679447"/>
            <a:ext cx="5107420" cy="531962"/>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898" name="Google Shape;898;p19"/>
          <p:cNvSpPr txBox="1"/>
          <p:nvPr/>
        </p:nvSpPr>
        <p:spPr>
          <a:xfrm>
            <a:off x="2630903" y="4774928"/>
            <a:ext cx="4829138"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2: Sport e avventura </a:t>
            </a:r>
            <a:r>
              <a:rPr lang="en-US" sz="1600" i="1">
                <a:solidFill>
                  <a:schemeClr val="lt1"/>
                </a:solidFill>
                <a:latin typeface="Verdana"/>
                <a:ea typeface="Verdana"/>
                <a:cs typeface="Verdana"/>
                <a:sym typeface="Verdana"/>
              </a:rPr>
              <a:t>(2 idee)</a:t>
            </a:r>
            <a:endParaRPr sz="1600" b="1">
              <a:solidFill>
                <a:schemeClr val="lt1"/>
              </a:solidFill>
              <a:latin typeface="Verdana"/>
              <a:ea typeface="Verdana"/>
              <a:cs typeface="Verdana"/>
              <a:sym typeface="Verdana"/>
            </a:endParaRPr>
          </a:p>
        </p:txBody>
      </p:sp>
      <p:sp>
        <p:nvSpPr>
          <p:cNvPr id="899" name="Google Shape;899;p19"/>
          <p:cNvSpPr txBox="1"/>
          <p:nvPr/>
        </p:nvSpPr>
        <p:spPr>
          <a:xfrm>
            <a:off x="2626354" y="5334105"/>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900" name="Google Shape;900;p19"/>
          <p:cNvSpPr txBox="1"/>
          <p:nvPr/>
        </p:nvSpPr>
        <p:spPr>
          <a:xfrm>
            <a:off x="2626354" y="567878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901" name="Google Shape;901;p19"/>
          <p:cNvSpPr/>
          <p:nvPr/>
        </p:nvSpPr>
        <p:spPr>
          <a:xfrm>
            <a:off x="-19316" y="6973938"/>
            <a:ext cx="6306844" cy="531962"/>
          </a:xfrm>
          <a:prstGeom prst="rect">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902" name="Google Shape;902;p19"/>
          <p:cNvSpPr txBox="1"/>
          <p:nvPr/>
        </p:nvSpPr>
        <p:spPr>
          <a:xfrm>
            <a:off x="628019" y="7599164"/>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903" name="Google Shape;903;p19"/>
          <p:cNvSpPr txBox="1"/>
          <p:nvPr/>
        </p:nvSpPr>
        <p:spPr>
          <a:xfrm>
            <a:off x="1242629" y="7630776"/>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Essere eco-consapevoli nelle operazioni di street food o negli eventi</a:t>
            </a:r>
            <a:endParaRPr/>
          </a:p>
        </p:txBody>
      </p:sp>
      <p:sp>
        <p:nvSpPr>
          <p:cNvPr id="904" name="Google Shape;904;p19"/>
          <p:cNvSpPr txBox="1"/>
          <p:nvPr/>
        </p:nvSpPr>
        <p:spPr>
          <a:xfrm>
            <a:off x="628019" y="794384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905" name="Google Shape;905;p19"/>
          <p:cNvSpPr txBox="1"/>
          <p:nvPr/>
        </p:nvSpPr>
        <p:spPr>
          <a:xfrm>
            <a:off x="1242630" y="7985078"/>
            <a:ext cx="504489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Organizzare esperienze "da fattoria a tavola".</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906" name="Google Shape;906;p19"/>
          <p:cNvSpPr txBox="1"/>
          <p:nvPr/>
        </p:nvSpPr>
        <p:spPr>
          <a:xfrm>
            <a:off x="628019" y="833049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907" name="Google Shape;907;p19"/>
          <p:cNvSpPr txBox="1"/>
          <p:nvPr/>
        </p:nvSpPr>
        <p:spPr>
          <a:xfrm>
            <a:off x="1242630" y="8339932"/>
            <a:ext cx="307517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Sviluppare visite didattiche</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908" name="Google Shape;908;p19"/>
          <p:cNvSpPr txBox="1"/>
          <p:nvPr/>
        </p:nvSpPr>
        <p:spPr>
          <a:xfrm>
            <a:off x="628019" y="8712345"/>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909" name="Google Shape;909;p19"/>
          <p:cNvSpPr txBox="1"/>
          <p:nvPr/>
        </p:nvSpPr>
        <p:spPr>
          <a:xfrm>
            <a:off x="1242630" y="8731403"/>
            <a:ext cx="307517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Avviare eventi sui social media</a:t>
            </a:r>
            <a:endParaRPr/>
          </a:p>
        </p:txBody>
      </p:sp>
      <p:sp>
        <p:nvSpPr>
          <p:cNvPr id="910" name="Google Shape;910;p19"/>
          <p:cNvSpPr txBox="1"/>
          <p:nvPr/>
        </p:nvSpPr>
        <p:spPr>
          <a:xfrm>
            <a:off x="628019" y="907975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911" name="Google Shape;911;p19"/>
          <p:cNvSpPr txBox="1"/>
          <p:nvPr/>
        </p:nvSpPr>
        <p:spPr>
          <a:xfrm>
            <a:off x="1242629" y="9108436"/>
            <a:ext cx="490635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Ospitare passeggiate naturalistiche guidate con uno scopo</a:t>
            </a:r>
            <a:endParaRPr/>
          </a:p>
        </p:txBody>
      </p:sp>
      <p:sp>
        <p:nvSpPr>
          <p:cNvPr id="912" name="Google Shape;912;p19"/>
          <p:cNvSpPr txBox="1"/>
          <p:nvPr/>
        </p:nvSpPr>
        <p:spPr>
          <a:xfrm>
            <a:off x="578698" y="6875341"/>
            <a:ext cx="5570284"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3: Cibo ed eventi </a:t>
            </a:r>
            <a:r>
              <a:rPr lang="en-US" sz="1600" i="1">
                <a:solidFill>
                  <a:schemeClr val="lt1"/>
                </a:solidFill>
                <a:latin typeface="Verdana"/>
                <a:ea typeface="Verdana"/>
                <a:cs typeface="Verdana"/>
                <a:sym typeface="Verdana"/>
              </a:rPr>
              <a:t>(5 idee)</a:t>
            </a:r>
            <a:endParaRPr sz="1600" b="1">
              <a:solidFill>
                <a:schemeClr val="lt1"/>
              </a:solidFill>
              <a:latin typeface="Verdana"/>
              <a:ea typeface="Verdana"/>
              <a:cs typeface="Verdana"/>
              <a:sym typeface="Verdana"/>
            </a:endParaRPr>
          </a:p>
        </p:txBody>
      </p:sp>
      <p:cxnSp>
        <p:nvCxnSpPr>
          <p:cNvPr id="913" name="Google Shape;913;p19"/>
          <p:cNvCxnSpPr/>
          <p:nvPr/>
        </p:nvCxnSpPr>
        <p:spPr>
          <a:xfrm>
            <a:off x="3699961" y="9614410"/>
            <a:ext cx="3288633" cy="0"/>
          </a:xfrm>
          <a:prstGeom prst="straightConnector1">
            <a:avLst/>
          </a:prstGeom>
          <a:noFill/>
          <a:ln w="28575" cap="flat" cmpd="sng">
            <a:solidFill>
              <a:srgbClr val="8AC03B"/>
            </a:solidFill>
            <a:prstDash val="solid"/>
            <a:miter lim="800000"/>
            <a:headEnd type="none" w="sm" len="sm"/>
            <a:tailEnd type="none" w="sm" len="sm"/>
          </a:ln>
        </p:spPr>
      </p:cxnSp>
      <p:grpSp>
        <p:nvGrpSpPr>
          <p:cNvPr id="914" name="Google Shape;914;p19"/>
          <p:cNvGrpSpPr/>
          <p:nvPr/>
        </p:nvGrpSpPr>
        <p:grpSpPr>
          <a:xfrm>
            <a:off x="6668969" y="9191483"/>
            <a:ext cx="750136" cy="750136"/>
            <a:chOff x="6770986" y="5699369"/>
            <a:chExt cx="750136" cy="750136"/>
          </a:xfrm>
        </p:grpSpPr>
        <p:sp>
          <p:nvSpPr>
            <p:cNvPr id="915" name="Google Shape;915;p19"/>
            <p:cNvSpPr/>
            <p:nvPr/>
          </p:nvSpPr>
          <p:spPr>
            <a:xfrm>
              <a:off x="6770986" y="5699369"/>
              <a:ext cx="750136" cy="750136"/>
            </a:xfrm>
            <a:prstGeom prst="ellipse">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916" name="Google Shape;916;p19"/>
            <p:cNvGrpSpPr/>
            <p:nvPr/>
          </p:nvGrpSpPr>
          <p:grpSpPr>
            <a:xfrm>
              <a:off x="6927017" y="5844011"/>
              <a:ext cx="460179" cy="460852"/>
              <a:chOff x="5846399" y="5075944"/>
              <a:chExt cx="910778" cy="912109"/>
            </a:xfrm>
          </p:grpSpPr>
          <p:grpSp>
            <p:nvGrpSpPr>
              <p:cNvPr id="917" name="Google Shape;917;p19"/>
              <p:cNvGrpSpPr/>
              <p:nvPr/>
            </p:nvGrpSpPr>
            <p:grpSpPr>
              <a:xfrm>
                <a:off x="6118625" y="5123402"/>
                <a:ext cx="376897" cy="533617"/>
                <a:chOff x="2711364" y="4936062"/>
                <a:chExt cx="376897" cy="533617"/>
              </a:xfrm>
            </p:grpSpPr>
            <p:sp>
              <p:nvSpPr>
                <p:cNvPr id="918" name="Google Shape;918;p19"/>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19" name="Google Shape;919;p19"/>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20" name="Google Shape;920;p19"/>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21" name="Google Shape;921;p19"/>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22" name="Google Shape;922;p19"/>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23" name="Google Shape;923;p19"/>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924" name="Google Shape;924;p19"/>
              <p:cNvGrpSpPr/>
              <p:nvPr/>
            </p:nvGrpSpPr>
            <p:grpSpPr>
              <a:xfrm>
                <a:off x="5846399" y="5075944"/>
                <a:ext cx="910778" cy="912109"/>
                <a:chOff x="2444246" y="4903928"/>
                <a:chExt cx="910778" cy="912109"/>
              </a:xfrm>
            </p:grpSpPr>
            <p:sp>
              <p:nvSpPr>
                <p:cNvPr id="925" name="Google Shape;925;p19"/>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26" name="Google Shape;926;p19"/>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27" name="Google Shape;927;p19"/>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28" name="Google Shape;928;p19"/>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29" name="Google Shape;929;p19"/>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30" name="Google Shape;930;p19"/>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31" name="Google Shape;931;p19"/>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32" name="Google Shape;932;p19"/>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33" name="Google Shape;933;p19"/>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34" name="Google Shape;934;p19"/>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935" name="Google Shape;935;p19"/>
          <p:cNvSpPr txBox="1"/>
          <p:nvPr/>
        </p:nvSpPr>
        <p:spPr>
          <a:xfrm>
            <a:off x="302839" y="250441"/>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1: Fase 3</a:t>
            </a:r>
            <a:endParaRPr/>
          </a:p>
        </p:txBody>
      </p:sp>
      <p:grpSp>
        <p:nvGrpSpPr>
          <p:cNvPr id="936" name="Google Shape;936;p19"/>
          <p:cNvGrpSpPr/>
          <p:nvPr/>
        </p:nvGrpSpPr>
        <p:grpSpPr>
          <a:xfrm>
            <a:off x="5972970" y="346543"/>
            <a:ext cx="1247882" cy="1201783"/>
            <a:chOff x="4924697" y="3291840"/>
            <a:chExt cx="1247882" cy="1201783"/>
          </a:xfrm>
        </p:grpSpPr>
        <p:sp>
          <p:nvSpPr>
            <p:cNvPr id="937" name="Google Shape;937;p19">
              <a:hlinkClick r:id="rId3"/>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938" name="Google Shape;938;p19">
              <a:hlinkClick r:id="rId4"/>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2"/>
          <p:cNvSpPr txBox="1"/>
          <p:nvPr>
            <p:ph type="body" idx="2"/>
          </p:nvPr>
        </p:nvSpPr>
        <p:spPr>
          <a:xfrm>
            <a:off x="317992" y="2203977"/>
            <a:ext cx="3383477"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AC03B"/>
              </a:buClr>
              <a:buSzPts val="2800"/>
              <a:buNone/>
            </a:pPr>
            <a:r>
              <a:rPr lang="en-US"/>
              <a:t>Cosa c'è dentro</a:t>
            </a:r>
            <a:endParaRPr/>
          </a:p>
        </p:txBody>
      </p:sp>
      <p:sp>
        <p:nvSpPr>
          <p:cNvPr id="571" name="Google Shape;571;p2"/>
          <p:cNvSpPr txBox="1"/>
          <p:nvPr>
            <p:ph type="body" idx="3"/>
          </p:nvPr>
        </p:nvSpPr>
        <p:spPr>
          <a:xfrm>
            <a:off x="725135" y="3736875"/>
            <a:ext cx="412383" cy="4068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None/>
            </a:pPr>
            <a:r>
              <a:rPr lang="en-US"/>
              <a:t>1</a:t>
            </a:r>
            <a:endParaRPr/>
          </a:p>
        </p:txBody>
      </p:sp>
      <p:sp>
        <p:nvSpPr>
          <p:cNvPr id="572" name="Google Shape;572;p2"/>
          <p:cNvSpPr txBox="1"/>
          <p:nvPr>
            <p:ph type="body" idx="4"/>
          </p:nvPr>
        </p:nvSpPr>
        <p:spPr>
          <a:xfrm>
            <a:off x="1339746" y="3727058"/>
            <a:ext cx="3075170" cy="4068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600"/>
              <a:buNone/>
            </a:pPr>
            <a:r>
              <a:rPr lang="en-US" sz="1600" b="1"/>
              <a:t>Introduzione: </a:t>
            </a:r>
            <a:r>
              <a:rPr lang="en-US" sz="1600"/>
              <a:t>Diapositiva 4</a:t>
            </a:r>
            <a:endParaRPr/>
          </a:p>
        </p:txBody>
      </p:sp>
      <p:sp>
        <p:nvSpPr>
          <p:cNvPr id="573" name="Google Shape;573;p2"/>
          <p:cNvSpPr txBox="1"/>
          <p:nvPr>
            <p:ph type="body" idx="5"/>
          </p:nvPr>
        </p:nvSpPr>
        <p:spPr>
          <a:xfrm>
            <a:off x="725135" y="4325185"/>
            <a:ext cx="412383" cy="4068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None/>
            </a:pPr>
            <a:r>
              <a:rPr lang="en-US"/>
              <a:t>2</a:t>
            </a:r>
            <a:endParaRPr/>
          </a:p>
        </p:txBody>
      </p:sp>
      <p:sp>
        <p:nvSpPr>
          <p:cNvPr id="574" name="Google Shape;574;p2"/>
          <p:cNvSpPr txBox="1"/>
          <p:nvPr>
            <p:ph type="body" idx="6"/>
          </p:nvPr>
        </p:nvSpPr>
        <p:spPr>
          <a:xfrm>
            <a:off x="1339746" y="4357023"/>
            <a:ext cx="3659444" cy="4068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600"/>
              <a:buNone/>
            </a:pPr>
            <a:r>
              <a:rPr lang="en-US" sz="1600" b="1"/>
              <a:t>Struttura e panoramica: </a:t>
            </a:r>
            <a:r>
              <a:rPr lang="en-US" sz="1600"/>
              <a:t>Diapositiva 6</a:t>
            </a:r>
            <a:endParaRPr/>
          </a:p>
          <a:p>
            <a:pPr marL="0" lvl="0" indent="0" algn="l" rtl="0">
              <a:lnSpc>
                <a:spcPct val="100000"/>
              </a:lnSpc>
              <a:spcBef>
                <a:spcPts val="0"/>
              </a:spcBef>
              <a:spcAft>
                <a:spcPts val="0"/>
              </a:spcAft>
              <a:buClr>
                <a:schemeClr val="lt1"/>
              </a:buClr>
              <a:buSzPts val="1600"/>
              <a:buNone/>
            </a:pPr>
            <a:r>
              <a:t/>
            </a:r>
            <a:endParaRPr sz="1600"/>
          </a:p>
        </p:txBody>
      </p:sp>
      <p:sp>
        <p:nvSpPr>
          <p:cNvPr id="575" name="Google Shape;575;p2"/>
          <p:cNvSpPr txBox="1"/>
          <p:nvPr>
            <p:ph type="body" idx="7"/>
          </p:nvPr>
        </p:nvSpPr>
        <p:spPr>
          <a:xfrm>
            <a:off x="725135" y="4913495"/>
            <a:ext cx="412383" cy="4068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None/>
            </a:pPr>
            <a:r>
              <a:rPr lang="en-US"/>
              <a:t>3</a:t>
            </a:r>
            <a:endParaRPr/>
          </a:p>
        </p:txBody>
      </p:sp>
      <p:sp>
        <p:nvSpPr>
          <p:cNvPr id="576" name="Google Shape;576;p2"/>
          <p:cNvSpPr txBox="1"/>
          <p:nvPr>
            <p:ph type="body" idx="8"/>
          </p:nvPr>
        </p:nvSpPr>
        <p:spPr>
          <a:xfrm>
            <a:off x="1339746" y="4922928"/>
            <a:ext cx="3075170" cy="4068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600"/>
              <a:buNone/>
            </a:pPr>
            <a:r>
              <a:rPr lang="en-US" sz="1600" b="1"/>
              <a:t>Come si usa: </a:t>
            </a:r>
            <a:r>
              <a:rPr lang="en-US" sz="1600"/>
              <a:t>Diapositiva 10</a:t>
            </a:r>
            <a:endParaRPr/>
          </a:p>
          <a:p>
            <a:pPr marL="0" lvl="0" indent="0" algn="l" rtl="0">
              <a:lnSpc>
                <a:spcPct val="100000"/>
              </a:lnSpc>
              <a:spcBef>
                <a:spcPts val="0"/>
              </a:spcBef>
              <a:spcAft>
                <a:spcPts val="0"/>
              </a:spcAft>
              <a:buClr>
                <a:schemeClr val="lt1"/>
              </a:buClr>
              <a:buSzPts val="1600"/>
              <a:buNone/>
            </a:pPr>
            <a:r>
              <a:t/>
            </a:r>
            <a:endParaRPr sz="1600"/>
          </a:p>
        </p:txBody>
      </p:sp>
      <p:sp>
        <p:nvSpPr>
          <p:cNvPr id="577" name="Google Shape;577;p2"/>
          <p:cNvSpPr txBox="1"/>
          <p:nvPr>
            <p:ph type="body" idx="9"/>
          </p:nvPr>
        </p:nvSpPr>
        <p:spPr>
          <a:xfrm>
            <a:off x="725135" y="5501805"/>
            <a:ext cx="412383" cy="4068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None/>
            </a:pPr>
            <a:r>
              <a:rPr lang="en-US"/>
              <a:t>4</a:t>
            </a:r>
            <a:endParaRPr/>
          </a:p>
        </p:txBody>
      </p:sp>
      <p:sp>
        <p:nvSpPr>
          <p:cNvPr id="578" name="Google Shape;578;p2"/>
          <p:cNvSpPr txBox="1"/>
          <p:nvPr>
            <p:ph type="body" idx="13"/>
          </p:nvPr>
        </p:nvSpPr>
        <p:spPr>
          <a:xfrm>
            <a:off x="1339746" y="5520863"/>
            <a:ext cx="5213454" cy="4068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600"/>
              <a:buNone/>
            </a:pPr>
            <a:r>
              <a:rPr lang="en-US" sz="1600" b="1"/>
              <a:t>Sezione 1</a:t>
            </a:r>
            <a:endParaRPr/>
          </a:p>
          <a:p>
            <a:pPr marL="0" lvl="0" indent="0" algn="l" rtl="0">
              <a:lnSpc>
                <a:spcPct val="100000"/>
              </a:lnSpc>
              <a:spcBef>
                <a:spcPts val="0"/>
              </a:spcBef>
              <a:spcAft>
                <a:spcPts val="0"/>
              </a:spcAft>
              <a:buClr>
                <a:schemeClr val="lt1"/>
              </a:buClr>
              <a:buSzPts val="1600"/>
              <a:buNone/>
            </a:pPr>
            <a:r>
              <a:rPr lang="en-US" sz="1600"/>
              <a:t>Valutare l'impatto ambientale: Diapositiva 14</a:t>
            </a:r>
            <a:endParaRPr/>
          </a:p>
        </p:txBody>
      </p:sp>
      <p:sp>
        <p:nvSpPr>
          <p:cNvPr id="579" name="Google Shape;579;p2"/>
          <p:cNvSpPr txBox="1"/>
          <p:nvPr>
            <p:ph type="body" idx="14"/>
          </p:nvPr>
        </p:nvSpPr>
        <p:spPr>
          <a:xfrm>
            <a:off x="725135" y="6090115"/>
            <a:ext cx="412383" cy="4068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None/>
            </a:pPr>
            <a:r>
              <a:rPr lang="en-US"/>
              <a:t>5</a:t>
            </a:r>
            <a:endParaRPr/>
          </a:p>
        </p:txBody>
      </p:sp>
      <p:sp>
        <p:nvSpPr>
          <p:cNvPr id="580" name="Google Shape;580;p2"/>
          <p:cNvSpPr txBox="1"/>
          <p:nvPr>
            <p:ph type="body" idx="15"/>
          </p:nvPr>
        </p:nvSpPr>
        <p:spPr>
          <a:xfrm>
            <a:off x="1339746" y="6118798"/>
            <a:ext cx="5878472" cy="4068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600"/>
              <a:buNone/>
            </a:pPr>
            <a:r>
              <a:rPr lang="en-US" sz="1600" b="1"/>
              <a:t>Sezione 2</a:t>
            </a:r>
            <a:endParaRPr/>
          </a:p>
          <a:p>
            <a:pPr marL="0" lvl="0" indent="0" algn="l" rtl="0">
              <a:lnSpc>
                <a:spcPct val="100000"/>
              </a:lnSpc>
              <a:spcBef>
                <a:spcPts val="0"/>
              </a:spcBef>
              <a:spcAft>
                <a:spcPts val="0"/>
              </a:spcAft>
              <a:buClr>
                <a:schemeClr val="lt1"/>
              </a:buClr>
              <a:buSzPts val="1600"/>
              <a:buNone/>
            </a:pPr>
            <a:r>
              <a:rPr lang="en-US" sz="1600"/>
              <a:t>Valutare l'impatto della cultura, del patrimonio e dell'edilizia: Diapositiva 22</a:t>
            </a:r>
            <a:endParaRPr/>
          </a:p>
        </p:txBody>
      </p:sp>
      <p:sp>
        <p:nvSpPr>
          <p:cNvPr id="581" name="Google Shape;581;p2"/>
          <p:cNvSpPr txBox="1"/>
          <p:nvPr>
            <p:ph type="body" idx="16"/>
          </p:nvPr>
        </p:nvSpPr>
        <p:spPr>
          <a:xfrm>
            <a:off x="725135" y="6678426"/>
            <a:ext cx="412383" cy="40688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2800"/>
              <a:buNone/>
            </a:pPr>
            <a:r>
              <a:rPr lang="en-US"/>
              <a:t>6</a:t>
            </a:r>
            <a:endParaRPr/>
          </a:p>
        </p:txBody>
      </p:sp>
      <p:sp>
        <p:nvSpPr>
          <p:cNvPr id="582" name="Google Shape;582;p2"/>
          <p:cNvSpPr txBox="1"/>
          <p:nvPr>
            <p:ph type="body" idx="17"/>
          </p:nvPr>
        </p:nvSpPr>
        <p:spPr>
          <a:xfrm>
            <a:off x="1339746" y="6716735"/>
            <a:ext cx="5878472" cy="4068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600"/>
              <a:buNone/>
            </a:pPr>
            <a:r>
              <a:rPr lang="en-US" sz="1600" b="1"/>
              <a:t>Sezione 3</a:t>
            </a:r>
            <a:endParaRPr/>
          </a:p>
          <a:p>
            <a:pPr marL="0" lvl="0" indent="0" algn="l" rtl="0">
              <a:lnSpc>
                <a:spcPct val="100000"/>
              </a:lnSpc>
              <a:spcBef>
                <a:spcPts val="0"/>
              </a:spcBef>
              <a:spcAft>
                <a:spcPts val="0"/>
              </a:spcAft>
              <a:buClr>
                <a:schemeClr val="lt1"/>
              </a:buClr>
              <a:buSzPts val="1600"/>
              <a:buNone/>
            </a:pPr>
            <a:r>
              <a:rPr lang="en-US" sz="1600"/>
              <a:t>Valutare l'impatto sulla comunità e sull'economia locale: Diapositiva 29</a:t>
            </a:r>
            <a:endParaRPr/>
          </a:p>
        </p:txBody>
      </p:sp>
      <p:sp>
        <p:nvSpPr>
          <p:cNvPr id="583" name="Google Shape;583;p2"/>
          <p:cNvSpPr txBox="1"/>
          <p:nvPr>
            <p:ph type="body" idx="18"/>
          </p:nvPr>
        </p:nvSpPr>
        <p:spPr>
          <a:xfrm>
            <a:off x="19827" y="9343352"/>
            <a:ext cx="3794482" cy="497021"/>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1800"/>
              <a:buNone/>
            </a:pPr>
            <a:r>
              <a:rPr lang="en-US" sz="1800" b="1">
                <a:solidFill>
                  <a:srgbClr val="FFFFFF"/>
                </a:solidFill>
                <a:latin typeface="Verdana"/>
                <a:ea typeface="Verdana"/>
                <a:cs typeface="Verdana"/>
                <a:sym typeface="Verdana"/>
              </a:rPr>
              <a:t>www.ecohealthforyouth.eu</a:t>
            </a:r>
            <a:endParaRPr/>
          </a:p>
        </p:txBody>
      </p:sp>
      <p:pic>
        <p:nvPicPr>
          <p:cNvPr id="584" name="Google Shape;584;p2"/>
          <p:cNvPicPr preferRelativeResize="0"/>
          <p:nvPr>
            <p:ph type="pic" idx="19"/>
          </p:nvPr>
        </p:nvPicPr>
        <p:blipFill rotWithShape="1">
          <a:blip r:embed="rId3">
            <a:alphaModFix/>
          </a:blip>
          <a:srcRect l="0" t="0" r="0" b="0"/>
          <a:stretch/>
        </p:blipFill>
        <p:spPr>
          <a:xfrm>
            <a:off x="5205348" y="0"/>
            <a:ext cx="2354327" cy="2862503"/>
          </a:xfrm>
          <a:prstGeom prst="rect">
            <a:avLst/>
          </a:prstGeom>
          <a:noFill/>
          <a:ln>
            <a:noFill/>
          </a:ln>
        </p:spPr>
      </p:pic>
      <p:pic>
        <p:nvPicPr>
          <p:cNvPr id="585" name="Google Shape;585;p2"/>
          <p:cNvPicPr preferRelativeResize="0"/>
          <p:nvPr/>
        </p:nvPicPr>
        <p:blipFill rotWithShape="1">
          <a:blip r:embed="rId4">
            <a:alphaModFix amt="70000"/>
          </a:blip>
          <a:srcRect l="0" t="0" r="0" b="0"/>
          <a:stretch/>
        </p:blipFill>
        <p:spPr>
          <a:xfrm>
            <a:off x="5186687" y="-442516"/>
            <a:ext cx="2403171" cy="3311637"/>
          </a:xfrm>
          <a:custGeom>
            <a:rect l="l" t="t" r="r" b="b"/>
            <a:pathLst>
              <a:path w="2889130" h="3981303" extrusionOk="0">
                <a:moveTo>
                  <a:pt x="0" y="0"/>
                </a:moveTo>
                <a:lnTo>
                  <a:pt x="28857" y="0"/>
                </a:lnTo>
                <a:lnTo>
                  <a:pt x="28857" y="508313"/>
                </a:lnTo>
                <a:lnTo>
                  <a:pt x="2889130" y="508313"/>
                </a:lnTo>
                <a:lnTo>
                  <a:pt x="2889130" y="3981303"/>
                </a:lnTo>
                <a:lnTo>
                  <a:pt x="0" y="3981303"/>
                </a:lnTo>
                <a:close/>
              </a:path>
            </a:pathLst>
          </a:custGeom>
          <a:noFill/>
          <a:ln>
            <a:noFill/>
          </a:ln>
        </p:spPr>
      </p:pic>
      <p:sp>
        <p:nvSpPr>
          <p:cNvPr id="586" name="Google Shape;586;p2"/>
          <p:cNvSpPr txBox="1"/>
          <p:nvPr/>
        </p:nvSpPr>
        <p:spPr>
          <a:xfrm>
            <a:off x="725135" y="7317615"/>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1" i="0" u="none" strike="noStrike" cap="none">
                <a:solidFill>
                  <a:schemeClr val="lt1"/>
                </a:solidFill>
                <a:latin typeface="Verdana"/>
                <a:ea typeface="Verdana"/>
                <a:cs typeface="Verdana"/>
                <a:sym typeface="Verdana"/>
              </a:rPr>
              <a:t>6</a:t>
            </a:r>
            <a:endParaRPr sz="2800" b="1" i="0" u="none" strike="noStrike" cap="none">
              <a:solidFill>
                <a:schemeClr val="lt1"/>
              </a:solidFill>
              <a:latin typeface="Verdana"/>
              <a:ea typeface="Verdana"/>
              <a:cs typeface="Verdana"/>
              <a:sym typeface="Verdana"/>
            </a:endParaRPr>
          </a:p>
        </p:txBody>
      </p:sp>
      <p:sp>
        <p:nvSpPr>
          <p:cNvPr id="587" name="Google Shape;587;p2"/>
          <p:cNvSpPr txBox="1"/>
          <p:nvPr/>
        </p:nvSpPr>
        <p:spPr>
          <a:xfrm>
            <a:off x="1339745" y="7314144"/>
            <a:ext cx="5213453" cy="4068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Verdana"/>
                <a:ea typeface="Verdana"/>
                <a:cs typeface="Verdana"/>
                <a:sym typeface="Verdana"/>
              </a:rPr>
              <a:t>Sezione 4</a:t>
            </a:r>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Verdana"/>
                <a:ea typeface="Verdana"/>
                <a:cs typeface="Verdana"/>
                <a:sym typeface="Verdana"/>
              </a:rPr>
              <a:t>Ottimizzare le operazioni aziendali: Diapositiva 39</a:t>
            </a:r>
            <a:endParaRPr sz="1600" b="0" i="0" u="none" strike="noStrike" cap="none">
              <a:solidFill>
                <a:schemeClr val="lt1"/>
              </a:solidFill>
              <a:latin typeface="Verdana"/>
              <a:ea typeface="Verdana"/>
              <a:cs typeface="Verdana"/>
              <a:sym typeface="Verdana"/>
            </a:endParaRPr>
          </a:p>
        </p:txBody>
      </p:sp>
      <p:sp>
        <p:nvSpPr>
          <p:cNvPr id="588" name="Google Shape;588;p2"/>
          <p:cNvSpPr txBox="1"/>
          <p:nvPr>
            <p:ph type="body" idx="20"/>
          </p:nvPr>
        </p:nvSpPr>
        <p:spPr>
          <a:xfrm>
            <a:off x="725135" y="8001288"/>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1" i="0" u="none" strike="noStrike" cap="none">
                <a:solidFill>
                  <a:schemeClr val="lt1"/>
                </a:solidFill>
                <a:latin typeface="Verdana"/>
                <a:ea typeface="Verdana"/>
                <a:cs typeface="Verdana"/>
                <a:sym typeface="Verdana"/>
              </a:rPr>
              <a:t>4</a:t>
            </a:r>
            <a:endParaRPr sz="2800" b="1" i="0" u="none" strike="noStrike" cap="none">
              <a:solidFill>
                <a:schemeClr val="lt1"/>
              </a:solidFill>
              <a:latin typeface="Verdana"/>
              <a:ea typeface="Verdana"/>
              <a:cs typeface="Verdana"/>
              <a:sym typeface="Verdana"/>
            </a:endParaRPr>
          </a:p>
        </p:txBody>
      </p:sp>
      <p:sp>
        <p:nvSpPr>
          <p:cNvPr id="589" name="Google Shape;589;p2"/>
          <p:cNvSpPr txBox="1"/>
          <p:nvPr>
            <p:ph type="body" idx="21"/>
          </p:nvPr>
        </p:nvSpPr>
        <p:spPr>
          <a:xfrm>
            <a:off x="1339746" y="7963802"/>
            <a:ext cx="4867090" cy="4068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i="0" u="none" strike="noStrike" cap="none">
                <a:solidFill>
                  <a:schemeClr val="lt1"/>
                </a:solidFill>
                <a:latin typeface="Verdana"/>
                <a:ea typeface="Verdana"/>
                <a:cs typeface="Verdana"/>
                <a:sym typeface="Verdana"/>
              </a:rPr>
              <a:t>Sezione 5</a:t>
            </a:r>
            <a:endParaRPr/>
          </a:p>
          <a:p>
            <a:pPr marL="0" marR="0" lvl="0" indent="0" algn="l" rtl="0">
              <a:lnSpc>
                <a:spcPct val="100000"/>
              </a:lnSpc>
              <a:spcBef>
                <a:spcPts val="0"/>
              </a:spcBef>
              <a:spcAft>
                <a:spcPts val="0"/>
              </a:spcAft>
              <a:buClr>
                <a:schemeClr val="lt1"/>
              </a:buClr>
              <a:buSzPts val="1600"/>
              <a:buFont typeface="Arial"/>
              <a:buNone/>
            </a:pPr>
            <a:r>
              <a:rPr lang="en-US" sz="1600" b="0" i="0" u="none" strike="noStrike" cap="none">
                <a:solidFill>
                  <a:schemeClr val="lt1"/>
                </a:solidFill>
                <a:latin typeface="Verdana"/>
                <a:ea typeface="Verdana"/>
                <a:cs typeface="Verdana"/>
                <a:sym typeface="Verdana"/>
              </a:rPr>
              <a:t>Condividere e promuovere con i clienti: Diapositiva 50</a:t>
            </a:r>
            <a:endParaRPr sz="1600" b="0" i="0" u="none" strike="noStrike" cap="none">
              <a:solidFill>
                <a:schemeClr val="lt1"/>
              </a:solidFill>
              <a:latin typeface="Verdana"/>
              <a:ea typeface="Verdana"/>
              <a:cs typeface="Verdana"/>
              <a:sym typeface="Verdana"/>
            </a:endParaRPr>
          </a:p>
        </p:txBody>
      </p:sp>
      <p:sp>
        <p:nvSpPr>
          <p:cNvPr id="590" name="Google Shape;590;p2"/>
          <p:cNvSpPr txBox="1"/>
          <p:nvPr>
            <p:ph type="body" idx="22"/>
          </p:nvPr>
        </p:nvSpPr>
        <p:spPr>
          <a:xfrm>
            <a:off x="725135" y="8589598"/>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800"/>
              <a:buFont typeface="Arial"/>
              <a:buNone/>
            </a:pPr>
            <a:r>
              <a:rPr lang="en-US" sz="2800" b="1" i="0" u="none" strike="noStrike" cap="none">
                <a:solidFill>
                  <a:schemeClr val="lt1"/>
                </a:solidFill>
                <a:latin typeface="Verdana"/>
                <a:ea typeface="Verdana"/>
                <a:cs typeface="Verdana"/>
                <a:sym typeface="Verdana"/>
              </a:rPr>
              <a:t>5</a:t>
            </a:r>
            <a:endParaRPr sz="2800" b="1" i="0" u="none" strike="noStrike" cap="none">
              <a:solidFill>
                <a:schemeClr val="lt1"/>
              </a:solidFill>
              <a:latin typeface="Verdana"/>
              <a:ea typeface="Verdana"/>
              <a:cs typeface="Verdana"/>
              <a:sym typeface="Verdana"/>
            </a:endParaRPr>
          </a:p>
        </p:txBody>
      </p:sp>
      <p:sp>
        <p:nvSpPr>
          <p:cNvPr id="591" name="Google Shape;591;p2"/>
          <p:cNvSpPr txBox="1"/>
          <p:nvPr>
            <p:ph type="body" idx="23"/>
          </p:nvPr>
        </p:nvSpPr>
        <p:spPr>
          <a:xfrm>
            <a:off x="1339746" y="8618281"/>
            <a:ext cx="5213454" cy="40688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1600"/>
              <a:buNone/>
            </a:pPr>
            <a:r>
              <a:rPr lang="en-US" sz="1600" b="1" i="0" u="none" strike="noStrike" cap="none">
                <a:solidFill>
                  <a:schemeClr val="lt1"/>
                </a:solidFill>
                <a:latin typeface="Verdana"/>
                <a:ea typeface="Verdana"/>
                <a:cs typeface="Verdana"/>
                <a:sym typeface="Verdana"/>
              </a:rPr>
              <a:t>Sezione 6</a:t>
            </a:r>
            <a:endParaRPr/>
          </a:p>
          <a:p>
            <a:pPr marL="0" lvl="0" indent="0" algn="l" rtl="0">
              <a:lnSpc>
                <a:spcPct val="100000"/>
              </a:lnSpc>
              <a:spcBef>
                <a:spcPts val="0"/>
              </a:spcBef>
              <a:spcAft>
                <a:spcPts val="0"/>
              </a:spcAft>
              <a:buClr>
                <a:schemeClr val="lt1"/>
              </a:buClr>
              <a:buSzPts val="1600"/>
              <a:buNone/>
            </a:pPr>
            <a:r>
              <a:rPr lang="en-US" sz="1600" b="0" i="0" u="none" strike="noStrike" cap="none">
                <a:solidFill>
                  <a:schemeClr val="lt1"/>
                </a:solidFill>
                <a:latin typeface="Verdana"/>
                <a:ea typeface="Verdana"/>
                <a:cs typeface="Verdana"/>
                <a:sym typeface="Verdana"/>
              </a:rPr>
              <a:t>Creare connessioni e crescere con i colleghi: Diapositiva 59</a:t>
            </a:r>
            <a:endParaRPr sz="1600" b="0" i="0" u="none" strike="noStrike" cap="none">
              <a:solidFill>
                <a:schemeClr val="lt1"/>
              </a:solidFill>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20"/>
          <p:cNvSpPr/>
          <p:nvPr/>
        </p:nvSpPr>
        <p:spPr>
          <a:xfrm>
            <a:off x="-19316" y="1589786"/>
            <a:ext cx="6931860"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944" name="Google Shape;944;p20"/>
          <p:cNvSpPr txBox="1"/>
          <p:nvPr/>
        </p:nvSpPr>
        <p:spPr>
          <a:xfrm>
            <a:off x="628019" y="2215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945" name="Google Shape;945;p20"/>
          <p:cNvSpPr txBox="1"/>
          <p:nvPr/>
        </p:nvSpPr>
        <p:spPr>
          <a:xfrm>
            <a:off x="1242629" y="224662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Progettare percorsi naturalistici per una camminata consapevole</a:t>
            </a:r>
            <a:endParaRPr/>
          </a:p>
        </p:txBody>
      </p:sp>
      <p:sp>
        <p:nvSpPr>
          <p:cNvPr id="946" name="Google Shape;946;p20"/>
          <p:cNvSpPr txBox="1"/>
          <p:nvPr/>
        </p:nvSpPr>
        <p:spPr>
          <a:xfrm>
            <a:off x="628019" y="255968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947" name="Google Shape;947;p20"/>
          <p:cNvSpPr txBox="1"/>
          <p:nvPr/>
        </p:nvSpPr>
        <p:spPr>
          <a:xfrm>
            <a:off x="1242630" y="2600926"/>
            <a:ext cx="562455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Sviluppare programmi di terapia della natura e di benessere all'aperto</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948" name="Google Shape;948;p20"/>
          <p:cNvSpPr txBox="1"/>
          <p:nvPr/>
        </p:nvSpPr>
        <p:spPr>
          <a:xfrm>
            <a:off x="628019" y="294634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949" name="Google Shape;949;p20"/>
          <p:cNvSpPr txBox="1"/>
          <p:nvPr/>
        </p:nvSpPr>
        <p:spPr>
          <a:xfrm>
            <a:off x="1242629" y="2955780"/>
            <a:ext cx="3952825"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Consegnare tour educativi del benessere</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950" name="Google Shape;950;p20"/>
          <p:cNvSpPr txBox="1"/>
          <p:nvPr/>
        </p:nvSpPr>
        <p:spPr>
          <a:xfrm>
            <a:off x="628019" y="332819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951" name="Google Shape;951;p20"/>
          <p:cNvSpPr txBox="1"/>
          <p:nvPr/>
        </p:nvSpPr>
        <p:spPr>
          <a:xfrm>
            <a:off x="1242630" y="3347251"/>
            <a:ext cx="5515442"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Organizzare incontri di benessere online e di persona</a:t>
            </a:r>
            <a:endParaRPr/>
          </a:p>
        </p:txBody>
      </p:sp>
      <p:sp>
        <p:nvSpPr>
          <p:cNvPr id="952" name="Google Shape;952;p20"/>
          <p:cNvSpPr txBox="1"/>
          <p:nvPr/>
        </p:nvSpPr>
        <p:spPr>
          <a:xfrm>
            <a:off x="628019" y="369560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953" name="Google Shape;953;p20"/>
          <p:cNvSpPr txBox="1"/>
          <p:nvPr/>
        </p:nvSpPr>
        <p:spPr>
          <a:xfrm>
            <a:off x="1242629" y="3724284"/>
            <a:ext cx="571767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Incorporare la piantumazione di alberi alle sessioni di terapia della natura</a:t>
            </a:r>
            <a:endParaRPr/>
          </a:p>
        </p:txBody>
      </p:sp>
      <p:sp>
        <p:nvSpPr>
          <p:cNvPr id="954" name="Google Shape;954;p20"/>
          <p:cNvSpPr txBox="1"/>
          <p:nvPr/>
        </p:nvSpPr>
        <p:spPr>
          <a:xfrm>
            <a:off x="578697" y="1491189"/>
            <a:ext cx="5833521"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4: Salute e benessere </a:t>
            </a:r>
            <a:r>
              <a:rPr lang="en-US" sz="1600" i="1">
                <a:solidFill>
                  <a:schemeClr val="lt1"/>
                </a:solidFill>
                <a:latin typeface="Verdana"/>
                <a:ea typeface="Verdana"/>
                <a:cs typeface="Verdana"/>
                <a:sym typeface="Verdana"/>
              </a:rPr>
              <a:t>(5 idee)</a:t>
            </a:r>
            <a:endParaRPr sz="1600" b="1">
              <a:solidFill>
                <a:schemeClr val="lt1"/>
              </a:solidFill>
              <a:latin typeface="Verdana"/>
              <a:ea typeface="Verdana"/>
              <a:cs typeface="Verdana"/>
              <a:sym typeface="Verdana"/>
            </a:endParaRPr>
          </a:p>
        </p:txBody>
      </p:sp>
      <p:sp>
        <p:nvSpPr>
          <p:cNvPr id="955" name="Google Shape;955;p20"/>
          <p:cNvSpPr txBox="1"/>
          <p:nvPr/>
        </p:nvSpPr>
        <p:spPr>
          <a:xfrm>
            <a:off x="628019" y="5739063"/>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6</a:t>
            </a:r>
            <a:endParaRPr sz="1400" b="0" i="0">
              <a:solidFill>
                <a:schemeClr val="lt1"/>
              </a:solidFill>
              <a:latin typeface="Verdana"/>
              <a:ea typeface="Verdana"/>
              <a:cs typeface="Verdana"/>
              <a:sym typeface="Verdana"/>
            </a:endParaRPr>
          </a:p>
        </p:txBody>
      </p:sp>
      <p:sp>
        <p:nvSpPr>
          <p:cNvPr id="956" name="Google Shape;956;p20"/>
          <p:cNvSpPr txBox="1"/>
          <p:nvPr/>
        </p:nvSpPr>
        <p:spPr>
          <a:xfrm>
            <a:off x="1242630" y="5767746"/>
            <a:ext cx="3075170" cy="4068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Strumenti digitali</a:t>
            </a:r>
            <a:endParaRPr/>
          </a:p>
        </p:txBody>
      </p:sp>
      <p:cxnSp>
        <p:nvCxnSpPr>
          <p:cNvPr id="957" name="Google Shape;957;p20"/>
          <p:cNvCxnSpPr/>
          <p:nvPr/>
        </p:nvCxnSpPr>
        <p:spPr>
          <a:xfrm>
            <a:off x="3700384" y="6800239"/>
            <a:ext cx="3288633" cy="0"/>
          </a:xfrm>
          <a:prstGeom prst="straightConnector1">
            <a:avLst/>
          </a:prstGeom>
          <a:noFill/>
          <a:ln w="28575" cap="flat" cmpd="sng">
            <a:solidFill>
              <a:srgbClr val="F16924"/>
            </a:solidFill>
            <a:prstDash val="solid"/>
            <a:miter lim="800000"/>
            <a:headEnd type="none" w="sm" len="sm"/>
            <a:tailEnd type="none" w="sm" len="sm"/>
          </a:ln>
        </p:spPr>
      </p:cxnSp>
      <p:cxnSp>
        <p:nvCxnSpPr>
          <p:cNvPr id="958" name="Google Shape;958;p20"/>
          <p:cNvCxnSpPr/>
          <p:nvPr/>
        </p:nvCxnSpPr>
        <p:spPr>
          <a:xfrm>
            <a:off x="3657869" y="4450228"/>
            <a:ext cx="3288633" cy="0"/>
          </a:xfrm>
          <a:prstGeom prst="straightConnector1">
            <a:avLst/>
          </a:prstGeom>
          <a:noFill/>
          <a:ln w="28575" cap="flat" cmpd="sng">
            <a:solidFill>
              <a:srgbClr val="69ADAD"/>
            </a:solidFill>
            <a:prstDash val="solid"/>
            <a:miter lim="800000"/>
            <a:headEnd type="none" w="sm" len="sm"/>
            <a:tailEnd type="none" w="sm" len="sm"/>
          </a:ln>
        </p:spPr>
      </p:cxnSp>
      <p:grpSp>
        <p:nvGrpSpPr>
          <p:cNvPr id="959" name="Google Shape;959;p20"/>
          <p:cNvGrpSpPr/>
          <p:nvPr/>
        </p:nvGrpSpPr>
        <p:grpSpPr>
          <a:xfrm>
            <a:off x="6669392" y="6425171"/>
            <a:ext cx="750136" cy="750136"/>
            <a:chOff x="7559675" y="1928896"/>
            <a:chExt cx="750136" cy="750136"/>
          </a:xfrm>
        </p:grpSpPr>
        <p:sp>
          <p:nvSpPr>
            <p:cNvPr id="960" name="Google Shape;960;p20"/>
            <p:cNvSpPr/>
            <p:nvPr/>
          </p:nvSpPr>
          <p:spPr>
            <a:xfrm>
              <a:off x="7559675" y="1928896"/>
              <a:ext cx="750136" cy="750136"/>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961" name="Google Shape;961;p20"/>
            <p:cNvGrpSpPr/>
            <p:nvPr/>
          </p:nvGrpSpPr>
          <p:grpSpPr>
            <a:xfrm>
              <a:off x="7683372" y="2028561"/>
              <a:ext cx="526805" cy="526741"/>
              <a:chOff x="1042830" y="5367345"/>
              <a:chExt cx="907476" cy="907364"/>
            </a:xfrm>
          </p:grpSpPr>
          <p:grpSp>
            <p:nvGrpSpPr>
              <p:cNvPr id="962" name="Google Shape;962;p20"/>
              <p:cNvGrpSpPr/>
              <p:nvPr/>
            </p:nvGrpSpPr>
            <p:grpSpPr>
              <a:xfrm>
                <a:off x="1042830" y="5367345"/>
                <a:ext cx="907476" cy="907364"/>
                <a:chOff x="5318121" y="3727141"/>
                <a:chExt cx="907476" cy="907364"/>
              </a:xfrm>
            </p:grpSpPr>
            <p:sp>
              <p:nvSpPr>
                <p:cNvPr id="963" name="Google Shape;963;p20"/>
                <p:cNvSpPr/>
                <p:nvPr/>
              </p:nvSpPr>
              <p:spPr>
                <a:xfrm>
                  <a:off x="5318121" y="3727141"/>
                  <a:ext cx="907476" cy="907364"/>
                </a:xfrm>
                <a:custGeom>
                  <a:rect l="l" t="t" r="r" b="b"/>
                  <a:pathLst>
                    <a:path w="907476" h="907364" extrusionOk="0">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64" name="Google Shape;964;p20"/>
                <p:cNvSpPr/>
                <p:nvPr/>
              </p:nvSpPr>
              <p:spPr>
                <a:xfrm>
                  <a:off x="5953501" y="4163181"/>
                  <a:ext cx="65641" cy="35401"/>
                </a:xfrm>
                <a:custGeom>
                  <a:rect l="l" t="t" r="r" b="b"/>
                  <a:pathLst>
                    <a:path w="65641" h="35401" extrusionOk="0">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65" name="Google Shape;965;p20"/>
                <p:cNvSpPr/>
                <p:nvPr/>
              </p:nvSpPr>
              <p:spPr>
                <a:xfrm>
                  <a:off x="5523843" y="4332476"/>
                  <a:ext cx="58547" cy="56694"/>
                </a:xfrm>
                <a:custGeom>
                  <a:rect l="l" t="t" r="r" b="b"/>
                  <a:pathLst>
                    <a:path w="58547" h="56694" extrusionOk="0">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66" name="Google Shape;966;p20"/>
                <p:cNvSpPr/>
                <p:nvPr/>
              </p:nvSpPr>
              <p:spPr>
                <a:xfrm>
                  <a:off x="5445750" y="4163159"/>
                  <a:ext cx="62204" cy="35518"/>
                </a:xfrm>
                <a:custGeom>
                  <a:rect l="l" t="t" r="r" b="b"/>
                  <a:pathLst>
                    <a:path w="62204" h="35518" extrusionOk="0">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67" name="Google Shape;967;p20"/>
                <p:cNvSpPr/>
                <p:nvPr/>
              </p:nvSpPr>
              <p:spPr>
                <a:xfrm>
                  <a:off x="5888622" y="3972297"/>
                  <a:ext cx="52247" cy="54354"/>
                </a:xfrm>
                <a:custGeom>
                  <a:rect l="l" t="t" r="r" b="b"/>
                  <a:pathLst>
                    <a:path w="52247" h="54354" extrusionOk="0">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68" name="Google Shape;968;p20"/>
                <p:cNvSpPr/>
                <p:nvPr/>
              </p:nvSpPr>
              <p:spPr>
                <a:xfrm>
                  <a:off x="5523894" y="3973420"/>
                  <a:ext cx="55042" cy="51523"/>
                </a:xfrm>
                <a:custGeom>
                  <a:rect l="l" t="t" r="r" b="b"/>
                  <a:pathLst>
                    <a:path w="55042" h="51523" extrusionOk="0">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69" name="Google Shape;969;p20"/>
                <p:cNvSpPr/>
                <p:nvPr/>
              </p:nvSpPr>
              <p:spPr>
                <a:xfrm>
                  <a:off x="5714409" y="3893791"/>
                  <a:ext cx="35595" cy="58763"/>
                </a:xfrm>
                <a:custGeom>
                  <a:rect l="l" t="t" r="r" b="b"/>
                  <a:pathLst>
                    <a:path w="35595" h="58763" extrusionOk="0">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70" name="Google Shape;970;p20"/>
                <p:cNvSpPr/>
                <p:nvPr/>
              </p:nvSpPr>
              <p:spPr>
                <a:xfrm>
                  <a:off x="5714793" y="3727525"/>
                  <a:ext cx="35307" cy="35326"/>
                </a:xfrm>
                <a:custGeom>
                  <a:rect l="l" t="t" r="r" b="b"/>
                  <a:pathLst>
                    <a:path w="35307" h="35326" extrusionOk="0">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71" name="Google Shape;971;p20"/>
                <p:cNvSpPr/>
                <p:nvPr/>
              </p:nvSpPr>
              <p:spPr>
                <a:xfrm>
                  <a:off x="5649294" y="4059440"/>
                  <a:ext cx="169845" cy="243571"/>
                </a:xfrm>
                <a:custGeom>
                  <a:rect l="l" t="t" r="r" b="b"/>
                  <a:pathLst>
                    <a:path w="169845" h="243571" extrusionOk="0">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972" name="Google Shape;972;p20"/>
              <p:cNvGrpSpPr/>
              <p:nvPr/>
            </p:nvGrpSpPr>
            <p:grpSpPr>
              <a:xfrm>
                <a:off x="1304333" y="5488666"/>
                <a:ext cx="566267" cy="691349"/>
                <a:chOff x="5574516" y="3858678"/>
                <a:chExt cx="566267" cy="691349"/>
              </a:xfrm>
            </p:grpSpPr>
            <p:sp>
              <p:nvSpPr>
                <p:cNvPr id="973" name="Google Shape;973;p20"/>
                <p:cNvSpPr/>
                <p:nvPr/>
              </p:nvSpPr>
              <p:spPr>
                <a:xfrm>
                  <a:off x="5574516" y="4023123"/>
                  <a:ext cx="315322" cy="329150"/>
                </a:xfrm>
                <a:custGeom>
                  <a:rect l="l" t="t" r="r" b="b"/>
                  <a:pathLst>
                    <a:path w="315322" h="329150" extrusionOk="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74" name="Google Shape;974;p20"/>
                <p:cNvSpPr/>
                <p:nvPr/>
              </p:nvSpPr>
              <p:spPr>
                <a:xfrm>
                  <a:off x="5935464" y="4344594"/>
                  <a:ext cx="205319" cy="205433"/>
                </a:xfrm>
                <a:custGeom>
                  <a:rect l="l" t="t" r="r" b="b"/>
                  <a:pathLst>
                    <a:path w="205319" h="205433" extrusionOk="0">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75" name="Google Shape;975;p20"/>
                <p:cNvSpPr/>
                <p:nvPr/>
              </p:nvSpPr>
              <p:spPr>
                <a:xfrm>
                  <a:off x="6090893" y="3858678"/>
                  <a:ext cx="48643" cy="134182"/>
                </a:xfrm>
                <a:custGeom>
                  <a:rect l="l" t="t" r="r" b="b"/>
                  <a:pathLst>
                    <a:path w="48643" h="134182" extrusionOk="0">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76" name="Google Shape;976;p20"/>
                <p:cNvSpPr/>
                <p:nvPr/>
              </p:nvSpPr>
              <p:spPr>
                <a:xfrm>
                  <a:off x="6090893" y="4028401"/>
                  <a:ext cx="49027" cy="134737"/>
                </a:xfrm>
                <a:custGeom>
                  <a:rect l="l" t="t" r="r" b="b"/>
                  <a:pathLst>
                    <a:path w="49027" h="134737" extrusionOk="0">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77" name="Google Shape;977;p20"/>
                <p:cNvSpPr/>
                <p:nvPr/>
              </p:nvSpPr>
              <p:spPr>
                <a:xfrm>
                  <a:off x="6090893" y="4199579"/>
                  <a:ext cx="48355" cy="133206"/>
                </a:xfrm>
                <a:custGeom>
                  <a:rect l="l" t="t" r="r" b="b"/>
                  <a:pathLst>
                    <a:path w="48355" h="133206" extrusionOk="0">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78" name="Google Shape;978;p20"/>
                <p:cNvSpPr/>
                <p:nvPr/>
              </p:nvSpPr>
              <p:spPr>
                <a:xfrm>
                  <a:off x="5699826" y="4143000"/>
                  <a:ext cx="65241" cy="82941"/>
                </a:xfrm>
                <a:custGeom>
                  <a:rect l="l" t="t" r="r" b="b"/>
                  <a:pathLst>
                    <a:path w="65241" h="82941" extrusionOk="0">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grpSp>
        <p:nvGrpSpPr>
          <p:cNvPr id="979" name="Google Shape;979;p20"/>
          <p:cNvGrpSpPr/>
          <p:nvPr/>
        </p:nvGrpSpPr>
        <p:grpSpPr>
          <a:xfrm>
            <a:off x="6626877" y="4027301"/>
            <a:ext cx="750136" cy="750136"/>
            <a:chOff x="6770986" y="5699369"/>
            <a:chExt cx="750136" cy="750136"/>
          </a:xfrm>
        </p:grpSpPr>
        <p:sp>
          <p:nvSpPr>
            <p:cNvPr id="980" name="Google Shape;980;p20"/>
            <p:cNvSpPr/>
            <p:nvPr/>
          </p:nvSpPr>
          <p:spPr>
            <a:xfrm>
              <a:off x="6770986" y="5699369"/>
              <a:ext cx="750136" cy="750136"/>
            </a:xfrm>
            <a:prstGeom prst="ellipse">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981" name="Google Shape;981;p20"/>
            <p:cNvGrpSpPr/>
            <p:nvPr/>
          </p:nvGrpSpPr>
          <p:grpSpPr>
            <a:xfrm>
              <a:off x="6927017" y="5844011"/>
              <a:ext cx="460179" cy="460852"/>
              <a:chOff x="5846399" y="5075944"/>
              <a:chExt cx="910778" cy="912109"/>
            </a:xfrm>
          </p:grpSpPr>
          <p:grpSp>
            <p:nvGrpSpPr>
              <p:cNvPr id="982" name="Google Shape;982;p20"/>
              <p:cNvGrpSpPr/>
              <p:nvPr/>
            </p:nvGrpSpPr>
            <p:grpSpPr>
              <a:xfrm>
                <a:off x="6118625" y="5123402"/>
                <a:ext cx="376897" cy="533617"/>
                <a:chOff x="2711364" y="4936062"/>
                <a:chExt cx="376897" cy="533617"/>
              </a:xfrm>
            </p:grpSpPr>
            <p:sp>
              <p:nvSpPr>
                <p:cNvPr id="983" name="Google Shape;983;p20"/>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84" name="Google Shape;984;p20"/>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85" name="Google Shape;985;p20"/>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86" name="Google Shape;986;p20"/>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87" name="Google Shape;987;p20"/>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88" name="Google Shape;988;p20"/>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989" name="Google Shape;989;p20"/>
              <p:cNvGrpSpPr/>
              <p:nvPr/>
            </p:nvGrpSpPr>
            <p:grpSpPr>
              <a:xfrm>
                <a:off x="5846399" y="5075944"/>
                <a:ext cx="910778" cy="912109"/>
                <a:chOff x="2444246" y="4903928"/>
                <a:chExt cx="910778" cy="912109"/>
              </a:xfrm>
            </p:grpSpPr>
            <p:sp>
              <p:nvSpPr>
                <p:cNvPr id="990" name="Google Shape;990;p20"/>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91" name="Google Shape;991;p20"/>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92" name="Google Shape;992;p20"/>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93" name="Google Shape;993;p20"/>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94" name="Google Shape;994;p20"/>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95" name="Google Shape;995;p20"/>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96" name="Google Shape;996;p20"/>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97" name="Google Shape;997;p20"/>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98" name="Google Shape;998;p20"/>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999" name="Google Shape;999;p20"/>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000" name="Google Shape;1000;p20"/>
          <p:cNvSpPr txBox="1"/>
          <p:nvPr/>
        </p:nvSpPr>
        <p:spPr>
          <a:xfrm>
            <a:off x="2624784" y="5716505"/>
            <a:ext cx="4835257"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Realizzare murales e arte di strada eco-compatibili per la comunità</a:t>
            </a:r>
            <a:endParaRPr/>
          </a:p>
        </p:txBody>
      </p:sp>
      <p:sp>
        <p:nvSpPr>
          <p:cNvPr id="1001" name="Google Shape;1001;p20"/>
          <p:cNvSpPr txBox="1"/>
          <p:nvPr/>
        </p:nvSpPr>
        <p:spPr>
          <a:xfrm>
            <a:off x="2624784" y="6064289"/>
            <a:ext cx="440673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Creare sculture pubbliche a tema ecologico</a:t>
            </a:r>
            <a:endParaRPr/>
          </a:p>
          <a:p>
            <a:pPr marL="518236" marR="0" lvl="0" indent="-429336" algn="l" rtl="0">
              <a:lnSpc>
                <a:spcPct val="100000"/>
              </a:lnSpc>
              <a:spcBef>
                <a:spcPts val="2267"/>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1002" name="Google Shape;1002;p20"/>
          <p:cNvSpPr/>
          <p:nvPr/>
        </p:nvSpPr>
        <p:spPr>
          <a:xfrm>
            <a:off x="1995056" y="5053192"/>
            <a:ext cx="5603776" cy="531962"/>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003" name="Google Shape;1003;p20"/>
          <p:cNvSpPr txBox="1"/>
          <p:nvPr/>
        </p:nvSpPr>
        <p:spPr>
          <a:xfrm>
            <a:off x="2170837" y="5161022"/>
            <a:ext cx="4456040"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5: Arte di strada (</a:t>
            </a:r>
            <a:r>
              <a:rPr lang="en-US" sz="1600" i="1">
                <a:solidFill>
                  <a:schemeClr val="lt1"/>
                </a:solidFill>
                <a:latin typeface="Verdana"/>
                <a:ea typeface="Verdana"/>
                <a:cs typeface="Verdana"/>
                <a:sym typeface="Verdana"/>
              </a:rPr>
              <a:t>2 idee)</a:t>
            </a:r>
            <a:endParaRPr sz="1600" b="1">
              <a:solidFill>
                <a:schemeClr val="lt1"/>
              </a:solidFill>
              <a:latin typeface="Verdana"/>
              <a:ea typeface="Verdana"/>
              <a:cs typeface="Verdana"/>
              <a:sym typeface="Verdana"/>
            </a:endParaRPr>
          </a:p>
        </p:txBody>
      </p:sp>
      <p:sp>
        <p:nvSpPr>
          <p:cNvPr id="1004" name="Google Shape;1004;p20"/>
          <p:cNvSpPr txBox="1"/>
          <p:nvPr/>
        </p:nvSpPr>
        <p:spPr>
          <a:xfrm>
            <a:off x="2212401" y="5707850"/>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005" name="Google Shape;1005;p20"/>
          <p:cNvSpPr txBox="1"/>
          <p:nvPr/>
        </p:nvSpPr>
        <p:spPr>
          <a:xfrm>
            <a:off x="2212401" y="605252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pic>
        <p:nvPicPr>
          <p:cNvPr id="1006" name="Google Shape;1006;p20"/>
          <p:cNvPicPr preferRelativeResize="0"/>
          <p:nvPr/>
        </p:nvPicPr>
        <p:blipFill rotWithShape="1">
          <a:blip r:embed="rId3">
            <a:alphaModFix/>
          </a:blip>
          <a:srcRect l="0" t="0" r="0" b="0"/>
          <a:stretch/>
        </p:blipFill>
        <p:spPr>
          <a:xfrm>
            <a:off x="0" y="7684007"/>
            <a:ext cx="7559675" cy="2193574"/>
          </a:xfrm>
          <a:prstGeom prst="rect">
            <a:avLst/>
          </a:prstGeom>
          <a:noFill/>
          <a:ln>
            <a:noFill/>
          </a:ln>
        </p:spPr>
      </p:pic>
      <p:sp>
        <p:nvSpPr>
          <p:cNvPr id="1007" name="Google Shape;1007;p20"/>
          <p:cNvSpPr txBox="1"/>
          <p:nvPr/>
        </p:nvSpPr>
        <p:spPr>
          <a:xfrm>
            <a:off x="302839" y="864288"/>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PROVARE le idee (5 temi)</a:t>
            </a:r>
            <a:endParaRPr/>
          </a:p>
        </p:txBody>
      </p:sp>
      <p:sp>
        <p:nvSpPr>
          <p:cNvPr id="1008" name="Google Shape;1008;p20"/>
          <p:cNvSpPr txBox="1"/>
          <p:nvPr/>
        </p:nvSpPr>
        <p:spPr>
          <a:xfrm>
            <a:off x="302839" y="250441"/>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1: Fase 3</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pic>
        <p:nvPicPr>
          <p:cNvPr id="1013" name="Google Shape;1013;p21"/>
          <p:cNvPicPr preferRelativeResize="0"/>
          <p:nvPr/>
        </p:nvPicPr>
        <p:blipFill rotWithShape="1">
          <a:blip r:embed="rId3">
            <a:alphaModFix/>
          </a:blip>
          <a:srcRect l="0" t="0" r="0" b="0"/>
          <a:stretch/>
        </p:blipFill>
        <p:spPr>
          <a:xfrm>
            <a:off x="-1" y="5958567"/>
            <a:ext cx="7559675" cy="2682049"/>
          </a:xfrm>
          <a:prstGeom prst="rect">
            <a:avLst/>
          </a:prstGeom>
          <a:noFill/>
          <a:ln>
            <a:noFill/>
          </a:ln>
        </p:spPr>
      </p:pic>
      <p:graphicFrame>
        <p:nvGraphicFramePr>
          <p:cNvPr id="1014" name="Google Shape;1014;p21"/>
          <p:cNvGraphicFramePr/>
          <p:nvPr/>
        </p:nvGraphicFramePr>
        <p:xfrm>
          <a:off x="285417" y="2380843"/>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Passo 4</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u="none" strike="noStrike" cap="none">
                          <a:solidFill>
                            <a:schemeClr val="lt1"/>
                          </a:solidFill>
                          <a:latin typeface="Verdana"/>
                          <a:ea typeface="Verdana"/>
                          <a:cs typeface="Verdana"/>
                          <a:sym typeface="Verdana"/>
                        </a:rPr>
                        <a:t>Istruzioni</a:t>
                      </a:r>
                      <a:endParaRPr sz="1600" u="none" strike="noStrike" cap="none">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u="none" strike="noStrike" cap="none">
                          <a:solidFill>
                            <a:srgbClr val="F16924"/>
                          </a:solidFill>
                          <a:latin typeface="Verdana"/>
                          <a:ea typeface="Verdana"/>
                          <a:cs typeface="Verdana"/>
                          <a:sym typeface="Verdana"/>
                        </a:rPr>
                        <a:t>UTILIZZARE gli strumenti</a:t>
                      </a:r>
                      <a:endParaRPr sz="1400" b="1" u="none" strike="noStrike" cap="none">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Esistono </a:t>
                      </a:r>
                      <a:r>
                        <a:rPr lang="en-US" sz="1400" u="none" strike="noStrike" cap="none">
                          <a:solidFill>
                            <a:srgbClr val="F16924"/>
                          </a:solidFill>
                          <a:latin typeface="Verdana"/>
                          <a:ea typeface="Verdana"/>
                          <a:cs typeface="Verdana"/>
                          <a:sym typeface="Verdana"/>
                        </a:rPr>
                        <a:t>19 strumenti di impatto ambientale</a:t>
                      </a:r>
                      <a:endParaRPr/>
                    </a:p>
                    <a:p>
                      <a:pPr marL="285750" marR="0" lvl="0" indent="-285750" algn="l" rtl="0">
                        <a:spcBef>
                          <a:spcPts val="6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Ogni strumento fornisce una descrizione tecnica, quindi spiega come può essere applicato a un concetto o a un'idea di eco-salute.</a:t>
                      </a:r>
                      <a:endParaRPr/>
                    </a:p>
                    <a:p>
                      <a:pPr marL="285750" marR="0" lvl="0" indent="-196850" algn="l" rtl="0">
                        <a:spcBef>
                          <a:spcPts val="1200"/>
                        </a:spcBef>
                        <a:spcAft>
                          <a:spcPts val="0"/>
                        </a:spcAft>
                        <a:buClr>
                          <a:srgbClr val="F16924"/>
                        </a:buClr>
                        <a:buSzPts val="1400"/>
                        <a:buFont typeface="Noto Sans Symbols"/>
                        <a:buNone/>
                      </a:pPr>
                      <a:r>
                        <a:t/>
                      </a:r>
                      <a:endParaRPr sz="1400" u="none" strike="noStrike" cap="none">
                        <a:solidFill>
                          <a:srgbClr val="4B4B4B"/>
                        </a:solidFill>
                        <a:latin typeface="Verdana"/>
                        <a:ea typeface="Verdana"/>
                        <a:cs typeface="Verdana"/>
                        <a:sym typeface="Verdana"/>
                      </a:endParaRPr>
                    </a:p>
                    <a:p>
                      <a:pPr marL="0" marR="0" lvl="0" indent="0" algn="l" rtl="0">
                        <a:spcBef>
                          <a:spcPts val="1200"/>
                        </a:spcBef>
                        <a:spcAft>
                          <a:spcPts val="0"/>
                        </a:spcAft>
                        <a:buClr>
                          <a:srgbClr val="F16924"/>
                        </a:buClr>
                        <a:buSzPts val="1400"/>
                        <a:buFont typeface="Noto Sans Symbols"/>
                        <a:buNone/>
                      </a:pPr>
                      <a:r>
                        <a:rPr lang="en-US" sz="1400" b="1" u="none" strike="noStrike" cap="none">
                          <a:solidFill>
                            <a:srgbClr val="4B4B4B"/>
                          </a:solidFill>
                          <a:latin typeface="Verdana"/>
                          <a:ea typeface="Verdana"/>
                          <a:cs typeface="Verdana"/>
                          <a:sym typeface="Verdana"/>
                        </a:rPr>
                        <a:t>Esistono </a:t>
                      </a:r>
                      <a:r>
                        <a:rPr lang="en-US" sz="1400" b="1" u="none" strike="noStrike" cap="none">
                          <a:solidFill>
                            <a:srgbClr val="F16924"/>
                          </a:solidFill>
                          <a:latin typeface="Verdana"/>
                          <a:ea typeface="Verdana"/>
                          <a:cs typeface="Verdana"/>
                          <a:sym typeface="Verdana"/>
                        </a:rPr>
                        <a:t>4 categorie </a:t>
                      </a:r>
                      <a:r>
                        <a:rPr lang="en-US" sz="1400" b="1" u="none" strike="noStrike" cap="none">
                          <a:solidFill>
                            <a:srgbClr val="4B4B4B"/>
                          </a:solidFill>
                          <a:latin typeface="Verdana"/>
                          <a:ea typeface="Verdana"/>
                          <a:cs typeface="Verdana"/>
                          <a:sym typeface="Verdana"/>
                        </a:rPr>
                        <a:t>di strumenti di impatto ambientale</a:t>
                      </a:r>
                      <a:endParaRPr/>
                    </a:p>
                    <a:p>
                      <a:pPr marL="342900" marR="0" lvl="0" indent="-342900" algn="l" rtl="0">
                        <a:spcBef>
                          <a:spcPts val="1200"/>
                        </a:spcBef>
                        <a:spcAft>
                          <a:spcPts val="0"/>
                        </a:spcAft>
                        <a:buClr>
                          <a:srgbClr val="4B4B4B"/>
                        </a:buClr>
                        <a:buSzPts val="1400"/>
                        <a:buFont typeface="Century Schoolbook"/>
                        <a:buAutoNum type="arabicPeriod"/>
                      </a:pPr>
                      <a:r>
                        <a:rPr lang="en-US" sz="1400" b="0" u="none" strike="noStrike" cap="none">
                          <a:solidFill>
                            <a:srgbClr val="4B4B4B"/>
                          </a:solidFill>
                          <a:latin typeface="Verdana"/>
                          <a:ea typeface="Verdana"/>
                          <a:cs typeface="Verdana"/>
                          <a:sym typeface="Verdana"/>
                        </a:rPr>
                        <a:t>Intelligenza artificiale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u="none" strike="noStrike" cap="none">
                          <a:solidFill>
                            <a:srgbClr val="4B4B4B"/>
                          </a:solidFill>
                          <a:latin typeface="Verdana"/>
                          <a:ea typeface="Verdana"/>
                          <a:cs typeface="Verdana"/>
                          <a:sym typeface="Verdana"/>
                        </a:rPr>
                        <a:t>Operazioni commerciali</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u="none" strike="noStrike" cap="none">
                          <a:solidFill>
                            <a:srgbClr val="4B4B4B"/>
                          </a:solidFill>
                          <a:latin typeface="Verdana"/>
                          <a:ea typeface="Verdana"/>
                          <a:cs typeface="Verdana"/>
                          <a:sym typeface="Verdana"/>
                        </a:rPr>
                        <a:t>Attività ecologiche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u="none" strike="noStrike" cap="none">
                          <a:solidFill>
                            <a:srgbClr val="4B4B4B"/>
                          </a:solidFill>
                          <a:latin typeface="Verdana"/>
                          <a:ea typeface="Verdana"/>
                          <a:cs typeface="Verdana"/>
                          <a:sym typeface="Verdana"/>
                        </a:rPr>
                        <a:t>Costruttore di esperienze</a:t>
                      </a:r>
                      <a:endParaRPr/>
                    </a:p>
                    <a:p>
                      <a:pPr marL="0" marR="0" lvl="0" indent="0" algn="l" rtl="0">
                        <a:spcBef>
                          <a:spcPts val="600"/>
                        </a:spcBef>
                        <a:spcAft>
                          <a:spcPts val="0"/>
                        </a:spcAft>
                        <a:buClr>
                          <a:srgbClr val="F16924"/>
                        </a:buClr>
                        <a:buSzPts val="1400"/>
                        <a:buFont typeface="Noto Sans Symbols"/>
                        <a:buNone/>
                      </a:pPr>
                      <a:r>
                        <a:t/>
                      </a:r>
                      <a:endParaRPr sz="1400" u="none" strike="noStrike" cap="none">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1015" name="Google Shape;1015;p21"/>
          <p:cNvSpPr txBox="1"/>
          <p:nvPr/>
        </p:nvSpPr>
        <p:spPr>
          <a:xfrm>
            <a:off x="302839" y="15720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USARE gli strumenti (19)</a:t>
            </a:r>
            <a:endParaRPr/>
          </a:p>
        </p:txBody>
      </p:sp>
      <p:sp>
        <p:nvSpPr>
          <p:cNvPr id="1016" name="Google Shape;1016;p21"/>
          <p:cNvSpPr txBox="1"/>
          <p:nvPr/>
        </p:nvSpPr>
        <p:spPr>
          <a:xfrm>
            <a:off x="302839" y="958208"/>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1: Fase 4</a:t>
            </a:r>
            <a:endParaRPr/>
          </a:p>
        </p:txBody>
      </p:sp>
      <p:grpSp>
        <p:nvGrpSpPr>
          <p:cNvPr id="1017" name="Google Shape;1017;p21"/>
          <p:cNvGrpSpPr/>
          <p:nvPr/>
        </p:nvGrpSpPr>
        <p:grpSpPr>
          <a:xfrm>
            <a:off x="5972970" y="346543"/>
            <a:ext cx="1247882" cy="1201783"/>
            <a:chOff x="4924697" y="3291840"/>
            <a:chExt cx="1247882" cy="1201783"/>
          </a:xfrm>
        </p:grpSpPr>
        <p:sp>
          <p:nvSpPr>
            <p:cNvPr id="1018" name="Google Shape;1018;p21">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019" name="Google Shape;1019;p21">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22"/>
          <p:cNvSpPr txBox="1"/>
          <p:nvPr>
            <p:ph type="body" idx="1"/>
          </p:nvPr>
        </p:nvSpPr>
        <p:spPr>
          <a:xfrm>
            <a:off x="18499"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1.PENSARE</a:t>
            </a:r>
            <a:endParaRPr/>
          </a:p>
        </p:txBody>
      </p:sp>
      <p:sp>
        <p:nvSpPr>
          <p:cNvPr id="1025" name="Google Shape;1025;p22"/>
          <p:cNvSpPr txBox="1"/>
          <p:nvPr>
            <p:ph type="body" idx="3"/>
          </p:nvPr>
        </p:nvSpPr>
        <p:spPr>
          <a:xfrm>
            <a:off x="1884244"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2.GUARDA</a:t>
            </a:r>
            <a:endParaRPr/>
          </a:p>
        </p:txBody>
      </p:sp>
      <p:sp>
        <p:nvSpPr>
          <p:cNvPr id="1026" name="Google Shape;1026;p22"/>
          <p:cNvSpPr txBox="1"/>
          <p:nvPr>
            <p:ph type="body" idx="4"/>
          </p:nvPr>
        </p:nvSpPr>
        <p:spPr>
          <a:xfrm>
            <a:off x="3759226" y="5831519"/>
            <a:ext cx="1904898"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3.PROVARE</a:t>
            </a:r>
            <a:endParaRPr/>
          </a:p>
        </p:txBody>
      </p:sp>
      <p:sp>
        <p:nvSpPr>
          <p:cNvPr id="1027" name="Google Shape;1027;p22"/>
          <p:cNvSpPr txBox="1"/>
          <p:nvPr>
            <p:ph type="body" idx="5"/>
          </p:nvPr>
        </p:nvSpPr>
        <p:spPr>
          <a:xfrm>
            <a:off x="5682625" y="5831519"/>
            <a:ext cx="1905014"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4.USO</a:t>
            </a:r>
            <a:endParaRPr/>
          </a:p>
        </p:txBody>
      </p:sp>
      <p:sp>
        <p:nvSpPr>
          <p:cNvPr id="1028" name="Google Shape;1028;p22"/>
          <p:cNvSpPr txBox="1"/>
          <p:nvPr>
            <p:ph type="body" idx="6"/>
          </p:nvPr>
        </p:nvSpPr>
        <p:spPr>
          <a:xfrm>
            <a:off x="18499"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5 domande</a:t>
            </a:r>
            <a:endParaRPr/>
          </a:p>
        </p:txBody>
      </p:sp>
      <p:sp>
        <p:nvSpPr>
          <p:cNvPr id="1029" name="Google Shape;1029;p22"/>
          <p:cNvSpPr txBox="1"/>
          <p:nvPr>
            <p:ph type="body" idx="7"/>
          </p:nvPr>
        </p:nvSpPr>
        <p:spPr>
          <a:xfrm>
            <a:off x="1894192"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6 Video</a:t>
            </a:r>
            <a:endParaRPr/>
          </a:p>
        </p:txBody>
      </p:sp>
      <p:sp>
        <p:nvSpPr>
          <p:cNvPr id="1030" name="Google Shape;1030;p22"/>
          <p:cNvSpPr txBox="1"/>
          <p:nvPr>
            <p:ph type="body" idx="8"/>
          </p:nvPr>
        </p:nvSpPr>
        <p:spPr>
          <a:xfrm>
            <a:off x="3781607"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2 Temi</a:t>
            </a:r>
            <a:endParaRPr/>
          </a:p>
        </p:txBody>
      </p:sp>
      <p:sp>
        <p:nvSpPr>
          <p:cNvPr id="1031" name="Google Shape;1031;p22"/>
          <p:cNvSpPr txBox="1"/>
          <p:nvPr>
            <p:ph type="body" idx="9"/>
          </p:nvPr>
        </p:nvSpPr>
        <p:spPr>
          <a:xfrm>
            <a:off x="5645576" y="6404916"/>
            <a:ext cx="1948756"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8 Strumenti</a:t>
            </a:r>
            <a:endParaRPr/>
          </a:p>
        </p:txBody>
      </p:sp>
      <p:sp>
        <p:nvSpPr>
          <p:cNvPr id="1032" name="Google Shape;1032;p22"/>
          <p:cNvSpPr txBox="1"/>
          <p:nvPr>
            <p:ph type="body" idx="14"/>
          </p:nvPr>
        </p:nvSpPr>
        <p:spPr>
          <a:xfrm>
            <a:off x="161768" y="7940987"/>
            <a:ext cx="709683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Questa sezione spiega ai partecipanti come integrare la conservazione del patrimonio culturale e degli edifici nelle loro idee eco-sanitarie. Alla fine, i partecipanti saranno in grado di valutare l'impatto della loro idea sul patrimonio culturale e sugli edifici e di creare strategie attuabili per allinearsi alle pratiche sostenibili e ai valori della comunità.</a:t>
            </a:r>
            <a:endParaRPr sz="1400">
              <a:solidFill>
                <a:srgbClr val="4B4B4B"/>
              </a:solidFill>
            </a:endParaRPr>
          </a:p>
        </p:txBody>
      </p:sp>
      <p:sp>
        <p:nvSpPr>
          <p:cNvPr id="1033" name="Google Shape;1033;p22"/>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1034" name="Google Shape;1034;p22"/>
          <p:cNvSpPr txBox="1"/>
          <p:nvPr>
            <p:ph type="body" idx="15"/>
          </p:nvPr>
        </p:nvSpPr>
        <p:spPr>
          <a:xfrm>
            <a:off x="161768" y="1544809"/>
            <a:ext cx="3407954" cy="22554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000"/>
              <a:buNone/>
            </a:pPr>
            <a:r>
              <a:rPr lang="en-US" sz="4000"/>
              <a:t>Sezione 2</a:t>
            </a:r>
            <a:endParaRPr/>
          </a:p>
          <a:p>
            <a:pPr marL="0" lvl="0" indent="0" algn="l" rtl="0">
              <a:lnSpc>
                <a:spcPct val="100000"/>
              </a:lnSpc>
              <a:spcBef>
                <a:spcPts val="0"/>
              </a:spcBef>
              <a:spcAft>
                <a:spcPts val="0"/>
              </a:spcAft>
              <a:buClr>
                <a:schemeClr val="lt1"/>
              </a:buClr>
              <a:buSzPts val="2400"/>
              <a:buNone/>
            </a:pPr>
            <a:r>
              <a:t/>
            </a:r>
            <a:endParaRPr sz="2400"/>
          </a:p>
          <a:p>
            <a:pPr marL="0" lvl="0" indent="0" algn="l" rtl="0">
              <a:lnSpc>
                <a:spcPct val="100000"/>
              </a:lnSpc>
              <a:spcBef>
                <a:spcPts val="0"/>
              </a:spcBef>
              <a:spcAft>
                <a:spcPts val="0"/>
              </a:spcAft>
              <a:buClr>
                <a:schemeClr val="lt1"/>
              </a:buClr>
              <a:buSzPts val="2400"/>
              <a:buNone/>
            </a:pPr>
            <a:r>
              <a:rPr lang="en-US" sz="2400"/>
              <a:t>Valutare l'impatto della cultura, del patrimonio e dell'edilizia</a:t>
            </a:r>
            <a:endParaRPr/>
          </a:p>
        </p:txBody>
      </p:sp>
      <p:grpSp>
        <p:nvGrpSpPr>
          <p:cNvPr id="1035" name="Google Shape;1035;p22"/>
          <p:cNvGrpSpPr/>
          <p:nvPr/>
        </p:nvGrpSpPr>
        <p:grpSpPr>
          <a:xfrm>
            <a:off x="329710" y="3878075"/>
            <a:ext cx="1247882" cy="1201783"/>
            <a:chOff x="4924697" y="3291840"/>
            <a:chExt cx="1247882" cy="1201783"/>
          </a:xfrm>
        </p:grpSpPr>
        <p:sp>
          <p:nvSpPr>
            <p:cNvPr id="1036" name="Google Shape;1036;p22">
              <a:hlinkClick r:id="rId3"/>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037" name="Google Shape;1037;p22">
              <a:hlinkClick r:id="rId4"/>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pic>
        <p:nvPicPr>
          <p:cNvPr id="1038" name="Google Shape;1038;p22" descr="A hand holding a passport and a ticket in front of a large building&#10;&#10;Description automatically generated"/>
          <p:cNvPicPr preferRelativeResize="0"/>
          <p:nvPr>
            <p:ph type="pic" idx="2"/>
          </p:nvPr>
        </p:nvPicPr>
        <p:blipFill rotWithShape="1">
          <a:blip r:embed="rId5">
            <a:alphaModFix/>
          </a:blip>
          <a:srcRect l="-17070" t="0" r="20239" b="0"/>
          <a:stretch/>
        </p:blipFill>
        <p:spPr>
          <a:xfrm>
            <a:off x="659220" y="0"/>
            <a:ext cx="6900456" cy="534511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2" name="Shape 1042"/>
        <p:cNvGrpSpPr/>
        <p:nvPr/>
      </p:nvGrpSpPr>
      <p:grpSpPr>
        <a:xfrm>
          <a:off x="0" y="0"/>
          <a:ext cx="0" cy="0"/>
          <a:chOff x="0" y="0"/>
          <a:chExt cx="0" cy="0"/>
        </a:xfrm>
      </p:grpSpPr>
      <p:sp>
        <p:nvSpPr>
          <p:cNvPr id="1043" name="Google Shape;1043;p23"/>
          <p:cNvSpPr txBox="1"/>
          <p:nvPr>
            <p:ph type="body" idx="3"/>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sz="2800" b="1"/>
              <a:t>Sezione 2: Fase 1</a:t>
            </a:r>
            <a:endParaRPr/>
          </a:p>
        </p:txBody>
      </p:sp>
      <p:sp>
        <p:nvSpPr>
          <p:cNvPr id="1044" name="Google Shape;1044;p23"/>
          <p:cNvSpPr txBox="1"/>
          <p:nvPr>
            <p:ph type="body" idx="2"/>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a:t>PENSARE con le domande (5)</a:t>
            </a:r>
            <a:endParaRPr/>
          </a:p>
        </p:txBody>
      </p:sp>
      <p:graphicFrame>
        <p:nvGraphicFramePr>
          <p:cNvPr id="1045" name="Google Shape;1045;p23"/>
          <p:cNvGraphicFramePr/>
          <p:nvPr/>
        </p:nvGraphicFramePr>
        <p:xfrm>
          <a:off x="285418" y="2486511"/>
          <a:ext cx="3000000" cy="3000000"/>
        </p:xfrm>
        <a:graphic>
          <a:graphicData uri="http://schemas.openxmlformats.org/drawingml/2006/table">
            <a:tbl>
              <a:tblPr firstRow="1" bandRow="1">
                <a:noFill/>
                <a:tableStyleId>{D8F5C330-00EC-492D-B79E-F1F6E617DCEB}</a:tableStyleId>
              </a:tblPr>
              <a:tblGrid>
                <a:gridCol w="1649975"/>
                <a:gridCol w="545740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u="none" strike="noStrike" cap="none">
                          <a:latin typeface="Verdana"/>
                          <a:ea typeface="Verdana"/>
                          <a:cs typeface="Verdana"/>
                          <a:sym typeface="Verdana"/>
                        </a:rPr>
                        <a:t>Passo 1</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u="none" strike="noStrike" cap="none">
                          <a:solidFill>
                            <a:schemeClr val="lt1"/>
                          </a:solidFill>
                          <a:latin typeface="Verdana"/>
                          <a:ea typeface="Verdana"/>
                          <a:cs typeface="Verdana"/>
                          <a:sym typeface="Verdana"/>
                        </a:rPr>
                        <a:t>Istruzioni</a:t>
                      </a:r>
                      <a:endParaRPr sz="1600" u="none" strike="noStrike" cap="none">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u="none" strike="noStrike" cap="none">
                          <a:solidFill>
                            <a:srgbClr val="F16924"/>
                          </a:solidFill>
                          <a:latin typeface="Verdana"/>
                          <a:ea typeface="Verdana"/>
                          <a:cs typeface="Verdana"/>
                          <a:sym typeface="Verdana"/>
                        </a:rPr>
                        <a:t>PENSARE con le domande</a:t>
                      </a:r>
                      <a:endParaRPr sz="1400" b="1" u="none" strike="noStrike" cap="none">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Ci sono </a:t>
                      </a:r>
                      <a:r>
                        <a:rPr lang="en-US" sz="1400" u="none" strike="noStrike" cap="none">
                          <a:solidFill>
                            <a:srgbClr val="F16924"/>
                          </a:solidFill>
                          <a:latin typeface="Verdana"/>
                          <a:ea typeface="Verdana"/>
                          <a:cs typeface="Verdana"/>
                          <a:sym typeface="Verdana"/>
                        </a:rPr>
                        <a:t>5 domande d'impatto su Cultura, Patrimonio e Edilizia</a:t>
                      </a:r>
                      <a:endParaRPr/>
                    </a:p>
                    <a:p>
                      <a:pPr marL="285750" marR="0" lvl="0" indent="-285750" algn="l" rtl="0">
                        <a:spcBef>
                          <a:spcPts val="6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Aprire le domande nella scheda o scaricarle facendo clic sul </a:t>
                      </a:r>
                      <a:r>
                        <a:rPr lang="en-US" sz="1400" u="none" strike="noStrike" cap="none">
                          <a:solidFill>
                            <a:srgbClr val="4B4B4B"/>
                          </a:solidFill>
                          <a:latin typeface="Verdana"/>
                          <a:ea typeface="Verdana"/>
                          <a:cs typeface="Verdana"/>
                          <a:sym typeface="Verdana"/>
                        </a:rPr>
                        <a:t>pulsante </a:t>
                      </a:r>
                      <a:r>
                        <a:rPr lang="en-US" sz="1400" u="none" strike="noStrike" cap="none">
                          <a:solidFill>
                            <a:srgbClr val="F16924"/>
                          </a:solidFill>
                          <a:latin typeface="Verdana"/>
                          <a:ea typeface="Verdana"/>
                          <a:cs typeface="Verdana"/>
                          <a:sym typeface="Verdana"/>
                        </a:rPr>
                        <a:t>"Download".</a:t>
                      </a:r>
                      <a:endParaRPr/>
                    </a:p>
                    <a:p>
                      <a:pPr marL="285750" marR="0" lvl="0" indent="-285750" algn="l" rtl="0">
                        <a:spcBef>
                          <a:spcPts val="6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Iniziate con </a:t>
                      </a:r>
                      <a:r>
                        <a:rPr lang="en-US" sz="1400" u="none" strike="noStrike" cap="none">
                          <a:solidFill>
                            <a:srgbClr val="F16924"/>
                          </a:solidFill>
                          <a:latin typeface="Verdana"/>
                          <a:ea typeface="Verdana"/>
                          <a:cs typeface="Verdana"/>
                          <a:sym typeface="Verdana"/>
                        </a:rPr>
                        <a:t>"Cosa evitare"</a:t>
                      </a:r>
                      <a:r>
                        <a:rPr lang="en-US" sz="1400" u="none" strike="noStrike" cap="none">
                          <a:solidFill>
                            <a:srgbClr val="4B4B4B"/>
                          </a:solidFill>
                          <a:latin typeface="Verdana"/>
                          <a:ea typeface="Verdana"/>
                          <a:cs typeface="Verdana"/>
                          <a:sym typeface="Verdana"/>
                        </a:rPr>
                        <a:t>, in modo che gli allievi sappiano cosa non devono fare.</a:t>
                      </a:r>
                      <a:endParaRPr/>
                    </a:p>
                    <a:p>
                      <a:pPr marL="285750" marR="0" lvl="0" indent="-285750" algn="l" rtl="0">
                        <a:spcBef>
                          <a:spcPts val="1200"/>
                        </a:spcBef>
                        <a:spcAft>
                          <a:spcPts val="0"/>
                        </a:spcAft>
                        <a:buClr>
                          <a:srgbClr val="F16924"/>
                        </a:buClr>
                        <a:buSzPts val="1400"/>
                        <a:buFont typeface="Noto Sans Symbols"/>
                        <a:buChar char="❖"/>
                      </a:pPr>
                      <a:r>
                        <a:rPr lang="en-US" sz="1400" u="none" strike="noStrike" cap="none">
                          <a:solidFill>
                            <a:srgbClr val="4B4B4B"/>
                          </a:solidFill>
                          <a:latin typeface="Verdana"/>
                          <a:ea typeface="Verdana"/>
                          <a:cs typeface="Verdana"/>
                          <a:sym typeface="Verdana"/>
                        </a:rPr>
                        <a:t>Chiedete agli studenti di completare le domande relative alle loro idee. Utilizzate gli esercizi e i suggerimenti forniti per facilitare e sostenere gli studenti. </a:t>
                      </a:r>
                      <a:endParaRPr sz="1400" u="none" strike="noStrike" cap="none">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pic>
        <p:nvPicPr>
          <p:cNvPr id="1046" name="Google Shape;1046;p23"/>
          <p:cNvPicPr preferRelativeResize="0"/>
          <p:nvPr/>
        </p:nvPicPr>
        <p:blipFill rotWithShape="1">
          <a:blip r:embed="rId3">
            <a:alphaModFix/>
          </a:blip>
          <a:srcRect l="0" t="0" r="0" b="0"/>
          <a:stretch/>
        </p:blipFill>
        <p:spPr>
          <a:xfrm>
            <a:off x="217707" y="5304002"/>
            <a:ext cx="7175093" cy="4194196"/>
          </a:xfrm>
          <a:prstGeom prst="rect">
            <a:avLst/>
          </a:prstGeom>
          <a:noFill/>
          <a:ln>
            <a:noFill/>
          </a:ln>
        </p:spPr>
      </p:pic>
      <p:sp>
        <p:nvSpPr>
          <p:cNvPr id="1047" name="Google Shape;1047;p23"/>
          <p:cNvSpPr/>
          <p:nvPr/>
        </p:nvSpPr>
        <p:spPr>
          <a:xfrm>
            <a:off x="4417588" y="8973350"/>
            <a:ext cx="1337481" cy="417194"/>
          </a:xfrm>
          <a:prstGeom prst="leftArrow">
            <a:avLst>
              <a:gd name="adj1" fmla="val 50000"/>
              <a:gd name="adj2" fmla="val 50000"/>
            </a:avLst>
          </a:prstGeom>
          <a:solidFill>
            <a:srgbClr val="F16924"/>
          </a:solidFill>
          <a:ln w="12700" cap="flat" cmpd="sng">
            <a:solidFill>
              <a:srgbClr val="5F12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048" name="Google Shape;1048;p23"/>
          <p:cNvSpPr txBox="1"/>
          <p:nvPr/>
        </p:nvSpPr>
        <p:spPr>
          <a:xfrm>
            <a:off x="5755069" y="8793212"/>
            <a:ext cx="1637731" cy="684611"/>
          </a:xfrm>
          <a:prstGeom prst="rect">
            <a:avLst/>
          </a:prstGeom>
          <a:solidFill>
            <a:srgbClr val="F16924"/>
          </a:solidFill>
          <a:ln w="9525" cap="flat" cmpd="sng">
            <a:solidFill>
              <a:srgbClr val="4B4B4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83">
                <a:solidFill>
                  <a:schemeClr val="lt1"/>
                </a:solidFill>
                <a:latin typeface="Verdana"/>
                <a:ea typeface="Verdana"/>
                <a:cs typeface="Verdana"/>
                <a:sym typeface="Verdana"/>
              </a:rPr>
              <a:t>Aprire la scheda e scaricare facendo clic qui</a:t>
            </a:r>
            <a:endParaRPr/>
          </a:p>
        </p:txBody>
      </p:sp>
      <p:grpSp>
        <p:nvGrpSpPr>
          <p:cNvPr id="1049" name="Google Shape;1049;p23"/>
          <p:cNvGrpSpPr/>
          <p:nvPr/>
        </p:nvGrpSpPr>
        <p:grpSpPr>
          <a:xfrm>
            <a:off x="5876039" y="373689"/>
            <a:ext cx="1247882" cy="1201783"/>
            <a:chOff x="4924697" y="3291840"/>
            <a:chExt cx="1247882" cy="1201783"/>
          </a:xfrm>
        </p:grpSpPr>
        <p:sp>
          <p:nvSpPr>
            <p:cNvPr id="1050" name="Google Shape;1050;p23">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051" name="Google Shape;1051;p23">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p24"/>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1057" name="Google Shape;1057;p24"/>
          <p:cNvSpPr txBox="1"/>
          <p:nvPr>
            <p:ph type="body" idx="2"/>
          </p:nvPr>
        </p:nvSpPr>
        <p:spPr>
          <a:xfrm>
            <a:off x="285418" y="2467898"/>
            <a:ext cx="7011556"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Queste domande aiuteranno i partecipanti a identificare e ridurre al minimo l'impatto della loro idea sulla cultura, sul patrimonio e sugli edifici. Ogni domanda è corredata da un esercizio e da suggerimenti che guidano i partecipanti a completare le risposte. </a:t>
            </a:r>
            <a:endParaRPr/>
          </a:p>
          <a:p>
            <a:pPr marL="0" marR="0" lvl="0" indent="0" algn="just" rtl="0">
              <a:lnSpc>
                <a:spcPct val="100000"/>
              </a:lnSpc>
              <a:spcBef>
                <a:spcPts val="0"/>
              </a:spcBef>
              <a:spcAft>
                <a:spcPts val="0"/>
              </a:spcAft>
              <a:buClr>
                <a:schemeClr val="lt1"/>
              </a:buClr>
              <a:buSzPts val="1400"/>
              <a:buFont typeface="Arial"/>
              <a:buNone/>
            </a:pPr>
            <a:r>
              <a:t/>
            </a:r>
            <a:endParaRPr sz="1400"/>
          </a:p>
        </p:txBody>
      </p:sp>
      <p:graphicFrame>
        <p:nvGraphicFramePr>
          <p:cNvPr id="1058" name="Google Shape;1058;p24"/>
          <p:cNvGraphicFramePr/>
          <p:nvPr/>
        </p:nvGraphicFramePr>
        <p:xfrm>
          <a:off x="340007" y="3438010"/>
          <a:ext cx="3000000" cy="3000000"/>
        </p:xfrm>
        <a:graphic>
          <a:graphicData uri="http://schemas.openxmlformats.org/drawingml/2006/table">
            <a:tbl>
              <a:tblPr firstRow="1" bandRow="1">
                <a:noFill/>
                <a:tableStyleId>{D8F5C330-00EC-492D-B79E-F1F6E617DCEB}</a:tableStyleId>
              </a:tblPr>
              <a:tblGrid>
                <a:gridCol w="7011550"/>
              </a:tblGrid>
              <a:tr h="17780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a:pPr>
                      <a:r>
                        <a:rPr lang="en-US" sz="1400" b="0" i="0" u="none" strike="noStrike" cap="none">
                          <a:solidFill>
                            <a:schemeClr val="lt1"/>
                          </a:solidFill>
                          <a:latin typeface="Verdana"/>
                          <a:ea typeface="Verdana"/>
                          <a:cs typeface="Verdana"/>
                          <a:sym typeface="Verdana"/>
                        </a:rPr>
                        <a:t>Con quali beni culturali, patrimonio, edifici, siti e ambienti interagirà la vostra idea?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0" i="0" u="none" strike="noStrike" cap="none">
                          <a:solidFill>
                            <a:srgbClr val="4B4B4B"/>
                          </a:solidFill>
                          <a:latin typeface="Verdana"/>
                          <a:ea typeface="Verdana"/>
                          <a:cs typeface="Verdana"/>
                          <a:sym typeface="Verdana"/>
                        </a:rPr>
                        <a:t>Pensate a dove si svolgerà la vostra idea o a quali siti, tradizioni o elementi costruttivi coinvolgerà. Potrebbe interessare luoghi o pratiche di importanza culturale o storica? Questo include siti del patrimonio, edifici storici e festival culturali.</a:t>
                      </a:r>
                      <a:endParaRPr/>
                    </a:p>
                    <a:p>
                      <a:pPr marL="0" marR="0" lvl="0" indent="0" algn="l" rtl="0">
                        <a:spcBef>
                          <a:spcPts val="600"/>
                        </a:spcBef>
                        <a:spcAft>
                          <a:spcPts val="0"/>
                        </a:spcAft>
                        <a:buNone/>
                      </a:pPr>
                      <a:r>
                        <a:t/>
                      </a:r>
                      <a:endParaRPr sz="1200" b="0" i="0" u="none" strike="noStrike" cap="none">
                        <a:solidFill>
                          <a:srgbClr val="4B4B4B"/>
                        </a:solidFill>
                        <a:latin typeface="Verdana"/>
                        <a:ea typeface="Verdana"/>
                        <a:cs typeface="Verdana"/>
                        <a:sym typeface="Verdana"/>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Fate un elenco: </a:t>
                      </a:r>
                      <a:r>
                        <a:rPr lang="en-US" sz="1200" b="0" i="0" u="none" strike="noStrike" cap="none">
                          <a:solidFill>
                            <a:srgbClr val="3F3F3F"/>
                          </a:solidFill>
                          <a:latin typeface="Verdana"/>
                          <a:ea typeface="Verdana"/>
                          <a:cs typeface="Verdana"/>
                          <a:sym typeface="Verdana"/>
                        </a:rPr>
                        <a:t>Scrivete i principali siti, punti di riferimento o tradizioni culturali, storiche o edilizie con cui la vostra idea si confronta.</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Conoscerli: </a:t>
                      </a:r>
                      <a:r>
                        <a:rPr lang="en-US" sz="1200" b="0" i="0" u="none" strike="noStrike" cap="none">
                          <a:solidFill>
                            <a:srgbClr val="3F3F3F"/>
                          </a:solidFill>
                          <a:latin typeface="Verdana"/>
                          <a:ea typeface="Verdana"/>
                          <a:cs typeface="Verdana"/>
                          <a:sym typeface="Verdana"/>
                        </a:rPr>
                        <a:t>Ricercate il loro significato. Cosa li rende speciali? Sono classificati come protetti o minacciati? Ad esempio, un edificio potrebbe essere storicamente significativo per la sua età o il suo design, oppure un festival potrebbe avere un profondo significato culturale.</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Pianificare la cura: </a:t>
                      </a:r>
                      <a:r>
                        <a:rPr lang="en-US" sz="1200" b="0" i="0" u="none" strike="noStrike" cap="none">
                          <a:solidFill>
                            <a:srgbClr val="3F3F3F"/>
                          </a:solidFill>
                          <a:latin typeface="Verdana"/>
                          <a:ea typeface="Verdana"/>
                          <a:cs typeface="Verdana"/>
                          <a:sym typeface="Verdana"/>
                        </a:rPr>
                        <a:t>Pensate a uno o due modi in cui la vostra idea può sostenere la conservazione, ad esempio promuovendo la consapevolezza, utilizzando materiali culturalmente rispettosi o coinvolgendo le comunità locali nella salvaguardia di questi beni.</a:t>
                      </a:r>
                      <a:endParaRPr/>
                    </a:p>
                    <a:p>
                      <a:pPr marL="171450" marR="0" lvl="0" indent="-95250" algn="l" rtl="0">
                        <a:spcBef>
                          <a:spcPts val="0"/>
                        </a:spcBef>
                        <a:spcAft>
                          <a:spcPts val="0"/>
                        </a:spcAft>
                        <a:buClr>
                          <a:srgbClr val="FF9933"/>
                        </a:buClr>
                        <a:buSzPts val="1200"/>
                        <a:buFont typeface="Noto Sans Symbols"/>
                        <a:buNone/>
                      </a:pPr>
                      <a:r>
                        <a:t/>
                      </a:r>
                      <a:endParaRPr sz="1200" b="0" i="0" u="none" strike="noStrike" cap="none">
                        <a:solidFill>
                          <a:srgbClr val="3F3F3F"/>
                        </a:solidFill>
                        <a:latin typeface="Verdana"/>
                        <a:ea typeface="Verdana"/>
                        <a:cs typeface="Verdana"/>
                        <a:sym typeface="Verdana"/>
                      </a:endParaRPr>
                    </a:p>
                    <a:p>
                      <a:pPr marL="171450" marR="0" lvl="0" indent="-95250" algn="l" rtl="0">
                        <a:spcBef>
                          <a:spcPts val="0"/>
                        </a:spcBef>
                        <a:spcAft>
                          <a:spcPts val="0"/>
                        </a:spcAft>
                        <a:buClr>
                          <a:srgbClr val="FF9933"/>
                        </a:buClr>
                        <a:buSzPts val="1200"/>
                        <a:buFont typeface="Noto Sans Symbols"/>
                        <a:buNone/>
                      </a:pPr>
                      <a:r>
                        <a:t/>
                      </a:r>
                      <a:endParaRPr sz="1200" b="0" i="0" u="none" strike="noStrike" cap="none">
                        <a:solidFill>
                          <a:srgbClr val="3F3F3F"/>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247350">
                <a:tc>
                  <a:txBody>
                    <a:bodyPr/>
                    <a:lstStyle/>
                    <a:p>
                      <a:pPr marL="342900" marR="0" lvl="0" indent="-342900" algn="l" rtl="0">
                        <a:spcBef>
                          <a:spcPts val="0"/>
                        </a:spcBef>
                        <a:spcAft>
                          <a:spcPts val="0"/>
                        </a:spcAft>
                        <a:buClr>
                          <a:schemeClr val="lt1"/>
                        </a:buClr>
                        <a:buSzPts val="1400"/>
                        <a:buFont typeface="Century Schoolbook"/>
                        <a:buAutoNum type="arabicPeriod" startAt="2"/>
                      </a:pPr>
                      <a:r>
                        <a:rPr lang="en-US" sz="1400" b="0" i="0" u="none" strike="noStrike" cap="none">
                          <a:solidFill>
                            <a:schemeClr val="lt1"/>
                          </a:solidFill>
                          <a:latin typeface="Verdana"/>
                          <a:ea typeface="Verdana"/>
                          <a:cs typeface="Verdana"/>
                          <a:sym typeface="Verdana"/>
                        </a:rPr>
                        <a:t>In che modo la vostra idea potrebbe avere, direttamente e/o indirettamente, un impatto negativo sulle tradizioni, sul patrimonio o sull'architettura locali? </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0" i="0" u="none" strike="noStrike" cap="none">
                          <a:solidFill>
                            <a:srgbClr val="4B4B4B"/>
                          </a:solidFill>
                          <a:latin typeface="Verdana"/>
                          <a:ea typeface="Verdana"/>
                          <a:cs typeface="Verdana"/>
                          <a:sym typeface="Verdana"/>
                        </a:rPr>
                        <a:t>Considerate se la vostra idea potrebbe involontariamente danneggiare le tradizioni culturali, i siti del patrimonio o le caratteristiche degli edifici, ad esempio a causa dell'eccessivo turismo, dell'uso improprio o dell'incuria.</a:t>
                      </a:r>
                      <a:endParaRPr/>
                    </a:p>
                    <a:p>
                      <a:pPr marL="0" marR="0" lvl="0" indent="0" algn="l" rtl="0">
                        <a:spcBef>
                          <a:spcPts val="0"/>
                        </a:spcBef>
                        <a:spcAft>
                          <a:spcPts val="0"/>
                        </a:spcAft>
                        <a:buNone/>
                      </a:pPr>
                      <a:r>
                        <a:t/>
                      </a:r>
                      <a:endParaRPr sz="1200" b="0" i="0" u="none" strike="noStrike" cap="none">
                        <a:solidFill>
                          <a:srgbClr val="3F3F3F"/>
                        </a:solidFill>
                        <a:latin typeface="Verdana"/>
                        <a:ea typeface="Verdana"/>
                        <a:cs typeface="Verdana"/>
                        <a:sym typeface="Verdana"/>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Individuare i rischi: </a:t>
                      </a:r>
                      <a:r>
                        <a:rPr lang="en-US" sz="1200" b="0" i="0" u="none" strike="noStrike" cap="none">
                          <a:solidFill>
                            <a:srgbClr val="3F3F3F"/>
                          </a:solidFill>
                          <a:latin typeface="Verdana"/>
                          <a:ea typeface="Verdana"/>
                          <a:cs typeface="Verdana"/>
                          <a:sym typeface="Verdana"/>
                        </a:rPr>
                        <a:t>Elencare i potenziali impatti, come il sovraffollamento, i rifiuti o i danni fisici ai siti del patrimonio, la rappresentazione irrispettosa delle tradizioni o i danni strutturali agli edifici storici.</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Trovare soluzioni: </a:t>
                      </a:r>
                      <a:r>
                        <a:rPr lang="en-US" sz="1200" b="0" i="0" u="none" strike="noStrike" cap="none">
                          <a:solidFill>
                            <a:srgbClr val="3F3F3F"/>
                          </a:solidFill>
                          <a:latin typeface="Verdana"/>
                          <a:ea typeface="Verdana"/>
                          <a:cs typeface="Verdana"/>
                          <a:sym typeface="Verdana"/>
                        </a:rPr>
                        <a:t>Cercare modi per ridurre al minimo questi rischi, come la creazione di linee guida per i visitatori, l'organizzazione di visite guidate o laboratori didattici, l'uso di materiali ecologici o la consultazione di esperti culturali locali.</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Scegliere le idee migliori: </a:t>
                      </a:r>
                      <a:r>
                        <a:rPr lang="en-US" sz="1200" b="0" i="0" u="none" strike="noStrike" cap="none">
                          <a:solidFill>
                            <a:srgbClr val="3F3F3F"/>
                          </a:solidFill>
                          <a:latin typeface="Verdana"/>
                          <a:ea typeface="Verdana"/>
                          <a:cs typeface="Verdana"/>
                          <a:sym typeface="Verdana"/>
                        </a:rPr>
                        <a:t>Scegliete le soluzioni più pratiche che siano in linea con l'obiettivo della vostra idea, rispettando e preservando i valori culturali e del patrimonio</a:t>
                      </a:r>
                      <a:r>
                        <a:rPr lang="en-US" sz="1200" b="1" i="0" u="none" strike="noStrike" cap="none">
                          <a:solidFill>
                            <a:srgbClr val="3F3F3F"/>
                          </a:solidFill>
                          <a:latin typeface="Verdana"/>
                          <a:ea typeface="Verdana"/>
                          <a:cs typeface="Verdana"/>
                          <a:sym typeface="Verdana"/>
                        </a:rPr>
                        <a:t>.</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bl>
          </a:graphicData>
        </a:graphic>
      </p:graphicFrame>
      <p:sp>
        <p:nvSpPr>
          <p:cNvPr id="1059" name="Google Shape;1059;p24"/>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2: Fase 1</a:t>
            </a:r>
            <a:endParaRPr/>
          </a:p>
        </p:txBody>
      </p:sp>
      <p:sp>
        <p:nvSpPr>
          <p:cNvPr id="1060" name="Google Shape;1060;p24"/>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25"/>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graphicFrame>
        <p:nvGraphicFramePr>
          <p:cNvPr id="1066" name="Google Shape;1066;p25"/>
          <p:cNvGraphicFramePr/>
          <p:nvPr/>
        </p:nvGraphicFramePr>
        <p:xfrm>
          <a:off x="302839" y="2343855"/>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3"/>
                      </a:pPr>
                      <a:r>
                        <a:rPr lang="en-US" sz="1400" b="0" i="0" u="none" strike="noStrike" cap="none">
                          <a:solidFill>
                            <a:schemeClr val="lt1"/>
                          </a:solidFill>
                          <a:latin typeface="Verdana"/>
                          <a:ea typeface="Verdana"/>
                          <a:cs typeface="Verdana"/>
                          <a:sym typeface="Verdana"/>
                        </a:rPr>
                        <a:t>La vostra idea potrebbe contribuire agli sforzi di conservazione del patrimonio?</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0" i="0" u="none" strike="noStrike" cap="none">
                          <a:solidFill>
                            <a:srgbClr val="3F3F3F"/>
                          </a:solidFill>
                          <a:latin typeface="Verdana"/>
                          <a:ea typeface="Verdana"/>
                          <a:cs typeface="Verdana"/>
                          <a:sym typeface="Verdana"/>
                        </a:rPr>
                        <a:t>Considerate le opportunità in cui la vostra idea può andare oltre la prevenzione del danno e contribuire attivamente alla conservazione della cultura e alla costruzione del patrimonio.</a:t>
                      </a:r>
                      <a:endParaRPr/>
                    </a:p>
                    <a:p>
                      <a:pPr marL="0" marR="0" lvl="0" indent="0" algn="l" rtl="0">
                        <a:spcBef>
                          <a:spcPts val="0"/>
                        </a:spcBef>
                        <a:spcAft>
                          <a:spcPts val="0"/>
                        </a:spcAft>
                        <a:buNone/>
                      </a:pPr>
                      <a:r>
                        <a:t/>
                      </a:r>
                      <a:endParaRPr sz="400" b="0" i="0" u="none" strike="noStrike" cap="none">
                        <a:solidFill>
                          <a:srgbClr val="3F3F3F"/>
                        </a:solidFill>
                        <a:latin typeface="Verdana"/>
                        <a:ea typeface="Verdana"/>
                        <a:cs typeface="Verdana"/>
                        <a:sym typeface="Verdana"/>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404040"/>
                          </a:solidFill>
                          <a:latin typeface="Verdana"/>
                          <a:ea typeface="Verdana"/>
                          <a:cs typeface="Verdana"/>
                          <a:sym typeface="Verdana"/>
                        </a:rPr>
                        <a:t>Identificare le opportunità: </a:t>
                      </a:r>
                      <a:r>
                        <a:rPr lang="en-US" sz="1200" b="0" i="0" u="none" strike="noStrike" cap="none">
                          <a:solidFill>
                            <a:srgbClr val="404040"/>
                          </a:solidFill>
                          <a:latin typeface="Verdana"/>
                          <a:ea typeface="Verdana"/>
                          <a:cs typeface="Verdana"/>
                          <a:sym typeface="Verdana"/>
                        </a:rPr>
                        <a:t>Cercate le aree in cui il vostro progetto potrebbe sostenere la conservazione, ad esempio finanziando progetti di restauro, ospitando eventi culturali o collaborando con volontari o organizzazioni del patrimonio.</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404040"/>
                          </a:solidFill>
                          <a:latin typeface="Verdana"/>
                          <a:ea typeface="Verdana"/>
                          <a:cs typeface="Verdana"/>
                          <a:sym typeface="Verdana"/>
                        </a:rPr>
                        <a:t>Collaborare: </a:t>
                      </a:r>
                      <a:r>
                        <a:rPr lang="en-US" sz="1200" b="0" i="0" u="none" strike="noStrike" cap="none">
                          <a:solidFill>
                            <a:srgbClr val="404040"/>
                          </a:solidFill>
                          <a:latin typeface="Verdana"/>
                          <a:ea typeface="Verdana"/>
                          <a:cs typeface="Verdana"/>
                          <a:sym typeface="Verdana"/>
                        </a:rPr>
                        <a:t>Rivolgetevi a gruppi locali, volontari, storici o architetti per esplorare potenziali collaborazioni o ottenere informazioni.</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404040"/>
                          </a:solidFill>
                          <a:latin typeface="Verdana"/>
                          <a:ea typeface="Verdana"/>
                          <a:cs typeface="Verdana"/>
                          <a:sym typeface="Verdana"/>
                        </a:rPr>
                        <a:t>Sviluppare un piano di conservazione: </a:t>
                      </a:r>
                      <a:r>
                        <a:rPr lang="en-US" sz="1200" b="0" i="0" u="none" strike="noStrike" cap="none">
                          <a:solidFill>
                            <a:srgbClr val="404040"/>
                          </a:solidFill>
                          <a:latin typeface="Verdana"/>
                          <a:ea typeface="Verdana"/>
                          <a:cs typeface="Verdana"/>
                          <a:sym typeface="Verdana"/>
                        </a:rPr>
                        <a:t>Delineate una o due azioni concrete che la vostra idea può intraprendere per proteggere o ripristinare il patrimonio culturale ed edilizio, ad esempio organizzando una raccolta fondi per i lavori di ristrutturazione o promuovendo pratiche di turismo sostenibile.</a:t>
                      </a:r>
                      <a:endParaRPr/>
                    </a:p>
                    <a:p>
                      <a:pPr marL="171450" marR="0" lvl="0" indent="-82550" algn="l" rtl="0">
                        <a:spcBef>
                          <a:spcPts val="0"/>
                        </a:spcBef>
                        <a:spcAft>
                          <a:spcPts val="0"/>
                        </a:spcAft>
                        <a:buClr>
                          <a:srgbClr val="FF9933"/>
                        </a:buClr>
                        <a:buSzPts val="1400"/>
                        <a:buFont typeface="Noto Sans Symbols"/>
                        <a:buNone/>
                      </a:pPr>
                      <a:r>
                        <a:t/>
                      </a:r>
                      <a:endParaRPr sz="1400" b="0">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4"/>
                      </a:pPr>
                      <a:r>
                        <a:rPr lang="en-US" sz="1400" b="0" i="0" u="none" strike="noStrike" cap="none">
                          <a:solidFill>
                            <a:schemeClr val="lt1"/>
                          </a:solidFill>
                          <a:latin typeface="Verdana"/>
                          <a:ea typeface="Verdana"/>
                          <a:cs typeface="Verdana"/>
                          <a:sym typeface="Verdana"/>
                        </a:rPr>
                        <a:t>La vostra idea celebra e promuove la cultura, le tradizioni o l'architettura locale?</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Clr>
                          <a:srgbClr val="FF9933"/>
                        </a:buClr>
                        <a:buSzPts val="1400"/>
                        <a:buFont typeface="Noto Sans Symbols"/>
                        <a:buNone/>
                      </a:pPr>
                      <a:r>
                        <a:rPr lang="en-US" sz="1400" b="0" i="0" u="none" strike="noStrike" cap="none">
                          <a:solidFill>
                            <a:srgbClr val="3F3F3F"/>
                          </a:solidFill>
                          <a:latin typeface="Verdana"/>
                          <a:ea typeface="Verdana"/>
                          <a:cs typeface="Verdana"/>
                          <a:sym typeface="Verdana"/>
                        </a:rPr>
                        <a:t>Pensate a come la vostra idea possa evidenziare attivamente il valore della cultura, delle tradizioni o dell'architettura locale in modo da educare e coinvolgere gli altri.</a:t>
                      </a:r>
                      <a:endParaRPr/>
                    </a:p>
                    <a:p>
                      <a:pPr marL="0" marR="0" lvl="0" indent="0" algn="l" rtl="0">
                        <a:spcBef>
                          <a:spcPts val="0"/>
                        </a:spcBef>
                        <a:spcAft>
                          <a:spcPts val="0"/>
                        </a:spcAft>
                        <a:buClr>
                          <a:srgbClr val="FF9933"/>
                        </a:buClr>
                        <a:buSzPts val="400"/>
                        <a:buFont typeface="Noto Sans Symbols"/>
                        <a:buNone/>
                      </a:pPr>
                      <a:r>
                        <a:t/>
                      </a:r>
                      <a:endParaRPr sz="400" b="0" i="0" u="none" strike="noStrike" cap="none">
                        <a:solidFill>
                          <a:srgbClr val="3F3F3F"/>
                        </a:solidFill>
                        <a:latin typeface="Verdana"/>
                        <a:ea typeface="Verdana"/>
                        <a:cs typeface="Verdana"/>
                        <a:sym typeface="Verdana"/>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Evidenziare l'unicità: </a:t>
                      </a:r>
                      <a:r>
                        <a:rPr lang="en-US" sz="1200" b="0" i="0" u="none" strike="noStrike" cap="none">
                          <a:solidFill>
                            <a:srgbClr val="3F3F3F"/>
                          </a:solidFill>
                          <a:latin typeface="Verdana"/>
                          <a:ea typeface="Verdana"/>
                          <a:cs typeface="Verdana"/>
                          <a:sym typeface="Verdana"/>
                        </a:rPr>
                        <a:t>Identificate uno/due elementi della cultura, della tradizione o dell'architettura che la vostra idea potrebbe mettere in evidenza, ad esempio l'artigianato locale, gli stili di costruzione o le danze.</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Creare un piano: </a:t>
                      </a:r>
                      <a:r>
                        <a:rPr lang="en-US" sz="1200" b="0" i="0" u="none" strike="noStrike" cap="none">
                          <a:solidFill>
                            <a:srgbClr val="3F3F3F"/>
                          </a:solidFill>
                          <a:latin typeface="Verdana"/>
                          <a:ea typeface="Verdana"/>
                          <a:cs typeface="Verdana"/>
                          <a:sym typeface="Verdana"/>
                        </a:rPr>
                        <a:t>Sviluppate dei modi per integrare questi elementi nella vostra idea in modo rispettoso. Ad esempio, considerate la possibilità di ospitare laboratori, collaborare con artigiani locali o progettare eventi che mettano in risalto queste tradizioni.</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Promuovere l'inclusività: </a:t>
                      </a:r>
                      <a:r>
                        <a:rPr lang="en-US" sz="1200" b="0" i="0" u="none" strike="noStrike" cap="none">
                          <a:solidFill>
                            <a:srgbClr val="3F3F3F"/>
                          </a:solidFill>
                          <a:latin typeface="Verdana"/>
                          <a:ea typeface="Verdana"/>
                          <a:cs typeface="Verdana"/>
                          <a:sym typeface="Verdana"/>
                        </a:rPr>
                        <a:t>Assicuratevi che il vostro piano preveda opportunità di partecipazione per la comunità locale, garantendo che i vostri sforzi siano autentici e vantaggiosi per loro.</a:t>
                      </a:r>
                      <a:endParaRPr sz="1400" b="0" i="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graphicFrame>
        <p:nvGraphicFramePr>
          <p:cNvPr id="1067" name="Google Shape;1067;p25"/>
          <p:cNvGraphicFramePr/>
          <p:nvPr/>
        </p:nvGraphicFramePr>
        <p:xfrm>
          <a:off x="302839" y="7411370"/>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5"/>
                      </a:pPr>
                      <a:r>
                        <a:rPr lang="en-US" sz="1400" b="0" i="0" u="none" strike="noStrike" cap="none">
                          <a:solidFill>
                            <a:schemeClr val="lt1"/>
                          </a:solidFill>
                          <a:latin typeface="Verdana"/>
                          <a:ea typeface="Verdana"/>
                          <a:cs typeface="Verdana"/>
                          <a:sym typeface="Verdana"/>
                        </a:rPr>
                        <a:t>Come coinvolgerete il pubblico ad apprezzare il significato culturale e costruttivo?</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Clr>
                          <a:srgbClr val="FF9933"/>
                        </a:buClr>
                        <a:buSzPts val="1400"/>
                        <a:buFont typeface="Noto Sans Symbols"/>
                        <a:buNone/>
                      </a:pPr>
                      <a:r>
                        <a:rPr lang="en-US" sz="1400" b="0" i="0" u="none" strike="noStrike" cap="none">
                          <a:solidFill>
                            <a:srgbClr val="3F3F3F"/>
                          </a:solidFill>
                          <a:latin typeface="Verdana"/>
                          <a:ea typeface="Verdana"/>
                          <a:cs typeface="Verdana"/>
                          <a:sym typeface="Verdana"/>
                        </a:rPr>
                        <a:t>Pensate a come sensibilizzare e ispirare gli altri a valorizzare e proteggere il patrimonio culturale ed edilizio.</a:t>
                      </a:r>
                      <a:endParaRPr/>
                    </a:p>
                    <a:p>
                      <a:pPr marL="0" marR="0" lvl="0" indent="0" algn="l" rtl="0">
                        <a:spcBef>
                          <a:spcPts val="0"/>
                        </a:spcBef>
                        <a:spcAft>
                          <a:spcPts val="0"/>
                        </a:spcAft>
                        <a:buClr>
                          <a:srgbClr val="FF9933"/>
                        </a:buClr>
                        <a:buSzPts val="400"/>
                        <a:buFont typeface="Noto Sans Symbols"/>
                        <a:buNone/>
                      </a:pPr>
                      <a:r>
                        <a:t/>
                      </a:r>
                      <a:endParaRPr sz="400" b="0" i="0" u="none" strike="noStrike" cap="none">
                        <a:solidFill>
                          <a:srgbClr val="3F3F3F"/>
                        </a:solidFill>
                        <a:latin typeface="Verdana"/>
                        <a:ea typeface="Verdana"/>
                        <a:cs typeface="Verdana"/>
                        <a:sym typeface="Verdana"/>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Capire il pubblico: </a:t>
                      </a:r>
                      <a:r>
                        <a:rPr lang="en-US" sz="1200" b="0" i="0" u="none" strike="noStrike" cap="none">
                          <a:solidFill>
                            <a:srgbClr val="3F3F3F"/>
                          </a:solidFill>
                          <a:latin typeface="Verdana"/>
                          <a:ea typeface="Verdana"/>
                          <a:cs typeface="Verdana"/>
                          <a:sym typeface="Verdana"/>
                        </a:rPr>
                        <a:t>Identificate chi volete raggiungere - comunità locali, turisti, visitatori, scuole o partner - e il loro livello di conoscenza del significato culturale o edilizio.</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Creare contenuti coinvolgenti: </a:t>
                      </a:r>
                      <a:r>
                        <a:rPr lang="en-US" sz="1200" b="0" i="0" u="none" strike="noStrike" cap="none">
                          <a:solidFill>
                            <a:srgbClr val="3F3F3F"/>
                          </a:solidFill>
                          <a:latin typeface="Verdana"/>
                          <a:ea typeface="Verdana"/>
                          <a:cs typeface="Verdana"/>
                          <a:sym typeface="Verdana"/>
                        </a:rPr>
                        <a:t>Sviluppate modi semplici e convincenti per condividere il vostro messaggio, come la narrazione, le visite guidate o le mostre interattive. Ad esempio, utilizzate poster, social media o strumenti digitali come Canva per rendere il vostro messaggio accattivante.</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Incoraggiare la partecipazione: </a:t>
                      </a:r>
                      <a:r>
                        <a:rPr lang="en-US" sz="1200" b="0" i="0" u="none" strike="noStrike" cap="none">
                          <a:solidFill>
                            <a:srgbClr val="3F3F3F"/>
                          </a:solidFill>
                          <a:latin typeface="Verdana"/>
                          <a:ea typeface="Verdana"/>
                          <a:cs typeface="Verdana"/>
                          <a:sym typeface="Verdana"/>
                        </a:rPr>
                        <a:t>Pianificate attività come passeggiate culturali, visite agli edifici o workshop per coinvolgere le persone.</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Tracciare e condividere i successi: </a:t>
                      </a:r>
                      <a:r>
                        <a:rPr lang="en-US" sz="1200" b="0" i="0" u="none" strike="noStrike" cap="none">
                          <a:solidFill>
                            <a:srgbClr val="3F3F3F"/>
                          </a:solidFill>
                          <a:latin typeface="Verdana"/>
                          <a:ea typeface="Verdana"/>
                          <a:cs typeface="Verdana"/>
                          <a:sym typeface="Verdana"/>
                        </a:rPr>
                        <a:t>Documentate e condividete i vostri sforzi attraverso storie, foto o risultati misurabili. Evidenziate l'impatto positivo che la vostra idea sta avendo sulla conservazione della cultura e sulla costruzione del patrimonio.</a:t>
                      </a:r>
                      <a:endParaRPr sz="1400" b="0" i="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1068" name="Google Shape;1068;p25"/>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2: Fase 1</a:t>
            </a:r>
            <a:endParaRPr/>
          </a:p>
        </p:txBody>
      </p:sp>
      <p:sp>
        <p:nvSpPr>
          <p:cNvPr id="1069" name="Google Shape;1069;p25"/>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graphicFrame>
        <p:nvGraphicFramePr>
          <p:cNvPr id="1074" name="Google Shape;1074;p26"/>
          <p:cNvGraphicFramePr/>
          <p:nvPr/>
        </p:nvGraphicFramePr>
        <p:xfrm>
          <a:off x="285417" y="2380843"/>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2</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GUARDA I VIDEO</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6 video sull'impatto della cultura, del patrimonio e dell'edilizia.</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Gli studenti fanno clic sul </a:t>
                      </a:r>
                      <a:r>
                        <a:rPr lang="en-US" sz="1400">
                          <a:solidFill>
                            <a:srgbClr val="F16924"/>
                          </a:solidFill>
                          <a:latin typeface="Verdana"/>
                          <a:ea typeface="Verdana"/>
                          <a:cs typeface="Verdana"/>
                          <a:sym typeface="Verdana"/>
                        </a:rPr>
                        <a:t>pannello laterale sinistro </a:t>
                      </a:r>
                      <a:r>
                        <a:rPr lang="en-US" sz="1400">
                          <a:solidFill>
                            <a:srgbClr val="4B4B4B"/>
                          </a:solidFill>
                          <a:latin typeface="Verdana"/>
                          <a:ea typeface="Verdana"/>
                          <a:cs typeface="Verdana"/>
                          <a:sym typeface="Verdana"/>
                        </a:rPr>
                        <a:t>per selezionare un video.</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video consente agli studenti di approfondire la comprensione di argomenti complessi relativi alla cultura, al patrimonio e all'impatto degli edifici.</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graphicFrame>
        <p:nvGraphicFramePr>
          <p:cNvPr id="1075" name="Google Shape;1075;p26"/>
          <p:cNvGraphicFramePr/>
          <p:nvPr/>
        </p:nvGraphicFramePr>
        <p:xfrm>
          <a:off x="297799" y="7743687"/>
          <a:ext cx="3000000" cy="3000000"/>
        </p:xfrm>
        <a:graphic>
          <a:graphicData uri="http://schemas.openxmlformats.org/drawingml/2006/table">
            <a:tbl>
              <a:tblPr firstRow="1" bandRow="1">
                <a:noFill/>
                <a:tableStyleId>{D8F5C330-00EC-492D-B79E-F1F6E617DCEB}</a:tableStyleId>
              </a:tblPr>
              <a:tblGrid>
                <a:gridCol w="1421625"/>
                <a:gridCol w="56857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3</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PROVARE le idee</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2 temi d'impatto Cultura, Patrimonio e Costruzioni. </a:t>
                      </a:r>
                      <a:endParaRPr/>
                    </a:p>
                    <a:p>
                      <a:pPr marL="285750" marR="0" lvl="0" indent="-285750" algn="l" rtl="0">
                        <a:lnSpc>
                          <a:spcPct val="100000"/>
                        </a:lnSpc>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Gli studenti fanno clic sul </a:t>
                      </a:r>
                      <a:r>
                        <a:rPr lang="en-US" sz="1400">
                          <a:solidFill>
                            <a:srgbClr val="F16924"/>
                          </a:solidFill>
                          <a:latin typeface="Verdana"/>
                          <a:ea typeface="Verdana"/>
                          <a:cs typeface="Verdana"/>
                          <a:sym typeface="Verdana"/>
                        </a:rPr>
                        <a:t>tema </a:t>
                      </a:r>
                      <a:r>
                        <a:rPr lang="en-US" sz="1400">
                          <a:solidFill>
                            <a:srgbClr val="4B4B4B"/>
                          </a:solidFill>
                          <a:latin typeface="Verdana"/>
                          <a:ea typeface="Verdana"/>
                          <a:cs typeface="Verdana"/>
                          <a:sym typeface="Verdana"/>
                        </a:rPr>
                        <a:t>che corrisponde alla loro idea. Il tema dell'idea si aprirà in una scheda separata che potrà essere </a:t>
                      </a:r>
                      <a:r>
                        <a:rPr lang="en-US" sz="1400">
                          <a:solidFill>
                            <a:srgbClr val="F16924"/>
                          </a:solidFill>
                          <a:latin typeface="Verdana"/>
                          <a:ea typeface="Verdana"/>
                          <a:cs typeface="Verdana"/>
                          <a:sym typeface="Verdana"/>
                        </a:rPr>
                        <a:t>visualizzata o scaricata. </a:t>
                      </a:r>
                      <a:r>
                        <a:rPr lang="en-US" sz="1400">
                          <a:solidFill>
                            <a:srgbClr val="4B4B4B"/>
                          </a:solidFill>
                          <a:latin typeface="Verdana"/>
                          <a:ea typeface="Verdana"/>
                          <a:cs typeface="Verdana"/>
                          <a:sym typeface="Verdana"/>
                        </a:rPr>
                        <a:t>I temi sono</a:t>
                      </a:r>
                      <a:endParaRPr/>
                    </a:p>
                    <a:p>
                      <a:pPr marL="342900" marR="0" lvl="0" indent="-342900" algn="l" rtl="0">
                        <a:spcBef>
                          <a:spcPts val="600"/>
                        </a:spcBef>
                        <a:spcAft>
                          <a:spcPts val="0"/>
                        </a:spcAft>
                        <a:buClr>
                          <a:srgbClr val="F16924"/>
                        </a:buClr>
                        <a:buSzPts val="1400"/>
                        <a:buFont typeface="Century Schoolbook"/>
                        <a:buAutoNum type="arabicPeriod"/>
                      </a:pPr>
                      <a:r>
                        <a:rPr lang="en-US" sz="1400" b="1">
                          <a:solidFill>
                            <a:srgbClr val="4B4B4B"/>
                          </a:solidFill>
                          <a:latin typeface="Verdana"/>
                          <a:ea typeface="Verdana"/>
                          <a:cs typeface="Verdana"/>
                          <a:sym typeface="Verdana"/>
                        </a:rPr>
                        <a:t>Conservazione e restauro del sito</a:t>
                      </a:r>
                      <a:endParaRPr/>
                    </a:p>
                    <a:p>
                      <a:pPr marL="342900" marR="0" lvl="0" indent="-342900" algn="l" rtl="0">
                        <a:spcBef>
                          <a:spcPts val="600"/>
                        </a:spcBef>
                        <a:spcAft>
                          <a:spcPts val="0"/>
                        </a:spcAft>
                        <a:buClr>
                          <a:srgbClr val="F16924"/>
                        </a:buClr>
                        <a:buSzPts val="1400"/>
                        <a:buFont typeface="Century Schoolbook"/>
                        <a:buAutoNum type="arabicPeriod"/>
                      </a:pPr>
                      <a:r>
                        <a:rPr lang="en-US" sz="1400" b="1">
                          <a:solidFill>
                            <a:srgbClr val="4B4B4B"/>
                          </a:solidFill>
                          <a:latin typeface="Verdana"/>
                          <a:ea typeface="Verdana"/>
                          <a:cs typeface="Verdana"/>
                          <a:sym typeface="Verdana"/>
                        </a:rPr>
                        <a:t>Arte e cultura</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tema presenta idee diverse, accompagnate da una </a:t>
                      </a:r>
                      <a:r>
                        <a:rPr lang="en-US" sz="1400">
                          <a:solidFill>
                            <a:srgbClr val="F16924"/>
                          </a:solidFill>
                          <a:latin typeface="Verdana"/>
                          <a:ea typeface="Verdana"/>
                          <a:cs typeface="Verdana"/>
                          <a:sym typeface="Verdana"/>
                        </a:rPr>
                        <a:t>serie di strumenti digitali </a:t>
                      </a:r>
                      <a:r>
                        <a:rPr lang="en-US" sz="1400">
                          <a:solidFill>
                            <a:srgbClr val="4B4B4B"/>
                          </a:solidFill>
                          <a:latin typeface="Verdana"/>
                          <a:ea typeface="Verdana"/>
                          <a:cs typeface="Verdana"/>
                          <a:sym typeface="Verdana"/>
                        </a:rPr>
                        <a:t>per supportare e mettere in grado gli studenti di dare vita al loro concetto.</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pic>
        <p:nvPicPr>
          <p:cNvPr id="1076" name="Google Shape;1076;p26"/>
          <p:cNvPicPr preferRelativeResize="0"/>
          <p:nvPr/>
        </p:nvPicPr>
        <p:blipFill rotWithShape="1">
          <a:blip r:embed="rId3">
            <a:alphaModFix/>
          </a:blip>
          <a:srcRect l="0" t="2451" r="0" b="3732"/>
          <a:stretch/>
        </p:blipFill>
        <p:spPr>
          <a:xfrm>
            <a:off x="0" y="3888120"/>
            <a:ext cx="7559675" cy="3855568"/>
          </a:xfrm>
          <a:prstGeom prst="rect">
            <a:avLst/>
          </a:prstGeom>
          <a:noFill/>
          <a:ln>
            <a:noFill/>
          </a:ln>
        </p:spPr>
      </p:pic>
      <p:sp>
        <p:nvSpPr>
          <p:cNvPr id="1077" name="Google Shape;1077;p26"/>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2: Fase 2</a:t>
            </a:r>
            <a:endParaRPr/>
          </a:p>
        </p:txBody>
      </p:sp>
      <p:sp>
        <p:nvSpPr>
          <p:cNvPr id="1078" name="Google Shape;1078;p26"/>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GUARDA I VIDEO (6)</a:t>
            </a:r>
            <a:endParaRPr/>
          </a:p>
        </p:txBody>
      </p:sp>
      <p:grpSp>
        <p:nvGrpSpPr>
          <p:cNvPr id="1079" name="Google Shape;1079;p26"/>
          <p:cNvGrpSpPr/>
          <p:nvPr/>
        </p:nvGrpSpPr>
        <p:grpSpPr>
          <a:xfrm>
            <a:off x="5876039" y="373689"/>
            <a:ext cx="1247882" cy="1201783"/>
            <a:chOff x="4924697" y="3291840"/>
            <a:chExt cx="1247882" cy="1201783"/>
          </a:xfrm>
        </p:grpSpPr>
        <p:sp>
          <p:nvSpPr>
            <p:cNvPr id="1080" name="Google Shape;1080;p26">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081" name="Google Shape;1081;p26">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27"/>
          <p:cNvSpPr txBox="1"/>
          <p:nvPr>
            <p:ph type="body" idx="3"/>
          </p:nvPr>
        </p:nvSpPr>
        <p:spPr>
          <a:xfrm>
            <a:off x="302839" y="903761"/>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400"/>
              <a:buNone/>
            </a:pPr>
            <a:r>
              <a:rPr lang="en-US" sz="2400" b="0"/>
              <a:t>PROVA le idee (2 temi)</a:t>
            </a:r>
            <a:endParaRPr/>
          </a:p>
        </p:txBody>
      </p:sp>
      <p:sp>
        <p:nvSpPr>
          <p:cNvPr id="1087" name="Google Shape;1087;p27"/>
          <p:cNvSpPr/>
          <p:nvPr/>
        </p:nvSpPr>
        <p:spPr>
          <a:xfrm>
            <a:off x="-19317" y="1589786"/>
            <a:ext cx="7438422"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088" name="Google Shape;1088;p27"/>
          <p:cNvSpPr txBox="1"/>
          <p:nvPr/>
        </p:nvSpPr>
        <p:spPr>
          <a:xfrm>
            <a:off x="628019" y="2215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089" name="Google Shape;1089;p27"/>
          <p:cNvSpPr txBox="1"/>
          <p:nvPr/>
        </p:nvSpPr>
        <p:spPr>
          <a:xfrm>
            <a:off x="1242629" y="224662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Laboratori di cultura e patrimonio</a:t>
            </a:r>
            <a:endParaRPr/>
          </a:p>
        </p:txBody>
      </p:sp>
      <p:sp>
        <p:nvSpPr>
          <p:cNvPr id="1090" name="Google Shape;1090;p27"/>
          <p:cNvSpPr txBox="1"/>
          <p:nvPr/>
        </p:nvSpPr>
        <p:spPr>
          <a:xfrm>
            <a:off x="628019" y="255968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091" name="Google Shape;1091;p27"/>
          <p:cNvSpPr txBox="1"/>
          <p:nvPr/>
        </p:nvSpPr>
        <p:spPr>
          <a:xfrm>
            <a:off x="1242630" y="2600926"/>
            <a:ext cx="574271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Siti del patrimonio Pulizia educativa</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092" name="Google Shape;1092;p27"/>
          <p:cNvSpPr txBox="1"/>
          <p:nvPr/>
        </p:nvSpPr>
        <p:spPr>
          <a:xfrm>
            <a:off x="628019" y="294634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093" name="Google Shape;1093;p27"/>
          <p:cNvSpPr txBox="1"/>
          <p:nvPr/>
        </p:nvSpPr>
        <p:spPr>
          <a:xfrm>
            <a:off x="1242630" y="2955780"/>
            <a:ext cx="4049806"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Ristrutturare o riutilizzare lo spazio </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094" name="Google Shape;1094;p27"/>
          <p:cNvSpPr txBox="1"/>
          <p:nvPr/>
        </p:nvSpPr>
        <p:spPr>
          <a:xfrm>
            <a:off x="578696" y="1491189"/>
            <a:ext cx="6574279"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1: Conservazione e restauro del sito </a:t>
            </a:r>
            <a:r>
              <a:rPr lang="en-US" sz="1600" i="1">
                <a:solidFill>
                  <a:schemeClr val="lt1"/>
                </a:solidFill>
                <a:latin typeface="Verdana"/>
                <a:ea typeface="Verdana"/>
                <a:cs typeface="Verdana"/>
                <a:sym typeface="Verdana"/>
              </a:rPr>
              <a:t>(3 idee)</a:t>
            </a:r>
            <a:endParaRPr sz="1600" b="1">
              <a:solidFill>
                <a:schemeClr val="lt1"/>
              </a:solidFill>
              <a:latin typeface="Verdana"/>
              <a:ea typeface="Verdana"/>
              <a:cs typeface="Verdana"/>
              <a:sym typeface="Verdana"/>
            </a:endParaRPr>
          </a:p>
        </p:txBody>
      </p:sp>
      <p:sp>
        <p:nvSpPr>
          <p:cNvPr id="1095" name="Google Shape;1095;p27"/>
          <p:cNvSpPr txBox="1"/>
          <p:nvPr/>
        </p:nvSpPr>
        <p:spPr>
          <a:xfrm>
            <a:off x="628019" y="5365318"/>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6</a:t>
            </a:r>
            <a:endParaRPr sz="1400" b="0" i="0">
              <a:solidFill>
                <a:schemeClr val="lt1"/>
              </a:solidFill>
              <a:latin typeface="Verdana"/>
              <a:ea typeface="Verdana"/>
              <a:cs typeface="Verdana"/>
              <a:sym typeface="Verdana"/>
            </a:endParaRPr>
          </a:p>
        </p:txBody>
      </p:sp>
      <p:sp>
        <p:nvSpPr>
          <p:cNvPr id="1096" name="Google Shape;1096;p27"/>
          <p:cNvSpPr txBox="1"/>
          <p:nvPr/>
        </p:nvSpPr>
        <p:spPr>
          <a:xfrm>
            <a:off x="1242630" y="5394001"/>
            <a:ext cx="3075170" cy="4068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Strumenti digitali</a:t>
            </a:r>
            <a:endParaRPr/>
          </a:p>
        </p:txBody>
      </p:sp>
      <p:cxnSp>
        <p:nvCxnSpPr>
          <p:cNvPr id="1097" name="Google Shape;1097;p27"/>
          <p:cNvCxnSpPr/>
          <p:nvPr/>
        </p:nvCxnSpPr>
        <p:spPr>
          <a:xfrm>
            <a:off x="3700384" y="6426494"/>
            <a:ext cx="3288633" cy="0"/>
          </a:xfrm>
          <a:prstGeom prst="straightConnector1">
            <a:avLst/>
          </a:prstGeom>
          <a:noFill/>
          <a:ln w="28575" cap="flat" cmpd="sng">
            <a:solidFill>
              <a:srgbClr val="F16924"/>
            </a:solidFill>
            <a:prstDash val="solid"/>
            <a:miter lim="800000"/>
            <a:headEnd type="none" w="sm" len="sm"/>
            <a:tailEnd type="none" w="sm" len="sm"/>
          </a:ln>
        </p:spPr>
      </p:cxnSp>
      <p:cxnSp>
        <p:nvCxnSpPr>
          <p:cNvPr id="1098" name="Google Shape;1098;p27"/>
          <p:cNvCxnSpPr/>
          <p:nvPr/>
        </p:nvCxnSpPr>
        <p:spPr>
          <a:xfrm>
            <a:off x="3699961" y="3896145"/>
            <a:ext cx="3288633" cy="0"/>
          </a:xfrm>
          <a:prstGeom prst="straightConnector1">
            <a:avLst/>
          </a:prstGeom>
          <a:noFill/>
          <a:ln w="28575" cap="flat" cmpd="sng">
            <a:solidFill>
              <a:srgbClr val="69ADAD"/>
            </a:solidFill>
            <a:prstDash val="solid"/>
            <a:miter lim="800000"/>
            <a:headEnd type="none" w="sm" len="sm"/>
            <a:tailEnd type="none" w="sm" len="sm"/>
          </a:ln>
        </p:spPr>
      </p:cxnSp>
      <p:grpSp>
        <p:nvGrpSpPr>
          <p:cNvPr id="1099" name="Google Shape;1099;p27"/>
          <p:cNvGrpSpPr/>
          <p:nvPr/>
        </p:nvGrpSpPr>
        <p:grpSpPr>
          <a:xfrm>
            <a:off x="6669392" y="6051426"/>
            <a:ext cx="750136" cy="750136"/>
            <a:chOff x="7559675" y="1928896"/>
            <a:chExt cx="750136" cy="750136"/>
          </a:xfrm>
        </p:grpSpPr>
        <p:sp>
          <p:nvSpPr>
            <p:cNvPr id="1100" name="Google Shape;1100;p27"/>
            <p:cNvSpPr/>
            <p:nvPr/>
          </p:nvSpPr>
          <p:spPr>
            <a:xfrm>
              <a:off x="7559675" y="1928896"/>
              <a:ext cx="750136" cy="750136"/>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101" name="Google Shape;1101;p27"/>
            <p:cNvGrpSpPr/>
            <p:nvPr/>
          </p:nvGrpSpPr>
          <p:grpSpPr>
            <a:xfrm>
              <a:off x="7683372" y="2028561"/>
              <a:ext cx="526805" cy="526741"/>
              <a:chOff x="1042830" y="5367345"/>
              <a:chExt cx="907476" cy="907364"/>
            </a:xfrm>
          </p:grpSpPr>
          <p:grpSp>
            <p:nvGrpSpPr>
              <p:cNvPr id="1102" name="Google Shape;1102;p27"/>
              <p:cNvGrpSpPr/>
              <p:nvPr/>
            </p:nvGrpSpPr>
            <p:grpSpPr>
              <a:xfrm>
                <a:off x="1042830" y="5367345"/>
                <a:ext cx="907476" cy="907364"/>
                <a:chOff x="5318121" y="3727141"/>
                <a:chExt cx="907476" cy="907364"/>
              </a:xfrm>
            </p:grpSpPr>
            <p:sp>
              <p:nvSpPr>
                <p:cNvPr id="1103" name="Google Shape;1103;p27"/>
                <p:cNvSpPr/>
                <p:nvPr/>
              </p:nvSpPr>
              <p:spPr>
                <a:xfrm>
                  <a:off x="5318121" y="3727141"/>
                  <a:ext cx="907476" cy="907364"/>
                </a:xfrm>
                <a:custGeom>
                  <a:rect l="l" t="t" r="r" b="b"/>
                  <a:pathLst>
                    <a:path w="907476" h="907364" extrusionOk="0">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04" name="Google Shape;1104;p27"/>
                <p:cNvSpPr/>
                <p:nvPr/>
              </p:nvSpPr>
              <p:spPr>
                <a:xfrm>
                  <a:off x="5953501" y="4163181"/>
                  <a:ext cx="65641" cy="35401"/>
                </a:xfrm>
                <a:custGeom>
                  <a:rect l="l" t="t" r="r" b="b"/>
                  <a:pathLst>
                    <a:path w="65641" h="35401" extrusionOk="0">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05" name="Google Shape;1105;p27"/>
                <p:cNvSpPr/>
                <p:nvPr/>
              </p:nvSpPr>
              <p:spPr>
                <a:xfrm>
                  <a:off x="5523843" y="4332476"/>
                  <a:ext cx="58547" cy="56694"/>
                </a:xfrm>
                <a:custGeom>
                  <a:rect l="l" t="t" r="r" b="b"/>
                  <a:pathLst>
                    <a:path w="58547" h="56694" extrusionOk="0">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06" name="Google Shape;1106;p27"/>
                <p:cNvSpPr/>
                <p:nvPr/>
              </p:nvSpPr>
              <p:spPr>
                <a:xfrm>
                  <a:off x="5445750" y="4163159"/>
                  <a:ext cx="62204" cy="35518"/>
                </a:xfrm>
                <a:custGeom>
                  <a:rect l="l" t="t" r="r" b="b"/>
                  <a:pathLst>
                    <a:path w="62204" h="35518" extrusionOk="0">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07" name="Google Shape;1107;p27"/>
                <p:cNvSpPr/>
                <p:nvPr/>
              </p:nvSpPr>
              <p:spPr>
                <a:xfrm>
                  <a:off x="5888622" y="3972297"/>
                  <a:ext cx="52247" cy="54354"/>
                </a:xfrm>
                <a:custGeom>
                  <a:rect l="l" t="t" r="r" b="b"/>
                  <a:pathLst>
                    <a:path w="52247" h="54354" extrusionOk="0">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08" name="Google Shape;1108;p27"/>
                <p:cNvSpPr/>
                <p:nvPr/>
              </p:nvSpPr>
              <p:spPr>
                <a:xfrm>
                  <a:off x="5523894" y="3973420"/>
                  <a:ext cx="55042" cy="51523"/>
                </a:xfrm>
                <a:custGeom>
                  <a:rect l="l" t="t" r="r" b="b"/>
                  <a:pathLst>
                    <a:path w="55042" h="51523" extrusionOk="0">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09" name="Google Shape;1109;p27"/>
                <p:cNvSpPr/>
                <p:nvPr/>
              </p:nvSpPr>
              <p:spPr>
                <a:xfrm>
                  <a:off x="5714409" y="3893791"/>
                  <a:ext cx="35595" cy="58763"/>
                </a:xfrm>
                <a:custGeom>
                  <a:rect l="l" t="t" r="r" b="b"/>
                  <a:pathLst>
                    <a:path w="35595" h="58763" extrusionOk="0">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10" name="Google Shape;1110;p27"/>
                <p:cNvSpPr/>
                <p:nvPr/>
              </p:nvSpPr>
              <p:spPr>
                <a:xfrm>
                  <a:off x="5714793" y="3727525"/>
                  <a:ext cx="35307" cy="35326"/>
                </a:xfrm>
                <a:custGeom>
                  <a:rect l="l" t="t" r="r" b="b"/>
                  <a:pathLst>
                    <a:path w="35307" h="35326" extrusionOk="0">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11" name="Google Shape;1111;p27"/>
                <p:cNvSpPr/>
                <p:nvPr/>
              </p:nvSpPr>
              <p:spPr>
                <a:xfrm>
                  <a:off x="5649294" y="4059440"/>
                  <a:ext cx="169845" cy="243571"/>
                </a:xfrm>
                <a:custGeom>
                  <a:rect l="l" t="t" r="r" b="b"/>
                  <a:pathLst>
                    <a:path w="169845" h="243571" extrusionOk="0">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112" name="Google Shape;1112;p27"/>
              <p:cNvGrpSpPr/>
              <p:nvPr/>
            </p:nvGrpSpPr>
            <p:grpSpPr>
              <a:xfrm>
                <a:off x="1304333" y="5488666"/>
                <a:ext cx="566267" cy="691349"/>
                <a:chOff x="5574516" y="3858678"/>
                <a:chExt cx="566267" cy="691349"/>
              </a:xfrm>
            </p:grpSpPr>
            <p:sp>
              <p:nvSpPr>
                <p:cNvPr id="1113" name="Google Shape;1113;p27"/>
                <p:cNvSpPr/>
                <p:nvPr/>
              </p:nvSpPr>
              <p:spPr>
                <a:xfrm>
                  <a:off x="5574516" y="4023123"/>
                  <a:ext cx="315322" cy="329150"/>
                </a:xfrm>
                <a:custGeom>
                  <a:rect l="l" t="t" r="r" b="b"/>
                  <a:pathLst>
                    <a:path w="315322" h="329150" extrusionOk="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14" name="Google Shape;1114;p27"/>
                <p:cNvSpPr/>
                <p:nvPr/>
              </p:nvSpPr>
              <p:spPr>
                <a:xfrm>
                  <a:off x="5935464" y="4344594"/>
                  <a:ext cx="205319" cy="205433"/>
                </a:xfrm>
                <a:custGeom>
                  <a:rect l="l" t="t" r="r" b="b"/>
                  <a:pathLst>
                    <a:path w="205319" h="205433" extrusionOk="0">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15" name="Google Shape;1115;p27"/>
                <p:cNvSpPr/>
                <p:nvPr/>
              </p:nvSpPr>
              <p:spPr>
                <a:xfrm>
                  <a:off x="6090893" y="3858678"/>
                  <a:ext cx="48643" cy="134182"/>
                </a:xfrm>
                <a:custGeom>
                  <a:rect l="l" t="t" r="r" b="b"/>
                  <a:pathLst>
                    <a:path w="48643" h="134182" extrusionOk="0">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16" name="Google Shape;1116;p27"/>
                <p:cNvSpPr/>
                <p:nvPr/>
              </p:nvSpPr>
              <p:spPr>
                <a:xfrm>
                  <a:off x="6090893" y="4028401"/>
                  <a:ext cx="49027" cy="134737"/>
                </a:xfrm>
                <a:custGeom>
                  <a:rect l="l" t="t" r="r" b="b"/>
                  <a:pathLst>
                    <a:path w="49027" h="134737" extrusionOk="0">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17" name="Google Shape;1117;p27"/>
                <p:cNvSpPr/>
                <p:nvPr/>
              </p:nvSpPr>
              <p:spPr>
                <a:xfrm>
                  <a:off x="6090893" y="4199579"/>
                  <a:ext cx="48355" cy="133206"/>
                </a:xfrm>
                <a:custGeom>
                  <a:rect l="l" t="t" r="r" b="b"/>
                  <a:pathLst>
                    <a:path w="48355" h="133206" extrusionOk="0">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18" name="Google Shape;1118;p27"/>
                <p:cNvSpPr/>
                <p:nvPr/>
              </p:nvSpPr>
              <p:spPr>
                <a:xfrm>
                  <a:off x="5699826" y="4143000"/>
                  <a:ext cx="65241" cy="82941"/>
                </a:xfrm>
                <a:custGeom>
                  <a:rect l="l" t="t" r="r" b="b"/>
                  <a:pathLst>
                    <a:path w="65241" h="82941" extrusionOk="0">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grpSp>
        <p:nvGrpSpPr>
          <p:cNvPr id="1119" name="Google Shape;1119;p27"/>
          <p:cNvGrpSpPr/>
          <p:nvPr/>
        </p:nvGrpSpPr>
        <p:grpSpPr>
          <a:xfrm>
            <a:off x="6668969" y="3473218"/>
            <a:ext cx="750136" cy="750136"/>
            <a:chOff x="6770986" y="5699369"/>
            <a:chExt cx="750136" cy="750136"/>
          </a:xfrm>
        </p:grpSpPr>
        <p:sp>
          <p:nvSpPr>
            <p:cNvPr id="1120" name="Google Shape;1120;p27"/>
            <p:cNvSpPr/>
            <p:nvPr/>
          </p:nvSpPr>
          <p:spPr>
            <a:xfrm>
              <a:off x="6770986" y="5699369"/>
              <a:ext cx="750136" cy="750136"/>
            </a:xfrm>
            <a:prstGeom prst="ellipse">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121" name="Google Shape;1121;p27"/>
            <p:cNvGrpSpPr/>
            <p:nvPr/>
          </p:nvGrpSpPr>
          <p:grpSpPr>
            <a:xfrm>
              <a:off x="6927017" y="5844011"/>
              <a:ext cx="460179" cy="460852"/>
              <a:chOff x="5846399" y="5075944"/>
              <a:chExt cx="910778" cy="912109"/>
            </a:xfrm>
          </p:grpSpPr>
          <p:grpSp>
            <p:nvGrpSpPr>
              <p:cNvPr id="1122" name="Google Shape;1122;p27"/>
              <p:cNvGrpSpPr/>
              <p:nvPr/>
            </p:nvGrpSpPr>
            <p:grpSpPr>
              <a:xfrm>
                <a:off x="6118625" y="5123402"/>
                <a:ext cx="376897" cy="533617"/>
                <a:chOff x="2711364" y="4936062"/>
                <a:chExt cx="376897" cy="533617"/>
              </a:xfrm>
            </p:grpSpPr>
            <p:sp>
              <p:nvSpPr>
                <p:cNvPr id="1123" name="Google Shape;1123;p27"/>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24" name="Google Shape;1124;p27"/>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25" name="Google Shape;1125;p27"/>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26" name="Google Shape;1126;p27"/>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27" name="Google Shape;1127;p27"/>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28" name="Google Shape;1128;p27"/>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129" name="Google Shape;1129;p27"/>
              <p:cNvGrpSpPr/>
              <p:nvPr/>
            </p:nvGrpSpPr>
            <p:grpSpPr>
              <a:xfrm>
                <a:off x="5846399" y="5075944"/>
                <a:ext cx="910778" cy="912109"/>
                <a:chOff x="2444246" y="4903928"/>
                <a:chExt cx="910778" cy="912109"/>
              </a:xfrm>
            </p:grpSpPr>
            <p:sp>
              <p:nvSpPr>
                <p:cNvPr id="1130" name="Google Shape;1130;p27"/>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31" name="Google Shape;1131;p27"/>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32" name="Google Shape;1132;p27"/>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33" name="Google Shape;1133;p27"/>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34" name="Google Shape;1134;p27"/>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35" name="Google Shape;1135;p27"/>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36" name="Google Shape;1136;p27"/>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37" name="Google Shape;1137;p27"/>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38" name="Google Shape;1138;p27"/>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139" name="Google Shape;1139;p27"/>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140" name="Google Shape;1140;p27"/>
          <p:cNvSpPr txBox="1"/>
          <p:nvPr/>
        </p:nvSpPr>
        <p:spPr>
          <a:xfrm>
            <a:off x="3004001" y="5342760"/>
            <a:ext cx="445604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Murales e restauro ecologico del patrimonio culturale</a:t>
            </a:r>
            <a:endParaRPr/>
          </a:p>
        </p:txBody>
      </p:sp>
      <p:sp>
        <p:nvSpPr>
          <p:cNvPr id="1141" name="Google Shape;1141;p27"/>
          <p:cNvSpPr txBox="1"/>
          <p:nvPr/>
        </p:nvSpPr>
        <p:spPr>
          <a:xfrm>
            <a:off x="3004000" y="5690544"/>
            <a:ext cx="4555675"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Eco-sculture del patrimonio culturale</a:t>
            </a:r>
            <a:endParaRPr/>
          </a:p>
          <a:p>
            <a:pPr marL="518236" marR="0" lvl="0" indent="-429336" algn="l" rtl="0">
              <a:lnSpc>
                <a:spcPct val="100000"/>
              </a:lnSpc>
              <a:spcBef>
                <a:spcPts val="2267"/>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1142" name="Google Shape;1142;p27"/>
          <p:cNvSpPr/>
          <p:nvPr/>
        </p:nvSpPr>
        <p:spPr>
          <a:xfrm>
            <a:off x="2369127" y="4679447"/>
            <a:ext cx="5190549" cy="531962"/>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143" name="Google Shape;1143;p27"/>
          <p:cNvSpPr txBox="1"/>
          <p:nvPr/>
        </p:nvSpPr>
        <p:spPr>
          <a:xfrm>
            <a:off x="2589825" y="4774928"/>
            <a:ext cx="4870216"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2: Arte e cultura </a:t>
            </a:r>
            <a:r>
              <a:rPr lang="en-US" sz="1600" i="1">
                <a:solidFill>
                  <a:schemeClr val="lt1"/>
                </a:solidFill>
                <a:latin typeface="Verdana"/>
                <a:ea typeface="Verdana"/>
                <a:cs typeface="Verdana"/>
                <a:sym typeface="Verdana"/>
              </a:rPr>
              <a:t>(2 idee)</a:t>
            </a:r>
            <a:endParaRPr sz="1600" b="1">
              <a:solidFill>
                <a:schemeClr val="lt1"/>
              </a:solidFill>
              <a:latin typeface="Verdana"/>
              <a:ea typeface="Verdana"/>
              <a:cs typeface="Verdana"/>
              <a:sym typeface="Verdana"/>
            </a:endParaRPr>
          </a:p>
        </p:txBody>
      </p:sp>
      <p:sp>
        <p:nvSpPr>
          <p:cNvPr id="1144" name="Google Shape;1144;p27"/>
          <p:cNvSpPr txBox="1"/>
          <p:nvPr/>
        </p:nvSpPr>
        <p:spPr>
          <a:xfrm>
            <a:off x="2626354" y="5334105"/>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145" name="Google Shape;1145;p27"/>
          <p:cNvSpPr txBox="1"/>
          <p:nvPr/>
        </p:nvSpPr>
        <p:spPr>
          <a:xfrm>
            <a:off x="2626354" y="567878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146" name="Google Shape;1146;p27"/>
          <p:cNvSpPr txBox="1"/>
          <p:nvPr/>
        </p:nvSpPr>
        <p:spPr>
          <a:xfrm>
            <a:off x="302839" y="457567"/>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2: Fase 3</a:t>
            </a:r>
            <a:endParaRPr/>
          </a:p>
        </p:txBody>
      </p:sp>
      <p:pic>
        <p:nvPicPr>
          <p:cNvPr id="1147" name="Google Shape;1147;p27"/>
          <p:cNvPicPr preferRelativeResize="0"/>
          <p:nvPr/>
        </p:nvPicPr>
        <p:blipFill rotWithShape="1">
          <a:blip r:embed="rId3">
            <a:alphaModFix/>
          </a:blip>
          <a:srcRect l="0" t="0" r="0" b="0"/>
          <a:stretch/>
        </p:blipFill>
        <p:spPr>
          <a:xfrm>
            <a:off x="1398452" y="7062952"/>
            <a:ext cx="4603863" cy="3135568"/>
          </a:xfrm>
          <a:prstGeom prst="rect">
            <a:avLst/>
          </a:prstGeom>
          <a:noFill/>
          <a:ln>
            <a:noFill/>
          </a:ln>
        </p:spPr>
      </p:pic>
      <p:grpSp>
        <p:nvGrpSpPr>
          <p:cNvPr id="1148" name="Google Shape;1148;p27"/>
          <p:cNvGrpSpPr/>
          <p:nvPr/>
        </p:nvGrpSpPr>
        <p:grpSpPr>
          <a:xfrm>
            <a:off x="5891557" y="109165"/>
            <a:ext cx="1247882" cy="1201783"/>
            <a:chOff x="4924697" y="3291840"/>
            <a:chExt cx="1247882" cy="1201783"/>
          </a:xfrm>
        </p:grpSpPr>
        <p:sp>
          <p:nvSpPr>
            <p:cNvPr id="1149" name="Google Shape;1149;p27">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150" name="Google Shape;1150;p27">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graphicFrame>
        <p:nvGraphicFramePr>
          <p:cNvPr id="1155" name="Google Shape;1155;p28"/>
          <p:cNvGraphicFramePr/>
          <p:nvPr/>
        </p:nvGraphicFramePr>
        <p:xfrm>
          <a:off x="285417" y="2380843"/>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4</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UTILIZZARE gli strumenti</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Esistono </a:t>
                      </a:r>
                      <a:r>
                        <a:rPr lang="en-US" sz="1400">
                          <a:solidFill>
                            <a:srgbClr val="F16924"/>
                          </a:solidFill>
                          <a:latin typeface="Verdana"/>
                          <a:ea typeface="Verdana"/>
                          <a:cs typeface="Verdana"/>
                          <a:sym typeface="Verdana"/>
                        </a:rPr>
                        <a:t>8 strumenti d'impatto per la cultura, il patrimonio e l'edilizia.</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strumento fornisce una descrizione tecnica e poi spiega come può essere applicato a un concetto o a un'idea di eco-salute.</a:t>
                      </a:r>
                      <a:endParaRPr/>
                    </a:p>
                    <a:p>
                      <a:pPr marL="0" marR="0" lvl="0" indent="0" algn="l" rtl="0">
                        <a:spcBef>
                          <a:spcPts val="120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p>
                      <a:pPr marL="0" marR="0" lvl="0" indent="0" algn="l" rtl="0">
                        <a:spcBef>
                          <a:spcPts val="1200"/>
                        </a:spcBef>
                        <a:spcAft>
                          <a:spcPts val="0"/>
                        </a:spcAft>
                        <a:buClr>
                          <a:srgbClr val="F16924"/>
                        </a:buClr>
                        <a:buSzPts val="1400"/>
                        <a:buFont typeface="Noto Sans Symbols"/>
                        <a:buNone/>
                      </a:pPr>
                      <a:r>
                        <a:rPr lang="en-US" sz="1400" b="1">
                          <a:solidFill>
                            <a:srgbClr val="4B4B4B"/>
                          </a:solidFill>
                          <a:latin typeface="Verdana"/>
                          <a:ea typeface="Verdana"/>
                          <a:cs typeface="Verdana"/>
                          <a:sym typeface="Verdana"/>
                        </a:rPr>
                        <a:t>Esistono </a:t>
                      </a:r>
                      <a:r>
                        <a:rPr lang="en-US" sz="1400" b="1">
                          <a:solidFill>
                            <a:srgbClr val="F16924"/>
                          </a:solidFill>
                          <a:latin typeface="Verdana"/>
                          <a:ea typeface="Verdana"/>
                          <a:cs typeface="Verdana"/>
                          <a:sym typeface="Verdana"/>
                        </a:rPr>
                        <a:t>4 categorie </a:t>
                      </a:r>
                      <a:r>
                        <a:rPr lang="en-US" sz="1400" b="1">
                          <a:solidFill>
                            <a:srgbClr val="4B4B4B"/>
                          </a:solidFill>
                          <a:latin typeface="Verdana"/>
                          <a:ea typeface="Verdana"/>
                          <a:cs typeface="Verdana"/>
                          <a:sym typeface="Verdana"/>
                        </a:rPr>
                        <a:t>di strumenti</a:t>
                      </a:r>
                      <a:endParaRPr/>
                    </a:p>
                    <a:p>
                      <a:pPr marL="342900" marR="0" lvl="0" indent="-342900" algn="l" rtl="0">
                        <a:spcBef>
                          <a:spcPts val="12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Arte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Mappe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Visite autoguidate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Sociale e comunità</a:t>
                      </a:r>
                      <a:endParaRPr/>
                    </a:p>
                    <a:p>
                      <a:pPr marL="0" marR="0" lvl="0" indent="0" algn="l" rtl="0">
                        <a:spcBef>
                          <a:spcPts val="60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pic>
        <p:nvPicPr>
          <p:cNvPr id="1156" name="Google Shape;1156;p28"/>
          <p:cNvPicPr preferRelativeResize="0"/>
          <p:nvPr/>
        </p:nvPicPr>
        <p:blipFill rotWithShape="1">
          <a:blip r:embed="rId3">
            <a:alphaModFix/>
          </a:blip>
          <a:srcRect l="0" t="0" r="0" b="0"/>
          <a:stretch/>
        </p:blipFill>
        <p:spPr>
          <a:xfrm>
            <a:off x="302839" y="6042418"/>
            <a:ext cx="7132146" cy="2340745"/>
          </a:xfrm>
          <a:prstGeom prst="rect">
            <a:avLst/>
          </a:prstGeom>
          <a:noFill/>
          <a:ln>
            <a:noFill/>
          </a:ln>
        </p:spPr>
      </p:pic>
      <p:sp>
        <p:nvSpPr>
          <p:cNvPr id="1157" name="Google Shape;1157;p28"/>
          <p:cNvSpPr txBox="1"/>
          <p:nvPr/>
        </p:nvSpPr>
        <p:spPr>
          <a:xfrm>
            <a:off x="302839" y="1514156"/>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a:solidFill>
                  <a:schemeClr val="lt1"/>
                </a:solidFill>
                <a:latin typeface="Verdana"/>
                <a:ea typeface="Verdana"/>
                <a:cs typeface="Verdana"/>
                <a:sym typeface="Verdana"/>
              </a:rPr>
              <a:t>USARE gli strumenti (8)</a:t>
            </a:r>
            <a:endParaRPr/>
          </a:p>
        </p:txBody>
      </p:sp>
      <p:sp>
        <p:nvSpPr>
          <p:cNvPr id="1158" name="Google Shape;1158;p28"/>
          <p:cNvSpPr txBox="1"/>
          <p:nvPr/>
        </p:nvSpPr>
        <p:spPr>
          <a:xfrm>
            <a:off x="302839" y="945637"/>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2: Fase 4</a:t>
            </a:r>
            <a:endParaRPr/>
          </a:p>
        </p:txBody>
      </p:sp>
      <p:grpSp>
        <p:nvGrpSpPr>
          <p:cNvPr id="1159" name="Google Shape;1159;p28"/>
          <p:cNvGrpSpPr/>
          <p:nvPr/>
        </p:nvGrpSpPr>
        <p:grpSpPr>
          <a:xfrm>
            <a:off x="5876039" y="373689"/>
            <a:ext cx="1247882" cy="1201783"/>
            <a:chOff x="4924697" y="3291840"/>
            <a:chExt cx="1247882" cy="1201783"/>
          </a:xfrm>
        </p:grpSpPr>
        <p:sp>
          <p:nvSpPr>
            <p:cNvPr id="1160" name="Google Shape;1160;p28">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161" name="Google Shape;1161;p28">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pic>
        <p:nvPicPr>
          <p:cNvPr id="1166" name="Google Shape;1166;p29" descr="A group of people picking up trash in a field&#10;&#10;Description automatically generated"/>
          <p:cNvPicPr preferRelativeResize="0"/>
          <p:nvPr>
            <p:ph type="pic" idx="2"/>
          </p:nvPr>
        </p:nvPicPr>
        <p:blipFill rotWithShape="1">
          <a:blip r:embed="rId3">
            <a:alphaModFix/>
          </a:blip>
          <a:srcRect l="6972" t="0" r="6972" b="0"/>
          <a:stretch/>
        </p:blipFill>
        <p:spPr>
          <a:xfrm>
            <a:off x="659220" y="0"/>
            <a:ext cx="6900456" cy="5345113"/>
          </a:xfrm>
          <a:prstGeom prst="rect">
            <a:avLst/>
          </a:prstGeom>
          <a:noFill/>
          <a:ln>
            <a:noFill/>
          </a:ln>
        </p:spPr>
      </p:pic>
      <p:sp>
        <p:nvSpPr>
          <p:cNvPr id="1167" name="Google Shape;1167;p29"/>
          <p:cNvSpPr txBox="1"/>
          <p:nvPr>
            <p:ph type="body" idx="1"/>
          </p:nvPr>
        </p:nvSpPr>
        <p:spPr>
          <a:xfrm>
            <a:off x="18499"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1. PENSARE</a:t>
            </a:r>
            <a:endParaRPr/>
          </a:p>
        </p:txBody>
      </p:sp>
      <p:sp>
        <p:nvSpPr>
          <p:cNvPr id="1168" name="Google Shape;1168;p29"/>
          <p:cNvSpPr txBox="1"/>
          <p:nvPr>
            <p:ph type="body" idx="3"/>
          </p:nvPr>
        </p:nvSpPr>
        <p:spPr>
          <a:xfrm>
            <a:off x="1884244"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2. GUARDA</a:t>
            </a:r>
            <a:endParaRPr/>
          </a:p>
        </p:txBody>
      </p:sp>
      <p:sp>
        <p:nvSpPr>
          <p:cNvPr id="1169" name="Google Shape;1169;p29"/>
          <p:cNvSpPr txBox="1"/>
          <p:nvPr>
            <p:ph type="body" idx="4"/>
          </p:nvPr>
        </p:nvSpPr>
        <p:spPr>
          <a:xfrm>
            <a:off x="3759226" y="5831519"/>
            <a:ext cx="1904898"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3. PROVARE</a:t>
            </a:r>
            <a:endParaRPr/>
          </a:p>
        </p:txBody>
      </p:sp>
      <p:sp>
        <p:nvSpPr>
          <p:cNvPr id="1170" name="Google Shape;1170;p29"/>
          <p:cNvSpPr txBox="1"/>
          <p:nvPr>
            <p:ph type="body" idx="5"/>
          </p:nvPr>
        </p:nvSpPr>
        <p:spPr>
          <a:xfrm>
            <a:off x="5682625" y="5831519"/>
            <a:ext cx="1905014"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4. UTILIZZO</a:t>
            </a:r>
            <a:endParaRPr/>
          </a:p>
        </p:txBody>
      </p:sp>
      <p:sp>
        <p:nvSpPr>
          <p:cNvPr id="1171" name="Google Shape;1171;p29"/>
          <p:cNvSpPr txBox="1"/>
          <p:nvPr>
            <p:ph type="body" idx="6"/>
          </p:nvPr>
        </p:nvSpPr>
        <p:spPr>
          <a:xfrm>
            <a:off x="18499"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5 domande</a:t>
            </a:r>
            <a:endParaRPr/>
          </a:p>
        </p:txBody>
      </p:sp>
      <p:sp>
        <p:nvSpPr>
          <p:cNvPr id="1172" name="Google Shape;1172;p29"/>
          <p:cNvSpPr txBox="1"/>
          <p:nvPr>
            <p:ph type="body" idx="7"/>
          </p:nvPr>
        </p:nvSpPr>
        <p:spPr>
          <a:xfrm>
            <a:off x="1894192"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4 Video</a:t>
            </a:r>
            <a:endParaRPr/>
          </a:p>
        </p:txBody>
      </p:sp>
      <p:sp>
        <p:nvSpPr>
          <p:cNvPr id="1173" name="Google Shape;1173;p29"/>
          <p:cNvSpPr txBox="1"/>
          <p:nvPr>
            <p:ph type="body" idx="8"/>
          </p:nvPr>
        </p:nvSpPr>
        <p:spPr>
          <a:xfrm>
            <a:off x="3781607"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7 Temi</a:t>
            </a:r>
            <a:endParaRPr/>
          </a:p>
        </p:txBody>
      </p:sp>
      <p:sp>
        <p:nvSpPr>
          <p:cNvPr id="1174" name="Google Shape;1174;p29"/>
          <p:cNvSpPr txBox="1"/>
          <p:nvPr>
            <p:ph type="body" idx="9"/>
          </p:nvPr>
        </p:nvSpPr>
        <p:spPr>
          <a:xfrm>
            <a:off x="5645576" y="6404916"/>
            <a:ext cx="1948756"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14 Strumenti</a:t>
            </a:r>
            <a:endParaRPr/>
          </a:p>
        </p:txBody>
      </p:sp>
      <p:sp>
        <p:nvSpPr>
          <p:cNvPr id="1175" name="Google Shape;1175;p29"/>
          <p:cNvSpPr txBox="1"/>
          <p:nvPr>
            <p:ph type="body" idx="14"/>
          </p:nvPr>
        </p:nvSpPr>
        <p:spPr>
          <a:xfrm>
            <a:off x="233189" y="7437452"/>
            <a:ext cx="709683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Questa sezione spiega ai partecipanti come le loro idee possano rafforzare le persone, le comunità e le imprese locali, sostenendo la crescita e la prosperità di tutti. Alla fine, saranno pronti a compiere passi significativi per rafforzare la propria comunità e creare legami duraturi con la propria idea mentre si evolve!</a:t>
            </a:r>
            <a:endParaRPr sz="1400">
              <a:solidFill>
                <a:srgbClr val="4B4B4B"/>
              </a:solidFill>
            </a:endParaRPr>
          </a:p>
        </p:txBody>
      </p:sp>
      <p:sp>
        <p:nvSpPr>
          <p:cNvPr id="1176" name="Google Shape;1176;p29"/>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1177" name="Google Shape;1177;p29"/>
          <p:cNvSpPr txBox="1"/>
          <p:nvPr>
            <p:ph type="body" idx="15"/>
          </p:nvPr>
        </p:nvSpPr>
        <p:spPr>
          <a:xfrm>
            <a:off x="180267" y="1355780"/>
            <a:ext cx="3407954" cy="22554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000"/>
              <a:buNone/>
            </a:pPr>
            <a:r>
              <a:rPr lang="en-US" sz="4000"/>
              <a:t>Sezione 3</a:t>
            </a:r>
            <a:endParaRPr/>
          </a:p>
          <a:p>
            <a:pPr marL="0" lvl="0" indent="0" algn="l" rtl="0">
              <a:lnSpc>
                <a:spcPct val="100000"/>
              </a:lnSpc>
              <a:spcBef>
                <a:spcPts val="0"/>
              </a:spcBef>
              <a:spcAft>
                <a:spcPts val="0"/>
              </a:spcAft>
              <a:buClr>
                <a:schemeClr val="lt1"/>
              </a:buClr>
              <a:buSzPts val="2400"/>
              <a:buNone/>
            </a:pPr>
            <a:r>
              <a:t/>
            </a:r>
            <a:endParaRPr sz="2400"/>
          </a:p>
          <a:p>
            <a:pPr marL="0" lvl="0" indent="0" algn="l" rtl="0">
              <a:lnSpc>
                <a:spcPct val="100000"/>
              </a:lnSpc>
              <a:spcBef>
                <a:spcPts val="0"/>
              </a:spcBef>
              <a:spcAft>
                <a:spcPts val="0"/>
              </a:spcAft>
              <a:buClr>
                <a:schemeClr val="lt1"/>
              </a:buClr>
              <a:buSzPts val="2400"/>
              <a:buNone/>
            </a:pPr>
            <a:r>
              <a:rPr lang="en-US" sz="2400"/>
              <a:t>Valutare la comunità e il territorio </a:t>
            </a:r>
            <a:endParaRPr/>
          </a:p>
          <a:p>
            <a:pPr marL="0" lvl="0" indent="0" algn="l" rtl="0">
              <a:lnSpc>
                <a:spcPct val="100000"/>
              </a:lnSpc>
              <a:spcBef>
                <a:spcPts val="0"/>
              </a:spcBef>
              <a:spcAft>
                <a:spcPts val="0"/>
              </a:spcAft>
              <a:buClr>
                <a:schemeClr val="lt1"/>
              </a:buClr>
              <a:buSzPts val="2400"/>
              <a:buNone/>
            </a:pPr>
            <a:r>
              <a:rPr lang="en-US" sz="2400"/>
              <a:t>Impatto sull'economia</a:t>
            </a:r>
            <a:endParaRPr/>
          </a:p>
        </p:txBody>
      </p:sp>
      <p:grpSp>
        <p:nvGrpSpPr>
          <p:cNvPr id="1178" name="Google Shape;1178;p29"/>
          <p:cNvGrpSpPr/>
          <p:nvPr/>
        </p:nvGrpSpPr>
        <p:grpSpPr>
          <a:xfrm>
            <a:off x="329710" y="3896552"/>
            <a:ext cx="1247882" cy="1201783"/>
            <a:chOff x="4924697" y="3291840"/>
            <a:chExt cx="1247882" cy="1201783"/>
          </a:xfrm>
        </p:grpSpPr>
        <p:sp>
          <p:nvSpPr>
            <p:cNvPr id="1179" name="Google Shape;1179;p29">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180" name="Google Shape;1180;p29">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
          <p:cNvSpPr txBox="1"/>
          <p:nvPr>
            <p:ph type="body" idx="1"/>
          </p:nvPr>
        </p:nvSpPr>
        <p:spPr>
          <a:xfrm>
            <a:off x="561474" y="2950024"/>
            <a:ext cx="857618" cy="39321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AC03B"/>
              </a:buClr>
              <a:buSzPts val="2800"/>
              <a:buNone/>
            </a:pPr>
            <a:r>
              <a:rPr lang="en-US"/>
              <a:t>R</a:t>
            </a:r>
            <a:endParaRPr/>
          </a:p>
        </p:txBody>
      </p:sp>
      <p:sp>
        <p:nvSpPr>
          <p:cNvPr id="597" name="Google Shape;597;p3"/>
          <p:cNvSpPr txBox="1"/>
          <p:nvPr>
            <p:ph type="body" idx="2"/>
          </p:nvPr>
        </p:nvSpPr>
        <p:spPr>
          <a:xfrm>
            <a:off x="1486931" y="2811510"/>
            <a:ext cx="3228474" cy="488235"/>
          </a:xfrm>
          <a:prstGeom prst="rect">
            <a:avLst/>
          </a:prstGeom>
          <a:solidFill>
            <a:srgbClr val="BEDDAB"/>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B4B4B"/>
              </a:buClr>
              <a:buSzPts val="1400"/>
              <a:buNone/>
            </a:pPr>
            <a:r>
              <a:rPr lang="en-US" sz="1400" b="1" u="sng">
                <a:solidFill>
                  <a:srgbClr val="4B4B4B"/>
                </a:solidFill>
                <a:hlinkClick r:id="rId3">
                  <a:extLst>
                    <a:ext uri="{A12FA001-AC4F-418D-AE19-62706E023703}">
                      <ahyp:hlinkClr val="tx"/>
                    </a:ext>
                  </a:extLst>
                </a:hlinkClick>
              </a:rPr>
              <a:t>Casi di studio e video dei giovani imprenditori</a:t>
            </a:r>
            <a:endParaRPr sz="1400" b="1">
              <a:solidFill>
                <a:srgbClr val="4B4B4B"/>
              </a:solidFill>
            </a:endParaRPr>
          </a:p>
        </p:txBody>
      </p:sp>
      <p:sp>
        <p:nvSpPr>
          <p:cNvPr id="598" name="Google Shape;598;p3"/>
          <p:cNvSpPr txBox="1"/>
          <p:nvPr>
            <p:ph type="body" idx="3"/>
          </p:nvPr>
        </p:nvSpPr>
        <p:spPr>
          <a:xfrm>
            <a:off x="561474" y="3444006"/>
            <a:ext cx="857618" cy="39321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AC03B"/>
              </a:buClr>
              <a:buSzPts val="2800"/>
              <a:buNone/>
            </a:pPr>
            <a:r>
              <a:rPr lang="en-US"/>
              <a:t>R</a:t>
            </a:r>
            <a:endParaRPr/>
          </a:p>
        </p:txBody>
      </p:sp>
      <p:sp>
        <p:nvSpPr>
          <p:cNvPr id="599" name="Google Shape;599;p3"/>
          <p:cNvSpPr txBox="1"/>
          <p:nvPr>
            <p:ph type="body" idx="4"/>
          </p:nvPr>
        </p:nvSpPr>
        <p:spPr>
          <a:xfrm>
            <a:off x="1486931" y="3425267"/>
            <a:ext cx="3228474" cy="348400"/>
          </a:xfrm>
          <a:prstGeom prst="rect">
            <a:avLst/>
          </a:prstGeom>
          <a:solidFill>
            <a:srgbClr val="BEDDAB"/>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B4B4B"/>
              </a:buClr>
              <a:buSzPts val="1400"/>
              <a:buNone/>
            </a:pPr>
            <a:r>
              <a:rPr lang="en-US" sz="1400" b="1">
                <a:solidFill>
                  <a:srgbClr val="4B4B4B"/>
                </a:solidFill>
              </a:rPr>
              <a:t>Guida pedagogica</a:t>
            </a:r>
            <a:endParaRPr/>
          </a:p>
        </p:txBody>
      </p:sp>
      <p:sp>
        <p:nvSpPr>
          <p:cNvPr id="600" name="Google Shape;600;p3"/>
          <p:cNvSpPr txBox="1"/>
          <p:nvPr>
            <p:ph type="body" idx="5"/>
          </p:nvPr>
        </p:nvSpPr>
        <p:spPr>
          <a:xfrm>
            <a:off x="561474" y="3937988"/>
            <a:ext cx="857618" cy="39321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AC03B"/>
              </a:buClr>
              <a:buSzPts val="2800"/>
              <a:buNone/>
            </a:pPr>
            <a:r>
              <a:rPr lang="en-US"/>
              <a:t>R</a:t>
            </a:r>
            <a:endParaRPr/>
          </a:p>
        </p:txBody>
      </p:sp>
      <p:sp>
        <p:nvSpPr>
          <p:cNvPr id="601" name="Google Shape;601;p3"/>
          <p:cNvSpPr txBox="1"/>
          <p:nvPr>
            <p:ph type="body" idx="6"/>
          </p:nvPr>
        </p:nvSpPr>
        <p:spPr>
          <a:xfrm>
            <a:off x="1486931" y="3941391"/>
            <a:ext cx="3228474" cy="348400"/>
          </a:xfrm>
          <a:prstGeom prst="rect">
            <a:avLst/>
          </a:prstGeom>
          <a:solidFill>
            <a:srgbClr val="BEDDAB"/>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B4B4B"/>
              </a:buClr>
              <a:buSzPts val="1400"/>
              <a:buNone/>
            </a:pPr>
            <a:r>
              <a:rPr lang="en-US" sz="1400" b="1">
                <a:solidFill>
                  <a:srgbClr val="4B4B4B"/>
                </a:solidFill>
              </a:rPr>
              <a:t>Corso di formazione</a:t>
            </a:r>
            <a:endParaRPr/>
          </a:p>
        </p:txBody>
      </p:sp>
      <p:sp>
        <p:nvSpPr>
          <p:cNvPr id="602" name="Google Shape;602;p3"/>
          <p:cNvSpPr txBox="1"/>
          <p:nvPr>
            <p:ph type="body" idx="7"/>
          </p:nvPr>
        </p:nvSpPr>
        <p:spPr>
          <a:xfrm>
            <a:off x="561474" y="4431970"/>
            <a:ext cx="857618" cy="39321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AC03B"/>
              </a:buClr>
              <a:buSzPts val="2800"/>
              <a:buNone/>
            </a:pPr>
            <a:r>
              <a:rPr lang="en-US"/>
              <a:t>R</a:t>
            </a:r>
            <a:endParaRPr/>
          </a:p>
        </p:txBody>
      </p:sp>
      <p:sp>
        <p:nvSpPr>
          <p:cNvPr id="603" name="Google Shape;603;p3"/>
          <p:cNvSpPr txBox="1"/>
          <p:nvPr>
            <p:ph type="body" idx="8"/>
          </p:nvPr>
        </p:nvSpPr>
        <p:spPr>
          <a:xfrm>
            <a:off x="1486931" y="4427356"/>
            <a:ext cx="3228474" cy="348400"/>
          </a:xfrm>
          <a:prstGeom prst="rect">
            <a:avLst/>
          </a:prstGeom>
          <a:solidFill>
            <a:srgbClr val="BEDDAB"/>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B4B4B"/>
              </a:buClr>
              <a:buSzPts val="1400"/>
              <a:buNone/>
            </a:pPr>
            <a:r>
              <a:rPr lang="en-US" sz="1400" b="1" u="sng">
                <a:solidFill>
                  <a:srgbClr val="4B4B4B"/>
                </a:solidFill>
                <a:hlinkClick r:id="rId4">
                  <a:extLst>
                    <a:ext uri="{A12FA001-AC4F-418D-AE19-62706E023703}">
                      <ahyp:hlinkClr val="tx"/>
                    </a:ext>
                  </a:extLst>
                </a:hlinkClick>
              </a:rPr>
              <a:t>Kit di strumenti</a:t>
            </a:r>
            <a:endParaRPr sz="1400" b="1">
              <a:solidFill>
                <a:srgbClr val="4B4B4B"/>
              </a:solidFill>
            </a:endParaRPr>
          </a:p>
        </p:txBody>
      </p:sp>
      <p:sp>
        <p:nvSpPr>
          <p:cNvPr id="604" name="Google Shape;604;p3"/>
          <p:cNvSpPr txBox="1"/>
          <p:nvPr>
            <p:ph type="body" idx="9"/>
          </p:nvPr>
        </p:nvSpPr>
        <p:spPr>
          <a:xfrm>
            <a:off x="561474" y="4925952"/>
            <a:ext cx="857618" cy="39321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AC03B"/>
              </a:buClr>
              <a:buSzPts val="2800"/>
              <a:buNone/>
            </a:pPr>
            <a:r>
              <a:rPr lang="en-US"/>
              <a:t>W</a:t>
            </a:r>
            <a:endParaRPr/>
          </a:p>
        </p:txBody>
      </p:sp>
      <p:sp>
        <p:nvSpPr>
          <p:cNvPr id="605" name="Google Shape;605;p3"/>
          <p:cNvSpPr txBox="1"/>
          <p:nvPr>
            <p:ph type="body" idx="13"/>
          </p:nvPr>
        </p:nvSpPr>
        <p:spPr>
          <a:xfrm>
            <a:off x="1486931" y="4966621"/>
            <a:ext cx="3228474" cy="348400"/>
          </a:xfrm>
          <a:prstGeom prst="rect">
            <a:avLst/>
          </a:prstGeom>
          <a:solidFill>
            <a:srgbClr val="BEDDAB"/>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B4B4B"/>
              </a:buClr>
              <a:buSzPts val="1400"/>
              <a:buNone/>
            </a:pPr>
            <a:r>
              <a:rPr lang="en-US" sz="1400" b="1" u="sng">
                <a:solidFill>
                  <a:srgbClr val="4B4B4B"/>
                </a:solidFill>
                <a:hlinkClick r:id="rId5">
                  <a:extLst>
                    <a:ext uri="{A12FA001-AC4F-418D-AE19-62706E023703}">
                      <ahyp:hlinkClr val="tx"/>
                    </a:ext>
                  </a:extLst>
                </a:hlinkClick>
              </a:rPr>
              <a:t>Sito web</a:t>
            </a:r>
            <a:endParaRPr sz="1400" b="1">
              <a:solidFill>
                <a:srgbClr val="4B4B4B"/>
              </a:solidFill>
            </a:endParaRPr>
          </a:p>
        </p:txBody>
      </p:sp>
      <p:sp>
        <p:nvSpPr>
          <p:cNvPr id="606" name="Google Shape;606;p3"/>
          <p:cNvSpPr txBox="1"/>
          <p:nvPr>
            <p:ph type="body" idx="14"/>
          </p:nvPr>
        </p:nvSpPr>
        <p:spPr>
          <a:xfrm>
            <a:off x="561474" y="5419934"/>
            <a:ext cx="857618" cy="39321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AC03B"/>
              </a:buClr>
              <a:buSzPts val="2800"/>
              <a:buNone/>
            </a:pPr>
            <a:r>
              <a:rPr lang="en-US"/>
              <a:t>F</a:t>
            </a:r>
            <a:endParaRPr/>
          </a:p>
        </p:txBody>
      </p:sp>
      <p:sp>
        <p:nvSpPr>
          <p:cNvPr id="607" name="Google Shape;607;p3"/>
          <p:cNvSpPr txBox="1"/>
          <p:nvPr>
            <p:ph type="body" idx="15"/>
          </p:nvPr>
        </p:nvSpPr>
        <p:spPr>
          <a:xfrm>
            <a:off x="1486931" y="5463308"/>
            <a:ext cx="3228474" cy="348400"/>
          </a:xfrm>
          <a:prstGeom prst="rect">
            <a:avLst/>
          </a:prstGeom>
          <a:solidFill>
            <a:srgbClr val="BEDDAB"/>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B4B4B"/>
              </a:buClr>
              <a:buSzPts val="1400"/>
              <a:buNone/>
            </a:pPr>
            <a:r>
              <a:rPr lang="en-US" sz="1400" b="1" u="sng">
                <a:solidFill>
                  <a:srgbClr val="4B4B4B"/>
                </a:solidFill>
                <a:hlinkClick r:id="rId6">
                  <a:extLst>
                    <a:ext uri="{A12FA001-AC4F-418D-AE19-62706E023703}">
                      <ahyp:hlinkClr val="tx"/>
                    </a:ext>
                  </a:extLst>
                </a:hlinkClick>
              </a:rPr>
              <a:t>Facebook</a:t>
            </a:r>
            <a:endParaRPr sz="1400" b="1">
              <a:solidFill>
                <a:srgbClr val="4B4B4B"/>
              </a:solidFill>
            </a:endParaRPr>
          </a:p>
        </p:txBody>
      </p:sp>
      <p:sp>
        <p:nvSpPr>
          <p:cNvPr id="608" name="Google Shape;608;p3"/>
          <p:cNvSpPr txBox="1"/>
          <p:nvPr>
            <p:ph type="body" idx="16"/>
          </p:nvPr>
        </p:nvSpPr>
        <p:spPr>
          <a:xfrm>
            <a:off x="561474" y="5913916"/>
            <a:ext cx="857618" cy="39321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AC03B"/>
              </a:buClr>
              <a:buSzPts val="2800"/>
              <a:buNone/>
            </a:pPr>
            <a:r>
              <a:rPr lang="en-US"/>
              <a:t>I</a:t>
            </a:r>
            <a:endParaRPr/>
          </a:p>
        </p:txBody>
      </p:sp>
      <p:sp>
        <p:nvSpPr>
          <p:cNvPr id="609" name="Google Shape;609;p3"/>
          <p:cNvSpPr txBox="1"/>
          <p:nvPr>
            <p:ph type="body" idx="17"/>
          </p:nvPr>
        </p:nvSpPr>
        <p:spPr>
          <a:xfrm>
            <a:off x="1486931" y="5959339"/>
            <a:ext cx="3228474" cy="348400"/>
          </a:xfrm>
          <a:prstGeom prst="rect">
            <a:avLst/>
          </a:prstGeom>
          <a:solidFill>
            <a:srgbClr val="BEDDAB"/>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B4B4B"/>
              </a:buClr>
              <a:buSzPts val="1400"/>
              <a:buNone/>
            </a:pPr>
            <a:r>
              <a:rPr lang="en-US" sz="1400" b="1" u="sng">
                <a:solidFill>
                  <a:srgbClr val="4B4B4B"/>
                </a:solidFill>
                <a:hlinkClick r:id="rId7">
                  <a:extLst>
                    <a:ext uri="{A12FA001-AC4F-418D-AE19-62706E023703}">
                      <ahyp:hlinkClr val="tx"/>
                    </a:ext>
                  </a:extLst>
                </a:hlinkClick>
              </a:rPr>
              <a:t>Instagram</a:t>
            </a:r>
            <a:endParaRPr sz="1400" b="1">
              <a:solidFill>
                <a:srgbClr val="4B4B4B"/>
              </a:solidFill>
            </a:endParaRPr>
          </a:p>
        </p:txBody>
      </p:sp>
      <p:sp>
        <p:nvSpPr>
          <p:cNvPr id="610" name="Google Shape;610;p3"/>
          <p:cNvSpPr txBox="1"/>
          <p:nvPr>
            <p:ph type="body" idx="18"/>
          </p:nvPr>
        </p:nvSpPr>
        <p:spPr>
          <a:xfrm>
            <a:off x="561474" y="6407899"/>
            <a:ext cx="857618" cy="39321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AC03B"/>
              </a:buClr>
              <a:buSzPts val="2800"/>
              <a:buNone/>
            </a:pPr>
            <a:r>
              <a:rPr lang="en-US"/>
              <a:t>T</a:t>
            </a:r>
            <a:endParaRPr/>
          </a:p>
        </p:txBody>
      </p:sp>
      <p:sp>
        <p:nvSpPr>
          <p:cNvPr id="611" name="Google Shape;611;p3"/>
          <p:cNvSpPr txBox="1"/>
          <p:nvPr>
            <p:ph type="body" idx="19"/>
          </p:nvPr>
        </p:nvSpPr>
        <p:spPr>
          <a:xfrm>
            <a:off x="1486931" y="6456026"/>
            <a:ext cx="3228474" cy="348400"/>
          </a:xfrm>
          <a:prstGeom prst="rect">
            <a:avLst/>
          </a:prstGeom>
          <a:solidFill>
            <a:srgbClr val="BEDDAB"/>
          </a:solid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B4B4B"/>
              </a:buClr>
              <a:buSzPts val="1400"/>
              <a:buNone/>
            </a:pPr>
            <a:r>
              <a:rPr lang="en-US" sz="1400" b="1" u="sng">
                <a:solidFill>
                  <a:srgbClr val="4B4B4B"/>
                </a:solidFill>
                <a:hlinkClick r:id="rId8">
                  <a:extLst>
                    <a:ext uri="{A12FA001-AC4F-418D-AE19-62706E023703}">
                      <ahyp:hlinkClr val="tx"/>
                    </a:ext>
                  </a:extLst>
                </a:hlinkClick>
              </a:rPr>
              <a:t>Tik Tok</a:t>
            </a:r>
            <a:endParaRPr sz="1400" b="1">
              <a:solidFill>
                <a:srgbClr val="4B4B4B"/>
              </a:solidFill>
            </a:endParaRPr>
          </a:p>
        </p:txBody>
      </p:sp>
      <p:sp>
        <p:nvSpPr>
          <p:cNvPr id="612" name="Google Shape;612;p3"/>
          <p:cNvSpPr txBox="1"/>
          <p:nvPr>
            <p:ph type="body" idx="20"/>
          </p:nvPr>
        </p:nvSpPr>
        <p:spPr>
          <a:xfrm>
            <a:off x="561474" y="1372074"/>
            <a:ext cx="4746695" cy="130187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000"/>
              <a:buNone/>
            </a:pPr>
            <a:r>
              <a:rPr lang="en-US" sz="4000" b="1"/>
              <a:t>Link utili</a:t>
            </a:r>
            <a:endParaRPr/>
          </a:p>
        </p:txBody>
      </p:sp>
      <p:sp>
        <p:nvSpPr>
          <p:cNvPr id="613" name="Google Shape;613;p3"/>
          <p:cNvSpPr txBox="1"/>
          <p:nvPr/>
        </p:nvSpPr>
        <p:spPr>
          <a:xfrm>
            <a:off x="561474" y="6907598"/>
            <a:ext cx="857618" cy="39321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8AC03B"/>
              </a:buClr>
              <a:buSzPts val="2800"/>
              <a:buFont typeface="Arial"/>
              <a:buNone/>
            </a:pPr>
            <a:r>
              <a:rPr lang="en-US" sz="2800" b="1" i="0">
                <a:solidFill>
                  <a:srgbClr val="8AC03B"/>
                </a:solidFill>
                <a:latin typeface="Verdana"/>
                <a:ea typeface="Verdana"/>
                <a:cs typeface="Verdana"/>
                <a:sym typeface="Verdana"/>
              </a:rPr>
              <a:t>Y</a:t>
            </a:r>
            <a:endParaRPr sz="2800" b="1" i="0">
              <a:solidFill>
                <a:srgbClr val="8AC03B"/>
              </a:solidFill>
              <a:latin typeface="Verdana"/>
              <a:ea typeface="Verdana"/>
              <a:cs typeface="Verdana"/>
              <a:sym typeface="Verdana"/>
            </a:endParaRPr>
          </a:p>
        </p:txBody>
      </p:sp>
      <p:sp>
        <p:nvSpPr>
          <p:cNvPr id="614" name="Google Shape;614;p3"/>
          <p:cNvSpPr txBox="1"/>
          <p:nvPr/>
        </p:nvSpPr>
        <p:spPr>
          <a:xfrm>
            <a:off x="1473076" y="6941870"/>
            <a:ext cx="3228474" cy="348400"/>
          </a:xfrm>
          <a:prstGeom prst="rect">
            <a:avLst/>
          </a:prstGeom>
          <a:solidFill>
            <a:srgbClr val="BEDDA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b="1" i="0" u="sng">
                <a:solidFill>
                  <a:srgbClr val="4B4B4B"/>
                </a:solidFill>
                <a:latin typeface="Verdana"/>
                <a:ea typeface="Verdana"/>
                <a:cs typeface="Verdana"/>
                <a:sym typeface="Verdana"/>
                <a:hlinkClick r:id="rId9">
                  <a:extLst>
                    <a:ext uri="{A12FA001-AC4F-418D-AE19-62706E023703}">
                      <ahyp:hlinkClr val="tx"/>
                    </a:ext>
                  </a:extLst>
                </a:hlinkClick>
              </a:rPr>
              <a:t>You Tube</a:t>
            </a:r>
            <a:endParaRPr sz="1400" b="1" i="0">
              <a:solidFill>
                <a:srgbClr val="4B4B4B"/>
              </a:solidFill>
              <a:latin typeface="Verdana"/>
              <a:ea typeface="Verdana"/>
              <a:cs typeface="Verdana"/>
              <a:sym typeface="Verdana"/>
            </a:endParaRPr>
          </a:p>
        </p:txBody>
      </p:sp>
      <p:cxnSp>
        <p:nvCxnSpPr>
          <p:cNvPr id="615" name="Google Shape;615;p3"/>
          <p:cNvCxnSpPr/>
          <p:nvPr/>
        </p:nvCxnSpPr>
        <p:spPr>
          <a:xfrm rot="10800000">
            <a:off x="0" y="6875184"/>
            <a:ext cx="4715405" cy="0"/>
          </a:xfrm>
          <a:prstGeom prst="straightConnector1">
            <a:avLst/>
          </a:prstGeom>
          <a:noFill/>
          <a:ln w="28575" cap="flat" cmpd="sng">
            <a:solidFill>
              <a:srgbClr val="69ADAD"/>
            </a:solidFill>
            <a:prstDash val="solid"/>
            <a:miter lim="800000"/>
            <a:headEnd type="none" w="sm" len="sm"/>
            <a:tailEnd type="none" w="sm" len="sm"/>
          </a:ln>
        </p:spPr>
      </p:cxnSp>
      <p:sp>
        <p:nvSpPr>
          <p:cNvPr id="616" name="Google Shape;616;p3"/>
          <p:cNvSpPr txBox="1"/>
          <p:nvPr/>
        </p:nvSpPr>
        <p:spPr>
          <a:xfrm>
            <a:off x="3463636" y="7356955"/>
            <a:ext cx="2175164" cy="289759"/>
          </a:xfrm>
          <a:prstGeom prst="rect">
            <a:avLst/>
          </a:prstGeom>
          <a:solidFill>
            <a:srgbClr val="BEDDAB"/>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83" b="1">
                <a:solidFill>
                  <a:srgbClr val="4B4B4B"/>
                </a:solidFill>
                <a:latin typeface="Verdana"/>
                <a:ea typeface="Verdana"/>
                <a:cs typeface="Verdana"/>
                <a:sym typeface="Verdana"/>
              </a:rPr>
              <a:t>R = Risorsa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4" name="Shape 1184"/>
        <p:cNvGrpSpPr/>
        <p:nvPr/>
      </p:nvGrpSpPr>
      <p:grpSpPr>
        <a:xfrm>
          <a:off x="0" y="0"/>
          <a:ext cx="0" cy="0"/>
          <a:chOff x="0" y="0"/>
          <a:chExt cx="0" cy="0"/>
        </a:xfrm>
      </p:grpSpPr>
      <p:sp>
        <p:nvSpPr>
          <p:cNvPr id="1185" name="Google Shape;1185;p30"/>
          <p:cNvSpPr txBox="1"/>
          <p:nvPr>
            <p:ph type="body" idx="3"/>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sz="2800" b="1"/>
              <a:t>Sezione 3: Fase 1</a:t>
            </a:r>
            <a:endParaRPr/>
          </a:p>
        </p:txBody>
      </p:sp>
      <p:sp>
        <p:nvSpPr>
          <p:cNvPr id="1186" name="Google Shape;1186;p30"/>
          <p:cNvSpPr txBox="1"/>
          <p:nvPr>
            <p:ph type="body" idx="2"/>
          </p:nvPr>
        </p:nvSpPr>
        <p:spPr>
          <a:xfrm>
            <a:off x="285417" y="1544949"/>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a:t>PENSARE con le domande (5)</a:t>
            </a:r>
            <a:endParaRPr/>
          </a:p>
        </p:txBody>
      </p:sp>
      <p:graphicFrame>
        <p:nvGraphicFramePr>
          <p:cNvPr id="1187" name="Google Shape;1187;p30"/>
          <p:cNvGraphicFramePr/>
          <p:nvPr/>
        </p:nvGraphicFramePr>
        <p:xfrm>
          <a:off x="285418" y="2486511"/>
          <a:ext cx="3000000" cy="3000000"/>
        </p:xfrm>
        <a:graphic>
          <a:graphicData uri="http://schemas.openxmlformats.org/drawingml/2006/table">
            <a:tbl>
              <a:tblPr firstRow="1" bandRow="1">
                <a:noFill/>
                <a:tableStyleId>{D8F5C330-00EC-492D-B79E-F1F6E617DCEB}</a:tableStyleId>
              </a:tblPr>
              <a:tblGrid>
                <a:gridCol w="1649975"/>
                <a:gridCol w="545740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1</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PENSARE con le domande</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5 domande sull'impatto per la comunità e l'economia locale</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Aprire le domande nella scheda o scaricarle facendo clic sul </a:t>
                      </a:r>
                      <a:r>
                        <a:rPr lang="en-US" sz="1400">
                          <a:solidFill>
                            <a:srgbClr val="4B4B4B"/>
                          </a:solidFill>
                          <a:latin typeface="Verdana"/>
                          <a:ea typeface="Verdana"/>
                          <a:cs typeface="Verdana"/>
                          <a:sym typeface="Verdana"/>
                        </a:rPr>
                        <a:t>pulsante </a:t>
                      </a:r>
                      <a:r>
                        <a:rPr lang="en-US" sz="1400">
                          <a:solidFill>
                            <a:srgbClr val="F16924"/>
                          </a:solidFill>
                          <a:latin typeface="Verdana"/>
                          <a:ea typeface="Verdana"/>
                          <a:cs typeface="Verdana"/>
                          <a:sym typeface="Verdana"/>
                        </a:rPr>
                        <a:t>"Download".</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Iniziate con </a:t>
                      </a:r>
                      <a:r>
                        <a:rPr lang="en-US" sz="1400">
                          <a:solidFill>
                            <a:srgbClr val="F16924"/>
                          </a:solidFill>
                          <a:latin typeface="Verdana"/>
                          <a:ea typeface="Verdana"/>
                          <a:cs typeface="Verdana"/>
                          <a:sym typeface="Verdana"/>
                        </a:rPr>
                        <a:t>"Cosa evitare"</a:t>
                      </a:r>
                      <a:r>
                        <a:rPr lang="en-US" sz="1400">
                          <a:solidFill>
                            <a:srgbClr val="4B4B4B"/>
                          </a:solidFill>
                          <a:latin typeface="Verdana"/>
                          <a:ea typeface="Verdana"/>
                          <a:cs typeface="Verdana"/>
                          <a:sym typeface="Verdana"/>
                        </a:rPr>
                        <a:t>, in modo che gli allievi sappiano cosa non devono fare.</a:t>
                      </a:r>
                      <a:endParaRPr/>
                    </a:p>
                    <a:p>
                      <a:pPr marL="285750" marR="0" lvl="0" indent="-285750" algn="l" rtl="0">
                        <a:spcBef>
                          <a:spcPts val="12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Chiedete agli studenti di completare le domande relative alle loro idee. Utilizzate gli esercizi e i suggerimenti forniti per facilitare e sostenere gli studenti. </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pic>
        <p:nvPicPr>
          <p:cNvPr id="1188" name="Google Shape;1188;p30"/>
          <p:cNvPicPr preferRelativeResize="0"/>
          <p:nvPr/>
        </p:nvPicPr>
        <p:blipFill rotWithShape="1">
          <a:blip r:embed="rId3">
            <a:alphaModFix/>
          </a:blip>
          <a:srcRect l="0" t="0" r="0" b="0"/>
          <a:stretch/>
        </p:blipFill>
        <p:spPr>
          <a:xfrm>
            <a:off x="285418" y="5345905"/>
            <a:ext cx="7107382" cy="3832713"/>
          </a:xfrm>
          <a:prstGeom prst="rect">
            <a:avLst/>
          </a:prstGeom>
          <a:noFill/>
          <a:ln>
            <a:noFill/>
          </a:ln>
        </p:spPr>
      </p:pic>
      <p:sp>
        <p:nvSpPr>
          <p:cNvPr id="1189" name="Google Shape;1189;p30"/>
          <p:cNvSpPr/>
          <p:nvPr/>
        </p:nvSpPr>
        <p:spPr>
          <a:xfrm>
            <a:off x="4299045" y="8465172"/>
            <a:ext cx="1337481" cy="417194"/>
          </a:xfrm>
          <a:prstGeom prst="leftArrow">
            <a:avLst>
              <a:gd name="adj1" fmla="val 50000"/>
              <a:gd name="adj2" fmla="val 50000"/>
            </a:avLst>
          </a:prstGeom>
          <a:solidFill>
            <a:srgbClr val="F16924"/>
          </a:solidFill>
          <a:ln w="12700" cap="flat" cmpd="sng">
            <a:solidFill>
              <a:srgbClr val="5F12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190" name="Google Shape;1190;p30"/>
          <p:cNvSpPr txBox="1"/>
          <p:nvPr/>
        </p:nvSpPr>
        <p:spPr>
          <a:xfrm>
            <a:off x="5636526" y="8285034"/>
            <a:ext cx="1637731" cy="684611"/>
          </a:xfrm>
          <a:prstGeom prst="rect">
            <a:avLst/>
          </a:prstGeom>
          <a:solidFill>
            <a:srgbClr val="F16924"/>
          </a:solidFill>
          <a:ln w="9525" cap="flat" cmpd="sng">
            <a:solidFill>
              <a:srgbClr val="4B4B4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83">
                <a:solidFill>
                  <a:schemeClr val="lt1"/>
                </a:solidFill>
                <a:latin typeface="Verdana"/>
                <a:ea typeface="Verdana"/>
                <a:cs typeface="Verdana"/>
                <a:sym typeface="Verdana"/>
              </a:rPr>
              <a:t>Aprire la scheda e scaricare facendo clic qui</a:t>
            </a:r>
            <a:endParaRPr/>
          </a:p>
        </p:txBody>
      </p:sp>
      <p:grpSp>
        <p:nvGrpSpPr>
          <p:cNvPr id="1191" name="Google Shape;1191;p30"/>
          <p:cNvGrpSpPr/>
          <p:nvPr/>
        </p:nvGrpSpPr>
        <p:grpSpPr>
          <a:xfrm>
            <a:off x="5831450" y="416055"/>
            <a:ext cx="1247882" cy="1201783"/>
            <a:chOff x="4924697" y="3291840"/>
            <a:chExt cx="1247882" cy="1201783"/>
          </a:xfrm>
        </p:grpSpPr>
        <p:sp>
          <p:nvSpPr>
            <p:cNvPr id="1192" name="Google Shape;1192;p30">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193" name="Google Shape;1193;p30">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31"/>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1199" name="Google Shape;1199;p31"/>
          <p:cNvSpPr txBox="1"/>
          <p:nvPr>
            <p:ph type="body" idx="2"/>
          </p:nvPr>
        </p:nvSpPr>
        <p:spPr>
          <a:xfrm>
            <a:off x="332509" y="2489829"/>
            <a:ext cx="7011556"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Queste domande aiuteranno gli studenti a identificare e ridurre al minimo l'impatto della loro idea sulle comunità e sull'economia locale. Ogni domanda è corredata da un esercizio e da suggerimenti che guidano gli studenti nel completamento delle risposte. </a:t>
            </a:r>
            <a:endParaRPr/>
          </a:p>
          <a:p>
            <a:pPr marL="0" marR="0" lvl="0" indent="0" algn="just" rtl="0">
              <a:lnSpc>
                <a:spcPct val="100000"/>
              </a:lnSpc>
              <a:spcBef>
                <a:spcPts val="0"/>
              </a:spcBef>
              <a:spcAft>
                <a:spcPts val="0"/>
              </a:spcAft>
              <a:buClr>
                <a:schemeClr val="lt1"/>
              </a:buClr>
              <a:buSzPts val="1400"/>
              <a:buFont typeface="Arial"/>
              <a:buNone/>
            </a:pPr>
            <a:r>
              <a:t/>
            </a:r>
            <a:endParaRPr sz="1400"/>
          </a:p>
        </p:txBody>
      </p:sp>
      <p:graphicFrame>
        <p:nvGraphicFramePr>
          <p:cNvPr id="1200" name="Google Shape;1200;p31"/>
          <p:cNvGraphicFramePr/>
          <p:nvPr/>
        </p:nvGraphicFramePr>
        <p:xfrm>
          <a:off x="332509" y="3370526"/>
          <a:ext cx="3000000" cy="3000000"/>
        </p:xfrm>
        <a:graphic>
          <a:graphicData uri="http://schemas.openxmlformats.org/drawingml/2006/table">
            <a:tbl>
              <a:tblPr firstRow="1" bandRow="1">
                <a:noFill/>
                <a:tableStyleId>{D8F5C330-00EC-492D-B79E-F1F6E617DCEB}</a:tableStyleId>
              </a:tblPr>
              <a:tblGrid>
                <a:gridCol w="7011550"/>
              </a:tblGrid>
              <a:tr h="17780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a:pPr>
                      <a:r>
                        <a:rPr lang="en-US" sz="1400" b="0" i="0" u="none" strike="noStrike" cap="none">
                          <a:solidFill>
                            <a:schemeClr val="lt1"/>
                          </a:solidFill>
                          <a:latin typeface="Verdana"/>
                          <a:ea typeface="Verdana"/>
                          <a:cs typeface="Verdana"/>
                          <a:sym typeface="Verdana"/>
                        </a:rPr>
                        <a:t>In che modo la vostra idea può contribuire a creare nuove opportunità per la popolazione locale?</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4B4B4B"/>
                          </a:solidFill>
                          <a:latin typeface="Verdana"/>
                          <a:ea typeface="Verdana"/>
                          <a:cs typeface="Verdana"/>
                          <a:sym typeface="Verdana"/>
                        </a:rPr>
                        <a:t>Esercizio: </a:t>
                      </a:r>
                      <a:r>
                        <a:rPr lang="en-US" sz="1400" b="0" i="0" u="none" strike="noStrike" cap="none">
                          <a:solidFill>
                            <a:srgbClr val="4B4B4B"/>
                          </a:solidFill>
                          <a:latin typeface="Verdana"/>
                          <a:ea typeface="Verdana"/>
                          <a:cs typeface="Verdana"/>
                          <a:sym typeface="Verdana"/>
                        </a:rPr>
                        <a:t>Pensate a come la vostra idea potrebbe fornire posti di lavoro o benefici alle persone della vostra zona. </a:t>
                      </a:r>
                      <a:endParaRPr/>
                    </a:p>
                    <a:p>
                      <a:pPr marL="0" marR="0" lvl="0" indent="0" algn="l" rtl="0">
                        <a:spcBef>
                          <a:spcPts val="600"/>
                        </a:spcBef>
                        <a:spcAft>
                          <a:spcPts val="0"/>
                        </a:spcAft>
                        <a:buNone/>
                      </a:pPr>
                      <a:r>
                        <a:t/>
                      </a:r>
                      <a:endParaRPr sz="1200" b="0" i="0" u="none" strike="noStrike" cap="none">
                        <a:solidFill>
                          <a:srgbClr val="4B4B4B"/>
                        </a:solidFill>
                        <a:latin typeface="Verdana"/>
                        <a:ea typeface="Verdana"/>
                        <a:cs typeface="Verdana"/>
                        <a:sym typeface="Verdana"/>
                      </a:endParaRPr>
                    </a:p>
                    <a:p>
                      <a:pPr marL="171450" marR="0" lvl="0" indent="-1714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Fate un elenco: </a:t>
                      </a:r>
                      <a:r>
                        <a:rPr lang="en-US" sz="1200" b="0" i="0" u="none" strike="noStrike" cap="none">
                          <a:solidFill>
                            <a:srgbClr val="4B4B4B"/>
                          </a:solidFill>
                          <a:latin typeface="Verdana"/>
                          <a:ea typeface="Verdana"/>
                          <a:cs typeface="Verdana"/>
                          <a:sym typeface="Verdana"/>
                        </a:rPr>
                        <a:t>Scrivete i potenziali lavori o ruoli che potrebbero essere creati dalla vostra idea.</a:t>
                      </a:r>
                      <a:endParaRPr/>
                    </a:p>
                    <a:p>
                      <a:pPr marL="171450" marR="0" lvl="0" indent="-1714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Conoscere: </a:t>
                      </a:r>
                      <a:r>
                        <a:rPr lang="en-US" sz="1200" b="0" i="0" u="none" strike="noStrike" cap="none">
                          <a:solidFill>
                            <a:srgbClr val="4B4B4B"/>
                          </a:solidFill>
                          <a:latin typeface="Verdana"/>
                          <a:ea typeface="Verdana"/>
                          <a:cs typeface="Verdana"/>
                          <a:sym typeface="Verdana"/>
                        </a:rPr>
                        <a:t>Ricercate le competenze e i talenti della vostra comunità che potrebbero essere utili per il vostro progetto.</a:t>
                      </a:r>
                      <a:endParaRPr/>
                    </a:p>
                    <a:p>
                      <a:pPr marL="171450" marR="0" lvl="0" indent="-1714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Piano per le opportunità: </a:t>
                      </a:r>
                      <a:r>
                        <a:rPr lang="en-US" sz="1200" b="0" i="0" u="none" strike="noStrike" cap="none">
                          <a:solidFill>
                            <a:srgbClr val="4B4B4B"/>
                          </a:solidFill>
                          <a:latin typeface="Verdana"/>
                          <a:ea typeface="Verdana"/>
                          <a:cs typeface="Verdana"/>
                          <a:sym typeface="Verdana"/>
                        </a:rPr>
                        <a:t>In che modo potete offrire formazione, posti di lavoro o altre opportunità alle persone bisognose?</a:t>
                      </a:r>
                      <a:endParaRPr/>
                    </a:p>
                    <a:p>
                      <a:pPr marL="0" marR="0" lvl="0" indent="0" algn="l" rtl="0">
                        <a:spcBef>
                          <a:spcPts val="600"/>
                        </a:spcBef>
                        <a:spcAft>
                          <a:spcPts val="0"/>
                        </a:spcAft>
                        <a:buClr>
                          <a:schemeClr val="dk1"/>
                        </a:buClr>
                        <a:buSzPts val="1200"/>
                        <a:buFont typeface="Arial"/>
                        <a:buNone/>
                      </a:pPr>
                      <a:r>
                        <a:t/>
                      </a:r>
                      <a:endParaRPr sz="1200" b="0" i="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247350">
                <a:tc>
                  <a:txBody>
                    <a:bodyPr/>
                    <a:lstStyle/>
                    <a:p>
                      <a:pPr marL="342900" marR="0" lvl="0" indent="-342900" algn="l" rtl="0">
                        <a:spcBef>
                          <a:spcPts val="0"/>
                        </a:spcBef>
                        <a:spcAft>
                          <a:spcPts val="0"/>
                        </a:spcAft>
                        <a:buClr>
                          <a:schemeClr val="lt1"/>
                        </a:buClr>
                        <a:buSzPts val="1400"/>
                        <a:buFont typeface="Century Schoolbook"/>
                        <a:buAutoNum type="arabicPeriod" startAt="2"/>
                      </a:pPr>
                      <a:r>
                        <a:rPr lang="en-US" sz="1400" b="0" i="0" u="none" strike="noStrike" cap="none">
                          <a:solidFill>
                            <a:schemeClr val="lt1"/>
                          </a:solidFill>
                          <a:latin typeface="Verdana"/>
                          <a:ea typeface="Verdana"/>
                          <a:cs typeface="Verdana"/>
                          <a:sym typeface="Verdana"/>
                        </a:rPr>
                        <a:t>In che modo la vostra idea potrebbe aiutare le piccole imprese della vostra comunità a crescere?</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177800">
                <a:tc>
                  <a:txBody>
                    <a:bodyPr/>
                    <a:lstStyle/>
                    <a:p>
                      <a:pPr marL="0" marR="0" lvl="0" indent="0" algn="l" rtl="0">
                        <a:spcBef>
                          <a:spcPts val="0"/>
                        </a:spcBef>
                        <a:spcAft>
                          <a:spcPts val="0"/>
                        </a:spcAft>
                        <a:buNone/>
                      </a:pPr>
                      <a:r>
                        <a:rPr lang="en-US" sz="1400" b="1" i="0" u="none" strike="noStrike" cap="none">
                          <a:solidFill>
                            <a:srgbClr val="4B4B4B"/>
                          </a:solidFill>
                          <a:latin typeface="Verdana"/>
                          <a:ea typeface="Verdana"/>
                          <a:cs typeface="Verdana"/>
                          <a:sym typeface="Verdana"/>
                        </a:rPr>
                        <a:t>Esercizio: </a:t>
                      </a:r>
                      <a:r>
                        <a:rPr lang="en-US" sz="1400" b="0" i="0" u="none" strike="noStrike" cap="none">
                          <a:solidFill>
                            <a:srgbClr val="4B4B4B"/>
                          </a:solidFill>
                          <a:latin typeface="Verdana"/>
                          <a:ea typeface="Verdana"/>
                          <a:cs typeface="Verdana"/>
                          <a:sym typeface="Verdana"/>
                        </a:rPr>
                        <a:t>Pensate a come il vostro progetto potrebbe sostenere e aiutare le imprese locali a prosperare.</a:t>
                      </a:r>
                      <a:endParaRPr/>
                    </a:p>
                    <a:p>
                      <a:pPr marL="0" marR="0" lvl="0" indent="0" algn="l" rtl="0">
                        <a:spcBef>
                          <a:spcPts val="0"/>
                        </a:spcBef>
                        <a:spcAft>
                          <a:spcPts val="0"/>
                        </a:spcAft>
                        <a:buNone/>
                      </a:pPr>
                      <a:r>
                        <a:t/>
                      </a:r>
                      <a:endParaRPr sz="1200" b="0" i="0" u="none" strike="noStrike" cap="none">
                        <a:solidFill>
                          <a:srgbClr val="4B4B4B"/>
                        </a:solidFill>
                        <a:latin typeface="Verdana"/>
                        <a:ea typeface="Verdana"/>
                        <a:cs typeface="Verdana"/>
                        <a:sym typeface="Verdana"/>
                      </a:endParaRPr>
                    </a:p>
                    <a:p>
                      <a:pPr marL="285750" marR="0" lvl="0" indent="-285750" algn="l" rtl="0">
                        <a:spcBef>
                          <a:spcPts val="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Individuare i benefici: </a:t>
                      </a:r>
                      <a:r>
                        <a:rPr lang="en-US" sz="1200" b="0" i="0" u="none" strike="noStrike" cap="none">
                          <a:solidFill>
                            <a:srgbClr val="4B4B4B"/>
                          </a:solidFill>
                          <a:latin typeface="Verdana"/>
                          <a:ea typeface="Verdana"/>
                          <a:cs typeface="Verdana"/>
                          <a:sym typeface="Verdana"/>
                        </a:rPr>
                        <a:t>Scrivete come il vostro progetto potrebbe influire positivamente su negozi, ristoranti o altre piccole imprese locali.</a:t>
                      </a:r>
                      <a:endParaRPr/>
                    </a:p>
                    <a:p>
                      <a:pPr marL="285750" marR="0" lvl="0" indent="-285750" algn="l" rtl="0">
                        <a:spcBef>
                          <a:spcPts val="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Conoscere: </a:t>
                      </a:r>
                      <a:r>
                        <a:rPr lang="en-US" sz="1200" b="0" i="0" u="none" strike="noStrike" cap="none">
                          <a:solidFill>
                            <a:srgbClr val="4B4B4B"/>
                          </a:solidFill>
                          <a:latin typeface="Verdana"/>
                          <a:ea typeface="Verdana"/>
                          <a:cs typeface="Verdana"/>
                          <a:sym typeface="Verdana"/>
                        </a:rPr>
                        <a:t>Scoprite quali sono le sfide che le piccole imprese devono affrontare a livello locale e come la vostra idea può contribuire a superarle.</a:t>
                      </a:r>
                      <a:endParaRPr/>
                    </a:p>
                    <a:p>
                      <a:pPr marL="285750" marR="0" lvl="0" indent="-285750" algn="l" rtl="0">
                        <a:spcBef>
                          <a:spcPts val="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Pianificare il sostegno: </a:t>
                      </a:r>
                      <a:r>
                        <a:rPr lang="en-US" sz="1200" b="0" i="0" u="none" strike="noStrike" cap="none">
                          <a:solidFill>
                            <a:srgbClr val="4B4B4B"/>
                          </a:solidFill>
                          <a:latin typeface="Verdana"/>
                          <a:ea typeface="Verdana"/>
                          <a:cs typeface="Verdana"/>
                          <a:sym typeface="Verdana"/>
                        </a:rPr>
                        <a:t>Pensate a due modi per sostenere le imprese locali, come promuovere i loro prodotti o offrire servizi per aiutarle a crescere.</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bl>
          </a:graphicData>
        </a:graphic>
      </p:graphicFrame>
      <p:graphicFrame>
        <p:nvGraphicFramePr>
          <p:cNvPr id="1201" name="Google Shape;1201;p31"/>
          <p:cNvGraphicFramePr/>
          <p:nvPr/>
        </p:nvGraphicFramePr>
        <p:xfrm>
          <a:off x="332509" y="8056109"/>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3"/>
                      </a:pPr>
                      <a:r>
                        <a:rPr lang="en-US" sz="1400" b="0" i="0" u="none" strike="noStrike" cap="none">
                          <a:solidFill>
                            <a:schemeClr val="lt1"/>
                          </a:solidFill>
                          <a:latin typeface="Verdana"/>
                          <a:ea typeface="Verdana"/>
                          <a:cs typeface="Verdana"/>
                          <a:sym typeface="Verdana"/>
                        </a:rPr>
                        <a:t>Quali sono i modi in cui la vostra idea può incoraggiare le persone a sostenere i mercati locali?</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Pensate a come la vostra idea potrebbe ispirare le persone ad acquistare nei mercati e nei negozi locali.</a:t>
                      </a:r>
                      <a:endParaRPr/>
                    </a:p>
                    <a:p>
                      <a:pPr marL="0" marR="0" lvl="0" indent="0" algn="l" rtl="0">
                        <a:spcBef>
                          <a:spcPts val="0"/>
                        </a:spcBef>
                        <a:spcAft>
                          <a:spcPts val="0"/>
                        </a:spcAft>
                        <a:buNone/>
                      </a:pPr>
                      <a:r>
                        <a:t/>
                      </a:r>
                      <a:endParaRPr sz="1400" b="0" i="0" u="none" strike="noStrike" cap="none">
                        <a:solidFill>
                          <a:srgbClr val="3F3F3F"/>
                        </a:solidFill>
                        <a:latin typeface="Verdana"/>
                        <a:ea typeface="Verdana"/>
                        <a:cs typeface="Verdana"/>
                        <a:sym typeface="Verdana"/>
                      </a:endParaRPr>
                    </a:p>
                    <a:p>
                      <a:pPr marL="285750" marR="0" lvl="0" indent="-285750" algn="l" rtl="0">
                        <a:spcBef>
                          <a:spcPts val="0"/>
                        </a:spcBef>
                        <a:spcAft>
                          <a:spcPts val="0"/>
                        </a:spcAft>
                        <a:buClr>
                          <a:srgbClr val="3F3F3F"/>
                        </a:buClr>
                        <a:buSzPts val="1200"/>
                        <a:buFont typeface="Arial"/>
                        <a:buChar char="•"/>
                      </a:pPr>
                      <a:r>
                        <a:rPr lang="en-US" sz="1200" b="1" i="0" u="none" strike="noStrike" cap="none">
                          <a:solidFill>
                            <a:srgbClr val="3F3F3F"/>
                          </a:solidFill>
                          <a:latin typeface="Verdana"/>
                          <a:ea typeface="Verdana"/>
                          <a:cs typeface="Verdana"/>
                          <a:sym typeface="Verdana"/>
                        </a:rPr>
                        <a:t>Fate un elenco: </a:t>
                      </a:r>
                      <a:r>
                        <a:rPr lang="en-US" sz="1200" b="0" i="0" u="none" strike="noStrike" cap="none">
                          <a:solidFill>
                            <a:srgbClr val="3F3F3F"/>
                          </a:solidFill>
                          <a:latin typeface="Verdana"/>
                          <a:ea typeface="Verdana"/>
                          <a:cs typeface="Verdana"/>
                          <a:sym typeface="Verdana"/>
                        </a:rPr>
                        <a:t>Scrivete i modi in cui la vostra idea potrebbe ispirare le persone ad acquistare prodotti locali.</a:t>
                      </a:r>
                      <a:endParaRPr/>
                    </a:p>
                    <a:p>
                      <a:pPr marL="285750" marR="0" lvl="0" indent="-285750" algn="l" rtl="0">
                        <a:spcBef>
                          <a:spcPts val="0"/>
                        </a:spcBef>
                        <a:spcAft>
                          <a:spcPts val="0"/>
                        </a:spcAft>
                        <a:buClr>
                          <a:srgbClr val="3F3F3F"/>
                        </a:buClr>
                        <a:buSzPts val="1200"/>
                        <a:buFont typeface="Arial"/>
                        <a:buChar char="•"/>
                      </a:pPr>
                      <a:r>
                        <a:rPr lang="en-US" sz="1200" b="1" i="0" u="none" strike="noStrike" cap="none">
                          <a:solidFill>
                            <a:srgbClr val="3F3F3F"/>
                          </a:solidFill>
                          <a:latin typeface="Verdana"/>
                          <a:ea typeface="Verdana"/>
                          <a:cs typeface="Verdana"/>
                          <a:sym typeface="Verdana"/>
                        </a:rPr>
                        <a:t>Ricerca sulle tendenze: </a:t>
                      </a:r>
                      <a:r>
                        <a:rPr lang="en-US" sz="1200" b="0" i="0" u="none" strike="noStrike" cap="none">
                          <a:solidFill>
                            <a:srgbClr val="3F3F3F"/>
                          </a:solidFill>
                          <a:latin typeface="Verdana"/>
                          <a:ea typeface="Verdana"/>
                          <a:cs typeface="Verdana"/>
                          <a:sym typeface="Verdana"/>
                        </a:rPr>
                        <a:t>Scoprite di cosa hanno bisogno i mercati locali per attirare più clienti.</a:t>
                      </a:r>
                      <a:endParaRPr/>
                    </a:p>
                    <a:p>
                      <a:pPr marL="285750" marR="0" lvl="0" indent="-285750" algn="l" rtl="0">
                        <a:spcBef>
                          <a:spcPts val="0"/>
                        </a:spcBef>
                        <a:spcAft>
                          <a:spcPts val="0"/>
                        </a:spcAft>
                        <a:buClr>
                          <a:srgbClr val="3F3F3F"/>
                        </a:buClr>
                        <a:buSzPts val="1200"/>
                        <a:buFont typeface="Arial"/>
                        <a:buChar char="•"/>
                      </a:pPr>
                      <a:r>
                        <a:rPr lang="en-US" sz="1200" b="1" i="0" u="none" strike="noStrike" cap="none">
                          <a:solidFill>
                            <a:srgbClr val="3F3F3F"/>
                          </a:solidFill>
                          <a:latin typeface="Verdana"/>
                          <a:ea typeface="Verdana"/>
                          <a:cs typeface="Verdana"/>
                          <a:sym typeface="Verdana"/>
                        </a:rPr>
                        <a:t>Pianificare la crescita: </a:t>
                      </a:r>
                      <a:r>
                        <a:rPr lang="en-US" sz="1200" b="0" i="0" u="none" strike="noStrike" cap="none">
                          <a:solidFill>
                            <a:srgbClr val="3F3F3F"/>
                          </a:solidFill>
                          <a:latin typeface="Verdana"/>
                          <a:ea typeface="Verdana"/>
                          <a:cs typeface="Verdana"/>
                          <a:sym typeface="Verdana"/>
                        </a:rPr>
                        <a:t>Pensate a come il vostro progetto possa contribuire a promuovere prodotti locali, mercati agricoli o artigiani locali.</a:t>
                      </a:r>
                      <a:endParaRPr/>
                    </a:p>
                    <a:p>
                      <a:pPr marL="171450" marR="0" lvl="0" indent="-82550" algn="l" rtl="0">
                        <a:spcBef>
                          <a:spcPts val="0"/>
                        </a:spcBef>
                        <a:spcAft>
                          <a:spcPts val="0"/>
                        </a:spcAft>
                        <a:buClr>
                          <a:srgbClr val="FF9933"/>
                        </a:buClr>
                        <a:buSzPts val="1400"/>
                        <a:buFont typeface="Noto Sans Symbols"/>
                        <a:buNone/>
                      </a:pPr>
                      <a:r>
                        <a:t/>
                      </a:r>
                      <a:endParaRPr sz="1400" b="0">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bl>
          </a:graphicData>
        </a:graphic>
      </p:graphicFrame>
      <p:sp>
        <p:nvSpPr>
          <p:cNvPr id="1202" name="Google Shape;1202;p31"/>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3: Fase 1</a:t>
            </a:r>
            <a:endParaRPr/>
          </a:p>
        </p:txBody>
      </p:sp>
      <p:sp>
        <p:nvSpPr>
          <p:cNvPr id="1203" name="Google Shape;1203;p31"/>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sp>
        <p:nvSpPr>
          <p:cNvPr id="1208" name="Google Shape;1208;p32"/>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graphicFrame>
        <p:nvGraphicFramePr>
          <p:cNvPr id="1209" name="Google Shape;1209;p32"/>
          <p:cNvGraphicFramePr/>
          <p:nvPr/>
        </p:nvGraphicFramePr>
        <p:xfrm>
          <a:off x="302839" y="2690219"/>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4"/>
                      </a:pPr>
                      <a:r>
                        <a:rPr lang="en-US" sz="1400" b="0" i="0" u="none" strike="noStrike" cap="none">
                          <a:solidFill>
                            <a:schemeClr val="lt1"/>
                          </a:solidFill>
                          <a:latin typeface="Verdana"/>
                          <a:ea typeface="Verdana"/>
                          <a:cs typeface="Verdana"/>
                          <a:sym typeface="Verdana"/>
                        </a:rPr>
                        <a:t>In che modo la vostra idea può contribuire a costruire una comunità più forte e più connessa?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Pensate a come la vostra idea potrebbe contribuire a unire le persone.</a:t>
                      </a:r>
                      <a:endParaRPr/>
                    </a:p>
                    <a:p>
                      <a:pPr marL="0" marR="0" lvl="0" indent="0" algn="l" rtl="0">
                        <a:spcBef>
                          <a:spcPts val="0"/>
                        </a:spcBef>
                        <a:spcAft>
                          <a:spcPts val="0"/>
                        </a:spcAft>
                        <a:buNone/>
                      </a:pPr>
                      <a:r>
                        <a:t/>
                      </a:r>
                      <a:endParaRPr sz="1400" b="0" i="0" u="none" strike="noStrike" cap="none">
                        <a:solidFill>
                          <a:srgbClr val="3F3F3F"/>
                        </a:solidFill>
                        <a:latin typeface="Verdana"/>
                        <a:ea typeface="Verdana"/>
                        <a:cs typeface="Verdana"/>
                        <a:sym typeface="Verdana"/>
                      </a:endParaRPr>
                    </a:p>
                    <a:p>
                      <a:pPr marL="285750" marR="0" lvl="0" indent="-285750" algn="l" rtl="0">
                        <a:spcBef>
                          <a:spcPts val="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Individuare le connessioni: </a:t>
                      </a:r>
                      <a:r>
                        <a:rPr lang="en-US" sz="1200" b="0" i="0" u="none" strike="noStrike" cap="none">
                          <a:solidFill>
                            <a:srgbClr val="3F3F3F"/>
                          </a:solidFill>
                          <a:latin typeface="Verdana"/>
                          <a:ea typeface="Verdana"/>
                          <a:cs typeface="Verdana"/>
                          <a:sym typeface="Verdana"/>
                        </a:rPr>
                        <a:t>Scrivete i modi in cui il vostro progetto può contribuire a mettere in contatto le persone, come l'organizzazione di eventi o la creazione di nuove reti sociali.</a:t>
                      </a:r>
                      <a:endParaRPr/>
                    </a:p>
                    <a:p>
                      <a:pPr marL="285750" marR="0" lvl="0" indent="-285750" algn="l" rtl="0">
                        <a:spcBef>
                          <a:spcPts val="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Conoscere i vicini: </a:t>
                      </a:r>
                      <a:r>
                        <a:rPr lang="en-US" sz="1200" b="0" i="0" u="none" strike="noStrike" cap="none">
                          <a:solidFill>
                            <a:srgbClr val="3F3F3F"/>
                          </a:solidFill>
                          <a:latin typeface="Verdana"/>
                          <a:ea typeface="Verdana"/>
                          <a:cs typeface="Verdana"/>
                          <a:sym typeface="Verdana"/>
                        </a:rPr>
                        <a:t>Ricercate i gruppi e gli eventi locali in cui il vostro progetto potrebbe fare la differenza.</a:t>
                      </a:r>
                      <a:endParaRPr/>
                    </a:p>
                    <a:p>
                      <a:pPr marL="285750" marR="0" lvl="0" indent="-285750" algn="l" rtl="0">
                        <a:spcBef>
                          <a:spcPts val="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Pianificare il coinvolgimento: </a:t>
                      </a:r>
                      <a:r>
                        <a:rPr lang="en-US" sz="1200" b="0" i="0" u="none" strike="noStrike" cap="none">
                          <a:solidFill>
                            <a:srgbClr val="3F3F3F"/>
                          </a:solidFill>
                          <a:latin typeface="Verdana"/>
                          <a:ea typeface="Verdana"/>
                          <a:cs typeface="Verdana"/>
                          <a:sym typeface="Verdana"/>
                        </a:rPr>
                        <a:t>Pensate a due modi per coinvolgere la comunità nel vostro progetto, ad esempio offrendo opportunità di collaborazione o avviando un programma di volontariato.</a:t>
                      </a:r>
                      <a:endParaRPr/>
                    </a:p>
                    <a:p>
                      <a:pPr marL="171450" marR="0" lvl="0" indent="-82550" algn="l" rtl="0">
                        <a:spcBef>
                          <a:spcPts val="0"/>
                        </a:spcBef>
                        <a:spcAft>
                          <a:spcPts val="0"/>
                        </a:spcAft>
                        <a:buClr>
                          <a:srgbClr val="FF9933"/>
                        </a:buClr>
                        <a:buSzPts val="1400"/>
                        <a:buFont typeface="Noto Sans Symbols"/>
                        <a:buNone/>
                      </a:pPr>
                      <a:r>
                        <a:t/>
                      </a:r>
                      <a:endParaRPr sz="1400" b="0">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5"/>
                      </a:pPr>
                      <a:r>
                        <a:rPr lang="en-US" sz="1400" b="0" i="0" u="none" strike="noStrike" cap="none">
                          <a:solidFill>
                            <a:schemeClr val="lt1"/>
                          </a:solidFill>
                          <a:latin typeface="Verdana"/>
                          <a:ea typeface="Verdana"/>
                          <a:cs typeface="Verdana"/>
                          <a:sym typeface="Verdana"/>
                        </a:rPr>
                        <a:t>In che modo la vostra idea di eco-salute può contribuire a migliorare il benessere della vostra comunità locale e dell'economia?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Clr>
                          <a:srgbClr val="FF9933"/>
                        </a:buClr>
                        <a:buSzPts val="1400"/>
                        <a:buFont typeface="Noto Sans Symbols"/>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Pensate a come il vostro progetto eco-sanitario possa portare benefici diretti alla popolazione e all'economia locali.</a:t>
                      </a:r>
                      <a:endParaRPr/>
                    </a:p>
                    <a:p>
                      <a:pPr marL="0" marR="0" lvl="0" indent="0" algn="l" rtl="0">
                        <a:spcBef>
                          <a:spcPts val="0"/>
                        </a:spcBef>
                        <a:spcAft>
                          <a:spcPts val="0"/>
                        </a:spcAft>
                        <a:buClr>
                          <a:srgbClr val="FF9933"/>
                        </a:buClr>
                        <a:buSzPts val="1400"/>
                        <a:buFont typeface="Noto Sans Symbols"/>
                        <a:buNone/>
                      </a:pPr>
                      <a:r>
                        <a:t/>
                      </a:r>
                      <a:endParaRPr sz="1400" b="0" i="0" u="none" strike="noStrike" cap="none">
                        <a:solidFill>
                          <a:srgbClr val="3F3F3F"/>
                        </a:solidFill>
                        <a:latin typeface="Verdana"/>
                        <a:ea typeface="Verdana"/>
                        <a:cs typeface="Verdana"/>
                        <a:sym typeface="Verdana"/>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Individuare i benefici: </a:t>
                      </a:r>
                      <a:r>
                        <a:rPr lang="en-US" sz="1200" b="0" i="0" u="none" strike="noStrike" cap="none">
                          <a:solidFill>
                            <a:srgbClr val="3F3F3F"/>
                          </a:solidFill>
                          <a:latin typeface="Verdana"/>
                          <a:ea typeface="Verdana"/>
                          <a:cs typeface="Verdana"/>
                          <a:sym typeface="Verdana"/>
                        </a:rPr>
                        <a:t>Scrivete come la vostra idea di eco-salute potrebbe migliorare la salute e il benessere della popolazione locale, ad esempio promuovendo stili di vita più sani, pratiche sostenibili o spazi verdi.</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Ricercare le esigenze locali: </a:t>
                      </a:r>
                      <a:r>
                        <a:rPr lang="en-US" sz="1200" b="0" i="0" u="none" strike="noStrike" cap="none">
                          <a:solidFill>
                            <a:srgbClr val="3F3F3F"/>
                          </a:solidFill>
                          <a:latin typeface="Verdana"/>
                          <a:ea typeface="Verdana"/>
                          <a:cs typeface="Verdana"/>
                          <a:sym typeface="Verdana"/>
                        </a:rPr>
                        <a:t>Scoprite di cosa ha bisogno la comunità per migliorare il benessere: la vostra idea potrebbe contribuire a ridurre lo stress, ad aumentare l'attività fisica o a fornire opzioni alimentari più sane?</a:t>
                      </a:r>
                      <a:endParaRPr/>
                    </a:p>
                    <a:p>
                      <a:pPr marL="171450" marR="0" lvl="0" indent="-1714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Pianificare l'impatto: </a:t>
                      </a:r>
                      <a:r>
                        <a:rPr lang="en-US" sz="1200" b="0" i="0" u="none" strike="noStrike" cap="none">
                          <a:solidFill>
                            <a:srgbClr val="3F3F3F"/>
                          </a:solidFill>
                          <a:latin typeface="Verdana"/>
                          <a:ea typeface="Verdana"/>
                          <a:cs typeface="Verdana"/>
                          <a:sym typeface="Verdana"/>
                        </a:rPr>
                        <a:t>Pensate a due modi in cui il vostro progetto eco-sanitario possa incrementare l'economia locale migliorando al tempo stesso la salute, ad esempio sostenendo le imprese del benessere, promuovendo la produzione locale di alimenti biologici o offrendo workshop sulla salute.</a:t>
                      </a:r>
                      <a:endParaRPr/>
                    </a:p>
                    <a:p>
                      <a:pPr marL="0" marR="0" lvl="0" indent="0" algn="l" rtl="0">
                        <a:lnSpc>
                          <a:spcPct val="100000"/>
                        </a:lnSpc>
                        <a:spcBef>
                          <a:spcPts val="600"/>
                        </a:spcBef>
                        <a:spcAft>
                          <a:spcPts val="0"/>
                        </a:spcAft>
                        <a:buClr>
                          <a:schemeClr val="dk1"/>
                        </a:buClr>
                        <a:buSzPts val="1400"/>
                        <a:buFont typeface="Century Schoolbook"/>
                        <a:buNone/>
                      </a:pPr>
                      <a:r>
                        <a:t/>
                      </a:r>
                      <a:endParaRPr sz="1400" b="0" i="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r h="370850">
                <a:tc>
                  <a:txBody>
                    <a:bodyPr/>
                    <a:lstStyle/>
                    <a:p>
                      <a:pPr marL="342900" marR="0" lvl="0" indent="-254000" algn="l" rtl="0">
                        <a:lnSpc>
                          <a:spcPct val="100000"/>
                        </a:lnSpc>
                        <a:spcBef>
                          <a:spcPts val="0"/>
                        </a:spcBef>
                        <a:spcAft>
                          <a:spcPts val="0"/>
                        </a:spcAft>
                        <a:buClr>
                          <a:schemeClr val="dk1"/>
                        </a:buClr>
                        <a:buSzPts val="1400"/>
                        <a:buFont typeface="Century Schoolbook"/>
                        <a:buNone/>
                      </a:pPr>
                      <a:r>
                        <a:t/>
                      </a:r>
                      <a:endParaRPr sz="1400" b="0" i="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bl>
          </a:graphicData>
        </a:graphic>
      </p:graphicFrame>
      <p:sp>
        <p:nvSpPr>
          <p:cNvPr id="1210" name="Google Shape;1210;p32"/>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3: Fase 1</a:t>
            </a:r>
            <a:endParaRPr/>
          </a:p>
        </p:txBody>
      </p:sp>
      <p:sp>
        <p:nvSpPr>
          <p:cNvPr id="1211" name="Google Shape;1211;p32"/>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5" name="Shape 1215"/>
        <p:cNvGrpSpPr/>
        <p:nvPr/>
      </p:nvGrpSpPr>
      <p:grpSpPr>
        <a:xfrm>
          <a:off x="0" y="0"/>
          <a:ext cx="0" cy="0"/>
          <a:chOff x="0" y="0"/>
          <a:chExt cx="0" cy="0"/>
        </a:xfrm>
      </p:grpSpPr>
      <p:graphicFrame>
        <p:nvGraphicFramePr>
          <p:cNvPr id="1216" name="Google Shape;1216;p33"/>
          <p:cNvGraphicFramePr/>
          <p:nvPr/>
        </p:nvGraphicFramePr>
        <p:xfrm>
          <a:off x="285417" y="2380843"/>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2</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GUARDA I VIDEO</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4 video sull'impatto della comunità e dell'economia locale</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Gli studenti fanno clic sul </a:t>
                      </a:r>
                      <a:r>
                        <a:rPr lang="en-US" sz="1400">
                          <a:solidFill>
                            <a:srgbClr val="F16924"/>
                          </a:solidFill>
                          <a:latin typeface="Verdana"/>
                          <a:ea typeface="Verdana"/>
                          <a:cs typeface="Verdana"/>
                          <a:sym typeface="Verdana"/>
                        </a:rPr>
                        <a:t>pannello laterale sinistro </a:t>
                      </a:r>
                      <a:r>
                        <a:rPr lang="en-US" sz="1400">
                          <a:solidFill>
                            <a:srgbClr val="4B4B4B"/>
                          </a:solidFill>
                          <a:latin typeface="Verdana"/>
                          <a:ea typeface="Verdana"/>
                          <a:cs typeface="Verdana"/>
                          <a:sym typeface="Verdana"/>
                        </a:rPr>
                        <a:t>per selezionare un video.</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video consente agli studenti di comprendere più a fondo argomenti complessi relativi all'impatto sulla comunità e sull'economia locale.</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pic>
        <p:nvPicPr>
          <p:cNvPr id="1217" name="Google Shape;1217;p33"/>
          <p:cNvPicPr preferRelativeResize="0"/>
          <p:nvPr/>
        </p:nvPicPr>
        <p:blipFill rotWithShape="1">
          <a:blip r:embed="rId3">
            <a:alphaModFix/>
          </a:blip>
          <a:srcRect l="0" t="0" r="0" b="0"/>
          <a:stretch/>
        </p:blipFill>
        <p:spPr>
          <a:xfrm>
            <a:off x="0" y="4287377"/>
            <a:ext cx="7559675" cy="4023593"/>
          </a:xfrm>
          <a:prstGeom prst="rect">
            <a:avLst/>
          </a:prstGeom>
          <a:noFill/>
          <a:ln>
            <a:noFill/>
          </a:ln>
        </p:spPr>
      </p:pic>
      <p:sp>
        <p:nvSpPr>
          <p:cNvPr id="1218" name="Google Shape;1218;p33"/>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3: Fase 2</a:t>
            </a:r>
            <a:endParaRPr/>
          </a:p>
        </p:txBody>
      </p:sp>
      <p:sp>
        <p:nvSpPr>
          <p:cNvPr id="1219" name="Google Shape;1219;p33"/>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GUARDA i video (4)</a:t>
            </a:r>
            <a:endParaRPr/>
          </a:p>
        </p:txBody>
      </p:sp>
      <p:grpSp>
        <p:nvGrpSpPr>
          <p:cNvPr id="1220" name="Google Shape;1220;p33"/>
          <p:cNvGrpSpPr/>
          <p:nvPr/>
        </p:nvGrpSpPr>
        <p:grpSpPr>
          <a:xfrm>
            <a:off x="5831450" y="416055"/>
            <a:ext cx="1247882" cy="1201783"/>
            <a:chOff x="4924697" y="3291840"/>
            <a:chExt cx="1247882" cy="1201783"/>
          </a:xfrm>
        </p:grpSpPr>
        <p:sp>
          <p:nvSpPr>
            <p:cNvPr id="1221" name="Google Shape;1221;p33">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222" name="Google Shape;1222;p33">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graphicFrame>
        <p:nvGraphicFramePr>
          <p:cNvPr id="1227" name="Google Shape;1227;p34"/>
          <p:cNvGraphicFramePr/>
          <p:nvPr/>
        </p:nvGraphicFramePr>
        <p:xfrm>
          <a:off x="285417" y="2433763"/>
          <a:ext cx="3000000" cy="3000000"/>
        </p:xfrm>
        <a:graphic>
          <a:graphicData uri="http://schemas.openxmlformats.org/drawingml/2006/table">
            <a:tbl>
              <a:tblPr firstRow="1" bandRow="1">
                <a:noFill/>
                <a:tableStyleId>{D8F5C330-00EC-492D-B79E-F1F6E617DCEB}</a:tableStyleId>
              </a:tblPr>
              <a:tblGrid>
                <a:gridCol w="1421625"/>
                <a:gridCol w="56857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3</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PROVARE le idee</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7 temi di impatto per la comunità e l'economia locale </a:t>
                      </a:r>
                      <a:r>
                        <a:rPr lang="en-US" sz="1400">
                          <a:solidFill>
                            <a:srgbClr val="4B4B4B"/>
                          </a:solidFill>
                          <a:latin typeface="Verdana"/>
                          <a:ea typeface="Verdana"/>
                          <a:cs typeface="Verdana"/>
                          <a:sym typeface="Verdana"/>
                        </a:rPr>
                        <a:t>con idee. </a:t>
                      </a:r>
                      <a:endParaRPr/>
                    </a:p>
                    <a:p>
                      <a:pPr marL="285750" marR="0" lvl="0" indent="-285750" algn="l" rtl="0">
                        <a:lnSpc>
                          <a:spcPct val="100000"/>
                        </a:lnSpc>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Gli studenti fanno clic sul </a:t>
                      </a:r>
                      <a:r>
                        <a:rPr lang="en-US" sz="1400">
                          <a:solidFill>
                            <a:srgbClr val="F16924"/>
                          </a:solidFill>
                          <a:latin typeface="Verdana"/>
                          <a:ea typeface="Verdana"/>
                          <a:cs typeface="Verdana"/>
                          <a:sym typeface="Verdana"/>
                        </a:rPr>
                        <a:t>tema </a:t>
                      </a:r>
                      <a:r>
                        <a:rPr lang="en-US" sz="1400">
                          <a:solidFill>
                            <a:srgbClr val="4B4B4B"/>
                          </a:solidFill>
                          <a:latin typeface="Verdana"/>
                          <a:ea typeface="Verdana"/>
                          <a:cs typeface="Verdana"/>
                          <a:sym typeface="Verdana"/>
                        </a:rPr>
                        <a:t>che corrisponde alla loro idea. Il tema si aprirà in una scheda separata con più idee che potranno essere </a:t>
                      </a:r>
                      <a:r>
                        <a:rPr lang="en-US" sz="1400">
                          <a:solidFill>
                            <a:srgbClr val="F16924"/>
                          </a:solidFill>
                          <a:latin typeface="Verdana"/>
                          <a:ea typeface="Verdana"/>
                          <a:cs typeface="Verdana"/>
                          <a:sym typeface="Verdana"/>
                        </a:rPr>
                        <a:t>visualizzate o scaricate.</a:t>
                      </a:r>
                      <a:endParaRPr/>
                    </a:p>
                    <a:p>
                      <a:pPr marL="285750" marR="0" lvl="0" indent="-285750" algn="l" rtl="0">
                        <a:lnSpc>
                          <a:spcPct val="100000"/>
                        </a:lnSpc>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idea è corredata da una </a:t>
                      </a:r>
                      <a:r>
                        <a:rPr lang="en-US" sz="1400">
                          <a:solidFill>
                            <a:srgbClr val="F16924"/>
                          </a:solidFill>
                          <a:latin typeface="Verdana"/>
                          <a:ea typeface="Verdana"/>
                          <a:cs typeface="Verdana"/>
                          <a:sym typeface="Verdana"/>
                        </a:rPr>
                        <a:t>serie di strumenti digitali </a:t>
                      </a:r>
                      <a:r>
                        <a:rPr lang="en-US" sz="1400">
                          <a:solidFill>
                            <a:srgbClr val="4B4B4B"/>
                          </a:solidFill>
                          <a:latin typeface="Verdana"/>
                          <a:ea typeface="Verdana"/>
                          <a:cs typeface="Verdana"/>
                          <a:sym typeface="Verdana"/>
                        </a:rPr>
                        <a:t>progettati per supportare e mettere in grado gli studenti di dare vita con successo alla loro idea, garantendo al contempo l'allineamento con le esigenze delle comunità e delle imprese locali. </a:t>
                      </a:r>
                      <a:endParaRPr/>
                    </a:p>
                    <a:p>
                      <a:pPr marL="285750" marR="0" lvl="0" indent="-196850" algn="l" rtl="0">
                        <a:lnSpc>
                          <a:spcPct val="100000"/>
                        </a:lnSpc>
                        <a:spcBef>
                          <a:spcPts val="600"/>
                        </a:spcBef>
                        <a:spcAft>
                          <a:spcPts val="0"/>
                        </a:spcAft>
                        <a:buClr>
                          <a:srgbClr val="F16924"/>
                        </a:buClr>
                        <a:buSzPts val="1400"/>
                        <a:buFont typeface="Noto Sans Symbols"/>
                        <a:buNone/>
                      </a:pPr>
                      <a:r>
                        <a:t/>
                      </a:r>
                      <a:endParaRPr sz="1400">
                        <a:solidFill>
                          <a:srgbClr val="F16924"/>
                        </a:solidFill>
                        <a:latin typeface="Verdana"/>
                        <a:ea typeface="Verdana"/>
                        <a:cs typeface="Verdana"/>
                        <a:sym typeface="Verdana"/>
                      </a:endParaRPr>
                    </a:p>
                    <a:p>
                      <a:pPr marL="0" marR="0" lvl="0" indent="0" algn="l" rtl="0">
                        <a:lnSpc>
                          <a:spcPct val="100000"/>
                        </a:lnSpc>
                        <a:spcBef>
                          <a:spcPts val="600"/>
                        </a:spcBef>
                        <a:spcAft>
                          <a:spcPts val="0"/>
                        </a:spcAft>
                        <a:buClr>
                          <a:srgbClr val="F16924"/>
                        </a:buClr>
                        <a:buSzPts val="1400"/>
                        <a:buFont typeface="Noto Sans Symbols"/>
                        <a:buNone/>
                      </a:pPr>
                      <a:r>
                        <a:rPr lang="en-US" sz="1400" b="1">
                          <a:solidFill>
                            <a:srgbClr val="4B4B4B"/>
                          </a:solidFill>
                          <a:latin typeface="Verdana"/>
                          <a:ea typeface="Verdana"/>
                          <a:cs typeface="Verdana"/>
                          <a:sym typeface="Verdana"/>
                        </a:rPr>
                        <a:t>Ecco </a:t>
                      </a:r>
                      <a:r>
                        <a:rPr lang="en-US" sz="1400" b="1">
                          <a:solidFill>
                            <a:srgbClr val="F16924"/>
                          </a:solidFill>
                          <a:latin typeface="Verdana"/>
                          <a:ea typeface="Verdana"/>
                          <a:cs typeface="Verdana"/>
                          <a:sym typeface="Verdana"/>
                        </a:rPr>
                        <a:t>7 temi di eco-salute </a:t>
                      </a:r>
                      <a:r>
                        <a:rPr lang="en-US" sz="1400" b="1">
                          <a:solidFill>
                            <a:srgbClr val="4B4B4B"/>
                          </a:solidFill>
                          <a:latin typeface="Verdana"/>
                          <a:ea typeface="Verdana"/>
                          <a:cs typeface="Verdana"/>
                          <a:sym typeface="Verdana"/>
                        </a:rPr>
                        <a:t>trattati.</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Economia locale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Cultura e patrimonio</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Ecoturismo</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Arte di strada</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Sport e avventura</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Salute e benessere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Cibo ed eventi</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1228" name="Google Shape;1228;p34"/>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3: Fase 3</a:t>
            </a:r>
            <a:endParaRPr/>
          </a:p>
        </p:txBody>
      </p:sp>
      <p:sp>
        <p:nvSpPr>
          <p:cNvPr id="1229" name="Google Shape;1229;p34"/>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PROVARE le idee (7 temi)</a:t>
            </a:r>
            <a:endParaRPr/>
          </a:p>
        </p:txBody>
      </p:sp>
      <p:pic>
        <p:nvPicPr>
          <p:cNvPr id="1230" name="Google Shape;1230;p34"/>
          <p:cNvPicPr preferRelativeResize="0"/>
          <p:nvPr/>
        </p:nvPicPr>
        <p:blipFill rotWithShape="1">
          <a:blip r:embed="rId3">
            <a:alphaModFix/>
          </a:blip>
          <a:srcRect l="0" t="36531" r="3087" b="0"/>
          <a:stretch/>
        </p:blipFill>
        <p:spPr>
          <a:xfrm>
            <a:off x="11055" y="7926916"/>
            <a:ext cx="7548620" cy="2348842"/>
          </a:xfrm>
          <a:prstGeom prst="rect">
            <a:avLst/>
          </a:prstGeom>
          <a:noFill/>
          <a:ln>
            <a:noFill/>
          </a:ln>
        </p:spPr>
      </p:pic>
      <p:grpSp>
        <p:nvGrpSpPr>
          <p:cNvPr id="1231" name="Google Shape;1231;p34"/>
          <p:cNvGrpSpPr/>
          <p:nvPr/>
        </p:nvGrpSpPr>
        <p:grpSpPr>
          <a:xfrm>
            <a:off x="5831450" y="416055"/>
            <a:ext cx="1247882" cy="1201783"/>
            <a:chOff x="4924697" y="3291840"/>
            <a:chExt cx="1247882" cy="1201783"/>
          </a:xfrm>
        </p:grpSpPr>
        <p:sp>
          <p:nvSpPr>
            <p:cNvPr id="1232" name="Google Shape;1232;p34">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233" name="Google Shape;1233;p34">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35"/>
          <p:cNvSpPr txBox="1"/>
          <p:nvPr>
            <p:ph type="body" idx="3"/>
          </p:nvPr>
        </p:nvSpPr>
        <p:spPr>
          <a:xfrm>
            <a:off x="302839" y="864288"/>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000"/>
              <a:buNone/>
            </a:pPr>
            <a:r>
              <a:rPr lang="en-US" sz="2000" b="0"/>
              <a:t>PROVARE le idee (7 temi)</a:t>
            </a:r>
            <a:endParaRPr/>
          </a:p>
        </p:txBody>
      </p:sp>
      <p:sp>
        <p:nvSpPr>
          <p:cNvPr id="1239" name="Google Shape;1239;p35"/>
          <p:cNvSpPr/>
          <p:nvPr/>
        </p:nvSpPr>
        <p:spPr>
          <a:xfrm>
            <a:off x="-19316" y="1589786"/>
            <a:ext cx="5658116"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240" name="Google Shape;1240;p35"/>
          <p:cNvSpPr txBox="1"/>
          <p:nvPr/>
        </p:nvSpPr>
        <p:spPr>
          <a:xfrm>
            <a:off x="628019" y="2215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241" name="Google Shape;1241;p35"/>
          <p:cNvSpPr txBox="1"/>
          <p:nvPr/>
        </p:nvSpPr>
        <p:spPr>
          <a:xfrm>
            <a:off x="1242629" y="224662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Sviluppare partenariati economici</a:t>
            </a:r>
            <a:endParaRPr/>
          </a:p>
        </p:txBody>
      </p:sp>
      <p:sp>
        <p:nvSpPr>
          <p:cNvPr id="1242" name="Google Shape;1242;p35"/>
          <p:cNvSpPr txBox="1"/>
          <p:nvPr/>
        </p:nvSpPr>
        <p:spPr>
          <a:xfrm>
            <a:off x="628019" y="255968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243" name="Google Shape;1243;p35"/>
          <p:cNvSpPr txBox="1"/>
          <p:nvPr/>
        </p:nvSpPr>
        <p:spPr>
          <a:xfrm>
            <a:off x="1242630" y="2600926"/>
            <a:ext cx="504489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Promuovere l'occupazione locale</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244" name="Google Shape;1244;p35"/>
          <p:cNvSpPr txBox="1"/>
          <p:nvPr/>
        </p:nvSpPr>
        <p:spPr>
          <a:xfrm>
            <a:off x="628019" y="294634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245" name="Google Shape;1245;p35"/>
          <p:cNvSpPr txBox="1"/>
          <p:nvPr/>
        </p:nvSpPr>
        <p:spPr>
          <a:xfrm>
            <a:off x="1242630" y="2955780"/>
            <a:ext cx="439617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Creare un mercato aziendale online</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246" name="Google Shape;1246;p35"/>
          <p:cNvSpPr txBox="1"/>
          <p:nvPr/>
        </p:nvSpPr>
        <p:spPr>
          <a:xfrm>
            <a:off x="628019" y="332819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1247" name="Google Shape;1247;p35"/>
          <p:cNvSpPr txBox="1"/>
          <p:nvPr/>
        </p:nvSpPr>
        <p:spPr>
          <a:xfrm>
            <a:off x="1242629" y="3347251"/>
            <a:ext cx="5719915"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Programmi educativi per pratiche economiche sostenibili</a:t>
            </a:r>
            <a:endParaRPr/>
          </a:p>
        </p:txBody>
      </p:sp>
      <p:sp>
        <p:nvSpPr>
          <p:cNvPr id="1248" name="Google Shape;1248;p35"/>
          <p:cNvSpPr txBox="1"/>
          <p:nvPr/>
        </p:nvSpPr>
        <p:spPr>
          <a:xfrm>
            <a:off x="578697" y="1491189"/>
            <a:ext cx="4672175"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1: Economia locale </a:t>
            </a:r>
            <a:r>
              <a:rPr lang="en-US" sz="1600" i="1">
                <a:solidFill>
                  <a:schemeClr val="lt1"/>
                </a:solidFill>
                <a:latin typeface="Verdana"/>
                <a:ea typeface="Verdana"/>
                <a:cs typeface="Verdana"/>
                <a:sym typeface="Verdana"/>
              </a:rPr>
              <a:t>(4 idee)</a:t>
            </a:r>
            <a:endParaRPr/>
          </a:p>
        </p:txBody>
      </p:sp>
      <p:sp>
        <p:nvSpPr>
          <p:cNvPr id="1249" name="Google Shape;1249;p35"/>
          <p:cNvSpPr txBox="1"/>
          <p:nvPr/>
        </p:nvSpPr>
        <p:spPr>
          <a:xfrm>
            <a:off x="1242630" y="5546879"/>
            <a:ext cx="3075170" cy="4068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Strumenti digitali</a:t>
            </a:r>
            <a:endParaRPr/>
          </a:p>
        </p:txBody>
      </p:sp>
      <p:cxnSp>
        <p:nvCxnSpPr>
          <p:cNvPr id="1250" name="Google Shape;1250;p35"/>
          <p:cNvCxnSpPr/>
          <p:nvPr/>
        </p:nvCxnSpPr>
        <p:spPr>
          <a:xfrm>
            <a:off x="3757616" y="6378645"/>
            <a:ext cx="3288633" cy="0"/>
          </a:xfrm>
          <a:prstGeom prst="straightConnector1">
            <a:avLst/>
          </a:prstGeom>
          <a:noFill/>
          <a:ln w="28575" cap="flat" cmpd="sng">
            <a:solidFill>
              <a:srgbClr val="F16924"/>
            </a:solidFill>
            <a:prstDash val="solid"/>
            <a:miter lim="800000"/>
            <a:headEnd type="none" w="sm" len="sm"/>
            <a:tailEnd type="none" w="sm" len="sm"/>
          </a:ln>
        </p:spPr>
      </p:cxnSp>
      <p:cxnSp>
        <p:nvCxnSpPr>
          <p:cNvPr id="1251" name="Google Shape;1251;p35"/>
          <p:cNvCxnSpPr/>
          <p:nvPr/>
        </p:nvCxnSpPr>
        <p:spPr>
          <a:xfrm>
            <a:off x="3699961" y="4230258"/>
            <a:ext cx="3288633" cy="0"/>
          </a:xfrm>
          <a:prstGeom prst="straightConnector1">
            <a:avLst/>
          </a:prstGeom>
          <a:noFill/>
          <a:ln w="28575" cap="flat" cmpd="sng">
            <a:solidFill>
              <a:srgbClr val="69ADAD"/>
            </a:solidFill>
            <a:prstDash val="solid"/>
            <a:miter lim="800000"/>
            <a:headEnd type="none" w="sm" len="sm"/>
            <a:tailEnd type="none" w="sm" len="sm"/>
          </a:ln>
        </p:spPr>
      </p:cxnSp>
      <p:grpSp>
        <p:nvGrpSpPr>
          <p:cNvPr id="1252" name="Google Shape;1252;p35"/>
          <p:cNvGrpSpPr/>
          <p:nvPr/>
        </p:nvGrpSpPr>
        <p:grpSpPr>
          <a:xfrm>
            <a:off x="6726624" y="6003577"/>
            <a:ext cx="750136" cy="750136"/>
            <a:chOff x="7559675" y="1928896"/>
            <a:chExt cx="750136" cy="750136"/>
          </a:xfrm>
        </p:grpSpPr>
        <p:sp>
          <p:nvSpPr>
            <p:cNvPr id="1253" name="Google Shape;1253;p35"/>
            <p:cNvSpPr/>
            <p:nvPr/>
          </p:nvSpPr>
          <p:spPr>
            <a:xfrm>
              <a:off x="7559675" y="1928896"/>
              <a:ext cx="750136" cy="750136"/>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254" name="Google Shape;1254;p35"/>
            <p:cNvGrpSpPr/>
            <p:nvPr/>
          </p:nvGrpSpPr>
          <p:grpSpPr>
            <a:xfrm>
              <a:off x="7683372" y="2028561"/>
              <a:ext cx="526805" cy="526741"/>
              <a:chOff x="1042830" y="5367345"/>
              <a:chExt cx="907476" cy="907364"/>
            </a:xfrm>
          </p:grpSpPr>
          <p:grpSp>
            <p:nvGrpSpPr>
              <p:cNvPr id="1255" name="Google Shape;1255;p35"/>
              <p:cNvGrpSpPr/>
              <p:nvPr/>
            </p:nvGrpSpPr>
            <p:grpSpPr>
              <a:xfrm>
                <a:off x="1042830" y="5367345"/>
                <a:ext cx="907476" cy="907364"/>
                <a:chOff x="5318121" y="3727141"/>
                <a:chExt cx="907476" cy="907364"/>
              </a:xfrm>
            </p:grpSpPr>
            <p:sp>
              <p:nvSpPr>
                <p:cNvPr id="1256" name="Google Shape;1256;p35"/>
                <p:cNvSpPr/>
                <p:nvPr/>
              </p:nvSpPr>
              <p:spPr>
                <a:xfrm>
                  <a:off x="5318121" y="3727141"/>
                  <a:ext cx="907476" cy="907364"/>
                </a:xfrm>
                <a:custGeom>
                  <a:rect l="l" t="t" r="r" b="b"/>
                  <a:pathLst>
                    <a:path w="907476" h="907364" extrusionOk="0">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57" name="Google Shape;1257;p35"/>
                <p:cNvSpPr/>
                <p:nvPr/>
              </p:nvSpPr>
              <p:spPr>
                <a:xfrm>
                  <a:off x="5953501" y="4163181"/>
                  <a:ext cx="65641" cy="35401"/>
                </a:xfrm>
                <a:custGeom>
                  <a:rect l="l" t="t" r="r" b="b"/>
                  <a:pathLst>
                    <a:path w="65641" h="35401" extrusionOk="0">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58" name="Google Shape;1258;p35"/>
                <p:cNvSpPr/>
                <p:nvPr/>
              </p:nvSpPr>
              <p:spPr>
                <a:xfrm>
                  <a:off x="5523843" y="4332476"/>
                  <a:ext cx="58547" cy="56694"/>
                </a:xfrm>
                <a:custGeom>
                  <a:rect l="l" t="t" r="r" b="b"/>
                  <a:pathLst>
                    <a:path w="58547" h="56694" extrusionOk="0">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59" name="Google Shape;1259;p35"/>
                <p:cNvSpPr/>
                <p:nvPr/>
              </p:nvSpPr>
              <p:spPr>
                <a:xfrm>
                  <a:off x="5445750" y="4163159"/>
                  <a:ext cx="62204" cy="35518"/>
                </a:xfrm>
                <a:custGeom>
                  <a:rect l="l" t="t" r="r" b="b"/>
                  <a:pathLst>
                    <a:path w="62204" h="35518" extrusionOk="0">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60" name="Google Shape;1260;p35"/>
                <p:cNvSpPr/>
                <p:nvPr/>
              </p:nvSpPr>
              <p:spPr>
                <a:xfrm>
                  <a:off x="5888622" y="3972297"/>
                  <a:ext cx="52247" cy="54354"/>
                </a:xfrm>
                <a:custGeom>
                  <a:rect l="l" t="t" r="r" b="b"/>
                  <a:pathLst>
                    <a:path w="52247" h="54354" extrusionOk="0">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61" name="Google Shape;1261;p35"/>
                <p:cNvSpPr/>
                <p:nvPr/>
              </p:nvSpPr>
              <p:spPr>
                <a:xfrm>
                  <a:off x="5523894" y="3973420"/>
                  <a:ext cx="55042" cy="51523"/>
                </a:xfrm>
                <a:custGeom>
                  <a:rect l="l" t="t" r="r" b="b"/>
                  <a:pathLst>
                    <a:path w="55042" h="51523" extrusionOk="0">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62" name="Google Shape;1262;p35"/>
                <p:cNvSpPr/>
                <p:nvPr/>
              </p:nvSpPr>
              <p:spPr>
                <a:xfrm>
                  <a:off x="5714409" y="3893791"/>
                  <a:ext cx="35595" cy="58763"/>
                </a:xfrm>
                <a:custGeom>
                  <a:rect l="l" t="t" r="r" b="b"/>
                  <a:pathLst>
                    <a:path w="35595" h="58763" extrusionOk="0">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63" name="Google Shape;1263;p35"/>
                <p:cNvSpPr/>
                <p:nvPr/>
              </p:nvSpPr>
              <p:spPr>
                <a:xfrm>
                  <a:off x="5714793" y="3727525"/>
                  <a:ext cx="35307" cy="35326"/>
                </a:xfrm>
                <a:custGeom>
                  <a:rect l="l" t="t" r="r" b="b"/>
                  <a:pathLst>
                    <a:path w="35307" h="35326" extrusionOk="0">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64" name="Google Shape;1264;p35"/>
                <p:cNvSpPr/>
                <p:nvPr/>
              </p:nvSpPr>
              <p:spPr>
                <a:xfrm>
                  <a:off x="5649294" y="4059440"/>
                  <a:ext cx="169845" cy="243571"/>
                </a:xfrm>
                <a:custGeom>
                  <a:rect l="l" t="t" r="r" b="b"/>
                  <a:pathLst>
                    <a:path w="169845" h="243571" extrusionOk="0">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265" name="Google Shape;1265;p35"/>
              <p:cNvGrpSpPr/>
              <p:nvPr/>
            </p:nvGrpSpPr>
            <p:grpSpPr>
              <a:xfrm>
                <a:off x="1304333" y="5488666"/>
                <a:ext cx="566267" cy="691349"/>
                <a:chOff x="5574516" y="3858678"/>
                <a:chExt cx="566267" cy="691349"/>
              </a:xfrm>
            </p:grpSpPr>
            <p:sp>
              <p:nvSpPr>
                <p:cNvPr id="1266" name="Google Shape;1266;p35"/>
                <p:cNvSpPr/>
                <p:nvPr/>
              </p:nvSpPr>
              <p:spPr>
                <a:xfrm>
                  <a:off x="5574516" y="4023123"/>
                  <a:ext cx="315322" cy="329150"/>
                </a:xfrm>
                <a:custGeom>
                  <a:rect l="l" t="t" r="r" b="b"/>
                  <a:pathLst>
                    <a:path w="315322" h="329150" extrusionOk="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67" name="Google Shape;1267;p35"/>
                <p:cNvSpPr/>
                <p:nvPr/>
              </p:nvSpPr>
              <p:spPr>
                <a:xfrm>
                  <a:off x="5935464" y="4344594"/>
                  <a:ext cx="205319" cy="205433"/>
                </a:xfrm>
                <a:custGeom>
                  <a:rect l="l" t="t" r="r" b="b"/>
                  <a:pathLst>
                    <a:path w="205319" h="205433" extrusionOk="0">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68" name="Google Shape;1268;p35"/>
                <p:cNvSpPr/>
                <p:nvPr/>
              </p:nvSpPr>
              <p:spPr>
                <a:xfrm>
                  <a:off x="6090893" y="3858678"/>
                  <a:ext cx="48643" cy="134182"/>
                </a:xfrm>
                <a:custGeom>
                  <a:rect l="l" t="t" r="r" b="b"/>
                  <a:pathLst>
                    <a:path w="48643" h="134182" extrusionOk="0">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69" name="Google Shape;1269;p35"/>
                <p:cNvSpPr/>
                <p:nvPr/>
              </p:nvSpPr>
              <p:spPr>
                <a:xfrm>
                  <a:off x="6090893" y="4028401"/>
                  <a:ext cx="49027" cy="134737"/>
                </a:xfrm>
                <a:custGeom>
                  <a:rect l="l" t="t" r="r" b="b"/>
                  <a:pathLst>
                    <a:path w="49027" h="134737" extrusionOk="0">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70" name="Google Shape;1270;p35"/>
                <p:cNvSpPr/>
                <p:nvPr/>
              </p:nvSpPr>
              <p:spPr>
                <a:xfrm>
                  <a:off x="6090893" y="4199579"/>
                  <a:ext cx="48355" cy="133206"/>
                </a:xfrm>
                <a:custGeom>
                  <a:rect l="l" t="t" r="r" b="b"/>
                  <a:pathLst>
                    <a:path w="48355" h="133206" extrusionOk="0">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71" name="Google Shape;1271;p35"/>
                <p:cNvSpPr/>
                <p:nvPr/>
              </p:nvSpPr>
              <p:spPr>
                <a:xfrm>
                  <a:off x="5699826" y="4143000"/>
                  <a:ext cx="65241" cy="82941"/>
                </a:xfrm>
                <a:custGeom>
                  <a:rect l="l" t="t" r="r" b="b"/>
                  <a:pathLst>
                    <a:path w="65241" h="82941" extrusionOk="0">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grpSp>
        <p:nvGrpSpPr>
          <p:cNvPr id="1272" name="Google Shape;1272;p35"/>
          <p:cNvGrpSpPr/>
          <p:nvPr/>
        </p:nvGrpSpPr>
        <p:grpSpPr>
          <a:xfrm>
            <a:off x="6668969" y="3807331"/>
            <a:ext cx="750136" cy="750136"/>
            <a:chOff x="6770986" y="5699369"/>
            <a:chExt cx="750136" cy="750136"/>
          </a:xfrm>
        </p:grpSpPr>
        <p:sp>
          <p:nvSpPr>
            <p:cNvPr id="1273" name="Google Shape;1273;p35"/>
            <p:cNvSpPr/>
            <p:nvPr/>
          </p:nvSpPr>
          <p:spPr>
            <a:xfrm>
              <a:off x="6770986" y="5699369"/>
              <a:ext cx="750136" cy="750136"/>
            </a:xfrm>
            <a:prstGeom prst="ellipse">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274" name="Google Shape;1274;p35"/>
            <p:cNvGrpSpPr/>
            <p:nvPr/>
          </p:nvGrpSpPr>
          <p:grpSpPr>
            <a:xfrm>
              <a:off x="6927017" y="5844011"/>
              <a:ext cx="460179" cy="460852"/>
              <a:chOff x="5846399" y="5075944"/>
              <a:chExt cx="910778" cy="912109"/>
            </a:xfrm>
          </p:grpSpPr>
          <p:grpSp>
            <p:nvGrpSpPr>
              <p:cNvPr id="1275" name="Google Shape;1275;p35"/>
              <p:cNvGrpSpPr/>
              <p:nvPr/>
            </p:nvGrpSpPr>
            <p:grpSpPr>
              <a:xfrm>
                <a:off x="6118625" y="5123402"/>
                <a:ext cx="376897" cy="533617"/>
                <a:chOff x="2711364" y="4936062"/>
                <a:chExt cx="376897" cy="533617"/>
              </a:xfrm>
            </p:grpSpPr>
            <p:sp>
              <p:nvSpPr>
                <p:cNvPr id="1276" name="Google Shape;1276;p35"/>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77" name="Google Shape;1277;p35"/>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78" name="Google Shape;1278;p35"/>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79" name="Google Shape;1279;p35"/>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80" name="Google Shape;1280;p35"/>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81" name="Google Shape;1281;p35"/>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282" name="Google Shape;1282;p35"/>
              <p:cNvGrpSpPr/>
              <p:nvPr/>
            </p:nvGrpSpPr>
            <p:grpSpPr>
              <a:xfrm>
                <a:off x="5846399" y="5075944"/>
                <a:ext cx="910778" cy="912109"/>
                <a:chOff x="2444246" y="4903928"/>
                <a:chExt cx="910778" cy="912109"/>
              </a:xfrm>
            </p:grpSpPr>
            <p:sp>
              <p:nvSpPr>
                <p:cNvPr id="1283" name="Google Shape;1283;p35"/>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84" name="Google Shape;1284;p35"/>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85" name="Google Shape;1285;p35"/>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86" name="Google Shape;1286;p35"/>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87" name="Google Shape;1287;p35"/>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88" name="Google Shape;1288;p35"/>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89" name="Google Shape;1289;p35"/>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90" name="Google Shape;1290;p35"/>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91" name="Google Shape;1291;p35"/>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292" name="Google Shape;1292;p35"/>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293" name="Google Shape;1293;p35"/>
          <p:cNvSpPr txBox="1"/>
          <p:nvPr/>
        </p:nvSpPr>
        <p:spPr>
          <a:xfrm>
            <a:off x="3004001" y="5495638"/>
            <a:ext cx="445604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Esperienze di immersione culturale</a:t>
            </a:r>
            <a:endParaRPr/>
          </a:p>
        </p:txBody>
      </p:sp>
      <p:sp>
        <p:nvSpPr>
          <p:cNvPr id="1294" name="Google Shape;1294;p35"/>
          <p:cNvSpPr txBox="1"/>
          <p:nvPr/>
        </p:nvSpPr>
        <p:spPr>
          <a:xfrm>
            <a:off x="3004001" y="5843422"/>
            <a:ext cx="4027514"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Tour culturali della comunità</a:t>
            </a:r>
            <a:endParaRPr/>
          </a:p>
          <a:p>
            <a:pPr marL="518236" marR="0" lvl="0" indent="-429336" algn="l" rtl="0">
              <a:lnSpc>
                <a:spcPct val="100000"/>
              </a:lnSpc>
              <a:spcBef>
                <a:spcPts val="2267"/>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1295" name="Google Shape;1295;p35"/>
          <p:cNvSpPr/>
          <p:nvPr/>
        </p:nvSpPr>
        <p:spPr>
          <a:xfrm>
            <a:off x="2452256" y="4832325"/>
            <a:ext cx="5107420" cy="531962"/>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296" name="Google Shape;1296;p35"/>
          <p:cNvSpPr txBox="1"/>
          <p:nvPr/>
        </p:nvSpPr>
        <p:spPr>
          <a:xfrm>
            <a:off x="2630903" y="4927806"/>
            <a:ext cx="4829138"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2: Cultura e patrimonio </a:t>
            </a:r>
            <a:r>
              <a:rPr lang="en-US" sz="1600" i="1">
                <a:solidFill>
                  <a:schemeClr val="lt1"/>
                </a:solidFill>
                <a:latin typeface="Verdana"/>
                <a:ea typeface="Verdana"/>
                <a:cs typeface="Verdana"/>
                <a:sym typeface="Verdana"/>
              </a:rPr>
              <a:t>(2 idee)</a:t>
            </a:r>
            <a:endParaRPr sz="1600" b="1">
              <a:solidFill>
                <a:schemeClr val="lt1"/>
              </a:solidFill>
              <a:latin typeface="Verdana"/>
              <a:ea typeface="Verdana"/>
              <a:cs typeface="Verdana"/>
              <a:sym typeface="Verdana"/>
            </a:endParaRPr>
          </a:p>
        </p:txBody>
      </p:sp>
      <p:sp>
        <p:nvSpPr>
          <p:cNvPr id="1297" name="Google Shape;1297;p35"/>
          <p:cNvSpPr txBox="1"/>
          <p:nvPr/>
        </p:nvSpPr>
        <p:spPr>
          <a:xfrm>
            <a:off x="2626354" y="548698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298" name="Google Shape;1298;p35"/>
          <p:cNvSpPr txBox="1"/>
          <p:nvPr/>
        </p:nvSpPr>
        <p:spPr>
          <a:xfrm>
            <a:off x="2626354" y="5831660"/>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299" name="Google Shape;1299;p35"/>
          <p:cNvSpPr/>
          <p:nvPr/>
        </p:nvSpPr>
        <p:spPr>
          <a:xfrm>
            <a:off x="-107566" y="7072605"/>
            <a:ext cx="6306844" cy="531962"/>
          </a:xfrm>
          <a:prstGeom prst="rect">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300" name="Google Shape;1300;p35"/>
          <p:cNvSpPr txBox="1"/>
          <p:nvPr/>
        </p:nvSpPr>
        <p:spPr>
          <a:xfrm>
            <a:off x="539769" y="769783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301" name="Google Shape;1301;p35"/>
          <p:cNvSpPr txBox="1"/>
          <p:nvPr/>
        </p:nvSpPr>
        <p:spPr>
          <a:xfrm>
            <a:off x="1154379" y="7729443"/>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Tour ecologici incentrati sulla comunità </a:t>
            </a:r>
            <a:endParaRPr/>
          </a:p>
        </p:txBody>
      </p:sp>
      <p:sp>
        <p:nvSpPr>
          <p:cNvPr id="1302" name="Google Shape;1302;p35"/>
          <p:cNvSpPr txBox="1"/>
          <p:nvPr/>
        </p:nvSpPr>
        <p:spPr>
          <a:xfrm>
            <a:off x="539769" y="8042508"/>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303" name="Google Shape;1303;p35"/>
          <p:cNvSpPr txBox="1"/>
          <p:nvPr/>
        </p:nvSpPr>
        <p:spPr>
          <a:xfrm>
            <a:off x="1154380" y="8083745"/>
            <a:ext cx="504489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Alloggio ecologico locale</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304" name="Google Shape;1304;p35"/>
          <p:cNvSpPr txBox="1"/>
          <p:nvPr/>
        </p:nvSpPr>
        <p:spPr>
          <a:xfrm>
            <a:off x="539769" y="8429166"/>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305" name="Google Shape;1305;p35"/>
          <p:cNvSpPr txBox="1"/>
          <p:nvPr/>
        </p:nvSpPr>
        <p:spPr>
          <a:xfrm>
            <a:off x="1154380" y="8438599"/>
            <a:ext cx="439617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Laboratori di competenze digitali per i giovani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306" name="Google Shape;1306;p35"/>
          <p:cNvSpPr txBox="1"/>
          <p:nvPr/>
        </p:nvSpPr>
        <p:spPr>
          <a:xfrm>
            <a:off x="539769" y="8811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1307" name="Google Shape;1307;p35"/>
          <p:cNvSpPr txBox="1"/>
          <p:nvPr/>
        </p:nvSpPr>
        <p:spPr>
          <a:xfrm>
            <a:off x="1154380" y="8830070"/>
            <a:ext cx="4906352"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Storytelling digitale per le cause locali</a:t>
            </a:r>
            <a:endParaRPr/>
          </a:p>
        </p:txBody>
      </p:sp>
      <p:sp>
        <p:nvSpPr>
          <p:cNvPr id="1308" name="Google Shape;1308;p35"/>
          <p:cNvSpPr txBox="1"/>
          <p:nvPr/>
        </p:nvSpPr>
        <p:spPr>
          <a:xfrm>
            <a:off x="539769" y="9178420"/>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1309" name="Google Shape;1309;p35"/>
          <p:cNvSpPr txBox="1"/>
          <p:nvPr/>
        </p:nvSpPr>
        <p:spPr>
          <a:xfrm>
            <a:off x="1154379" y="9207103"/>
            <a:ext cx="490635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Sviluppare un tour interattivo di ecoturismo e benessere </a:t>
            </a:r>
            <a:endParaRPr/>
          </a:p>
        </p:txBody>
      </p:sp>
      <p:sp>
        <p:nvSpPr>
          <p:cNvPr id="1310" name="Google Shape;1310;p35"/>
          <p:cNvSpPr txBox="1"/>
          <p:nvPr/>
        </p:nvSpPr>
        <p:spPr>
          <a:xfrm>
            <a:off x="490448" y="6974008"/>
            <a:ext cx="5570284"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3: Ecoturismo </a:t>
            </a:r>
            <a:r>
              <a:rPr lang="en-US" sz="1600" i="1">
                <a:solidFill>
                  <a:schemeClr val="lt1"/>
                </a:solidFill>
                <a:latin typeface="Verdana"/>
                <a:ea typeface="Verdana"/>
                <a:cs typeface="Verdana"/>
                <a:sym typeface="Verdana"/>
              </a:rPr>
              <a:t>(5 idee)</a:t>
            </a:r>
            <a:endParaRPr sz="1600" b="1">
              <a:solidFill>
                <a:schemeClr val="lt1"/>
              </a:solidFill>
              <a:latin typeface="Verdana"/>
              <a:ea typeface="Verdana"/>
              <a:cs typeface="Verdana"/>
              <a:sym typeface="Verdana"/>
            </a:endParaRPr>
          </a:p>
        </p:txBody>
      </p:sp>
      <p:cxnSp>
        <p:nvCxnSpPr>
          <p:cNvPr id="1311" name="Google Shape;1311;p35"/>
          <p:cNvCxnSpPr/>
          <p:nvPr/>
        </p:nvCxnSpPr>
        <p:spPr>
          <a:xfrm>
            <a:off x="3611711" y="9713077"/>
            <a:ext cx="3288633" cy="0"/>
          </a:xfrm>
          <a:prstGeom prst="straightConnector1">
            <a:avLst/>
          </a:prstGeom>
          <a:noFill/>
          <a:ln w="28575" cap="flat" cmpd="sng">
            <a:solidFill>
              <a:srgbClr val="8AC03B"/>
            </a:solidFill>
            <a:prstDash val="solid"/>
            <a:miter lim="800000"/>
            <a:headEnd type="none" w="sm" len="sm"/>
            <a:tailEnd type="none" w="sm" len="sm"/>
          </a:ln>
        </p:spPr>
      </p:cxnSp>
      <p:grpSp>
        <p:nvGrpSpPr>
          <p:cNvPr id="1312" name="Google Shape;1312;p35"/>
          <p:cNvGrpSpPr/>
          <p:nvPr/>
        </p:nvGrpSpPr>
        <p:grpSpPr>
          <a:xfrm>
            <a:off x="6580719" y="9290150"/>
            <a:ext cx="750136" cy="750136"/>
            <a:chOff x="6770986" y="5699369"/>
            <a:chExt cx="750136" cy="750136"/>
          </a:xfrm>
        </p:grpSpPr>
        <p:sp>
          <p:nvSpPr>
            <p:cNvPr id="1313" name="Google Shape;1313;p35"/>
            <p:cNvSpPr/>
            <p:nvPr/>
          </p:nvSpPr>
          <p:spPr>
            <a:xfrm>
              <a:off x="6770986" y="5699369"/>
              <a:ext cx="750136" cy="750136"/>
            </a:xfrm>
            <a:prstGeom prst="ellipse">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314" name="Google Shape;1314;p35"/>
            <p:cNvGrpSpPr/>
            <p:nvPr/>
          </p:nvGrpSpPr>
          <p:grpSpPr>
            <a:xfrm>
              <a:off x="6927017" y="5844011"/>
              <a:ext cx="460179" cy="460852"/>
              <a:chOff x="5846399" y="5075944"/>
              <a:chExt cx="910778" cy="912109"/>
            </a:xfrm>
          </p:grpSpPr>
          <p:grpSp>
            <p:nvGrpSpPr>
              <p:cNvPr id="1315" name="Google Shape;1315;p35"/>
              <p:cNvGrpSpPr/>
              <p:nvPr/>
            </p:nvGrpSpPr>
            <p:grpSpPr>
              <a:xfrm>
                <a:off x="6118625" y="5123402"/>
                <a:ext cx="376897" cy="533617"/>
                <a:chOff x="2711364" y="4936062"/>
                <a:chExt cx="376897" cy="533617"/>
              </a:xfrm>
            </p:grpSpPr>
            <p:sp>
              <p:nvSpPr>
                <p:cNvPr id="1316" name="Google Shape;1316;p35"/>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17" name="Google Shape;1317;p35"/>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18" name="Google Shape;1318;p35"/>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19" name="Google Shape;1319;p35"/>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20" name="Google Shape;1320;p35"/>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21" name="Google Shape;1321;p35"/>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322" name="Google Shape;1322;p35"/>
              <p:cNvGrpSpPr/>
              <p:nvPr/>
            </p:nvGrpSpPr>
            <p:grpSpPr>
              <a:xfrm>
                <a:off x="5846399" y="5075944"/>
                <a:ext cx="910778" cy="912109"/>
                <a:chOff x="2444246" y="4903928"/>
                <a:chExt cx="910778" cy="912109"/>
              </a:xfrm>
            </p:grpSpPr>
            <p:sp>
              <p:nvSpPr>
                <p:cNvPr id="1323" name="Google Shape;1323;p35"/>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24" name="Google Shape;1324;p35"/>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25" name="Google Shape;1325;p35"/>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26" name="Google Shape;1326;p35"/>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27" name="Google Shape;1327;p35"/>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28" name="Google Shape;1328;p35"/>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29" name="Google Shape;1329;p35"/>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30" name="Google Shape;1330;p35"/>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31" name="Google Shape;1331;p35"/>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32" name="Google Shape;1332;p35"/>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333" name="Google Shape;1333;p35"/>
          <p:cNvSpPr txBox="1"/>
          <p:nvPr/>
        </p:nvSpPr>
        <p:spPr>
          <a:xfrm>
            <a:off x="302839" y="250441"/>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3: Fase 3</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36"/>
          <p:cNvSpPr/>
          <p:nvPr/>
        </p:nvSpPr>
        <p:spPr>
          <a:xfrm>
            <a:off x="-19316" y="1589786"/>
            <a:ext cx="6931860"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339" name="Google Shape;1339;p36"/>
          <p:cNvSpPr txBox="1"/>
          <p:nvPr/>
        </p:nvSpPr>
        <p:spPr>
          <a:xfrm>
            <a:off x="628019" y="2215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340" name="Google Shape;1340;p36"/>
          <p:cNvSpPr txBox="1"/>
          <p:nvPr/>
        </p:nvSpPr>
        <p:spPr>
          <a:xfrm>
            <a:off x="1242629" y="224662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Tour a piedi dell'arte di strada</a:t>
            </a:r>
            <a:endParaRPr/>
          </a:p>
        </p:txBody>
      </p:sp>
      <p:sp>
        <p:nvSpPr>
          <p:cNvPr id="1341" name="Google Shape;1341;p36"/>
          <p:cNvSpPr txBox="1"/>
          <p:nvPr/>
        </p:nvSpPr>
        <p:spPr>
          <a:xfrm>
            <a:off x="628019" y="255968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342" name="Google Shape;1342;p36"/>
          <p:cNvSpPr txBox="1"/>
          <p:nvPr/>
        </p:nvSpPr>
        <p:spPr>
          <a:xfrm>
            <a:off x="1242630" y="2600926"/>
            <a:ext cx="562455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Eventi d'arte e graffiti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343" name="Google Shape;1343;p36"/>
          <p:cNvSpPr txBox="1"/>
          <p:nvPr/>
        </p:nvSpPr>
        <p:spPr>
          <a:xfrm>
            <a:off x="578697" y="1491189"/>
            <a:ext cx="5833521"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4: Arte di strada (</a:t>
            </a:r>
            <a:r>
              <a:rPr lang="en-US" sz="1600" i="1">
                <a:solidFill>
                  <a:schemeClr val="lt1"/>
                </a:solidFill>
                <a:latin typeface="Verdana"/>
                <a:ea typeface="Verdana"/>
                <a:cs typeface="Verdana"/>
                <a:sym typeface="Verdana"/>
              </a:rPr>
              <a:t>2 idee)</a:t>
            </a:r>
            <a:endParaRPr sz="1600" b="1">
              <a:solidFill>
                <a:schemeClr val="lt1"/>
              </a:solidFill>
              <a:latin typeface="Verdana"/>
              <a:ea typeface="Verdana"/>
              <a:cs typeface="Verdana"/>
              <a:sym typeface="Verdana"/>
            </a:endParaRPr>
          </a:p>
        </p:txBody>
      </p:sp>
      <p:cxnSp>
        <p:nvCxnSpPr>
          <p:cNvPr id="1344" name="Google Shape;1344;p36"/>
          <p:cNvCxnSpPr/>
          <p:nvPr/>
        </p:nvCxnSpPr>
        <p:spPr>
          <a:xfrm>
            <a:off x="3720286" y="2843505"/>
            <a:ext cx="3288633" cy="0"/>
          </a:xfrm>
          <a:prstGeom prst="straightConnector1">
            <a:avLst/>
          </a:prstGeom>
          <a:noFill/>
          <a:ln w="28575" cap="flat" cmpd="sng">
            <a:solidFill>
              <a:srgbClr val="69ADAD"/>
            </a:solidFill>
            <a:prstDash val="solid"/>
            <a:miter lim="800000"/>
            <a:headEnd type="none" w="sm" len="sm"/>
            <a:tailEnd type="none" w="sm" len="sm"/>
          </a:ln>
        </p:spPr>
      </p:cxnSp>
      <p:grpSp>
        <p:nvGrpSpPr>
          <p:cNvPr id="1345" name="Google Shape;1345;p36"/>
          <p:cNvGrpSpPr/>
          <p:nvPr/>
        </p:nvGrpSpPr>
        <p:grpSpPr>
          <a:xfrm>
            <a:off x="6689294" y="2420578"/>
            <a:ext cx="750136" cy="750136"/>
            <a:chOff x="6770986" y="5699369"/>
            <a:chExt cx="750136" cy="750136"/>
          </a:xfrm>
        </p:grpSpPr>
        <p:sp>
          <p:nvSpPr>
            <p:cNvPr id="1346" name="Google Shape;1346;p36"/>
            <p:cNvSpPr/>
            <p:nvPr/>
          </p:nvSpPr>
          <p:spPr>
            <a:xfrm>
              <a:off x="6770986" y="5699369"/>
              <a:ext cx="750136" cy="750136"/>
            </a:xfrm>
            <a:prstGeom prst="ellipse">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347" name="Google Shape;1347;p36"/>
            <p:cNvGrpSpPr/>
            <p:nvPr/>
          </p:nvGrpSpPr>
          <p:grpSpPr>
            <a:xfrm>
              <a:off x="6927017" y="5844011"/>
              <a:ext cx="460179" cy="460852"/>
              <a:chOff x="5846399" y="5075944"/>
              <a:chExt cx="910778" cy="912109"/>
            </a:xfrm>
          </p:grpSpPr>
          <p:grpSp>
            <p:nvGrpSpPr>
              <p:cNvPr id="1348" name="Google Shape;1348;p36"/>
              <p:cNvGrpSpPr/>
              <p:nvPr/>
            </p:nvGrpSpPr>
            <p:grpSpPr>
              <a:xfrm>
                <a:off x="6118625" y="5123402"/>
                <a:ext cx="376897" cy="533617"/>
                <a:chOff x="2711364" y="4936062"/>
                <a:chExt cx="376897" cy="533617"/>
              </a:xfrm>
            </p:grpSpPr>
            <p:sp>
              <p:nvSpPr>
                <p:cNvPr id="1349" name="Google Shape;1349;p36"/>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50" name="Google Shape;1350;p36"/>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51" name="Google Shape;1351;p36"/>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52" name="Google Shape;1352;p36"/>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53" name="Google Shape;1353;p36"/>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54" name="Google Shape;1354;p36"/>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355" name="Google Shape;1355;p36"/>
              <p:cNvGrpSpPr/>
              <p:nvPr/>
            </p:nvGrpSpPr>
            <p:grpSpPr>
              <a:xfrm>
                <a:off x="5846399" y="5075944"/>
                <a:ext cx="910778" cy="912109"/>
                <a:chOff x="2444246" y="4903928"/>
                <a:chExt cx="910778" cy="912109"/>
              </a:xfrm>
            </p:grpSpPr>
            <p:sp>
              <p:nvSpPr>
                <p:cNvPr id="1356" name="Google Shape;1356;p36"/>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57" name="Google Shape;1357;p36"/>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58" name="Google Shape;1358;p36"/>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59" name="Google Shape;1359;p36"/>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60" name="Google Shape;1360;p36"/>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61" name="Google Shape;1361;p36"/>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62" name="Google Shape;1362;p36"/>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63" name="Google Shape;1363;p36"/>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64" name="Google Shape;1364;p36"/>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65" name="Google Shape;1365;p36"/>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366" name="Google Shape;1366;p36"/>
          <p:cNvSpPr/>
          <p:nvPr/>
        </p:nvSpPr>
        <p:spPr>
          <a:xfrm>
            <a:off x="2036620" y="3351516"/>
            <a:ext cx="5603776" cy="531962"/>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367" name="Google Shape;1367;p36"/>
          <p:cNvSpPr txBox="1"/>
          <p:nvPr/>
        </p:nvSpPr>
        <p:spPr>
          <a:xfrm>
            <a:off x="2212401" y="3459346"/>
            <a:ext cx="5388838"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5: Sport e avventura </a:t>
            </a:r>
            <a:r>
              <a:rPr lang="en-US" sz="1600" i="1">
                <a:solidFill>
                  <a:schemeClr val="lt1"/>
                </a:solidFill>
                <a:latin typeface="Verdana"/>
                <a:ea typeface="Verdana"/>
                <a:cs typeface="Verdana"/>
                <a:sym typeface="Verdana"/>
              </a:rPr>
              <a:t>(6 idee)</a:t>
            </a:r>
            <a:endParaRPr sz="1600" b="1">
              <a:solidFill>
                <a:schemeClr val="lt1"/>
              </a:solidFill>
              <a:latin typeface="Verdana"/>
              <a:ea typeface="Verdana"/>
              <a:cs typeface="Verdana"/>
              <a:sym typeface="Verdana"/>
            </a:endParaRPr>
          </a:p>
        </p:txBody>
      </p:sp>
      <p:sp>
        <p:nvSpPr>
          <p:cNvPr id="1368" name="Google Shape;1368;p36"/>
          <p:cNvSpPr txBox="1"/>
          <p:nvPr/>
        </p:nvSpPr>
        <p:spPr>
          <a:xfrm>
            <a:off x="302839" y="864288"/>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PROVARE le idee (7 temi)</a:t>
            </a:r>
            <a:endParaRPr/>
          </a:p>
        </p:txBody>
      </p:sp>
      <p:sp>
        <p:nvSpPr>
          <p:cNvPr id="1369" name="Google Shape;1369;p36"/>
          <p:cNvSpPr txBox="1"/>
          <p:nvPr/>
        </p:nvSpPr>
        <p:spPr>
          <a:xfrm>
            <a:off x="302839" y="250441"/>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3: Fase 3</a:t>
            </a:r>
            <a:endParaRPr/>
          </a:p>
        </p:txBody>
      </p:sp>
      <p:sp>
        <p:nvSpPr>
          <p:cNvPr id="1370" name="Google Shape;1370;p36"/>
          <p:cNvSpPr/>
          <p:nvPr/>
        </p:nvSpPr>
        <p:spPr>
          <a:xfrm>
            <a:off x="0" y="7134412"/>
            <a:ext cx="6931860" cy="531962"/>
          </a:xfrm>
          <a:prstGeom prst="rect">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371" name="Google Shape;1371;p36"/>
          <p:cNvSpPr txBox="1"/>
          <p:nvPr/>
        </p:nvSpPr>
        <p:spPr>
          <a:xfrm>
            <a:off x="647335" y="7759638"/>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372" name="Google Shape;1372;p36"/>
          <p:cNvSpPr txBox="1"/>
          <p:nvPr/>
        </p:nvSpPr>
        <p:spPr>
          <a:xfrm>
            <a:off x="1261945" y="7791250"/>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Programmi e workshop per la comunità</a:t>
            </a:r>
            <a:endParaRPr/>
          </a:p>
        </p:txBody>
      </p:sp>
      <p:sp>
        <p:nvSpPr>
          <p:cNvPr id="1373" name="Google Shape;1373;p36"/>
          <p:cNvSpPr txBox="1"/>
          <p:nvPr/>
        </p:nvSpPr>
        <p:spPr>
          <a:xfrm>
            <a:off x="647335" y="8104315"/>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374" name="Google Shape;1374;p36"/>
          <p:cNvSpPr txBox="1"/>
          <p:nvPr/>
        </p:nvSpPr>
        <p:spPr>
          <a:xfrm>
            <a:off x="1261946" y="8145552"/>
            <a:ext cx="562455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Attività comunitarie ed esercizio fisico</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375" name="Google Shape;1375;p36"/>
          <p:cNvSpPr txBox="1"/>
          <p:nvPr/>
        </p:nvSpPr>
        <p:spPr>
          <a:xfrm>
            <a:off x="647335" y="849097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376" name="Google Shape;1376;p36"/>
          <p:cNvSpPr txBox="1"/>
          <p:nvPr/>
        </p:nvSpPr>
        <p:spPr>
          <a:xfrm>
            <a:off x="1261945" y="8500406"/>
            <a:ext cx="552242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Laboratori di mindfulness e connessione con la natura</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377" name="Google Shape;1377;p36"/>
          <p:cNvSpPr txBox="1"/>
          <p:nvPr/>
        </p:nvSpPr>
        <p:spPr>
          <a:xfrm>
            <a:off x="647335" y="887281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1378" name="Google Shape;1378;p36"/>
          <p:cNvSpPr txBox="1"/>
          <p:nvPr/>
        </p:nvSpPr>
        <p:spPr>
          <a:xfrm>
            <a:off x="1261946" y="8891877"/>
            <a:ext cx="5515442"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Creazione di risorse per la salute mentale</a:t>
            </a:r>
            <a:endParaRPr/>
          </a:p>
        </p:txBody>
      </p:sp>
      <p:sp>
        <p:nvSpPr>
          <p:cNvPr id="1379" name="Google Shape;1379;p36"/>
          <p:cNvSpPr txBox="1"/>
          <p:nvPr/>
        </p:nvSpPr>
        <p:spPr>
          <a:xfrm>
            <a:off x="647335" y="924022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1380" name="Google Shape;1380;p36"/>
          <p:cNvSpPr txBox="1"/>
          <p:nvPr/>
        </p:nvSpPr>
        <p:spPr>
          <a:xfrm>
            <a:off x="1261945" y="9268910"/>
            <a:ext cx="571767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Iniziative di benessere nell'orto comunitario</a:t>
            </a:r>
            <a:endParaRPr/>
          </a:p>
        </p:txBody>
      </p:sp>
      <p:sp>
        <p:nvSpPr>
          <p:cNvPr id="1381" name="Google Shape;1381;p36"/>
          <p:cNvSpPr txBox="1"/>
          <p:nvPr/>
        </p:nvSpPr>
        <p:spPr>
          <a:xfrm>
            <a:off x="598013" y="7035815"/>
            <a:ext cx="5833521"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6: Salute e benessere </a:t>
            </a:r>
            <a:r>
              <a:rPr lang="en-US" sz="1600" i="1">
                <a:solidFill>
                  <a:schemeClr val="lt1"/>
                </a:solidFill>
                <a:latin typeface="Verdana"/>
                <a:ea typeface="Verdana"/>
                <a:cs typeface="Verdana"/>
                <a:sym typeface="Verdana"/>
              </a:rPr>
              <a:t>(7 idee)</a:t>
            </a:r>
            <a:endParaRPr sz="1600" b="1">
              <a:solidFill>
                <a:schemeClr val="lt1"/>
              </a:solidFill>
              <a:latin typeface="Verdana"/>
              <a:ea typeface="Verdana"/>
              <a:cs typeface="Verdana"/>
              <a:sym typeface="Verdana"/>
            </a:endParaRPr>
          </a:p>
        </p:txBody>
      </p:sp>
      <p:sp>
        <p:nvSpPr>
          <p:cNvPr id="1382" name="Google Shape;1382;p36"/>
          <p:cNvSpPr txBox="1"/>
          <p:nvPr/>
        </p:nvSpPr>
        <p:spPr>
          <a:xfrm>
            <a:off x="1342264" y="4078288"/>
            <a:ext cx="3075170" cy="4068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Strumenti digitali</a:t>
            </a:r>
            <a:endParaRPr/>
          </a:p>
        </p:txBody>
      </p:sp>
      <p:cxnSp>
        <p:nvCxnSpPr>
          <p:cNvPr id="1383" name="Google Shape;1383;p36"/>
          <p:cNvCxnSpPr/>
          <p:nvPr/>
        </p:nvCxnSpPr>
        <p:spPr>
          <a:xfrm>
            <a:off x="3691663" y="6783208"/>
            <a:ext cx="3288633" cy="0"/>
          </a:xfrm>
          <a:prstGeom prst="straightConnector1">
            <a:avLst/>
          </a:prstGeom>
          <a:noFill/>
          <a:ln w="28575" cap="flat" cmpd="sng">
            <a:solidFill>
              <a:srgbClr val="F16924"/>
            </a:solidFill>
            <a:prstDash val="solid"/>
            <a:miter lim="800000"/>
            <a:headEnd type="none" w="sm" len="sm"/>
            <a:tailEnd type="none" w="sm" len="sm"/>
          </a:ln>
        </p:spPr>
      </p:cxnSp>
      <p:grpSp>
        <p:nvGrpSpPr>
          <p:cNvPr id="1384" name="Google Shape;1384;p36"/>
          <p:cNvGrpSpPr/>
          <p:nvPr/>
        </p:nvGrpSpPr>
        <p:grpSpPr>
          <a:xfrm>
            <a:off x="6660671" y="6349240"/>
            <a:ext cx="750136" cy="750136"/>
            <a:chOff x="7559675" y="1928896"/>
            <a:chExt cx="750136" cy="750136"/>
          </a:xfrm>
        </p:grpSpPr>
        <p:sp>
          <p:nvSpPr>
            <p:cNvPr id="1385" name="Google Shape;1385;p36"/>
            <p:cNvSpPr/>
            <p:nvPr/>
          </p:nvSpPr>
          <p:spPr>
            <a:xfrm>
              <a:off x="7559675" y="1928896"/>
              <a:ext cx="750136" cy="750136"/>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386" name="Google Shape;1386;p36"/>
            <p:cNvGrpSpPr/>
            <p:nvPr/>
          </p:nvGrpSpPr>
          <p:grpSpPr>
            <a:xfrm>
              <a:off x="7683372" y="2028561"/>
              <a:ext cx="526805" cy="526741"/>
              <a:chOff x="1042830" y="5367345"/>
              <a:chExt cx="907476" cy="907364"/>
            </a:xfrm>
          </p:grpSpPr>
          <p:grpSp>
            <p:nvGrpSpPr>
              <p:cNvPr id="1387" name="Google Shape;1387;p36"/>
              <p:cNvGrpSpPr/>
              <p:nvPr/>
            </p:nvGrpSpPr>
            <p:grpSpPr>
              <a:xfrm>
                <a:off x="1042830" y="5367345"/>
                <a:ext cx="907476" cy="907364"/>
                <a:chOff x="5318121" y="3727141"/>
                <a:chExt cx="907476" cy="907364"/>
              </a:xfrm>
            </p:grpSpPr>
            <p:sp>
              <p:nvSpPr>
                <p:cNvPr id="1388" name="Google Shape;1388;p36"/>
                <p:cNvSpPr/>
                <p:nvPr/>
              </p:nvSpPr>
              <p:spPr>
                <a:xfrm>
                  <a:off x="5318121" y="3727141"/>
                  <a:ext cx="907476" cy="907364"/>
                </a:xfrm>
                <a:custGeom>
                  <a:rect l="l" t="t" r="r" b="b"/>
                  <a:pathLst>
                    <a:path w="907476" h="907364" extrusionOk="0">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89" name="Google Shape;1389;p36"/>
                <p:cNvSpPr/>
                <p:nvPr/>
              </p:nvSpPr>
              <p:spPr>
                <a:xfrm>
                  <a:off x="5953501" y="4163181"/>
                  <a:ext cx="65641" cy="35401"/>
                </a:xfrm>
                <a:custGeom>
                  <a:rect l="l" t="t" r="r" b="b"/>
                  <a:pathLst>
                    <a:path w="65641" h="35401" extrusionOk="0">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90" name="Google Shape;1390;p36"/>
                <p:cNvSpPr/>
                <p:nvPr/>
              </p:nvSpPr>
              <p:spPr>
                <a:xfrm>
                  <a:off x="5523843" y="4332476"/>
                  <a:ext cx="58547" cy="56694"/>
                </a:xfrm>
                <a:custGeom>
                  <a:rect l="l" t="t" r="r" b="b"/>
                  <a:pathLst>
                    <a:path w="58547" h="56694" extrusionOk="0">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91" name="Google Shape;1391;p36"/>
                <p:cNvSpPr/>
                <p:nvPr/>
              </p:nvSpPr>
              <p:spPr>
                <a:xfrm>
                  <a:off x="5445750" y="4163159"/>
                  <a:ext cx="62204" cy="35518"/>
                </a:xfrm>
                <a:custGeom>
                  <a:rect l="l" t="t" r="r" b="b"/>
                  <a:pathLst>
                    <a:path w="62204" h="35518" extrusionOk="0">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92" name="Google Shape;1392;p36"/>
                <p:cNvSpPr/>
                <p:nvPr/>
              </p:nvSpPr>
              <p:spPr>
                <a:xfrm>
                  <a:off x="5888622" y="3972297"/>
                  <a:ext cx="52247" cy="54354"/>
                </a:xfrm>
                <a:custGeom>
                  <a:rect l="l" t="t" r="r" b="b"/>
                  <a:pathLst>
                    <a:path w="52247" h="54354" extrusionOk="0">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93" name="Google Shape;1393;p36"/>
                <p:cNvSpPr/>
                <p:nvPr/>
              </p:nvSpPr>
              <p:spPr>
                <a:xfrm>
                  <a:off x="5523894" y="3973420"/>
                  <a:ext cx="55042" cy="51523"/>
                </a:xfrm>
                <a:custGeom>
                  <a:rect l="l" t="t" r="r" b="b"/>
                  <a:pathLst>
                    <a:path w="55042" h="51523" extrusionOk="0">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94" name="Google Shape;1394;p36"/>
                <p:cNvSpPr/>
                <p:nvPr/>
              </p:nvSpPr>
              <p:spPr>
                <a:xfrm>
                  <a:off x="5714409" y="3893791"/>
                  <a:ext cx="35595" cy="58763"/>
                </a:xfrm>
                <a:custGeom>
                  <a:rect l="l" t="t" r="r" b="b"/>
                  <a:pathLst>
                    <a:path w="35595" h="58763" extrusionOk="0">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95" name="Google Shape;1395;p36"/>
                <p:cNvSpPr/>
                <p:nvPr/>
              </p:nvSpPr>
              <p:spPr>
                <a:xfrm>
                  <a:off x="5714793" y="3727525"/>
                  <a:ext cx="35307" cy="35326"/>
                </a:xfrm>
                <a:custGeom>
                  <a:rect l="l" t="t" r="r" b="b"/>
                  <a:pathLst>
                    <a:path w="35307" h="35326" extrusionOk="0">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96" name="Google Shape;1396;p36"/>
                <p:cNvSpPr/>
                <p:nvPr/>
              </p:nvSpPr>
              <p:spPr>
                <a:xfrm>
                  <a:off x="5649294" y="4059440"/>
                  <a:ext cx="169845" cy="243571"/>
                </a:xfrm>
                <a:custGeom>
                  <a:rect l="l" t="t" r="r" b="b"/>
                  <a:pathLst>
                    <a:path w="169845" h="243571" extrusionOk="0">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397" name="Google Shape;1397;p36"/>
              <p:cNvGrpSpPr/>
              <p:nvPr/>
            </p:nvGrpSpPr>
            <p:grpSpPr>
              <a:xfrm>
                <a:off x="1304333" y="5488666"/>
                <a:ext cx="566267" cy="691349"/>
                <a:chOff x="5574516" y="3858678"/>
                <a:chExt cx="566267" cy="691349"/>
              </a:xfrm>
            </p:grpSpPr>
            <p:sp>
              <p:nvSpPr>
                <p:cNvPr id="1398" name="Google Shape;1398;p36"/>
                <p:cNvSpPr/>
                <p:nvPr/>
              </p:nvSpPr>
              <p:spPr>
                <a:xfrm>
                  <a:off x="5574516" y="4023123"/>
                  <a:ext cx="315322" cy="329150"/>
                </a:xfrm>
                <a:custGeom>
                  <a:rect l="l" t="t" r="r" b="b"/>
                  <a:pathLst>
                    <a:path w="315322" h="329150" extrusionOk="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399" name="Google Shape;1399;p36"/>
                <p:cNvSpPr/>
                <p:nvPr/>
              </p:nvSpPr>
              <p:spPr>
                <a:xfrm>
                  <a:off x="5935464" y="4344594"/>
                  <a:ext cx="205319" cy="205433"/>
                </a:xfrm>
                <a:custGeom>
                  <a:rect l="l" t="t" r="r" b="b"/>
                  <a:pathLst>
                    <a:path w="205319" h="205433" extrusionOk="0">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00" name="Google Shape;1400;p36"/>
                <p:cNvSpPr/>
                <p:nvPr/>
              </p:nvSpPr>
              <p:spPr>
                <a:xfrm>
                  <a:off x="6090893" y="3858678"/>
                  <a:ext cx="48643" cy="134182"/>
                </a:xfrm>
                <a:custGeom>
                  <a:rect l="l" t="t" r="r" b="b"/>
                  <a:pathLst>
                    <a:path w="48643" h="134182" extrusionOk="0">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01" name="Google Shape;1401;p36"/>
                <p:cNvSpPr/>
                <p:nvPr/>
              </p:nvSpPr>
              <p:spPr>
                <a:xfrm>
                  <a:off x="6090893" y="4028401"/>
                  <a:ext cx="49027" cy="134737"/>
                </a:xfrm>
                <a:custGeom>
                  <a:rect l="l" t="t" r="r" b="b"/>
                  <a:pathLst>
                    <a:path w="49027" h="134737" extrusionOk="0">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02" name="Google Shape;1402;p36"/>
                <p:cNvSpPr/>
                <p:nvPr/>
              </p:nvSpPr>
              <p:spPr>
                <a:xfrm>
                  <a:off x="6090893" y="4199579"/>
                  <a:ext cx="48355" cy="133206"/>
                </a:xfrm>
                <a:custGeom>
                  <a:rect l="l" t="t" r="r" b="b"/>
                  <a:pathLst>
                    <a:path w="48355" h="133206" extrusionOk="0">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03" name="Google Shape;1403;p36"/>
                <p:cNvSpPr/>
                <p:nvPr/>
              </p:nvSpPr>
              <p:spPr>
                <a:xfrm>
                  <a:off x="5699826" y="4143000"/>
                  <a:ext cx="65241" cy="82941"/>
                </a:xfrm>
                <a:custGeom>
                  <a:rect l="l" t="t" r="r" b="b"/>
                  <a:pathLst>
                    <a:path w="65241" h="82941" extrusionOk="0">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404" name="Google Shape;1404;p36"/>
          <p:cNvSpPr txBox="1"/>
          <p:nvPr/>
        </p:nvSpPr>
        <p:spPr>
          <a:xfrm>
            <a:off x="3103635" y="4027047"/>
            <a:ext cx="445604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Eventi sportivi eco-compatibili</a:t>
            </a:r>
            <a:endParaRPr/>
          </a:p>
        </p:txBody>
      </p:sp>
      <p:sp>
        <p:nvSpPr>
          <p:cNvPr id="1405" name="Google Shape;1405;p36"/>
          <p:cNvSpPr txBox="1"/>
          <p:nvPr/>
        </p:nvSpPr>
        <p:spPr>
          <a:xfrm>
            <a:off x="3103635" y="4374831"/>
            <a:ext cx="4027514"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Cliniche sportive giovanili</a:t>
            </a:r>
            <a:endParaRPr/>
          </a:p>
          <a:p>
            <a:pPr marL="518236" marR="0" lvl="0" indent="-429336" algn="l" rtl="0">
              <a:lnSpc>
                <a:spcPct val="100000"/>
              </a:lnSpc>
              <a:spcBef>
                <a:spcPts val="2267"/>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1406" name="Google Shape;1406;p36"/>
          <p:cNvSpPr txBox="1"/>
          <p:nvPr/>
        </p:nvSpPr>
        <p:spPr>
          <a:xfrm>
            <a:off x="2725988" y="401839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407" name="Google Shape;1407;p36"/>
          <p:cNvSpPr txBox="1"/>
          <p:nvPr/>
        </p:nvSpPr>
        <p:spPr>
          <a:xfrm>
            <a:off x="2725988" y="436306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408" name="Google Shape;1408;p36"/>
          <p:cNvSpPr txBox="1"/>
          <p:nvPr/>
        </p:nvSpPr>
        <p:spPr>
          <a:xfrm>
            <a:off x="1342264" y="4728513"/>
            <a:ext cx="3075170" cy="40688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Strumenti digitali</a:t>
            </a:r>
            <a:endParaRPr/>
          </a:p>
        </p:txBody>
      </p:sp>
      <p:sp>
        <p:nvSpPr>
          <p:cNvPr id="1409" name="Google Shape;1409;p36"/>
          <p:cNvSpPr txBox="1"/>
          <p:nvPr/>
        </p:nvSpPr>
        <p:spPr>
          <a:xfrm>
            <a:off x="3103635" y="4677272"/>
            <a:ext cx="445604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Organizzare lezioni di fitness all'aperto a basso impatto e rispettose dell'ambiente</a:t>
            </a:r>
            <a:endParaRPr/>
          </a:p>
        </p:txBody>
      </p:sp>
      <p:sp>
        <p:nvSpPr>
          <p:cNvPr id="1410" name="Google Shape;1410;p36"/>
          <p:cNvSpPr txBox="1"/>
          <p:nvPr/>
        </p:nvSpPr>
        <p:spPr>
          <a:xfrm>
            <a:off x="3103635" y="5205123"/>
            <a:ext cx="4027514"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Club di corsa o escursionismo sostenibile</a:t>
            </a:r>
            <a:endParaRPr/>
          </a:p>
          <a:p>
            <a:pPr marL="518236" marR="0" lvl="0" indent="-429336" algn="l" rtl="0">
              <a:lnSpc>
                <a:spcPct val="100000"/>
              </a:lnSpc>
              <a:spcBef>
                <a:spcPts val="2267"/>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1411" name="Google Shape;1411;p36"/>
          <p:cNvSpPr txBox="1"/>
          <p:nvPr/>
        </p:nvSpPr>
        <p:spPr>
          <a:xfrm>
            <a:off x="2725988" y="466861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412" name="Google Shape;1412;p36"/>
          <p:cNvSpPr txBox="1"/>
          <p:nvPr/>
        </p:nvSpPr>
        <p:spPr>
          <a:xfrm>
            <a:off x="2725988" y="519336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1413" name="Google Shape;1413;p36"/>
          <p:cNvSpPr txBox="1"/>
          <p:nvPr/>
        </p:nvSpPr>
        <p:spPr>
          <a:xfrm>
            <a:off x="3118369" y="6215895"/>
            <a:ext cx="4027514"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Corsi di natura mente-corpo </a:t>
            </a:r>
            <a:r>
              <a:rPr lang="en-US" sz="1200">
                <a:solidFill>
                  <a:srgbClr val="4B4B4B"/>
                </a:solidFill>
                <a:latin typeface="Verdana"/>
                <a:ea typeface="Verdana"/>
                <a:cs typeface="Verdana"/>
                <a:sym typeface="Verdana"/>
              </a:rPr>
              <a:t>(ad esempio, Tai Chi nel parco)</a:t>
            </a:r>
            <a:endParaRPr/>
          </a:p>
          <a:p>
            <a:pPr marL="518236" marR="0" lvl="0" indent="-429336" algn="l" rtl="0">
              <a:lnSpc>
                <a:spcPct val="100000"/>
              </a:lnSpc>
              <a:spcBef>
                <a:spcPts val="2267"/>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1414" name="Google Shape;1414;p36"/>
          <p:cNvSpPr txBox="1"/>
          <p:nvPr/>
        </p:nvSpPr>
        <p:spPr>
          <a:xfrm>
            <a:off x="2725987" y="6232255"/>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6</a:t>
            </a:r>
            <a:endParaRPr/>
          </a:p>
        </p:txBody>
      </p:sp>
      <p:sp>
        <p:nvSpPr>
          <p:cNvPr id="1415" name="Google Shape;1415;p36"/>
          <p:cNvSpPr txBox="1"/>
          <p:nvPr/>
        </p:nvSpPr>
        <p:spPr>
          <a:xfrm>
            <a:off x="3118197" y="5565327"/>
            <a:ext cx="4027514"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4B4B4B"/>
              </a:buClr>
              <a:buSzPts val="1400"/>
              <a:buFont typeface="Arial"/>
              <a:buNone/>
            </a:pPr>
            <a:r>
              <a:rPr lang="en-US" sz="1400">
                <a:solidFill>
                  <a:srgbClr val="4B4B4B"/>
                </a:solidFill>
                <a:latin typeface="Verdana"/>
                <a:ea typeface="Verdana"/>
                <a:cs typeface="Verdana"/>
                <a:sym typeface="Verdana"/>
              </a:rPr>
              <a:t>Sfide di fitness online incentrate sulla natura</a:t>
            </a:r>
            <a:endParaRPr/>
          </a:p>
          <a:p>
            <a:pPr marL="518236" marR="0" lvl="0" indent="-429336" algn="l" rtl="0">
              <a:lnSpc>
                <a:spcPct val="100000"/>
              </a:lnSpc>
              <a:spcBef>
                <a:spcPts val="2267"/>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1416" name="Google Shape;1416;p36"/>
          <p:cNvSpPr txBox="1"/>
          <p:nvPr/>
        </p:nvSpPr>
        <p:spPr>
          <a:xfrm>
            <a:off x="2740550" y="5636318"/>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a:p>
        </p:txBody>
      </p:sp>
      <p:sp>
        <p:nvSpPr>
          <p:cNvPr id="1417" name="Google Shape;1417;p36"/>
          <p:cNvSpPr txBox="1"/>
          <p:nvPr/>
        </p:nvSpPr>
        <p:spPr>
          <a:xfrm>
            <a:off x="648015" y="9598628"/>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6</a:t>
            </a:r>
            <a:endParaRPr/>
          </a:p>
        </p:txBody>
      </p:sp>
      <p:sp>
        <p:nvSpPr>
          <p:cNvPr id="1418" name="Google Shape;1418;p36"/>
          <p:cNvSpPr txBox="1"/>
          <p:nvPr/>
        </p:nvSpPr>
        <p:spPr>
          <a:xfrm>
            <a:off x="1262625" y="9608061"/>
            <a:ext cx="552242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Passeggiate guidate di terapia della natura</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419" name="Google Shape;1419;p36"/>
          <p:cNvSpPr txBox="1"/>
          <p:nvPr/>
        </p:nvSpPr>
        <p:spPr>
          <a:xfrm>
            <a:off x="648015" y="9980474"/>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7</a:t>
            </a:r>
            <a:endParaRPr/>
          </a:p>
        </p:txBody>
      </p:sp>
      <p:sp>
        <p:nvSpPr>
          <p:cNvPr id="1420" name="Google Shape;1420;p36"/>
          <p:cNvSpPr txBox="1"/>
          <p:nvPr/>
        </p:nvSpPr>
        <p:spPr>
          <a:xfrm>
            <a:off x="1262626" y="9999532"/>
            <a:ext cx="5515442"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Bagni nella foresta (Shinrin-Yoku)</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p37"/>
          <p:cNvSpPr/>
          <p:nvPr/>
        </p:nvSpPr>
        <p:spPr>
          <a:xfrm>
            <a:off x="-19316" y="1589786"/>
            <a:ext cx="7578991"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426" name="Google Shape;1426;p37"/>
          <p:cNvSpPr txBox="1"/>
          <p:nvPr/>
        </p:nvSpPr>
        <p:spPr>
          <a:xfrm>
            <a:off x="628019" y="2215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427" name="Google Shape;1427;p37"/>
          <p:cNvSpPr txBox="1"/>
          <p:nvPr/>
        </p:nvSpPr>
        <p:spPr>
          <a:xfrm>
            <a:off x="1242629" y="224662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Festival del cibo di strada</a:t>
            </a:r>
            <a:endParaRPr/>
          </a:p>
        </p:txBody>
      </p:sp>
      <p:sp>
        <p:nvSpPr>
          <p:cNvPr id="1428" name="Google Shape;1428;p37"/>
          <p:cNvSpPr txBox="1"/>
          <p:nvPr/>
        </p:nvSpPr>
        <p:spPr>
          <a:xfrm>
            <a:off x="628019" y="255968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429" name="Google Shape;1429;p37"/>
          <p:cNvSpPr txBox="1"/>
          <p:nvPr/>
        </p:nvSpPr>
        <p:spPr>
          <a:xfrm>
            <a:off x="1242630" y="2600926"/>
            <a:ext cx="504489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Cucine di strada pop-up</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430" name="Google Shape;1430;p37"/>
          <p:cNvSpPr txBox="1"/>
          <p:nvPr/>
        </p:nvSpPr>
        <p:spPr>
          <a:xfrm>
            <a:off x="628019" y="294634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431" name="Google Shape;1431;p37"/>
          <p:cNvSpPr txBox="1"/>
          <p:nvPr/>
        </p:nvSpPr>
        <p:spPr>
          <a:xfrm>
            <a:off x="1242630" y="2955780"/>
            <a:ext cx="4352952"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Laboratori sulla nutrizione "Farm-to-Table" (dalla fattoria alla tavola)</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432" name="Google Shape;1432;p37"/>
          <p:cNvSpPr txBox="1"/>
          <p:nvPr/>
        </p:nvSpPr>
        <p:spPr>
          <a:xfrm>
            <a:off x="628019" y="332819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1433" name="Google Shape;1433;p37"/>
          <p:cNvSpPr txBox="1"/>
          <p:nvPr/>
        </p:nvSpPr>
        <p:spPr>
          <a:xfrm>
            <a:off x="1242629" y="3347251"/>
            <a:ext cx="400824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Corsi di cucina stagionale e locale</a:t>
            </a:r>
            <a:endParaRPr/>
          </a:p>
        </p:txBody>
      </p:sp>
      <p:sp>
        <p:nvSpPr>
          <p:cNvPr id="1434" name="Google Shape;1434;p37"/>
          <p:cNvSpPr txBox="1"/>
          <p:nvPr/>
        </p:nvSpPr>
        <p:spPr>
          <a:xfrm>
            <a:off x="628019" y="369560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1435" name="Google Shape;1435;p37"/>
          <p:cNvSpPr txBox="1"/>
          <p:nvPr/>
        </p:nvSpPr>
        <p:spPr>
          <a:xfrm>
            <a:off x="1242629" y="3724284"/>
            <a:ext cx="490635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Sfida di cucina digitale a zero rifiuti</a:t>
            </a:r>
            <a:endParaRPr/>
          </a:p>
        </p:txBody>
      </p:sp>
      <p:sp>
        <p:nvSpPr>
          <p:cNvPr id="1436" name="Google Shape;1436;p37"/>
          <p:cNvSpPr txBox="1"/>
          <p:nvPr/>
        </p:nvSpPr>
        <p:spPr>
          <a:xfrm>
            <a:off x="578697" y="1491189"/>
            <a:ext cx="6980978"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Tema 7: Cibo ed eventi </a:t>
            </a:r>
            <a:r>
              <a:rPr lang="en-US" sz="1600" i="1">
                <a:solidFill>
                  <a:schemeClr val="lt1"/>
                </a:solidFill>
                <a:latin typeface="Verdana"/>
                <a:ea typeface="Verdana"/>
                <a:cs typeface="Verdana"/>
                <a:sym typeface="Verdana"/>
              </a:rPr>
              <a:t>(6 idee)</a:t>
            </a:r>
            <a:endParaRPr sz="1600" b="1">
              <a:solidFill>
                <a:schemeClr val="lt1"/>
              </a:solidFill>
              <a:latin typeface="Verdana"/>
              <a:ea typeface="Verdana"/>
              <a:cs typeface="Verdana"/>
              <a:sym typeface="Verdana"/>
            </a:endParaRPr>
          </a:p>
        </p:txBody>
      </p:sp>
      <p:cxnSp>
        <p:nvCxnSpPr>
          <p:cNvPr id="1437" name="Google Shape;1437;p37"/>
          <p:cNvCxnSpPr/>
          <p:nvPr/>
        </p:nvCxnSpPr>
        <p:spPr>
          <a:xfrm>
            <a:off x="3721608" y="4862477"/>
            <a:ext cx="3288633" cy="0"/>
          </a:xfrm>
          <a:prstGeom prst="straightConnector1">
            <a:avLst/>
          </a:prstGeom>
          <a:noFill/>
          <a:ln w="28575" cap="flat" cmpd="sng">
            <a:solidFill>
              <a:srgbClr val="69ADAD"/>
            </a:solidFill>
            <a:prstDash val="solid"/>
            <a:miter lim="800000"/>
            <a:headEnd type="none" w="sm" len="sm"/>
            <a:tailEnd type="none" w="sm" len="sm"/>
          </a:ln>
        </p:spPr>
      </p:cxnSp>
      <p:grpSp>
        <p:nvGrpSpPr>
          <p:cNvPr id="1438" name="Google Shape;1438;p37"/>
          <p:cNvGrpSpPr/>
          <p:nvPr/>
        </p:nvGrpSpPr>
        <p:grpSpPr>
          <a:xfrm>
            <a:off x="6703758" y="4456059"/>
            <a:ext cx="750136" cy="750136"/>
            <a:chOff x="6770986" y="5699369"/>
            <a:chExt cx="750136" cy="750136"/>
          </a:xfrm>
        </p:grpSpPr>
        <p:sp>
          <p:nvSpPr>
            <p:cNvPr id="1439" name="Google Shape;1439;p37"/>
            <p:cNvSpPr/>
            <p:nvPr/>
          </p:nvSpPr>
          <p:spPr>
            <a:xfrm>
              <a:off x="6770986" y="5699369"/>
              <a:ext cx="750136" cy="750136"/>
            </a:xfrm>
            <a:prstGeom prst="ellipse">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440" name="Google Shape;1440;p37"/>
            <p:cNvGrpSpPr/>
            <p:nvPr/>
          </p:nvGrpSpPr>
          <p:grpSpPr>
            <a:xfrm>
              <a:off x="6927017" y="5844011"/>
              <a:ext cx="460179" cy="460852"/>
              <a:chOff x="5846399" y="5075944"/>
              <a:chExt cx="910778" cy="912109"/>
            </a:xfrm>
          </p:grpSpPr>
          <p:grpSp>
            <p:nvGrpSpPr>
              <p:cNvPr id="1441" name="Google Shape;1441;p37"/>
              <p:cNvGrpSpPr/>
              <p:nvPr/>
            </p:nvGrpSpPr>
            <p:grpSpPr>
              <a:xfrm>
                <a:off x="6118625" y="5123402"/>
                <a:ext cx="376897" cy="533617"/>
                <a:chOff x="2711364" y="4936062"/>
                <a:chExt cx="376897" cy="533617"/>
              </a:xfrm>
            </p:grpSpPr>
            <p:sp>
              <p:nvSpPr>
                <p:cNvPr id="1442" name="Google Shape;1442;p37"/>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43" name="Google Shape;1443;p37"/>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44" name="Google Shape;1444;p37"/>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45" name="Google Shape;1445;p37"/>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46" name="Google Shape;1446;p37"/>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47" name="Google Shape;1447;p37"/>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448" name="Google Shape;1448;p37"/>
              <p:cNvGrpSpPr/>
              <p:nvPr/>
            </p:nvGrpSpPr>
            <p:grpSpPr>
              <a:xfrm>
                <a:off x="5846399" y="5075944"/>
                <a:ext cx="910778" cy="912109"/>
                <a:chOff x="2444246" y="4903928"/>
                <a:chExt cx="910778" cy="912109"/>
              </a:xfrm>
            </p:grpSpPr>
            <p:sp>
              <p:nvSpPr>
                <p:cNvPr id="1449" name="Google Shape;1449;p37"/>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50" name="Google Shape;1450;p37"/>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51" name="Google Shape;1451;p37"/>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52" name="Google Shape;1452;p37"/>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53" name="Google Shape;1453;p37"/>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54" name="Google Shape;1454;p37"/>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55" name="Google Shape;1455;p37"/>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56" name="Google Shape;1456;p37"/>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57" name="Google Shape;1457;p37"/>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458" name="Google Shape;1458;p37"/>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459" name="Google Shape;1459;p37"/>
          <p:cNvSpPr txBox="1"/>
          <p:nvPr/>
        </p:nvSpPr>
        <p:spPr>
          <a:xfrm>
            <a:off x="192511" y="306259"/>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3: Fase 3</a:t>
            </a:r>
            <a:endParaRPr/>
          </a:p>
        </p:txBody>
      </p:sp>
      <p:sp>
        <p:nvSpPr>
          <p:cNvPr id="1460" name="Google Shape;1460;p37"/>
          <p:cNvSpPr txBox="1"/>
          <p:nvPr/>
        </p:nvSpPr>
        <p:spPr>
          <a:xfrm>
            <a:off x="192511" y="812643"/>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 le idee (7 temi)</a:t>
            </a:r>
            <a:endParaRPr/>
          </a:p>
        </p:txBody>
      </p:sp>
      <p:sp>
        <p:nvSpPr>
          <p:cNvPr id="1461" name="Google Shape;1461;p37"/>
          <p:cNvSpPr txBox="1"/>
          <p:nvPr/>
        </p:nvSpPr>
        <p:spPr>
          <a:xfrm>
            <a:off x="628019" y="409955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6</a:t>
            </a:r>
            <a:endParaRPr/>
          </a:p>
        </p:txBody>
      </p:sp>
      <p:sp>
        <p:nvSpPr>
          <p:cNvPr id="1462" name="Google Shape;1462;p37"/>
          <p:cNvSpPr txBox="1"/>
          <p:nvPr/>
        </p:nvSpPr>
        <p:spPr>
          <a:xfrm>
            <a:off x="1242629" y="413116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Hub comunitario di educazione alimentare</a:t>
            </a:r>
            <a:endParaRPr/>
          </a:p>
        </p:txBody>
      </p:sp>
      <p:pic>
        <p:nvPicPr>
          <p:cNvPr id="1463" name="Google Shape;1463;p37" descr="A green truck with lights on the side&#10;&#10;Description automatically generated"/>
          <p:cNvPicPr preferRelativeResize="0"/>
          <p:nvPr/>
        </p:nvPicPr>
        <p:blipFill rotWithShape="1">
          <a:blip r:embed="rId3">
            <a:alphaModFix/>
          </a:blip>
          <a:srcRect l="0" t="0" r="0" b="0"/>
          <a:stretch/>
        </p:blipFill>
        <p:spPr>
          <a:xfrm>
            <a:off x="273192" y="5693317"/>
            <a:ext cx="3510000" cy="4680000"/>
          </a:xfrm>
          <a:prstGeom prst="rect">
            <a:avLst/>
          </a:prstGeom>
          <a:noFill/>
          <a:ln>
            <a:noFill/>
          </a:ln>
        </p:spPr>
      </p:pic>
      <p:pic>
        <p:nvPicPr>
          <p:cNvPr id="1464" name="Google Shape;1464;p37" descr="A person sitting in a chair with her legs up in the air&#10;&#10;Description automatically generated"/>
          <p:cNvPicPr preferRelativeResize="0"/>
          <p:nvPr/>
        </p:nvPicPr>
        <p:blipFill rotWithShape="1">
          <a:blip r:embed="rId4">
            <a:alphaModFix/>
          </a:blip>
          <a:srcRect l="0" t="0" r="0" b="0"/>
          <a:stretch/>
        </p:blipFill>
        <p:spPr>
          <a:xfrm>
            <a:off x="3990552" y="5705554"/>
            <a:ext cx="3120000" cy="4680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graphicFrame>
        <p:nvGraphicFramePr>
          <p:cNvPr id="1469" name="Google Shape;1469;p38"/>
          <p:cNvGraphicFramePr/>
          <p:nvPr/>
        </p:nvGraphicFramePr>
        <p:xfrm>
          <a:off x="285417" y="2380843"/>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4</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UTILIZZARE gli strumenti</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Esistono </a:t>
                      </a:r>
                      <a:r>
                        <a:rPr lang="en-US" sz="1400">
                          <a:solidFill>
                            <a:srgbClr val="F16924"/>
                          </a:solidFill>
                          <a:latin typeface="Verdana"/>
                          <a:ea typeface="Verdana"/>
                          <a:cs typeface="Verdana"/>
                          <a:sym typeface="Verdana"/>
                        </a:rPr>
                        <a:t>14 strumenti di impatto per la comunità e l'economia locale</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strumento fornisce una descrizione tecnica e poi spiega come può essere applicato a un concetto o a un'idea di eco-salute.</a:t>
                      </a:r>
                      <a:endParaRPr/>
                    </a:p>
                    <a:p>
                      <a:pPr marL="285750" marR="0" lvl="0" indent="-196850" algn="l" rtl="0">
                        <a:spcBef>
                          <a:spcPts val="120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p>
                      <a:pPr marL="0" marR="0" lvl="0" indent="0" algn="l" rtl="0">
                        <a:spcBef>
                          <a:spcPts val="1200"/>
                        </a:spcBef>
                        <a:spcAft>
                          <a:spcPts val="0"/>
                        </a:spcAft>
                        <a:buClr>
                          <a:srgbClr val="F16924"/>
                        </a:buClr>
                        <a:buSzPts val="1400"/>
                        <a:buFont typeface="Noto Sans Symbols"/>
                        <a:buNone/>
                      </a:pPr>
                      <a:r>
                        <a:rPr lang="en-US" sz="1400" b="1">
                          <a:solidFill>
                            <a:srgbClr val="4B4B4B"/>
                          </a:solidFill>
                          <a:latin typeface="Verdana"/>
                          <a:ea typeface="Verdana"/>
                          <a:cs typeface="Verdana"/>
                          <a:sym typeface="Verdana"/>
                        </a:rPr>
                        <a:t>Esistono </a:t>
                      </a:r>
                      <a:r>
                        <a:rPr lang="en-US" sz="1400" b="1">
                          <a:solidFill>
                            <a:srgbClr val="F16924"/>
                          </a:solidFill>
                          <a:latin typeface="Verdana"/>
                          <a:ea typeface="Verdana"/>
                          <a:cs typeface="Verdana"/>
                          <a:sym typeface="Verdana"/>
                        </a:rPr>
                        <a:t>7 categorie </a:t>
                      </a:r>
                      <a:r>
                        <a:rPr lang="en-US" sz="1400" b="1">
                          <a:solidFill>
                            <a:srgbClr val="4B4B4B"/>
                          </a:solidFill>
                          <a:latin typeface="Verdana"/>
                          <a:ea typeface="Verdana"/>
                          <a:cs typeface="Verdana"/>
                          <a:sym typeface="Verdana"/>
                        </a:rPr>
                        <a:t>di strumenti</a:t>
                      </a:r>
                      <a:endParaRPr/>
                    </a:p>
                    <a:p>
                      <a:pPr marL="342900" marR="0" lvl="0" indent="-342900" algn="l" rtl="0">
                        <a:spcBef>
                          <a:spcPts val="12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Collaborazione con la comunità</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Mappatura eco-sanitaria e costruttore di tour</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Comunicazione online  </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Apprendimento online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Organizzare e gestire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Promuovere e coinvolgere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Eventi sociali e workshop</a:t>
                      </a:r>
                      <a:endParaRPr/>
                    </a:p>
                    <a:p>
                      <a:pPr marL="0" marR="0" lvl="0" indent="0" algn="l" rtl="0">
                        <a:spcBef>
                          <a:spcPts val="60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pic>
        <p:nvPicPr>
          <p:cNvPr id="1470" name="Google Shape;1470;p38"/>
          <p:cNvPicPr preferRelativeResize="0"/>
          <p:nvPr/>
        </p:nvPicPr>
        <p:blipFill rotWithShape="1">
          <a:blip r:embed="rId3">
            <a:alphaModFix/>
          </a:blip>
          <a:srcRect l="0" t="0" r="0" b="0"/>
          <a:stretch/>
        </p:blipFill>
        <p:spPr>
          <a:xfrm>
            <a:off x="285418" y="6784306"/>
            <a:ext cx="7177927" cy="3671293"/>
          </a:xfrm>
          <a:prstGeom prst="rect">
            <a:avLst/>
          </a:prstGeom>
          <a:noFill/>
          <a:ln>
            <a:noFill/>
          </a:ln>
        </p:spPr>
      </p:pic>
      <p:sp>
        <p:nvSpPr>
          <p:cNvPr id="1471" name="Google Shape;1471;p38"/>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3: Fase 4</a:t>
            </a:r>
            <a:endParaRPr/>
          </a:p>
        </p:txBody>
      </p:sp>
      <p:sp>
        <p:nvSpPr>
          <p:cNvPr id="1472" name="Google Shape;1472;p38"/>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USARE gli strumenti (14)</a:t>
            </a:r>
            <a:endParaRPr/>
          </a:p>
        </p:txBody>
      </p:sp>
      <p:grpSp>
        <p:nvGrpSpPr>
          <p:cNvPr id="1473" name="Google Shape;1473;p38"/>
          <p:cNvGrpSpPr/>
          <p:nvPr/>
        </p:nvGrpSpPr>
        <p:grpSpPr>
          <a:xfrm>
            <a:off x="5831450" y="416055"/>
            <a:ext cx="1247882" cy="1201783"/>
            <a:chOff x="4924697" y="3291840"/>
            <a:chExt cx="1247882" cy="1201783"/>
          </a:xfrm>
        </p:grpSpPr>
        <p:sp>
          <p:nvSpPr>
            <p:cNvPr id="1474" name="Google Shape;1474;p38">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475" name="Google Shape;1475;p38">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sp>
        <p:nvSpPr>
          <p:cNvPr id="1480" name="Google Shape;1480;p39"/>
          <p:cNvSpPr txBox="1"/>
          <p:nvPr>
            <p:ph type="body" idx="1"/>
          </p:nvPr>
        </p:nvSpPr>
        <p:spPr>
          <a:xfrm>
            <a:off x="18499"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1. PENSARE</a:t>
            </a:r>
            <a:endParaRPr/>
          </a:p>
        </p:txBody>
      </p:sp>
      <p:sp>
        <p:nvSpPr>
          <p:cNvPr id="1481" name="Google Shape;1481;p39"/>
          <p:cNvSpPr txBox="1"/>
          <p:nvPr>
            <p:ph type="body" idx="3"/>
          </p:nvPr>
        </p:nvSpPr>
        <p:spPr>
          <a:xfrm>
            <a:off x="1884244"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2. GUARDA</a:t>
            </a:r>
            <a:endParaRPr/>
          </a:p>
        </p:txBody>
      </p:sp>
      <p:sp>
        <p:nvSpPr>
          <p:cNvPr id="1482" name="Google Shape;1482;p39"/>
          <p:cNvSpPr txBox="1"/>
          <p:nvPr>
            <p:ph type="body" idx="4"/>
          </p:nvPr>
        </p:nvSpPr>
        <p:spPr>
          <a:xfrm>
            <a:off x="3759226" y="5831519"/>
            <a:ext cx="1904898"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3. PROVARE</a:t>
            </a:r>
            <a:endParaRPr/>
          </a:p>
        </p:txBody>
      </p:sp>
      <p:sp>
        <p:nvSpPr>
          <p:cNvPr id="1483" name="Google Shape;1483;p39"/>
          <p:cNvSpPr txBox="1"/>
          <p:nvPr>
            <p:ph type="body" idx="5"/>
          </p:nvPr>
        </p:nvSpPr>
        <p:spPr>
          <a:xfrm>
            <a:off x="5682625" y="5831519"/>
            <a:ext cx="1905014"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4. UTILIZZO</a:t>
            </a:r>
            <a:endParaRPr/>
          </a:p>
        </p:txBody>
      </p:sp>
      <p:sp>
        <p:nvSpPr>
          <p:cNvPr id="1484" name="Google Shape;1484;p39"/>
          <p:cNvSpPr txBox="1"/>
          <p:nvPr>
            <p:ph type="body" idx="6"/>
          </p:nvPr>
        </p:nvSpPr>
        <p:spPr>
          <a:xfrm>
            <a:off x="18499"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5 domande</a:t>
            </a:r>
            <a:endParaRPr/>
          </a:p>
        </p:txBody>
      </p:sp>
      <p:sp>
        <p:nvSpPr>
          <p:cNvPr id="1485" name="Google Shape;1485;p39"/>
          <p:cNvSpPr txBox="1"/>
          <p:nvPr>
            <p:ph type="body" idx="7"/>
          </p:nvPr>
        </p:nvSpPr>
        <p:spPr>
          <a:xfrm>
            <a:off x="1894192"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6 Video</a:t>
            </a:r>
            <a:endParaRPr/>
          </a:p>
        </p:txBody>
      </p:sp>
      <p:sp>
        <p:nvSpPr>
          <p:cNvPr id="1486" name="Google Shape;1486;p39"/>
          <p:cNvSpPr txBox="1"/>
          <p:nvPr>
            <p:ph type="body" idx="8"/>
          </p:nvPr>
        </p:nvSpPr>
        <p:spPr>
          <a:xfrm>
            <a:off x="3781607"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5 Argomenti</a:t>
            </a:r>
            <a:endParaRPr/>
          </a:p>
        </p:txBody>
      </p:sp>
      <p:sp>
        <p:nvSpPr>
          <p:cNvPr id="1487" name="Google Shape;1487;p39"/>
          <p:cNvSpPr txBox="1"/>
          <p:nvPr>
            <p:ph type="body" idx="9"/>
          </p:nvPr>
        </p:nvSpPr>
        <p:spPr>
          <a:xfrm>
            <a:off x="5645576" y="6404916"/>
            <a:ext cx="1948756"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46 Strumenti</a:t>
            </a:r>
            <a:endParaRPr/>
          </a:p>
        </p:txBody>
      </p:sp>
      <p:sp>
        <p:nvSpPr>
          <p:cNvPr id="1488" name="Google Shape;1488;p39"/>
          <p:cNvSpPr txBox="1"/>
          <p:nvPr>
            <p:ph type="body" idx="14"/>
          </p:nvPr>
        </p:nvSpPr>
        <p:spPr>
          <a:xfrm>
            <a:off x="233189" y="7437452"/>
            <a:ext cx="709683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Questa sezione spiega ai partecipanti come semplificare le attività quotidiane dell'azienda di GRASSROOTS idea, rendendo molto più facili le assunzioni, la gestione del denaro e le domande dei clienti. Alla fine, saranno in grado di aumentare l'efficienza, di affrontare le sfide operative quotidiane, di nutrire i loro piccoli team e di costruire una base più solida per far prosperare la loro attività!</a:t>
            </a:r>
            <a:endParaRPr/>
          </a:p>
        </p:txBody>
      </p:sp>
      <p:sp>
        <p:nvSpPr>
          <p:cNvPr id="1489" name="Google Shape;1489;p39"/>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1490" name="Google Shape;1490;p39"/>
          <p:cNvSpPr txBox="1"/>
          <p:nvPr>
            <p:ph type="body" idx="15"/>
          </p:nvPr>
        </p:nvSpPr>
        <p:spPr>
          <a:xfrm>
            <a:off x="180267" y="1355780"/>
            <a:ext cx="3407954" cy="22554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000"/>
              <a:buNone/>
            </a:pPr>
            <a:r>
              <a:rPr lang="en-US" sz="4000"/>
              <a:t>Sezione 4</a:t>
            </a:r>
            <a:endParaRPr/>
          </a:p>
          <a:p>
            <a:pPr marL="0" lvl="0" indent="0" algn="l" rtl="0">
              <a:lnSpc>
                <a:spcPct val="100000"/>
              </a:lnSpc>
              <a:spcBef>
                <a:spcPts val="0"/>
              </a:spcBef>
              <a:spcAft>
                <a:spcPts val="0"/>
              </a:spcAft>
              <a:buClr>
                <a:schemeClr val="lt1"/>
              </a:buClr>
              <a:buSzPts val="2400"/>
              <a:buNone/>
            </a:pPr>
            <a:r>
              <a:t/>
            </a:r>
            <a:endParaRPr sz="2400"/>
          </a:p>
          <a:p>
            <a:pPr marL="0" lvl="0" indent="0" algn="l" rtl="0">
              <a:lnSpc>
                <a:spcPct val="100000"/>
              </a:lnSpc>
              <a:spcBef>
                <a:spcPts val="0"/>
              </a:spcBef>
              <a:spcAft>
                <a:spcPts val="0"/>
              </a:spcAft>
              <a:buClr>
                <a:schemeClr val="lt1"/>
              </a:buClr>
              <a:buSzPts val="2400"/>
              <a:buNone/>
            </a:pPr>
            <a:r>
              <a:rPr lang="en-US" sz="2400"/>
              <a:t>Ottimizzare le operazioni aziendali</a:t>
            </a:r>
            <a:endParaRPr/>
          </a:p>
        </p:txBody>
      </p:sp>
      <p:grpSp>
        <p:nvGrpSpPr>
          <p:cNvPr id="1491" name="Google Shape;1491;p39"/>
          <p:cNvGrpSpPr/>
          <p:nvPr/>
        </p:nvGrpSpPr>
        <p:grpSpPr>
          <a:xfrm>
            <a:off x="329710" y="3896552"/>
            <a:ext cx="1247882" cy="1201783"/>
            <a:chOff x="4924697" y="3291840"/>
            <a:chExt cx="1247882" cy="1201783"/>
          </a:xfrm>
        </p:grpSpPr>
        <p:sp>
          <p:nvSpPr>
            <p:cNvPr id="1492" name="Google Shape;1492;p39">
              <a:hlinkClick r:id="rId3"/>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493" name="Google Shape;1493;p39">
              <a:hlinkClick r:id="rId4"/>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pic>
        <p:nvPicPr>
          <p:cNvPr id="1494" name="Google Shape;1494;p39" descr="A person holding a cell phone&#10;&#10;Description automatically generated"/>
          <p:cNvPicPr preferRelativeResize="0"/>
          <p:nvPr>
            <p:ph type="pic" idx="2"/>
          </p:nvPr>
        </p:nvPicPr>
        <p:blipFill rotWithShape="1">
          <a:blip r:embed="rId5">
            <a:alphaModFix/>
          </a:blip>
          <a:srcRect l="-5798" t="0" r="19734" b="0"/>
          <a:stretch/>
        </p:blipFill>
        <p:spPr>
          <a:xfrm>
            <a:off x="659220" y="0"/>
            <a:ext cx="6900456" cy="53451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4"/>
          <p:cNvSpPr txBox="1"/>
          <p:nvPr>
            <p:ph type="body" idx="1"/>
          </p:nvPr>
        </p:nvSpPr>
        <p:spPr>
          <a:xfrm>
            <a:off x="450376" y="2544874"/>
            <a:ext cx="6837528" cy="667162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4B4B4B"/>
              </a:buClr>
              <a:buSzPts val="1400"/>
              <a:buNone/>
            </a:pPr>
            <a:r>
              <a:rPr lang="en-US">
                <a:solidFill>
                  <a:srgbClr val="4B4B4B"/>
                </a:solidFill>
              </a:rPr>
              <a:t>Il progetto GRASSROOTS promuove giovani imprenditori eco-sanitari fornendo istruzione, strumenti e risorse per sviluppare iniziative eco-sanitarie innovative e sostenibili per affrontare le sfide globali attraverso il turismo sostenibile e le soluzioni guidate dalla comunità. Il progetto si concentra sulla creazione di imprese, idee e progetti dotati di consapevolezza ambientale, apprezzamento culturale e impegno nella comunità attraverso l'ecoturismo, lo sport e l'avventura, l'arte di strada, il cibo, gli eventi e le attività di benessere. Incoraggia i partecipanti a esplorare percorsi di carriera nell'ecoturismo, nell'arte di strada, nell'alimentazione sostenibile, nel benessere e nella digitalizzazione, allineando i loro obiettivi imprenditoriali con l'impegno per la sostenibilità.</a:t>
            </a:r>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a:p>
            <a:pPr marL="0" lvl="0" indent="0" algn="just" rtl="0">
              <a:lnSpc>
                <a:spcPct val="100000"/>
              </a:lnSpc>
              <a:spcBef>
                <a:spcPts val="600"/>
              </a:spcBef>
              <a:spcAft>
                <a:spcPts val="0"/>
              </a:spcAft>
              <a:buClr>
                <a:srgbClr val="F16924"/>
              </a:buClr>
              <a:buSzPts val="1600"/>
              <a:buNone/>
            </a:pPr>
            <a:r>
              <a:rPr lang="en-US" sz="1600" b="1">
                <a:solidFill>
                  <a:srgbClr val="F16924"/>
                </a:solidFill>
              </a:rPr>
              <a:t>Vantaggi principali</a:t>
            </a:r>
            <a:endParaRPr/>
          </a:p>
          <a:p>
            <a:pPr marL="0" lvl="0" indent="0" algn="just" rtl="0">
              <a:lnSpc>
                <a:spcPct val="100000"/>
              </a:lnSpc>
              <a:spcBef>
                <a:spcPts val="600"/>
              </a:spcBef>
              <a:spcAft>
                <a:spcPts val="0"/>
              </a:spcAft>
              <a:buClr>
                <a:srgbClr val="4B4B4B"/>
              </a:buClr>
              <a:buSzPts val="1400"/>
              <a:buNone/>
            </a:pPr>
            <a:r>
              <a:rPr lang="en-US">
                <a:solidFill>
                  <a:srgbClr val="4B4B4B"/>
                </a:solidFill>
              </a:rPr>
              <a:t>I principali benefici del progetto includono l'accesso a una formazione formale e informale mirata all'imprenditorialità eco-sanitaria, una rete di innovatori che la pensano allo stesso modo e risorse pratiche per lanciare e sostenere iniziative eco-sanitarie di grande impatto. Dando risalto alle esperienze pratiche, come i tour basati sulla comunità, la conservazione del patrimonio culturale e le attività incentrate sulla salute, GRASSROOTS promuove un approccio olistico al turismo eco-sanitario che porta benefici sia agli individui che alle comunità.</a:t>
            </a:r>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a:p>
            <a:pPr marL="0" lvl="0" indent="0" algn="just" rtl="0">
              <a:lnSpc>
                <a:spcPct val="100000"/>
              </a:lnSpc>
              <a:spcBef>
                <a:spcPts val="600"/>
              </a:spcBef>
              <a:spcAft>
                <a:spcPts val="0"/>
              </a:spcAft>
              <a:buClr>
                <a:srgbClr val="4B4B4B"/>
              </a:buClr>
              <a:buSzPts val="1400"/>
              <a:buNone/>
            </a:pPr>
            <a:r>
              <a:rPr lang="en-US">
                <a:solidFill>
                  <a:srgbClr val="4B4B4B"/>
                </a:solidFill>
              </a:rPr>
              <a:t>L'attenzione del progetto verso i giovani imprenditori garantisce che la prossima generazione sia in grado di guidare la ridefinizione del turismo con un equilibrio tra redditività, responsabilità ambientale e arricchimento culturale. Grazie a questo approccio lungimirante, GRASSROOTS non solo crea nuove opportunità, ma stabilisce anche un punto di riferimento per lo sviluppo sostenibile del turismo.</a:t>
            </a:r>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p:txBody>
      </p:sp>
      <p:sp>
        <p:nvSpPr>
          <p:cNvPr id="622" name="Google Shape;622;p4"/>
          <p:cNvSpPr txBox="1"/>
          <p:nvPr>
            <p:ph type="body" idx="2"/>
          </p:nvPr>
        </p:nvSpPr>
        <p:spPr>
          <a:xfrm>
            <a:off x="450376" y="1475311"/>
            <a:ext cx="5956470"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400"/>
              <a:buFont typeface="Arial"/>
              <a:buNone/>
            </a:pPr>
            <a:r>
              <a:rPr lang="en-US" sz="2400" b="1"/>
              <a:t>Introduzione</a:t>
            </a:r>
            <a:endParaRPr/>
          </a:p>
        </p:txBody>
      </p:sp>
      <p:sp>
        <p:nvSpPr>
          <p:cNvPr id="623" name="Google Shape;623;p4"/>
          <p:cNvSpPr txBox="1"/>
          <p:nvPr>
            <p:ph type="body" idx="3"/>
          </p:nvPr>
        </p:nvSpPr>
        <p:spPr>
          <a:xfrm>
            <a:off x="450376" y="807607"/>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a:t>Progetto GRASSROOTS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8" name="Shape 1498"/>
        <p:cNvGrpSpPr/>
        <p:nvPr/>
      </p:nvGrpSpPr>
      <p:grpSpPr>
        <a:xfrm>
          <a:off x="0" y="0"/>
          <a:ext cx="0" cy="0"/>
          <a:chOff x="0" y="0"/>
          <a:chExt cx="0" cy="0"/>
        </a:xfrm>
      </p:grpSpPr>
      <p:sp>
        <p:nvSpPr>
          <p:cNvPr id="1499" name="Google Shape;1499;p40"/>
          <p:cNvSpPr txBox="1"/>
          <p:nvPr>
            <p:ph type="body" idx="3"/>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sz="2800" b="1"/>
              <a:t>Sezione 4: Fase 1</a:t>
            </a:r>
            <a:endParaRPr/>
          </a:p>
        </p:txBody>
      </p:sp>
      <p:sp>
        <p:nvSpPr>
          <p:cNvPr id="1500" name="Google Shape;1500;p40"/>
          <p:cNvSpPr txBox="1"/>
          <p:nvPr>
            <p:ph type="body" idx="2"/>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200"/>
              <a:buFont typeface="Arial"/>
              <a:buNone/>
            </a:pPr>
            <a:r>
              <a:rPr lang="en-US" sz="2200"/>
              <a:t>PENSARE con le domande (5)</a:t>
            </a:r>
            <a:endParaRPr/>
          </a:p>
        </p:txBody>
      </p:sp>
      <p:graphicFrame>
        <p:nvGraphicFramePr>
          <p:cNvPr id="1501" name="Google Shape;1501;p40"/>
          <p:cNvGraphicFramePr/>
          <p:nvPr/>
        </p:nvGraphicFramePr>
        <p:xfrm>
          <a:off x="285418" y="2486511"/>
          <a:ext cx="3000000" cy="3000000"/>
        </p:xfrm>
        <a:graphic>
          <a:graphicData uri="http://schemas.openxmlformats.org/drawingml/2006/table">
            <a:tbl>
              <a:tblPr firstRow="1" bandRow="1">
                <a:noFill/>
                <a:tableStyleId>{D8F5C330-00EC-492D-B79E-F1F6E617DCEB}</a:tableStyleId>
              </a:tblPr>
              <a:tblGrid>
                <a:gridCol w="1649975"/>
                <a:gridCol w="545740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1</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PENSARE con le domande</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5 domande su Ottimizzare le operazioni aziendali</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Aprire le domande nella scheda o scaricarle facendo clic sul </a:t>
                      </a:r>
                      <a:r>
                        <a:rPr lang="en-US" sz="1400">
                          <a:solidFill>
                            <a:srgbClr val="4B4B4B"/>
                          </a:solidFill>
                          <a:latin typeface="Verdana"/>
                          <a:ea typeface="Verdana"/>
                          <a:cs typeface="Verdana"/>
                          <a:sym typeface="Verdana"/>
                        </a:rPr>
                        <a:t>pulsante </a:t>
                      </a:r>
                      <a:r>
                        <a:rPr lang="en-US" sz="1400">
                          <a:solidFill>
                            <a:srgbClr val="F16924"/>
                          </a:solidFill>
                          <a:latin typeface="Verdana"/>
                          <a:ea typeface="Verdana"/>
                          <a:cs typeface="Verdana"/>
                          <a:sym typeface="Verdana"/>
                        </a:rPr>
                        <a:t>"Download".</a:t>
                      </a:r>
                      <a:endParaRPr/>
                    </a:p>
                    <a:p>
                      <a:pPr marL="285750" marR="0" lvl="0" indent="-285750" algn="l" rtl="0">
                        <a:spcBef>
                          <a:spcPts val="12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Iniziate con </a:t>
                      </a:r>
                      <a:r>
                        <a:rPr lang="en-US" sz="1400">
                          <a:solidFill>
                            <a:srgbClr val="F16924"/>
                          </a:solidFill>
                          <a:latin typeface="Verdana"/>
                          <a:ea typeface="Verdana"/>
                          <a:cs typeface="Verdana"/>
                          <a:sym typeface="Verdana"/>
                        </a:rPr>
                        <a:t>"Cosa evitare"</a:t>
                      </a:r>
                      <a:r>
                        <a:rPr lang="en-US" sz="1400">
                          <a:solidFill>
                            <a:srgbClr val="4B4B4B"/>
                          </a:solidFill>
                          <a:latin typeface="Verdana"/>
                          <a:ea typeface="Verdana"/>
                          <a:cs typeface="Verdana"/>
                          <a:sym typeface="Verdana"/>
                        </a:rPr>
                        <a:t>, in modo che gli allievi sappiano cosa non devono fare.</a:t>
                      </a:r>
                      <a:endParaRPr/>
                    </a:p>
                    <a:p>
                      <a:pPr marL="285750" marR="0" lvl="0" indent="-285750" algn="l" rtl="0">
                        <a:spcBef>
                          <a:spcPts val="12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Chiedete agli studenti di completare le domande relative alle loro idee. Utilizzate gli esercizi e i suggerimenti forniti per facilitare e sostenere gli studenti. </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pic>
        <p:nvPicPr>
          <p:cNvPr id="1502" name="Google Shape;1502;p40"/>
          <p:cNvPicPr preferRelativeResize="0"/>
          <p:nvPr/>
        </p:nvPicPr>
        <p:blipFill rotWithShape="1">
          <a:blip r:embed="rId3">
            <a:alphaModFix/>
          </a:blip>
          <a:srcRect l="0" t="0" r="0" b="0"/>
          <a:stretch/>
        </p:blipFill>
        <p:spPr>
          <a:xfrm>
            <a:off x="150862" y="5345906"/>
            <a:ext cx="7257950" cy="4296158"/>
          </a:xfrm>
          <a:prstGeom prst="rect">
            <a:avLst/>
          </a:prstGeom>
          <a:noFill/>
          <a:ln>
            <a:noFill/>
          </a:ln>
        </p:spPr>
      </p:pic>
      <p:sp>
        <p:nvSpPr>
          <p:cNvPr id="1503" name="Google Shape;1503;p40"/>
          <p:cNvSpPr/>
          <p:nvPr/>
        </p:nvSpPr>
        <p:spPr>
          <a:xfrm>
            <a:off x="4316503" y="8954927"/>
            <a:ext cx="1337481" cy="417194"/>
          </a:xfrm>
          <a:prstGeom prst="leftArrow">
            <a:avLst>
              <a:gd name="adj1" fmla="val 50000"/>
              <a:gd name="adj2" fmla="val 50000"/>
            </a:avLst>
          </a:prstGeom>
          <a:solidFill>
            <a:srgbClr val="F16924"/>
          </a:solidFill>
          <a:ln w="12700" cap="flat" cmpd="sng">
            <a:solidFill>
              <a:srgbClr val="5F12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504" name="Google Shape;1504;p40"/>
          <p:cNvSpPr txBox="1"/>
          <p:nvPr/>
        </p:nvSpPr>
        <p:spPr>
          <a:xfrm>
            <a:off x="5653984" y="8774789"/>
            <a:ext cx="1637731" cy="684611"/>
          </a:xfrm>
          <a:prstGeom prst="rect">
            <a:avLst/>
          </a:prstGeom>
          <a:solidFill>
            <a:srgbClr val="F16924"/>
          </a:solidFill>
          <a:ln w="9525" cap="flat" cmpd="sng">
            <a:solidFill>
              <a:srgbClr val="4B4B4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83">
                <a:solidFill>
                  <a:schemeClr val="lt1"/>
                </a:solidFill>
                <a:latin typeface="Verdana"/>
                <a:ea typeface="Verdana"/>
                <a:cs typeface="Verdana"/>
                <a:sym typeface="Verdana"/>
              </a:rPr>
              <a:t>Aprire la scheda e scaricare facendo clic qui</a:t>
            </a:r>
            <a:endParaRPr/>
          </a:p>
        </p:txBody>
      </p:sp>
      <p:grpSp>
        <p:nvGrpSpPr>
          <p:cNvPr id="1505" name="Google Shape;1505;p40"/>
          <p:cNvGrpSpPr/>
          <p:nvPr/>
        </p:nvGrpSpPr>
        <p:grpSpPr>
          <a:xfrm>
            <a:off x="5876039" y="480369"/>
            <a:ext cx="1247882" cy="1201783"/>
            <a:chOff x="4924697" y="3291840"/>
            <a:chExt cx="1247882" cy="1201783"/>
          </a:xfrm>
        </p:grpSpPr>
        <p:sp>
          <p:nvSpPr>
            <p:cNvPr id="1506" name="Google Shape;1506;p40">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507" name="Google Shape;1507;p40">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sp>
        <p:nvSpPr>
          <p:cNvPr id="1512" name="Google Shape;1512;p41"/>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1513" name="Google Shape;1513;p41"/>
          <p:cNvSpPr txBox="1"/>
          <p:nvPr>
            <p:ph type="body" idx="2"/>
          </p:nvPr>
        </p:nvSpPr>
        <p:spPr>
          <a:xfrm>
            <a:off x="302839" y="2489829"/>
            <a:ext cx="7096066"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Queste domande aiutano gli studenti a riflettere su come ottimizzare le loro attività quotidiane, gestire le risorse e aumentare l'efficienza. Ogni domanda comprende esercizi e suggerimenti per affinare le operazioni e renderle più efficaci.</a:t>
            </a:r>
            <a:endParaRPr sz="1400"/>
          </a:p>
        </p:txBody>
      </p:sp>
      <p:sp>
        <p:nvSpPr>
          <p:cNvPr id="1514" name="Google Shape;1514;p41"/>
          <p:cNvSpPr txBox="1"/>
          <p:nvPr>
            <p:ph type="body" idx="3"/>
          </p:nvPr>
        </p:nvSpPr>
        <p:spPr>
          <a:xfrm>
            <a:off x="302839" y="806310"/>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sz="2800" b="1"/>
              <a:t>Sezione 4: Fase 1</a:t>
            </a:r>
            <a:endParaRPr/>
          </a:p>
          <a:p>
            <a:pPr marL="0" lvl="0" indent="0" algn="l" rtl="0">
              <a:lnSpc>
                <a:spcPct val="100000"/>
              </a:lnSpc>
              <a:spcBef>
                <a:spcPts val="600"/>
              </a:spcBef>
              <a:spcAft>
                <a:spcPts val="0"/>
              </a:spcAft>
              <a:buClr>
                <a:schemeClr val="lt1"/>
              </a:buClr>
              <a:buSzPts val="1200"/>
              <a:buNone/>
            </a:pPr>
            <a:r>
              <a:t/>
            </a:r>
            <a:endParaRPr sz="1200" b="0"/>
          </a:p>
          <a:p>
            <a:pPr marL="0" lvl="0" indent="0" algn="l" rtl="0">
              <a:lnSpc>
                <a:spcPct val="100000"/>
              </a:lnSpc>
              <a:spcBef>
                <a:spcPts val="0"/>
              </a:spcBef>
              <a:spcAft>
                <a:spcPts val="0"/>
              </a:spcAft>
              <a:buClr>
                <a:schemeClr val="lt1"/>
              </a:buClr>
              <a:buSzPts val="2200"/>
              <a:buNone/>
            </a:pPr>
            <a:r>
              <a:rPr lang="en-US" sz="2200" b="0"/>
              <a:t>PENSARE con le domande (5)</a:t>
            </a:r>
            <a:endParaRPr/>
          </a:p>
        </p:txBody>
      </p:sp>
      <p:graphicFrame>
        <p:nvGraphicFramePr>
          <p:cNvPr id="1515" name="Google Shape;1515;p41"/>
          <p:cNvGraphicFramePr/>
          <p:nvPr/>
        </p:nvGraphicFramePr>
        <p:xfrm>
          <a:off x="332509" y="3487998"/>
          <a:ext cx="3000000" cy="3000000"/>
        </p:xfrm>
        <a:graphic>
          <a:graphicData uri="http://schemas.openxmlformats.org/drawingml/2006/table">
            <a:tbl>
              <a:tblPr firstRow="1" bandRow="1">
                <a:noFill/>
                <a:tableStyleId>{D8F5C330-00EC-492D-B79E-F1F6E617DCEB}</a:tableStyleId>
              </a:tblPr>
              <a:tblGrid>
                <a:gridCol w="7121225"/>
              </a:tblGrid>
              <a:tr h="203200">
                <a:tc>
                  <a:txBody>
                    <a:bodyPr/>
                    <a:lstStyle/>
                    <a:p>
                      <a:pPr marL="342900" marR="0" lvl="0" indent="-342900" algn="l" rtl="0">
                        <a:lnSpc>
                          <a:spcPct val="100000"/>
                        </a:lnSpc>
                        <a:spcBef>
                          <a:spcPts val="0"/>
                        </a:spcBef>
                        <a:spcAft>
                          <a:spcPts val="0"/>
                        </a:spcAft>
                        <a:buClr>
                          <a:schemeClr val="lt1"/>
                        </a:buClr>
                        <a:buSzPts val="1600"/>
                        <a:buFont typeface="Century Schoolbook"/>
                        <a:buAutoNum type="arabicPeriod" startAt="5"/>
                      </a:pPr>
                      <a:r>
                        <a:rPr lang="en-US" sz="1600" b="0" i="0" u="none" strike="noStrike" cap="none">
                          <a:solidFill>
                            <a:schemeClr val="lt1"/>
                          </a:solidFill>
                          <a:latin typeface="Verdana"/>
                          <a:ea typeface="Verdana"/>
                          <a:cs typeface="Verdana"/>
                          <a:sym typeface="Verdana"/>
                        </a:rPr>
                        <a:t>Come si possono semplificare le attività quotidiane per risparmiare tempo ed energia?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4B4B4B"/>
                          </a:solidFill>
                          <a:latin typeface="Verdana"/>
                          <a:ea typeface="Verdana"/>
                          <a:cs typeface="Verdana"/>
                          <a:sym typeface="Verdana"/>
                        </a:rPr>
                        <a:t>Esercizio: </a:t>
                      </a:r>
                      <a:r>
                        <a:rPr lang="en-US" sz="1400" b="0" i="0" u="none" strike="noStrike" cap="none">
                          <a:solidFill>
                            <a:srgbClr val="4B4B4B"/>
                          </a:solidFill>
                          <a:latin typeface="Verdana"/>
                          <a:ea typeface="Verdana"/>
                          <a:cs typeface="Verdana"/>
                          <a:sym typeface="Verdana"/>
                        </a:rPr>
                        <a:t>Identificate le attività che richiedono più tempo nelle vostre operazioni</a:t>
                      </a:r>
                      <a:r>
                        <a:rPr lang="en-US" sz="1400" b="1" i="0" u="none" strike="noStrike" cap="none">
                          <a:solidFill>
                            <a:srgbClr val="4B4B4B"/>
                          </a:solidFill>
                          <a:latin typeface="Verdana"/>
                          <a:ea typeface="Verdana"/>
                          <a:cs typeface="Verdana"/>
                          <a:sym typeface="Verdana"/>
                        </a:rPr>
                        <a:t>.</a:t>
                      </a:r>
                      <a:endParaRPr/>
                    </a:p>
                    <a:p>
                      <a:pPr marL="0" marR="0" lvl="0" indent="0" algn="l" rtl="0">
                        <a:spcBef>
                          <a:spcPts val="600"/>
                        </a:spcBef>
                        <a:spcAft>
                          <a:spcPts val="0"/>
                        </a:spcAft>
                        <a:buNone/>
                      </a:pPr>
                      <a:r>
                        <a:t/>
                      </a:r>
                      <a:endParaRPr sz="400" b="0" i="0" u="none" strike="noStrike" cap="none">
                        <a:solidFill>
                          <a:srgbClr val="4B4B4B"/>
                        </a:solidFill>
                        <a:latin typeface="Verdana"/>
                        <a:ea typeface="Verdana"/>
                        <a:cs typeface="Verdana"/>
                        <a:sym typeface="Verdana"/>
                      </a:endParaRPr>
                    </a:p>
                    <a:p>
                      <a:pPr marL="285750" marR="0" lvl="0" indent="-2857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Fate un elenco: </a:t>
                      </a:r>
                      <a:r>
                        <a:rPr lang="en-US" sz="1200" b="0" i="0" u="none" strike="noStrike" cap="none">
                          <a:solidFill>
                            <a:srgbClr val="4B4B4B"/>
                          </a:solidFill>
                          <a:latin typeface="Verdana"/>
                          <a:ea typeface="Verdana"/>
                          <a:cs typeface="Verdana"/>
                          <a:sym typeface="Verdana"/>
                        </a:rPr>
                        <a:t>Scrivete le attività che occupano la maggior parte del vostro tempo quotidianamente o settimanalmente.</a:t>
                      </a:r>
                      <a:endParaRPr/>
                    </a:p>
                    <a:p>
                      <a:pPr marL="285750" marR="0" lvl="0" indent="-2857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Individuare le opportunità di automazione: </a:t>
                      </a:r>
                      <a:r>
                        <a:rPr lang="en-US" sz="1200" b="0" i="0" u="none" strike="noStrike" cap="none">
                          <a:solidFill>
                            <a:srgbClr val="4B4B4B"/>
                          </a:solidFill>
                          <a:latin typeface="Verdana"/>
                          <a:ea typeface="Verdana"/>
                          <a:cs typeface="Verdana"/>
                          <a:sym typeface="Verdana"/>
                        </a:rPr>
                        <a:t>Cercate le attività ripetitive che potrebbero essere automatizzate utilizzando strumenti come Zapier o Monday.</a:t>
                      </a:r>
                      <a:endParaRPr/>
                    </a:p>
                    <a:p>
                      <a:pPr marL="285750" marR="0" lvl="0" indent="-2857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Pianificare l'efficienza: </a:t>
                      </a:r>
                      <a:r>
                        <a:rPr lang="en-US" sz="1200" b="0" i="0" u="none" strike="noStrike" cap="none">
                          <a:solidFill>
                            <a:srgbClr val="4B4B4B"/>
                          </a:solidFill>
                          <a:latin typeface="Verdana"/>
                          <a:ea typeface="Verdana"/>
                          <a:cs typeface="Verdana"/>
                          <a:sym typeface="Verdana"/>
                        </a:rPr>
                        <a:t>Decidete quali compiti potete delegare o semplificare per concentrarvi su obiettivi più importanti.</a:t>
                      </a:r>
                      <a:endParaRPr/>
                    </a:p>
                    <a:p>
                      <a:pPr marL="0" marR="0" lvl="0" indent="0" algn="l" rtl="0">
                        <a:spcBef>
                          <a:spcPts val="600"/>
                        </a:spcBef>
                        <a:spcAft>
                          <a:spcPts val="0"/>
                        </a:spcAft>
                        <a:buClr>
                          <a:schemeClr val="dk1"/>
                        </a:buClr>
                        <a:buSzPts val="1200"/>
                        <a:buFont typeface="Arial"/>
                        <a:buNone/>
                      </a:pPr>
                      <a:r>
                        <a:t/>
                      </a:r>
                      <a:endParaRPr sz="1200" b="0" i="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247350">
                <a:tc>
                  <a:txBody>
                    <a:bodyPr/>
                    <a:lstStyle/>
                    <a:p>
                      <a:pPr marL="342900" marR="0" lvl="0" indent="-342900" algn="l" rtl="0">
                        <a:lnSpc>
                          <a:spcPct val="100000"/>
                        </a:lnSpc>
                        <a:spcBef>
                          <a:spcPts val="0"/>
                        </a:spcBef>
                        <a:spcAft>
                          <a:spcPts val="0"/>
                        </a:spcAft>
                        <a:buClr>
                          <a:schemeClr val="lt1"/>
                        </a:buClr>
                        <a:buSzPts val="1600"/>
                        <a:buFont typeface="Century Schoolbook"/>
                        <a:buAutoNum type="arabicPeriod" startAt="5"/>
                      </a:pPr>
                      <a:r>
                        <a:rPr lang="en-US" sz="1600" b="0" i="0" u="none" strike="noStrike" cap="none">
                          <a:solidFill>
                            <a:schemeClr val="lt1"/>
                          </a:solidFill>
                          <a:latin typeface="Verdana"/>
                          <a:ea typeface="Verdana"/>
                          <a:cs typeface="Verdana"/>
                          <a:sym typeface="Verdana"/>
                        </a:rPr>
                        <a:t>Come potete gestire il vostro team in modo efficace per garantire un'operatività senza intoppi?</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177800">
                <a:tc>
                  <a:txBody>
                    <a:bodyPr/>
                    <a:lstStyle/>
                    <a:p>
                      <a:pPr marL="0" marR="0" lvl="0" indent="0" algn="l" rtl="0">
                        <a:spcBef>
                          <a:spcPts val="0"/>
                        </a:spcBef>
                        <a:spcAft>
                          <a:spcPts val="0"/>
                        </a:spcAft>
                        <a:buNone/>
                      </a:pPr>
                      <a:r>
                        <a:rPr lang="en-US" sz="1400" b="1" i="0" u="none" strike="noStrike" cap="none">
                          <a:solidFill>
                            <a:srgbClr val="4B4B4B"/>
                          </a:solidFill>
                          <a:latin typeface="Verdana"/>
                          <a:ea typeface="Verdana"/>
                          <a:cs typeface="Verdana"/>
                          <a:sym typeface="Verdana"/>
                        </a:rPr>
                        <a:t>Esercizio: </a:t>
                      </a:r>
                      <a:r>
                        <a:rPr lang="en-US" sz="1400" b="0" i="0" u="none" strike="noStrike" cap="none">
                          <a:solidFill>
                            <a:srgbClr val="4B4B4B"/>
                          </a:solidFill>
                          <a:latin typeface="Verdana"/>
                          <a:ea typeface="Verdana"/>
                          <a:cs typeface="Verdana"/>
                          <a:sym typeface="Verdana"/>
                        </a:rPr>
                        <a:t>Pensate a come migliorare la collaborazione e la comunicazione all'interno del vostro team.</a:t>
                      </a:r>
                      <a:endParaRPr/>
                    </a:p>
                    <a:p>
                      <a:pPr marL="0" marR="0" lvl="0" indent="0" algn="l" rtl="0">
                        <a:spcBef>
                          <a:spcPts val="0"/>
                        </a:spcBef>
                        <a:spcAft>
                          <a:spcPts val="0"/>
                        </a:spcAft>
                        <a:buNone/>
                      </a:pPr>
                      <a:r>
                        <a:t/>
                      </a:r>
                      <a:endParaRPr sz="400" b="0" i="0" u="none" strike="noStrike" cap="none">
                        <a:solidFill>
                          <a:srgbClr val="4B4B4B"/>
                        </a:solidFill>
                        <a:latin typeface="Verdana"/>
                        <a:ea typeface="Verdana"/>
                        <a:cs typeface="Verdana"/>
                        <a:sym typeface="Verdana"/>
                      </a:endParaRPr>
                    </a:p>
                    <a:p>
                      <a:pPr marL="0" marR="0" lvl="0" indent="0" algn="l" rtl="0">
                        <a:spcBef>
                          <a:spcPts val="0"/>
                        </a:spcBef>
                        <a:spcAft>
                          <a:spcPts val="0"/>
                        </a:spcAft>
                        <a:buNone/>
                      </a:pPr>
                      <a:r>
                        <a:t/>
                      </a:r>
                      <a:endParaRPr sz="400" b="0" i="0" u="none" strike="noStrike" cap="none">
                        <a:solidFill>
                          <a:srgbClr val="4B4B4B"/>
                        </a:solidFill>
                        <a:latin typeface="Verdana"/>
                        <a:ea typeface="Verdana"/>
                        <a:cs typeface="Verdana"/>
                        <a:sym typeface="Verdana"/>
                      </a:endParaRPr>
                    </a:p>
                    <a:p>
                      <a:pPr marL="0" marR="0" lvl="0" indent="0" algn="l" rtl="0">
                        <a:spcBef>
                          <a:spcPts val="0"/>
                        </a:spcBef>
                        <a:spcAft>
                          <a:spcPts val="0"/>
                        </a:spcAft>
                        <a:buNone/>
                      </a:pPr>
                      <a:r>
                        <a:t/>
                      </a:r>
                      <a:endParaRPr sz="400" b="0" i="0" u="none" strike="noStrike" cap="none">
                        <a:solidFill>
                          <a:srgbClr val="4B4B4B"/>
                        </a:solidFill>
                        <a:latin typeface="Verdana"/>
                        <a:ea typeface="Verdana"/>
                        <a:cs typeface="Verdana"/>
                        <a:sym typeface="Verdana"/>
                      </a:endParaRPr>
                    </a:p>
                    <a:p>
                      <a:pPr marL="171450" marR="0" lvl="0" indent="-171450" algn="l" rtl="0">
                        <a:spcBef>
                          <a:spcPts val="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Identificare le esigenze: </a:t>
                      </a:r>
                      <a:r>
                        <a:rPr lang="en-US" sz="1200" b="0" i="0" u="none" strike="noStrike" cap="none">
                          <a:solidFill>
                            <a:srgbClr val="4B4B4B"/>
                          </a:solidFill>
                          <a:latin typeface="Verdana"/>
                          <a:ea typeface="Verdana"/>
                          <a:cs typeface="Verdana"/>
                          <a:sym typeface="Verdana"/>
                        </a:rPr>
                        <a:t>Scrivete tutte le sfide che il vostro team deve affrontare, come la programmazione o il monitoraggio dei progressi.</a:t>
                      </a:r>
                      <a:endParaRPr/>
                    </a:p>
                    <a:p>
                      <a:pPr marL="171450" marR="0" lvl="0" indent="-171450" algn="l" rtl="0">
                        <a:spcBef>
                          <a:spcPts val="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Esplorare gli strumenti: </a:t>
                      </a:r>
                      <a:r>
                        <a:rPr lang="en-US" sz="1200" b="0" i="0" u="none" strike="noStrike" cap="none">
                          <a:solidFill>
                            <a:srgbClr val="4B4B4B"/>
                          </a:solidFill>
                          <a:latin typeface="Verdana"/>
                          <a:ea typeface="Verdana"/>
                          <a:cs typeface="Verdana"/>
                          <a:sym typeface="Verdana"/>
                        </a:rPr>
                        <a:t>Ricercate strumenti come Trello o Miro per migliorare la comunicazione e la gestione dei compiti.</a:t>
                      </a:r>
                      <a:endParaRPr/>
                    </a:p>
                    <a:p>
                      <a:pPr marL="171450" marR="0" lvl="0" indent="-171450" algn="l" rtl="0">
                        <a:spcBef>
                          <a:spcPts val="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Pianificare il lavoro di squadra: </a:t>
                      </a:r>
                      <a:r>
                        <a:rPr lang="en-US" sz="1200" b="0" i="0" u="none" strike="noStrike" cap="none">
                          <a:solidFill>
                            <a:srgbClr val="4B4B4B"/>
                          </a:solidFill>
                          <a:latin typeface="Verdana"/>
                          <a:ea typeface="Verdana"/>
                          <a:cs typeface="Verdana"/>
                          <a:sym typeface="Verdana"/>
                        </a:rPr>
                        <a:t>Delineate due modi per mantenere il vostro team motivato e organizzato, come ad esempio regolari check-ins o una chiara definizione degli obiettivi.</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bl>
          </a:graphicData>
        </a:graphic>
      </p:graphicFrame>
      <p:graphicFrame>
        <p:nvGraphicFramePr>
          <p:cNvPr id="1516" name="Google Shape;1516;p41"/>
          <p:cNvGraphicFramePr/>
          <p:nvPr/>
        </p:nvGraphicFramePr>
        <p:xfrm>
          <a:off x="387349" y="8201984"/>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600"/>
                        <a:buFont typeface="Century Schoolbook"/>
                        <a:buAutoNum type="arabicPeriod" startAt="3"/>
                      </a:pPr>
                      <a:r>
                        <a:rPr lang="en-US" sz="1600" b="0" i="0" u="none" strike="noStrike" cap="none">
                          <a:solidFill>
                            <a:schemeClr val="lt1"/>
                          </a:solidFill>
                          <a:latin typeface="Verdana"/>
                          <a:ea typeface="Verdana"/>
                          <a:cs typeface="Verdana"/>
                          <a:sym typeface="Verdana"/>
                        </a:rPr>
                        <a:t>Quali strumenti possono aiutarvi a gestire le vostre finanze in modo più efficace?</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Riflettete sulle vostre attuali pratiche finanziarie e su come possono essere migliorate.</a:t>
                      </a:r>
                      <a:endParaRPr/>
                    </a:p>
                    <a:p>
                      <a:pPr marL="0" marR="0" lvl="0" indent="0" algn="l" rtl="0">
                        <a:spcBef>
                          <a:spcPts val="0"/>
                        </a:spcBef>
                        <a:spcAft>
                          <a:spcPts val="0"/>
                        </a:spcAft>
                        <a:buNone/>
                      </a:pPr>
                      <a:r>
                        <a:t/>
                      </a:r>
                      <a:endParaRPr sz="1400" b="0" i="0" u="none" strike="noStrike" cap="none">
                        <a:solidFill>
                          <a:srgbClr val="3F3F3F"/>
                        </a:solidFill>
                        <a:latin typeface="Verdana"/>
                        <a:ea typeface="Verdana"/>
                        <a:cs typeface="Verdana"/>
                        <a:sym typeface="Verdana"/>
                      </a:endParaRPr>
                    </a:p>
                    <a:p>
                      <a:pPr marL="0" marR="0" lvl="0" indent="0" algn="l" rtl="0">
                        <a:spcBef>
                          <a:spcPts val="0"/>
                        </a:spcBef>
                        <a:spcAft>
                          <a:spcPts val="0"/>
                        </a:spcAft>
                        <a:buNone/>
                      </a:pPr>
                      <a:r>
                        <a:t/>
                      </a:r>
                      <a:endParaRPr sz="400" b="1" i="0" u="none" strike="noStrike" cap="none">
                        <a:solidFill>
                          <a:srgbClr val="3F3F3F"/>
                        </a:solidFill>
                        <a:latin typeface="Verdana"/>
                        <a:ea typeface="Verdana"/>
                        <a:cs typeface="Verdana"/>
                        <a:sym typeface="Verdana"/>
                      </a:endParaRPr>
                    </a:p>
                    <a:p>
                      <a:pPr marL="171450" marR="0" lvl="0" indent="-171450" algn="l" rtl="0">
                        <a:spcBef>
                          <a:spcPts val="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Individuare le lacune: </a:t>
                      </a:r>
                      <a:r>
                        <a:rPr lang="en-US" sz="1200" b="0" i="0" u="none" strike="noStrike" cap="none">
                          <a:solidFill>
                            <a:srgbClr val="3F3F3F"/>
                          </a:solidFill>
                          <a:latin typeface="Verdana"/>
                          <a:ea typeface="Verdana"/>
                          <a:cs typeface="Verdana"/>
                          <a:sym typeface="Verdana"/>
                        </a:rPr>
                        <a:t>Elencate le aree in cui avete difficoltà, come il monitoraggio delle spese o la definizione di un budget.</a:t>
                      </a:r>
                      <a:endParaRPr/>
                    </a:p>
                    <a:p>
                      <a:pPr marL="171450" marR="0" lvl="0" indent="-171450" algn="l" rtl="0">
                        <a:spcBef>
                          <a:spcPts val="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Soluzioni di ricerca: </a:t>
                      </a:r>
                      <a:r>
                        <a:rPr lang="en-US" sz="1200" b="0" i="0" u="none" strike="noStrike" cap="none">
                          <a:solidFill>
                            <a:srgbClr val="3F3F3F"/>
                          </a:solidFill>
                          <a:latin typeface="Verdana"/>
                          <a:ea typeface="Verdana"/>
                          <a:cs typeface="Verdana"/>
                          <a:sym typeface="Verdana"/>
                        </a:rPr>
                        <a:t>Cercate strumenti come QuickBooks o Wave per gestire le finanze.</a:t>
                      </a:r>
                      <a:endParaRPr/>
                    </a:p>
                    <a:p>
                      <a:pPr marL="171450" marR="0" lvl="0" indent="-171450" algn="l" rtl="0">
                        <a:spcBef>
                          <a:spcPts val="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Pianificare il controllo: </a:t>
                      </a:r>
                      <a:r>
                        <a:rPr lang="en-US" sz="1200" b="0" i="0" u="none" strike="noStrike" cap="none">
                          <a:solidFill>
                            <a:srgbClr val="3F3F3F"/>
                          </a:solidFill>
                          <a:latin typeface="Verdana"/>
                          <a:ea typeface="Verdana"/>
                          <a:cs typeface="Verdana"/>
                          <a:sym typeface="Verdana"/>
                        </a:rPr>
                        <a:t>Scrivete i passaggi per tenere traccia delle entrate e delle uscite settimanali ed evitare sorprese finanziarie.</a:t>
                      </a:r>
                      <a:endParaRPr sz="1400" b="0">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p42"/>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graphicFrame>
        <p:nvGraphicFramePr>
          <p:cNvPr id="1522" name="Google Shape;1522;p42"/>
          <p:cNvGraphicFramePr/>
          <p:nvPr/>
        </p:nvGraphicFramePr>
        <p:xfrm>
          <a:off x="302839" y="2690219"/>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600"/>
                        <a:buFont typeface="Century Schoolbook"/>
                        <a:buAutoNum type="arabicPeriod" startAt="4"/>
                      </a:pPr>
                      <a:r>
                        <a:rPr lang="en-US" sz="1600" b="0" i="0" u="none" strike="noStrike" cap="none">
                          <a:solidFill>
                            <a:schemeClr val="lt1"/>
                          </a:solidFill>
                          <a:latin typeface="Verdana"/>
                          <a:ea typeface="Verdana"/>
                          <a:cs typeface="Verdana"/>
                          <a:sym typeface="Verdana"/>
                        </a:rPr>
                        <a:t>Come si può migliorare il servizio clienti per aumentare la soddisfazione e la fedeltà?</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465375">
                <a:tc>
                  <a:txBody>
                    <a:bodyPr/>
                    <a:lstStyle/>
                    <a:p>
                      <a:pPr marL="0" marR="0" lvl="0" indent="0" algn="l" rtl="0">
                        <a:spcBef>
                          <a:spcPts val="0"/>
                        </a:spcBef>
                        <a:spcAft>
                          <a:spcPts val="0"/>
                        </a:spcAft>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Pensate a come gestite attualmente le interazioni con i clienti e a dove potete migliorare.</a:t>
                      </a:r>
                      <a:endParaRPr/>
                    </a:p>
                    <a:p>
                      <a:pPr marL="0" marR="0" lvl="0" indent="0" algn="l" rtl="0">
                        <a:spcBef>
                          <a:spcPts val="0"/>
                        </a:spcBef>
                        <a:spcAft>
                          <a:spcPts val="0"/>
                        </a:spcAft>
                        <a:buNone/>
                      </a:pPr>
                      <a:r>
                        <a:t/>
                      </a:r>
                      <a:endParaRPr sz="1400" b="1" i="0" u="none" strike="noStrike" cap="none">
                        <a:solidFill>
                          <a:srgbClr val="3F3F3F"/>
                        </a:solidFill>
                        <a:latin typeface="Verdana"/>
                        <a:ea typeface="Verdana"/>
                        <a:cs typeface="Verdana"/>
                        <a:sym typeface="Verdana"/>
                      </a:endParaRPr>
                    </a:p>
                    <a:p>
                      <a:pPr marL="285750" marR="0" lvl="0" indent="-285750" algn="l" rtl="0">
                        <a:spcBef>
                          <a:spcPts val="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Fare un elenco: </a:t>
                      </a:r>
                      <a:r>
                        <a:rPr lang="en-US" sz="1200" b="0" i="0" u="none" strike="noStrike" cap="none">
                          <a:solidFill>
                            <a:srgbClr val="3F3F3F"/>
                          </a:solidFill>
                          <a:latin typeface="Verdana"/>
                          <a:ea typeface="Verdana"/>
                          <a:cs typeface="Verdana"/>
                          <a:sym typeface="Verdana"/>
                        </a:rPr>
                        <a:t>Scrivete le richieste o i reclami più comuni dei clienti.</a:t>
                      </a:r>
                      <a:endParaRPr/>
                    </a:p>
                    <a:p>
                      <a:pPr marL="285750" marR="0" lvl="0" indent="-285750" algn="l" rtl="0">
                        <a:spcBef>
                          <a:spcPts val="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Individuare le debolezze: </a:t>
                      </a:r>
                      <a:r>
                        <a:rPr lang="en-US" sz="1200" b="0" i="0" u="none" strike="noStrike" cap="none">
                          <a:solidFill>
                            <a:srgbClr val="3F3F3F"/>
                          </a:solidFill>
                          <a:latin typeface="Verdana"/>
                          <a:ea typeface="Verdana"/>
                          <a:cs typeface="Verdana"/>
                          <a:sym typeface="Verdana"/>
                        </a:rPr>
                        <a:t>Identificare le aree in cui si potrebbe rispondere più rapidamente o fornire un'assistenza migliore.</a:t>
                      </a:r>
                      <a:endParaRPr/>
                    </a:p>
                    <a:p>
                      <a:pPr marL="285750" marR="0" lvl="0" indent="-285750" algn="l" rtl="0">
                        <a:spcBef>
                          <a:spcPts val="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Pianificare il miglioramento: </a:t>
                      </a:r>
                      <a:r>
                        <a:rPr lang="en-US" sz="1200" b="0" i="0" u="none" strike="noStrike" cap="none">
                          <a:solidFill>
                            <a:srgbClr val="3F3F3F"/>
                          </a:solidFill>
                          <a:latin typeface="Verdana"/>
                          <a:ea typeface="Verdana"/>
                          <a:cs typeface="Verdana"/>
                          <a:sym typeface="Verdana"/>
                        </a:rPr>
                        <a:t>Scegliete strumenti come Zendesk o Tidio Chatbots per migliorare i tempi di risposta e la qualità del servizio.</a:t>
                      </a:r>
                      <a:endParaRPr/>
                    </a:p>
                    <a:p>
                      <a:pPr marL="171450" marR="0" lvl="0" indent="-82550" algn="l" rtl="0">
                        <a:spcBef>
                          <a:spcPts val="0"/>
                        </a:spcBef>
                        <a:spcAft>
                          <a:spcPts val="0"/>
                        </a:spcAft>
                        <a:buClr>
                          <a:srgbClr val="FF9933"/>
                        </a:buClr>
                        <a:buSzPts val="1400"/>
                        <a:buFont typeface="Noto Sans Symbols"/>
                        <a:buNone/>
                      </a:pPr>
                      <a:r>
                        <a:t/>
                      </a:r>
                      <a:endParaRPr sz="1400" b="0">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370850">
                <a:tc>
                  <a:txBody>
                    <a:bodyPr/>
                    <a:lstStyle/>
                    <a:p>
                      <a:pPr marL="342900" marR="0" lvl="0" indent="-342900" algn="l" rtl="0">
                        <a:lnSpc>
                          <a:spcPct val="100000"/>
                        </a:lnSpc>
                        <a:spcBef>
                          <a:spcPts val="0"/>
                        </a:spcBef>
                        <a:spcAft>
                          <a:spcPts val="0"/>
                        </a:spcAft>
                        <a:buClr>
                          <a:schemeClr val="lt1"/>
                        </a:buClr>
                        <a:buSzPts val="1600"/>
                        <a:buFont typeface="Century Schoolbook"/>
                        <a:buAutoNum type="arabicPeriod" startAt="5"/>
                      </a:pPr>
                      <a:r>
                        <a:rPr lang="en-US" sz="1600" b="0" i="0" u="none" strike="noStrike" cap="none">
                          <a:solidFill>
                            <a:schemeClr val="lt1"/>
                          </a:solidFill>
                          <a:latin typeface="Verdana"/>
                          <a:ea typeface="Verdana"/>
                          <a:cs typeface="Verdana"/>
                          <a:sym typeface="Verdana"/>
                        </a:rPr>
                        <a:t>Come si può coltivare il talento e rafforzare un piccolo team?</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Clr>
                          <a:srgbClr val="FF9933"/>
                        </a:buClr>
                        <a:buSzPts val="1400"/>
                        <a:buFont typeface="Noto Sans Symbols"/>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Pensate a come sostenere e sviluppare il vostro team di due o tre membri.</a:t>
                      </a:r>
                      <a:endParaRPr/>
                    </a:p>
                    <a:p>
                      <a:pPr marL="0" marR="0" lvl="0" indent="0" algn="l" rtl="0">
                        <a:spcBef>
                          <a:spcPts val="0"/>
                        </a:spcBef>
                        <a:spcAft>
                          <a:spcPts val="0"/>
                        </a:spcAft>
                        <a:buClr>
                          <a:srgbClr val="FF9933"/>
                        </a:buClr>
                        <a:buSzPts val="1400"/>
                        <a:buFont typeface="Noto Sans Symbols"/>
                        <a:buNone/>
                      </a:pPr>
                      <a:r>
                        <a:t/>
                      </a:r>
                      <a:endParaRPr sz="1400" b="1" i="0" u="none" strike="noStrike" cap="none">
                        <a:solidFill>
                          <a:srgbClr val="3F3F3F"/>
                        </a:solidFill>
                        <a:latin typeface="Verdana"/>
                        <a:ea typeface="Verdana"/>
                        <a:cs typeface="Verdana"/>
                        <a:sym typeface="Verdana"/>
                      </a:endParaRPr>
                    </a:p>
                    <a:p>
                      <a:pPr marL="285750" marR="0" lvl="0" indent="-2857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Identificare i punti di forza: </a:t>
                      </a:r>
                      <a:r>
                        <a:rPr lang="en-US" sz="1200" b="0" i="0" u="none" strike="noStrike" cap="none">
                          <a:solidFill>
                            <a:srgbClr val="3F3F3F"/>
                          </a:solidFill>
                          <a:latin typeface="Verdana"/>
                          <a:ea typeface="Verdana"/>
                          <a:cs typeface="Verdana"/>
                          <a:sym typeface="Verdana"/>
                        </a:rPr>
                        <a:t>Elencate le competenze uniche che ogni membro del team apporta alla vostra idea e annotate le aree in cui potreste avere bisogno di ulteriore supporto</a:t>
                      </a:r>
                      <a:r>
                        <a:rPr lang="en-US" sz="1200" b="1" i="0" u="none" strike="noStrike" cap="none">
                          <a:solidFill>
                            <a:srgbClr val="3F3F3F"/>
                          </a:solidFill>
                          <a:latin typeface="Verdana"/>
                          <a:ea typeface="Verdana"/>
                          <a:cs typeface="Verdana"/>
                          <a:sym typeface="Verdana"/>
                        </a:rPr>
                        <a:t>.</a:t>
                      </a:r>
                      <a:endParaRPr/>
                    </a:p>
                    <a:p>
                      <a:pPr marL="285750" marR="0" lvl="0" indent="-2857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Investite nella crescita: </a:t>
                      </a:r>
                      <a:r>
                        <a:rPr lang="en-US" sz="1200" b="0" i="0" u="none" strike="noStrike" cap="none">
                          <a:solidFill>
                            <a:srgbClr val="3F3F3F"/>
                          </a:solidFill>
                          <a:latin typeface="Verdana"/>
                          <a:ea typeface="Verdana"/>
                          <a:cs typeface="Verdana"/>
                          <a:sym typeface="Verdana"/>
                        </a:rPr>
                        <a:t>Cercate modi convenienti per migliorare le competenze del vostro team, come corsi online gratuiti, webinar o sessioni di condivisione delle competenze.</a:t>
                      </a:r>
                      <a:endParaRPr/>
                    </a:p>
                    <a:p>
                      <a:pPr marL="285750" marR="0" lvl="0" indent="-285750" algn="l" rtl="0">
                        <a:spcBef>
                          <a:spcPts val="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Pianificare il successo: </a:t>
                      </a:r>
                      <a:r>
                        <a:rPr lang="en-US" sz="1200" b="0" i="0" u="none" strike="noStrike" cap="none">
                          <a:solidFill>
                            <a:srgbClr val="3F3F3F"/>
                          </a:solidFill>
                          <a:latin typeface="Verdana"/>
                          <a:ea typeface="Verdana"/>
                          <a:cs typeface="Verdana"/>
                          <a:sym typeface="Verdana"/>
                        </a:rPr>
                        <a:t>Trovate modi semplici per riconoscervi e motivarvi a vicenda, ad esempio festeggiando le pietre miliari o condividendo regolarmente feedback positivi.</a:t>
                      </a:r>
                      <a:endParaRPr/>
                    </a:p>
                    <a:p>
                      <a:pPr marL="0" marR="0" lvl="0" indent="0" algn="l" rtl="0">
                        <a:lnSpc>
                          <a:spcPct val="100000"/>
                        </a:lnSpc>
                        <a:spcBef>
                          <a:spcPts val="600"/>
                        </a:spcBef>
                        <a:spcAft>
                          <a:spcPts val="0"/>
                        </a:spcAft>
                        <a:buClr>
                          <a:schemeClr val="dk1"/>
                        </a:buClr>
                        <a:buSzPts val="1400"/>
                        <a:buFont typeface="Century Schoolbook"/>
                        <a:buNone/>
                      </a:pPr>
                      <a:r>
                        <a:t/>
                      </a:r>
                      <a:endParaRPr sz="1400" b="0" i="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r h="370850">
                <a:tc>
                  <a:txBody>
                    <a:bodyPr/>
                    <a:lstStyle/>
                    <a:p>
                      <a:pPr marL="342900" marR="0" lvl="0" indent="-254000" algn="l" rtl="0">
                        <a:lnSpc>
                          <a:spcPct val="100000"/>
                        </a:lnSpc>
                        <a:spcBef>
                          <a:spcPts val="0"/>
                        </a:spcBef>
                        <a:spcAft>
                          <a:spcPts val="0"/>
                        </a:spcAft>
                        <a:buClr>
                          <a:schemeClr val="dk1"/>
                        </a:buClr>
                        <a:buSzPts val="1400"/>
                        <a:buFont typeface="Century Schoolbook"/>
                        <a:buNone/>
                      </a:pPr>
                      <a:r>
                        <a:t/>
                      </a:r>
                      <a:endParaRPr sz="1400" b="0" i="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bl>
          </a:graphicData>
        </a:graphic>
      </p:graphicFrame>
      <p:sp>
        <p:nvSpPr>
          <p:cNvPr id="1523" name="Google Shape;1523;p42"/>
          <p:cNvSpPr txBox="1"/>
          <p:nvPr/>
        </p:nvSpPr>
        <p:spPr>
          <a:xfrm>
            <a:off x="302839" y="917083"/>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4: Fase 1</a:t>
            </a:r>
            <a:endParaRPr/>
          </a:p>
          <a:p>
            <a:pPr marL="0" marR="0" lvl="0" indent="0" algn="l" rtl="0">
              <a:lnSpc>
                <a:spcPct val="100000"/>
              </a:lnSpc>
              <a:spcBef>
                <a:spcPts val="600"/>
              </a:spcBef>
              <a:spcAft>
                <a:spcPts val="0"/>
              </a:spcAft>
              <a:buClr>
                <a:schemeClr val="lt1"/>
              </a:buClr>
              <a:buSzPts val="1200"/>
              <a:buFont typeface="Arial"/>
              <a:buNone/>
            </a:pPr>
            <a:r>
              <a:t/>
            </a:r>
            <a:endParaRPr sz="1200" b="0" i="0">
              <a:solidFill>
                <a:schemeClr val="lt1"/>
              </a:solidFill>
              <a:latin typeface="Verdana"/>
              <a:ea typeface="Verdana"/>
              <a:cs typeface="Verdana"/>
              <a:sym typeface="Verdana"/>
            </a:endParaRPr>
          </a:p>
          <a:p>
            <a:pPr marL="0" marR="0" lvl="0" indent="0" algn="l" rtl="0">
              <a:lnSpc>
                <a:spcPct val="100000"/>
              </a:lnSpc>
              <a:spcBef>
                <a:spcPts val="0"/>
              </a:spcBef>
              <a:spcAft>
                <a:spcPts val="0"/>
              </a:spcAft>
              <a:buClr>
                <a:schemeClr val="lt1"/>
              </a:buClr>
              <a:buSzPts val="2200"/>
              <a:buFont typeface="Arial"/>
              <a:buNone/>
            </a:pPr>
            <a:r>
              <a:rPr lang="en-US" sz="22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graphicFrame>
        <p:nvGraphicFramePr>
          <p:cNvPr id="1528" name="Google Shape;1528;p43"/>
          <p:cNvGraphicFramePr/>
          <p:nvPr/>
        </p:nvGraphicFramePr>
        <p:xfrm>
          <a:off x="285417" y="2380843"/>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2</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GUARDA I VIDEO</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6 video su Ottimizzare le operazioni aziendali</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Gli studenti fanno clic sul </a:t>
                      </a:r>
                      <a:r>
                        <a:rPr lang="en-US" sz="1400">
                          <a:solidFill>
                            <a:srgbClr val="F16924"/>
                          </a:solidFill>
                          <a:latin typeface="Verdana"/>
                          <a:ea typeface="Verdana"/>
                          <a:cs typeface="Verdana"/>
                          <a:sym typeface="Verdana"/>
                        </a:rPr>
                        <a:t>pannello laterale sinistro </a:t>
                      </a:r>
                      <a:r>
                        <a:rPr lang="en-US" sz="1400">
                          <a:solidFill>
                            <a:srgbClr val="4B4B4B"/>
                          </a:solidFill>
                          <a:latin typeface="Verdana"/>
                          <a:ea typeface="Verdana"/>
                          <a:cs typeface="Verdana"/>
                          <a:sym typeface="Verdana"/>
                        </a:rPr>
                        <a:t>per selezionare un video.</a:t>
                      </a:r>
                      <a:endParaRPr/>
                    </a:p>
                    <a:p>
                      <a:pPr marL="285750" marR="0" lvl="0" indent="-285750" algn="l" rtl="0">
                        <a:spcBef>
                          <a:spcPts val="12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video consente di approfondire la conoscenza dell'avvio di un'impresa e dell'ottimizzazione delle operazioni aziendali. </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1529" name="Google Shape;1529;p43"/>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4: Fase 2</a:t>
            </a:r>
            <a:endParaRPr/>
          </a:p>
        </p:txBody>
      </p:sp>
      <p:sp>
        <p:nvSpPr>
          <p:cNvPr id="1530" name="Google Shape;1530;p43"/>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GUARDA I VIDEO (6)</a:t>
            </a:r>
            <a:endParaRPr/>
          </a:p>
        </p:txBody>
      </p:sp>
      <p:pic>
        <p:nvPicPr>
          <p:cNvPr id="1531" name="Google Shape;1531;p43"/>
          <p:cNvPicPr preferRelativeResize="0"/>
          <p:nvPr/>
        </p:nvPicPr>
        <p:blipFill rotWithShape="1">
          <a:blip r:embed="rId3">
            <a:alphaModFix/>
          </a:blip>
          <a:srcRect l="0" t="0" r="0" b="0"/>
          <a:stretch/>
        </p:blipFill>
        <p:spPr>
          <a:xfrm>
            <a:off x="297729" y="4336473"/>
            <a:ext cx="7132146" cy="3685248"/>
          </a:xfrm>
          <a:prstGeom prst="rect">
            <a:avLst/>
          </a:prstGeom>
          <a:noFill/>
          <a:ln>
            <a:noFill/>
          </a:ln>
        </p:spPr>
      </p:pic>
      <p:grpSp>
        <p:nvGrpSpPr>
          <p:cNvPr id="1532" name="Google Shape;1532;p43"/>
          <p:cNvGrpSpPr/>
          <p:nvPr/>
        </p:nvGrpSpPr>
        <p:grpSpPr>
          <a:xfrm>
            <a:off x="5876039" y="480369"/>
            <a:ext cx="1247882" cy="1201783"/>
            <a:chOff x="4924697" y="3291840"/>
            <a:chExt cx="1247882" cy="1201783"/>
          </a:xfrm>
        </p:grpSpPr>
        <p:sp>
          <p:nvSpPr>
            <p:cNvPr id="1533" name="Google Shape;1533;p43">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534" name="Google Shape;1534;p43">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8" name="Shape 1538"/>
        <p:cNvGrpSpPr/>
        <p:nvPr/>
      </p:nvGrpSpPr>
      <p:grpSpPr>
        <a:xfrm>
          <a:off x="0" y="0"/>
          <a:ext cx="0" cy="0"/>
          <a:chOff x="0" y="0"/>
          <a:chExt cx="0" cy="0"/>
        </a:xfrm>
      </p:grpSpPr>
      <p:graphicFrame>
        <p:nvGraphicFramePr>
          <p:cNvPr id="1539" name="Google Shape;1539;p44"/>
          <p:cNvGraphicFramePr/>
          <p:nvPr/>
        </p:nvGraphicFramePr>
        <p:xfrm>
          <a:off x="285417" y="2433763"/>
          <a:ext cx="3000000" cy="3000000"/>
        </p:xfrm>
        <a:graphic>
          <a:graphicData uri="http://schemas.openxmlformats.org/drawingml/2006/table">
            <a:tbl>
              <a:tblPr firstRow="1" bandRow="1">
                <a:noFill/>
                <a:tableStyleId>{D8F5C330-00EC-492D-B79E-F1F6E617DCEB}</a:tableStyleId>
              </a:tblPr>
              <a:tblGrid>
                <a:gridCol w="1421625"/>
                <a:gridCol w="5685750"/>
              </a:tblGrid>
              <a:tr h="4087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3</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4098625">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PROVARE le idee</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Esistono </a:t>
                      </a:r>
                      <a:r>
                        <a:rPr lang="en-US" sz="1400">
                          <a:solidFill>
                            <a:srgbClr val="F16924"/>
                          </a:solidFill>
                          <a:latin typeface="Verdana"/>
                          <a:ea typeface="Verdana"/>
                          <a:cs typeface="Verdana"/>
                          <a:sym typeface="Verdana"/>
                        </a:rPr>
                        <a:t>5 aree di ottimizzazione delle operazioni aziendali </a:t>
                      </a:r>
                      <a:endParaRPr/>
                    </a:p>
                    <a:p>
                      <a:pPr marL="285750" marR="0" lvl="0" indent="-285750" algn="l" rtl="0">
                        <a:lnSpc>
                          <a:spcPct val="100000"/>
                        </a:lnSpc>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area contiene una serie di </a:t>
                      </a:r>
                      <a:r>
                        <a:rPr lang="en-US" sz="1400">
                          <a:solidFill>
                            <a:srgbClr val="F16924"/>
                          </a:solidFill>
                          <a:latin typeface="Verdana"/>
                          <a:ea typeface="Verdana"/>
                          <a:cs typeface="Verdana"/>
                          <a:sym typeface="Verdana"/>
                        </a:rPr>
                        <a:t>sfide, </a:t>
                      </a:r>
                      <a:r>
                        <a:rPr lang="en-US" sz="1400">
                          <a:solidFill>
                            <a:srgbClr val="F16924"/>
                          </a:solidFill>
                          <a:latin typeface="Verdana"/>
                          <a:ea typeface="Verdana"/>
                          <a:cs typeface="Verdana"/>
                          <a:sym typeface="Verdana"/>
                        </a:rPr>
                        <a:t>idee </a:t>
                      </a:r>
                      <a:r>
                        <a:rPr lang="en-US" sz="1400">
                          <a:solidFill>
                            <a:srgbClr val="4B4B4B"/>
                          </a:solidFill>
                          <a:latin typeface="Verdana"/>
                          <a:ea typeface="Verdana"/>
                          <a:cs typeface="Verdana"/>
                          <a:sym typeface="Verdana"/>
                        </a:rPr>
                        <a:t>e</a:t>
                      </a:r>
                      <a:r>
                        <a:rPr lang="en-US" sz="1400">
                          <a:solidFill>
                            <a:srgbClr val="F16924"/>
                          </a:solidFill>
                          <a:latin typeface="Verdana"/>
                          <a:ea typeface="Verdana"/>
                          <a:cs typeface="Verdana"/>
                          <a:sym typeface="Verdana"/>
                        </a:rPr>
                        <a:t> soluzioni digitali</a:t>
                      </a:r>
                      <a:r>
                        <a:rPr lang="en-US" sz="1400">
                          <a:solidFill>
                            <a:srgbClr val="4B4B4B"/>
                          </a:solidFill>
                          <a:latin typeface="Verdana"/>
                          <a:ea typeface="Verdana"/>
                          <a:cs typeface="Verdana"/>
                          <a:sym typeface="Verdana"/>
                        </a:rPr>
                        <a:t>. </a:t>
                      </a:r>
                      <a:r>
                        <a:rPr lang="en-US" sz="1400">
                          <a:solidFill>
                            <a:srgbClr val="4B4B4B"/>
                          </a:solidFill>
                          <a:latin typeface="Verdana"/>
                          <a:ea typeface="Verdana"/>
                          <a:cs typeface="Verdana"/>
                          <a:sym typeface="Verdana"/>
                        </a:rPr>
                        <a:t>Gli studenti fanno clic sull'Area e questa si apre in una scheda separata, che possono </a:t>
                      </a:r>
                      <a:r>
                        <a:rPr lang="en-US" sz="1400">
                          <a:solidFill>
                            <a:srgbClr val="F16924"/>
                          </a:solidFill>
                          <a:latin typeface="Verdana"/>
                          <a:ea typeface="Verdana"/>
                          <a:cs typeface="Verdana"/>
                          <a:sym typeface="Verdana"/>
                        </a:rPr>
                        <a:t>visualizzare o scaricare.</a:t>
                      </a:r>
                      <a:endParaRPr/>
                    </a:p>
                    <a:p>
                      <a:pPr marL="285750" marR="0" lvl="0" indent="-285750" algn="l" rtl="0">
                        <a:lnSpc>
                          <a:spcPct val="100000"/>
                        </a:lnSpc>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area di business è sviluppata per aiutare i giovani imprenditori a superare le sfide operative dell'azienda con soluzioni digitali. Gli studenti saranno in grado di dare vita ai loro concetti garantendo l'allineamento con le operazioni aziendali, la redditività e la sostenibilità. </a:t>
                      </a:r>
                      <a:endParaRPr/>
                    </a:p>
                    <a:p>
                      <a:pPr marL="0" marR="0" lvl="0" indent="0" algn="l" rtl="0">
                        <a:lnSpc>
                          <a:spcPct val="100000"/>
                        </a:lnSpc>
                        <a:spcBef>
                          <a:spcPts val="60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p>
                      <a:pPr marL="0" marR="0" lvl="0" indent="0" algn="l" rtl="0">
                        <a:lnSpc>
                          <a:spcPct val="100000"/>
                        </a:lnSpc>
                        <a:spcBef>
                          <a:spcPts val="600"/>
                        </a:spcBef>
                        <a:spcAft>
                          <a:spcPts val="0"/>
                        </a:spcAft>
                        <a:buClr>
                          <a:srgbClr val="F16924"/>
                        </a:buClr>
                        <a:buSzPts val="1400"/>
                        <a:buFont typeface="Noto Sans Symbols"/>
                        <a:buNone/>
                      </a:pPr>
                      <a:r>
                        <a:rPr lang="en-US" sz="1400" b="1">
                          <a:solidFill>
                            <a:srgbClr val="4B4B4B"/>
                          </a:solidFill>
                          <a:latin typeface="Verdana"/>
                          <a:ea typeface="Verdana"/>
                          <a:cs typeface="Verdana"/>
                          <a:sym typeface="Verdana"/>
                        </a:rPr>
                        <a:t>Le </a:t>
                      </a:r>
                      <a:r>
                        <a:rPr lang="en-US" sz="1400" b="1">
                          <a:solidFill>
                            <a:srgbClr val="F16924"/>
                          </a:solidFill>
                          <a:latin typeface="Verdana"/>
                          <a:ea typeface="Verdana"/>
                          <a:cs typeface="Verdana"/>
                          <a:sym typeface="Verdana"/>
                        </a:rPr>
                        <a:t>5 aree di business </a:t>
                      </a:r>
                      <a:r>
                        <a:rPr lang="en-US" sz="1400" b="1">
                          <a:solidFill>
                            <a:srgbClr val="4B4B4B"/>
                          </a:solidFill>
                          <a:latin typeface="Verdana"/>
                          <a:ea typeface="Verdana"/>
                          <a:cs typeface="Verdana"/>
                          <a:sym typeface="Verdana"/>
                        </a:rPr>
                        <a:t>coperte sono: </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Gestione dei clienti</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Nutrire i team e il personale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Gestire le finanze</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Rimanere organizzati</a:t>
                      </a:r>
                      <a:endParaRPr sz="1400" b="0">
                        <a:solidFill>
                          <a:srgbClr val="4B4B4B"/>
                        </a:solidFill>
                        <a:latin typeface="Verdana"/>
                        <a:ea typeface="Verdana"/>
                        <a:cs typeface="Verdana"/>
                        <a:sym typeface="Verdana"/>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Automatizzare le attività quotidiane</a:t>
                      </a:r>
                      <a:endParaRPr/>
                    </a:p>
                    <a:p>
                      <a:pPr marL="0" marR="0" lvl="0" indent="0" algn="l" rtl="0">
                        <a:spcBef>
                          <a:spcPts val="600"/>
                        </a:spcBef>
                        <a:spcAft>
                          <a:spcPts val="0"/>
                        </a:spcAft>
                        <a:buClr>
                          <a:schemeClr val="dk1"/>
                        </a:buClr>
                        <a:buSzPts val="1400"/>
                        <a:buFont typeface="Century Schoolbook"/>
                        <a:buNone/>
                      </a:pPr>
                      <a:r>
                        <a:t/>
                      </a:r>
                      <a:endParaRPr sz="1400" b="1">
                        <a:solidFill>
                          <a:srgbClr val="F16924"/>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1540" name="Google Shape;1540;p44"/>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4: Fase 3</a:t>
            </a:r>
            <a:endParaRPr/>
          </a:p>
        </p:txBody>
      </p:sp>
      <p:sp>
        <p:nvSpPr>
          <p:cNvPr id="1541" name="Google Shape;1541;p44"/>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Provate le idee e le soluzioni </a:t>
            </a:r>
            <a:endParaRPr/>
          </a:p>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(5 aree di attività)</a:t>
            </a:r>
            <a:endParaRPr/>
          </a:p>
        </p:txBody>
      </p:sp>
      <p:pic>
        <p:nvPicPr>
          <p:cNvPr id="1542" name="Google Shape;1542;p44"/>
          <p:cNvPicPr preferRelativeResize="0"/>
          <p:nvPr/>
        </p:nvPicPr>
        <p:blipFill rotWithShape="1">
          <a:blip r:embed="rId3">
            <a:alphaModFix/>
          </a:blip>
          <a:srcRect l="0" t="0" r="0" b="0"/>
          <a:stretch/>
        </p:blipFill>
        <p:spPr>
          <a:xfrm>
            <a:off x="-1" y="7690048"/>
            <a:ext cx="7559675" cy="2198430"/>
          </a:xfrm>
          <a:prstGeom prst="rect">
            <a:avLst/>
          </a:prstGeom>
          <a:noFill/>
          <a:ln>
            <a:noFill/>
          </a:ln>
        </p:spPr>
      </p:pic>
      <p:grpSp>
        <p:nvGrpSpPr>
          <p:cNvPr id="1543" name="Google Shape;1543;p44"/>
          <p:cNvGrpSpPr/>
          <p:nvPr/>
        </p:nvGrpSpPr>
        <p:grpSpPr>
          <a:xfrm>
            <a:off x="5876039" y="480369"/>
            <a:ext cx="1247882" cy="1201783"/>
            <a:chOff x="4924697" y="3291840"/>
            <a:chExt cx="1247882" cy="1201783"/>
          </a:xfrm>
        </p:grpSpPr>
        <p:sp>
          <p:nvSpPr>
            <p:cNvPr id="1544" name="Google Shape;1544;p44">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545" name="Google Shape;1545;p44">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9" name="Shape 1549"/>
        <p:cNvGrpSpPr/>
        <p:nvPr/>
      </p:nvGrpSpPr>
      <p:grpSpPr>
        <a:xfrm>
          <a:off x="0" y="0"/>
          <a:ext cx="0" cy="0"/>
          <a:chOff x="0" y="0"/>
          <a:chExt cx="0" cy="0"/>
        </a:xfrm>
      </p:grpSpPr>
      <p:sp>
        <p:nvSpPr>
          <p:cNvPr id="1550" name="Google Shape;1550;p45"/>
          <p:cNvSpPr/>
          <p:nvPr/>
        </p:nvSpPr>
        <p:spPr>
          <a:xfrm>
            <a:off x="-19316" y="1589786"/>
            <a:ext cx="7578991"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551" name="Google Shape;1551;p45"/>
          <p:cNvSpPr txBox="1"/>
          <p:nvPr/>
        </p:nvSpPr>
        <p:spPr>
          <a:xfrm>
            <a:off x="628019" y="2215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552" name="Google Shape;1552;p45"/>
          <p:cNvSpPr txBox="1"/>
          <p:nvPr/>
        </p:nvSpPr>
        <p:spPr>
          <a:xfrm>
            <a:off x="1242629" y="224662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Lavorare in isolamento o non comunicare </a:t>
            </a:r>
            <a:endParaRPr/>
          </a:p>
        </p:txBody>
      </p:sp>
      <p:sp>
        <p:nvSpPr>
          <p:cNvPr id="1553" name="Google Shape;1553;p45"/>
          <p:cNvSpPr txBox="1"/>
          <p:nvPr/>
        </p:nvSpPr>
        <p:spPr>
          <a:xfrm>
            <a:off x="628019" y="255968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554" name="Google Shape;1554;p45"/>
          <p:cNvSpPr txBox="1"/>
          <p:nvPr/>
        </p:nvSpPr>
        <p:spPr>
          <a:xfrm>
            <a:off x="1242630" y="2600926"/>
            <a:ext cx="504489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Non raggiungere il pubblico giusto</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555" name="Google Shape;1555;p45"/>
          <p:cNvSpPr txBox="1"/>
          <p:nvPr/>
        </p:nvSpPr>
        <p:spPr>
          <a:xfrm>
            <a:off x="628019" y="294634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556" name="Google Shape;1556;p45"/>
          <p:cNvSpPr txBox="1"/>
          <p:nvPr/>
        </p:nvSpPr>
        <p:spPr>
          <a:xfrm>
            <a:off x="1242630" y="2955780"/>
            <a:ext cx="3075170"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Non visibile ai clienti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557" name="Google Shape;1557;p45"/>
          <p:cNvSpPr txBox="1"/>
          <p:nvPr/>
        </p:nvSpPr>
        <p:spPr>
          <a:xfrm>
            <a:off x="628019" y="332819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1558" name="Google Shape;1558;p45"/>
          <p:cNvSpPr txBox="1"/>
          <p:nvPr/>
        </p:nvSpPr>
        <p:spPr>
          <a:xfrm>
            <a:off x="1242629" y="3347251"/>
            <a:ext cx="400824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Assistenza efficiente con risorse limitate</a:t>
            </a:r>
            <a:endParaRPr/>
          </a:p>
        </p:txBody>
      </p:sp>
      <p:sp>
        <p:nvSpPr>
          <p:cNvPr id="1559" name="Google Shape;1559;p45"/>
          <p:cNvSpPr txBox="1"/>
          <p:nvPr/>
        </p:nvSpPr>
        <p:spPr>
          <a:xfrm>
            <a:off x="628019" y="369560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1560" name="Google Shape;1560;p45"/>
          <p:cNvSpPr txBox="1"/>
          <p:nvPr/>
        </p:nvSpPr>
        <p:spPr>
          <a:xfrm>
            <a:off x="1242629" y="3724284"/>
            <a:ext cx="490635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Mancanza di coinvolgimento dei clienti</a:t>
            </a:r>
            <a:endParaRPr/>
          </a:p>
        </p:txBody>
      </p:sp>
      <p:sp>
        <p:nvSpPr>
          <p:cNvPr id="1561" name="Google Shape;1561;p45"/>
          <p:cNvSpPr txBox="1"/>
          <p:nvPr/>
        </p:nvSpPr>
        <p:spPr>
          <a:xfrm>
            <a:off x="578697" y="1491189"/>
            <a:ext cx="6980978"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1: Gestione dei clienti </a:t>
            </a:r>
            <a:r>
              <a:rPr lang="en-US" sz="1400" i="1">
                <a:solidFill>
                  <a:schemeClr val="lt1"/>
                </a:solidFill>
                <a:latin typeface="Verdana"/>
                <a:ea typeface="Verdana"/>
                <a:cs typeface="Verdana"/>
                <a:sym typeface="Verdana"/>
              </a:rPr>
              <a:t>(10 sfide e soluzioni digitali)</a:t>
            </a:r>
            <a:endParaRPr/>
          </a:p>
        </p:txBody>
      </p:sp>
      <p:cxnSp>
        <p:nvCxnSpPr>
          <p:cNvPr id="1562" name="Google Shape;1562;p45"/>
          <p:cNvCxnSpPr/>
          <p:nvPr/>
        </p:nvCxnSpPr>
        <p:spPr>
          <a:xfrm>
            <a:off x="3721608" y="6540001"/>
            <a:ext cx="3288633" cy="0"/>
          </a:xfrm>
          <a:prstGeom prst="straightConnector1">
            <a:avLst/>
          </a:prstGeom>
          <a:noFill/>
          <a:ln w="28575" cap="flat" cmpd="sng">
            <a:solidFill>
              <a:srgbClr val="69ADAD"/>
            </a:solidFill>
            <a:prstDash val="solid"/>
            <a:miter lim="800000"/>
            <a:headEnd type="none" w="sm" len="sm"/>
            <a:tailEnd type="none" w="sm" len="sm"/>
          </a:ln>
        </p:spPr>
      </p:cxnSp>
      <p:grpSp>
        <p:nvGrpSpPr>
          <p:cNvPr id="1563" name="Google Shape;1563;p45"/>
          <p:cNvGrpSpPr/>
          <p:nvPr/>
        </p:nvGrpSpPr>
        <p:grpSpPr>
          <a:xfrm>
            <a:off x="6703758" y="6133583"/>
            <a:ext cx="750136" cy="750136"/>
            <a:chOff x="6770986" y="5699369"/>
            <a:chExt cx="750136" cy="750136"/>
          </a:xfrm>
        </p:grpSpPr>
        <p:sp>
          <p:nvSpPr>
            <p:cNvPr id="1564" name="Google Shape;1564;p45"/>
            <p:cNvSpPr/>
            <p:nvPr/>
          </p:nvSpPr>
          <p:spPr>
            <a:xfrm>
              <a:off x="6770986" y="5699369"/>
              <a:ext cx="750136" cy="750136"/>
            </a:xfrm>
            <a:prstGeom prst="ellipse">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565" name="Google Shape;1565;p45"/>
            <p:cNvGrpSpPr/>
            <p:nvPr/>
          </p:nvGrpSpPr>
          <p:grpSpPr>
            <a:xfrm>
              <a:off x="6927017" y="5844011"/>
              <a:ext cx="460179" cy="460852"/>
              <a:chOff x="5846399" y="5075944"/>
              <a:chExt cx="910778" cy="912109"/>
            </a:xfrm>
          </p:grpSpPr>
          <p:grpSp>
            <p:nvGrpSpPr>
              <p:cNvPr id="1566" name="Google Shape;1566;p45"/>
              <p:cNvGrpSpPr/>
              <p:nvPr/>
            </p:nvGrpSpPr>
            <p:grpSpPr>
              <a:xfrm>
                <a:off x="6118625" y="5123402"/>
                <a:ext cx="376897" cy="533617"/>
                <a:chOff x="2711364" y="4936062"/>
                <a:chExt cx="376897" cy="533617"/>
              </a:xfrm>
            </p:grpSpPr>
            <p:sp>
              <p:nvSpPr>
                <p:cNvPr id="1567" name="Google Shape;1567;p45"/>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68" name="Google Shape;1568;p45"/>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69" name="Google Shape;1569;p45"/>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70" name="Google Shape;1570;p45"/>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71" name="Google Shape;1571;p45"/>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72" name="Google Shape;1572;p45"/>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573" name="Google Shape;1573;p45"/>
              <p:cNvGrpSpPr/>
              <p:nvPr/>
            </p:nvGrpSpPr>
            <p:grpSpPr>
              <a:xfrm>
                <a:off x="5846399" y="5075944"/>
                <a:ext cx="910778" cy="912109"/>
                <a:chOff x="2444246" y="4903928"/>
                <a:chExt cx="910778" cy="912109"/>
              </a:xfrm>
            </p:grpSpPr>
            <p:sp>
              <p:nvSpPr>
                <p:cNvPr id="1574" name="Google Shape;1574;p45"/>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75" name="Google Shape;1575;p45"/>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76" name="Google Shape;1576;p45"/>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77" name="Google Shape;1577;p45"/>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78" name="Google Shape;1578;p45"/>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79" name="Google Shape;1579;p45"/>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80" name="Google Shape;1580;p45"/>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81" name="Google Shape;1581;p45"/>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82" name="Google Shape;1582;p45"/>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583" name="Google Shape;1583;p45"/>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584" name="Google Shape;1584;p45"/>
          <p:cNvSpPr txBox="1"/>
          <p:nvPr/>
        </p:nvSpPr>
        <p:spPr>
          <a:xfrm>
            <a:off x="628019" y="783030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585" name="Google Shape;1585;p45"/>
          <p:cNvSpPr txBox="1"/>
          <p:nvPr/>
        </p:nvSpPr>
        <p:spPr>
          <a:xfrm>
            <a:off x="1242629" y="7861921"/>
            <a:ext cx="586542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a trovare e trattenere i membri del team o i volontari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586" name="Google Shape;1586;p45"/>
          <p:cNvSpPr txBox="1"/>
          <p:nvPr/>
        </p:nvSpPr>
        <p:spPr>
          <a:xfrm>
            <a:off x="628019" y="8174986"/>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587" name="Google Shape;1587;p45"/>
          <p:cNvSpPr txBox="1"/>
          <p:nvPr/>
        </p:nvSpPr>
        <p:spPr>
          <a:xfrm>
            <a:off x="1242630" y="8216223"/>
            <a:ext cx="504489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Mancanza di accesso alle opportunità di formazione del team</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588" name="Google Shape;1588;p45"/>
          <p:cNvSpPr txBox="1"/>
          <p:nvPr/>
        </p:nvSpPr>
        <p:spPr>
          <a:xfrm>
            <a:off x="628019" y="8561644"/>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589" name="Google Shape;1589;p45"/>
          <p:cNvSpPr txBox="1"/>
          <p:nvPr/>
        </p:nvSpPr>
        <p:spPr>
          <a:xfrm>
            <a:off x="1242629" y="8571077"/>
            <a:ext cx="4479297"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Delega di ruolo non chiara all'interno del team</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590" name="Google Shape;1590;p45"/>
          <p:cNvSpPr txBox="1"/>
          <p:nvPr/>
        </p:nvSpPr>
        <p:spPr>
          <a:xfrm>
            <a:off x="628019" y="8943490"/>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1591" name="Google Shape;1591;p45"/>
          <p:cNvSpPr txBox="1"/>
          <p:nvPr/>
        </p:nvSpPr>
        <p:spPr>
          <a:xfrm>
            <a:off x="1242630" y="8962548"/>
            <a:ext cx="516958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a mantenere un piccolo team motivato</a:t>
            </a:r>
            <a:endParaRPr/>
          </a:p>
        </p:txBody>
      </p:sp>
      <p:sp>
        <p:nvSpPr>
          <p:cNvPr id="1592" name="Google Shape;1592;p45"/>
          <p:cNvSpPr txBox="1"/>
          <p:nvPr/>
        </p:nvSpPr>
        <p:spPr>
          <a:xfrm>
            <a:off x="628019" y="9310898"/>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1593" name="Google Shape;1593;p45"/>
          <p:cNvSpPr txBox="1"/>
          <p:nvPr/>
        </p:nvSpPr>
        <p:spPr>
          <a:xfrm>
            <a:off x="1242629" y="9339581"/>
            <a:ext cx="490635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Sfide nella gestione della comunicazione di gruppo</a:t>
            </a:r>
            <a:endParaRPr/>
          </a:p>
        </p:txBody>
      </p:sp>
      <p:sp>
        <p:nvSpPr>
          <p:cNvPr id="1594" name="Google Shape;1594;p45"/>
          <p:cNvSpPr txBox="1"/>
          <p:nvPr/>
        </p:nvSpPr>
        <p:spPr>
          <a:xfrm>
            <a:off x="192511" y="143566"/>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4: Fase 3</a:t>
            </a:r>
            <a:endParaRPr/>
          </a:p>
        </p:txBody>
      </p:sp>
      <p:sp>
        <p:nvSpPr>
          <p:cNvPr id="1595" name="Google Shape;1595;p45"/>
          <p:cNvSpPr txBox="1"/>
          <p:nvPr/>
        </p:nvSpPr>
        <p:spPr>
          <a:xfrm>
            <a:off x="192511" y="649950"/>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Provate le idee e le soluzioni </a:t>
            </a:r>
            <a:endParaRPr/>
          </a:p>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(5 aree di attività)</a:t>
            </a:r>
            <a:endParaRPr/>
          </a:p>
        </p:txBody>
      </p:sp>
      <p:sp>
        <p:nvSpPr>
          <p:cNvPr id="1596" name="Google Shape;1596;p45"/>
          <p:cNvSpPr txBox="1"/>
          <p:nvPr/>
        </p:nvSpPr>
        <p:spPr>
          <a:xfrm>
            <a:off x="628019" y="409955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6</a:t>
            </a:r>
            <a:endParaRPr/>
          </a:p>
        </p:txBody>
      </p:sp>
      <p:sp>
        <p:nvSpPr>
          <p:cNvPr id="1597" name="Google Shape;1597;p45"/>
          <p:cNvSpPr txBox="1"/>
          <p:nvPr/>
        </p:nvSpPr>
        <p:spPr>
          <a:xfrm>
            <a:off x="1242629" y="413116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Comunicazione inefficace con i clienti</a:t>
            </a:r>
            <a:endParaRPr/>
          </a:p>
        </p:txBody>
      </p:sp>
      <p:sp>
        <p:nvSpPr>
          <p:cNvPr id="1598" name="Google Shape;1598;p45"/>
          <p:cNvSpPr txBox="1"/>
          <p:nvPr/>
        </p:nvSpPr>
        <p:spPr>
          <a:xfrm>
            <a:off x="628019" y="444422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7</a:t>
            </a:r>
            <a:endParaRPr/>
          </a:p>
        </p:txBody>
      </p:sp>
      <p:sp>
        <p:nvSpPr>
          <p:cNvPr id="1599" name="Google Shape;1599;p45"/>
          <p:cNvSpPr txBox="1"/>
          <p:nvPr/>
        </p:nvSpPr>
        <p:spPr>
          <a:xfrm>
            <a:off x="1242630" y="4485466"/>
            <a:ext cx="5759994"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a coordinare gli eventi culturali tra le parti interessate</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600" name="Google Shape;1600;p45"/>
          <p:cNvSpPr txBox="1"/>
          <p:nvPr/>
        </p:nvSpPr>
        <p:spPr>
          <a:xfrm>
            <a:off x="628019" y="483088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8</a:t>
            </a:r>
            <a:endParaRPr/>
          </a:p>
        </p:txBody>
      </p:sp>
      <p:sp>
        <p:nvSpPr>
          <p:cNvPr id="1601" name="Google Shape;1601;p45"/>
          <p:cNvSpPr txBox="1"/>
          <p:nvPr/>
        </p:nvSpPr>
        <p:spPr>
          <a:xfrm>
            <a:off x="1242630" y="4840320"/>
            <a:ext cx="602733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Accesso limitato ai mercati globali per i kit da officina ecologici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602" name="Google Shape;1602;p45"/>
          <p:cNvSpPr txBox="1"/>
          <p:nvPr/>
        </p:nvSpPr>
        <p:spPr>
          <a:xfrm>
            <a:off x="628019" y="521273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9</a:t>
            </a:r>
            <a:endParaRPr/>
          </a:p>
        </p:txBody>
      </p:sp>
      <p:sp>
        <p:nvSpPr>
          <p:cNvPr id="1603" name="Google Shape;1603;p45"/>
          <p:cNvSpPr txBox="1"/>
          <p:nvPr/>
        </p:nvSpPr>
        <p:spPr>
          <a:xfrm>
            <a:off x="1242630" y="5231791"/>
            <a:ext cx="6027338" cy="406880"/>
          </a:xfrm>
          <a:prstGeom prst="rect">
            <a:avLst/>
          </a:prstGeom>
          <a:noFill/>
          <a:ln>
            <a:noFill/>
          </a:ln>
        </p:spPr>
        <p:txBody>
          <a:bodyPr spcFirstLastPara="1" wrap="square" lIns="91425" tIns="45700" rIns="91425" bIns="45700" anchor="t" anchorCtr="0">
            <a:noAutofit/>
          </a:bodyPr>
          <a:lstStyle/>
          <a:p>
            <a:pPr marL="0" marR="0" lvl="0" indent="0" algn="l" rtl="0">
              <a:lnSpc>
                <a:spcPct val="14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Rispondere alle richieste dei clienti senza risorse centralizzate</a:t>
            </a:r>
            <a:endParaRPr/>
          </a:p>
        </p:txBody>
      </p:sp>
      <p:sp>
        <p:nvSpPr>
          <p:cNvPr id="1604" name="Google Shape;1604;p45"/>
          <p:cNvSpPr txBox="1"/>
          <p:nvPr/>
        </p:nvSpPr>
        <p:spPr>
          <a:xfrm>
            <a:off x="628019" y="558014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10</a:t>
            </a:r>
            <a:endParaRPr/>
          </a:p>
        </p:txBody>
      </p:sp>
      <p:sp>
        <p:nvSpPr>
          <p:cNvPr id="1605" name="Google Shape;1605;p45"/>
          <p:cNvSpPr txBox="1"/>
          <p:nvPr/>
        </p:nvSpPr>
        <p:spPr>
          <a:xfrm>
            <a:off x="1242629" y="5608824"/>
            <a:ext cx="604255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Gestire le richieste dei clienti 24 ore su 24, 7 giorni su 7, senza aumentare il carico di lavoro</a:t>
            </a:r>
            <a:endParaRPr/>
          </a:p>
        </p:txBody>
      </p:sp>
      <p:sp>
        <p:nvSpPr>
          <p:cNvPr id="1606" name="Google Shape;1606;p45"/>
          <p:cNvSpPr/>
          <p:nvPr/>
        </p:nvSpPr>
        <p:spPr>
          <a:xfrm>
            <a:off x="-19316" y="7156147"/>
            <a:ext cx="7578991" cy="531962"/>
          </a:xfrm>
          <a:prstGeom prst="rect">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607" name="Google Shape;1607;p45"/>
          <p:cNvSpPr txBox="1"/>
          <p:nvPr/>
        </p:nvSpPr>
        <p:spPr>
          <a:xfrm>
            <a:off x="578696" y="7069665"/>
            <a:ext cx="6980977"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2: nutrire i team e il personale </a:t>
            </a:r>
            <a:r>
              <a:rPr lang="en-US" sz="1400" i="1">
                <a:solidFill>
                  <a:schemeClr val="lt1"/>
                </a:solidFill>
                <a:latin typeface="Verdana"/>
                <a:ea typeface="Verdana"/>
                <a:cs typeface="Verdana"/>
                <a:sym typeface="Verdana"/>
              </a:rPr>
              <a:t>(9 sfide e soluzioni digitali)</a:t>
            </a:r>
            <a:endParaRPr sz="1400" b="1">
              <a:solidFill>
                <a:schemeClr val="lt1"/>
              </a:solidFill>
              <a:latin typeface="Verdana"/>
              <a:ea typeface="Verdana"/>
              <a:cs typeface="Verdana"/>
              <a:sym typeface="Verdan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1" name="Shape 1611"/>
        <p:cNvGrpSpPr/>
        <p:nvPr/>
      </p:nvGrpSpPr>
      <p:grpSpPr>
        <a:xfrm>
          <a:off x="0" y="0"/>
          <a:ext cx="0" cy="0"/>
          <a:chOff x="0" y="0"/>
          <a:chExt cx="0" cy="0"/>
        </a:xfrm>
      </p:grpSpPr>
      <p:sp>
        <p:nvSpPr>
          <p:cNvPr id="1612" name="Google Shape;1612;p46"/>
          <p:cNvSpPr txBox="1"/>
          <p:nvPr/>
        </p:nvSpPr>
        <p:spPr>
          <a:xfrm>
            <a:off x="628019" y="2215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6</a:t>
            </a:r>
            <a:endParaRPr/>
          </a:p>
        </p:txBody>
      </p:sp>
      <p:sp>
        <p:nvSpPr>
          <p:cNvPr id="1613" name="Google Shape;1613;p46"/>
          <p:cNvSpPr txBox="1"/>
          <p:nvPr/>
        </p:nvSpPr>
        <p:spPr>
          <a:xfrm>
            <a:off x="1242629" y="224662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a coinvolgere il personale nelle pratiche di sostenibilità</a:t>
            </a:r>
            <a:endParaRPr/>
          </a:p>
        </p:txBody>
      </p:sp>
      <p:sp>
        <p:nvSpPr>
          <p:cNvPr id="1614" name="Google Shape;1614;p46"/>
          <p:cNvSpPr txBox="1"/>
          <p:nvPr/>
        </p:nvSpPr>
        <p:spPr>
          <a:xfrm>
            <a:off x="628019" y="255968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7</a:t>
            </a:r>
            <a:endParaRPr/>
          </a:p>
        </p:txBody>
      </p:sp>
      <p:sp>
        <p:nvSpPr>
          <p:cNvPr id="1615" name="Google Shape;1615;p46"/>
          <p:cNvSpPr txBox="1"/>
          <p:nvPr/>
        </p:nvSpPr>
        <p:spPr>
          <a:xfrm>
            <a:off x="1242629" y="2600926"/>
            <a:ext cx="555045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Sfide nella gestione degli orari e dei ruoli dei volontari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616" name="Google Shape;1616;p46"/>
          <p:cNvSpPr txBox="1"/>
          <p:nvPr/>
        </p:nvSpPr>
        <p:spPr>
          <a:xfrm>
            <a:off x="628019" y="294634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8</a:t>
            </a:r>
            <a:endParaRPr/>
          </a:p>
        </p:txBody>
      </p:sp>
      <p:sp>
        <p:nvSpPr>
          <p:cNvPr id="1617" name="Google Shape;1617;p46"/>
          <p:cNvSpPr txBox="1"/>
          <p:nvPr/>
        </p:nvSpPr>
        <p:spPr>
          <a:xfrm>
            <a:off x="1242629" y="2955780"/>
            <a:ext cx="576761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a gestire le attività HR senza un supporto dedicato</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618" name="Google Shape;1618;p46"/>
          <p:cNvSpPr txBox="1"/>
          <p:nvPr/>
        </p:nvSpPr>
        <p:spPr>
          <a:xfrm>
            <a:off x="628019" y="332819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9</a:t>
            </a:r>
            <a:endParaRPr/>
          </a:p>
        </p:txBody>
      </p:sp>
      <p:sp>
        <p:nvSpPr>
          <p:cNvPr id="1619" name="Google Shape;1619;p46"/>
          <p:cNvSpPr txBox="1"/>
          <p:nvPr/>
        </p:nvSpPr>
        <p:spPr>
          <a:xfrm>
            <a:off x="1242629" y="3347251"/>
            <a:ext cx="574271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Mantenere l'allineamento e la motivazione del team durante la gestione del feedback</a:t>
            </a:r>
            <a:endParaRPr/>
          </a:p>
        </p:txBody>
      </p:sp>
      <p:sp>
        <p:nvSpPr>
          <p:cNvPr id="1620" name="Google Shape;1620;p46"/>
          <p:cNvSpPr txBox="1"/>
          <p:nvPr/>
        </p:nvSpPr>
        <p:spPr>
          <a:xfrm>
            <a:off x="578698" y="1491189"/>
            <a:ext cx="4090284"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Argomento 1: Gestione dei clienti</a:t>
            </a:r>
            <a:endParaRPr/>
          </a:p>
        </p:txBody>
      </p:sp>
      <p:cxnSp>
        <p:nvCxnSpPr>
          <p:cNvPr id="1621" name="Google Shape;1621;p46"/>
          <p:cNvCxnSpPr/>
          <p:nvPr/>
        </p:nvCxnSpPr>
        <p:spPr>
          <a:xfrm>
            <a:off x="3699961" y="4230258"/>
            <a:ext cx="3288633" cy="0"/>
          </a:xfrm>
          <a:prstGeom prst="straightConnector1">
            <a:avLst/>
          </a:prstGeom>
          <a:noFill/>
          <a:ln w="28575" cap="flat" cmpd="sng">
            <a:solidFill>
              <a:srgbClr val="8AC03B"/>
            </a:solidFill>
            <a:prstDash val="solid"/>
            <a:miter lim="800000"/>
            <a:headEnd type="none" w="sm" len="sm"/>
            <a:tailEnd type="none" w="sm" len="sm"/>
          </a:ln>
        </p:spPr>
      </p:cxnSp>
      <p:grpSp>
        <p:nvGrpSpPr>
          <p:cNvPr id="1622" name="Google Shape;1622;p46"/>
          <p:cNvGrpSpPr/>
          <p:nvPr/>
        </p:nvGrpSpPr>
        <p:grpSpPr>
          <a:xfrm>
            <a:off x="6668969" y="3807331"/>
            <a:ext cx="750136" cy="750136"/>
            <a:chOff x="6770986" y="5699369"/>
            <a:chExt cx="750136" cy="750136"/>
          </a:xfrm>
        </p:grpSpPr>
        <p:sp>
          <p:nvSpPr>
            <p:cNvPr id="1623" name="Google Shape;1623;p46"/>
            <p:cNvSpPr/>
            <p:nvPr/>
          </p:nvSpPr>
          <p:spPr>
            <a:xfrm>
              <a:off x="6770986" y="5699369"/>
              <a:ext cx="750136" cy="750136"/>
            </a:xfrm>
            <a:prstGeom prst="ellipse">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624" name="Google Shape;1624;p46"/>
            <p:cNvGrpSpPr/>
            <p:nvPr/>
          </p:nvGrpSpPr>
          <p:grpSpPr>
            <a:xfrm>
              <a:off x="6927017" y="5844011"/>
              <a:ext cx="460179" cy="460852"/>
              <a:chOff x="5846399" y="5075944"/>
              <a:chExt cx="910778" cy="912109"/>
            </a:xfrm>
          </p:grpSpPr>
          <p:grpSp>
            <p:nvGrpSpPr>
              <p:cNvPr id="1625" name="Google Shape;1625;p46"/>
              <p:cNvGrpSpPr/>
              <p:nvPr/>
            </p:nvGrpSpPr>
            <p:grpSpPr>
              <a:xfrm>
                <a:off x="6118625" y="5123402"/>
                <a:ext cx="376897" cy="533617"/>
                <a:chOff x="2711364" y="4936062"/>
                <a:chExt cx="376897" cy="533617"/>
              </a:xfrm>
            </p:grpSpPr>
            <p:sp>
              <p:nvSpPr>
                <p:cNvPr id="1626" name="Google Shape;1626;p46"/>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27" name="Google Shape;1627;p46"/>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28" name="Google Shape;1628;p46"/>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29" name="Google Shape;1629;p46"/>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30" name="Google Shape;1630;p46"/>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31" name="Google Shape;1631;p46"/>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632" name="Google Shape;1632;p46"/>
              <p:cNvGrpSpPr/>
              <p:nvPr/>
            </p:nvGrpSpPr>
            <p:grpSpPr>
              <a:xfrm>
                <a:off x="5846399" y="5075944"/>
                <a:ext cx="910778" cy="912109"/>
                <a:chOff x="2444246" y="4903928"/>
                <a:chExt cx="910778" cy="912109"/>
              </a:xfrm>
            </p:grpSpPr>
            <p:sp>
              <p:nvSpPr>
                <p:cNvPr id="1633" name="Google Shape;1633;p46"/>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34" name="Google Shape;1634;p46"/>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35" name="Google Shape;1635;p46"/>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36" name="Google Shape;1636;p46"/>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37" name="Google Shape;1637;p46"/>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38" name="Google Shape;1638;p46"/>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39" name="Google Shape;1639;p46"/>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40" name="Google Shape;1640;p46"/>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41" name="Google Shape;1641;p46"/>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42" name="Google Shape;1642;p46"/>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643" name="Google Shape;1643;p46"/>
          <p:cNvSpPr/>
          <p:nvPr/>
        </p:nvSpPr>
        <p:spPr>
          <a:xfrm>
            <a:off x="-19316" y="1641198"/>
            <a:ext cx="7164675" cy="531962"/>
          </a:xfrm>
          <a:prstGeom prst="rect">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644" name="Google Shape;1644;p46"/>
          <p:cNvSpPr txBox="1"/>
          <p:nvPr/>
        </p:nvSpPr>
        <p:spPr>
          <a:xfrm>
            <a:off x="227515" y="1529315"/>
            <a:ext cx="7092453"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2: nutrire i team e il personale </a:t>
            </a:r>
            <a:r>
              <a:rPr lang="en-US" sz="1400" i="1">
                <a:solidFill>
                  <a:schemeClr val="lt1"/>
                </a:solidFill>
                <a:latin typeface="Verdana"/>
                <a:ea typeface="Verdana"/>
                <a:cs typeface="Verdana"/>
                <a:sym typeface="Verdana"/>
              </a:rPr>
              <a:t>(9 sfide e soluzioni digitali</a:t>
            </a:r>
            <a:r>
              <a:rPr lang="en-US" sz="1600" b="1">
                <a:solidFill>
                  <a:schemeClr val="lt1"/>
                </a:solidFill>
                <a:latin typeface="Verdana"/>
                <a:ea typeface="Verdana"/>
                <a:cs typeface="Verdana"/>
                <a:sym typeface="Verdana"/>
              </a:rPr>
              <a:t>) </a:t>
            </a:r>
            <a:endParaRPr/>
          </a:p>
        </p:txBody>
      </p:sp>
      <p:sp>
        <p:nvSpPr>
          <p:cNvPr id="1645" name="Google Shape;1645;p46"/>
          <p:cNvSpPr/>
          <p:nvPr/>
        </p:nvSpPr>
        <p:spPr>
          <a:xfrm>
            <a:off x="-19316" y="4652535"/>
            <a:ext cx="7164675" cy="531962"/>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646" name="Google Shape;1646;p46"/>
          <p:cNvSpPr txBox="1"/>
          <p:nvPr/>
        </p:nvSpPr>
        <p:spPr>
          <a:xfrm>
            <a:off x="628019" y="527776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647" name="Google Shape;1647;p46"/>
          <p:cNvSpPr txBox="1"/>
          <p:nvPr/>
        </p:nvSpPr>
        <p:spPr>
          <a:xfrm>
            <a:off x="1242629" y="5309373"/>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Finanziamenti o risorse limitati per avviare il progetto</a:t>
            </a:r>
            <a:endParaRPr/>
          </a:p>
        </p:txBody>
      </p:sp>
      <p:sp>
        <p:nvSpPr>
          <p:cNvPr id="1648" name="Google Shape;1648;p46"/>
          <p:cNvSpPr txBox="1"/>
          <p:nvPr/>
        </p:nvSpPr>
        <p:spPr>
          <a:xfrm>
            <a:off x="628019" y="5622438"/>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649" name="Google Shape;1649;p46"/>
          <p:cNvSpPr txBox="1"/>
          <p:nvPr/>
        </p:nvSpPr>
        <p:spPr>
          <a:xfrm>
            <a:off x="1242630" y="5663675"/>
            <a:ext cx="504489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a tenere traccia di entrate e uscite in modo efficace</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650" name="Google Shape;1650;p46"/>
          <p:cNvSpPr txBox="1"/>
          <p:nvPr/>
        </p:nvSpPr>
        <p:spPr>
          <a:xfrm>
            <a:off x="628019" y="6009096"/>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651" name="Google Shape;1651;p46"/>
          <p:cNvSpPr txBox="1"/>
          <p:nvPr/>
        </p:nvSpPr>
        <p:spPr>
          <a:xfrm>
            <a:off x="1242630" y="6018529"/>
            <a:ext cx="516958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Prezzi inefficaci di prodotti o servizi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652" name="Google Shape;1652;p46"/>
          <p:cNvSpPr txBox="1"/>
          <p:nvPr/>
        </p:nvSpPr>
        <p:spPr>
          <a:xfrm>
            <a:off x="628019" y="639094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1653" name="Google Shape;1653;p46"/>
          <p:cNvSpPr txBox="1"/>
          <p:nvPr/>
        </p:nvSpPr>
        <p:spPr>
          <a:xfrm>
            <a:off x="1242629" y="6410000"/>
            <a:ext cx="555045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Un budget poco chiaro per la vostra idea di base</a:t>
            </a:r>
            <a:endParaRPr/>
          </a:p>
        </p:txBody>
      </p:sp>
      <p:sp>
        <p:nvSpPr>
          <p:cNvPr id="1654" name="Google Shape;1654;p46"/>
          <p:cNvSpPr txBox="1"/>
          <p:nvPr/>
        </p:nvSpPr>
        <p:spPr>
          <a:xfrm>
            <a:off x="628019" y="6758350"/>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1655" name="Google Shape;1655;p46"/>
          <p:cNvSpPr txBox="1"/>
          <p:nvPr/>
        </p:nvSpPr>
        <p:spPr>
          <a:xfrm>
            <a:off x="1242629" y="6787033"/>
            <a:ext cx="490635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a gestire le entrate da più fonti</a:t>
            </a:r>
            <a:endParaRPr/>
          </a:p>
        </p:txBody>
      </p:sp>
      <p:sp>
        <p:nvSpPr>
          <p:cNvPr id="1656" name="Google Shape;1656;p46"/>
          <p:cNvSpPr txBox="1"/>
          <p:nvPr/>
        </p:nvSpPr>
        <p:spPr>
          <a:xfrm>
            <a:off x="414315" y="4553938"/>
            <a:ext cx="6818557"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3: Gestire le finanze </a:t>
            </a:r>
            <a:r>
              <a:rPr lang="en-US" sz="1400" i="1">
                <a:solidFill>
                  <a:schemeClr val="lt1"/>
                </a:solidFill>
                <a:latin typeface="Verdana"/>
                <a:ea typeface="Verdana"/>
                <a:cs typeface="Verdana"/>
                <a:sym typeface="Verdana"/>
              </a:rPr>
              <a:t>(10 sfide e soluzioni digitali)</a:t>
            </a:r>
            <a:endParaRPr sz="1400" b="1">
              <a:solidFill>
                <a:schemeClr val="lt1"/>
              </a:solidFill>
              <a:latin typeface="Verdana"/>
              <a:ea typeface="Verdana"/>
              <a:cs typeface="Verdana"/>
              <a:sym typeface="Verdana"/>
            </a:endParaRPr>
          </a:p>
        </p:txBody>
      </p:sp>
      <p:cxnSp>
        <p:nvCxnSpPr>
          <p:cNvPr id="1657" name="Google Shape;1657;p46"/>
          <p:cNvCxnSpPr/>
          <p:nvPr/>
        </p:nvCxnSpPr>
        <p:spPr>
          <a:xfrm>
            <a:off x="3721608" y="10076550"/>
            <a:ext cx="3288633" cy="0"/>
          </a:xfrm>
          <a:prstGeom prst="straightConnector1">
            <a:avLst/>
          </a:prstGeom>
          <a:noFill/>
          <a:ln w="28575" cap="flat" cmpd="sng">
            <a:solidFill>
              <a:srgbClr val="F16924"/>
            </a:solidFill>
            <a:prstDash val="solid"/>
            <a:miter lim="800000"/>
            <a:headEnd type="none" w="sm" len="sm"/>
            <a:tailEnd type="none" w="sm" len="sm"/>
          </a:ln>
        </p:spPr>
      </p:cxnSp>
      <p:grpSp>
        <p:nvGrpSpPr>
          <p:cNvPr id="1658" name="Google Shape;1658;p46"/>
          <p:cNvGrpSpPr/>
          <p:nvPr/>
        </p:nvGrpSpPr>
        <p:grpSpPr>
          <a:xfrm>
            <a:off x="6703758" y="9670132"/>
            <a:ext cx="750136" cy="750136"/>
            <a:chOff x="6770986" y="5699369"/>
            <a:chExt cx="750136" cy="750136"/>
          </a:xfrm>
        </p:grpSpPr>
        <p:sp>
          <p:nvSpPr>
            <p:cNvPr id="1659" name="Google Shape;1659;p46"/>
            <p:cNvSpPr/>
            <p:nvPr/>
          </p:nvSpPr>
          <p:spPr>
            <a:xfrm>
              <a:off x="6770986" y="5699369"/>
              <a:ext cx="750136" cy="750136"/>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660" name="Google Shape;1660;p46"/>
            <p:cNvGrpSpPr/>
            <p:nvPr/>
          </p:nvGrpSpPr>
          <p:grpSpPr>
            <a:xfrm>
              <a:off x="6927017" y="5844011"/>
              <a:ext cx="460179" cy="460852"/>
              <a:chOff x="5846399" y="5075944"/>
              <a:chExt cx="910778" cy="912109"/>
            </a:xfrm>
          </p:grpSpPr>
          <p:grpSp>
            <p:nvGrpSpPr>
              <p:cNvPr id="1661" name="Google Shape;1661;p46"/>
              <p:cNvGrpSpPr/>
              <p:nvPr/>
            </p:nvGrpSpPr>
            <p:grpSpPr>
              <a:xfrm>
                <a:off x="6118625" y="5123402"/>
                <a:ext cx="376897" cy="533617"/>
                <a:chOff x="2711364" y="4936062"/>
                <a:chExt cx="376897" cy="533617"/>
              </a:xfrm>
            </p:grpSpPr>
            <p:sp>
              <p:nvSpPr>
                <p:cNvPr id="1662" name="Google Shape;1662;p46"/>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63" name="Google Shape;1663;p46"/>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64" name="Google Shape;1664;p46"/>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65" name="Google Shape;1665;p46"/>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66" name="Google Shape;1666;p46"/>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67" name="Google Shape;1667;p46"/>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668" name="Google Shape;1668;p46"/>
              <p:cNvGrpSpPr/>
              <p:nvPr/>
            </p:nvGrpSpPr>
            <p:grpSpPr>
              <a:xfrm>
                <a:off x="5846399" y="5075944"/>
                <a:ext cx="910778" cy="912109"/>
                <a:chOff x="2444246" y="4903928"/>
                <a:chExt cx="910778" cy="912109"/>
              </a:xfrm>
            </p:grpSpPr>
            <p:sp>
              <p:nvSpPr>
                <p:cNvPr id="1669" name="Google Shape;1669;p46"/>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70" name="Google Shape;1670;p46"/>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71" name="Google Shape;1671;p46"/>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72" name="Google Shape;1672;p46"/>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73" name="Google Shape;1673;p46"/>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74" name="Google Shape;1674;p46"/>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75" name="Google Shape;1675;p46"/>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76" name="Google Shape;1676;p46"/>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77" name="Google Shape;1677;p46"/>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678" name="Google Shape;1678;p46"/>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679" name="Google Shape;1679;p46"/>
          <p:cNvSpPr txBox="1"/>
          <p:nvPr/>
        </p:nvSpPr>
        <p:spPr>
          <a:xfrm>
            <a:off x="628019" y="716230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6</a:t>
            </a:r>
            <a:endParaRPr/>
          </a:p>
        </p:txBody>
      </p:sp>
      <p:sp>
        <p:nvSpPr>
          <p:cNvPr id="1680" name="Google Shape;1680;p46"/>
          <p:cNvSpPr txBox="1"/>
          <p:nvPr/>
        </p:nvSpPr>
        <p:spPr>
          <a:xfrm>
            <a:off x="1242629" y="7193913"/>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Pagamento eccessivo di forniture o servizi</a:t>
            </a:r>
            <a:endParaRPr/>
          </a:p>
        </p:txBody>
      </p:sp>
      <p:sp>
        <p:nvSpPr>
          <p:cNvPr id="1681" name="Google Shape;1681;p46"/>
          <p:cNvSpPr txBox="1"/>
          <p:nvPr/>
        </p:nvSpPr>
        <p:spPr>
          <a:xfrm>
            <a:off x="628019" y="7506978"/>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7</a:t>
            </a:r>
            <a:endParaRPr/>
          </a:p>
        </p:txBody>
      </p:sp>
      <p:sp>
        <p:nvSpPr>
          <p:cNvPr id="1682" name="Google Shape;1682;p46"/>
          <p:cNvSpPr txBox="1"/>
          <p:nvPr/>
        </p:nvSpPr>
        <p:spPr>
          <a:xfrm>
            <a:off x="1242630" y="7548215"/>
            <a:ext cx="5759994"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Mancata pianificazione della sostenibilità finanziaria a lungo termine</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683" name="Google Shape;1683;p46"/>
          <p:cNvSpPr txBox="1"/>
          <p:nvPr/>
        </p:nvSpPr>
        <p:spPr>
          <a:xfrm>
            <a:off x="628019" y="7893636"/>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8</a:t>
            </a:r>
            <a:endParaRPr/>
          </a:p>
        </p:txBody>
      </p:sp>
      <p:sp>
        <p:nvSpPr>
          <p:cNvPr id="1684" name="Google Shape;1684;p46"/>
          <p:cNvSpPr txBox="1"/>
          <p:nvPr/>
        </p:nvSpPr>
        <p:spPr>
          <a:xfrm>
            <a:off x="1285036" y="7903069"/>
            <a:ext cx="602733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Spreco di risorse o spese eccessive per prodotti o servizi non sostenibili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685" name="Google Shape;1685;p46"/>
          <p:cNvSpPr txBox="1"/>
          <p:nvPr/>
        </p:nvSpPr>
        <p:spPr>
          <a:xfrm>
            <a:off x="643231" y="844139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9</a:t>
            </a:r>
            <a:endParaRPr/>
          </a:p>
        </p:txBody>
      </p:sp>
      <p:sp>
        <p:nvSpPr>
          <p:cNvPr id="1686" name="Google Shape;1686;p46"/>
          <p:cNvSpPr txBox="1"/>
          <p:nvPr/>
        </p:nvSpPr>
        <p:spPr>
          <a:xfrm>
            <a:off x="1257842" y="8460457"/>
            <a:ext cx="5975031" cy="406880"/>
          </a:xfrm>
          <a:prstGeom prst="rect">
            <a:avLst/>
          </a:prstGeom>
          <a:noFill/>
          <a:ln>
            <a:noFill/>
          </a:ln>
        </p:spPr>
        <p:txBody>
          <a:bodyPr spcFirstLastPara="1" wrap="square" lIns="91425" tIns="45700" rIns="91425" bIns="45700" anchor="t" anchorCtr="0">
            <a:noAutofit/>
          </a:bodyPr>
          <a:lstStyle/>
          <a:p>
            <a:pPr marL="0" marR="0" lvl="0" indent="0" algn="l" rtl="0">
              <a:lnSpc>
                <a:spcPct val="14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a gestire i ritardi di pagamento e a rincorrere i clienti per le fatture</a:t>
            </a:r>
            <a:endParaRPr/>
          </a:p>
        </p:txBody>
      </p:sp>
      <p:sp>
        <p:nvSpPr>
          <p:cNvPr id="1687" name="Google Shape;1687;p46"/>
          <p:cNvSpPr txBox="1"/>
          <p:nvPr/>
        </p:nvSpPr>
        <p:spPr>
          <a:xfrm>
            <a:off x="643231" y="9003088"/>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10</a:t>
            </a:r>
            <a:endParaRPr/>
          </a:p>
        </p:txBody>
      </p:sp>
      <p:sp>
        <p:nvSpPr>
          <p:cNvPr id="1688" name="Google Shape;1688;p46"/>
          <p:cNvSpPr txBox="1"/>
          <p:nvPr/>
        </p:nvSpPr>
        <p:spPr>
          <a:xfrm>
            <a:off x="1257841" y="9031771"/>
            <a:ext cx="604255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Mancanza di indicazioni sulla pianificazione finanziaria e sull'accesso a sovvenzioni o agevolazioni fiscali</a:t>
            </a:r>
            <a:endParaRPr/>
          </a:p>
        </p:txBody>
      </p:sp>
      <p:sp>
        <p:nvSpPr>
          <p:cNvPr id="1689" name="Google Shape;1689;p46"/>
          <p:cNvSpPr txBox="1"/>
          <p:nvPr/>
        </p:nvSpPr>
        <p:spPr>
          <a:xfrm>
            <a:off x="192511" y="143566"/>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4: Fase 3</a:t>
            </a:r>
            <a:endParaRPr/>
          </a:p>
        </p:txBody>
      </p:sp>
      <p:sp>
        <p:nvSpPr>
          <p:cNvPr id="1690" name="Google Shape;1690;p46"/>
          <p:cNvSpPr txBox="1"/>
          <p:nvPr/>
        </p:nvSpPr>
        <p:spPr>
          <a:xfrm>
            <a:off x="192511" y="649950"/>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Provate le idee e le soluzioni </a:t>
            </a:r>
            <a:endParaRPr/>
          </a:p>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(5 aree di attività)</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4" name="Shape 1694"/>
        <p:cNvGrpSpPr/>
        <p:nvPr/>
      </p:nvGrpSpPr>
      <p:grpSpPr>
        <a:xfrm>
          <a:off x="0" y="0"/>
          <a:ext cx="0" cy="0"/>
          <a:chOff x="0" y="0"/>
          <a:chExt cx="0" cy="0"/>
        </a:xfrm>
      </p:grpSpPr>
      <p:sp>
        <p:nvSpPr>
          <p:cNvPr id="1695" name="Google Shape;1695;p47"/>
          <p:cNvSpPr/>
          <p:nvPr/>
        </p:nvSpPr>
        <p:spPr>
          <a:xfrm>
            <a:off x="-19316" y="1589786"/>
            <a:ext cx="7578991"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696" name="Google Shape;1696;p47"/>
          <p:cNvSpPr txBox="1"/>
          <p:nvPr/>
        </p:nvSpPr>
        <p:spPr>
          <a:xfrm>
            <a:off x="628019" y="2215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697" name="Google Shape;1697;p47"/>
          <p:cNvSpPr txBox="1"/>
          <p:nvPr/>
        </p:nvSpPr>
        <p:spPr>
          <a:xfrm>
            <a:off x="1242629" y="2246624"/>
            <a:ext cx="586542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Gestione inefficiente dei compiti e delle risorse con un team di piccole dimensioni</a:t>
            </a:r>
            <a:endParaRPr/>
          </a:p>
        </p:txBody>
      </p:sp>
      <p:sp>
        <p:nvSpPr>
          <p:cNvPr id="1698" name="Google Shape;1698;p47"/>
          <p:cNvSpPr txBox="1"/>
          <p:nvPr/>
        </p:nvSpPr>
        <p:spPr>
          <a:xfrm>
            <a:off x="628019" y="255968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699" name="Google Shape;1699;p47"/>
          <p:cNvSpPr txBox="1"/>
          <p:nvPr/>
        </p:nvSpPr>
        <p:spPr>
          <a:xfrm>
            <a:off x="1242630" y="2600926"/>
            <a:ext cx="504489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Sopraffatti dalla gestione di molteplici attività</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00" name="Google Shape;1700;p47"/>
          <p:cNvSpPr txBox="1"/>
          <p:nvPr/>
        </p:nvSpPr>
        <p:spPr>
          <a:xfrm>
            <a:off x="628019" y="294634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701" name="Google Shape;1701;p47"/>
          <p:cNvSpPr txBox="1"/>
          <p:nvPr/>
        </p:nvSpPr>
        <p:spPr>
          <a:xfrm>
            <a:off x="1242630" y="2955780"/>
            <a:ext cx="516958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Mancanza di feedback per migliorare la vostra idea</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02" name="Google Shape;1702;p47"/>
          <p:cNvSpPr txBox="1"/>
          <p:nvPr/>
        </p:nvSpPr>
        <p:spPr>
          <a:xfrm>
            <a:off x="628019" y="332819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1703" name="Google Shape;1703;p47"/>
          <p:cNvSpPr txBox="1"/>
          <p:nvPr/>
        </p:nvSpPr>
        <p:spPr>
          <a:xfrm>
            <a:off x="1242629" y="3347251"/>
            <a:ext cx="5754705"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Mantenere l'organizzazione integrando la sostenibilità</a:t>
            </a:r>
            <a:endParaRPr/>
          </a:p>
        </p:txBody>
      </p:sp>
      <p:sp>
        <p:nvSpPr>
          <p:cNvPr id="1704" name="Google Shape;1704;p47"/>
          <p:cNvSpPr txBox="1"/>
          <p:nvPr/>
        </p:nvSpPr>
        <p:spPr>
          <a:xfrm>
            <a:off x="628019" y="369560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1705" name="Google Shape;1705;p47"/>
          <p:cNvSpPr txBox="1"/>
          <p:nvPr/>
        </p:nvSpPr>
        <p:spPr>
          <a:xfrm>
            <a:off x="1242629" y="3724284"/>
            <a:ext cx="490635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Dimenticare date o scadenze fondamentali</a:t>
            </a:r>
            <a:endParaRPr/>
          </a:p>
        </p:txBody>
      </p:sp>
      <p:sp>
        <p:nvSpPr>
          <p:cNvPr id="1706" name="Google Shape;1706;p47"/>
          <p:cNvSpPr txBox="1"/>
          <p:nvPr/>
        </p:nvSpPr>
        <p:spPr>
          <a:xfrm>
            <a:off x="578697" y="1491189"/>
            <a:ext cx="6980978"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4: Rimanere organizzati </a:t>
            </a:r>
            <a:r>
              <a:rPr lang="en-US" sz="1400" i="1">
                <a:solidFill>
                  <a:schemeClr val="lt1"/>
                </a:solidFill>
                <a:latin typeface="Verdana"/>
                <a:ea typeface="Verdana"/>
                <a:cs typeface="Verdana"/>
                <a:sym typeface="Verdana"/>
              </a:rPr>
              <a:t>(10 sfide e soluzioni digitali</a:t>
            </a:r>
            <a:r>
              <a:rPr lang="en-US" sz="1600" i="1">
                <a:solidFill>
                  <a:schemeClr val="lt1"/>
                </a:solidFill>
                <a:latin typeface="Verdana"/>
                <a:ea typeface="Verdana"/>
                <a:cs typeface="Verdana"/>
                <a:sym typeface="Verdana"/>
              </a:rPr>
              <a:t>)</a:t>
            </a:r>
            <a:endParaRPr sz="1600" b="1">
              <a:solidFill>
                <a:schemeClr val="lt1"/>
              </a:solidFill>
              <a:latin typeface="Verdana"/>
              <a:ea typeface="Verdana"/>
              <a:cs typeface="Verdana"/>
              <a:sym typeface="Verdana"/>
            </a:endParaRPr>
          </a:p>
        </p:txBody>
      </p:sp>
      <p:cxnSp>
        <p:nvCxnSpPr>
          <p:cNvPr id="1707" name="Google Shape;1707;p47"/>
          <p:cNvCxnSpPr/>
          <p:nvPr/>
        </p:nvCxnSpPr>
        <p:spPr>
          <a:xfrm>
            <a:off x="3721608" y="6540001"/>
            <a:ext cx="3288633" cy="0"/>
          </a:xfrm>
          <a:prstGeom prst="straightConnector1">
            <a:avLst/>
          </a:prstGeom>
          <a:noFill/>
          <a:ln w="28575" cap="flat" cmpd="sng">
            <a:solidFill>
              <a:srgbClr val="69ADAD"/>
            </a:solidFill>
            <a:prstDash val="solid"/>
            <a:miter lim="800000"/>
            <a:headEnd type="none" w="sm" len="sm"/>
            <a:tailEnd type="none" w="sm" len="sm"/>
          </a:ln>
        </p:spPr>
      </p:cxnSp>
      <p:grpSp>
        <p:nvGrpSpPr>
          <p:cNvPr id="1708" name="Google Shape;1708;p47"/>
          <p:cNvGrpSpPr/>
          <p:nvPr/>
        </p:nvGrpSpPr>
        <p:grpSpPr>
          <a:xfrm>
            <a:off x="6703758" y="6133583"/>
            <a:ext cx="750136" cy="750136"/>
            <a:chOff x="6770986" y="5699369"/>
            <a:chExt cx="750136" cy="750136"/>
          </a:xfrm>
        </p:grpSpPr>
        <p:sp>
          <p:nvSpPr>
            <p:cNvPr id="1709" name="Google Shape;1709;p47"/>
            <p:cNvSpPr/>
            <p:nvPr/>
          </p:nvSpPr>
          <p:spPr>
            <a:xfrm>
              <a:off x="6770986" y="5699369"/>
              <a:ext cx="750136" cy="750136"/>
            </a:xfrm>
            <a:prstGeom prst="ellipse">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710" name="Google Shape;1710;p47"/>
            <p:cNvGrpSpPr/>
            <p:nvPr/>
          </p:nvGrpSpPr>
          <p:grpSpPr>
            <a:xfrm>
              <a:off x="6927017" y="5844011"/>
              <a:ext cx="460179" cy="460852"/>
              <a:chOff x="5846399" y="5075944"/>
              <a:chExt cx="910778" cy="912109"/>
            </a:xfrm>
          </p:grpSpPr>
          <p:grpSp>
            <p:nvGrpSpPr>
              <p:cNvPr id="1711" name="Google Shape;1711;p47"/>
              <p:cNvGrpSpPr/>
              <p:nvPr/>
            </p:nvGrpSpPr>
            <p:grpSpPr>
              <a:xfrm>
                <a:off x="6118625" y="5123402"/>
                <a:ext cx="376897" cy="533617"/>
                <a:chOff x="2711364" y="4936062"/>
                <a:chExt cx="376897" cy="533617"/>
              </a:xfrm>
            </p:grpSpPr>
            <p:sp>
              <p:nvSpPr>
                <p:cNvPr id="1712" name="Google Shape;1712;p47"/>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13" name="Google Shape;1713;p47"/>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14" name="Google Shape;1714;p47"/>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15" name="Google Shape;1715;p47"/>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16" name="Google Shape;1716;p47"/>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17" name="Google Shape;1717;p47"/>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718" name="Google Shape;1718;p47"/>
              <p:cNvGrpSpPr/>
              <p:nvPr/>
            </p:nvGrpSpPr>
            <p:grpSpPr>
              <a:xfrm>
                <a:off x="5846399" y="5075944"/>
                <a:ext cx="910778" cy="912109"/>
                <a:chOff x="2444246" y="4903928"/>
                <a:chExt cx="910778" cy="912109"/>
              </a:xfrm>
            </p:grpSpPr>
            <p:sp>
              <p:nvSpPr>
                <p:cNvPr id="1719" name="Google Shape;1719;p47"/>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20" name="Google Shape;1720;p47"/>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21" name="Google Shape;1721;p47"/>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22" name="Google Shape;1722;p47"/>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23" name="Google Shape;1723;p47"/>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24" name="Google Shape;1724;p47"/>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25" name="Google Shape;1725;p47"/>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26" name="Google Shape;1726;p47"/>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27" name="Google Shape;1727;p47"/>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28" name="Google Shape;1728;p47"/>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729" name="Google Shape;1729;p47"/>
          <p:cNvSpPr txBox="1"/>
          <p:nvPr/>
        </p:nvSpPr>
        <p:spPr>
          <a:xfrm>
            <a:off x="628019" y="783030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a:t>
            </a:r>
            <a:endParaRPr/>
          </a:p>
        </p:txBody>
      </p:sp>
      <p:sp>
        <p:nvSpPr>
          <p:cNvPr id="1730" name="Google Shape;1730;p47"/>
          <p:cNvSpPr txBox="1"/>
          <p:nvPr/>
        </p:nvSpPr>
        <p:spPr>
          <a:xfrm>
            <a:off x="1242629" y="7861921"/>
            <a:ext cx="586542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ad automatizzare le attività ripetitive per ottimizzare i tempi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31" name="Google Shape;1731;p47"/>
          <p:cNvSpPr txBox="1"/>
          <p:nvPr/>
        </p:nvSpPr>
        <p:spPr>
          <a:xfrm>
            <a:off x="628019" y="8174986"/>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2</a:t>
            </a:r>
            <a:endParaRPr/>
          </a:p>
        </p:txBody>
      </p:sp>
      <p:sp>
        <p:nvSpPr>
          <p:cNvPr id="1732" name="Google Shape;1732;p47"/>
          <p:cNvSpPr txBox="1"/>
          <p:nvPr/>
        </p:nvSpPr>
        <p:spPr>
          <a:xfrm>
            <a:off x="1242630" y="8216223"/>
            <a:ext cx="504489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Dedicare troppo tempo alle attività manuali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33" name="Google Shape;1733;p47"/>
          <p:cNvSpPr txBox="1"/>
          <p:nvPr/>
        </p:nvSpPr>
        <p:spPr>
          <a:xfrm>
            <a:off x="628019" y="8561644"/>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3</a:t>
            </a:r>
            <a:endParaRPr/>
          </a:p>
        </p:txBody>
      </p:sp>
      <p:sp>
        <p:nvSpPr>
          <p:cNvPr id="1734" name="Google Shape;1734;p47"/>
          <p:cNvSpPr txBox="1"/>
          <p:nvPr/>
        </p:nvSpPr>
        <p:spPr>
          <a:xfrm>
            <a:off x="1242629" y="8571077"/>
            <a:ext cx="4479297"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Mancati follow-up con partner o clienti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35" name="Google Shape;1735;p47"/>
          <p:cNvSpPr txBox="1"/>
          <p:nvPr/>
        </p:nvSpPr>
        <p:spPr>
          <a:xfrm>
            <a:off x="628019" y="8943490"/>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4</a:t>
            </a:r>
            <a:endParaRPr/>
          </a:p>
        </p:txBody>
      </p:sp>
      <p:sp>
        <p:nvSpPr>
          <p:cNvPr id="1736" name="Google Shape;1736;p47"/>
          <p:cNvSpPr txBox="1"/>
          <p:nvPr/>
        </p:nvSpPr>
        <p:spPr>
          <a:xfrm>
            <a:off x="1242630" y="8962548"/>
            <a:ext cx="516958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Tracciabilità inefficiente dell'inventario o delle risorse</a:t>
            </a:r>
            <a:endParaRPr/>
          </a:p>
        </p:txBody>
      </p:sp>
      <p:sp>
        <p:nvSpPr>
          <p:cNvPr id="1737" name="Google Shape;1737;p47"/>
          <p:cNvSpPr txBox="1"/>
          <p:nvPr/>
        </p:nvSpPr>
        <p:spPr>
          <a:xfrm>
            <a:off x="628019" y="9310898"/>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5</a:t>
            </a:r>
            <a:endParaRPr sz="1400">
              <a:solidFill>
                <a:srgbClr val="011E3B"/>
              </a:solidFill>
              <a:latin typeface="Verdana"/>
              <a:ea typeface="Verdana"/>
              <a:cs typeface="Verdana"/>
              <a:sym typeface="Verdana"/>
            </a:endParaRPr>
          </a:p>
        </p:txBody>
      </p:sp>
      <p:sp>
        <p:nvSpPr>
          <p:cNvPr id="1738" name="Google Shape;1738;p47"/>
          <p:cNvSpPr txBox="1"/>
          <p:nvPr/>
        </p:nvSpPr>
        <p:spPr>
          <a:xfrm>
            <a:off x="1242629" y="9339581"/>
            <a:ext cx="5625116"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a gestire i programmi di pubblicazione sui social media</a:t>
            </a:r>
            <a:endParaRPr/>
          </a:p>
        </p:txBody>
      </p:sp>
      <p:sp>
        <p:nvSpPr>
          <p:cNvPr id="1739" name="Google Shape;1739;p47"/>
          <p:cNvSpPr txBox="1"/>
          <p:nvPr/>
        </p:nvSpPr>
        <p:spPr>
          <a:xfrm>
            <a:off x="628019" y="409955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6</a:t>
            </a:r>
            <a:endParaRPr/>
          </a:p>
        </p:txBody>
      </p:sp>
      <p:sp>
        <p:nvSpPr>
          <p:cNvPr id="1740" name="Google Shape;1740;p47"/>
          <p:cNvSpPr txBox="1"/>
          <p:nvPr/>
        </p:nvSpPr>
        <p:spPr>
          <a:xfrm>
            <a:off x="1242629" y="413116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Difficoltà nel tracciare i progressi degli eco-obiettivi</a:t>
            </a:r>
            <a:endParaRPr/>
          </a:p>
        </p:txBody>
      </p:sp>
      <p:sp>
        <p:nvSpPr>
          <p:cNvPr id="1741" name="Google Shape;1741;p47"/>
          <p:cNvSpPr txBox="1"/>
          <p:nvPr/>
        </p:nvSpPr>
        <p:spPr>
          <a:xfrm>
            <a:off x="628019" y="444422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7</a:t>
            </a:r>
            <a:endParaRPr/>
          </a:p>
        </p:txBody>
      </p:sp>
      <p:sp>
        <p:nvSpPr>
          <p:cNvPr id="1742" name="Google Shape;1742;p47"/>
          <p:cNvSpPr txBox="1"/>
          <p:nvPr/>
        </p:nvSpPr>
        <p:spPr>
          <a:xfrm>
            <a:off x="1242630" y="4485466"/>
            <a:ext cx="5759994"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Smarrimento di documenti o risorse importanti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43" name="Google Shape;1743;p47"/>
          <p:cNvSpPr txBox="1"/>
          <p:nvPr/>
        </p:nvSpPr>
        <p:spPr>
          <a:xfrm>
            <a:off x="628019" y="483088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8</a:t>
            </a:r>
            <a:endParaRPr/>
          </a:p>
        </p:txBody>
      </p:sp>
      <p:sp>
        <p:nvSpPr>
          <p:cNvPr id="1744" name="Google Shape;1744;p47"/>
          <p:cNvSpPr txBox="1"/>
          <p:nvPr/>
        </p:nvSpPr>
        <p:spPr>
          <a:xfrm>
            <a:off x="1242630" y="4840320"/>
            <a:ext cx="6027338"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Allineare gli obiettivi del progetto con gli obiettivi eco-compatibili</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45" name="Google Shape;1745;p47"/>
          <p:cNvSpPr txBox="1"/>
          <p:nvPr/>
        </p:nvSpPr>
        <p:spPr>
          <a:xfrm>
            <a:off x="628019" y="521273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9</a:t>
            </a:r>
            <a:endParaRPr/>
          </a:p>
        </p:txBody>
      </p:sp>
      <p:sp>
        <p:nvSpPr>
          <p:cNvPr id="1746" name="Google Shape;1746;p47"/>
          <p:cNvSpPr txBox="1"/>
          <p:nvPr/>
        </p:nvSpPr>
        <p:spPr>
          <a:xfrm>
            <a:off x="1242630" y="5231791"/>
            <a:ext cx="6027338" cy="406880"/>
          </a:xfrm>
          <a:prstGeom prst="rect">
            <a:avLst/>
          </a:prstGeom>
          <a:noFill/>
          <a:ln>
            <a:noFill/>
          </a:ln>
        </p:spPr>
        <p:txBody>
          <a:bodyPr spcFirstLastPara="1" wrap="square" lIns="91425" tIns="45700" rIns="91425" bIns="45700" anchor="t" anchorCtr="0">
            <a:noAutofit/>
          </a:bodyPr>
          <a:lstStyle/>
          <a:p>
            <a:pPr marL="0" marR="0" lvl="0" indent="0" algn="l" rtl="0">
              <a:lnSpc>
                <a:spcPct val="14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Creare e convalidare rapidamente il piano aziendale</a:t>
            </a:r>
            <a:endParaRPr/>
          </a:p>
        </p:txBody>
      </p:sp>
      <p:sp>
        <p:nvSpPr>
          <p:cNvPr id="1747" name="Google Shape;1747;p47"/>
          <p:cNvSpPr txBox="1"/>
          <p:nvPr/>
        </p:nvSpPr>
        <p:spPr>
          <a:xfrm>
            <a:off x="628019" y="558014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10</a:t>
            </a:r>
            <a:endParaRPr/>
          </a:p>
        </p:txBody>
      </p:sp>
      <p:sp>
        <p:nvSpPr>
          <p:cNvPr id="1748" name="Google Shape;1748;p47"/>
          <p:cNvSpPr txBox="1"/>
          <p:nvPr/>
        </p:nvSpPr>
        <p:spPr>
          <a:xfrm>
            <a:off x="1242629" y="5608824"/>
            <a:ext cx="604255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Impostazione e gestione di un negozio online ecologico</a:t>
            </a:r>
            <a:endParaRPr/>
          </a:p>
        </p:txBody>
      </p:sp>
      <p:sp>
        <p:nvSpPr>
          <p:cNvPr id="1749" name="Google Shape;1749;p47"/>
          <p:cNvSpPr/>
          <p:nvPr/>
        </p:nvSpPr>
        <p:spPr>
          <a:xfrm>
            <a:off x="-19316" y="7156147"/>
            <a:ext cx="7578991" cy="531962"/>
          </a:xfrm>
          <a:prstGeom prst="rect">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750" name="Google Shape;1750;p47"/>
          <p:cNvSpPr txBox="1"/>
          <p:nvPr/>
        </p:nvSpPr>
        <p:spPr>
          <a:xfrm>
            <a:off x="578697" y="7069665"/>
            <a:ext cx="6980978"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5: Automatizzare le attività quotidiane </a:t>
            </a:r>
            <a:r>
              <a:rPr lang="en-US" sz="1400" i="1">
                <a:solidFill>
                  <a:schemeClr val="lt1"/>
                </a:solidFill>
                <a:latin typeface="Verdana"/>
                <a:ea typeface="Verdana"/>
                <a:cs typeface="Verdana"/>
                <a:sym typeface="Verdana"/>
              </a:rPr>
              <a:t>(18 sfide e soluzioni digitali)</a:t>
            </a:r>
            <a:endParaRPr sz="1400" b="1">
              <a:solidFill>
                <a:schemeClr val="lt1"/>
              </a:solidFill>
              <a:latin typeface="Verdana"/>
              <a:ea typeface="Verdana"/>
              <a:cs typeface="Verdana"/>
              <a:sym typeface="Verdana"/>
            </a:endParaRPr>
          </a:p>
        </p:txBody>
      </p:sp>
      <p:sp>
        <p:nvSpPr>
          <p:cNvPr id="1751" name="Google Shape;1751;p47"/>
          <p:cNvSpPr txBox="1"/>
          <p:nvPr/>
        </p:nvSpPr>
        <p:spPr>
          <a:xfrm>
            <a:off x="192511" y="143566"/>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4: Fase 3</a:t>
            </a:r>
            <a:endParaRPr/>
          </a:p>
        </p:txBody>
      </p:sp>
      <p:sp>
        <p:nvSpPr>
          <p:cNvPr id="1752" name="Google Shape;1752;p47"/>
          <p:cNvSpPr txBox="1"/>
          <p:nvPr/>
        </p:nvSpPr>
        <p:spPr>
          <a:xfrm>
            <a:off x="192511" y="649950"/>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Provate le idee e le soluzioni </a:t>
            </a:r>
            <a:endParaRPr/>
          </a:p>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(5 aree di attività)</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6" name="Shape 1756"/>
        <p:cNvGrpSpPr/>
        <p:nvPr/>
      </p:nvGrpSpPr>
      <p:grpSpPr>
        <a:xfrm>
          <a:off x="0" y="0"/>
          <a:ext cx="0" cy="0"/>
          <a:chOff x="0" y="0"/>
          <a:chExt cx="0" cy="0"/>
        </a:xfrm>
      </p:grpSpPr>
      <p:sp>
        <p:nvSpPr>
          <p:cNvPr id="1757" name="Google Shape;1757;p48"/>
          <p:cNvSpPr txBox="1"/>
          <p:nvPr/>
        </p:nvSpPr>
        <p:spPr>
          <a:xfrm>
            <a:off x="628019" y="221501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6</a:t>
            </a:r>
            <a:endParaRPr/>
          </a:p>
        </p:txBody>
      </p:sp>
      <p:sp>
        <p:nvSpPr>
          <p:cNvPr id="1758" name="Google Shape;1758;p48"/>
          <p:cNvSpPr txBox="1"/>
          <p:nvPr/>
        </p:nvSpPr>
        <p:spPr>
          <a:xfrm>
            <a:off x="1242629" y="2246624"/>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Gestione di itinerari ecoturistici complessi in più località</a:t>
            </a:r>
            <a:endParaRPr/>
          </a:p>
        </p:txBody>
      </p:sp>
      <p:sp>
        <p:nvSpPr>
          <p:cNvPr id="1759" name="Google Shape;1759;p48"/>
          <p:cNvSpPr txBox="1"/>
          <p:nvPr/>
        </p:nvSpPr>
        <p:spPr>
          <a:xfrm>
            <a:off x="628019" y="275690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7</a:t>
            </a:r>
            <a:endParaRPr/>
          </a:p>
        </p:txBody>
      </p:sp>
      <p:sp>
        <p:nvSpPr>
          <p:cNvPr id="1760" name="Google Shape;1760;p48"/>
          <p:cNvSpPr txBox="1"/>
          <p:nvPr/>
        </p:nvSpPr>
        <p:spPr>
          <a:xfrm>
            <a:off x="1242629" y="2798146"/>
            <a:ext cx="555045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Mappatura e mantenimento di registri accurati delle installazioni di arte di strada</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61" name="Google Shape;1761;p48"/>
          <p:cNvSpPr txBox="1"/>
          <p:nvPr/>
        </p:nvSpPr>
        <p:spPr>
          <a:xfrm>
            <a:off x="628019" y="3337574"/>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8</a:t>
            </a:r>
            <a:endParaRPr/>
          </a:p>
        </p:txBody>
      </p:sp>
      <p:sp>
        <p:nvSpPr>
          <p:cNvPr id="1762" name="Google Shape;1762;p48"/>
          <p:cNvSpPr txBox="1"/>
          <p:nvPr/>
        </p:nvSpPr>
        <p:spPr>
          <a:xfrm>
            <a:off x="1242629" y="3347007"/>
            <a:ext cx="576761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Riduzione dei tempi di trascrizione e riassunto di riunioni o interviste</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63" name="Google Shape;1763;p48"/>
          <p:cNvSpPr txBox="1"/>
          <p:nvPr/>
        </p:nvSpPr>
        <p:spPr>
          <a:xfrm>
            <a:off x="628019" y="3911698"/>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9</a:t>
            </a:r>
            <a:endParaRPr/>
          </a:p>
        </p:txBody>
      </p:sp>
      <p:sp>
        <p:nvSpPr>
          <p:cNvPr id="1764" name="Google Shape;1764;p48"/>
          <p:cNvSpPr txBox="1"/>
          <p:nvPr/>
        </p:nvSpPr>
        <p:spPr>
          <a:xfrm>
            <a:off x="1242629" y="3930756"/>
            <a:ext cx="574271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Tracciamento dei protocolli di sicurezza e manutenzione dell'attrezzatura per gli sport d'avventura</a:t>
            </a:r>
            <a:endParaRPr/>
          </a:p>
        </p:txBody>
      </p:sp>
      <p:sp>
        <p:nvSpPr>
          <p:cNvPr id="1765" name="Google Shape;1765;p48"/>
          <p:cNvSpPr txBox="1"/>
          <p:nvPr/>
        </p:nvSpPr>
        <p:spPr>
          <a:xfrm>
            <a:off x="578698" y="1491189"/>
            <a:ext cx="4090284"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Argomento 1: Gestione dei clienti</a:t>
            </a:r>
            <a:endParaRPr/>
          </a:p>
        </p:txBody>
      </p:sp>
      <p:cxnSp>
        <p:nvCxnSpPr>
          <p:cNvPr id="1766" name="Google Shape;1766;p48"/>
          <p:cNvCxnSpPr/>
          <p:nvPr/>
        </p:nvCxnSpPr>
        <p:spPr>
          <a:xfrm>
            <a:off x="3567354" y="9687527"/>
            <a:ext cx="3288633" cy="0"/>
          </a:xfrm>
          <a:prstGeom prst="straightConnector1">
            <a:avLst/>
          </a:prstGeom>
          <a:noFill/>
          <a:ln w="28575" cap="flat" cmpd="sng">
            <a:solidFill>
              <a:srgbClr val="8AC03B"/>
            </a:solidFill>
            <a:prstDash val="solid"/>
            <a:miter lim="800000"/>
            <a:headEnd type="none" w="sm" len="sm"/>
            <a:tailEnd type="none" w="sm" len="sm"/>
          </a:ln>
        </p:spPr>
      </p:cxnSp>
      <p:grpSp>
        <p:nvGrpSpPr>
          <p:cNvPr id="1767" name="Google Shape;1767;p48"/>
          <p:cNvGrpSpPr/>
          <p:nvPr/>
        </p:nvGrpSpPr>
        <p:grpSpPr>
          <a:xfrm>
            <a:off x="6660229" y="9280232"/>
            <a:ext cx="750136" cy="750136"/>
            <a:chOff x="6770986" y="5699369"/>
            <a:chExt cx="750136" cy="750136"/>
          </a:xfrm>
        </p:grpSpPr>
        <p:sp>
          <p:nvSpPr>
            <p:cNvPr id="1768" name="Google Shape;1768;p48"/>
            <p:cNvSpPr/>
            <p:nvPr/>
          </p:nvSpPr>
          <p:spPr>
            <a:xfrm>
              <a:off x="6770986" y="5699369"/>
              <a:ext cx="750136" cy="750136"/>
            </a:xfrm>
            <a:prstGeom prst="ellipse">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769" name="Google Shape;1769;p48"/>
            <p:cNvGrpSpPr/>
            <p:nvPr/>
          </p:nvGrpSpPr>
          <p:grpSpPr>
            <a:xfrm>
              <a:off x="6927017" y="5844011"/>
              <a:ext cx="460179" cy="460852"/>
              <a:chOff x="5846399" y="5075944"/>
              <a:chExt cx="910778" cy="912109"/>
            </a:xfrm>
          </p:grpSpPr>
          <p:grpSp>
            <p:nvGrpSpPr>
              <p:cNvPr id="1770" name="Google Shape;1770;p48"/>
              <p:cNvGrpSpPr/>
              <p:nvPr/>
            </p:nvGrpSpPr>
            <p:grpSpPr>
              <a:xfrm>
                <a:off x="6118625" y="5123402"/>
                <a:ext cx="376897" cy="533617"/>
                <a:chOff x="2711364" y="4936062"/>
                <a:chExt cx="376897" cy="533617"/>
              </a:xfrm>
            </p:grpSpPr>
            <p:sp>
              <p:nvSpPr>
                <p:cNvPr id="1771" name="Google Shape;1771;p48"/>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72" name="Google Shape;1772;p48"/>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73" name="Google Shape;1773;p48"/>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74" name="Google Shape;1774;p48"/>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75" name="Google Shape;1775;p48"/>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76" name="Google Shape;1776;p48"/>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777" name="Google Shape;1777;p48"/>
              <p:cNvGrpSpPr/>
              <p:nvPr/>
            </p:nvGrpSpPr>
            <p:grpSpPr>
              <a:xfrm>
                <a:off x="5846399" y="5075944"/>
                <a:ext cx="910778" cy="912109"/>
                <a:chOff x="2444246" y="4903928"/>
                <a:chExt cx="910778" cy="912109"/>
              </a:xfrm>
            </p:grpSpPr>
            <p:sp>
              <p:nvSpPr>
                <p:cNvPr id="1778" name="Google Shape;1778;p48"/>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79" name="Google Shape;1779;p48"/>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80" name="Google Shape;1780;p48"/>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81" name="Google Shape;1781;p48"/>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82" name="Google Shape;1782;p48"/>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83" name="Google Shape;1783;p48"/>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84" name="Google Shape;1784;p48"/>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85" name="Google Shape;1785;p48"/>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86" name="Google Shape;1786;p48"/>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787" name="Google Shape;1787;p48"/>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788" name="Google Shape;1788;p48"/>
          <p:cNvSpPr/>
          <p:nvPr/>
        </p:nvSpPr>
        <p:spPr>
          <a:xfrm>
            <a:off x="-19316" y="1641198"/>
            <a:ext cx="7578991" cy="531962"/>
          </a:xfrm>
          <a:prstGeom prst="rect">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789" name="Google Shape;1789;p48"/>
          <p:cNvSpPr txBox="1"/>
          <p:nvPr/>
        </p:nvSpPr>
        <p:spPr>
          <a:xfrm>
            <a:off x="104661" y="1529315"/>
            <a:ext cx="7455014"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5: Automatizzare le attività quotidiane </a:t>
            </a:r>
            <a:r>
              <a:rPr lang="en-US" sz="1400" i="1">
                <a:solidFill>
                  <a:schemeClr val="lt1"/>
                </a:solidFill>
                <a:latin typeface="Verdana"/>
                <a:ea typeface="Verdana"/>
                <a:cs typeface="Verdana"/>
                <a:sym typeface="Verdana"/>
              </a:rPr>
              <a:t>(18 sfide e soluzioni digitali)</a:t>
            </a:r>
            <a:endParaRPr sz="1400" b="1">
              <a:solidFill>
                <a:schemeClr val="lt1"/>
              </a:solidFill>
              <a:latin typeface="Verdana"/>
              <a:ea typeface="Verdana"/>
              <a:cs typeface="Verdana"/>
              <a:sym typeface="Verdana"/>
            </a:endParaRPr>
          </a:p>
        </p:txBody>
      </p:sp>
      <p:sp>
        <p:nvSpPr>
          <p:cNvPr id="1790" name="Google Shape;1790;p48"/>
          <p:cNvSpPr txBox="1"/>
          <p:nvPr/>
        </p:nvSpPr>
        <p:spPr>
          <a:xfrm>
            <a:off x="192511" y="143566"/>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4: Fase 3</a:t>
            </a:r>
            <a:endParaRPr/>
          </a:p>
        </p:txBody>
      </p:sp>
      <p:sp>
        <p:nvSpPr>
          <p:cNvPr id="1791" name="Google Shape;1791;p48"/>
          <p:cNvSpPr txBox="1"/>
          <p:nvPr/>
        </p:nvSpPr>
        <p:spPr>
          <a:xfrm>
            <a:off x="192511" y="649950"/>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Provate le idee e le soluzioni </a:t>
            </a:r>
            <a:endParaRPr/>
          </a:p>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(5 aree di attività)</a:t>
            </a:r>
            <a:endParaRPr/>
          </a:p>
        </p:txBody>
      </p:sp>
      <p:sp>
        <p:nvSpPr>
          <p:cNvPr id="1792" name="Google Shape;1792;p48"/>
          <p:cNvSpPr txBox="1"/>
          <p:nvPr/>
        </p:nvSpPr>
        <p:spPr>
          <a:xfrm>
            <a:off x="628019" y="444435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10</a:t>
            </a:r>
            <a:endParaRPr/>
          </a:p>
        </p:txBody>
      </p:sp>
      <p:sp>
        <p:nvSpPr>
          <p:cNvPr id="1793" name="Google Shape;1793;p48"/>
          <p:cNvSpPr txBox="1"/>
          <p:nvPr/>
        </p:nvSpPr>
        <p:spPr>
          <a:xfrm>
            <a:off x="1242629" y="4475969"/>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Garantire un approvvigionamento sostenibile per eventi gastronomici eco-compatibili</a:t>
            </a:r>
            <a:endParaRPr/>
          </a:p>
        </p:txBody>
      </p:sp>
      <p:sp>
        <p:nvSpPr>
          <p:cNvPr id="1794" name="Google Shape;1794;p48"/>
          <p:cNvSpPr txBox="1"/>
          <p:nvPr/>
        </p:nvSpPr>
        <p:spPr>
          <a:xfrm>
            <a:off x="628019" y="4986254"/>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11</a:t>
            </a:r>
            <a:endParaRPr/>
          </a:p>
        </p:txBody>
      </p:sp>
      <p:sp>
        <p:nvSpPr>
          <p:cNvPr id="1795" name="Google Shape;1795;p48"/>
          <p:cNvSpPr txBox="1"/>
          <p:nvPr/>
        </p:nvSpPr>
        <p:spPr>
          <a:xfrm>
            <a:off x="1242629" y="5027491"/>
            <a:ext cx="555045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Mancato monitoraggio dei progressi ambientali e degli obiettivi di sostenibilità</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96" name="Google Shape;1796;p48"/>
          <p:cNvSpPr txBox="1"/>
          <p:nvPr/>
        </p:nvSpPr>
        <p:spPr>
          <a:xfrm>
            <a:off x="628019" y="5566919"/>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12</a:t>
            </a:r>
            <a:endParaRPr/>
          </a:p>
        </p:txBody>
      </p:sp>
      <p:sp>
        <p:nvSpPr>
          <p:cNvPr id="1797" name="Google Shape;1797;p48"/>
          <p:cNvSpPr txBox="1"/>
          <p:nvPr/>
        </p:nvSpPr>
        <p:spPr>
          <a:xfrm>
            <a:off x="1242629" y="5617883"/>
            <a:ext cx="576761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Le attività ripetitive che richiedono tempo ostacolano la crescita dell'azienda</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798" name="Google Shape;1798;p48"/>
          <p:cNvSpPr txBox="1"/>
          <p:nvPr/>
        </p:nvSpPr>
        <p:spPr>
          <a:xfrm>
            <a:off x="628019" y="6141043"/>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13</a:t>
            </a:r>
            <a:endParaRPr/>
          </a:p>
        </p:txBody>
      </p:sp>
      <p:sp>
        <p:nvSpPr>
          <p:cNvPr id="1799" name="Google Shape;1799;p48"/>
          <p:cNvSpPr txBox="1"/>
          <p:nvPr/>
        </p:nvSpPr>
        <p:spPr>
          <a:xfrm>
            <a:off x="1255078" y="6121565"/>
            <a:ext cx="574271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Attività di fatturazione ripetitive che sottraggono tempo alla crescita dell'azienda</a:t>
            </a:r>
            <a:endParaRPr/>
          </a:p>
        </p:txBody>
      </p:sp>
      <p:sp>
        <p:nvSpPr>
          <p:cNvPr id="1800" name="Google Shape;1800;p48"/>
          <p:cNvSpPr txBox="1"/>
          <p:nvPr/>
        </p:nvSpPr>
        <p:spPr>
          <a:xfrm>
            <a:off x="670365" y="6724861"/>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14</a:t>
            </a:r>
            <a:endParaRPr/>
          </a:p>
        </p:txBody>
      </p:sp>
      <p:sp>
        <p:nvSpPr>
          <p:cNvPr id="1801" name="Google Shape;1801;p48"/>
          <p:cNvSpPr txBox="1"/>
          <p:nvPr/>
        </p:nvSpPr>
        <p:spPr>
          <a:xfrm>
            <a:off x="1284975" y="6743919"/>
            <a:ext cx="574271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Programmazione manuale degli appuntamenti che richiede molto tempo</a:t>
            </a:r>
            <a:endParaRPr/>
          </a:p>
        </p:txBody>
      </p:sp>
      <p:sp>
        <p:nvSpPr>
          <p:cNvPr id="1802" name="Google Shape;1802;p48"/>
          <p:cNvSpPr txBox="1"/>
          <p:nvPr/>
        </p:nvSpPr>
        <p:spPr>
          <a:xfrm>
            <a:off x="670365" y="7257520"/>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15</a:t>
            </a:r>
            <a:endParaRPr/>
          </a:p>
        </p:txBody>
      </p:sp>
      <p:sp>
        <p:nvSpPr>
          <p:cNvPr id="1803" name="Google Shape;1803;p48"/>
          <p:cNvSpPr txBox="1"/>
          <p:nvPr/>
        </p:nvSpPr>
        <p:spPr>
          <a:xfrm>
            <a:off x="1284975" y="7289132"/>
            <a:ext cx="516958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Fornire un'assistenza clienti tempestiva al di fuori dell'orario di lavoro</a:t>
            </a:r>
            <a:endParaRPr/>
          </a:p>
        </p:txBody>
      </p:sp>
      <p:sp>
        <p:nvSpPr>
          <p:cNvPr id="1804" name="Google Shape;1804;p48"/>
          <p:cNvSpPr txBox="1"/>
          <p:nvPr/>
        </p:nvSpPr>
        <p:spPr>
          <a:xfrm>
            <a:off x="670365" y="7799417"/>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16</a:t>
            </a:r>
            <a:endParaRPr/>
          </a:p>
        </p:txBody>
      </p:sp>
      <p:sp>
        <p:nvSpPr>
          <p:cNvPr id="1805" name="Google Shape;1805;p48"/>
          <p:cNvSpPr txBox="1"/>
          <p:nvPr/>
        </p:nvSpPr>
        <p:spPr>
          <a:xfrm>
            <a:off x="1284975" y="7840654"/>
            <a:ext cx="5550459"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Gestione di più compiti ed elementi del progetto senza una chiara organizzazione</a:t>
            </a:r>
            <a:endParaRPr sz="1400">
              <a:solidFill>
                <a:srgbClr val="011E3B"/>
              </a:solidFill>
              <a:latin typeface="Verdana"/>
              <a:ea typeface="Verdana"/>
              <a:cs typeface="Verdana"/>
              <a:sym typeface="Verdana"/>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806" name="Google Shape;1806;p48"/>
          <p:cNvSpPr txBox="1"/>
          <p:nvPr/>
        </p:nvSpPr>
        <p:spPr>
          <a:xfrm>
            <a:off x="670365" y="8380082"/>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17</a:t>
            </a:r>
            <a:endParaRPr/>
          </a:p>
        </p:txBody>
      </p:sp>
      <p:sp>
        <p:nvSpPr>
          <p:cNvPr id="1807" name="Google Shape;1807;p48"/>
          <p:cNvSpPr txBox="1"/>
          <p:nvPr/>
        </p:nvSpPr>
        <p:spPr>
          <a:xfrm>
            <a:off x="1284975" y="8427894"/>
            <a:ext cx="576761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Onboarding dei membri del team dispendioso in termini di tempo e disorganizzato</a:t>
            </a:r>
            <a:endParaRPr/>
          </a:p>
          <a:p>
            <a:pPr marL="0" marR="0" lvl="0" indent="0" algn="l" rtl="0">
              <a:lnSpc>
                <a:spcPct val="100000"/>
              </a:lnSpc>
              <a:spcBef>
                <a:spcPts val="2267"/>
              </a:spcBef>
              <a:spcAft>
                <a:spcPts val="0"/>
              </a:spcAft>
              <a:buClr>
                <a:srgbClr val="011E3B"/>
              </a:buClr>
              <a:buSzPts val="1400"/>
              <a:buFont typeface="Arial"/>
              <a:buNone/>
            </a:pPr>
            <a:r>
              <a:t/>
            </a:r>
            <a:endParaRPr sz="1400">
              <a:solidFill>
                <a:srgbClr val="011E3B"/>
              </a:solidFill>
              <a:latin typeface="Verdana"/>
              <a:ea typeface="Verdana"/>
              <a:cs typeface="Verdana"/>
              <a:sym typeface="Verdana"/>
            </a:endParaRPr>
          </a:p>
        </p:txBody>
      </p:sp>
      <p:sp>
        <p:nvSpPr>
          <p:cNvPr id="1808" name="Google Shape;1808;p48"/>
          <p:cNvSpPr txBox="1"/>
          <p:nvPr/>
        </p:nvSpPr>
        <p:spPr>
          <a:xfrm>
            <a:off x="670365" y="8954206"/>
            <a:ext cx="41238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18</a:t>
            </a:r>
            <a:endParaRPr/>
          </a:p>
        </p:txBody>
      </p:sp>
      <p:sp>
        <p:nvSpPr>
          <p:cNvPr id="1809" name="Google Shape;1809;p48"/>
          <p:cNvSpPr txBox="1"/>
          <p:nvPr/>
        </p:nvSpPr>
        <p:spPr>
          <a:xfrm>
            <a:off x="1297424" y="8934728"/>
            <a:ext cx="574271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Comunicazione inefficace degli sforzi di sostenibilità ai clienti</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graphicFrame>
        <p:nvGraphicFramePr>
          <p:cNvPr id="1814" name="Google Shape;1814;p49"/>
          <p:cNvGraphicFramePr/>
          <p:nvPr/>
        </p:nvGraphicFramePr>
        <p:xfrm>
          <a:off x="285417" y="2380843"/>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4</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UTILIZZARE gli strumenti</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Esistono </a:t>
                      </a:r>
                      <a:r>
                        <a:rPr lang="en-US" sz="1400">
                          <a:solidFill>
                            <a:srgbClr val="F16924"/>
                          </a:solidFill>
                          <a:latin typeface="Verdana"/>
                          <a:ea typeface="Verdana"/>
                          <a:cs typeface="Verdana"/>
                          <a:sym typeface="Verdana"/>
                        </a:rPr>
                        <a:t>46 strumenti di ottimizzazione delle operazioni aziendali</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strumento fornisce una descrizione tecnica e poi spiega come può essere applicato a un concetto o a un'idea di eco-salute.</a:t>
                      </a:r>
                      <a:endParaRPr/>
                    </a:p>
                    <a:p>
                      <a:pPr marL="285750" marR="0" lvl="0" indent="-196850" algn="l" rtl="0">
                        <a:spcBef>
                          <a:spcPts val="120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p>
                      <a:pPr marL="0" marR="0" lvl="0" indent="0" algn="l" rtl="0">
                        <a:spcBef>
                          <a:spcPts val="1200"/>
                        </a:spcBef>
                        <a:spcAft>
                          <a:spcPts val="0"/>
                        </a:spcAft>
                        <a:buClr>
                          <a:srgbClr val="F16924"/>
                        </a:buClr>
                        <a:buSzPts val="1400"/>
                        <a:buFont typeface="Noto Sans Symbols"/>
                        <a:buNone/>
                      </a:pPr>
                      <a:r>
                        <a:rPr lang="en-US" sz="1400" b="1">
                          <a:solidFill>
                            <a:srgbClr val="4B4B4B"/>
                          </a:solidFill>
                          <a:latin typeface="Verdana"/>
                          <a:ea typeface="Verdana"/>
                          <a:cs typeface="Verdana"/>
                          <a:sym typeface="Verdana"/>
                        </a:rPr>
                        <a:t>Esistono </a:t>
                      </a:r>
                      <a:r>
                        <a:rPr lang="en-US" sz="1400" b="1">
                          <a:solidFill>
                            <a:srgbClr val="F16924"/>
                          </a:solidFill>
                          <a:latin typeface="Verdana"/>
                          <a:ea typeface="Verdana"/>
                          <a:cs typeface="Verdana"/>
                          <a:sym typeface="Verdana"/>
                        </a:rPr>
                        <a:t>8 categorie </a:t>
                      </a:r>
                      <a:r>
                        <a:rPr lang="en-US" sz="1400" b="1">
                          <a:solidFill>
                            <a:srgbClr val="4B4B4B"/>
                          </a:solidFill>
                          <a:latin typeface="Verdana"/>
                          <a:ea typeface="Verdana"/>
                          <a:cs typeface="Verdana"/>
                          <a:sym typeface="Verdana"/>
                        </a:rPr>
                        <a:t>di strumenti</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Automazione e produttività</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Comunicazione e collaborazione</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Assistenza clienti e CRM</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Commercio elettronico e raccolta fondi</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Istruzione e apprendimento </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Gestione della sostenibilità ambientale</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Finanza e budgeting </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Gestione di piccoli team</a:t>
                      </a:r>
                      <a:endParaRPr/>
                    </a:p>
                    <a:p>
                      <a:pPr marL="0" marR="0" lvl="0" indent="0" algn="l" rtl="0">
                        <a:spcBef>
                          <a:spcPts val="60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1815" name="Google Shape;1815;p49"/>
          <p:cNvSpPr txBox="1"/>
          <p:nvPr/>
        </p:nvSpPr>
        <p:spPr>
          <a:xfrm>
            <a:off x="192511" y="925920"/>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4: Fase 4</a:t>
            </a:r>
            <a:endParaRPr/>
          </a:p>
        </p:txBody>
      </p:sp>
      <p:sp>
        <p:nvSpPr>
          <p:cNvPr id="1816" name="Google Shape;1816;p49"/>
          <p:cNvSpPr txBox="1"/>
          <p:nvPr/>
        </p:nvSpPr>
        <p:spPr>
          <a:xfrm>
            <a:off x="192511" y="1570483"/>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USARE gli strumenti (46)</a:t>
            </a:r>
            <a:endParaRPr/>
          </a:p>
        </p:txBody>
      </p:sp>
      <p:pic>
        <p:nvPicPr>
          <p:cNvPr id="1817" name="Google Shape;1817;p49"/>
          <p:cNvPicPr preferRelativeResize="0"/>
          <p:nvPr/>
        </p:nvPicPr>
        <p:blipFill rotWithShape="1">
          <a:blip r:embed="rId3">
            <a:alphaModFix/>
          </a:blip>
          <a:srcRect l="0" t="0" r="0" b="0"/>
          <a:stretch/>
        </p:blipFill>
        <p:spPr>
          <a:xfrm>
            <a:off x="285417" y="6744543"/>
            <a:ext cx="7274258" cy="2423389"/>
          </a:xfrm>
          <a:prstGeom prst="rect">
            <a:avLst/>
          </a:prstGeom>
          <a:noFill/>
          <a:ln>
            <a:noFill/>
          </a:ln>
        </p:spPr>
      </p:pic>
      <p:grpSp>
        <p:nvGrpSpPr>
          <p:cNvPr id="1818" name="Google Shape;1818;p49"/>
          <p:cNvGrpSpPr/>
          <p:nvPr/>
        </p:nvGrpSpPr>
        <p:grpSpPr>
          <a:xfrm>
            <a:off x="5876039" y="480369"/>
            <a:ext cx="1247882" cy="1201783"/>
            <a:chOff x="4924697" y="3291840"/>
            <a:chExt cx="1247882" cy="1201783"/>
          </a:xfrm>
        </p:grpSpPr>
        <p:sp>
          <p:nvSpPr>
            <p:cNvPr id="1819" name="Google Shape;1819;p49">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20" name="Google Shape;1820;p49">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a:solidFill>
                    <a:schemeClr val="lt1"/>
                  </a:solidFill>
                  <a:latin typeface="Calibri"/>
                  <a:ea typeface="Calibri"/>
                  <a:cs typeface="Calibri"/>
                  <a:sym typeface="Calibri"/>
                </a:rPr>
                <a:t>CLICCA</a:t>
              </a:r>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
          <p:cNvSpPr txBox="1"/>
          <p:nvPr>
            <p:ph type="body" idx="1"/>
          </p:nvPr>
        </p:nvSpPr>
        <p:spPr>
          <a:xfrm>
            <a:off x="450376" y="2544874"/>
            <a:ext cx="6837528" cy="667162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F16924"/>
              </a:buClr>
              <a:buSzPts val="1600"/>
              <a:buNone/>
            </a:pPr>
            <a:r>
              <a:rPr lang="en-US" sz="1600" b="1">
                <a:solidFill>
                  <a:srgbClr val="F16924"/>
                </a:solidFill>
              </a:rPr>
              <a:t>Benvenuti nel kit di strumenti GRASSROOTS - Guida per gli educatori</a:t>
            </a:r>
            <a:endParaRPr/>
          </a:p>
          <a:p>
            <a:pPr marL="0" lvl="0" indent="0" algn="just" rtl="0">
              <a:lnSpc>
                <a:spcPct val="100000"/>
              </a:lnSpc>
              <a:spcBef>
                <a:spcPts val="600"/>
              </a:spcBef>
              <a:spcAft>
                <a:spcPts val="0"/>
              </a:spcAft>
              <a:buClr>
                <a:srgbClr val="6D6E71"/>
              </a:buClr>
              <a:buSzPts val="1400"/>
              <a:buNone/>
            </a:pPr>
            <a:r>
              <a:t/>
            </a:r>
            <a:endParaRPr u="sng">
              <a:solidFill>
                <a:srgbClr val="4B4B4B"/>
              </a:solidFill>
              <a:hlinkClick r:id="rId3">
                <a:extLst>
                  <a:ext uri="{A12FA001-AC4F-418D-AE19-62706E023703}">
                    <ahyp:hlinkClr val="tx"/>
                  </a:ext>
                </a:extLst>
              </a:hlinkClick>
            </a:endParaRPr>
          </a:p>
          <a:p>
            <a:pPr marL="0" lvl="0" indent="0" algn="just" rtl="0">
              <a:lnSpc>
                <a:spcPct val="100000"/>
              </a:lnSpc>
              <a:spcBef>
                <a:spcPts val="600"/>
              </a:spcBef>
              <a:spcAft>
                <a:spcPts val="0"/>
              </a:spcAft>
              <a:buClr>
                <a:srgbClr val="4B4B4B"/>
              </a:buClr>
              <a:buSzPts val="1400"/>
              <a:buNone/>
            </a:pPr>
            <a:r>
              <a:rPr lang="en-US" b="1" u="sng">
                <a:solidFill>
                  <a:srgbClr val="4B4B4B"/>
                </a:solidFill>
                <a:hlinkClick r:id="rId4">
                  <a:extLst>
                    <a:ext uri="{A12FA001-AC4F-418D-AE19-62706E023703}">
                      <ahyp:hlinkClr val="tx"/>
                    </a:ext>
                  </a:extLst>
                </a:hlinkClick>
              </a:rPr>
              <a:t>Il GRASSROOTS Toolkit </a:t>
            </a:r>
            <a:r>
              <a:rPr lang="en-US">
                <a:solidFill>
                  <a:srgbClr val="4B4B4B"/>
                </a:solidFill>
              </a:rPr>
              <a:t>è una risorsa interattiva e pratica progettata per fornire agli educatori e ai giovani la possibilità di sviluppare progetti e idee di turismo eco-sanitario sostenibile. </a:t>
            </a:r>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a:p>
            <a:pPr marL="0" lvl="0" indent="0" algn="just" rtl="0">
              <a:lnSpc>
                <a:spcPct val="100000"/>
              </a:lnSpc>
              <a:spcBef>
                <a:spcPts val="600"/>
              </a:spcBef>
              <a:spcAft>
                <a:spcPts val="0"/>
              </a:spcAft>
              <a:buClr>
                <a:srgbClr val="4B4B4B"/>
              </a:buClr>
              <a:buSzPts val="1400"/>
              <a:buNone/>
            </a:pPr>
            <a:r>
              <a:rPr lang="en-US">
                <a:solidFill>
                  <a:srgbClr val="4B4B4B"/>
                </a:solidFill>
              </a:rPr>
              <a:t>Come educatori, che stiate insegnando a giovani imprenditori, sostenendo studenti appassionati di eco-salute e sostenibilità o conducendo laboratori su questi temi, questo Toolkit vi fornisce tutti gli strumenti, le idee e le indicazioni necessarie per trasformare la visione dei vostri studenti in iniziative di grande impatto.</a:t>
            </a:r>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a:p>
            <a:pPr marL="0" lvl="0" indent="0" algn="just" rtl="0">
              <a:lnSpc>
                <a:spcPct val="100000"/>
              </a:lnSpc>
              <a:spcBef>
                <a:spcPts val="600"/>
              </a:spcBef>
              <a:spcAft>
                <a:spcPts val="0"/>
              </a:spcAft>
              <a:buClr>
                <a:srgbClr val="4B4B4B"/>
              </a:buClr>
              <a:buSzPts val="1400"/>
              <a:buNone/>
            </a:pPr>
            <a:r>
              <a:rPr lang="en-US">
                <a:solidFill>
                  <a:srgbClr val="4B4B4B"/>
                </a:solidFill>
              </a:rPr>
              <a:t>Iniziate il vostro viaggio esplorando </a:t>
            </a:r>
            <a:r>
              <a:rPr lang="en-US" b="1">
                <a:solidFill>
                  <a:srgbClr val="4B4B4B"/>
                </a:solidFill>
              </a:rPr>
              <a:t>le 6 sezioni chiave </a:t>
            </a:r>
            <a:r>
              <a:rPr lang="en-US">
                <a:solidFill>
                  <a:srgbClr val="4B4B4B"/>
                </a:solidFill>
              </a:rPr>
              <a:t>del nostro kit di strumenti. In ogni sezione troverete una serie completa di domande, risorse, video, esercizi e toolkit scaricabili, pensati appositamente per l'imprenditoria eco-sanitaria. Queste risorse coprono temi essenziali come l'ecoturismo, la salute e il benessere, lo sport e l'avventura, il cibo e gli eventi, l'arte di strada e la cultura. </a:t>
            </a:r>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a:p>
            <a:pPr marL="0" lvl="0" indent="0" algn="just" rtl="0">
              <a:lnSpc>
                <a:spcPct val="100000"/>
              </a:lnSpc>
              <a:spcBef>
                <a:spcPts val="600"/>
              </a:spcBef>
              <a:spcAft>
                <a:spcPts val="0"/>
              </a:spcAft>
              <a:buClr>
                <a:srgbClr val="4B4B4B"/>
              </a:buClr>
              <a:buSzPts val="1400"/>
              <a:buNone/>
            </a:pPr>
            <a:r>
              <a:rPr lang="en-US">
                <a:solidFill>
                  <a:srgbClr val="4B4B4B"/>
                </a:solidFill>
              </a:rPr>
              <a:t>Preparatevi a immergervi in profondità in ogni risorsa, ad acquisire preziose intuizioni e a dotarvi delle conoscenze necessarie per dare vita alla visione del turismo eco-sanitario dei vostri studenti.</a:t>
            </a:r>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a:p>
            <a:pPr marL="0" lvl="0" indent="0" algn="just" rtl="0">
              <a:lnSpc>
                <a:spcPct val="100000"/>
              </a:lnSpc>
              <a:spcBef>
                <a:spcPts val="600"/>
              </a:spcBef>
              <a:spcAft>
                <a:spcPts val="0"/>
              </a:spcAft>
              <a:buClr>
                <a:srgbClr val="F16924"/>
              </a:buClr>
              <a:buSzPts val="1400"/>
              <a:buNone/>
            </a:pPr>
            <a:r>
              <a:rPr lang="en-US" b="1" u="sng">
                <a:solidFill>
                  <a:srgbClr val="F16924"/>
                </a:solidFill>
                <a:hlinkClick r:id="rId5">
                  <a:extLst>
                    <a:ext uri="{A12FA001-AC4F-418D-AE19-62706E023703}">
                      <ahyp:hlinkClr val="tx"/>
                    </a:ext>
                  </a:extLst>
                </a:hlinkClick>
              </a:rPr>
              <a:t>6 Sezioni Tookit</a:t>
            </a:r>
            <a:endParaRPr b="1">
              <a:solidFill>
                <a:srgbClr val="F16924"/>
              </a:solidFill>
            </a:endParaRPr>
          </a:p>
          <a:p>
            <a:pPr marL="342900" lvl="0" indent="-342900" algn="l" rtl="0">
              <a:lnSpc>
                <a:spcPct val="100000"/>
              </a:lnSpc>
              <a:spcBef>
                <a:spcPts val="1200"/>
              </a:spcBef>
              <a:spcAft>
                <a:spcPts val="0"/>
              </a:spcAft>
              <a:buClr>
                <a:srgbClr val="4B4B4B"/>
              </a:buClr>
              <a:buSzPts val="1400"/>
              <a:buFont typeface="Century Schoolbook"/>
              <a:buAutoNum type="arabicPeriod"/>
            </a:pPr>
            <a:r>
              <a:rPr lang="en-US" u="sng">
                <a:solidFill>
                  <a:srgbClr val="4B4B4B"/>
                </a:solidFill>
                <a:hlinkClick r:id="rId6">
                  <a:extLst>
                    <a:ext uri="{A12FA001-AC4F-418D-AE19-62706E023703}">
                      <ahyp:hlinkClr val="tx"/>
                    </a:ext>
                  </a:extLst>
                </a:hlinkClick>
              </a:rPr>
              <a:t>Valutare l'impatto ambientale</a:t>
            </a:r>
            <a:endParaRPr>
              <a:solidFill>
                <a:srgbClr val="4B4B4B"/>
              </a:solidFill>
            </a:endParaRPr>
          </a:p>
          <a:p>
            <a:pPr marL="342900" lvl="0" indent="-342900" algn="l" rtl="0">
              <a:lnSpc>
                <a:spcPct val="100000"/>
              </a:lnSpc>
              <a:spcBef>
                <a:spcPts val="600"/>
              </a:spcBef>
              <a:spcAft>
                <a:spcPts val="0"/>
              </a:spcAft>
              <a:buClr>
                <a:srgbClr val="4B4B4B"/>
              </a:buClr>
              <a:buSzPts val="1400"/>
              <a:buFont typeface="Century Schoolbook"/>
              <a:buAutoNum type="arabicPeriod"/>
            </a:pPr>
            <a:r>
              <a:rPr lang="en-US" u="sng">
                <a:solidFill>
                  <a:srgbClr val="4B4B4B"/>
                </a:solidFill>
                <a:hlinkClick r:id="rId7">
                  <a:extLst>
                    <a:ext uri="{A12FA001-AC4F-418D-AE19-62706E023703}">
                      <ahyp:hlinkClr val="tx"/>
                    </a:ext>
                  </a:extLst>
                </a:hlinkClick>
              </a:rPr>
              <a:t>Valutare l'impatto della cultura, del patrimonio e degli edifici</a:t>
            </a:r>
            <a:endParaRPr>
              <a:solidFill>
                <a:srgbClr val="4B4B4B"/>
              </a:solidFill>
            </a:endParaRPr>
          </a:p>
          <a:p>
            <a:pPr marL="342900" lvl="0" indent="-342900" algn="l" rtl="0">
              <a:lnSpc>
                <a:spcPct val="100000"/>
              </a:lnSpc>
              <a:spcBef>
                <a:spcPts val="600"/>
              </a:spcBef>
              <a:spcAft>
                <a:spcPts val="0"/>
              </a:spcAft>
              <a:buClr>
                <a:srgbClr val="4B4B4B"/>
              </a:buClr>
              <a:buSzPts val="1400"/>
              <a:buFont typeface="Century Schoolbook"/>
              <a:buAutoNum type="arabicPeriod"/>
            </a:pPr>
            <a:r>
              <a:rPr lang="en-US" u="sng">
                <a:solidFill>
                  <a:srgbClr val="4B4B4B"/>
                </a:solidFill>
                <a:hlinkClick r:id="rId8">
                  <a:extLst>
                    <a:ext uri="{A12FA001-AC4F-418D-AE19-62706E023703}">
                      <ahyp:hlinkClr val="tx"/>
                    </a:ext>
                  </a:extLst>
                </a:hlinkClick>
              </a:rPr>
              <a:t>Valutare l'impatto sulla comunità e sull'economia locale</a:t>
            </a:r>
            <a:endParaRPr>
              <a:solidFill>
                <a:srgbClr val="4B4B4B"/>
              </a:solidFill>
            </a:endParaRPr>
          </a:p>
          <a:p>
            <a:pPr marL="342900" lvl="0" indent="-342900" algn="l" rtl="0">
              <a:lnSpc>
                <a:spcPct val="100000"/>
              </a:lnSpc>
              <a:spcBef>
                <a:spcPts val="600"/>
              </a:spcBef>
              <a:spcAft>
                <a:spcPts val="0"/>
              </a:spcAft>
              <a:buClr>
                <a:srgbClr val="4B4B4B"/>
              </a:buClr>
              <a:buSzPts val="1400"/>
              <a:buFont typeface="Century Schoolbook"/>
              <a:buAutoNum type="arabicPeriod"/>
            </a:pPr>
            <a:r>
              <a:rPr lang="en-US" u="sng">
                <a:solidFill>
                  <a:srgbClr val="4B4B4B"/>
                </a:solidFill>
                <a:hlinkClick r:id="rId9">
                  <a:extLst>
                    <a:ext uri="{A12FA001-AC4F-418D-AE19-62706E023703}">
                      <ahyp:hlinkClr val="tx"/>
                    </a:ext>
                  </a:extLst>
                </a:hlinkClick>
              </a:rPr>
              <a:t>Ottimizzare le operazioni aziendali</a:t>
            </a:r>
            <a:endParaRPr>
              <a:solidFill>
                <a:srgbClr val="4B4B4B"/>
              </a:solidFill>
            </a:endParaRPr>
          </a:p>
          <a:p>
            <a:pPr marL="342900" lvl="0" indent="-342900" algn="l" rtl="0">
              <a:lnSpc>
                <a:spcPct val="100000"/>
              </a:lnSpc>
              <a:spcBef>
                <a:spcPts val="600"/>
              </a:spcBef>
              <a:spcAft>
                <a:spcPts val="0"/>
              </a:spcAft>
              <a:buClr>
                <a:srgbClr val="4B4B4B"/>
              </a:buClr>
              <a:buSzPts val="1400"/>
              <a:buFont typeface="Century Schoolbook"/>
              <a:buAutoNum type="arabicPeriod"/>
            </a:pPr>
            <a:r>
              <a:rPr lang="en-US" u="sng">
                <a:solidFill>
                  <a:srgbClr val="4B4B4B"/>
                </a:solidFill>
                <a:hlinkClick r:id="rId10">
                  <a:extLst>
                    <a:ext uri="{A12FA001-AC4F-418D-AE19-62706E023703}">
                      <ahyp:hlinkClr val="tx"/>
                    </a:ext>
                  </a:extLst>
                </a:hlinkClick>
              </a:rPr>
              <a:t>Condividete e promuovete la vostra visione con i clienti</a:t>
            </a:r>
            <a:endParaRPr>
              <a:solidFill>
                <a:srgbClr val="4B4B4B"/>
              </a:solidFill>
            </a:endParaRPr>
          </a:p>
          <a:p>
            <a:pPr marL="342900" lvl="0" indent="-342900" algn="l" rtl="0">
              <a:lnSpc>
                <a:spcPct val="100000"/>
              </a:lnSpc>
              <a:spcBef>
                <a:spcPts val="600"/>
              </a:spcBef>
              <a:spcAft>
                <a:spcPts val="0"/>
              </a:spcAft>
              <a:buClr>
                <a:srgbClr val="4B4B4B"/>
              </a:buClr>
              <a:buSzPts val="1400"/>
              <a:buFont typeface="Century Schoolbook"/>
              <a:buAutoNum type="arabicPeriod"/>
            </a:pPr>
            <a:r>
              <a:rPr lang="en-US" u="sng">
                <a:solidFill>
                  <a:srgbClr val="4B4B4B"/>
                </a:solidFill>
                <a:hlinkClick r:id="rId11">
                  <a:extLst>
                    <a:ext uri="{A12FA001-AC4F-418D-AE19-62706E023703}">
                      <ahyp:hlinkClr val="tx"/>
                    </a:ext>
                  </a:extLst>
                </a:hlinkClick>
              </a:rPr>
              <a:t>Creare connessioni e crescere con i colleghi</a:t>
            </a:r>
            <a:br>
              <a:rPr lang="en-US">
                <a:solidFill>
                  <a:srgbClr val="4B4B4B"/>
                </a:solidFill>
              </a:rPr>
            </a:br>
            <a:endParaRPr>
              <a:solidFill>
                <a:srgbClr val="4B4B4B"/>
              </a:solidFill>
            </a:endParaRPr>
          </a:p>
          <a:p>
            <a:pPr marL="0" lvl="0" indent="0" algn="just" rtl="0">
              <a:lnSpc>
                <a:spcPct val="100000"/>
              </a:lnSpc>
              <a:spcBef>
                <a:spcPts val="0"/>
              </a:spcBef>
              <a:spcAft>
                <a:spcPts val="0"/>
              </a:spcAft>
              <a:buClr>
                <a:srgbClr val="6D6E71"/>
              </a:buClr>
              <a:buSzPts val="1400"/>
              <a:buNone/>
            </a:pPr>
            <a:r>
              <a:t/>
            </a:r>
            <a:endParaRPr>
              <a:solidFill>
                <a:srgbClr val="4B4B4B"/>
              </a:solidFill>
            </a:endParaRPr>
          </a:p>
        </p:txBody>
      </p:sp>
      <p:sp>
        <p:nvSpPr>
          <p:cNvPr id="629" name="Google Shape;629;p5"/>
          <p:cNvSpPr txBox="1"/>
          <p:nvPr>
            <p:ph type="body" idx="2"/>
          </p:nvPr>
        </p:nvSpPr>
        <p:spPr>
          <a:xfrm>
            <a:off x="450376" y="1475311"/>
            <a:ext cx="5956470"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400"/>
              <a:buFont typeface="Arial"/>
              <a:buNone/>
            </a:pPr>
            <a:r>
              <a:rPr lang="en-US" sz="2400" b="1"/>
              <a:t>Guida per gli educatori - Toolkit</a:t>
            </a:r>
            <a:endParaRPr/>
          </a:p>
        </p:txBody>
      </p:sp>
      <p:sp>
        <p:nvSpPr>
          <p:cNvPr id="630" name="Google Shape;630;p5"/>
          <p:cNvSpPr txBox="1"/>
          <p:nvPr>
            <p:ph type="body" idx="3"/>
          </p:nvPr>
        </p:nvSpPr>
        <p:spPr>
          <a:xfrm>
            <a:off x="450376" y="807607"/>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a:t>Benvenuti</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50"/>
          <p:cNvSpPr txBox="1"/>
          <p:nvPr>
            <p:ph type="body" idx="1"/>
          </p:nvPr>
        </p:nvSpPr>
        <p:spPr>
          <a:xfrm>
            <a:off x="18499"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1. PENSARE</a:t>
            </a:r>
            <a:endParaRPr/>
          </a:p>
        </p:txBody>
      </p:sp>
      <p:sp>
        <p:nvSpPr>
          <p:cNvPr id="1826" name="Google Shape;1826;p50"/>
          <p:cNvSpPr txBox="1"/>
          <p:nvPr>
            <p:ph type="body" idx="3"/>
          </p:nvPr>
        </p:nvSpPr>
        <p:spPr>
          <a:xfrm>
            <a:off x="1884244"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2. GUARDA</a:t>
            </a:r>
            <a:endParaRPr/>
          </a:p>
        </p:txBody>
      </p:sp>
      <p:sp>
        <p:nvSpPr>
          <p:cNvPr id="1827" name="Google Shape;1827;p50"/>
          <p:cNvSpPr txBox="1"/>
          <p:nvPr>
            <p:ph type="body" idx="4"/>
          </p:nvPr>
        </p:nvSpPr>
        <p:spPr>
          <a:xfrm>
            <a:off x="3759226" y="5831519"/>
            <a:ext cx="1904898"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3. PROVARE</a:t>
            </a:r>
            <a:endParaRPr/>
          </a:p>
        </p:txBody>
      </p:sp>
      <p:sp>
        <p:nvSpPr>
          <p:cNvPr id="1828" name="Google Shape;1828;p50"/>
          <p:cNvSpPr txBox="1"/>
          <p:nvPr>
            <p:ph type="body" idx="5"/>
          </p:nvPr>
        </p:nvSpPr>
        <p:spPr>
          <a:xfrm>
            <a:off x="5682625" y="5831519"/>
            <a:ext cx="1905014"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4. UTILIZZO</a:t>
            </a:r>
            <a:endParaRPr/>
          </a:p>
        </p:txBody>
      </p:sp>
      <p:sp>
        <p:nvSpPr>
          <p:cNvPr id="1829" name="Google Shape;1829;p50"/>
          <p:cNvSpPr txBox="1"/>
          <p:nvPr>
            <p:ph type="body" idx="6"/>
          </p:nvPr>
        </p:nvSpPr>
        <p:spPr>
          <a:xfrm>
            <a:off x="18499"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5 domande</a:t>
            </a:r>
            <a:endParaRPr/>
          </a:p>
        </p:txBody>
      </p:sp>
      <p:sp>
        <p:nvSpPr>
          <p:cNvPr id="1830" name="Google Shape;1830;p50"/>
          <p:cNvSpPr txBox="1"/>
          <p:nvPr>
            <p:ph type="body" idx="7"/>
          </p:nvPr>
        </p:nvSpPr>
        <p:spPr>
          <a:xfrm>
            <a:off x="1894192"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6 Video</a:t>
            </a:r>
            <a:endParaRPr/>
          </a:p>
        </p:txBody>
      </p:sp>
      <p:sp>
        <p:nvSpPr>
          <p:cNvPr id="1831" name="Google Shape;1831;p50"/>
          <p:cNvSpPr txBox="1"/>
          <p:nvPr>
            <p:ph type="body" idx="8"/>
          </p:nvPr>
        </p:nvSpPr>
        <p:spPr>
          <a:xfrm>
            <a:off x="3781607"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6 Campagne</a:t>
            </a:r>
            <a:endParaRPr/>
          </a:p>
        </p:txBody>
      </p:sp>
      <p:sp>
        <p:nvSpPr>
          <p:cNvPr id="1832" name="Google Shape;1832;p50"/>
          <p:cNvSpPr txBox="1"/>
          <p:nvPr>
            <p:ph type="body" idx="9"/>
          </p:nvPr>
        </p:nvSpPr>
        <p:spPr>
          <a:xfrm>
            <a:off x="5645576" y="6404916"/>
            <a:ext cx="1948756"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40 Strumenti</a:t>
            </a:r>
            <a:endParaRPr/>
          </a:p>
        </p:txBody>
      </p:sp>
      <p:sp>
        <p:nvSpPr>
          <p:cNvPr id="1833" name="Google Shape;1833;p50"/>
          <p:cNvSpPr txBox="1"/>
          <p:nvPr>
            <p:ph type="body" idx="14"/>
          </p:nvPr>
        </p:nvSpPr>
        <p:spPr>
          <a:xfrm>
            <a:off x="233189" y="7437452"/>
            <a:ext cx="709683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Questa sezione fornisce ai discenti le conoscenze e le competenze per condividere e promuovere efficacemente le loro idee eco-sanitarie. Alla fine, saranno in grado di comunicare la missione, l'impatto ambientale e il significato culturale del loro progetto utilizzando strategie di marketing convincenti e sostenibili. Gli studenti esploreranno e utilizzeranno gli strumenti digitali per progettare campagne di impatto sui social media, creare contenuti coinvolgenti, realizzare iniziative di marketing e sviluppare soluzioni multimediali e siti web. Queste competenze li metteranno in grado di entrare in contatto con il pubblico, sensibilizzare e ispirare azioni significative a sostegno del turismo eco-sanitario.</a:t>
            </a:r>
            <a:endParaRPr sz="1400">
              <a:solidFill>
                <a:srgbClr val="4B4B4B"/>
              </a:solidFill>
            </a:endParaRPr>
          </a:p>
        </p:txBody>
      </p:sp>
      <p:sp>
        <p:nvSpPr>
          <p:cNvPr id="1834" name="Google Shape;1834;p50"/>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1835" name="Google Shape;1835;p50"/>
          <p:cNvSpPr txBox="1"/>
          <p:nvPr>
            <p:ph type="body" idx="15"/>
          </p:nvPr>
        </p:nvSpPr>
        <p:spPr>
          <a:xfrm>
            <a:off x="180267" y="1355780"/>
            <a:ext cx="3407954" cy="22554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000"/>
              <a:buNone/>
            </a:pPr>
            <a:r>
              <a:rPr lang="en-US" sz="4000"/>
              <a:t>Sezione 5</a:t>
            </a:r>
            <a:endParaRPr/>
          </a:p>
          <a:p>
            <a:pPr marL="0" lvl="0" indent="0" algn="l" rtl="0">
              <a:lnSpc>
                <a:spcPct val="100000"/>
              </a:lnSpc>
              <a:spcBef>
                <a:spcPts val="0"/>
              </a:spcBef>
              <a:spcAft>
                <a:spcPts val="0"/>
              </a:spcAft>
              <a:buClr>
                <a:schemeClr val="lt1"/>
              </a:buClr>
              <a:buSzPts val="2400"/>
              <a:buNone/>
            </a:pPr>
            <a:r>
              <a:t/>
            </a:r>
            <a:endParaRPr sz="2400"/>
          </a:p>
          <a:p>
            <a:pPr marL="0" lvl="0" indent="0" algn="l" rtl="0">
              <a:lnSpc>
                <a:spcPct val="100000"/>
              </a:lnSpc>
              <a:spcBef>
                <a:spcPts val="0"/>
              </a:spcBef>
              <a:spcAft>
                <a:spcPts val="0"/>
              </a:spcAft>
              <a:buClr>
                <a:schemeClr val="lt1"/>
              </a:buClr>
              <a:buSzPts val="2400"/>
              <a:buNone/>
            </a:pPr>
            <a:r>
              <a:rPr lang="en-US" sz="2400"/>
              <a:t>Condividere e promuovere con i clienti</a:t>
            </a:r>
            <a:endParaRPr/>
          </a:p>
        </p:txBody>
      </p:sp>
      <p:grpSp>
        <p:nvGrpSpPr>
          <p:cNvPr id="1836" name="Google Shape;1836;p50"/>
          <p:cNvGrpSpPr/>
          <p:nvPr/>
        </p:nvGrpSpPr>
        <p:grpSpPr>
          <a:xfrm>
            <a:off x="329710" y="3896552"/>
            <a:ext cx="1247882" cy="1201783"/>
            <a:chOff x="4924697" y="3291840"/>
            <a:chExt cx="1247882" cy="1201783"/>
          </a:xfrm>
        </p:grpSpPr>
        <p:sp>
          <p:nvSpPr>
            <p:cNvPr id="1837" name="Google Shape;1837;p50">
              <a:hlinkClick r:id="rId3"/>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38" name="Google Shape;1838;p50">
              <a:hlinkClick r:id="rId4"/>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u="sng">
                  <a:solidFill>
                    <a:schemeClr val="lt1"/>
                  </a:solidFill>
                  <a:latin typeface="Calibri"/>
                  <a:ea typeface="Calibri"/>
                  <a:cs typeface="Calibri"/>
                  <a:sym typeface="Calibri"/>
                  <a:hlinkClick r:id="rId5">
                    <a:extLst>
                      <a:ext uri="{A12FA001-AC4F-418D-AE19-62706E023703}">
                        <ahyp:hlinkClr val="tx"/>
                      </a:ext>
                    </a:extLst>
                  </a:hlinkClick>
                </a:rPr>
                <a:t>CLICCA</a:t>
              </a:r>
              <a:endParaRPr sz="3000" b="1" i="0">
                <a:solidFill>
                  <a:schemeClr val="lt1"/>
                </a:solidFill>
                <a:latin typeface="Calibri"/>
                <a:ea typeface="Calibri"/>
                <a:cs typeface="Calibri"/>
                <a:sym typeface="Calibri"/>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pic>
        <p:nvPicPr>
          <p:cNvPr id="1839" name="Google Shape;1839;p50" descr="A person sitting at a table drawing on a tablet&#10;&#10;Description automatically generated"/>
          <p:cNvPicPr preferRelativeResize="0"/>
          <p:nvPr>
            <p:ph type="pic" idx="2"/>
          </p:nvPr>
        </p:nvPicPr>
        <p:blipFill rotWithShape="1">
          <a:blip r:embed="rId6">
            <a:alphaModFix/>
          </a:blip>
          <a:srcRect l="-15336" t="-282" r="28947" b="282"/>
          <a:stretch/>
        </p:blipFill>
        <p:spPr>
          <a:xfrm>
            <a:off x="659220" y="0"/>
            <a:ext cx="6900456" cy="534511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3" name="Shape 1843"/>
        <p:cNvGrpSpPr/>
        <p:nvPr/>
      </p:nvGrpSpPr>
      <p:grpSpPr>
        <a:xfrm>
          <a:off x="0" y="0"/>
          <a:ext cx="0" cy="0"/>
          <a:chOff x="0" y="0"/>
          <a:chExt cx="0" cy="0"/>
        </a:xfrm>
      </p:grpSpPr>
      <p:sp>
        <p:nvSpPr>
          <p:cNvPr id="1844" name="Google Shape;1844;p51"/>
          <p:cNvSpPr txBox="1"/>
          <p:nvPr>
            <p:ph type="body" idx="3"/>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sz="2800" b="1"/>
              <a:t>Sezione 5: Fase 1</a:t>
            </a:r>
            <a:endParaRPr/>
          </a:p>
        </p:txBody>
      </p:sp>
      <p:sp>
        <p:nvSpPr>
          <p:cNvPr id="1845" name="Google Shape;1845;p51"/>
          <p:cNvSpPr txBox="1"/>
          <p:nvPr>
            <p:ph type="body" idx="2"/>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a:t>PENSARE con le domande (5)</a:t>
            </a:r>
            <a:endParaRPr/>
          </a:p>
        </p:txBody>
      </p:sp>
      <p:graphicFrame>
        <p:nvGraphicFramePr>
          <p:cNvPr id="1846" name="Google Shape;1846;p51"/>
          <p:cNvGraphicFramePr/>
          <p:nvPr/>
        </p:nvGraphicFramePr>
        <p:xfrm>
          <a:off x="285418" y="2486511"/>
          <a:ext cx="3000000" cy="3000000"/>
        </p:xfrm>
        <a:graphic>
          <a:graphicData uri="http://schemas.openxmlformats.org/drawingml/2006/table">
            <a:tbl>
              <a:tblPr firstRow="1" bandRow="1">
                <a:noFill/>
                <a:tableStyleId>{D8F5C330-00EC-492D-B79E-F1F6E617DCEB}</a:tableStyleId>
              </a:tblPr>
              <a:tblGrid>
                <a:gridCol w="1649975"/>
                <a:gridCol w="545740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1</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PENSARE con le domande</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5 domande di condivisione e promozione</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Aprire le domande nella scheda o scaricarle facendo clic sul </a:t>
                      </a:r>
                      <a:r>
                        <a:rPr lang="en-US" sz="1400">
                          <a:solidFill>
                            <a:srgbClr val="4B4B4B"/>
                          </a:solidFill>
                          <a:latin typeface="Verdana"/>
                          <a:ea typeface="Verdana"/>
                          <a:cs typeface="Verdana"/>
                          <a:sym typeface="Verdana"/>
                        </a:rPr>
                        <a:t>pulsante </a:t>
                      </a:r>
                      <a:r>
                        <a:rPr lang="en-US" sz="1400">
                          <a:solidFill>
                            <a:srgbClr val="F16924"/>
                          </a:solidFill>
                          <a:latin typeface="Verdana"/>
                          <a:ea typeface="Verdana"/>
                          <a:cs typeface="Verdana"/>
                          <a:sym typeface="Verdana"/>
                        </a:rPr>
                        <a:t>"Download".</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Iniziate con </a:t>
                      </a:r>
                      <a:r>
                        <a:rPr lang="en-US" sz="1400">
                          <a:solidFill>
                            <a:srgbClr val="F16924"/>
                          </a:solidFill>
                          <a:latin typeface="Verdana"/>
                          <a:ea typeface="Verdana"/>
                          <a:cs typeface="Verdana"/>
                          <a:sym typeface="Verdana"/>
                        </a:rPr>
                        <a:t>"Cosa evitare"</a:t>
                      </a:r>
                      <a:r>
                        <a:rPr lang="en-US" sz="1400">
                          <a:solidFill>
                            <a:srgbClr val="4B4B4B"/>
                          </a:solidFill>
                          <a:latin typeface="Verdana"/>
                          <a:ea typeface="Verdana"/>
                          <a:cs typeface="Verdana"/>
                          <a:sym typeface="Verdana"/>
                        </a:rPr>
                        <a:t>, in modo che gli allievi sappiano cosa non devono fare.</a:t>
                      </a:r>
                      <a:endParaRPr/>
                    </a:p>
                    <a:p>
                      <a:pPr marL="285750" marR="0" lvl="0" indent="-285750" algn="l" rtl="0">
                        <a:spcBef>
                          <a:spcPts val="12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Chiedete agli studenti di completare le domande relative alle loro idee. Utilizzate gli esercizi e i suggerimenti forniti per facilitare e sostenere gli studenti. </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pic>
        <p:nvPicPr>
          <p:cNvPr id="1847" name="Google Shape;1847;p51"/>
          <p:cNvPicPr preferRelativeResize="0"/>
          <p:nvPr/>
        </p:nvPicPr>
        <p:blipFill rotWithShape="1">
          <a:blip r:embed="rId3">
            <a:alphaModFix/>
          </a:blip>
          <a:srcRect l="0" t="0" r="0" b="0"/>
          <a:stretch/>
        </p:blipFill>
        <p:spPr>
          <a:xfrm>
            <a:off x="347393" y="5345906"/>
            <a:ext cx="6983431" cy="4796145"/>
          </a:xfrm>
          <a:prstGeom prst="rect">
            <a:avLst/>
          </a:prstGeom>
          <a:noFill/>
          <a:ln>
            <a:noFill/>
          </a:ln>
        </p:spPr>
      </p:pic>
      <p:sp>
        <p:nvSpPr>
          <p:cNvPr id="1848" name="Google Shape;1848;p51"/>
          <p:cNvSpPr/>
          <p:nvPr/>
        </p:nvSpPr>
        <p:spPr>
          <a:xfrm>
            <a:off x="4417588" y="9827358"/>
            <a:ext cx="1337481" cy="417194"/>
          </a:xfrm>
          <a:prstGeom prst="leftArrow">
            <a:avLst>
              <a:gd name="adj1" fmla="val 50000"/>
              <a:gd name="adj2" fmla="val 50000"/>
            </a:avLst>
          </a:prstGeom>
          <a:solidFill>
            <a:srgbClr val="F16924"/>
          </a:solidFill>
          <a:ln w="12700" cap="flat" cmpd="sng">
            <a:solidFill>
              <a:srgbClr val="5F12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49" name="Google Shape;1849;p51"/>
          <p:cNvSpPr txBox="1"/>
          <p:nvPr/>
        </p:nvSpPr>
        <p:spPr>
          <a:xfrm>
            <a:off x="5755069" y="9647220"/>
            <a:ext cx="1637731" cy="684611"/>
          </a:xfrm>
          <a:prstGeom prst="rect">
            <a:avLst/>
          </a:prstGeom>
          <a:solidFill>
            <a:srgbClr val="F16924"/>
          </a:solidFill>
          <a:ln w="9525" cap="flat" cmpd="sng">
            <a:solidFill>
              <a:srgbClr val="4B4B4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83">
                <a:solidFill>
                  <a:schemeClr val="lt1"/>
                </a:solidFill>
                <a:latin typeface="Verdana"/>
                <a:ea typeface="Verdana"/>
                <a:cs typeface="Verdana"/>
                <a:sym typeface="Verdana"/>
              </a:rPr>
              <a:t>Aprire la scheda e scaricare facendo clic qui</a:t>
            </a:r>
            <a:endParaRPr/>
          </a:p>
        </p:txBody>
      </p:sp>
      <p:grpSp>
        <p:nvGrpSpPr>
          <p:cNvPr id="1850" name="Google Shape;1850;p51"/>
          <p:cNvGrpSpPr/>
          <p:nvPr/>
        </p:nvGrpSpPr>
        <p:grpSpPr>
          <a:xfrm>
            <a:off x="5876039" y="359982"/>
            <a:ext cx="1247882" cy="1201783"/>
            <a:chOff x="4924697" y="3291840"/>
            <a:chExt cx="1247882" cy="1201783"/>
          </a:xfrm>
        </p:grpSpPr>
        <p:sp>
          <p:nvSpPr>
            <p:cNvPr id="1851" name="Google Shape;1851;p51">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52" name="Google Shape;1852;p51">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u="sng">
                  <a:solidFill>
                    <a:schemeClr val="lt1"/>
                  </a:solidFill>
                  <a:latin typeface="Calibri"/>
                  <a:ea typeface="Calibri"/>
                  <a:cs typeface="Calibri"/>
                  <a:sym typeface="Calibri"/>
                  <a:hlinkClick r:id="rId6">
                    <a:extLst>
                      <a:ext uri="{A12FA001-AC4F-418D-AE19-62706E023703}">
                        <ahyp:hlinkClr val="tx"/>
                      </a:ext>
                    </a:extLst>
                  </a:hlinkClick>
                </a:rPr>
                <a:t>CLICCA</a:t>
              </a:r>
              <a:endParaRPr sz="3000" b="1" i="0">
                <a:solidFill>
                  <a:schemeClr val="lt1"/>
                </a:solidFill>
                <a:latin typeface="Calibri"/>
                <a:ea typeface="Calibri"/>
                <a:cs typeface="Calibri"/>
                <a:sym typeface="Calibri"/>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sp>
        <p:nvSpPr>
          <p:cNvPr id="1857" name="Google Shape;1857;p52"/>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1858" name="Google Shape;1858;p52"/>
          <p:cNvSpPr txBox="1"/>
          <p:nvPr>
            <p:ph type="body" idx="2"/>
          </p:nvPr>
        </p:nvSpPr>
        <p:spPr>
          <a:xfrm>
            <a:off x="347207" y="2505778"/>
            <a:ext cx="6996857"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Queste domande aiuteranno gli studenti a capire come condividere e promuovere le loro idee presso i clienti e il pubblico. Ogni domanda è corredata da un esercizio e da suggerimenti che guidano gli studenti a completare le loro risposte. </a:t>
            </a:r>
            <a:endParaRPr/>
          </a:p>
          <a:p>
            <a:pPr marL="0" marR="0" lvl="0" indent="0" algn="just" rtl="0">
              <a:lnSpc>
                <a:spcPct val="100000"/>
              </a:lnSpc>
              <a:spcBef>
                <a:spcPts val="0"/>
              </a:spcBef>
              <a:spcAft>
                <a:spcPts val="0"/>
              </a:spcAft>
              <a:buClr>
                <a:schemeClr val="lt1"/>
              </a:buClr>
              <a:buSzPts val="1400"/>
              <a:buFont typeface="Arial"/>
              <a:buNone/>
            </a:pPr>
            <a:r>
              <a:t/>
            </a:r>
            <a:endParaRPr sz="1400"/>
          </a:p>
        </p:txBody>
      </p:sp>
      <p:graphicFrame>
        <p:nvGraphicFramePr>
          <p:cNvPr id="1859" name="Google Shape;1859;p52"/>
          <p:cNvGraphicFramePr/>
          <p:nvPr/>
        </p:nvGraphicFramePr>
        <p:xfrm>
          <a:off x="332509" y="3513770"/>
          <a:ext cx="3000000" cy="3000000"/>
        </p:xfrm>
        <a:graphic>
          <a:graphicData uri="http://schemas.openxmlformats.org/drawingml/2006/table">
            <a:tbl>
              <a:tblPr firstRow="1" bandRow="1">
                <a:noFill/>
                <a:tableStyleId>{D8F5C330-00EC-492D-B79E-F1F6E617DCEB}</a:tableStyleId>
              </a:tblPr>
              <a:tblGrid>
                <a:gridCol w="7011550"/>
              </a:tblGrid>
              <a:tr h="17780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a:pPr>
                      <a:r>
                        <a:rPr lang="en-US" sz="1400" b="0" i="0" u="none" strike="noStrike" cap="none">
                          <a:solidFill>
                            <a:schemeClr val="lt1"/>
                          </a:solidFill>
                          <a:latin typeface="Verdana"/>
                          <a:ea typeface="Verdana"/>
                          <a:cs typeface="Verdana"/>
                          <a:sym typeface="Verdana"/>
                        </a:rPr>
                        <a:t>In che modo i contenuti visivi possono ispirare l'azione e l'entusiasmo per la vostra idea?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4B4B4B"/>
                          </a:solidFill>
                          <a:latin typeface="Verdana"/>
                          <a:ea typeface="Verdana"/>
                          <a:cs typeface="Verdana"/>
                          <a:sym typeface="Verdana"/>
                        </a:rPr>
                        <a:t>Esercizio: </a:t>
                      </a:r>
                      <a:r>
                        <a:rPr lang="en-US" sz="1400" b="0" i="0" u="none" strike="noStrike" cap="none">
                          <a:solidFill>
                            <a:srgbClr val="4B4B4B"/>
                          </a:solidFill>
                          <a:latin typeface="Verdana"/>
                          <a:ea typeface="Verdana"/>
                          <a:cs typeface="Verdana"/>
                          <a:sym typeface="Verdana"/>
                        </a:rPr>
                        <a:t>Creare immagini che catturino l'attenzione e ispirino.</a:t>
                      </a:r>
                      <a:endParaRPr/>
                    </a:p>
                    <a:p>
                      <a:pPr marL="0" marR="0" lvl="0" indent="0" algn="l" rtl="0">
                        <a:spcBef>
                          <a:spcPts val="600"/>
                        </a:spcBef>
                        <a:spcAft>
                          <a:spcPts val="0"/>
                        </a:spcAft>
                        <a:buNone/>
                      </a:pPr>
                      <a:r>
                        <a:t/>
                      </a:r>
                      <a:endParaRPr sz="1000" b="0" i="0" u="none" strike="noStrike" cap="none">
                        <a:solidFill>
                          <a:srgbClr val="4B4B4B"/>
                        </a:solidFill>
                        <a:latin typeface="Verdana"/>
                        <a:ea typeface="Verdana"/>
                        <a:cs typeface="Verdana"/>
                        <a:sym typeface="Verdana"/>
                      </a:endParaRPr>
                    </a:p>
                    <a:p>
                      <a:pPr marL="171450" marR="0" lvl="0" indent="-1714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Idee di brainstorming: </a:t>
                      </a:r>
                      <a:r>
                        <a:rPr lang="en-US" sz="1200" b="0" i="0" u="none" strike="noStrike" cap="none">
                          <a:solidFill>
                            <a:srgbClr val="4B4B4B"/>
                          </a:solidFill>
                          <a:latin typeface="Verdana"/>
                          <a:ea typeface="Verdana"/>
                          <a:cs typeface="Verdana"/>
                          <a:sym typeface="Verdana"/>
                        </a:rPr>
                        <a:t>Fate schizzi o appuntate idee come loghi, infografiche o storyboard per video che rappresentino visivamente il vostro progetto. Pensate a modi creativi per condividere il vostro messaggio e connettervi con il vostro pubblico.</a:t>
                      </a:r>
                      <a:endParaRPr/>
                    </a:p>
                    <a:p>
                      <a:pPr marL="171450" marR="0" lvl="0" indent="-1714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Progettare i contenuti: </a:t>
                      </a:r>
                      <a:r>
                        <a:rPr lang="en-US" sz="1200" b="0" i="0" u="none" strike="noStrike" cap="none">
                          <a:solidFill>
                            <a:srgbClr val="4B4B4B"/>
                          </a:solidFill>
                          <a:latin typeface="Verdana"/>
                          <a:ea typeface="Verdana"/>
                          <a:cs typeface="Verdana"/>
                          <a:sym typeface="Verdana"/>
                        </a:rPr>
                        <a:t>Utilizzate strumenti come Canva o PowerPoint per creare immagini, come poster o grafiche per i social media, che siano coinvolgenti e in linea con il marchio.</a:t>
                      </a:r>
                      <a:endParaRPr/>
                    </a:p>
                    <a:p>
                      <a:pPr marL="171450" marR="0" lvl="0" indent="-1714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Condividete in modo strategico: </a:t>
                      </a:r>
                      <a:r>
                        <a:rPr lang="en-US" sz="1200" b="0" i="0" u="none" strike="noStrike" cap="none">
                          <a:solidFill>
                            <a:srgbClr val="4B4B4B"/>
                          </a:solidFill>
                          <a:latin typeface="Verdana"/>
                          <a:ea typeface="Verdana"/>
                          <a:cs typeface="Verdana"/>
                          <a:sym typeface="Verdana"/>
                        </a:rPr>
                        <a:t>Pubblicate le vostre immagini con chiari inviti all'azione (ad esempio, "Unisciti a noi!" o "Sostieni la nostra causa!") sulle piattaforme più utilizzate dal vostro pubblico. </a:t>
                      </a:r>
                      <a:endParaRPr sz="1200" b="0" i="0" u="none" strike="noStrike" cap="none">
                        <a:solidFill>
                          <a:srgbClr val="3F3F3F"/>
                        </a:solidFill>
                        <a:latin typeface="Verdana"/>
                        <a:ea typeface="Verdana"/>
                        <a:cs typeface="Verdana"/>
                        <a:sym typeface="Verdana"/>
                      </a:endParaRPr>
                    </a:p>
                    <a:p>
                      <a:pPr marL="171450" marR="0" lvl="0" indent="-95250" algn="l" rtl="0">
                        <a:spcBef>
                          <a:spcPts val="0"/>
                        </a:spcBef>
                        <a:spcAft>
                          <a:spcPts val="0"/>
                        </a:spcAft>
                        <a:buClr>
                          <a:srgbClr val="FF9933"/>
                        </a:buClr>
                        <a:buSzPts val="1200"/>
                        <a:buFont typeface="Noto Sans Symbols"/>
                        <a:buNone/>
                      </a:pPr>
                      <a:r>
                        <a:t/>
                      </a:r>
                      <a:endParaRPr sz="1200" b="0" i="0" u="none" strike="noStrike" cap="none">
                        <a:solidFill>
                          <a:srgbClr val="3F3F3F"/>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247350">
                <a:tc>
                  <a:txBody>
                    <a:bodyPr/>
                    <a:lstStyle/>
                    <a:p>
                      <a:pPr marL="342900" marR="0" lvl="0" indent="-342900" algn="l" rtl="0">
                        <a:spcBef>
                          <a:spcPts val="0"/>
                        </a:spcBef>
                        <a:spcAft>
                          <a:spcPts val="0"/>
                        </a:spcAft>
                        <a:buClr>
                          <a:schemeClr val="lt1"/>
                        </a:buClr>
                        <a:buSzPts val="1400"/>
                        <a:buFont typeface="Century Schoolbook"/>
                        <a:buAutoNum type="arabicPeriod" startAt="2"/>
                      </a:pPr>
                      <a:r>
                        <a:rPr lang="en-US" sz="1400" b="0" i="0" u="none" strike="noStrike" cap="none">
                          <a:solidFill>
                            <a:schemeClr val="lt1"/>
                          </a:solidFill>
                          <a:latin typeface="Verdana"/>
                          <a:ea typeface="Verdana"/>
                          <a:cs typeface="Verdana"/>
                          <a:sym typeface="Verdana"/>
                        </a:rPr>
                        <a:t>Come può il vostro contenuto connettersi emotivamente con il pubblico ed evidenziare l'impatto della vostra idea?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4B4B4B"/>
                          </a:solidFill>
                          <a:latin typeface="Verdana"/>
                          <a:ea typeface="Verdana"/>
                          <a:cs typeface="Verdana"/>
                          <a:sym typeface="Verdana"/>
                        </a:rPr>
                        <a:t>Esercizio: </a:t>
                      </a:r>
                      <a:r>
                        <a:rPr lang="en-US" sz="1400" b="0" i="0" u="none" strike="noStrike" cap="none">
                          <a:solidFill>
                            <a:srgbClr val="4B4B4B"/>
                          </a:solidFill>
                          <a:latin typeface="Verdana"/>
                          <a:ea typeface="Verdana"/>
                          <a:cs typeface="Verdana"/>
                          <a:sym typeface="Verdana"/>
                        </a:rPr>
                        <a:t>Concentratevi sulla narrazione che risuona con il vostro pubblico.</a:t>
                      </a:r>
                      <a:endParaRPr/>
                    </a:p>
                    <a:p>
                      <a:pPr marL="171450" marR="0" lvl="0" indent="-1714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Inventate delle storie: </a:t>
                      </a:r>
                      <a:r>
                        <a:rPr lang="en-US" sz="1200" b="0" i="0" u="none" strike="noStrike" cap="none">
                          <a:solidFill>
                            <a:srgbClr val="4B4B4B"/>
                          </a:solidFill>
                          <a:latin typeface="Verdana"/>
                          <a:ea typeface="Verdana"/>
                          <a:cs typeface="Verdana"/>
                          <a:sym typeface="Verdana"/>
                        </a:rPr>
                        <a:t>Pensate a esempi di vita reale, testimonianze o scenari che mostrino l'impatto positivo del vostro progetto. Scrivete i messaggi chiave che evocano emozioni come speranza, ispirazione o urgenza.</a:t>
                      </a:r>
                      <a:endParaRPr/>
                    </a:p>
                    <a:p>
                      <a:pPr marL="171450" marR="0" lvl="0" indent="-1714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Creare contenuti: </a:t>
                      </a:r>
                      <a:r>
                        <a:rPr lang="en-US" sz="1200" b="0" i="0" u="none" strike="noStrike" cap="none">
                          <a:solidFill>
                            <a:srgbClr val="4B4B4B"/>
                          </a:solidFill>
                          <a:latin typeface="Verdana"/>
                          <a:ea typeface="Verdana"/>
                          <a:cs typeface="Verdana"/>
                          <a:sym typeface="Verdana"/>
                        </a:rPr>
                        <a:t>Utilizzate strumenti come Canva o editor video per progettare post, animazioni o brevi video che diano vita a queste storie. Rendeteli visivamente accattivanti e relazionabili.</a:t>
                      </a:r>
                      <a:endParaRPr/>
                    </a:p>
                    <a:p>
                      <a:pPr marL="171450" marR="0" lvl="0" indent="-1714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Condividere in modo strategico: </a:t>
                      </a:r>
                      <a:r>
                        <a:rPr lang="en-US" sz="1200" b="0" i="0" u="none" strike="noStrike" cap="none">
                          <a:solidFill>
                            <a:srgbClr val="4B4B4B"/>
                          </a:solidFill>
                          <a:latin typeface="Verdana"/>
                          <a:ea typeface="Verdana"/>
                          <a:cs typeface="Verdana"/>
                          <a:sym typeface="Verdana"/>
                        </a:rPr>
                        <a:t>Pubblicate le vostre storie con didascalie che invitino al coinvolgimento, come "Guardate come questo ha cambiato la vita" o "Aiutateci a rendere questo impatto più grande!".</a:t>
                      </a:r>
                      <a:endParaRPr/>
                    </a:p>
                    <a:p>
                      <a:pPr marL="0" marR="0" lvl="0" indent="0" algn="l" rtl="0">
                        <a:spcBef>
                          <a:spcPts val="600"/>
                        </a:spcBef>
                        <a:spcAft>
                          <a:spcPts val="0"/>
                        </a:spcAft>
                        <a:buNone/>
                      </a:pPr>
                      <a:r>
                        <a:t/>
                      </a:r>
                      <a:endParaRPr sz="1200" b="0" i="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bl>
          </a:graphicData>
        </a:graphic>
      </p:graphicFrame>
      <p:sp>
        <p:nvSpPr>
          <p:cNvPr id="1860" name="Google Shape;1860;p52"/>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5: Fase 1</a:t>
            </a:r>
            <a:endParaRPr/>
          </a:p>
        </p:txBody>
      </p:sp>
      <p:sp>
        <p:nvSpPr>
          <p:cNvPr id="1861" name="Google Shape;1861;p52"/>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5" name="Shape 1865"/>
        <p:cNvGrpSpPr/>
        <p:nvPr/>
      </p:nvGrpSpPr>
      <p:grpSpPr>
        <a:xfrm>
          <a:off x="0" y="0"/>
          <a:ext cx="0" cy="0"/>
          <a:chOff x="0" y="0"/>
          <a:chExt cx="0" cy="0"/>
        </a:xfrm>
      </p:grpSpPr>
      <p:sp>
        <p:nvSpPr>
          <p:cNvPr id="1866" name="Google Shape;1866;p53"/>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graphicFrame>
        <p:nvGraphicFramePr>
          <p:cNvPr id="1867" name="Google Shape;1867;p53"/>
          <p:cNvGraphicFramePr/>
          <p:nvPr/>
        </p:nvGraphicFramePr>
        <p:xfrm>
          <a:off x="302839" y="2306661"/>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3"/>
                      </a:pPr>
                      <a:r>
                        <a:rPr lang="en-US" sz="1400" b="0" i="0" u="none" strike="noStrike" cap="none">
                          <a:solidFill>
                            <a:schemeClr val="lt1"/>
                          </a:solidFill>
                          <a:latin typeface="Verdana"/>
                          <a:ea typeface="Verdana"/>
                          <a:cs typeface="Verdana"/>
                          <a:sym typeface="Verdana"/>
                        </a:rPr>
                        <a:t>Come può la vostra idea distinguersi e attirare il pubblico giusto?</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Concentratevi su ciò che rende unico il vostro progetto.</a:t>
                      </a:r>
                      <a:endParaRPr/>
                    </a:p>
                    <a:p>
                      <a:pPr marL="171450" marR="0" lvl="0" indent="-171450" algn="l" rtl="0">
                        <a:spcBef>
                          <a:spcPts val="60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Individuate la vostra USP: </a:t>
                      </a:r>
                      <a:r>
                        <a:rPr lang="en-US" sz="1200" b="0" i="0" u="none" strike="noStrike" cap="none">
                          <a:solidFill>
                            <a:srgbClr val="3F3F3F"/>
                          </a:solidFill>
                          <a:latin typeface="Verdana"/>
                          <a:ea typeface="Verdana"/>
                          <a:cs typeface="Verdana"/>
                          <a:sym typeface="Verdana"/>
                        </a:rPr>
                        <a:t>Scrivete i punti di forza del vostro progetto, come idee innovative o vantaggi ambientali. Evidenziate ciò che vi distingue.</a:t>
                      </a:r>
                      <a:endParaRPr/>
                    </a:p>
                    <a:p>
                      <a:pPr marL="171450" marR="0" lvl="0" indent="-171450" algn="l" rtl="0">
                        <a:spcBef>
                          <a:spcPts val="60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Design in evidenza: </a:t>
                      </a:r>
                      <a:r>
                        <a:rPr lang="en-US" sz="1200" b="0" i="0" u="none" strike="noStrike" cap="none">
                          <a:solidFill>
                            <a:srgbClr val="3F3F3F"/>
                          </a:solidFill>
                          <a:latin typeface="Verdana"/>
                          <a:ea typeface="Verdana"/>
                          <a:cs typeface="Verdana"/>
                          <a:sym typeface="Verdana"/>
                        </a:rPr>
                        <a:t>Utilizzate strumenti come Canva per creare grafici che mettano in evidenza i vostri punti di forza. Ad esempio, create grafici di confronto, fatti divertenti o post "Lo sapevi?".</a:t>
                      </a:r>
                      <a:endParaRPr/>
                    </a:p>
                    <a:p>
                      <a:pPr marL="171450" marR="0" lvl="0" indent="-171450" algn="l" rtl="0">
                        <a:spcBef>
                          <a:spcPts val="60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Condividere in modo strategico: </a:t>
                      </a:r>
                      <a:r>
                        <a:rPr lang="en-US" sz="1200" b="0" i="0" u="none" strike="noStrike" cap="none">
                          <a:solidFill>
                            <a:srgbClr val="3F3F3F"/>
                          </a:solidFill>
                          <a:latin typeface="Verdana"/>
                          <a:ea typeface="Verdana"/>
                          <a:cs typeface="Verdana"/>
                          <a:sym typeface="Verdana"/>
                        </a:rPr>
                        <a:t>Pubblicate questi punti salienti in un modo che attiri l'attenzione, come "Perché siamo diversi" o "Unisciti a un movimento unico!". Adattate i vostri post alle piattaforme più utilizzate dal vostro pubblico.</a:t>
                      </a:r>
                      <a:endParaRPr/>
                    </a:p>
                    <a:p>
                      <a:pPr marL="171450" marR="0" lvl="0" indent="-146050" algn="l" rtl="0">
                        <a:spcBef>
                          <a:spcPts val="0"/>
                        </a:spcBef>
                        <a:spcAft>
                          <a:spcPts val="0"/>
                        </a:spcAft>
                        <a:buClr>
                          <a:srgbClr val="FF9933"/>
                        </a:buClr>
                        <a:buSzPts val="400"/>
                        <a:buFont typeface="Noto Sans Symbols"/>
                        <a:buNone/>
                      </a:pPr>
                      <a:r>
                        <a:t/>
                      </a:r>
                      <a:endParaRPr sz="400" b="0">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4"/>
                      </a:pPr>
                      <a:r>
                        <a:rPr lang="en-US" sz="1400" b="0" i="0" u="none" strike="noStrike" cap="none">
                          <a:solidFill>
                            <a:schemeClr val="lt1"/>
                          </a:solidFill>
                          <a:latin typeface="Verdana"/>
                          <a:ea typeface="Verdana"/>
                          <a:cs typeface="Verdana"/>
                          <a:sym typeface="Verdana"/>
                        </a:rPr>
                        <a:t>Come potete collaborare con altri per diffondere ulteriormente il vostro messaggio?</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Clr>
                          <a:srgbClr val="FF9933"/>
                        </a:buClr>
                        <a:buSzPts val="1400"/>
                        <a:buFont typeface="Noto Sans Symbols"/>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Costruite partnership per amplificare la vostra portata.</a:t>
                      </a:r>
                      <a:endParaRPr/>
                    </a:p>
                    <a:p>
                      <a:pPr marL="285750" marR="0" lvl="0" indent="-2857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Elenco dei partner: </a:t>
                      </a:r>
                      <a:r>
                        <a:rPr lang="en-US" sz="1200" b="0" i="0" u="none" strike="noStrike" cap="none">
                          <a:solidFill>
                            <a:srgbClr val="3F3F3F"/>
                          </a:solidFill>
                          <a:latin typeface="Verdana"/>
                          <a:ea typeface="Verdana"/>
                          <a:cs typeface="Verdana"/>
                          <a:sym typeface="Verdana"/>
                        </a:rPr>
                        <a:t>Scrivete i potenziali collaboratori, come gruppi locali, influencer o aziende che si allineano alla vostra missione.</a:t>
                      </a:r>
                      <a:endParaRPr/>
                    </a:p>
                    <a:p>
                      <a:pPr marL="285750" marR="0" lvl="0" indent="-2857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Creare contenuti collaborativi: </a:t>
                      </a:r>
                      <a:r>
                        <a:rPr lang="en-US" sz="1200" b="0" i="0" u="none" strike="noStrike" cap="none">
                          <a:solidFill>
                            <a:srgbClr val="3F3F3F"/>
                          </a:solidFill>
                          <a:latin typeface="Verdana"/>
                          <a:ea typeface="Verdana"/>
                          <a:cs typeface="Verdana"/>
                          <a:sym typeface="Verdana"/>
                        </a:rPr>
                        <a:t>Collaborate con altri per creare post o video con il loro sostegno. Utilizzate il co-branding o gli hashtag condivisi per aumentare la visibilità.</a:t>
                      </a:r>
                      <a:endParaRPr/>
                    </a:p>
                    <a:p>
                      <a:pPr marL="285750" marR="0" lvl="0" indent="-2857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Creare opportunità di coinvolgimento: </a:t>
                      </a:r>
                      <a:r>
                        <a:rPr lang="en-US" sz="1200" b="0" i="0" u="none" strike="noStrike" cap="none">
                          <a:solidFill>
                            <a:srgbClr val="3F3F3F"/>
                          </a:solidFill>
                          <a:latin typeface="Verdana"/>
                          <a:ea typeface="Verdana"/>
                          <a:cs typeface="Verdana"/>
                          <a:sym typeface="Verdana"/>
                        </a:rPr>
                        <a:t>Organizzate eventi o attività come giornate di pulizia, workshop o incontri comunitari che promuovano la vostra causa. Utilizzate questi eventi per coinvolgere gli altri e ottenere un feedback sulle vostre idee.</a:t>
                      </a:r>
                      <a:endParaRPr/>
                    </a:p>
                    <a:p>
                      <a:pPr marL="285750" marR="0" lvl="0" indent="-2857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Condividere in modo strategico: </a:t>
                      </a:r>
                      <a:r>
                        <a:rPr lang="en-US" sz="1200" b="0" i="0" u="none" strike="noStrike" cap="none">
                          <a:solidFill>
                            <a:srgbClr val="3F3F3F"/>
                          </a:solidFill>
                          <a:latin typeface="Verdana"/>
                          <a:ea typeface="Verdana"/>
                          <a:cs typeface="Verdana"/>
                          <a:sym typeface="Verdana"/>
                        </a:rPr>
                        <a:t>Taggate i collaboratori e incoraggiateli a condividere i vostri contenuti. Includete inviti all'azione come "Unisciti alla nostra causa condivisa" o "Sostieni uno sforzo della comunità!".</a:t>
                      </a:r>
                      <a:endParaRPr/>
                    </a:p>
                    <a:p>
                      <a:pPr marL="285750" marR="0" lvl="0" indent="-2857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Promuovere la condivisione da parte della comunità: </a:t>
                      </a:r>
                      <a:r>
                        <a:rPr lang="en-US" sz="1200" b="0" i="0" u="none" strike="noStrike" cap="none">
                          <a:solidFill>
                            <a:srgbClr val="3F3F3F"/>
                          </a:solidFill>
                          <a:latin typeface="Verdana"/>
                          <a:ea typeface="Verdana"/>
                          <a:cs typeface="Verdana"/>
                          <a:sym typeface="Verdana"/>
                        </a:rPr>
                        <a:t>Incoraggiate i partecipanti a condividere il progetto con le loro reti utilizzando contenuti facili da condividere, come volantini o post sui social media con hashtag. Utilizzate inviti all'azione come "Partecipa oggi!" o "Aiuta a fare la differenza!".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graphicFrame>
        <p:nvGraphicFramePr>
          <p:cNvPr id="1868" name="Google Shape;1868;p53"/>
          <p:cNvGraphicFramePr/>
          <p:nvPr/>
        </p:nvGraphicFramePr>
        <p:xfrm>
          <a:off x="324486" y="7876958"/>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5"/>
                      </a:pPr>
                      <a:r>
                        <a:rPr lang="en-US" sz="1400" b="0" i="0" u="none" strike="noStrike" cap="none">
                          <a:solidFill>
                            <a:schemeClr val="lt1"/>
                          </a:solidFill>
                          <a:latin typeface="Verdana"/>
                          <a:ea typeface="Verdana"/>
                          <a:cs typeface="Verdana"/>
                          <a:sym typeface="Verdana"/>
                        </a:rPr>
                        <a:t>Come potete utilizzare il feedback dei clienti e delle reti per migliorare la vostra idea?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Clr>
                          <a:srgbClr val="FF9933"/>
                        </a:buClr>
                        <a:buSzPts val="1400"/>
                        <a:buFont typeface="Noto Sans Symbols"/>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Raccogliere il feedback e perfezionare il progetto.</a:t>
                      </a:r>
                      <a:endParaRPr/>
                    </a:p>
                    <a:p>
                      <a:pPr marL="171450" marR="0" lvl="0" indent="-1714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Chiedete un contributo: </a:t>
                      </a:r>
                      <a:r>
                        <a:rPr lang="en-US" sz="1200" b="0" i="0" u="none" strike="noStrike" cap="none">
                          <a:solidFill>
                            <a:srgbClr val="3F3F3F"/>
                          </a:solidFill>
                          <a:latin typeface="Verdana"/>
                          <a:ea typeface="Verdana"/>
                          <a:cs typeface="Verdana"/>
                          <a:sym typeface="Verdana"/>
                        </a:rPr>
                        <a:t>Rivolgetevi ai vostri attuali clienti o membri della rete per chiedere il loro parere sulla vostra idea. Potete farlo attraverso sondaggi, sondaggi sui social media o conversazioni dirette.</a:t>
                      </a:r>
                      <a:endParaRPr/>
                    </a:p>
                    <a:p>
                      <a:pPr marL="171450" marR="0" lvl="0" indent="-1714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Analizzare le risposte: </a:t>
                      </a:r>
                      <a:r>
                        <a:rPr lang="en-US" sz="1200" b="0" i="0" u="none" strike="noStrike" cap="none">
                          <a:solidFill>
                            <a:srgbClr val="3F3F3F"/>
                          </a:solidFill>
                          <a:latin typeface="Verdana"/>
                          <a:ea typeface="Verdana"/>
                          <a:cs typeface="Verdana"/>
                          <a:sym typeface="Verdana"/>
                        </a:rPr>
                        <a:t>Esaminare il feedback per identificare temi comuni o suggerimenti che possano aiutare a migliorare il progetto.</a:t>
                      </a:r>
                      <a:endParaRPr/>
                    </a:p>
                    <a:p>
                      <a:pPr marL="171450" marR="0" lvl="0" indent="-1714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Attuare le modifiche: </a:t>
                      </a:r>
                      <a:r>
                        <a:rPr lang="en-US" sz="1200" b="0" i="0" u="none" strike="noStrike" cap="none">
                          <a:solidFill>
                            <a:srgbClr val="3F3F3F"/>
                          </a:solidFill>
                          <a:latin typeface="Verdana"/>
                          <a:ea typeface="Verdana"/>
                          <a:cs typeface="Verdana"/>
                          <a:sym typeface="Verdana"/>
                        </a:rPr>
                        <a:t>Utilizzate il feedback per apportare modifiche alla vostra idea e fate sapere alla vostra comunità che la state ascoltando e che state apportando miglioramenti sulla base dei loro suggerimenti. Incoraggiateli a rimanere impegnati e a condividere altre idee.</a:t>
                      </a:r>
                      <a:endParaRPr sz="1400" b="0" i="0" u="none" strike="noStrike" cap="none">
                        <a:solidFill>
                          <a:schemeClr val="lt1"/>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1869" name="Google Shape;1869;p53"/>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5: Fase 1</a:t>
            </a:r>
            <a:endParaRPr/>
          </a:p>
        </p:txBody>
      </p:sp>
      <p:sp>
        <p:nvSpPr>
          <p:cNvPr id="1870" name="Google Shape;1870;p53"/>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4" name="Shape 1874"/>
        <p:cNvGrpSpPr/>
        <p:nvPr/>
      </p:nvGrpSpPr>
      <p:grpSpPr>
        <a:xfrm>
          <a:off x="0" y="0"/>
          <a:ext cx="0" cy="0"/>
          <a:chOff x="0" y="0"/>
          <a:chExt cx="0" cy="0"/>
        </a:xfrm>
      </p:grpSpPr>
      <p:graphicFrame>
        <p:nvGraphicFramePr>
          <p:cNvPr id="1875" name="Google Shape;1875;p54"/>
          <p:cNvGraphicFramePr/>
          <p:nvPr/>
        </p:nvGraphicFramePr>
        <p:xfrm>
          <a:off x="285417" y="2402648"/>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2</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GUARDA I VIDEO</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6 video di condivisione e promozione</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Gli studenti fanno clic sul </a:t>
                      </a:r>
                      <a:r>
                        <a:rPr lang="en-US" sz="1400">
                          <a:solidFill>
                            <a:srgbClr val="F16924"/>
                          </a:solidFill>
                          <a:latin typeface="Verdana"/>
                          <a:ea typeface="Verdana"/>
                          <a:cs typeface="Verdana"/>
                          <a:sym typeface="Verdana"/>
                        </a:rPr>
                        <a:t>pannello laterale sinistro </a:t>
                      </a:r>
                      <a:r>
                        <a:rPr lang="en-US" sz="1400">
                          <a:solidFill>
                            <a:srgbClr val="4B4B4B"/>
                          </a:solidFill>
                          <a:latin typeface="Verdana"/>
                          <a:ea typeface="Verdana"/>
                          <a:cs typeface="Verdana"/>
                          <a:sym typeface="Verdana"/>
                        </a:rPr>
                        <a:t>per selezionare un video.</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video consente di approfondire la comprensione di argomenti complessi relativi a marchio, design, promozione e marketing.</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1876" name="Google Shape;1876;p54"/>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5: Fase 2</a:t>
            </a:r>
            <a:endParaRPr/>
          </a:p>
        </p:txBody>
      </p:sp>
      <p:sp>
        <p:nvSpPr>
          <p:cNvPr id="1877" name="Google Shape;1877;p54"/>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GUARDA I VIDEO (6)</a:t>
            </a:r>
            <a:endParaRPr/>
          </a:p>
        </p:txBody>
      </p:sp>
      <p:pic>
        <p:nvPicPr>
          <p:cNvPr id="1878" name="Google Shape;1878;p54"/>
          <p:cNvPicPr preferRelativeResize="0"/>
          <p:nvPr/>
        </p:nvPicPr>
        <p:blipFill rotWithShape="1">
          <a:blip r:embed="rId3">
            <a:alphaModFix/>
          </a:blip>
          <a:srcRect l="0" t="0" r="0" b="0"/>
          <a:stretch/>
        </p:blipFill>
        <p:spPr>
          <a:xfrm>
            <a:off x="213763" y="4365347"/>
            <a:ext cx="7132147" cy="4034587"/>
          </a:xfrm>
          <a:prstGeom prst="rect">
            <a:avLst/>
          </a:prstGeom>
          <a:noFill/>
          <a:ln>
            <a:noFill/>
          </a:ln>
        </p:spPr>
      </p:pic>
      <p:grpSp>
        <p:nvGrpSpPr>
          <p:cNvPr id="1879" name="Google Shape;1879;p54"/>
          <p:cNvGrpSpPr/>
          <p:nvPr/>
        </p:nvGrpSpPr>
        <p:grpSpPr>
          <a:xfrm>
            <a:off x="5876039" y="359982"/>
            <a:ext cx="1247882" cy="1201783"/>
            <a:chOff x="4924697" y="3291840"/>
            <a:chExt cx="1247882" cy="1201783"/>
          </a:xfrm>
        </p:grpSpPr>
        <p:sp>
          <p:nvSpPr>
            <p:cNvPr id="1880" name="Google Shape;1880;p54">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81" name="Google Shape;1881;p54">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u="sng">
                  <a:solidFill>
                    <a:schemeClr val="lt1"/>
                  </a:solidFill>
                  <a:latin typeface="Calibri"/>
                  <a:ea typeface="Calibri"/>
                  <a:cs typeface="Calibri"/>
                  <a:sym typeface="Calibri"/>
                  <a:hlinkClick r:id="rId6">
                    <a:extLst>
                      <a:ext uri="{A12FA001-AC4F-418D-AE19-62706E023703}">
                        <ahyp:hlinkClr val="tx"/>
                      </a:ext>
                    </a:extLst>
                  </a:hlinkClick>
                </a:rPr>
                <a:t>CLICCA</a:t>
              </a:r>
              <a:endParaRPr sz="3000" b="1" i="0">
                <a:solidFill>
                  <a:schemeClr val="lt1"/>
                </a:solidFill>
                <a:latin typeface="Calibri"/>
                <a:ea typeface="Calibri"/>
                <a:cs typeface="Calibri"/>
                <a:sym typeface="Calibri"/>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5" name="Shape 1885"/>
        <p:cNvGrpSpPr/>
        <p:nvPr/>
      </p:nvGrpSpPr>
      <p:grpSpPr>
        <a:xfrm>
          <a:off x="0" y="0"/>
          <a:ext cx="0" cy="0"/>
          <a:chOff x="0" y="0"/>
          <a:chExt cx="0" cy="0"/>
        </a:xfrm>
      </p:grpSpPr>
      <p:graphicFrame>
        <p:nvGraphicFramePr>
          <p:cNvPr id="1886" name="Google Shape;1886;p55"/>
          <p:cNvGraphicFramePr/>
          <p:nvPr/>
        </p:nvGraphicFramePr>
        <p:xfrm>
          <a:off x="285417" y="2504217"/>
          <a:ext cx="3000000" cy="3000000"/>
        </p:xfrm>
        <a:graphic>
          <a:graphicData uri="http://schemas.openxmlformats.org/drawingml/2006/table">
            <a:tbl>
              <a:tblPr firstRow="1" bandRow="1">
                <a:noFill/>
                <a:tableStyleId>{D8F5C330-00EC-492D-B79E-F1F6E617DCEB}</a:tableStyleId>
              </a:tblPr>
              <a:tblGrid>
                <a:gridCol w="1421625"/>
                <a:gridCol w="56857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3</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PROVARE le idee</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Esplorate </a:t>
                      </a:r>
                      <a:r>
                        <a:rPr lang="en-US" sz="1400">
                          <a:solidFill>
                            <a:srgbClr val="F16924"/>
                          </a:solidFill>
                          <a:latin typeface="Verdana"/>
                          <a:ea typeface="Verdana"/>
                          <a:cs typeface="Verdana"/>
                          <a:sym typeface="Verdana"/>
                        </a:rPr>
                        <a:t>6 campagne e idee di marketing </a:t>
                      </a:r>
                      <a:r>
                        <a:rPr lang="en-US" sz="1400">
                          <a:solidFill>
                            <a:srgbClr val="4B4B4B"/>
                          </a:solidFill>
                          <a:latin typeface="Verdana"/>
                          <a:ea typeface="Verdana"/>
                          <a:cs typeface="Verdana"/>
                          <a:sym typeface="Verdana"/>
                        </a:rPr>
                        <a:t>ispirate ai temi dell'eco-salute. Scegliete </a:t>
                      </a:r>
                      <a:r>
                        <a:rPr lang="en-US" sz="1400">
                          <a:solidFill>
                            <a:srgbClr val="F16924"/>
                          </a:solidFill>
                          <a:latin typeface="Verdana"/>
                          <a:ea typeface="Verdana"/>
                          <a:cs typeface="Verdana"/>
                          <a:sym typeface="Verdana"/>
                        </a:rPr>
                        <a:t>un tema </a:t>
                      </a:r>
                      <a:r>
                        <a:rPr lang="en-US" sz="1400">
                          <a:solidFill>
                            <a:srgbClr val="4B4B4B"/>
                          </a:solidFill>
                          <a:latin typeface="Verdana"/>
                          <a:ea typeface="Verdana"/>
                          <a:cs typeface="Verdana"/>
                          <a:sym typeface="Verdana"/>
                        </a:rPr>
                        <a:t>che si allinei al vostro concetto per accedere a risorse su misura. Ogni tema si apre in una nuova scheda con una campagna che può essere facilmente visualizzata o scaricata:</a:t>
                      </a:r>
                      <a:endParaRPr/>
                    </a:p>
                    <a:p>
                      <a:pPr marL="342900" marR="0" lvl="0" indent="-342900" algn="l" rtl="0">
                        <a:lnSpc>
                          <a:spcPct val="100000"/>
                        </a:lnSpc>
                        <a:spcBef>
                          <a:spcPts val="600"/>
                        </a:spcBef>
                        <a:spcAft>
                          <a:spcPts val="0"/>
                        </a:spcAft>
                        <a:buClr>
                          <a:srgbClr val="F16924"/>
                        </a:buClr>
                        <a:buSzPts val="1400"/>
                        <a:buFont typeface="Century Schoolbook"/>
                        <a:buAutoNum type="arabicPeriod"/>
                      </a:pPr>
                      <a:r>
                        <a:rPr lang="en-US" sz="1400" b="1">
                          <a:solidFill>
                            <a:srgbClr val="4B4B4B"/>
                          </a:solidFill>
                          <a:latin typeface="Verdana"/>
                          <a:ea typeface="Verdana"/>
                          <a:cs typeface="Verdana"/>
                          <a:sym typeface="Verdana"/>
                        </a:rPr>
                        <a:t>Cultura e patrimonio</a:t>
                      </a:r>
                      <a:endParaRPr/>
                    </a:p>
                    <a:p>
                      <a:pPr marL="342900" marR="0" lvl="0" indent="-342900" algn="l" rtl="0">
                        <a:spcBef>
                          <a:spcPts val="600"/>
                        </a:spcBef>
                        <a:spcAft>
                          <a:spcPts val="0"/>
                        </a:spcAft>
                        <a:buClr>
                          <a:srgbClr val="F16924"/>
                        </a:buClr>
                        <a:buSzPts val="1400"/>
                        <a:buFont typeface="Century Schoolbook"/>
                        <a:buAutoNum type="arabicPeriod"/>
                      </a:pPr>
                      <a:r>
                        <a:rPr lang="en-US" sz="1400" b="1">
                          <a:solidFill>
                            <a:srgbClr val="4B4B4B"/>
                          </a:solidFill>
                          <a:latin typeface="Verdana"/>
                          <a:ea typeface="Verdana"/>
                          <a:cs typeface="Verdana"/>
                          <a:sym typeface="Verdana"/>
                        </a:rPr>
                        <a:t>Ecoturismo</a:t>
                      </a:r>
                      <a:endParaRPr/>
                    </a:p>
                    <a:p>
                      <a:pPr marL="342900" marR="0" lvl="0" indent="-342900" algn="l" rtl="0">
                        <a:spcBef>
                          <a:spcPts val="600"/>
                        </a:spcBef>
                        <a:spcAft>
                          <a:spcPts val="0"/>
                        </a:spcAft>
                        <a:buClr>
                          <a:srgbClr val="F16924"/>
                        </a:buClr>
                        <a:buSzPts val="1400"/>
                        <a:buFont typeface="Century Schoolbook"/>
                        <a:buAutoNum type="arabicPeriod"/>
                      </a:pPr>
                      <a:r>
                        <a:rPr lang="en-US" sz="1400" b="1">
                          <a:solidFill>
                            <a:srgbClr val="4B4B4B"/>
                          </a:solidFill>
                          <a:latin typeface="Verdana"/>
                          <a:ea typeface="Verdana"/>
                          <a:cs typeface="Verdana"/>
                          <a:sym typeface="Verdana"/>
                        </a:rPr>
                        <a:t>Arte di strada</a:t>
                      </a:r>
                      <a:endParaRPr/>
                    </a:p>
                    <a:p>
                      <a:pPr marL="342900" marR="0" lvl="0" indent="-342900" algn="l" rtl="0">
                        <a:spcBef>
                          <a:spcPts val="600"/>
                        </a:spcBef>
                        <a:spcAft>
                          <a:spcPts val="0"/>
                        </a:spcAft>
                        <a:buClr>
                          <a:srgbClr val="F16924"/>
                        </a:buClr>
                        <a:buSzPts val="1400"/>
                        <a:buFont typeface="Century Schoolbook"/>
                        <a:buAutoNum type="arabicPeriod"/>
                      </a:pPr>
                      <a:r>
                        <a:rPr lang="en-US" sz="1400" b="1">
                          <a:solidFill>
                            <a:srgbClr val="4B4B4B"/>
                          </a:solidFill>
                          <a:latin typeface="Verdana"/>
                          <a:ea typeface="Verdana"/>
                          <a:cs typeface="Verdana"/>
                          <a:sym typeface="Verdana"/>
                        </a:rPr>
                        <a:t>Sport e avventura</a:t>
                      </a:r>
                      <a:endParaRPr/>
                    </a:p>
                    <a:p>
                      <a:pPr marL="342900" marR="0" lvl="0" indent="-342900" algn="l" rtl="0">
                        <a:spcBef>
                          <a:spcPts val="600"/>
                        </a:spcBef>
                        <a:spcAft>
                          <a:spcPts val="0"/>
                        </a:spcAft>
                        <a:buClr>
                          <a:srgbClr val="F16924"/>
                        </a:buClr>
                        <a:buSzPts val="1400"/>
                        <a:buFont typeface="Century Schoolbook"/>
                        <a:buAutoNum type="arabicPeriod"/>
                      </a:pPr>
                      <a:r>
                        <a:rPr lang="en-US" sz="1400" b="1">
                          <a:solidFill>
                            <a:srgbClr val="4B4B4B"/>
                          </a:solidFill>
                          <a:latin typeface="Verdana"/>
                          <a:ea typeface="Verdana"/>
                          <a:cs typeface="Verdana"/>
                          <a:sym typeface="Verdana"/>
                        </a:rPr>
                        <a:t>Salute e benessere</a:t>
                      </a:r>
                      <a:endParaRPr/>
                    </a:p>
                    <a:p>
                      <a:pPr marL="342900" marR="0" lvl="0" indent="-342900" algn="l" rtl="0">
                        <a:spcBef>
                          <a:spcPts val="600"/>
                        </a:spcBef>
                        <a:spcAft>
                          <a:spcPts val="0"/>
                        </a:spcAft>
                        <a:buClr>
                          <a:srgbClr val="F16924"/>
                        </a:buClr>
                        <a:buSzPts val="1400"/>
                        <a:buFont typeface="Century Schoolbook"/>
                        <a:buAutoNum type="arabicPeriod"/>
                      </a:pPr>
                      <a:r>
                        <a:rPr lang="en-US" sz="1400" b="1">
                          <a:solidFill>
                            <a:srgbClr val="4B4B4B"/>
                          </a:solidFill>
                          <a:latin typeface="Verdana"/>
                          <a:ea typeface="Verdana"/>
                          <a:cs typeface="Verdana"/>
                          <a:sym typeface="Verdana"/>
                        </a:rPr>
                        <a:t>Cibo ed eventi</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campagna è corredata da una </a:t>
                      </a:r>
                      <a:r>
                        <a:rPr lang="en-US" sz="1400">
                          <a:solidFill>
                            <a:srgbClr val="F16924"/>
                          </a:solidFill>
                          <a:latin typeface="Verdana"/>
                          <a:ea typeface="Verdana"/>
                          <a:cs typeface="Verdana"/>
                          <a:sym typeface="Verdana"/>
                        </a:rPr>
                        <a:t>serie di strumenti digitali </a:t>
                      </a:r>
                      <a:r>
                        <a:rPr lang="en-US" sz="1400">
                          <a:solidFill>
                            <a:srgbClr val="4B4B4B"/>
                          </a:solidFill>
                          <a:latin typeface="Verdana"/>
                          <a:ea typeface="Verdana"/>
                          <a:cs typeface="Verdana"/>
                          <a:sym typeface="Verdana"/>
                        </a:rPr>
                        <a:t>progettati per supportare e potenziare gli studenti. Questi strumenti aiutano a perfezionare e implementare i concetti, assicurando che soddisfino efficacemente gli obiettivi di marketing, comunicazione, narrazione e promozione.</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1887" name="Google Shape;1887;p55"/>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5: Fase 3</a:t>
            </a:r>
            <a:endParaRPr/>
          </a:p>
        </p:txBody>
      </p:sp>
      <p:sp>
        <p:nvSpPr>
          <p:cNvPr id="1888" name="Google Shape;1888;p55"/>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PROVATE le idee per le campagne di marketing (6)</a:t>
            </a:r>
            <a:endParaRPr/>
          </a:p>
        </p:txBody>
      </p:sp>
      <p:pic>
        <p:nvPicPr>
          <p:cNvPr id="1889" name="Google Shape;1889;p55"/>
          <p:cNvPicPr preferRelativeResize="0"/>
          <p:nvPr/>
        </p:nvPicPr>
        <p:blipFill rotWithShape="1">
          <a:blip r:embed="rId3">
            <a:alphaModFix/>
          </a:blip>
          <a:srcRect l="0" t="0" r="0" b="0"/>
          <a:stretch/>
        </p:blipFill>
        <p:spPr>
          <a:xfrm>
            <a:off x="-1" y="7320614"/>
            <a:ext cx="7559675" cy="2032854"/>
          </a:xfrm>
          <a:prstGeom prst="rect">
            <a:avLst/>
          </a:prstGeom>
          <a:noFill/>
          <a:ln>
            <a:noFill/>
          </a:ln>
        </p:spPr>
      </p:pic>
      <p:grpSp>
        <p:nvGrpSpPr>
          <p:cNvPr id="1890" name="Google Shape;1890;p55"/>
          <p:cNvGrpSpPr/>
          <p:nvPr/>
        </p:nvGrpSpPr>
        <p:grpSpPr>
          <a:xfrm>
            <a:off x="5876039" y="359982"/>
            <a:ext cx="1247882" cy="1201783"/>
            <a:chOff x="4924697" y="3291840"/>
            <a:chExt cx="1247882" cy="1201783"/>
          </a:xfrm>
        </p:grpSpPr>
        <p:sp>
          <p:nvSpPr>
            <p:cNvPr id="1891" name="Google Shape;1891;p55">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92" name="Google Shape;1892;p55">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u="sng">
                  <a:solidFill>
                    <a:schemeClr val="lt1"/>
                  </a:solidFill>
                  <a:latin typeface="Calibri"/>
                  <a:ea typeface="Calibri"/>
                  <a:cs typeface="Calibri"/>
                  <a:sym typeface="Calibri"/>
                  <a:hlinkClick r:id="rId6">
                    <a:extLst>
                      <a:ext uri="{A12FA001-AC4F-418D-AE19-62706E023703}">
                        <ahyp:hlinkClr val="tx"/>
                      </a:ext>
                    </a:extLst>
                  </a:hlinkClick>
                </a:rPr>
                <a:t>CLICCA</a:t>
              </a:r>
              <a:endParaRPr sz="3000" b="1" i="0">
                <a:solidFill>
                  <a:schemeClr val="lt1"/>
                </a:solidFill>
                <a:latin typeface="Calibri"/>
                <a:ea typeface="Calibri"/>
                <a:cs typeface="Calibri"/>
                <a:sym typeface="Calibri"/>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sp>
        <p:nvSpPr>
          <p:cNvPr id="1897" name="Google Shape;1897;p56"/>
          <p:cNvSpPr/>
          <p:nvPr/>
        </p:nvSpPr>
        <p:spPr>
          <a:xfrm>
            <a:off x="-19317" y="1589786"/>
            <a:ext cx="7578994"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898" name="Google Shape;1898;p56"/>
          <p:cNvSpPr txBox="1"/>
          <p:nvPr/>
        </p:nvSpPr>
        <p:spPr>
          <a:xfrm>
            <a:off x="99635" y="2246624"/>
            <a:ext cx="746004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b="1">
                <a:solidFill>
                  <a:srgbClr val="011E3B"/>
                </a:solidFill>
                <a:latin typeface="Verdana"/>
                <a:ea typeface="Verdana"/>
                <a:cs typeface="Verdana"/>
                <a:sym typeface="Verdana"/>
              </a:rPr>
              <a:t>"Scoprire le tradizioni, celebrare il patrimonio - con Cultural Connect".</a:t>
            </a:r>
            <a:endParaRPr sz="1400" b="1">
              <a:solidFill>
                <a:srgbClr val="011E3B"/>
              </a:solidFill>
              <a:latin typeface="Verdana"/>
              <a:ea typeface="Verdana"/>
              <a:cs typeface="Verdana"/>
              <a:sym typeface="Verdana"/>
            </a:endParaRPr>
          </a:p>
          <a:p>
            <a:pPr marL="0" marR="0" lvl="0" indent="0" algn="l" rtl="0">
              <a:lnSpc>
                <a:spcPct val="100000"/>
              </a:lnSpc>
              <a:spcBef>
                <a:spcPts val="60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Seguendo questo piano passo dopo passo, la vostra campagna di ecoturismo attirerà, coinvolgerà e ispirerà efficacemente i viaggiatori, promuovendo al contempo la conservazione culturale e la sostenibilità!</a:t>
            </a:r>
            <a:endParaRPr/>
          </a:p>
        </p:txBody>
      </p:sp>
      <p:sp>
        <p:nvSpPr>
          <p:cNvPr id="1899" name="Google Shape;1899;p56"/>
          <p:cNvSpPr txBox="1"/>
          <p:nvPr/>
        </p:nvSpPr>
        <p:spPr>
          <a:xfrm>
            <a:off x="123736" y="1519274"/>
            <a:ext cx="6574279"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Campagna 1: Cultura e patrimonio</a:t>
            </a:r>
            <a:endParaRPr/>
          </a:p>
        </p:txBody>
      </p:sp>
      <p:sp>
        <p:nvSpPr>
          <p:cNvPr id="1900" name="Google Shape;1900;p56"/>
          <p:cNvSpPr txBox="1"/>
          <p:nvPr/>
        </p:nvSpPr>
        <p:spPr>
          <a:xfrm>
            <a:off x="628019" y="5365318"/>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6</a:t>
            </a:r>
            <a:endParaRPr sz="1400" b="0" i="0">
              <a:solidFill>
                <a:schemeClr val="lt1"/>
              </a:solidFill>
              <a:latin typeface="Verdana"/>
              <a:ea typeface="Verdana"/>
              <a:cs typeface="Verdana"/>
              <a:sym typeface="Verdana"/>
            </a:endParaRPr>
          </a:p>
        </p:txBody>
      </p:sp>
      <p:cxnSp>
        <p:nvCxnSpPr>
          <p:cNvPr id="1901" name="Google Shape;1901;p56"/>
          <p:cNvCxnSpPr/>
          <p:nvPr/>
        </p:nvCxnSpPr>
        <p:spPr>
          <a:xfrm>
            <a:off x="3700384" y="6053813"/>
            <a:ext cx="3288633" cy="0"/>
          </a:xfrm>
          <a:prstGeom prst="straightConnector1">
            <a:avLst/>
          </a:prstGeom>
          <a:noFill/>
          <a:ln w="28575" cap="flat" cmpd="sng">
            <a:solidFill>
              <a:srgbClr val="F16924"/>
            </a:solidFill>
            <a:prstDash val="solid"/>
            <a:miter lim="800000"/>
            <a:headEnd type="none" w="sm" len="sm"/>
            <a:tailEnd type="none" w="sm" len="sm"/>
          </a:ln>
        </p:spPr>
      </p:cxnSp>
      <p:cxnSp>
        <p:nvCxnSpPr>
          <p:cNvPr id="1902" name="Google Shape;1902;p56"/>
          <p:cNvCxnSpPr/>
          <p:nvPr/>
        </p:nvCxnSpPr>
        <p:spPr>
          <a:xfrm>
            <a:off x="3729007" y="3586458"/>
            <a:ext cx="3288633" cy="0"/>
          </a:xfrm>
          <a:prstGeom prst="straightConnector1">
            <a:avLst/>
          </a:prstGeom>
          <a:noFill/>
          <a:ln w="28575" cap="flat" cmpd="sng">
            <a:solidFill>
              <a:srgbClr val="69ADAD"/>
            </a:solidFill>
            <a:prstDash val="solid"/>
            <a:miter lim="800000"/>
            <a:headEnd type="none" w="sm" len="sm"/>
            <a:tailEnd type="none" w="sm" len="sm"/>
          </a:ln>
        </p:spPr>
      </p:cxnSp>
      <p:grpSp>
        <p:nvGrpSpPr>
          <p:cNvPr id="1903" name="Google Shape;1903;p56"/>
          <p:cNvGrpSpPr/>
          <p:nvPr/>
        </p:nvGrpSpPr>
        <p:grpSpPr>
          <a:xfrm>
            <a:off x="6669392" y="5678745"/>
            <a:ext cx="750136" cy="750136"/>
            <a:chOff x="7559675" y="1928896"/>
            <a:chExt cx="750136" cy="750136"/>
          </a:xfrm>
        </p:grpSpPr>
        <p:sp>
          <p:nvSpPr>
            <p:cNvPr id="1904" name="Google Shape;1904;p56"/>
            <p:cNvSpPr/>
            <p:nvPr/>
          </p:nvSpPr>
          <p:spPr>
            <a:xfrm>
              <a:off x="7559675" y="1928896"/>
              <a:ext cx="750136" cy="750136"/>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905" name="Google Shape;1905;p56"/>
            <p:cNvGrpSpPr/>
            <p:nvPr/>
          </p:nvGrpSpPr>
          <p:grpSpPr>
            <a:xfrm>
              <a:off x="7683372" y="2028561"/>
              <a:ext cx="526805" cy="526741"/>
              <a:chOff x="1042830" y="5367345"/>
              <a:chExt cx="907476" cy="907364"/>
            </a:xfrm>
          </p:grpSpPr>
          <p:grpSp>
            <p:nvGrpSpPr>
              <p:cNvPr id="1906" name="Google Shape;1906;p56"/>
              <p:cNvGrpSpPr/>
              <p:nvPr/>
            </p:nvGrpSpPr>
            <p:grpSpPr>
              <a:xfrm>
                <a:off x="1042830" y="5367345"/>
                <a:ext cx="907476" cy="907364"/>
                <a:chOff x="5318121" y="3727141"/>
                <a:chExt cx="907476" cy="907364"/>
              </a:xfrm>
            </p:grpSpPr>
            <p:sp>
              <p:nvSpPr>
                <p:cNvPr id="1907" name="Google Shape;1907;p56"/>
                <p:cNvSpPr/>
                <p:nvPr/>
              </p:nvSpPr>
              <p:spPr>
                <a:xfrm>
                  <a:off x="5318121" y="3727141"/>
                  <a:ext cx="907476" cy="907364"/>
                </a:xfrm>
                <a:custGeom>
                  <a:rect l="l" t="t" r="r" b="b"/>
                  <a:pathLst>
                    <a:path w="907476" h="907364" extrusionOk="0">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08" name="Google Shape;1908;p56"/>
                <p:cNvSpPr/>
                <p:nvPr/>
              </p:nvSpPr>
              <p:spPr>
                <a:xfrm>
                  <a:off x="5953501" y="4163181"/>
                  <a:ext cx="65641" cy="35401"/>
                </a:xfrm>
                <a:custGeom>
                  <a:rect l="l" t="t" r="r" b="b"/>
                  <a:pathLst>
                    <a:path w="65641" h="35401" extrusionOk="0">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09" name="Google Shape;1909;p56"/>
                <p:cNvSpPr/>
                <p:nvPr/>
              </p:nvSpPr>
              <p:spPr>
                <a:xfrm>
                  <a:off x="5523843" y="4332476"/>
                  <a:ext cx="58547" cy="56694"/>
                </a:xfrm>
                <a:custGeom>
                  <a:rect l="l" t="t" r="r" b="b"/>
                  <a:pathLst>
                    <a:path w="58547" h="56694" extrusionOk="0">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10" name="Google Shape;1910;p56"/>
                <p:cNvSpPr/>
                <p:nvPr/>
              </p:nvSpPr>
              <p:spPr>
                <a:xfrm>
                  <a:off x="5445750" y="4163159"/>
                  <a:ext cx="62204" cy="35518"/>
                </a:xfrm>
                <a:custGeom>
                  <a:rect l="l" t="t" r="r" b="b"/>
                  <a:pathLst>
                    <a:path w="62204" h="35518" extrusionOk="0">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11" name="Google Shape;1911;p56"/>
                <p:cNvSpPr/>
                <p:nvPr/>
              </p:nvSpPr>
              <p:spPr>
                <a:xfrm>
                  <a:off x="5888622" y="3972297"/>
                  <a:ext cx="52247" cy="54354"/>
                </a:xfrm>
                <a:custGeom>
                  <a:rect l="l" t="t" r="r" b="b"/>
                  <a:pathLst>
                    <a:path w="52247" h="54354" extrusionOk="0">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12" name="Google Shape;1912;p56"/>
                <p:cNvSpPr/>
                <p:nvPr/>
              </p:nvSpPr>
              <p:spPr>
                <a:xfrm>
                  <a:off x="5523894" y="3973420"/>
                  <a:ext cx="55042" cy="51523"/>
                </a:xfrm>
                <a:custGeom>
                  <a:rect l="l" t="t" r="r" b="b"/>
                  <a:pathLst>
                    <a:path w="55042" h="51523" extrusionOk="0">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13" name="Google Shape;1913;p56"/>
                <p:cNvSpPr/>
                <p:nvPr/>
              </p:nvSpPr>
              <p:spPr>
                <a:xfrm>
                  <a:off x="5714409" y="3893791"/>
                  <a:ext cx="35595" cy="58763"/>
                </a:xfrm>
                <a:custGeom>
                  <a:rect l="l" t="t" r="r" b="b"/>
                  <a:pathLst>
                    <a:path w="35595" h="58763" extrusionOk="0">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14" name="Google Shape;1914;p56"/>
                <p:cNvSpPr/>
                <p:nvPr/>
              </p:nvSpPr>
              <p:spPr>
                <a:xfrm>
                  <a:off x="5714793" y="3727525"/>
                  <a:ext cx="35307" cy="35326"/>
                </a:xfrm>
                <a:custGeom>
                  <a:rect l="l" t="t" r="r" b="b"/>
                  <a:pathLst>
                    <a:path w="35307" h="35326" extrusionOk="0">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15" name="Google Shape;1915;p56"/>
                <p:cNvSpPr/>
                <p:nvPr/>
              </p:nvSpPr>
              <p:spPr>
                <a:xfrm>
                  <a:off x="5649294" y="4059440"/>
                  <a:ext cx="169845" cy="243571"/>
                </a:xfrm>
                <a:custGeom>
                  <a:rect l="l" t="t" r="r" b="b"/>
                  <a:pathLst>
                    <a:path w="169845" h="243571" extrusionOk="0">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916" name="Google Shape;1916;p56"/>
              <p:cNvGrpSpPr/>
              <p:nvPr/>
            </p:nvGrpSpPr>
            <p:grpSpPr>
              <a:xfrm>
                <a:off x="1304333" y="5488666"/>
                <a:ext cx="566267" cy="691349"/>
                <a:chOff x="5574516" y="3858678"/>
                <a:chExt cx="566267" cy="691349"/>
              </a:xfrm>
            </p:grpSpPr>
            <p:sp>
              <p:nvSpPr>
                <p:cNvPr id="1917" name="Google Shape;1917;p56"/>
                <p:cNvSpPr/>
                <p:nvPr/>
              </p:nvSpPr>
              <p:spPr>
                <a:xfrm>
                  <a:off x="5574516" y="4023123"/>
                  <a:ext cx="315322" cy="329150"/>
                </a:xfrm>
                <a:custGeom>
                  <a:rect l="l" t="t" r="r" b="b"/>
                  <a:pathLst>
                    <a:path w="315322" h="329150" extrusionOk="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18" name="Google Shape;1918;p56"/>
                <p:cNvSpPr/>
                <p:nvPr/>
              </p:nvSpPr>
              <p:spPr>
                <a:xfrm>
                  <a:off x="5935464" y="4344594"/>
                  <a:ext cx="205319" cy="205433"/>
                </a:xfrm>
                <a:custGeom>
                  <a:rect l="l" t="t" r="r" b="b"/>
                  <a:pathLst>
                    <a:path w="205319" h="205433" extrusionOk="0">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19" name="Google Shape;1919;p56"/>
                <p:cNvSpPr/>
                <p:nvPr/>
              </p:nvSpPr>
              <p:spPr>
                <a:xfrm>
                  <a:off x="6090893" y="3858678"/>
                  <a:ext cx="48643" cy="134182"/>
                </a:xfrm>
                <a:custGeom>
                  <a:rect l="l" t="t" r="r" b="b"/>
                  <a:pathLst>
                    <a:path w="48643" h="134182" extrusionOk="0">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20" name="Google Shape;1920;p56"/>
                <p:cNvSpPr/>
                <p:nvPr/>
              </p:nvSpPr>
              <p:spPr>
                <a:xfrm>
                  <a:off x="6090893" y="4028401"/>
                  <a:ext cx="49027" cy="134737"/>
                </a:xfrm>
                <a:custGeom>
                  <a:rect l="l" t="t" r="r" b="b"/>
                  <a:pathLst>
                    <a:path w="49027" h="134737" extrusionOk="0">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21" name="Google Shape;1921;p56"/>
                <p:cNvSpPr/>
                <p:nvPr/>
              </p:nvSpPr>
              <p:spPr>
                <a:xfrm>
                  <a:off x="6090893" y="4199579"/>
                  <a:ext cx="48355" cy="133206"/>
                </a:xfrm>
                <a:custGeom>
                  <a:rect l="l" t="t" r="r" b="b"/>
                  <a:pathLst>
                    <a:path w="48355" h="133206" extrusionOk="0">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22" name="Google Shape;1922;p56"/>
                <p:cNvSpPr/>
                <p:nvPr/>
              </p:nvSpPr>
              <p:spPr>
                <a:xfrm>
                  <a:off x="5699826" y="4143000"/>
                  <a:ext cx="65241" cy="82941"/>
                </a:xfrm>
                <a:custGeom>
                  <a:rect l="l" t="t" r="r" b="b"/>
                  <a:pathLst>
                    <a:path w="65241" h="82941" extrusionOk="0">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grpSp>
        <p:nvGrpSpPr>
          <p:cNvPr id="1923" name="Google Shape;1923;p56"/>
          <p:cNvGrpSpPr/>
          <p:nvPr/>
        </p:nvGrpSpPr>
        <p:grpSpPr>
          <a:xfrm>
            <a:off x="6698015" y="3163531"/>
            <a:ext cx="750136" cy="750136"/>
            <a:chOff x="6770986" y="5699369"/>
            <a:chExt cx="750136" cy="750136"/>
          </a:xfrm>
        </p:grpSpPr>
        <p:sp>
          <p:nvSpPr>
            <p:cNvPr id="1924" name="Google Shape;1924;p56"/>
            <p:cNvSpPr/>
            <p:nvPr/>
          </p:nvSpPr>
          <p:spPr>
            <a:xfrm>
              <a:off x="6770986" y="5699369"/>
              <a:ext cx="750136" cy="750136"/>
            </a:xfrm>
            <a:prstGeom prst="ellipse">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925" name="Google Shape;1925;p56"/>
            <p:cNvGrpSpPr/>
            <p:nvPr/>
          </p:nvGrpSpPr>
          <p:grpSpPr>
            <a:xfrm>
              <a:off x="6927017" y="5844011"/>
              <a:ext cx="460179" cy="460852"/>
              <a:chOff x="5846399" y="5075944"/>
              <a:chExt cx="910778" cy="912109"/>
            </a:xfrm>
          </p:grpSpPr>
          <p:grpSp>
            <p:nvGrpSpPr>
              <p:cNvPr id="1926" name="Google Shape;1926;p56"/>
              <p:cNvGrpSpPr/>
              <p:nvPr/>
            </p:nvGrpSpPr>
            <p:grpSpPr>
              <a:xfrm>
                <a:off x="6118625" y="5123402"/>
                <a:ext cx="376897" cy="533617"/>
                <a:chOff x="2711364" y="4936062"/>
                <a:chExt cx="376897" cy="533617"/>
              </a:xfrm>
            </p:grpSpPr>
            <p:sp>
              <p:nvSpPr>
                <p:cNvPr id="1927" name="Google Shape;1927;p56"/>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28" name="Google Shape;1928;p56"/>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29" name="Google Shape;1929;p56"/>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30" name="Google Shape;1930;p56"/>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31" name="Google Shape;1931;p56"/>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32" name="Google Shape;1932;p56"/>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933" name="Google Shape;1933;p56"/>
              <p:cNvGrpSpPr/>
              <p:nvPr/>
            </p:nvGrpSpPr>
            <p:grpSpPr>
              <a:xfrm>
                <a:off x="5846399" y="5075944"/>
                <a:ext cx="910778" cy="912109"/>
                <a:chOff x="2444246" y="4903928"/>
                <a:chExt cx="910778" cy="912109"/>
              </a:xfrm>
            </p:grpSpPr>
            <p:sp>
              <p:nvSpPr>
                <p:cNvPr id="1934" name="Google Shape;1934;p56"/>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35" name="Google Shape;1935;p56"/>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36" name="Google Shape;1936;p56"/>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37" name="Google Shape;1937;p56"/>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38" name="Google Shape;1938;p56"/>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39" name="Google Shape;1939;p56"/>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40" name="Google Shape;1940;p56"/>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41" name="Google Shape;1941;p56"/>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42" name="Google Shape;1942;p56"/>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43" name="Google Shape;1943;p56"/>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944" name="Google Shape;1944;p56"/>
          <p:cNvSpPr txBox="1"/>
          <p:nvPr/>
        </p:nvSpPr>
        <p:spPr>
          <a:xfrm>
            <a:off x="302839" y="4790271"/>
            <a:ext cx="731989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b="1">
                <a:solidFill>
                  <a:srgbClr val="011E3B"/>
                </a:solidFill>
                <a:latin typeface="Verdana"/>
                <a:ea typeface="Verdana"/>
                <a:cs typeface="Verdana"/>
                <a:sym typeface="Verdana"/>
              </a:rPr>
              <a:t>"Vivere la natura, preservare la cultura: viaggiare in modo sostenibile con Eco-Discover".</a:t>
            </a:r>
            <a:endParaRPr/>
          </a:p>
          <a:p>
            <a:pPr marL="0" marR="0" lvl="0" indent="0" algn="l" rtl="0">
              <a:lnSpc>
                <a:spcPct val="100000"/>
              </a:lnSpc>
              <a:spcBef>
                <a:spcPts val="60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Ispirate i viaggiatori a esplorare il vostro progetto di ecoturismo mettendo in mostra il patrimonio locale, la sostenibilità e gli sforzi di conservazione, promuovendo al contempo la protezione della natura e delle culture.</a:t>
            </a:r>
            <a:endParaRPr sz="1400">
              <a:solidFill>
                <a:srgbClr val="011E3B"/>
              </a:solidFill>
              <a:latin typeface="Verdana"/>
              <a:ea typeface="Verdana"/>
              <a:cs typeface="Verdana"/>
              <a:sym typeface="Verdana"/>
            </a:endParaRPr>
          </a:p>
          <a:p>
            <a:pPr marL="0" marR="0" lvl="0" indent="0" algn="l" rtl="0">
              <a:lnSpc>
                <a:spcPct val="100000"/>
              </a:lnSpc>
              <a:spcBef>
                <a:spcPts val="600"/>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1945" name="Google Shape;1945;p56"/>
          <p:cNvSpPr/>
          <p:nvPr/>
        </p:nvSpPr>
        <p:spPr>
          <a:xfrm>
            <a:off x="0" y="4126958"/>
            <a:ext cx="7559677" cy="531962"/>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46" name="Google Shape;1946;p56"/>
          <p:cNvSpPr txBox="1"/>
          <p:nvPr/>
        </p:nvSpPr>
        <p:spPr>
          <a:xfrm>
            <a:off x="302839" y="4210305"/>
            <a:ext cx="4870216"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Campagna 2: Ecoturismo</a:t>
            </a:r>
            <a:endParaRPr/>
          </a:p>
        </p:txBody>
      </p:sp>
      <p:sp>
        <p:nvSpPr>
          <p:cNvPr id="1947" name="Google Shape;1947;p56"/>
          <p:cNvSpPr/>
          <p:nvPr/>
        </p:nvSpPr>
        <p:spPr>
          <a:xfrm>
            <a:off x="21557" y="6629851"/>
            <a:ext cx="7578994" cy="531962"/>
          </a:xfrm>
          <a:prstGeom prst="rect">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48" name="Google Shape;1948;p56"/>
          <p:cNvSpPr txBox="1"/>
          <p:nvPr/>
        </p:nvSpPr>
        <p:spPr>
          <a:xfrm>
            <a:off x="140509" y="7286689"/>
            <a:ext cx="746004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b="1">
                <a:solidFill>
                  <a:srgbClr val="011E3B"/>
                </a:solidFill>
                <a:latin typeface="Verdana"/>
                <a:ea typeface="Verdana"/>
                <a:cs typeface="Verdana"/>
                <a:sym typeface="Verdana"/>
              </a:rPr>
              <a:t>"Scoprire le tradizioni, celebrare il patrimonio - con Cultural Connect".</a:t>
            </a:r>
            <a:endParaRPr sz="1400" b="1">
              <a:solidFill>
                <a:srgbClr val="011E3B"/>
              </a:solidFill>
              <a:latin typeface="Verdana"/>
              <a:ea typeface="Verdana"/>
              <a:cs typeface="Verdana"/>
              <a:sym typeface="Verdana"/>
            </a:endParaRPr>
          </a:p>
          <a:p>
            <a:pPr marL="0" marR="0" lvl="0" indent="0" algn="l" rtl="0">
              <a:lnSpc>
                <a:spcPct val="100000"/>
              </a:lnSpc>
              <a:spcBef>
                <a:spcPts val="60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Seguendo questo piano passo dopo passo, la vostra campagna di ecoturismo attirerà, coinvolgerà e ispirerà efficacemente i viaggiatori, promuovendo al contempo la conservazione culturale e la sostenibilità!</a:t>
            </a:r>
            <a:endParaRPr/>
          </a:p>
        </p:txBody>
      </p:sp>
      <p:sp>
        <p:nvSpPr>
          <p:cNvPr id="1949" name="Google Shape;1949;p56"/>
          <p:cNvSpPr txBox="1"/>
          <p:nvPr/>
        </p:nvSpPr>
        <p:spPr>
          <a:xfrm>
            <a:off x="164610" y="6559339"/>
            <a:ext cx="6574279"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Campagna 3: Arte di strada</a:t>
            </a:r>
            <a:endParaRPr/>
          </a:p>
        </p:txBody>
      </p:sp>
      <p:sp>
        <p:nvSpPr>
          <p:cNvPr id="1950" name="Google Shape;1950;p56"/>
          <p:cNvSpPr txBox="1"/>
          <p:nvPr/>
        </p:nvSpPr>
        <p:spPr>
          <a:xfrm>
            <a:off x="668893" y="10405383"/>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6</a:t>
            </a:r>
            <a:endParaRPr sz="1400" b="0" i="0">
              <a:solidFill>
                <a:schemeClr val="lt1"/>
              </a:solidFill>
              <a:latin typeface="Verdana"/>
              <a:ea typeface="Verdana"/>
              <a:cs typeface="Verdana"/>
              <a:sym typeface="Verdana"/>
            </a:endParaRPr>
          </a:p>
        </p:txBody>
      </p:sp>
      <p:cxnSp>
        <p:nvCxnSpPr>
          <p:cNvPr id="1951" name="Google Shape;1951;p56"/>
          <p:cNvCxnSpPr/>
          <p:nvPr/>
        </p:nvCxnSpPr>
        <p:spPr>
          <a:xfrm>
            <a:off x="3769881" y="8626523"/>
            <a:ext cx="3288633" cy="0"/>
          </a:xfrm>
          <a:prstGeom prst="straightConnector1">
            <a:avLst/>
          </a:prstGeom>
          <a:noFill/>
          <a:ln w="28575" cap="flat" cmpd="sng">
            <a:solidFill>
              <a:srgbClr val="8AC03B"/>
            </a:solidFill>
            <a:prstDash val="solid"/>
            <a:miter lim="800000"/>
            <a:headEnd type="none" w="sm" len="sm"/>
            <a:tailEnd type="none" w="sm" len="sm"/>
          </a:ln>
        </p:spPr>
      </p:cxnSp>
      <p:grpSp>
        <p:nvGrpSpPr>
          <p:cNvPr id="1952" name="Google Shape;1952;p56"/>
          <p:cNvGrpSpPr/>
          <p:nvPr/>
        </p:nvGrpSpPr>
        <p:grpSpPr>
          <a:xfrm>
            <a:off x="6738889" y="8203596"/>
            <a:ext cx="750136" cy="750136"/>
            <a:chOff x="6770986" y="5699369"/>
            <a:chExt cx="750136" cy="750136"/>
          </a:xfrm>
        </p:grpSpPr>
        <p:sp>
          <p:nvSpPr>
            <p:cNvPr id="1953" name="Google Shape;1953;p56"/>
            <p:cNvSpPr/>
            <p:nvPr/>
          </p:nvSpPr>
          <p:spPr>
            <a:xfrm>
              <a:off x="6770986" y="5699369"/>
              <a:ext cx="750136" cy="750136"/>
            </a:xfrm>
            <a:prstGeom prst="ellipse">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954" name="Google Shape;1954;p56"/>
            <p:cNvGrpSpPr/>
            <p:nvPr/>
          </p:nvGrpSpPr>
          <p:grpSpPr>
            <a:xfrm>
              <a:off x="6927017" y="5844011"/>
              <a:ext cx="460179" cy="460852"/>
              <a:chOff x="5846399" y="5075944"/>
              <a:chExt cx="910778" cy="912109"/>
            </a:xfrm>
          </p:grpSpPr>
          <p:grpSp>
            <p:nvGrpSpPr>
              <p:cNvPr id="1955" name="Google Shape;1955;p56"/>
              <p:cNvGrpSpPr/>
              <p:nvPr/>
            </p:nvGrpSpPr>
            <p:grpSpPr>
              <a:xfrm>
                <a:off x="6118625" y="5123402"/>
                <a:ext cx="376897" cy="533617"/>
                <a:chOff x="2711364" y="4936062"/>
                <a:chExt cx="376897" cy="533617"/>
              </a:xfrm>
            </p:grpSpPr>
            <p:sp>
              <p:nvSpPr>
                <p:cNvPr id="1956" name="Google Shape;1956;p56"/>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57" name="Google Shape;1957;p56"/>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58" name="Google Shape;1958;p56"/>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59" name="Google Shape;1959;p56"/>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60" name="Google Shape;1960;p56"/>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61" name="Google Shape;1961;p56"/>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1962" name="Google Shape;1962;p56"/>
              <p:cNvGrpSpPr/>
              <p:nvPr/>
            </p:nvGrpSpPr>
            <p:grpSpPr>
              <a:xfrm>
                <a:off x="5846399" y="5075944"/>
                <a:ext cx="910778" cy="912109"/>
                <a:chOff x="2444246" y="4903928"/>
                <a:chExt cx="910778" cy="912109"/>
              </a:xfrm>
            </p:grpSpPr>
            <p:sp>
              <p:nvSpPr>
                <p:cNvPr id="1963" name="Google Shape;1963;p56"/>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64" name="Google Shape;1964;p56"/>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65" name="Google Shape;1965;p56"/>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66" name="Google Shape;1966;p56"/>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67" name="Google Shape;1967;p56"/>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68" name="Google Shape;1968;p56"/>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69" name="Google Shape;1969;p56"/>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70" name="Google Shape;1970;p56"/>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71" name="Google Shape;1971;p56"/>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72" name="Google Shape;1972;p56"/>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1973" name="Google Shape;1973;p56"/>
          <p:cNvSpPr txBox="1"/>
          <p:nvPr/>
        </p:nvSpPr>
        <p:spPr>
          <a:xfrm>
            <a:off x="169132" y="9762086"/>
            <a:ext cx="739054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b="1">
                <a:solidFill>
                  <a:srgbClr val="011E3B"/>
                </a:solidFill>
                <a:latin typeface="Verdana"/>
                <a:ea typeface="Verdana"/>
                <a:cs typeface="Verdana"/>
                <a:sym typeface="Verdana"/>
              </a:rPr>
              <a:t>"Avventura responsabile - esplorate la natura con Eco-Adventure!".</a:t>
            </a:r>
            <a:endParaRPr/>
          </a:p>
          <a:p>
            <a:pPr marL="0" marR="0" lvl="0" indent="0" algn="l" rtl="0">
              <a:lnSpc>
                <a:spcPct val="100000"/>
              </a:lnSpc>
              <a:spcBef>
                <a:spcPts val="600"/>
              </a:spcBef>
              <a:spcAft>
                <a:spcPts val="0"/>
              </a:spcAft>
              <a:buClr>
                <a:srgbClr val="011E3B"/>
              </a:buClr>
              <a:buSzPts val="1300"/>
              <a:buFont typeface="Arial"/>
              <a:buNone/>
            </a:pPr>
            <a:r>
              <a:rPr lang="en-US" sz="1300">
                <a:solidFill>
                  <a:srgbClr val="011E3B"/>
                </a:solidFill>
                <a:latin typeface="Verdana"/>
                <a:ea typeface="Verdana"/>
                <a:cs typeface="Verdana"/>
                <a:sym typeface="Verdana"/>
              </a:rPr>
              <a:t>Incoraggiare i viaggiatori a partecipare a sport e attività ecocompatibili mostrando le opportunità di turismo d'avventura sostenibile e le attività ricreative basate sulla natura.</a:t>
            </a:r>
            <a:endParaRPr/>
          </a:p>
          <a:p>
            <a:pPr marL="0" marR="0" lvl="0" indent="0" algn="l" rtl="0">
              <a:lnSpc>
                <a:spcPct val="100000"/>
              </a:lnSpc>
              <a:spcBef>
                <a:spcPts val="600"/>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1974" name="Google Shape;1974;p56"/>
          <p:cNvSpPr/>
          <p:nvPr/>
        </p:nvSpPr>
        <p:spPr>
          <a:xfrm>
            <a:off x="40874" y="9167023"/>
            <a:ext cx="7559677"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75" name="Google Shape;1975;p56"/>
          <p:cNvSpPr txBox="1"/>
          <p:nvPr/>
        </p:nvSpPr>
        <p:spPr>
          <a:xfrm>
            <a:off x="343713" y="9250370"/>
            <a:ext cx="4870216"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Campagna 4: Sport e avventura</a:t>
            </a:r>
            <a:endParaRPr/>
          </a:p>
        </p:txBody>
      </p:sp>
      <p:sp>
        <p:nvSpPr>
          <p:cNvPr id="1976" name="Google Shape;1976;p56"/>
          <p:cNvSpPr txBox="1"/>
          <p:nvPr/>
        </p:nvSpPr>
        <p:spPr>
          <a:xfrm>
            <a:off x="302839" y="624887"/>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200"/>
              <a:buFont typeface="Arial"/>
              <a:buNone/>
            </a:pPr>
            <a:r>
              <a:rPr lang="en-US" sz="2200" b="0" i="0">
                <a:solidFill>
                  <a:schemeClr val="lt1"/>
                </a:solidFill>
                <a:latin typeface="Verdana"/>
                <a:ea typeface="Verdana"/>
                <a:cs typeface="Verdana"/>
                <a:sym typeface="Verdana"/>
              </a:rPr>
              <a:t>PROVATE le 6 idee di campagna </a:t>
            </a:r>
            <a:endParaRPr/>
          </a:p>
          <a:p>
            <a:pPr marL="0" marR="0" lvl="0" indent="0" algn="l" rtl="0">
              <a:lnSpc>
                <a:spcPct val="100000"/>
              </a:lnSpc>
              <a:spcBef>
                <a:spcPts val="0"/>
              </a:spcBef>
              <a:spcAft>
                <a:spcPts val="0"/>
              </a:spcAft>
              <a:buClr>
                <a:schemeClr val="lt1"/>
              </a:buClr>
              <a:buSzPts val="2200"/>
              <a:buFont typeface="Arial"/>
              <a:buNone/>
            </a:pPr>
            <a:r>
              <a:rPr lang="en-US" sz="2200" b="0" i="0">
                <a:solidFill>
                  <a:schemeClr val="lt1"/>
                </a:solidFill>
                <a:latin typeface="Verdana"/>
                <a:ea typeface="Verdana"/>
                <a:cs typeface="Verdana"/>
                <a:sym typeface="Verdana"/>
              </a:rPr>
              <a:t>(6 Temi)</a:t>
            </a:r>
            <a:endParaRPr/>
          </a:p>
        </p:txBody>
      </p:sp>
      <p:sp>
        <p:nvSpPr>
          <p:cNvPr id="1977" name="Google Shape;1977;p56"/>
          <p:cNvSpPr txBox="1"/>
          <p:nvPr/>
        </p:nvSpPr>
        <p:spPr>
          <a:xfrm>
            <a:off x="302839" y="128711"/>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5: Fase 3</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1" name="Shape 1981"/>
        <p:cNvGrpSpPr/>
        <p:nvPr/>
      </p:nvGrpSpPr>
      <p:grpSpPr>
        <a:xfrm>
          <a:off x="0" y="0"/>
          <a:ext cx="0" cy="0"/>
          <a:chOff x="0" y="0"/>
          <a:chExt cx="0" cy="0"/>
        </a:xfrm>
      </p:grpSpPr>
      <p:sp>
        <p:nvSpPr>
          <p:cNvPr id="1982" name="Google Shape;1982;p57"/>
          <p:cNvSpPr txBox="1"/>
          <p:nvPr>
            <p:ph type="body" idx="3"/>
          </p:nvPr>
        </p:nvSpPr>
        <p:spPr>
          <a:xfrm>
            <a:off x="302839" y="624887"/>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200"/>
              <a:buNone/>
            </a:pPr>
            <a:r>
              <a:rPr lang="en-US" sz="2200" b="0"/>
              <a:t>PROVATE le 6 idee di campagna </a:t>
            </a:r>
            <a:endParaRPr/>
          </a:p>
          <a:p>
            <a:pPr marL="0" lvl="0" indent="0" algn="l" rtl="0">
              <a:lnSpc>
                <a:spcPct val="100000"/>
              </a:lnSpc>
              <a:spcBef>
                <a:spcPts val="0"/>
              </a:spcBef>
              <a:spcAft>
                <a:spcPts val="0"/>
              </a:spcAft>
              <a:buClr>
                <a:schemeClr val="lt1"/>
              </a:buClr>
              <a:buSzPts val="2200"/>
              <a:buNone/>
            </a:pPr>
            <a:r>
              <a:rPr lang="en-US" sz="2200" b="0"/>
              <a:t>(6 Temi)</a:t>
            </a:r>
            <a:endParaRPr/>
          </a:p>
        </p:txBody>
      </p:sp>
      <p:sp>
        <p:nvSpPr>
          <p:cNvPr id="1983" name="Google Shape;1983;p57"/>
          <p:cNvSpPr/>
          <p:nvPr/>
        </p:nvSpPr>
        <p:spPr>
          <a:xfrm>
            <a:off x="-19317" y="1589786"/>
            <a:ext cx="7578994"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1984" name="Google Shape;1984;p57"/>
          <p:cNvSpPr txBox="1"/>
          <p:nvPr/>
        </p:nvSpPr>
        <p:spPr>
          <a:xfrm>
            <a:off x="123736" y="4768431"/>
            <a:ext cx="7460041"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b="1">
                <a:solidFill>
                  <a:srgbClr val="011E3B"/>
                </a:solidFill>
                <a:latin typeface="Verdana"/>
                <a:ea typeface="Verdana"/>
                <a:cs typeface="Verdana"/>
                <a:sym typeface="Verdana"/>
              </a:rPr>
              <a:t>"Assaggia il locale, celebra la vita - con Tastes &amp; Tales".</a:t>
            </a:r>
            <a:endParaRPr/>
          </a:p>
          <a:p>
            <a:pPr marL="0" marR="0" lvl="0" indent="0" algn="l" rtl="0">
              <a:lnSpc>
                <a:spcPct val="100000"/>
              </a:lnSpc>
              <a:spcBef>
                <a:spcPts val="60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Seguendo questo piano passo dopo passo, la vostra campagna di ecoturismo attirerà, coinvolgerà e ispirerà efficacemente i viaggiatori, promuovendo al contempo la gastronomia locale e gli eventi della comunità!</a:t>
            </a:r>
            <a:endParaRPr/>
          </a:p>
        </p:txBody>
      </p:sp>
      <p:sp>
        <p:nvSpPr>
          <p:cNvPr id="1985" name="Google Shape;1985;p57"/>
          <p:cNvSpPr txBox="1"/>
          <p:nvPr/>
        </p:nvSpPr>
        <p:spPr>
          <a:xfrm>
            <a:off x="123736" y="1519274"/>
            <a:ext cx="6574279"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Campagna 5: Salute e benessere</a:t>
            </a:r>
            <a:endParaRPr/>
          </a:p>
        </p:txBody>
      </p:sp>
      <p:sp>
        <p:nvSpPr>
          <p:cNvPr id="1986" name="Google Shape;1986;p57"/>
          <p:cNvSpPr txBox="1"/>
          <p:nvPr/>
        </p:nvSpPr>
        <p:spPr>
          <a:xfrm>
            <a:off x="628019" y="5365318"/>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6</a:t>
            </a:r>
            <a:endParaRPr sz="1400" b="0" i="0">
              <a:solidFill>
                <a:schemeClr val="lt1"/>
              </a:solidFill>
              <a:latin typeface="Verdana"/>
              <a:ea typeface="Verdana"/>
              <a:cs typeface="Verdana"/>
              <a:sym typeface="Verdana"/>
            </a:endParaRPr>
          </a:p>
        </p:txBody>
      </p:sp>
      <p:cxnSp>
        <p:nvCxnSpPr>
          <p:cNvPr id="1987" name="Google Shape;1987;p57"/>
          <p:cNvCxnSpPr/>
          <p:nvPr/>
        </p:nvCxnSpPr>
        <p:spPr>
          <a:xfrm>
            <a:off x="3700384" y="6053813"/>
            <a:ext cx="3288633" cy="0"/>
          </a:xfrm>
          <a:prstGeom prst="straightConnector1">
            <a:avLst/>
          </a:prstGeom>
          <a:noFill/>
          <a:ln w="28575" cap="flat" cmpd="sng">
            <a:solidFill>
              <a:srgbClr val="F16924"/>
            </a:solidFill>
            <a:prstDash val="solid"/>
            <a:miter lim="800000"/>
            <a:headEnd type="none" w="sm" len="sm"/>
            <a:tailEnd type="none" w="sm" len="sm"/>
          </a:ln>
        </p:spPr>
      </p:cxnSp>
      <p:cxnSp>
        <p:nvCxnSpPr>
          <p:cNvPr id="1988" name="Google Shape;1988;p57"/>
          <p:cNvCxnSpPr/>
          <p:nvPr/>
        </p:nvCxnSpPr>
        <p:spPr>
          <a:xfrm>
            <a:off x="3729007" y="3586458"/>
            <a:ext cx="3288633" cy="0"/>
          </a:xfrm>
          <a:prstGeom prst="straightConnector1">
            <a:avLst/>
          </a:prstGeom>
          <a:noFill/>
          <a:ln w="28575" cap="flat" cmpd="sng">
            <a:solidFill>
              <a:srgbClr val="69ADAD"/>
            </a:solidFill>
            <a:prstDash val="solid"/>
            <a:miter lim="800000"/>
            <a:headEnd type="none" w="sm" len="sm"/>
            <a:tailEnd type="none" w="sm" len="sm"/>
          </a:ln>
        </p:spPr>
      </p:cxnSp>
      <p:grpSp>
        <p:nvGrpSpPr>
          <p:cNvPr id="1989" name="Google Shape;1989;p57"/>
          <p:cNvGrpSpPr/>
          <p:nvPr/>
        </p:nvGrpSpPr>
        <p:grpSpPr>
          <a:xfrm>
            <a:off x="6669392" y="5678745"/>
            <a:ext cx="750136" cy="750136"/>
            <a:chOff x="7559675" y="1928896"/>
            <a:chExt cx="750136" cy="750136"/>
          </a:xfrm>
        </p:grpSpPr>
        <p:sp>
          <p:nvSpPr>
            <p:cNvPr id="1990" name="Google Shape;1990;p57"/>
            <p:cNvSpPr/>
            <p:nvPr/>
          </p:nvSpPr>
          <p:spPr>
            <a:xfrm>
              <a:off x="7559675" y="1928896"/>
              <a:ext cx="750136" cy="750136"/>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1991" name="Google Shape;1991;p57"/>
            <p:cNvGrpSpPr/>
            <p:nvPr/>
          </p:nvGrpSpPr>
          <p:grpSpPr>
            <a:xfrm>
              <a:off x="7683372" y="2028561"/>
              <a:ext cx="526805" cy="526741"/>
              <a:chOff x="1042830" y="5367345"/>
              <a:chExt cx="907476" cy="907364"/>
            </a:xfrm>
          </p:grpSpPr>
          <p:grpSp>
            <p:nvGrpSpPr>
              <p:cNvPr id="1992" name="Google Shape;1992;p57"/>
              <p:cNvGrpSpPr/>
              <p:nvPr/>
            </p:nvGrpSpPr>
            <p:grpSpPr>
              <a:xfrm>
                <a:off x="1042830" y="5367345"/>
                <a:ext cx="907476" cy="907364"/>
                <a:chOff x="5318121" y="3727141"/>
                <a:chExt cx="907476" cy="907364"/>
              </a:xfrm>
            </p:grpSpPr>
            <p:sp>
              <p:nvSpPr>
                <p:cNvPr id="1993" name="Google Shape;1993;p57"/>
                <p:cNvSpPr/>
                <p:nvPr/>
              </p:nvSpPr>
              <p:spPr>
                <a:xfrm>
                  <a:off x="5318121" y="3727141"/>
                  <a:ext cx="907476" cy="907364"/>
                </a:xfrm>
                <a:custGeom>
                  <a:rect l="l" t="t" r="r" b="b"/>
                  <a:pathLst>
                    <a:path w="907476" h="907364" extrusionOk="0">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94" name="Google Shape;1994;p57"/>
                <p:cNvSpPr/>
                <p:nvPr/>
              </p:nvSpPr>
              <p:spPr>
                <a:xfrm>
                  <a:off x="5953501" y="4163181"/>
                  <a:ext cx="65641" cy="35401"/>
                </a:xfrm>
                <a:custGeom>
                  <a:rect l="l" t="t" r="r" b="b"/>
                  <a:pathLst>
                    <a:path w="65641" h="35401" extrusionOk="0">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95" name="Google Shape;1995;p57"/>
                <p:cNvSpPr/>
                <p:nvPr/>
              </p:nvSpPr>
              <p:spPr>
                <a:xfrm>
                  <a:off x="5523843" y="4332476"/>
                  <a:ext cx="58547" cy="56694"/>
                </a:xfrm>
                <a:custGeom>
                  <a:rect l="l" t="t" r="r" b="b"/>
                  <a:pathLst>
                    <a:path w="58547" h="56694" extrusionOk="0">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96" name="Google Shape;1996;p57"/>
                <p:cNvSpPr/>
                <p:nvPr/>
              </p:nvSpPr>
              <p:spPr>
                <a:xfrm>
                  <a:off x="5445750" y="4163159"/>
                  <a:ext cx="62204" cy="35518"/>
                </a:xfrm>
                <a:custGeom>
                  <a:rect l="l" t="t" r="r" b="b"/>
                  <a:pathLst>
                    <a:path w="62204" h="35518" extrusionOk="0">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97" name="Google Shape;1997;p57"/>
                <p:cNvSpPr/>
                <p:nvPr/>
              </p:nvSpPr>
              <p:spPr>
                <a:xfrm>
                  <a:off x="5888622" y="3972297"/>
                  <a:ext cx="52247" cy="54354"/>
                </a:xfrm>
                <a:custGeom>
                  <a:rect l="l" t="t" r="r" b="b"/>
                  <a:pathLst>
                    <a:path w="52247" h="54354" extrusionOk="0">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98" name="Google Shape;1998;p57"/>
                <p:cNvSpPr/>
                <p:nvPr/>
              </p:nvSpPr>
              <p:spPr>
                <a:xfrm>
                  <a:off x="5523894" y="3973420"/>
                  <a:ext cx="55042" cy="51523"/>
                </a:xfrm>
                <a:custGeom>
                  <a:rect l="l" t="t" r="r" b="b"/>
                  <a:pathLst>
                    <a:path w="55042" h="51523" extrusionOk="0">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1999" name="Google Shape;1999;p57"/>
                <p:cNvSpPr/>
                <p:nvPr/>
              </p:nvSpPr>
              <p:spPr>
                <a:xfrm>
                  <a:off x="5714409" y="3893791"/>
                  <a:ext cx="35595" cy="58763"/>
                </a:xfrm>
                <a:custGeom>
                  <a:rect l="l" t="t" r="r" b="b"/>
                  <a:pathLst>
                    <a:path w="35595" h="58763" extrusionOk="0">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00" name="Google Shape;2000;p57"/>
                <p:cNvSpPr/>
                <p:nvPr/>
              </p:nvSpPr>
              <p:spPr>
                <a:xfrm>
                  <a:off x="5714793" y="3727525"/>
                  <a:ext cx="35307" cy="35326"/>
                </a:xfrm>
                <a:custGeom>
                  <a:rect l="l" t="t" r="r" b="b"/>
                  <a:pathLst>
                    <a:path w="35307" h="35326" extrusionOk="0">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01" name="Google Shape;2001;p57"/>
                <p:cNvSpPr/>
                <p:nvPr/>
              </p:nvSpPr>
              <p:spPr>
                <a:xfrm>
                  <a:off x="5649294" y="4059440"/>
                  <a:ext cx="169845" cy="243571"/>
                </a:xfrm>
                <a:custGeom>
                  <a:rect l="l" t="t" r="r" b="b"/>
                  <a:pathLst>
                    <a:path w="169845" h="243571" extrusionOk="0">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2002" name="Google Shape;2002;p57"/>
              <p:cNvGrpSpPr/>
              <p:nvPr/>
            </p:nvGrpSpPr>
            <p:grpSpPr>
              <a:xfrm>
                <a:off x="1304333" y="5488666"/>
                <a:ext cx="566267" cy="691349"/>
                <a:chOff x="5574516" y="3858678"/>
                <a:chExt cx="566267" cy="691349"/>
              </a:xfrm>
            </p:grpSpPr>
            <p:sp>
              <p:nvSpPr>
                <p:cNvPr id="2003" name="Google Shape;2003;p57"/>
                <p:cNvSpPr/>
                <p:nvPr/>
              </p:nvSpPr>
              <p:spPr>
                <a:xfrm>
                  <a:off x="5574516" y="4023123"/>
                  <a:ext cx="315322" cy="329150"/>
                </a:xfrm>
                <a:custGeom>
                  <a:rect l="l" t="t" r="r" b="b"/>
                  <a:pathLst>
                    <a:path w="315322" h="329150" extrusionOk="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04" name="Google Shape;2004;p57"/>
                <p:cNvSpPr/>
                <p:nvPr/>
              </p:nvSpPr>
              <p:spPr>
                <a:xfrm>
                  <a:off x="5935464" y="4344594"/>
                  <a:ext cx="205319" cy="205433"/>
                </a:xfrm>
                <a:custGeom>
                  <a:rect l="l" t="t" r="r" b="b"/>
                  <a:pathLst>
                    <a:path w="205319" h="205433" extrusionOk="0">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05" name="Google Shape;2005;p57"/>
                <p:cNvSpPr/>
                <p:nvPr/>
              </p:nvSpPr>
              <p:spPr>
                <a:xfrm>
                  <a:off x="6090893" y="3858678"/>
                  <a:ext cx="48643" cy="134182"/>
                </a:xfrm>
                <a:custGeom>
                  <a:rect l="l" t="t" r="r" b="b"/>
                  <a:pathLst>
                    <a:path w="48643" h="134182" extrusionOk="0">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06" name="Google Shape;2006;p57"/>
                <p:cNvSpPr/>
                <p:nvPr/>
              </p:nvSpPr>
              <p:spPr>
                <a:xfrm>
                  <a:off x="6090893" y="4028401"/>
                  <a:ext cx="49027" cy="134737"/>
                </a:xfrm>
                <a:custGeom>
                  <a:rect l="l" t="t" r="r" b="b"/>
                  <a:pathLst>
                    <a:path w="49027" h="134737" extrusionOk="0">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07" name="Google Shape;2007;p57"/>
                <p:cNvSpPr/>
                <p:nvPr/>
              </p:nvSpPr>
              <p:spPr>
                <a:xfrm>
                  <a:off x="6090893" y="4199579"/>
                  <a:ext cx="48355" cy="133206"/>
                </a:xfrm>
                <a:custGeom>
                  <a:rect l="l" t="t" r="r" b="b"/>
                  <a:pathLst>
                    <a:path w="48355" h="133206" extrusionOk="0">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08" name="Google Shape;2008;p57"/>
                <p:cNvSpPr/>
                <p:nvPr/>
              </p:nvSpPr>
              <p:spPr>
                <a:xfrm>
                  <a:off x="5699826" y="4143000"/>
                  <a:ext cx="65241" cy="82941"/>
                </a:xfrm>
                <a:custGeom>
                  <a:rect l="l" t="t" r="r" b="b"/>
                  <a:pathLst>
                    <a:path w="65241" h="82941" extrusionOk="0">
                      <a:moveTo>
                        <a:pt x="34540" y="82941"/>
                      </a:moveTo>
                      <a:cubicBezTo>
                        <a:pt x="34156" y="41087"/>
                        <a:pt x="24945" y="45311"/>
                        <a:pt x="0" y="44543"/>
                      </a:cubicBezTo>
                      <a:cubicBezTo>
                        <a:pt x="9594" y="29183"/>
                        <a:pt x="18805" y="14592"/>
                        <a:pt x="27632" y="0"/>
                      </a:cubicBezTo>
                      <a:cubicBezTo>
                        <a:pt x="29935" y="9984"/>
                        <a:pt x="29551" y="22655"/>
                        <a:pt x="35691" y="28799"/>
                      </a:cubicBezTo>
                      <a:cubicBezTo>
                        <a:pt x="41832" y="34943"/>
                        <a:pt x="54880" y="34943"/>
                        <a:pt x="65242" y="38015"/>
                      </a:cubicBezTo>
                      <a:cubicBezTo>
                        <a:pt x="56032" y="51454"/>
                        <a:pt x="46053" y="66430"/>
                        <a:pt x="34540" y="82941"/>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grpSp>
        <p:nvGrpSpPr>
          <p:cNvPr id="2009" name="Google Shape;2009;p57"/>
          <p:cNvGrpSpPr/>
          <p:nvPr/>
        </p:nvGrpSpPr>
        <p:grpSpPr>
          <a:xfrm>
            <a:off x="6698015" y="3163531"/>
            <a:ext cx="750136" cy="750136"/>
            <a:chOff x="6770986" y="5699369"/>
            <a:chExt cx="750136" cy="750136"/>
          </a:xfrm>
        </p:grpSpPr>
        <p:sp>
          <p:nvSpPr>
            <p:cNvPr id="2010" name="Google Shape;2010;p57"/>
            <p:cNvSpPr/>
            <p:nvPr/>
          </p:nvSpPr>
          <p:spPr>
            <a:xfrm>
              <a:off x="6770986" y="5699369"/>
              <a:ext cx="750136" cy="750136"/>
            </a:xfrm>
            <a:prstGeom prst="ellipse">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nvGrpSpPr>
            <p:cNvPr id="2011" name="Google Shape;2011;p57"/>
            <p:cNvGrpSpPr/>
            <p:nvPr/>
          </p:nvGrpSpPr>
          <p:grpSpPr>
            <a:xfrm>
              <a:off x="6927017" y="5844011"/>
              <a:ext cx="460179" cy="460852"/>
              <a:chOff x="5846399" y="5075944"/>
              <a:chExt cx="910778" cy="912109"/>
            </a:xfrm>
          </p:grpSpPr>
          <p:grpSp>
            <p:nvGrpSpPr>
              <p:cNvPr id="2012" name="Google Shape;2012;p57"/>
              <p:cNvGrpSpPr/>
              <p:nvPr/>
            </p:nvGrpSpPr>
            <p:grpSpPr>
              <a:xfrm>
                <a:off x="6118625" y="5123402"/>
                <a:ext cx="376897" cy="533617"/>
                <a:chOff x="2711364" y="4936062"/>
                <a:chExt cx="376897" cy="533617"/>
              </a:xfrm>
            </p:grpSpPr>
            <p:sp>
              <p:nvSpPr>
                <p:cNvPr id="2013" name="Google Shape;2013;p57"/>
                <p:cNvSpPr/>
                <p:nvPr/>
              </p:nvSpPr>
              <p:spPr>
                <a:xfrm>
                  <a:off x="2711364" y="4936062"/>
                  <a:ext cx="376897" cy="408053"/>
                </a:xfrm>
                <a:custGeom>
                  <a:rect l="l" t="t" r="r" b="b"/>
                  <a:pathLst>
                    <a:path w="376897" h="408053" extrusionOk="0">
                      <a:moveTo>
                        <a:pt x="125501" y="282489"/>
                      </a:moveTo>
                      <a:cubicBezTo>
                        <a:pt x="125501" y="325112"/>
                        <a:pt x="125501" y="365815"/>
                        <a:pt x="125501" y="407669"/>
                      </a:cubicBezTo>
                      <a:cubicBezTo>
                        <a:pt x="115522" y="407669"/>
                        <a:pt x="105544" y="407669"/>
                        <a:pt x="94415" y="407669"/>
                      </a:cubicBezTo>
                      <a:cubicBezTo>
                        <a:pt x="94799" y="367735"/>
                        <a:pt x="71005" y="338552"/>
                        <a:pt x="46827" y="310136"/>
                      </a:cubicBezTo>
                      <a:cubicBezTo>
                        <a:pt x="18044" y="275962"/>
                        <a:pt x="774" y="237947"/>
                        <a:pt x="6" y="192252"/>
                      </a:cubicBezTo>
                      <a:cubicBezTo>
                        <a:pt x="-761" y="94335"/>
                        <a:pt x="69086" y="13314"/>
                        <a:pt x="166181" y="1410"/>
                      </a:cubicBezTo>
                      <a:cubicBezTo>
                        <a:pt x="302805" y="-15102"/>
                        <a:pt x="411029" y="116222"/>
                        <a:pt x="366895" y="248314"/>
                      </a:cubicBezTo>
                      <a:cubicBezTo>
                        <a:pt x="360371" y="267898"/>
                        <a:pt x="346555" y="285177"/>
                        <a:pt x="335426" y="303225"/>
                      </a:cubicBezTo>
                      <a:cubicBezTo>
                        <a:pt x="331204" y="310136"/>
                        <a:pt x="325447" y="316280"/>
                        <a:pt x="320075" y="322424"/>
                      </a:cubicBezTo>
                      <a:cubicBezTo>
                        <a:pt x="299734" y="347383"/>
                        <a:pt x="282849" y="373879"/>
                        <a:pt x="282465" y="408053"/>
                      </a:cubicBezTo>
                      <a:cubicBezTo>
                        <a:pt x="272103" y="408053"/>
                        <a:pt x="262125" y="408053"/>
                        <a:pt x="251763" y="408053"/>
                      </a:cubicBezTo>
                      <a:cubicBezTo>
                        <a:pt x="251763" y="366583"/>
                        <a:pt x="251763" y="325496"/>
                        <a:pt x="251763" y="282873"/>
                      </a:cubicBezTo>
                      <a:cubicBezTo>
                        <a:pt x="256752" y="282873"/>
                        <a:pt x="261741" y="282873"/>
                        <a:pt x="267114" y="282873"/>
                      </a:cubicBezTo>
                      <a:cubicBezTo>
                        <a:pt x="293978" y="282105"/>
                        <a:pt x="314318" y="260986"/>
                        <a:pt x="313934" y="234875"/>
                      </a:cubicBezTo>
                      <a:cubicBezTo>
                        <a:pt x="313551" y="209531"/>
                        <a:pt x="292443" y="188796"/>
                        <a:pt x="267114" y="188796"/>
                      </a:cubicBezTo>
                      <a:cubicBezTo>
                        <a:pt x="241401" y="188796"/>
                        <a:pt x="220677" y="209148"/>
                        <a:pt x="219909" y="235259"/>
                      </a:cubicBezTo>
                      <a:cubicBezTo>
                        <a:pt x="219909" y="240250"/>
                        <a:pt x="219909" y="245243"/>
                        <a:pt x="219909" y="250618"/>
                      </a:cubicBezTo>
                      <a:cubicBezTo>
                        <a:pt x="199186" y="250618"/>
                        <a:pt x="178845" y="250618"/>
                        <a:pt x="156970" y="250618"/>
                      </a:cubicBezTo>
                      <a:cubicBezTo>
                        <a:pt x="156970" y="245626"/>
                        <a:pt x="156970" y="240250"/>
                        <a:pt x="156970" y="234491"/>
                      </a:cubicBezTo>
                      <a:cubicBezTo>
                        <a:pt x="155819" y="208379"/>
                        <a:pt x="135095" y="188028"/>
                        <a:pt x="109382" y="188412"/>
                      </a:cubicBezTo>
                      <a:cubicBezTo>
                        <a:pt x="84053" y="188796"/>
                        <a:pt x="63329" y="209531"/>
                        <a:pt x="62945" y="234875"/>
                      </a:cubicBezTo>
                      <a:cubicBezTo>
                        <a:pt x="62562" y="260602"/>
                        <a:pt x="82902" y="281721"/>
                        <a:pt x="108998" y="282489"/>
                      </a:cubicBezTo>
                      <a:cubicBezTo>
                        <a:pt x="114371" y="282873"/>
                        <a:pt x="119360" y="282489"/>
                        <a:pt x="125501" y="282489"/>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14" name="Google Shape;2014;p57"/>
                <p:cNvSpPr/>
                <p:nvPr/>
              </p:nvSpPr>
              <p:spPr>
                <a:xfrm>
                  <a:off x="2869101" y="5218935"/>
                  <a:ext cx="61404" cy="124796"/>
                </a:xfrm>
                <a:custGeom>
                  <a:rect l="l" t="t" r="r" b="b"/>
                  <a:pathLst>
                    <a:path w="61404" h="124796" extrusionOk="0">
                      <a:moveTo>
                        <a:pt x="0" y="0"/>
                      </a:moveTo>
                      <a:cubicBezTo>
                        <a:pt x="20724" y="0"/>
                        <a:pt x="40680" y="0"/>
                        <a:pt x="61404" y="0"/>
                      </a:cubicBezTo>
                      <a:cubicBezTo>
                        <a:pt x="61404" y="41471"/>
                        <a:pt x="61404" y="82941"/>
                        <a:pt x="61404" y="124796"/>
                      </a:cubicBezTo>
                      <a:cubicBezTo>
                        <a:pt x="41448" y="124796"/>
                        <a:pt x="21108" y="124796"/>
                        <a:pt x="0" y="124796"/>
                      </a:cubicBezTo>
                      <a:cubicBezTo>
                        <a:pt x="0" y="83326"/>
                        <a:pt x="0" y="42239"/>
                        <a:pt x="0" y="0"/>
                      </a:cubicBezTo>
                      <a:close/>
                    </a:path>
                  </a:pathLst>
                </a:custGeom>
                <a:solidFill>
                  <a:srgbClr val="69AD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15" name="Google Shape;2015;p57"/>
                <p:cNvSpPr/>
                <p:nvPr/>
              </p:nvSpPr>
              <p:spPr>
                <a:xfrm>
                  <a:off x="2837632" y="5376370"/>
                  <a:ext cx="124342" cy="30334"/>
                </a:xfrm>
                <a:custGeom>
                  <a:rect l="l" t="t" r="r" b="b"/>
                  <a:pathLst>
                    <a:path w="124342" h="30334" extrusionOk="0">
                      <a:moveTo>
                        <a:pt x="0" y="0"/>
                      </a:moveTo>
                      <a:cubicBezTo>
                        <a:pt x="41448" y="0"/>
                        <a:pt x="82512" y="0"/>
                        <a:pt x="124343" y="0"/>
                      </a:cubicBezTo>
                      <a:cubicBezTo>
                        <a:pt x="124343" y="9984"/>
                        <a:pt x="124343" y="19967"/>
                        <a:pt x="124343" y="30335"/>
                      </a:cubicBezTo>
                      <a:cubicBezTo>
                        <a:pt x="83279" y="30335"/>
                        <a:pt x="41831" y="30335"/>
                        <a:pt x="0" y="30335"/>
                      </a:cubicBezTo>
                      <a:cubicBezTo>
                        <a:pt x="0" y="20351"/>
                        <a:pt x="0" y="10752"/>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16" name="Google Shape;2016;p57"/>
                <p:cNvSpPr/>
                <p:nvPr/>
              </p:nvSpPr>
              <p:spPr>
                <a:xfrm>
                  <a:off x="2857588" y="5439344"/>
                  <a:ext cx="84814" cy="30335"/>
                </a:xfrm>
                <a:custGeom>
                  <a:rect l="l" t="t" r="r" b="b"/>
                  <a:pathLst>
                    <a:path w="84814" h="30335" extrusionOk="0">
                      <a:moveTo>
                        <a:pt x="84814" y="0"/>
                      </a:moveTo>
                      <a:cubicBezTo>
                        <a:pt x="82128" y="10368"/>
                        <a:pt x="79825" y="19967"/>
                        <a:pt x="77523" y="30335"/>
                      </a:cubicBezTo>
                      <a:cubicBezTo>
                        <a:pt x="54496" y="30335"/>
                        <a:pt x="31854" y="30335"/>
                        <a:pt x="7676" y="30335"/>
                      </a:cubicBezTo>
                      <a:cubicBezTo>
                        <a:pt x="5373" y="20735"/>
                        <a:pt x="2686" y="10752"/>
                        <a:pt x="0" y="0"/>
                      </a:cubicBezTo>
                      <a:cubicBezTo>
                        <a:pt x="28016" y="0"/>
                        <a:pt x="55647" y="0"/>
                        <a:pt x="8481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17" name="Google Shape;2017;p57"/>
                <p:cNvSpPr/>
                <p:nvPr/>
              </p:nvSpPr>
              <p:spPr>
                <a:xfrm>
                  <a:off x="2805762" y="5155943"/>
                  <a:ext cx="31444" cy="31291"/>
                </a:xfrm>
                <a:custGeom>
                  <a:rect l="l" t="t" r="r" b="b"/>
                  <a:pathLst>
                    <a:path w="31444" h="31291" extrusionOk="0">
                      <a:moveTo>
                        <a:pt x="31103" y="31121"/>
                      </a:moveTo>
                      <a:cubicBezTo>
                        <a:pt x="24579" y="31121"/>
                        <a:pt x="19206" y="31505"/>
                        <a:pt x="14217" y="31121"/>
                      </a:cubicBezTo>
                      <a:cubicBezTo>
                        <a:pt x="5774" y="30353"/>
                        <a:pt x="-367" y="23442"/>
                        <a:pt x="17" y="15378"/>
                      </a:cubicBezTo>
                      <a:cubicBezTo>
                        <a:pt x="17" y="7314"/>
                        <a:pt x="6925" y="402"/>
                        <a:pt x="14984" y="18"/>
                      </a:cubicBezTo>
                      <a:cubicBezTo>
                        <a:pt x="23044" y="-366"/>
                        <a:pt x="30335" y="5394"/>
                        <a:pt x="31103" y="13842"/>
                      </a:cubicBezTo>
                      <a:cubicBezTo>
                        <a:pt x="31871" y="19218"/>
                        <a:pt x="31103" y="24977"/>
                        <a:pt x="31103" y="311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18" name="Google Shape;2018;p57"/>
                <p:cNvSpPr/>
                <p:nvPr/>
              </p:nvSpPr>
              <p:spPr>
                <a:xfrm>
                  <a:off x="2962572" y="5155944"/>
                  <a:ext cx="31274" cy="31504"/>
                </a:xfrm>
                <a:custGeom>
                  <a:rect l="l" t="t" r="r" b="b"/>
                  <a:pathLst>
                    <a:path w="31274" h="31504" extrusionOk="0">
                      <a:moveTo>
                        <a:pt x="171" y="31504"/>
                      </a:moveTo>
                      <a:cubicBezTo>
                        <a:pt x="171" y="24976"/>
                        <a:pt x="-213" y="19601"/>
                        <a:pt x="171" y="14225"/>
                      </a:cubicBezTo>
                      <a:cubicBezTo>
                        <a:pt x="938" y="5777"/>
                        <a:pt x="7846" y="-367"/>
                        <a:pt x="15905" y="17"/>
                      </a:cubicBezTo>
                      <a:cubicBezTo>
                        <a:pt x="23965" y="17"/>
                        <a:pt x="30873" y="6929"/>
                        <a:pt x="31256" y="14993"/>
                      </a:cubicBezTo>
                      <a:cubicBezTo>
                        <a:pt x="31640" y="23056"/>
                        <a:pt x="25883" y="29968"/>
                        <a:pt x="17440" y="31120"/>
                      </a:cubicBezTo>
                      <a:cubicBezTo>
                        <a:pt x="15905" y="31504"/>
                        <a:pt x="14370" y="31120"/>
                        <a:pt x="12451" y="31120"/>
                      </a:cubicBezTo>
                      <a:cubicBezTo>
                        <a:pt x="8997" y="31504"/>
                        <a:pt x="5160" y="31504"/>
                        <a:pt x="171" y="315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nvGrpSpPr>
              <p:cNvPr id="2019" name="Google Shape;2019;p57"/>
              <p:cNvGrpSpPr/>
              <p:nvPr/>
            </p:nvGrpSpPr>
            <p:grpSpPr>
              <a:xfrm>
                <a:off x="5846399" y="5075944"/>
                <a:ext cx="910778" cy="912109"/>
                <a:chOff x="2444246" y="4903928"/>
                <a:chExt cx="910778" cy="912109"/>
              </a:xfrm>
            </p:grpSpPr>
            <p:sp>
              <p:nvSpPr>
                <p:cNvPr id="2020" name="Google Shape;2020;p57"/>
                <p:cNvSpPr/>
                <p:nvPr/>
              </p:nvSpPr>
              <p:spPr>
                <a:xfrm>
                  <a:off x="2679955" y="4903928"/>
                  <a:ext cx="440062" cy="597910"/>
                </a:xfrm>
                <a:custGeom>
                  <a:rect l="l" t="t" r="r" b="b"/>
                  <a:pathLst>
                    <a:path w="440062" h="597910" extrusionOk="0">
                      <a:moveTo>
                        <a:pt x="314257" y="472826"/>
                      </a:moveTo>
                      <a:cubicBezTo>
                        <a:pt x="314257" y="483194"/>
                        <a:pt x="314257" y="493177"/>
                        <a:pt x="314257" y="502777"/>
                      </a:cubicBezTo>
                      <a:cubicBezTo>
                        <a:pt x="314257" y="513145"/>
                        <a:pt x="309652" y="521592"/>
                        <a:pt x="301592" y="528504"/>
                      </a:cubicBezTo>
                      <a:cubicBezTo>
                        <a:pt x="298138" y="531576"/>
                        <a:pt x="295452" y="535800"/>
                        <a:pt x="293917" y="540024"/>
                      </a:cubicBezTo>
                      <a:cubicBezTo>
                        <a:pt x="290463" y="550775"/>
                        <a:pt x="288160" y="562295"/>
                        <a:pt x="285090" y="573047"/>
                      </a:cubicBezTo>
                      <a:cubicBezTo>
                        <a:pt x="280485" y="588790"/>
                        <a:pt x="269739" y="597238"/>
                        <a:pt x="253621" y="597622"/>
                      </a:cubicBezTo>
                      <a:cubicBezTo>
                        <a:pt x="230978" y="598006"/>
                        <a:pt x="208335" y="598006"/>
                        <a:pt x="186076" y="597622"/>
                      </a:cubicBezTo>
                      <a:cubicBezTo>
                        <a:pt x="169957" y="597622"/>
                        <a:pt x="159212" y="588790"/>
                        <a:pt x="154606" y="573431"/>
                      </a:cubicBezTo>
                      <a:cubicBezTo>
                        <a:pt x="152688" y="566903"/>
                        <a:pt x="151153" y="560375"/>
                        <a:pt x="149617" y="553463"/>
                      </a:cubicBezTo>
                      <a:cubicBezTo>
                        <a:pt x="146931" y="542328"/>
                        <a:pt x="144628" y="531960"/>
                        <a:pt x="134650" y="523896"/>
                      </a:cubicBezTo>
                      <a:cubicBezTo>
                        <a:pt x="129277" y="519673"/>
                        <a:pt x="127358" y="509689"/>
                        <a:pt x="126207" y="502009"/>
                      </a:cubicBezTo>
                      <a:cubicBezTo>
                        <a:pt x="124672" y="492409"/>
                        <a:pt x="125823" y="482426"/>
                        <a:pt x="125823" y="472826"/>
                      </a:cubicBezTo>
                      <a:cubicBezTo>
                        <a:pt x="102413" y="467066"/>
                        <a:pt x="95889" y="459002"/>
                        <a:pt x="94354" y="435195"/>
                      </a:cubicBezTo>
                      <a:cubicBezTo>
                        <a:pt x="93202" y="414460"/>
                        <a:pt x="82841" y="397948"/>
                        <a:pt x="70560" y="382205"/>
                      </a:cubicBezTo>
                      <a:cubicBezTo>
                        <a:pt x="62500" y="371837"/>
                        <a:pt x="54441" y="361469"/>
                        <a:pt x="45998" y="351486"/>
                      </a:cubicBezTo>
                      <a:cubicBezTo>
                        <a:pt x="-33059" y="256257"/>
                        <a:pt x="-8114" y="102661"/>
                        <a:pt x="104716" y="32775"/>
                      </a:cubicBezTo>
                      <a:cubicBezTo>
                        <a:pt x="238653" y="-49782"/>
                        <a:pt x="414806" y="31623"/>
                        <a:pt x="437449" y="187523"/>
                      </a:cubicBezTo>
                      <a:cubicBezTo>
                        <a:pt x="447043" y="252033"/>
                        <a:pt x="430157" y="309247"/>
                        <a:pt x="387942" y="359165"/>
                      </a:cubicBezTo>
                      <a:cubicBezTo>
                        <a:pt x="377580" y="371453"/>
                        <a:pt x="366834" y="384125"/>
                        <a:pt x="358391" y="398332"/>
                      </a:cubicBezTo>
                      <a:cubicBezTo>
                        <a:pt x="351867" y="409468"/>
                        <a:pt x="347645" y="422139"/>
                        <a:pt x="345727" y="434811"/>
                      </a:cubicBezTo>
                      <a:cubicBezTo>
                        <a:pt x="343040" y="459002"/>
                        <a:pt x="337667" y="467066"/>
                        <a:pt x="314257" y="472826"/>
                      </a:cubicBezTo>
                      <a:close/>
                      <a:moveTo>
                        <a:pt x="156909" y="314623"/>
                      </a:moveTo>
                      <a:cubicBezTo>
                        <a:pt x="150769" y="314623"/>
                        <a:pt x="145780" y="314623"/>
                        <a:pt x="140407" y="314623"/>
                      </a:cubicBezTo>
                      <a:cubicBezTo>
                        <a:pt x="114310" y="313855"/>
                        <a:pt x="93970" y="292736"/>
                        <a:pt x="94354" y="267008"/>
                      </a:cubicBezTo>
                      <a:cubicBezTo>
                        <a:pt x="94738" y="241665"/>
                        <a:pt x="115462" y="220930"/>
                        <a:pt x="140791" y="220546"/>
                      </a:cubicBezTo>
                      <a:cubicBezTo>
                        <a:pt x="166504" y="220162"/>
                        <a:pt x="187611" y="240513"/>
                        <a:pt x="188379" y="266624"/>
                      </a:cubicBezTo>
                      <a:cubicBezTo>
                        <a:pt x="188762" y="272000"/>
                        <a:pt x="188379" y="277376"/>
                        <a:pt x="188379" y="282752"/>
                      </a:cubicBezTo>
                      <a:cubicBezTo>
                        <a:pt x="210254" y="282752"/>
                        <a:pt x="230594" y="282752"/>
                        <a:pt x="251318" y="282752"/>
                      </a:cubicBezTo>
                      <a:cubicBezTo>
                        <a:pt x="251318" y="276992"/>
                        <a:pt x="251318" y="272000"/>
                        <a:pt x="251318" y="267392"/>
                      </a:cubicBezTo>
                      <a:cubicBezTo>
                        <a:pt x="252085" y="241281"/>
                        <a:pt x="272809" y="220930"/>
                        <a:pt x="298522" y="220930"/>
                      </a:cubicBezTo>
                      <a:cubicBezTo>
                        <a:pt x="323851" y="220930"/>
                        <a:pt x="344959" y="241665"/>
                        <a:pt x="345343" y="267008"/>
                      </a:cubicBezTo>
                      <a:cubicBezTo>
                        <a:pt x="345727" y="293119"/>
                        <a:pt x="325386" y="314239"/>
                        <a:pt x="298522" y="315007"/>
                      </a:cubicBezTo>
                      <a:cubicBezTo>
                        <a:pt x="293533" y="315007"/>
                        <a:pt x="288160" y="315007"/>
                        <a:pt x="283171" y="315007"/>
                      </a:cubicBezTo>
                      <a:cubicBezTo>
                        <a:pt x="283171" y="357629"/>
                        <a:pt x="283171" y="399100"/>
                        <a:pt x="283171" y="440187"/>
                      </a:cubicBezTo>
                      <a:cubicBezTo>
                        <a:pt x="293533" y="440187"/>
                        <a:pt x="303127" y="440187"/>
                        <a:pt x="313873" y="440187"/>
                      </a:cubicBezTo>
                      <a:cubicBezTo>
                        <a:pt x="313873" y="406012"/>
                        <a:pt x="330759" y="379517"/>
                        <a:pt x="351483" y="354558"/>
                      </a:cubicBezTo>
                      <a:cubicBezTo>
                        <a:pt x="356856" y="348414"/>
                        <a:pt x="362612" y="342270"/>
                        <a:pt x="366834" y="335358"/>
                      </a:cubicBezTo>
                      <a:cubicBezTo>
                        <a:pt x="377963" y="317311"/>
                        <a:pt x="391780" y="300031"/>
                        <a:pt x="398304" y="280448"/>
                      </a:cubicBezTo>
                      <a:cubicBezTo>
                        <a:pt x="442822" y="148356"/>
                        <a:pt x="334213" y="17032"/>
                        <a:pt x="197589" y="33543"/>
                      </a:cubicBezTo>
                      <a:cubicBezTo>
                        <a:pt x="100494" y="45447"/>
                        <a:pt x="30647" y="126468"/>
                        <a:pt x="31415" y="224385"/>
                      </a:cubicBezTo>
                      <a:cubicBezTo>
                        <a:pt x="31798" y="269696"/>
                        <a:pt x="49068" y="308095"/>
                        <a:pt x="78235" y="342270"/>
                      </a:cubicBezTo>
                      <a:cubicBezTo>
                        <a:pt x="102413" y="370685"/>
                        <a:pt x="126207" y="399868"/>
                        <a:pt x="125823" y="439803"/>
                      </a:cubicBezTo>
                      <a:cubicBezTo>
                        <a:pt x="136953" y="439803"/>
                        <a:pt x="146931" y="439803"/>
                        <a:pt x="156909" y="439803"/>
                      </a:cubicBezTo>
                      <a:cubicBezTo>
                        <a:pt x="156909" y="397948"/>
                        <a:pt x="156909" y="357246"/>
                        <a:pt x="156909" y="314623"/>
                      </a:cubicBezTo>
                      <a:close/>
                      <a:moveTo>
                        <a:pt x="189146" y="315007"/>
                      </a:moveTo>
                      <a:cubicBezTo>
                        <a:pt x="189146" y="357246"/>
                        <a:pt x="189146" y="398332"/>
                        <a:pt x="189146" y="439803"/>
                      </a:cubicBezTo>
                      <a:cubicBezTo>
                        <a:pt x="210254" y="439803"/>
                        <a:pt x="230594" y="439803"/>
                        <a:pt x="250550" y="439803"/>
                      </a:cubicBezTo>
                      <a:cubicBezTo>
                        <a:pt x="250550" y="397948"/>
                        <a:pt x="250550" y="356478"/>
                        <a:pt x="250550" y="315007"/>
                      </a:cubicBezTo>
                      <a:cubicBezTo>
                        <a:pt x="229826" y="315007"/>
                        <a:pt x="209870" y="315007"/>
                        <a:pt x="189146" y="315007"/>
                      </a:cubicBezTo>
                      <a:close/>
                      <a:moveTo>
                        <a:pt x="157677" y="472442"/>
                      </a:moveTo>
                      <a:cubicBezTo>
                        <a:pt x="157677" y="483194"/>
                        <a:pt x="157677" y="492793"/>
                        <a:pt x="157677" y="502777"/>
                      </a:cubicBezTo>
                      <a:cubicBezTo>
                        <a:pt x="199508" y="502777"/>
                        <a:pt x="240956" y="502777"/>
                        <a:pt x="282020" y="502777"/>
                      </a:cubicBezTo>
                      <a:cubicBezTo>
                        <a:pt x="282020" y="492409"/>
                        <a:pt x="282020" y="482426"/>
                        <a:pt x="282020" y="472442"/>
                      </a:cubicBezTo>
                      <a:cubicBezTo>
                        <a:pt x="240188" y="472442"/>
                        <a:pt x="199124" y="472442"/>
                        <a:pt x="157677" y="472442"/>
                      </a:cubicBezTo>
                      <a:close/>
                      <a:moveTo>
                        <a:pt x="262447" y="535416"/>
                      </a:moveTo>
                      <a:cubicBezTo>
                        <a:pt x="233280" y="535416"/>
                        <a:pt x="206032" y="535416"/>
                        <a:pt x="177633" y="535416"/>
                      </a:cubicBezTo>
                      <a:cubicBezTo>
                        <a:pt x="180319" y="546168"/>
                        <a:pt x="183006" y="556151"/>
                        <a:pt x="185308" y="565751"/>
                      </a:cubicBezTo>
                      <a:cubicBezTo>
                        <a:pt x="209486" y="565751"/>
                        <a:pt x="232129" y="565751"/>
                        <a:pt x="255155" y="565751"/>
                      </a:cubicBezTo>
                      <a:cubicBezTo>
                        <a:pt x="257458" y="555383"/>
                        <a:pt x="259761" y="545784"/>
                        <a:pt x="262447" y="535416"/>
                      </a:cubicBezTo>
                      <a:close/>
                      <a:moveTo>
                        <a:pt x="156909" y="283136"/>
                      </a:moveTo>
                      <a:cubicBezTo>
                        <a:pt x="156909" y="276608"/>
                        <a:pt x="157293" y="271232"/>
                        <a:pt x="156909" y="265856"/>
                      </a:cubicBezTo>
                      <a:cubicBezTo>
                        <a:pt x="156142" y="257409"/>
                        <a:pt x="148850" y="251649"/>
                        <a:pt x="140791" y="252033"/>
                      </a:cubicBezTo>
                      <a:cubicBezTo>
                        <a:pt x="132731" y="252417"/>
                        <a:pt x="126207" y="259329"/>
                        <a:pt x="125823" y="267392"/>
                      </a:cubicBezTo>
                      <a:cubicBezTo>
                        <a:pt x="125823" y="275456"/>
                        <a:pt x="131580" y="282368"/>
                        <a:pt x="140023" y="283136"/>
                      </a:cubicBezTo>
                      <a:cubicBezTo>
                        <a:pt x="145396" y="283520"/>
                        <a:pt x="150385" y="283136"/>
                        <a:pt x="156909" y="283136"/>
                      </a:cubicBezTo>
                      <a:close/>
                      <a:moveTo>
                        <a:pt x="282787" y="283520"/>
                      </a:moveTo>
                      <a:cubicBezTo>
                        <a:pt x="287393" y="283520"/>
                        <a:pt x="291230" y="283520"/>
                        <a:pt x="295068" y="283520"/>
                      </a:cubicBezTo>
                      <a:cubicBezTo>
                        <a:pt x="296603" y="283520"/>
                        <a:pt x="298522" y="283520"/>
                        <a:pt x="300057" y="283520"/>
                      </a:cubicBezTo>
                      <a:cubicBezTo>
                        <a:pt x="308500" y="282368"/>
                        <a:pt x="314257" y="275456"/>
                        <a:pt x="313873" y="267392"/>
                      </a:cubicBezTo>
                      <a:cubicBezTo>
                        <a:pt x="313489" y="259329"/>
                        <a:pt x="306581" y="252801"/>
                        <a:pt x="298522" y="252417"/>
                      </a:cubicBezTo>
                      <a:cubicBezTo>
                        <a:pt x="290463" y="252417"/>
                        <a:pt x="283555" y="258177"/>
                        <a:pt x="282787" y="266624"/>
                      </a:cubicBezTo>
                      <a:cubicBezTo>
                        <a:pt x="282404" y="271232"/>
                        <a:pt x="282787" y="276608"/>
                        <a:pt x="282787" y="28352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21" name="Google Shape;2021;p57"/>
                <p:cNvSpPr/>
                <p:nvPr/>
              </p:nvSpPr>
              <p:spPr>
                <a:xfrm>
                  <a:off x="2962679" y="5486092"/>
                  <a:ext cx="314009" cy="329945"/>
                </a:xfrm>
                <a:custGeom>
                  <a:rect l="l" t="t" r="r" b="b"/>
                  <a:pathLst>
                    <a:path w="314009" h="329945" extrusionOk="0">
                      <a:moveTo>
                        <a:pt x="98310" y="168286"/>
                      </a:moveTo>
                      <a:cubicBezTo>
                        <a:pt x="47268" y="122207"/>
                        <a:pt x="57630" y="59617"/>
                        <a:pt x="90635" y="27362"/>
                      </a:cubicBezTo>
                      <a:cubicBezTo>
                        <a:pt x="127093" y="-8733"/>
                        <a:pt x="185427" y="-9117"/>
                        <a:pt x="222653" y="26210"/>
                      </a:cubicBezTo>
                      <a:cubicBezTo>
                        <a:pt x="257193" y="59233"/>
                        <a:pt x="266787" y="122975"/>
                        <a:pt x="218048" y="167134"/>
                      </a:cubicBezTo>
                      <a:cubicBezTo>
                        <a:pt x="232631" y="177118"/>
                        <a:pt x="248750" y="186333"/>
                        <a:pt x="262182" y="198237"/>
                      </a:cubicBezTo>
                      <a:cubicBezTo>
                        <a:pt x="295954" y="227804"/>
                        <a:pt x="312457" y="265819"/>
                        <a:pt x="313992" y="310746"/>
                      </a:cubicBezTo>
                      <a:cubicBezTo>
                        <a:pt x="314376" y="324185"/>
                        <a:pt x="308619" y="329945"/>
                        <a:pt x="295187" y="329945"/>
                      </a:cubicBezTo>
                      <a:cubicBezTo>
                        <a:pt x="203081" y="329945"/>
                        <a:pt x="111359" y="329945"/>
                        <a:pt x="19253" y="329945"/>
                      </a:cubicBezTo>
                      <a:cubicBezTo>
                        <a:pt x="5437" y="329945"/>
                        <a:pt x="-704" y="324185"/>
                        <a:pt x="64" y="309978"/>
                      </a:cubicBezTo>
                      <a:cubicBezTo>
                        <a:pt x="3518" y="247003"/>
                        <a:pt x="33452" y="201309"/>
                        <a:pt x="89483" y="172510"/>
                      </a:cubicBezTo>
                      <a:cubicBezTo>
                        <a:pt x="92170" y="170974"/>
                        <a:pt x="94856" y="169822"/>
                        <a:pt x="98310" y="168286"/>
                      </a:cubicBezTo>
                      <a:close/>
                      <a:moveTo>
                        <a:pt x="280220" y="297690"/>
                      </a:moveTo>
                      <a:cubicBezTo>
                        <a:pt x="279068" y="253147"/>
                        <a:pt x="233399" y="185565"/>
                        <a:pt x="151655" y="188253"/>
                      </a:cubicBezTo>
                      <a:cubicBezTo>
                        <a:pt x="91402" y="190173"/>
                        <a:pt x="29231" y="247388"/>
                        <a:pt x="33836" y="297306"/>
                      </a:cubicBezTo>
                      <a:cubicBezTo>
                        <a:pt x="94856" y="297306"/>
                        <a:pt x="155493" y="297306"/>
                        <a:pt x="219583" y="297306"/>
                      </a:cubicBezTo>
                      <a:cubicBezTo>
                        <a:pt x="213059" y="286938"/>
                        <a:pt x="208070" y="278491"/>
                        <a:pt x="202313" y="270427"/>
                      </a:cubicBezTo>
                      <a:cubicBezTo>
                        <a:pt x="195405" y="260827"/>
                        <a:pt x="194638" y="252379"/>
                        <a:pt x="201929" y="246236"/>
                      </a:cubicBezTo>
                      <a:cubicBezTo>
                        <a:pt x="208838" y="240092"/>
                        <a:pt x="218048" y="241628"/>
                        <a:pt x="226107" y="250076"/>
                      </a:cubicBezTo>
                      <a:cubicBezTo>
                        <a:pt x="238772" y="263515"/>
                        <a:pt x="246064" y="279642"/>
                        <a:pt x="249901" y="297690"/>
                      </a:cubicBezTo>
                      <a:cubicBezTo>
                        <a:pt x="260263" y="297690"/>
                        <a:pt x="270242" y="297690"/>
                        <a:pt x="280220" y="297690"/>
                      </a:cubicBezTo>
                      <a:close/>
                      <a:moveTo>
                        <a:pt x="219967" y="93792"/>
                      </a:moveTo>
                      <a:cubicBezTo>
                        <a:pt x="219967" y="59233"/>
                        <a:pt x="191568" y="30818"/>
                        <a:pt x="156644" y="31202"/>
                      </a:cubicBezTo>
                      <a:cubicBezTo>
                        <a:pt x="122488" y="31202"/>
                        <a:pt x="94472" y="59617"/>
                        <a:pt x="94089" y="93792"/>
                      </a:cubicBezTo>
                      <a:cubicBezTo>
                        <a:pt x="94089" y="128735"/>
                        <a:pt x="122104" y="156766"/>
                        <a:pt x="156644" y="157150"/>
                      </a:cubicBezTo>
                      <a:cubicBezTo>
                        <a:pt x="191568" y="157150"/>
                        <a:pt x="219967" y="128735"/>
                        <a:pt x="219967" y="937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22" name="Google Shape;2022;p57"/>
                <p:cNvSpPr/>
                <p:nvPr/>
              </p:nvSpPr>
              <p:spPr>
                <a:xfrm>
                  <a:off x="2522873" y="5485743"/>
                  <a:ext cx="314009" cy="329909"/>
                </a:xfrm>
                <a:custGeom>
                  <a:rect l="l" t="t" r="r" b="b"/>
                  <a:pathLst>
                    <a:path w="314009" h="329909" extrusionOk="0">
                      <a:moveTo>
                        <a:pt x="98310" y="168634"/>
                      </a:moveTo>
                      <a:cubicBezTo>
                        <a:pt x="48036" y="123708"/>
                        <a:pt x="57246" y="61118"/>
                        <a:pt x="89867" y="28095"/>
                      </a:cubicBezTo>
                      <a:cubicBezTo>
                        <a:pt x="126326" y="-8384"/>
                        <a:pt x="184276" y="-9536"/>
                        <a:pt x="221886" y="25791"/>
                      </a:cubicBezTo>
                      <a:cubicBezTo>
                        <a:pt x="256426" y="58046"/>
                        <a:pt x="267171" y="122940"/>
                        <a:pt x="216129" y="168634"/>
                      </a:cubicBezTo>
                      <a:cubicBezTo>
                        <a:pt x="239923" y="179002"/>
                        <a:pt x="260647" y="193594"/>
                        <a:pt x="277149" y="213561"/>
                      </a:cubicBezTo>
                      <a:cubicBezTo>
                        <a:pt x="300560" y="241592"/>
                        <a:pt x="312840" y="274231"/>
                        <a:pt x="313992" y="310710"/>
                      </a:cubicBezTo>
                      <a:cubicBezTo>
                        <a:pt x="314375" y="323766"/>
                        <a:pt x="308619" y="329909"/>
                        <a:pt x="295187" y="329909"/>
                      </a:cubicBezTo>
                      <a:cubicBezTo>
                        <a:pt x="203081" y="329909"/>
                        <a:pt x="111359" y="329909"/>
                        <a:pt x="19253" y="329909"/>
                      </a:cubicBezTo>
                      <a:cubicBezTo>
                        <a:pt x="5437" y="329909"/>
                        <a:pt x="-704" y="324150"/>
                        <a:pt x="64" y="309942"/>
                      </a:cubicBezTo>
                      <a:cubicBezTo>
                        <a:pt x="3902" y="246968"/>
                        <a:pt x="33836" y="201273"/>
                        <a:pt x="89867" y="172474"/>
                      </a:cubicBezTo>
                      <a:cubicBezTo>
                        <a:pt x="92554" y="171322"/>
                        <a:pt x="95240" y="170170"/>
                        <a:pt x="98310" y="168634"/>
                      </a:cubicBezTo>
                      <a:close/>
                      <a:moveTo>
                        <a:pt x="94472" y="298038"/>
                      </a:moveTo>
                      <a:cubicBezTo>
                        <a:pt x="159330" y="298038"/>
                        <a:pt x="219967" y="298038"/>
                        <a:pt x="280987" y="298038"/>
                      </a:cubicBezTo>
                      <a:cubicBezTo>
                        <a:pt x="279068" y="251960"/>
                        <a:pt x="233783" y="187834"/>
                        <a:pt x="155876" y="188602"/>
                      </a:cubicBezTo>
                      <a:cubicBezTo>
                        <a:pt x="78738" y="189370"/>
                        <a:pt x="35371" y="254264"/>
                        <a:pt x="34220" y="298038"/>
                      </a:cubicBezTo>
                      <a:cubicBezTo>
                        <a:pt x="44198" y="298038"/>
                        <a:pt x="54176" y="298038"/>
                        <a:pt x="64154" y="298038"/>
                      </a:cubicBezTo>
                      <a:cubicBezTo>
                        <a:pt x="71446" y="273079"/>
                        <a:pt x="77203" y="261944"/>
                        <a:pt x="88716" y="250424"/>
                      </a:cubicBezTo>
                      <a:cubicBezTo>
                        <a:pt x="91402" y="247736"/>
                        <a:pt x="94472" y="245048"/>
                        <a:pt x="98310" y="243896"/>
                      </a:cubicBezTo>
                      <a:cubicBezTo>
                        <a:pt x="105218" y="241976"/>
                        <a:pt x="111359" y="243896"/>
                        <a:pt x="115580" y="250040"/>
                      </a:cubicBezTo>
                      <a:cubicBezTo>
                        <a:pt x="119801" y="256568"/>
                        <a:pt x="119034" y="262711"/>
                        <a:pt x="114429" y="269239"/>
                      </a:cubicBezTo>
                      <a:cubicBezTo>
                        <a:pt x="107137" y="278071"/>
                        <a:pt x="101764" y="287287"/>
                        <a:pt x="94472" y="298038"/>
                      </a:cubicBezTo>
                      <a:close/>
                      <a:moveTo>
                        <a:pt x="157412" y="31551"/>
                      </a:moveTo>
                      <a:cubicBezTo>
                        <a:pt x="122488" y="31551"/>
                        <a:pt x="94089" y="59582"/>
                        <a:pt x="94472" y="94141"/>
                      </a:cubicBezTo>
                      <a:cubicBezTo>
                        <a:pt x="94472" y="129084"/>
                        <a:pt x="122872" y="157115"/>
                        <a:pt x="157412" y="157115"/>
                      </a:cubicBezTo>
                      <a:cubicBezTo>
                        <a:pt x="191567" y="157115"/>
                        <a:pt x="219967" y="129084"/>
                        <a:pt x="219967" y="94909"/>
                      </a:cubicBezTo>
                      <a:cubicBezTo>
                        <a:pt x="220351" y="59966"/>
                        <a:pt x="192335" y="31551"/>
                        <a:pt x="157412" y="3155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23" name="Google Shape;2023;p57"/>
                <p:cNvSpPr/>
                <p:nvPr/>
              </p:nvSpPr>
              <p:spPr>
                <a:xfrm>
                  <a:off x="2444246" y="5234238"/>
                  <a:ext cx="219597" cy="220082"/>
                </a:xfrm>
                <a:custGeom>
                  <a:rect l="l" t="t" r="r" b="b"/>
                  <a:pathLst>
                    <a:path w="219597" h="220082" extrusionOk="0">
                      <a:moveTo>
                        <a:pt x="157748" y="105269"/>
                      </a:moveTo>
                      <a:cubicBezTo>
                        <a:pt x="185764" y="119861"/>
                        <a:pt x="205720" y="141364"/>
                        <a:pt x="214547" y="171700"/>
                      </a:cubicBezTo>
                      <a:cubicBezTo>
                        <a:pt x="217617" y="181683"/>
                        <a:pt x="218769" y="192051"/>
                        <a:pt x="219536" y="202419"/>
                      </a:cubicBezTo>
                      <a:cubicBezTo>
                        <a:pt x="220304" y="213170"/>
                        <a:pt x="213779" y="219698"/>
                        <a:pt x="203034" y="220082"/>
                      </a:cubicBezTo>
                      <a:cubicBezTo>
                        <a:pt x="140862" y="220082"/>
                        <a:pt x="78691" y="220082"/>
                        <a:pt x="16519" y="220082"/>
                      </a:cubicBezTo>
                      <a:cubicBezTo>
                        <a:pt x="5774" y="220082"/>
                        <a:pt x="-367" y="213554"/>
                        <a:pt x="17" y="202419"/>
                      </a:cubicBezTo>
                      <a:cubicBezTo>
                        <a:pt x="1552" y="163636"/>
                        <a:pt x="18438" y="133685"/>
                        <a:pt x="50675" y="112181"/>
                      </a:cubicBezTo>
                      <a:cubicBezTo>
                        <a:pt x="52594" y="111029"/>
                        <a:pt x="54513" y="109877"/>
                        <a:pt x="56432" y="108725"/>
                      </a:cubicBezTo>
                      <a:cubicBezTo>
                        <a:pt x="58351" y="107573"/>
                        <a:pt x="60269" y="106422"/>
                        <a:pt x="62188" y="105269"/>
                      </a:cubicBezTo>
                      <a:cubicBezTo>
                        <a:pt x="40697" y="68791"/>
                        <a:pt x="43000" y="37688"/>
                        <a:pt x="68329" y="15416"/>
                      </a:cubicBezTo>
                      <a:cubicBezTo>
                        <a:pt x="91355" y="-4551"/>
                        <a:pt x="125895" y="-5319"/>
                        <a:pt x="149689" y="14264"/>
                      </a:cubicBezTo>
                      <a:cubicBezTo>
                        <a:pt x="176554" y="35768"/>
                        <a:pt x="179240" y="66871"/>
                        <a:pt x="157748" y="105269"/>
                      </a:cubicBezTo>
                      <a:close/>
                      <a:moveTo>
                        <a:pt x="186148" y="188211"/>
                      </a:moveTo>
                      <a:cubicBezTo>
                        <a:pt x="180391" y="151732"/>
                        <a:pt x="145084" y="124085"/>
                        <a:pt x="105939" y="126005"/>
                      </a:cubicBezTo>
                      <a:cubicBezTo>
                        <a:pt x="70631" y="127541"/>
                        <a:pt x="36092" y="157492"/>
                        <a:pt x="34557" y="188211"/>
                      </a:cubicBezTo>
                      <a:cubicBezTo>
                        <a:pt x="85215" y="188211"/>
                        <a:pt x="135490" y="188211"/>
                        <a:pt x="186148" y="188211"/>
                      </a:cubicBezTo>
                      <a:close/>
                      <a:moveTo>
                        <a:pt x="141630" y="63415"/>
                      </a:moveTo>
                      <a:cubicBezTo>
                        <a:pt x="141630" y="46135"/>
                        <a:pt x="127814" y="31928"/>
                        <a:pt x="110928" y="31928"/>
                      </a:cubicBezTo>
                      <a:cubicBezTo>
                        <a:pt x="93274" y="31544"/>
                        <a:pt x="79075" y="46135"/>
                        <a:pt x="79075" y="63415"/>
                      </a:cubicBezTo>
                      <a:cubicBezTo>
                        <a:pt x="79075" y="80310"/>
                        <a:pt x="93274" y="94518"/>
                        <a:pt x="110544" y="94518"/>
                      </a:cubicBezTo>
                      <a:cubicBezTo>
                        <a:pt x="127430" y="94518"/>
                        <a:pt x="141246" y="80310"/>
                        <a:pt x="141630" y="6341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24" name="Google Shape;2024;p57"/>
                <p:cNvSpPr/>
                <p:nvPr/>
              </p:nvSpPr>
              <p:spPr>
                <a:xfrm>
                  <a:off x="3135377" y="5234295"/>
                  <a:ext cx="219647" cy="220409"/>
                </a:xfrm>
                <a:custGeom>
                  <a:rect l="l" t="t" r="r" b="b"/>
                  <a:pathLst>
                    <a:path w="219647" h="220409" extrusionOk="0">
                      <a:moveTo>
                        <a:pt x="62236" y="105213"/>
                      </a:moveTo>
                      <a:cubicBezTo>
                        <a:pt x="40744" y="67966"/>
                        <a:pt x="43431" y="36479"/>
                        <a:pt x="69143" y="14975"/>
                      </a:cubicBezTo>
                      <a:cubicBezTo>
                        <a:pt x="92554" y="-4992"/>
                        <a:pt x="126710" y="-4992"/>
                        <a:pt x="150504" y="14975"/>
                      </a:cubicBezTo>
                      <a:cubicBezTo>
                        <a:pt x="176600" y="36863"/>
                        <a:pt x="178903" y="68350"/>
                        <a:pt x="157795" y="104829"/>
                      </a:cubicBezTo>
                      <a:cubicBezTo>
                        <a:pt x="165855" y="110589"/>
                        <a:pt x="174298" y="115580"/>
                        <a:pt x="181590" y="121724"/>
                      </a:cubicBezTo>
                      <a:cubicBezTo>
                        <a:pt x="205767" y="142460"/>
                        <a:pt x="218048" y="168955"/>
                        <a:pt x="219583" y="200826"/>
                      </a:cubicBezTo>
                      <a:cubicBezTo>
                        <a:pt x="220351" y="214265"/>
                        <a:pt x="214210" y="220409"/>
                        <a:pt x="201162" y="220409"/>
                      </a:cubicBezTo>
                      <a:cubicBezTo>
                        <a:pt x="140142" y="220409"/>
                        <a:pt x="79505" y="220409"/>
                        <a:pt x="18485" y="220409"/>
                      </a:cubicBezTo>
                      <a:cubicBezTo>
                        <a:pt x="5437" y="220409"/>
                        <a:pt x="-704" y="214265"/>
                        <a:pt x="64" y="200826"/>
                      </a:cubicBezTo>
                      <a:cubicBezTo>
                        <a:pt x="1983" y="162811"/>
                        <a:pt x="18869" y="133628"/>
                        <a:pt x="50722" y="112509"/>
                      </a:cubicBezTo>
                      <a:cubicBezTo>
                        <a:pt x="54560" y="109437"/>
                        <a:pt x="58398" y="107517"/>
                        <a:pt x="62236" y="105213"/>
                      </a:cubicBezTo>
                      <a:close/>
                      <a:moveTo>
                        <a:pt x="186195" y="188154"/>
                      </a:moveTo>
                      <a:cubicBezTo>
                        <a:pt x="180822" y="151675"/>
                        <a:pt x="145515" y="124412"/>
                        <a:pt x="105986" y="125948"/>
                      </a:cubicBezTo>
                      <a:cubicBezTo>
                        <a:pt x="71062" y="127484"/>
                        <a:pt x="36523" y="157051"/>
                        <a:pt x="34604" y="188154"/>
                      </a:cubicBezTo>
                      <a:cubicBezTo>
                        <a:pt x="84878" y="188154"/>
                        <a:pt x="135537" y="188154"/>
                        <a:pt x="186195" y="188154"/>
                      </a:cubicBezTo>
                      <a:close/>
                      <a:moveTo>
                        <a:pt x="141293" y="62590"/>
                      </a:moveTo>
                      <a:cubicBezTo>
                        <a:pt x="140909" y="45311"/>
                        <a:pt x="126710" y="31487"/>
                        <a:pt x="109824" y="31487"/>
                      </a:cubicBezTo>
                      <a:cubicBezTo>
                        <a:pt x="92170" y="31487"/>
                        <a:pt x="78354" y="46079"/>
                        <a:pt x="78738" y="63742"/>
                      </a:cubicBezTo>
                      <a:cubicBezTo>
                        <a:pt x="79122" y="80638"/>
                        <a:pt x="93705" y="94461"/>
                        <a:pt x="110591" y="94077"/>
                      </a:cubicBezTo>
                      <a:cubicBezTo>
                        <a:pt x="127861" y="94077"/>
                        <a:pt x="141677" y="79870"/>
                        <a:pt x="141293" y="6259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25" name="Google Shape;2025;p57"/>
                <p:cNvSpPr/>
                <p:nvPr/>
              </p:nvSpPr>
              <p:spPr>
                <a:xfrm>
                  <a:off x="2837244" y="5533037"/>
                  <a:ext cx="125498" cy="125948"/>
                </a:xfrm>
                <a:custGeom>
                  <a:rect l="l" t="t" r="r" b="b"/>
                  <a:pathLst>
                    <a:path w="125498" h="125948" extrusionOk="0">
                      <a:moveTo>
                        <a:pt x="62559" y="0"/>
                      </a:moveTo>
                      <a:cubicBezTo>
                        <a:pt x="97483" y="0"/>
                        <a:pt x="125498" y="28031"/>
                        <a:pt x="125498" y="62974"/>
                      </a:cubicBezTo>
                      <a:cubicBezTo>
                        <a:pt x="125498" y="97533"/>
                        <a:pt x="97099" y="125948"/>
                        <a:pt x="62559" y="125948"/>
                      </a:cubicBezTo>
                      <a:cubicBezTo>
                        <a:pt x="28403" y="125948"/>
                        <a:pt x="388" y="97917"/>
                        <a:pt x="4" y="63742"/>
                      </a:cubicBezTo>
                      <a:cubicBezTo>
                        <a:pt x="-380" y="28415"/>
                        <a:pt x="27636" y="0"/>
                        <a:pt x="62559" y="0"/>
                      </a:cubicBezTo>
                      <a:close/>
                      <a:moveTo>
                        <a:pt x="62559" y="31487"/>
                      </a:moveTo>
                      <a:cubicBezTo>
                        <a:pt x="45289" y="31487"/>
                        <a:pt x="31473" y="45695"/>
                        <a:pt x="31473" y="62974"/>
                      </a:cubicBezTo>
                      <a:cubicBezTo>
                        <a:pt x="31473" y="80638"/>
                        <a:pt x="46057" y="94845"/>
                        <a:pt x="63327" y="94461"/>
                      </a:cubicBezTo>
                      <a:cubicBezTo>
                        <a:pt x="80213" y="94077"/>
                        <a:pt x="94413" y="79870"/>
                        <a:pt x="94029" y="62590"/>
                      </a:cubicBezTo>
                      <a:cubicBezTo>
                        <a:pt x="93645" y="45311"/>
                        <a:pt x="79829" y="31487"/>
                        <a:pt x="62559" y="3148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26" name="Google Shape;2026;p57"/>
                <p:cNvSpPr/>
                <p:nvPr/>
              </p:nvSpPr>
              <p:spPr>
                <a:xfrm>
                  <a:off x="2459992" y="5485801"/>
                  <a:ext cx="94419" cy="94102"/>
                </a:xfrm>
                <a:custGeom>
                  <a:rect l="l" t="t" r="r" b="b"/>
                  <a:pathLst>
                    <a:path w="94419" h="94102" extrusionOk="0">
                      <a:moveTo>
                        <a:pt x="94414" y="48388"/>
                      </a:moveTo>
                      <a:cubicBezTo>
                        <a:pt x="94030" y="73731"/>
                        <a:pt x="72155" y="94850"/>
                        <a:pt x="46442" y="94082"/>
                      </a:cubicBezTo>
                      <a:cubicBezTo>
                        <a:pt x="20345" y="93698"/>
                        <a:pt x="-378" y="71811"/>
                        <a:pt x="5" y="45700"/>
                      </a:cubicBezTo>
                      <a:cubicBezTo>
                        <a:pt x="773" y="19973"/>
                        <a:pt x="22264" y="-379"/>
                        <a:pt x="47977" y="5"/>
                      </a:cubicBezTo>
                      <a:cubicBezTo>
                        <a:pt x="74074" y="389"/>
                        <a:pt x="94798" y="22277"/>
                        <a:pt x="94414" y="48388"/>
                      </a:cubicBezTo>
                      <a:close/>
                      <a:moveTo>
                        <a:pt x="62944" y="47236"/>
                      </a:moveTo>
                      <a:cubicBezTo>
                        <a:pt x="62944" y="38788"/>
                        <a:pt x="56036" y="31492"/>
                        <a:pt x="47593" y="31492"/>
                      </a:cubicBezTo>
                      <a:cubicBezTo>
                        <a:pt x="39150" y="31108"/>
                        <a:pt x="31859" y="38020"/>
                        <a:pt x="31475" y="46468"/>
                      </a:cubicBezTo>
                      <a:cubicBezTo>
                        <a:pt x="31091" y="55300"/>
                        <a:pt x="38383" y="62979"/>
                        <a:pt x="47210" y="62979"/>
                      </a:cubicBezTo>
                      <a:cubicBezTo>
                        <a:pt x="55653" y="62595"/>
                        <a:pt x="62944" y="55684"/>
                        <a:pt x="62944" y="4723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27" name="Google Shape;2027;p57"/>
                <p:cNvSpPr/>
                <p:nvPr/>
              </p:nvSpPr>
              <p:spPr>
                <a:xfrm>
                  <a:off x="3245585" y="5485802"/>
                  <a:ext cx="94408" cy="94087"/>
                </a:xfrm>
                <a:custGeom>
                  <a:rect l="l" t="t" r="r" b="b"/>
                  <a:pathLst>
                    <a:path w="94408" h="94087" extrusionOk="0">
                      <a:moveTo>
                        <a:pt x="0" y="46852"/>
                      </a:moveTo>
                      <a:cubicBezTo>
                        <a:pt x="0" y="20740"/>
                        <a:pt x="21491" y="-379"/>
                        <a:pt x="47972" y="5"/>
                      </a:cubicBezTo>
                      <a:cubicBezTo>
                        <a:pt x="73301" y="389"/>
                        <a:pt x="94409" y="21893"/>
                        <a:pt x="94409" y="47236"/>
                      </a:cubicBezTo>
                      <a:cubicBezTo>
                        <a:pt x="94025" y="73347"/>
                        <a:pt x="72533" y="94466"/>
                        <a:pt x="46437" y="94082"/>
                      </a:cubicBezTo>
                      <a:cubicBezTo>
                        <a:pt x="20724" y="93698"/>
                        <a:pt x="0" y="72579"/>
                        <a:pt x="0" y="46852"/>
                      </a:cubicBezTo>
                      <a:close/>
                      <a:moveTo>
                        <a:pt x="46821" y="31492"/>
                      </a:moveTo>
                      <a:cubicBezTo>
                        <a:pt x="38378" y="31492"/>
                        <a:pt x="31470" y="38404"/>
                        <a:pt x="31086" y="46852"/>
                      </a:cubicBezTo>
                      <a:cubicBezTo>
                        <a:pt x="31086" y="55299"/>
                        <a:pt x="37994" y="62595"/>
                        <a:pt x="46437" y="62595"/>
                      </a:cubicBezTo>
                      <a:cubicBezTo>
                        <a:pt x="55263" y="62979"/>
                        <a:pt x="62555" y="55299"/>
                        <a:pt x="62555" y="46468"/>
                      </a:cubicBezTo>
                      <a:cubicBezTo>
                        <a:pt x="62555" y="38404"/>
                        <a:pt x="55263" y="31492"/>
                        <a:pt x="46821" y="3149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28" name="Google Shape;2028;p57"/>
                <p:cNvSpPr/>
                <p:nvPr/>
              </p:nvSpPr>
              <p:spPr>
                <a:xfrm>
                  <a:off x="2523320" y="5014653"/>
                  <a:ext cx="94030" cy="94077"/>
                </a:xfrm>
                <a:custGeom>
                  <a:rect l="l" t="t" r="r" b="b"/>
                  <a:pathLst>
                    <a:path w="94030" h="94077" extrusionOk="0">
                      <a:moveTo>
                        <a:pt x="94025" y="46462"/>
                      </a:moveTo>
                      <a:cubicBezTo>
                        <a:pt x="94409" y="72574"/>
                        <a:pt x="73301" y="94077"/>
                        <a:pt x="47204" y="94077"/>
                      </a:cubicBezTo>
                      <a:cubicBezTo>
                        <a:pt x="21491" y="94077"/>
                        <a:pt x="384" y="72958"/>
                        <a:pt x="0" y="47615"/>
                      </a:cubicBezTo>
                      <a:cubicBezTo>
                        <a:pt x="0" y="21503"/>
                        <a:pt x="21108" y="0"/>
                        <a:pt x="46821" y="0"/>
                      </a:cubicBezTo>
                      <a:cubicBezTo>
                        <a:pt x="72534" y="0"/>
                        <a:pt x="93641" y="20735"/>
                        <a:pt x="94025" y="46462"/>
                      </a:cubicBezTo>
                      <a:close/>
                      <a:moveTo>
                        <a:pt x="62555" y="47231"/>
                      </a:moveTo>
                      <a:cubicBezTo>
                        <a:pt x="62555" y="38783"/>
                        <a:pt x="56031" y="31487"/>
                        <a:pt x="47588" y="31487"/>
                      </a:cubicBezTo>
                      <a:cubicBezTo>
                        <a:pt x="38761" y="31103"/>
                        <a:pt x="31470" y="38399"/>
                        <a:pt x="31470" y="47231"/>
                      </a:cubicBezTo>
                      <a:cubicBezTo>
                        <a:pt x="31470" y="55678"/>
                        <a:pt x="38761" y="62590"/>
                        <a:pt x="47204" y="62590"/>
                      </a:cubicBezTo>
                      <a:cubicBezTo>
                        <a:pt x="55264" y="62590"/>
                        <a:pt x="62172" y="55678"/>
                        <a:pt x="62555" y="472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sp>
              <p:nvSpPr>
                <p:cNvPr id="2029" name="Google Shape;2029;p57"/>
                <p:cNvSpPr/>
                <p:nvPr/>
              </p:nvSpPr>
              <p:spPr>
                <a:xfrm>
                  <a:off x="3182646" y="5014648"/>
                  <a:ext cx="94030" cy="94466"/>
                </a:xfrm>
                <a:custGeom>
                  <a:rect l="l" t="t" r="r" b="b"/>
                  <a:pathLst>
                    <a:path w="94030" h="94466" extrusionOk="0">
                      <a:moveTo>
                        <a:pt x="47204" y="5"/>
                      </a:moveTo>
                      <a:cubicBezTo>
                        <a:pt x="73301" y="5"/>
                        <a:pt x="94409" y="21892"/>
                        <a:pt x="94025" y="48004"/>
                      </a:cubicBezTo>
                      <a:cubicBezTo>
                        <a:pt x="93641" y="73731"/>
                        <a:pt x="72534" y="94466"/>
                        <a:pt x="46821" y="94466"/>
                      </a:cubicBezTo>
                      <a:cubicBezTo>
                        <a:pt x="21108" y="94466"/>
                        <a:pt x="0" y="73347"/>
                        <a:pt x="0" y="47620"/>
                      </a:cubicBezTo>
                      <a:cubicBezTo>
                        <a:pt x="0" y="21124"/>
                        <a:pt x="21108" y="-379"/>
                        <a:pt x="47204" y="5"/>
                      </a:cubicBezTo>
                      <a:close/>
                      <a:moveTo>
                        <a:pt x="62555" y="46852"/>
                      </a:moveTo>
                      <a:cubicBezTo>
                        <a:pt x="62555" y="38404"/>
                        <a:pt x="55647" y="31492"/>
                        <a:pt x="47204" y="31492"/>
                      </a:cubicBezTo>
                      <a:cubicBezTo>
                        <a:pt x="38378" y="31492"/>
                        <a:pt x="31086" y="38788"/>
                        <a:pt x="31470" y="47620"/>
                      </a:cubicBezTo>
                      <a:cubicBezTo>
                        <a:pt x="31853" y="56067"/>
                        <a:pt x="39145" y="62979"/>
                        <a:pt x="47588" y="62595"/>
                      </a:cubicBezTo>
                      <a:cubicBezTo>
                        <a:pt x="56031" y="62211"/>
                        <a:pt x="62939" y="55299"/>
                        <a:pt x="62555" y="4685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283">
                    <a:solidFill>
                      <a:schemeClr val="dk1"/>
                    </a:solidFill>
                    <a:latin typeface="Century Schoolbook"/>
                    <a:ea typeface="Century Schoolbook"/>
                    <a:cs typeface="Century Schoolbook"/>
                    <a:sym typeface="Century Schoolbook"/>
                  </a:endParaRPr>
                </a:p>
              </p:txBody>
            </p:sp>
          </p:grpSp>
        </p:grpSp>
      </p:grpSp>
      <p:sp>
        <p:nvSpPr>
          <p:cNvPr id="2030" name="Google Shape;2030;p57"/>
          <p:cNvSpPr txBox="1"/>
          <p:nvPr/>
        </p:nvSpPr>
        <p:spPr>
          <a:xfrm>
            <a:off x="128258" y="2269240"/>
            <a:ext cx="7319893" cy="4068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11E3B"/>
              </a:buClr>
              <a:buSzPts val="1400"/>
              <a:buFont typeface="Arial"/>
              <a:buNone/>
            </a:pPr>
            <a:r>
              <a:rPr lang="en-US" sz="1400" b="1">
                <a:solidFill>
                  <a:srgbClr val="011E3B"/>
                </a:solidFill>
                <a:latin typeface="Verdana"/>
                <a:ea typeface="Verdana"/>
                <a:cs typeface="Verdana"/>
                <a:sym typeface="Verdana"/>
              </a:rPr>
              <a:t>"Ringiovanire nella natura, scoprire la serenità - con i Soggiorni Serenità".</a:t>
            </a:r>
            <a:endParaRPr/>
          </a:p>
          <a:p>
            <a:pPr marL="0" marR="0" lvl="0" indent="0" algn="l" rtl="0">
              <a:lnSpc>
                <a:spcPct val="100000"/>
              </a:lnSpc>
              <a:spcBef>
                <a:spcPts val="600"/>
              </a:spcBef>
              <a:spcAft>
                <a:spcPts val="0"/>
              </a:spcAft>
              <a:buClr>
                <a:srgbClr val="011E3B"/>
              </a:buClr>
              <a:buSzPts val="1400"/>
              <a:buFont typeface="Arial"/>
              <a:buNone/>
            </a:pPr>
            <a:r>
              <a:rPr lang="en-US" sz="1400">
                <a:solidFill>
                  <a:srgbClr val="011E3B"/>
                </a:solidFill>
                <a:latin typeface="Verdana"/>
                <a:ea typeface="Verdana"/>
                <a:cs typeface="Verdana"/>
                <a:sym typeface="Verdana"/>
              </a:rPr>
              <a:t>Seguendo questo piano passo dopo passo, la vostra campagna di ecoturismo attirerà, coinvolgerà e ispirerà efficacemente i viaggiatori, promuovendo al contempo il benessere e la sostenibilità!</a:t>
            </a:r>
            <a:endParaRPr/>
          </a:p>
          <a:p>
            <a:pPr marL="0" marR="0" lvl="0" indent="0" algn="l" rtl="0">
              <a:lnSpc>
                <a:spcPct val="100000"/>
              </a:lnSpc>
              <a:spcBef>
                <a:spcPts val="600"/>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2031" name="Google Shape;2031;p57"/>
          <p:cNvSpPr/>
          <p:nvPr/>
        </p:nvSpPr>
        <p:spPr>
          <a:xfrm>
            <a:off x="0" y="4126958"/>
            <a:ext cx="7559677" cy="531962"/>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032" name="Google Shape;2032;p57"/>
          <p:cNvSpPr txBox="1"/>
          <p:nvPr/>
        </p:nvSpPr>
        <p:spPr>
          <a:xfrm>
            <a:off x="291232" y="4210305"/>
            <a:ext cx="4870216"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Campagna 6: Cibo ed eventi</a:t>
            </a:r>
            <a:endParaRPr/>
          </a:p>
        </p:txBody>
      </p:sp>
      <p:sp>
        <p:nvSpPr>
          <p:cNvPr id="2033" name="Google Shape;2033;p57"/>
          <p:cNvSpPr txBox="1"/>
          <p:nvPr/>
        </p:nvSpPr>
        <p:spPr>
          <a:xfrm>
            <a:off x="302839" y="128711"/>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5: Fase 3</a:t>
            </a:r>
            <a:endParaRPr/>
          </a:p>
        </p:txBody>
      </p:sp>
      <p:sp>
        <p:nvSpPr>
          <p:cNvPr id="2034" name="Google Shape;2034;p57"/>
          <p:cNvSpPr txBox="1"/>
          <p:nvPr/>
        </p:nvSpPr>
        <p:spPr>
          <a:xfrm>
            <a:off x="668893" y="10405383"/>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6</a:t>
            </a:r>
            <a:endParaRPr sz="1400" b="0" i="0">
              <a:solidFill>
                <a:schemeClr val="lt1"/>
              </a:solidFill>
              <a:latin typeface="Verdana"/>
              <a:ea typeface="Verdana"/>
              <a:cs typeface="Verdana"/>
              <a:sym typeface="Verdana"/>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8" name="Shape 2038"/>
        <p:cNvGrpSpPr/>
        <p:nvPr/>
      </p:nvGrpSpPr>
      <p:grpSpPr>
        <a:xfrm>
          <a:off x="0" y="0"/>
          <a:ext cx="0" cy="0"/>
          <a:chOff x="0" y="0"/>
          <a:chExt cx="0" cy="0"/>
        </a:xfrm>
      </p:grpSpPr>
      <p:graphicFrame>
        <p:nvGraphicFramePr>
          <p:cNvPr id="2039" name="Google Shape;2039;p58"/>
          <p:cNvGraphicFramePr/>
          <p:nvPr/>
        </p:nvGraphicFramePr>
        <p:xfrm>
          <a:off x="285417" y="2380843"/>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4</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UTILIZZARE gli strumenti</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40 strumenti di condivisione e promozione</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strumento fornisce una descrizione tecnica e poi spiega come può essere applicato a un concetto o a un'idea di eco-salute.</a:t>
                      </a:r>
                      <a:endParaRPr/>
                    </a:p>
                    <a:p>
                      <a:pPr marL="0" marR="0" lvl="0" indent="0" algn="l" rtl="0">
                        <a:spcBef>
                          <a:spcPts val="1200"/>
                        </a:spcBef>
                        <a:spcAft>
                          <a:spcPts val="0"/>
                        </a:spcAft>
                        <a:buClr>
                          <a:srgbClr val="F16924"/>
                        </a:buClr>
                        <a:buSzPts val="1400"/>
                        <a:buFont typeface="Noto Sans Symbols"/>
                        <a:buNone/>
                      </a:pPr>
                      <a:r>
                        <a:rPr lang="en-US" sz="1400" b="1">
                          <a:solidFill>
                            <a:srgbClr val="4B4B4B"/>
                          </a:solidFill>
                          <a:latin typeface="Verdana"/>
                          <a:ea typeface="Verdana"/>
                          <a:cs typeface="Verdana"/>
                          <a:sym typeface="Verdana"/>
                        </a:rPr>
                        <a:t>Esistono </a:t>
                      </a:r>
                      <a:r>
                        <a:rPr lang="en-US" sz="1400" b="1">
                          <a:solidFill>
                            <a:srgbClr val="F16924"/>
                          </a:solidFill>
                          <a:latin typeface="Verdana"/>
                          <a:ea typeface="Verdana"/>
                          <a:cs typeface="Verdana"/>
                          <a:sym typeface="Verdana"/>
                        </a:rPr>
                        <a:t>7 categorie </a:t>
                      </a:r>
                      <a:r>
                        <a:rPr lang="en-US" sz="1400" b="1">
                          <a:solidFill>
                            <a:srgbClr val="4B4B4B"/>
                          </a:solidFill>
                          <a:latin typeface="Verdana"/>
                          <a:ea typeface="Verdana"/>
                          <a:cs typeface="Verdana"/>
                          <a:sym typeface="Verdana"/>
                        </a:rPr>
                        <a:t>di strumenti</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Progettazione e creazione di contenuti</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Creazione di media digitali</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Pianificazione e collaborazione di eventi</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Apprendimento online e sviluppo delle competenze</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Coinvolgimento e comunicazione personalizzati</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Campagne e marketing sui social media</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Creazione di siti web e commercio elettronico</a:t>
                      </a:r>
                      <a:endParaRPr/>
                    </a:p>
                    <a:p>
                      <a:pPr marL="0" marR="0" lvl="0" indent="0" algn="l" rtl="0">
                        <a:spcBef>
                          <a:spcPts val="60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2040" name="Google Shape;2040;p58"/>
          <p:cNvSpPr txBox="1"/>
          <p:nvPr/>
        </p:nvSpPr>
        <p:spPr>
          <a:xfrm>
            <a:off x="302839" y="1514156"/>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a:solidFill>
                  <a:schemeClr val="lt1"/>
                </a:solidFill>
                <a:latin typeface="Verdana"/>
                <a:ea typeface="Verdana"/>
                <a:cs typeface="Verdana"/>
                <a:sym typeface="Verdana"/>
              </a:rPr>
              <a:t>USARE gli strumenti (40)</a:t>
            </a:r>
            <a:endParaRPr/>
          </a:p>
        </p:txBody>
      </p:sp>
      <p:sp>
        <p:nvSpPr>
          <p:cNvPr id="2041" name="Google Shape;2041;p58"/>
          <p:cNvSpPr txBox="1"/>
          <p:nvPr/>
        </p:nvSpPr>
        <p:spPr>
          <a:xfrm>
            <a:off x="302839" y="945637"/>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5: Fase 4</a:t>
            </a:r>
            <a:endParaRPr/>
          </a:p>
        </p:txBody>
      </p:sp>
      <p:pic>
        <p:nvPicPr>
          <p:cNvPr id="2042" name="Google Shape;2042;p58"/>
          <p:cNvPicPr preferRelativeResize="0"/>
          <p:nvPr/>
        </p:nvPicPr>
        <p:blipFill rotWithShape="1">
          <a:blip r:embed="rId3">
            <a:alphaModFix/>
          </a:blip>
          <a:srcRect l="0" t="0" r="0" b="0"/>
          <a:stretch/>
        </p:blipFill>
        <p:spPr>
          <a:xfrm>
            <a:off x="71652" y="6444312"/>
            <a:ext cx="7559675" cy="2733345"/>
          </a:xfrm>
          <a:prstGeom prst="rect">
            <a:avLst/>
          </a:prstGeom>
          <a:noFill/>
          <a:ln>
            <a:noFill/>
          </a:ln>
        </p:spPr>
      </p:pic>
      <p:grpSp>
        <p:nvGrpSpPr>
          <p:cNvPr id="2043" name="Google Shape;2043;p58"/>
          <p:cNvGrpSpPr/>
          <p:nvPr/>
        </p:nvGrpSpPr>
        <p:grpSpPr>
          <a:xfrm>
            <a:off x="5876039" y="359982"/>
            <a:ext cx="1247882" cy="1201783"/>
            <a:chOff x="4924697" y="3291840"/>
            <a:chExt cx="1247882" cy="1201783"/>
          </a:xfrm>
        </p:grpSpPr>
        <p:sp>
          <p:nvSpPr>
            <p:cNvPr id="2044" name="Google Shape;2044;p58">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045" name="Google Shape;2045;p58">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u="sng">
                  <a:solidFill>
                    <a:schemeClr val="lt1"/>
                  </a:solidFill>
                  <a:latin typeface="Calibri"/>
                  <a:ea typeface="Calibri"/>
                  <a:cs typeface="Calibri"/>
                  <a:sym typeface="Calibri"/>
                  <a:hlinkClick r:id="rId6">
                    <a:extLst>
                      <a:ext uri="{A12FA001-AC4F-418D-AE19-62706E023703}">
                        <ahyp:hlinkClr val="tx"/>
                      </a:ext>
                    </a:extLst>
                  </a:hlinkClick>
                </a:rPr>
                <a:t>CLICCA</a:t>
              </a:r>
              <a:endParaRPr sz="3000" b="1" i="0">
                <a:solidFill>
                  <a:schemeClr val="lt1"/>
                </a:solidFill>
                <a:latin typeface="Calibri"/>
                <a:ea typeface="Calibri"/>
                <a:cs typeface="Calibri"/>
                <a:sym typeface="Calibri"/>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9" name="Shape 2049"/>
        <p:cNvGrpSpPr/>
        <p:nvPr/>
      </p:nvGrpSpPr>
      <p:grpSpPr>
        <a:xfrm>
          <a:off x="0" y="0"/>
          <a:ext cx="0" cy="0"/>
          <a:chOff x="0" y="0"/>
          <a:chExt cx="0" cy="0"/>
        </a:xfrm>
      </p:grpSpPr>
      <p:sp>
        <p:nvSpPr>
          <p:cNvPr id="2050" name="Google Shape;2050;p59"/>
          <p:cNvSpPr txBox="1"/>
          <p:nvPr>
            <p:ph type="body" idx="1"/>
          </p:nvPr>
        </p:nvSpPr>
        <p:spPr>
          <a:xfrm>
            <a:off x="18499"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PENSARE</a:t>
            </a:r>
            <a:endParaRPr/>
          </a:p>
        </p:txBody>
      </p:sp>
      <p:sp>
        <p:nvSpPr>
          <p:cNvPr id="2051" name="Google Shape;2051;p59"/>
          <p:cNvSpPr txBox="1"/>
          <p:nvPr>
            <p:ph type="body" idx="3"/>
          </p:nvPr>
        </p:nvSpPr>
        <p:spPr>
          <a:xfrm>
            <a:off x="1884244" y="5831519"/>
            <a:ext cx="1870306"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GUARDA</a:t>
            </a:r>
            <a:endParaRPr/>
          </a:p>
        </p:txBody>
      </p:sp>
      <p:sp>
        <p:nvSpPr>
          <p:cNvPr id="2052" name="Google Shape;2052;p59"/>
          <p:cNvSpPr txBox="1"/>
          <p:nvPr>
            <p:ph type="body" idx="4"/>
          </p:nvPr>
        </p:nvSpPr>
        <p:spPr>
          <a:xfrm>
            <a:off x="3759226" y="5831519"/>
            <a:ext cx="1904898"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PROVARE</a:t>
            </a:r>
            <a:endParaRPr/>
          </a:p>
        </p:txBody>
      </p:sp>
      <p:sp>
        <p:nvSpPr>
          <p:cNvPr id="2053" name="Google Shape;2053;p59"/>
          <p:cNvSpPr txBox="1"/>
          <p:nvPr>
            <p:ph type="body" idx="5"/>
          </p:nvPr>
        </p:nvSpPr>
        <p:spPr>
          <a:xfrm>
            <a:off x="5682625" y="5831519"/>
            <a:ext cx="1905014" cy="27185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UTILIZZO</a:t>
            </a:r>
            <a:endParaRPr/>
          </a:p>
        </p:txBody>
      </p:sp>
      <p:sp>
        <p:nvSpPr>
          <p:cNvPr id="2054" name="Google Shape;2054;p59"/>
          <p:cNvSpPr txBox="1"/>
          <p:nvPr>
            <p:ph type="body" idx="6"/>
          </p:nvPr>
        </p:nvSpPr>
        <p:spPr>
          <a:xfrm>
            <a:off x="18499"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5 domande</a:t>
            </a:r>
            <a:endParaRPr/>
          </a:p>
        </p:txBody>
      </p:sp>
      <p:sp>
        <p:nvSpPr>
          <p:cNvPr id="2055" name="Google Shape;2055;p59"/>
          <p:cNvSpPr txBox="1"/>
          <p:nvPr>
            <p:ph type="body" idx="7"/>
          </p:nvPr>
        </p:nvSpPr>
        <p:spPr>
          <a:xfrm>
            <a:off x="1894192"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6 Video</a:t>
            </a:r>
            <a:endParaRPr/>
          </a:p>
        </p:txBody>
      </p:sp>
      <p:sp>
        <p:nvSpPr>
          <p:cNvPr id="2056" name="Google Shape;2056;p59"/>
          <p:cNvSpPr txBox="1"/>
          <p:nvPr>
            <p:ph type="body" idx="8"/>
          </p:nvPr>
        </p:nvSpPr>
        <p:spPr>
          <a:xfrm>
            <a:off x="3781607" y="6404916"/>
            <a:ext cx="1870304"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7 Idee</a:t>
            </a:r>
            <a:endParaRPr/>
          </a:p>
        </p:txBody>
      </p:sp>
      <p:sp>
        <p:nvSpPr>
          <p:cNvPr id="2057" name="Google Shape;2057;p59"/>
          <p:cNvSpPr txBox="1"/>
          <p:nvPr>
            <p:ph type="body" idx="9"/>
          </p:nvPr>
        </p:nvSpPr>
        <p:spPr>
          <a:xfrm>
            <a:off x="5645576" y="6404916"/>
            <a:ext cx="1948756" cy="658404"/>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a:t>16 Strumenti</a:t>
            </a:r>
            <a:endParaRPr/>
          </a:p>
        </p:txBody>
      </p:sp>
      <p:sp>
        <p:nvSpPr>
          <p:cNvPr id="2058" name="Google Shape;2058;p59"/>
          <p:cNvSpPr txBox="1"/>
          <p:nvPr>
            <p:ph type="body" idx="14"/>
          </p:nvPr>
        </p:nvSpPr>
        <p:spPr>
          <a:xfrm>
            <a:off x="161768" y="7613542"/>
            <a:ext cx="709683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Questa sezione insegna ai partecipanti come rafforzare le reti, scambiare idee e ricevere il supporto dei pari per sviluppare la loro idea o il loro progetto. Sfruttando strumenti come le videoconferenze, le piattaforme di rete e i sondaggi, i partecipanti acquisiranno le competenze necessarie per presentare le proprie idee, raccogliere feedback preziosi e perfezionare il proprio approccio. Questo faciliterà il collegamento con persone che la pensano allo stesso modo, la condivisione delle conoscenze e la collaborazione efficace con comunità, imprese, partner e organizzazioni ambientali.</a:t>
            </a:r>
            <a:endParaRPr sz="1400">
              <a:solidFill>
                <a:srgbClr val="4B4B4B"/>
              </a:solidFill>
            </a:endParaRPr>
          </a:p>
        </p:txBody>
      </p:sp>
      <p:sp>
        <p:nvSpPr>
          <p:cNvPr id="2059" name="Google Shape;2059;p59"/>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2060" name="Google Shape;2060;p59"/>
          <p:cNvSpPr txBox="1"/>
          <p:nvPr>
            <p:ph type="body" idx="15"/>
          </p:nvPr>
        </p:nvSpPr>
        <p:spPr>
          <a:xfrm>
            <a:off x="161768" y="1544809"/>
            <a:ext cx="3407954" cy="225549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4000"/>
              <a:buNone/>
            </a:pPr>
            <a:r>
              <a:rPr lang="en-US" sz="4000"/>
              <a:t>Sezione 6</a:t>
            </a:r>
            <a:endParaRPr/>
          </a:p>
          <a:p>
            <a:pPr marL="0" lvl="0" indent="0" algn="l" rtl="0">
              <a:lnSpc>
                <a:spcPct val="100000"/>
              </a:lnSpc>
              <a:spcBef>
                <a:spcPts val="0"/>
              </a:spcBef>
              <a:spcAft>
                <a:spcPts val="0"/>
              </a:spcAft>
              <a:buClr>
                <a:schemeClr val="lt1"/>
              </a:buClr>
              <a:buSzPts val="2400"/>
              <a:buNone/>
            </a:pPr>
            <a:r>
              <a:t/>
            </a:r>
            <a:endParaRPr sz="2400"/>
          </a:p>
          <a:p>
            <a:pPr marL="0" lvl="0" indent="0" algn="l" rtl="0">
              <a:lnSpc>
                <a:spcPct val="100000"/>
              </a:lnSpc>
              <a:spcBef>
                <a:spcPts val="0"/>
              </a:spcBef>
              <a:spcAft>
                <a:spcPts val="0"/>
              </a:spcAft>
              <a:buClr>
                <a:schemeClr val="lt1"/>
              </a:buClr>
              <a:buSzPts val="2400"/>
              <a:buNone/>
            </a:pPr>
            <a:r>
              <a:rPr lang="en-US" sz="2400"/>
              <a:t>Creare connessioni e crescere con i colleghi</a:t>
            </a:r>
            <a:endParaRPr sz="2400"/>
          </a:p>
        </p:txBody>
      </p:sp>
      <p:grpSp>
        <p:nvGrpSpPr>
          <p:cNvPr id="2061" name="Google Shape;2061;p59"/>
          <p:cNvGrpSpPr/>
          <p:nvPr/>
        </p:nvGrpSpPr>
        <p:grpSpPr>
          <a:xfrm>
            <a:off x="329710" y="3922059"/>
            <a:ext cx="1247882" cy="1201783"/>
            <a:chOff x="4924697" y="3291840"/>
            <a:chExt cx="1247882" cy="1201783"/>
          </a:xfrm>
        </p:grpSpPr>
        <p:sp>
          <p:nvSpPr>
            <p:cNvPr id="2062" name="Google Shape;2062;p59">
              <a:hlinkClick r:id="rId3"/>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063" name="Google Shape;2063;p59">
              <a:hlinkClick r:id="rId4"/>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u="sng">
                  <a:solidFill>
                    <a:schemeClr val="lt1"/>
                  </a:solidFill>
                  <a:latin typeface="Calibri"/>
                  <a:ea typeface="Calibri"/>
                  <a:cs typeface="Calibri"/>
                  <a:sym typeface="Calibri"/>
                  <a:hlinkClick r:id="rId5">
                    <a:extLst>
                      <a:ext uri="{A12FA001-AC4F-418D-AE19-62706E023703}">
                        <ahyp:hlinkClr val="tx"/>
                      </a:ext>
                    </a:extLst>
                  </a:hlinkClick>
                </a:rPr>
                <a:t>CLICCA</a:t>
              </a:r>
              <a:endParaRPr sz="3000" b="1" i="0">
                <a:solidFill>
                  <a:schemeClr val="lt1"/>
                </a:solidFill>
                <a:latin typeface="Calibri"/>
                <a:ea typeface="Calibri"/>
                <a:cs typeface="Calibri"/>
                <a:sym typeface="Calibri"/>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pic>
        <p:nvPicPr>
          <p:cNvPr id="2064" name="Google Shape;2064;p59" descr="A group of people posing for a photo&#10;&#10;Description automatically generated"/>
          <p:cNvPicPr preferRelativeResize="0"/>
          <p:nvPr>
            <p:ph type="pic" idx="2"/>
          </p:nvPr>
        </p:nvPicPr>
        <p:blipFill rotWithShape="1">
          <a:blip r:embed="rId6">
            <a:alphaModFix/>
          </a:blip>
          <a:srcRect l="-12202" t="-15" r="15373" b="14"/>
          <a:stretch/>
        </p:blipFill>
        <p:spPr>
          <a:xfrm>
            <a:off x="659220" y="0"/>
            <a:ext cx="6900456" cy="534511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6"/>
          <p:cNvSpPr txBox="1"/>
          <p:nvPr>
            <p:ph type="body" idx="1"/>
          </p:nvPr>
        </p:nvSpPr>
        <p:spPr>
          <a:xfrm>
            <a:off x="450375" y="2544875"/>
            <a:ext cx="6837600" cy="72492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4B4B4B"/>
              </a:buClr>
              <a:buSzPts val="1400"/>
              <a:buNone/>
            </a:pPr>
            <a:r>
              <a:rPr lang="en-US" b="1" u="sng">
                <a:solidFill>
                  <a:srgbClr val="4B4B4B"/>
                </a:solidFill>
                <a:hlinkClick r:id="rId3">
                  <a:extLst>
                    <a:ext uri="{A12FA001-AC4F-418D-AE19-62706E023703}">
                      <ahyp:hlinkClr val="tx"/>
                    </a:ext>
                  </a:extLst>
                </a:hlinkClick>
              </a:rPr>
              <a:t>Il GRASSROOTS Toolkit </a:t>
            </a:r>
            <a:r>
              <a:rPr lang="en-US">
                <a:solidFill>
                  <a:srgbClr val="4B4B4B"/>
                </a:solidFill>
              </a:rPr>
              <a:t>è una risorsa completa progettata per potenziare i giovani imprenditori dell'eco-salute e dell'eco-turismo, fornendo strumenti, indicazioni e strategie per creare imprese consapevoli dal punto di vista ambientale, sostenibili e orientate alla comunità. Questo innovativo Toolkit colma le lacune di conoscenza offrendo soluzioni pratiche che affrontano le sfide globali attraverso pratiche eco-compatibili, conservazione culturale e sviluppo economico. Fornendo agli imprenditori e alle organizzazioni di supporto intuizioni praticabili, il Toolkit facilita la creazione di imprese resilienti e d'impatto che danno priorità alla sostenibilità e al benessere della comunità.</a:t>
            </a:r>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a:p>
            <a:pPr marL="0" lvl="0" indent="0" algn="just" rtl="0">
              <a:lnSpc>
                <a:spcPct val="100000"/>
              </a:lnSpc>
              <a:spcBef>
                <a:spcPts val="600"/>
              </a:spcBef>
              <a:spcAft>
                <a:spcPts val="0"/>
              </a:spcAft>
              <a:buClr>
                <a:srgbClr val="4B4B4B"/>
              </a:buClr>
              <a:buSzPts val="1400"/>
              <a:buNone/>
            </a:pPr>
            <a:r>
              <a:rPr lang="en-US">
                <a:solidFill>
                  <a:srgbClr val="4B4B4B"/>
                </a:solidFill>
              </a:rPr>
              <a:t>Organizzato in categorie chiave - come la valutazione dell'impatto sull'ambiente, sulla comunità e sull'economia locale, l'impatto sulla cultura e sul patrimonio, la semplificazione delle operazioni commerciali e il coinvolgimento dei partner - il GRASSROOTS Toolkit funge da quadro di riferimento essenziale per allineare gli sforzi imprenditoriali agli obiettivi di sostenibilità. Consente agli utenti di integrare la gestione ambientale nei loro modelli di business, promuovendo al contempo la crescita economica locale e creando legami significativi. Combinando risorse pratiche con un approccio lungimirante, il GRASSROOTS Toolkit sostiene gli imprenditori nella costruzione di imprese trasformative che contribuiscono a un futuro sostenibile e inclusivo.</a:t>
            </a:r>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a:p>
            <a:pPr marL="0" lvl="0" indent="0" algn="just" rtl="0">
              <a:lnSpc>
                <a:spcPct val="100000"/>
              </a:lnSpc>
              <a:spcBef>
                <a:spcPts val="600"/>
              </a:spcBef>
              <a:spcAft>
                <a:spcPts val="0"/>
              </a:spcAft>
              <a:buClr>
                <a:srgbClr val="F16924"/>
              </a:buClr>
              <a:buSzPts val="1600"/>
              <a:buNone/>
            </a:pPr>
            <a:r>
              <a:rPr lang="en-US" sz="1600" b="1">
                <a:solidFill>
                  <a:srgbClr val="F16924"/>
                </a:solidFill>
              </a:rPr>
              <a:t>Progettato per;</a:t>
            </a:r>
            <a:endParaRPr/>
          </a:p>
          <a:p>
            <a:pPr marL="285750" lvl="0" indent="-285750" algn="just" rtl="0">
              <a:lnSpc>
                <a:spcPct val="100000"/>
              </a:lnSpc>
              <a:spcBef>
                <a:spcPts val="600"/>
              </a:spcBef>
              <a:spcAft>
                <a:spcPts val="0"/>
              </a:spcAft>
              <a:buClr>
                <a:srgbClr val="F16924"/>
              </a:buClr>
              <a:buSzPts val="1400"/>
              <a:buFont typeface="Noto Sans Symbols"/>
              <a:buChar char="❖"/>
            </a:pPr>
            <a:r>
              <a:rPr lang="en-US">
                <a:solidFill>
                  <a:srgbClr val="4B4B4B"/>
                </a:solidFill>
              </a:rPr>
              <a:t>Giovani aspiranti e affermati imprenditori dell'ecoturismo e dell'eco-salute.</a:t>
            </a:r>
            <a:endParaRPr/>
          </a:p>
          <a:p>
            <a:pPr marL="285750" lvl="0" indent="-285750" algn="just" rtl="0">
              <a:lnSpc>
                <a:spcPct val="100000"/>
              </a:lnSpc>
              <a:spcBef>
                <a:spcPts val="600"/>
              </a:spcBef>
              <a:spcAft>
                <a:spcPts val="0"/>
              </a:spcAft>
              <a:buClr>
                <a:srgbClr val="F16924"/>
              </a:buClr>
              <a:buSzPts val="1400"/>
              <a:buFont typeface="Noto Sans Symbols"/>
              <a:buChar char="❖"/>
            </a:pPr>
            <a:r>
              <a:rPr lang="en-US">
                <a:solidFill>
                  <a:srgbClr val="4B4B4B"/>
                </a:solidFill>
              </a:rPr>
              <a:t>Giovani alla ricerca di opportunità di carriera innovative nei settori del turismo sostenibile, del cibo, degli eventi, dell'arte di strada, dello sport e del patrimonio culturale.</a:t>
            </a:r>
            <a:endParaRPr/>
          </a:p>
          <a:p>
            <a:pPr marL="285750" lvl="0" indent="-285750" algn="just" rtl="0">
              <a:lnSpc>
                <a:spcPct val="100000"/>
              </a:lnSpc>
              <a:spcBef>
                <a:spcPts val="600"/>
              </a:spcBef>
              <a:spcAft>
                <a:spcPts val="0"/>
              </a:spcAft>
              <a:buClr>
                <a:srgbClr val="F16924"/>
              </a:buClr>
              <a:buSzPts val="1400"/>
              <a:buFont typeface="Noto Sans Symbols"/>
              <a:buChar char="❖"/>
            </a:pPr>
            <a:r>
              <a:rPr lang="en-US">
                <a:solidFill>
                  <a:srgbClr val="4B4B4B"/>
                </a:solidFill>
              </a:rPr>
              <a:t>I leader dei giovani della comunità, le comunità e le organizzazioni di supporto locali che promuovono la sostenibilità e il benessere.</a:t>
            </a:r>
            <a:endParaRPr/>
          </a:p>
          <a:p>
            <a:pPr marL="285750" lvl="0" indent="-196850" algn="just" rtl="0">
              <a:lnSpc>
                <a:spcPct val="100000"/>
              </a:lnSpc>
              <a:spcBef>
                <a:spcPts val="600"/>
              </a:spcBef>
              <a:spcAft>
                <a:spcPts val="0"/>
              </a:spcAft>
              <a:buClr>
                <a:srgbClr val="F16924"/>
              </a:buClr>
              <a:buSzPts val="1400"/>
              <a:buFont typeface="Noto Sans Symbols"/>
              <a:buNone/>
            </a:pPr>
            <a:r>
              <a:t/>
            </a:r>
            <a:endParaRPr>
              <a:solidFill>
                <a:srgbClr val="4B4B4B"/>
              </a:solidFill>
            </a:endParaRPr>
          </a:p>
          <a:p>
            <a:pPr marL="285750" lvl="0" indent="-196850" algn="just" rtl="0">
              <a:lnSpc>
                <a:spcPct val="100000"/>
              </a:lnSpc>
              <a:spcBef>
                <a:spcPts val="600"/>
              </a:spcBef>
              <a:spcAft>
                <a:spcPts val="0"/>
              </a:spcAft>
              <a:buClr>
                <a:srgbClr val="F16924"/>
              </a:buClr>
              <a:buSzPts val="1400"/>
              <a:buFont typeface="Noto Sans Symbols"/>
              <a:buNone/>
            </a:pPr>
            <a:r>
              <a:t/>
            </a:r>
            <a:endParaRPr>
              <a:solidFill>
                <a:srgbClr val="4B4B4B"/>
              </a:solidFill>
            </a:endParaRPr>
          </a:p>
          <a:p>
            <a:pPr marL="0" lvl="0" indent="0" algn="just" rtl="0">
              <a:lnSpc>
                <a:spcPct val="100000"/>
              </a:lnSpc>
              <a:spcBef>
                <a:spcPts val="600"/>
              </a:spcBef>
              <a:spcAft>
                <a:spcPts val="0"/>
              </a:spcAft>
              <a:buClr>
                <a:srgbClr val="6D6E71"/>
              </a:buClr>
              <a:buSzPts val="1400"/>
              <a:buNone/>
            </a:pPr>
            <a:r>
              <a:t/>
            </a:r>
            <a:endParaRPr b="1">
              <a:solidFill>
                <a:srgbClr val="4B4B4B"/>
              </a:solidFill>
            </a:endParaRPr>
          </a:p>
          <a:p>
            <a:pPr marL="0" lvl="0" indent="0" algn="just" rtl="0">
              <a:lnSpc>
                <a:spcPct val="100000"/>
              </a:lnSpc>
              <a:spcBef>
                <a:spcPts val="600"/>
              </a:spcBef>
              <a:spcAft>
                <a:spcPts val="0"/>
              </a:spcAft>
              <a:buClr>
                <a:srgbClr val="6D6E71"/>
              </a:buClr>
              <a:buSzPts val="1400"/>
              <a:buNone/>
            </a:pPr>
            <a:r>
              <a:t/>
            </a:r>
            <a:endParaRPr>
              <a:solidFill>
                <a:srgbClr val="4B4B4B"/>
              </a:solidFill>
            </a:endParaRPr>
          </a:p>
        </p:txBody>
      </p:sp>
      <p:sp>
        <p:nvSpPr>
          <p:cNvPr id="636" name="Google Shape;636;p6"/>
          <p:cNvSpPr txBox="1"/>
          <p:nvPr>
            <p:ph type="body" idx="2"/>
          </p:nvPr>
        </p:nvSpPr>
        <p:spPr>
          <a:xfrm>
            <a:off x="450376" y="1475311"/>
            <a:ext cx="5956470"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400"/>
              <a:buFont typeface="Arial"/>
              <a:buNone/>
            </a:pPr>
            <a:r>
              <a:rPr lang="en-US" sz="2400" b="1"/>
              <a:t>Introduzione</a:t>
            </a:r>
            <a:endParaRPr/>
          </a:p>
        </p:txBody>
      </p:sp>
      <p:sp>
        <p:nvSpPr>
          <p:cNvPr id="637" name="Google Shape;637;p6"/>
          <p:cNvSpPr txBox="1"/>
          <p:nvPr>
            <p:ph type="body" idx="3"/>
          </p:nvPr>
        </p:nvSpPr>
        <p:spPr>
          <a:xfrm>
            <a:off x="450376" y="807607"/>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a:t>Kit di strumenti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8" name="Shape 2068"/>
        <p:cNvGrpSpPr/>
        <p:nvPr/>
      </p:nvGrpSpPr>
      <p:grpSpPr>
        <a:xfrm>
          <a:off x="0" y="0"/>
          <a:ext cx="0" cy="0"/>
          <a:chOff x="0" y="0"/>
          <a:chExt cx="0" cy="0"/>
        </a:xfrm>
      </p:grpSpPr>
      <p:sp>
        <p:nvSpPr>
          <p:cNvPr id="2069" name="Google Shape;2069;p60"/>
          <p:cNvSpPr txBox="1"/>
          <p:nvPr>
            <p:ph type="body" idx="3"/>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sz="2800" b="1"/>
              <a:t>Sezione 6: Fase 1</a:t>
            </a:r>
            <a:endParaRPr/>
          </a:p>
        </p:txBody>
      </p:sp>
      <p:sp>
        <p:nvSpPr>
          <p:cNvPr id="2070" name="Google Shape;2070;p60"/>
          <p:cNvSpPr txBox="1"/>
          <p:nvPr>
            <p:ph type="body" idx="2"/>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a:t>PENSARE con le domande (5)</a:t>
            </a:r>
            <a:endParaRPr/>
          </a:p>
        </p:txBody>
      </p:sp>
      <p:graphicFrame>
        <p:nvGraphicFramePr>
          <p:cNvPr id="2071" name="Google Shape;2071;p60"/>
          <p:cNvGraphicFramePr/>
          <p:nvPr/>
        </p:nvGraphicFramePr>
        <p:xfrm>
          <a:off x="285418" y="2486511"/>
          <a:ext cx="3000000" cy="3000000"/>
        </p:xfrm>
        <a:graphic>
          <a:graphicData uri="http://schemas.openxmlformats.org/drawingml/2006/table">
            <a:tbl>
              <a:tblPr firstRow="1" bandRow="1">
                <a:noFill/>
                <a:tableStyleId>{D8F5C330-00EC-492D-B79E-F1F6E617DCEB}</a:tableStyleId>
              </a:tblPr>
              <a:tblGrid>
                <a:gridCol w="1649975"/>
                <a:gridCol w="545740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1</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PENSARE con le domande</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5 domande "Costruire connessioni e crescere".</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Aprire le domande nella scheda o scaricarle facendo clic sul </a:t>
                      </a:r>
                      <a:r>
                        <a:rPr lang="en-US" sz="1400">
                          <a:solidFill>
                            <a:srgbClr val="4B4B4B"/>
                          </a:solidFill>
                          <a:latin typeface="Verdana"/>
                          <a:ea typeface="Verdana"/>
                          <a:cs typeface="Verdana"/>
                          <a:sym typeface="Verdana"/>
                        </a:rPr>
                        <a:t>pulsante </a:t>
                      </a:r>
                      <a:r>
                        <a:rPr lang="en-US" sz="1400">
                          <a:solidFill>
                            <a:srgbClr val="F16924"/>
                          </a:solidFill>
                          <a:latin typeface="Verdana"/>
                          <a:ea typeface="Verdana"/>
                          <a:cs typeface="Verdana"/>
                          <a:sym typeface="Verdana"/>
                        </a:rPr>
                        <a:t>"Download".</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Iniziate con </a:t>
                      </a:r>
                      <a:r>
                        <a:rPr lang="en-US" sz="1400">
                          <a:solidFill>
                            <a:srgbClr val="F16924"/>
                          </a:solidFill>
                          <a:latin typeface="Verdana"/>
                          <a:ea typeface="Verdana"/>
                          <a:cs typeface="Verdana"/>
                          <a:sym typeface="Verdana"/>
                        </a:rPr>
                        <a:t>"Cosa evitare"</a:t>
                      </a:r>
                      <a:r>
                        <a:rPr lang="en-US" sz="1400">
                          <a:solidFill>
                            <a:srgbClr val="4B4B4B"/>
                          </a:solidFill>
                          <a:latin typeface="Verdana"/>
                          <a:ea typeface="Verdana"/>
                          <a:cs typeface="Verdana"/>
                          <a:sym typeface="Verdana"/>
                        </a:rPr>
                        <a:t>, in modo che gli allievi sappiano cosa non devono fare.</a:t>
                      </a:r>
                      <a:endParaRPr/>
                    </a:p>
                    <a:p>
                      <a:pPr marL="285750" marR="0" lvl="0" indent="-285750" algn="l" rtl="0">
                        <a:spcBef>
                          <a:spcPts val="12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Chiedete agli studenti di completare le domande relative alle loro idee. Utilizzate gli esercizi e i suggerimenti forniti per facilitare e sostenere gli studenti. </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pic>
        <p:nvPicPr>
          <p:cNvPr id="2072" name="Google Shape;2072;p60"/>
          <p:cNvPicPr preferRelativeResize="0"/>
          <p:nvPr/>
        </p:nvPicPr>
        <p:blipFill rotWithShape="1">
          <a:blip r:embed="rId3">
            <a:alphaModFix/>
          </a:blip>
          <a:srcRect l="0" t="0" r="0" b="0"/>
          <a:stretch/>
        </p:blipFill>
        <p:spPr>
          <a:xfrm>
            <a:off x="408248" y="5853430"/>
            <a:ext cx="6647645" cy="3584796"/>
          </a:xfrm>
          <a:prstGeom prst="rect">
            <a:avLst/>
          </a:prstGeom>
          <a:noFill/>
          <a:ln>
            <a:noFill/>
          </a:ln>
        </p:spPr>
      </p:pic>
      <p:sp>
        <p:nvSpPr>
          <p:cNvPr id="2073" name="Google Shape;2073;p60"/>
          <p:cNvSpPr/>
          <p:nvPr/>
        </p:nvSpPr>
        <p:spPr>
          <a:xfrm>
            <a:off x="4258102" y="8792558"/>
            <a:ext cx="1337481" cy="417194"/>
          </a:xfrm>
          <a:prstGeom prst="leftArrow">
            <a:avLst>
              <a:gd name="adj1" fmla="val 50000"/>
              <a:gd name="adj2" fmla="val 50000"/>
            </a:avLst>
          </a:prstGeom>
          <a:solidFill>
            <a:srgbClr val="F16924"/>
          </a:solidFill>
          <a:ln w="12700" cap="flat" cmpd="sng">
            <a:solidFill>
              <a:srgbClr val="5F12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074" name="Google Shape;2074;p60"/>
          <p:cNvSpPr txBox="1"/>
          <p:nvPr/>
        </p:nvSpPr>
        <p:spPr>
          <a:xfrm>
            <a:off x="5595583" y="8612420"/>
            <a:ext cx="1637731" cy="684611"/>
          </a:xfrm>
          <a:prstGeom prst="rect">
            <a:avLst/>
          </a:prstGeom>
          <a:solidFill>
            <a:srgbClr val="F16924"/>
          </a:solidFill>
          <a:ln w="9525" cap="flat" cmpd="sng">
            <a:solidFill>
              <a:srgbClr val="4B4B4B"/>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83">
                <a:solidFill>
                  <a:schemeClr val="lt1"/>
                </a:solidFill>
                <a:latin typeface="Verdana"/>
                <a:ea typeface="Verdana"/>
                <a:cs typeface="Verdana"/>
                <a:sym typeface="Verdana"/>
              </a:rPr>
              <a:t>Aprire la scheda e scaricare facendo clic qui</a:t>
            </a:r>
            <a:endParaRPr/>
          </a:p>
        </p:txBody>
      </p:sp>
      <p:grpSp>
        <p:nvGrpSpPr>
          <p:cNvPr id="2075" name="Google Shape;2075;p60"/>
          <p:cNvGrpSpPr/>
          <p:nvPr/>
        </p:nvGrpSpPr>
        <p:grpSpPr>
          <a:xfrm>
            <a:off x="5985432" y="450415"/>
            <a:ext cx="1247882" cy="1201783"/>
            <a:chOff x="4924697" y="3291840"/>
            <a:chExt cx="1247882" cy="1201783"/>
          </a:xfrm>
        </p:grpSpPr>
        <p:sp>
          <p:nvSpPr>
            <p:cNvPr id="2076" name="Google Shape;2076;p60">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077" name="Google Shape;2077;p60">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u="sng">
                  <a:solidFill>
                    <a:schemeClr val="lt1"/>
                  </a:solidFill>
                  <a:latin typeface="Calibri"/>
                  <a:ea typeface="Calibri"/>
                  <a:cs typeface="Calibri"/>
                  <a:sym typeface="Calibri"/>
                  <a:hlinkClick r:id="rId6">
                    <a:extLst>
                      <a:ext uri="{A12FA001-AC4F-418D-AE19-62706E023703}">
                        <ahyp:hlinkClr val="tx"/>
                      </a:ext>
                    </a:extLst>
                  </a:hlinkClick>
                </a:rPr>
                <a:t>CLICCA</a:t>
              </a:r>
              <a:endParaRPr sz="3000" b="1" i="0">
                <a:solidFill>
                  <a:schemeClr val="lt1"/>
                </a:solidFill>
                <a:latin typeface="Calibri"/>
                <a:ea typeface="Calibri"/>
                <a:cs typeface="Calibri"/>
                <a:sym typeface="Calibri"/>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1" name="Shape 2081"/>
        <p:cNvGrpSpPr/>
        <p:nvPr/>
      </p:nvGrpSpPr>
      <p:grpSpPr>
        <a:xfrm>
          <a:off x="0" y="0"/>
          <a:ext cx="0" cy="0"/>
          <a:chOff x="0" y="0"/>
          <a:chExt cx="0" cy="0"/>
        </a:xfrm>
      </p:grpSpPr>
      <p:sp>
        <p:nvSpPr>
          <p:cNvPr id="2082" name="Google Shape;2082;p61"/>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2083" name="Google Shape;2083;p61"/>
          <p:cNvSpPr txBox="1"/>
          <p:nvPr>
            <p:ph type="body" idx="2"/>
          </p:nvPr>
        </p:nvSpPr>
        <p:spPr>
          <a:xfrm>
            <a:off x="347207" y="2505778"/>
            <a:ext cx="6996857"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4B4B4B"/>
              </a:buClr>
              <a:buSzPts val="1400"/>
              <a:buFont typeface="Arial"/>
              <a:buNone/>
            </a:pPr>
            <a:r>
              <a:rPr lang="en-US" sz="1400">
                <a:solidFill>
                  <a:srgbClr val="4B4B4B"/>
                </a:solidFill>
              </a:rPr>
              <a:t>Queste domande aiuteranno i discenti a riflettere su come connettersi con i colleghi, condividere idee e far crescere la propria rete. Ogni domanda è accompagnata da un esercizio e da suggerimenti che guidano gli studenti a completare le loro risposte. </a:t>
            </a:r>
            <a:endParaRPr/>
          </a:p>
          <a:p>
            <a:pPr marL="0" marR="0" lvl="0" indent="0" algn="just" rtl="0">
              <a:lnSpc>
                <a:spcPct val="100000"/>
              </a:lnSpc>
              <a:spcBef>
                <a:spcPts val="0"/>
              </a:spcBef>
              <a:spcAft>
                <a:spcPts val="0"/>
              </a:spcAft>
              <a:buClr>
                <a:schemeClr val="lt1"/>
              </a:buClr>
              <a:buSzPts val="1400"/>
              <a:buFont typeface="Arial"/>
              <a:buNone/>
            </a:pPr>
            <a:r>
              <a:t/>
            </a:r>
            <a:endParaRPr sz="1400"/>
          </a:p>
        </p:txBody>
      </p:sp>
      <p:graphicFrame>
        <p:nvGraphicFramePr>
          <p:cNvPr id="2084" name="Google Shape;2084;p61"/>
          <p:cNvGraphicFramePr/>
          <p:nvPr/>
        </p:nvGraphicFramePr>
        <p:xfrm>
          <a:off x="332509" y="3513770"/>
          <a:ext cx="3000000" cy="3000000"/>
        </p:xfrm>
        <a:graphic>
          <a:graphicData uri="http://schemas.openxmlformats.org/drawingml/2006/table">
            <a:tbl>
              <a:tblPr firstRow="1" bandRow="1">
                <a:noFill/>
                <a:tableStyleId>{D8F5C330-00EC-492D-B79E-F1F6E617DCEB}</a:tableStyleId>
              </a:tblPr>
              <a:tblGrid>
                <a:gridCol w="7011550"/>
              </a:tblGrid>
              <a:tr h="17780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a:pPr>
                      <a:r>
                        <a:rPr lang="en-US" sz="1400" b="0" i="0" u="none" strike="noStrike" cap="none">
                          <a:solidFill>
                            <a:schemeClr val="lt1"/>
                          </a:solidFill>
                          <a:latin typeface="Verdana"/>
                          <a:ea typeface="Verdana"/>
                          <a:cs typeface="Verdana"/>
                          <a:sym typeface="Verdana"/>
                        </a:rPr>
                        <a:t>Come potete creare connessioni con i colleghi e creare una rete di supporto per il vostro progetto?</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4B4B4B"/>
                          </a:solidFill>
                          <a:latin typeface="Verdana"/>
                          <a:ea typeface="Verdana"/>
                          <a:cs typeface="Verdana"/>
                          <a:sym typeface="Verdana"/>
                        </a:rPr>
                        <a:t>Esercizio: </a:t>
                      </a:r>
                      <a:r>
                        <a:rPr lang="en-US" sz="1400" b="0" i="0" u="none" strike="noStrike" cap="none">
                          <a:solidFill>
                            <a:srgbClr val="4B4B4B"/>
                          </a:solidFill>
                          <a:latin typeface="Verdana"/>
                          <a:ea typeface="Verdana"/>
                          <a:cs typeface="Verdana"/>
                          <a:sym typeface="Verdana"/>
                        </a:rPr>
                        <a:t>Connettetevi con persone che la pensano come voi e rafforzate la vostra rete.</a:t>
                      </a:r>
                      <a:endParaRPr/>
                    </a:p>
                    <a:p>
                      <a:pPr marL="285750" marR="0" lvl="0" indent="-2857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Identificare i potenziali collegamenti: </a:t>
                      </a:r>
                      <a:r>
                        <a:rPr lang="en-US" sz="1200" b="0" i="0" u="none" strike="noStrike" cap="none">
                          <a:solidFill>
                            <a:srgbClr val="4B4B4B"/>
                          </a:solidFill>
                          <a:latin typeface="Verdana"/>
                          <a:ea typeface="Verdana"/>
                          <a:cs typeface="Verdana"/>
                          <a:sym typeface="Verdana"/>
                        </a:rPr>
                        <a:t>Scrivete le persone o i gruppi che condividono interessi o valori simili al vostro progetto. Potrebbero essere aziende locali, gruppi ambientalisti, compagni di scuola o di lavoro. Pensate a chi può offrire consigli, sostegno o collaborazione.</a:t>
                      </a:r>
                      <a:endParaRPr/>
                    </a:p>
                    <a:p>
                      <a:pPr marL="285750" marR="0" lvl="0" indent="-2857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Fatevi conoscere: </a:t>
                      </a:r>
                      <a:r>
                        <a:rPr lang="en-US" sz="1200" b="0" i="0" u="none" strike="noStrike" cap="none">
                          <a:solidFill>
                            <a:srgbClr val="4B4B4B"/>
                          </a:solidFill>
                          <a:latin typeface="Verdana"/>
                          <a:ea typeface="Verdana"/>
                          <a:cs typeface="Verdana"/>
                          <a:sym typeface="Verdana"/>
                        </a:rPr>
                        <a:t>Utilizzate strumenti di videoconferenza come Zoom o piattaforme di networking come LinkedIn per presentare voi stessi e il vostro progetto. Preparate un'introduzione breve e chiara sulla vostra idea e sul motivo per cui pensate che il collegamento sia vantaggioso per entrambe le parti.</a:t>
                      </a:r>
                      <a:endParaRPr/>
                    </a:p>
                    <a:p>
                      <a:pPr marL="285750" marR="0" lvl="0" indent="-2857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Costruire relazioni: </a:t>
                      </a:r>
                      <a:r>
                        <a:rPr lang="en-US" sz="1200" b="0" i="0" u="none" strike="noStrike" cap="none">
                          <a:solidFill>
                            <a:srgbClr val="4B4B4B"/>
                          </a:solidFill>
                          <a:latin typeface="Verdana"/>
                          <a:ea typeface="Verdana"/>
                          <a:cs typeface="Verdana"/>
                          <a:sym typeface="Verdana"/>
                        </a:rPr>
                        <a:t>Assicuratevi di rimanere impegnati con i vostri contatti condividendo regolarmente gli aggiornamenti sul vostro progetto, chiedendo un feedback o offrendo il vostro aiuto per le loro iniziative. Una comunicazione costante rafforza le relazioni e aiuta a costruire una rete di supporto affidabile.</a:t>
                      </a:r>
                      <a:endParaRPr/>
                    </a:p>
                    <a:p>
                      <a:pPr marL="171450" marR="0" lvl="0" indent="-95250" algn="l" rtl="0">
                        <a:spcBef>
                          <a:spcPts val="0"/>
                        </a:spcBef>
                        <a:spcAft>
                          <a:spcPts val="0"/>
                        </a:spcAft>
                        <a:buClr>
                          <a:srgbClr val="FF9933"/>
                        </a:buClr>
                        <a:buSzPts val="1200"/>
                        <a:buFont typeface="Noto Sans Symbols"/>
                        <a:buNone/>
                      </a:pPr>
                      <a:r>
                        <a:t/>
                      </a:r>
                      <a:endParaRPr sz="1200" b="0" i="0" u="none" strike="noStrike" cap="none">
                        <a:solidFill>
                          <a:srgbClr val="3F3F3F"/>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247350">
                <a:tc>
                  <a:txBody>
                    <a:bodyPr/>
                    <a:lstStyle/>
                    <a:p>
                      <a:pPr marL="342900" marR="0" lvl="0" indent="-342900" algn="l" rtl="0">
                        <a:spcBef>
                          <a:spcPts val="0"/>
                        </a:spcBef>
                        <a:spcAft>
                          <a:spcPts val="0"/>
                        </a:spcAft>
                        <a:buClr>
                          <a:schemeClr val="lt1"/>
                        </a:buClr>
                        <a:buSzPts val="1400"/>
                        <a:buFont typeface="Century Schoolbook"/>
                        <a:buAutoNum type="arabicPeriod" startAt="2"/>
                      </a:pPr>
                      <a:r>
                        <a:rPr lang="en-US" sz="1400" b="0" i="0" u="none" strike="noStrike" cap="none">
                          <a:solidFill>
                            <a:schemeClr val="lt1"/>
                          </a:solidFill>
                          <a:latin typeface="Verdana"/>
                          <a:ea typeface="Verdana"/>
                          <a:cs typeface="Verdana"/>
                          <a:sym typeface="Verdana"/>
                        </a:rPr>
                        <a:t>Come si può condividere la conoscenza e collaborare efficacemente con gli altri?</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4B4B4B"/>
                          </a:solidFill>
                          <a:latin typeface="Verdana"/>
                          <a:ea typeface="Verdana"/>
                          <a:cs typeface="Verdana"/>
                          <a:sym typeface="Verdana"/>
                        </a:rPr>
                        <a:t>Esercizio: </a:t>
                      </a:r>
                      <a:r>
                        <a:rPr lang="en-US" sz="1400" b="0" i="0" u="none" strike="noStrike" cap="none">
                          <a:solidFill>
                            <a:srgbClr val="4B4B4B"/>
                          </a:solidFill>
                          <a:latin typeface="Verdana"/>
                          <a:ea typeface="Verdana"/>
                          <a:cs typeface="Verdana"/>
                          <a:sym typeface="Verdana"/>
                        </a:rPr>
                        <a:t>Scambiate idee e collaborate con altri per far crescere la vostra idea o il vostro progetto.</a:t>
                      </a:r>
                      <a:endParaRPr/>
                    </a:p>
                    <a:p>
                      <a:pPr marL="285750" marR="0" lvl="0" indent="-2857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Condividete le vostre idee: </a:t>
                      </a:r>
                      <a:r>
                        <a:rPr lang="en-US" sz="1200" b="0" i="0" u="none" strike="noStrike" cap="none">
                          <a:solidFill>
                            <a:srgbClr val="4B4B4B"/>
                          </a:solidFill>
                          <a:latin typeface="Verdana"/>
                          <a:ea typeface="Verdana"/>
                          <a:cs typeface="Verdana"/>
                          <a:sym typeface="Verdana"/>
                        </a:rPr>
                        <a:t>Utilizzate piattaforme come Google Docs, Miro o Mural per condividere le vostre idee e collaborare. Questi strumenti consentono di creare e modificare documenti, fare brainstorming e organizzare visivamente le idee con altri, anche se non vi trovate nello stesso luogo.</a:t>
                      </a:r>
                      <a:endParaRPr/>
                    </a:p>
                    <a:p>
                      <a:pPr marL="285750" marR="0" lvl="0" indent="-2857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Richiesta di feedback: </a:t>
                      </a:r>
                      <a:r>
                        <a:rPr lang="en-US" sz="1200" b="0" i="0" u="none" strike="noStrike" cap="none">
                          <a:solidFill>
                            <a:srgbClr val="4B4B4B"/>
                          </a:solidFill>
                          <a:latin typeface="Verdana"/>
                          <a:ea typeface="Verdana"/>
                          <a:cs typeface="Verdana"/>
                          <a:sym typeface="Verdana"/>
                        </a:rPr>
                        <a:t>Quando condividete contenuti o idee, incoraggiate i vostri colleghi a fornire feedback o suggerimenti. Le critiche costruttive possono aiutarvi a migliorare il vostro progetto e a renderlo più efficace. Ponete domande specifiche per ottenere gli spunti più utili.</a:t>
                      </a:r>
                      <a:endParaRPr/>
                    </a:p>
                    <a:p>
                      <a:pPr marL="285750" marR="0" lvl="0" indent="-285750" algn="l" rtl="0">
                        <a:spcBef>
                          <a:spcPts val="600"/>
                        </a:spcBef>
                        <a:spcAft>
                          <a:spcPts val="0"/>
                        </a:spcAft>
                        <a:buClr>
                          <a:srgbClr val="4B4B4B"/>
                        </a:buClr>
                        <a:buSzPts val="1200"/>
                        <a:buFont typeface="Noto Sans Symbols"/>
                        <a:buChar char="❖"/>
                      </a:pPr>
                      <a:r>
                        <a:rPr lang="en-US" sz="1200" b="1" i="0" u="none" strike="noStrike" cap="none">
                          <a:solidFill>
                            <a:srgbClr val="4B4B4B"/>
                          </a:solidFill>
                          <a:latin typeface="Verdana"/>
                          <a:ea typeface="Verdana"/>
                          <a:cs typeface="Verdana"/>
                          <a:sym typeface="Verdana"/>
                        </a:rPr>
                        <a:t>Collaborare ai progetti: </a:t>
                      </a:r>
                      <a:r>
                        <a:rPr lang="en-US" sz="1200" b="0" i="0" u="none" strike="noStrike" cap="none">
                          <a:solidFill>
                            <a:srgbClr val="4B4B4B"/>
                          </a:solidFill>
                          <a:latin typeface="Verdana"/>
                          <a:ea typeface="Verdana"/>
                          <a:cs typeface="Verdana"/>
                          <a:sym typeface="Verdana"/>
                        </a:rPr>
                        <a:t>Pensate a come lavorare con altri su un progetto condiviso. Ad esempio, la creazione di un evento comune, lo sviluppo di contenuti insieme o la collaborazione su un prodotto. Le collaborazioni vi aiutano a imparare dagli altri e a contribuire ai loro progetti.</a:t>
                      </a:r>
                      <a:endParaRPr/>
                    </a:p>
                    <a:p>
                      <a:pPr marL="0" marR="0" lvl="0" indent="0" algn="l" rtl="0">
                        <a:spcBef>
                          <a:spcPts val="600"/>
                        </a:spcBef>
                        <a:spcAft>
                          <a:spcPts val="0"/>
                        </a:spcAft>
                        <a:buNone/>
                      </a:pPr>
                      <a:r>
                        <a:t/>
                      </a:r>
                      <a:endParaRPr sz="1200" b="0" i="0" u="none" strike="noStrike" cap="none">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bl>
          </a:graphicData>
        </a:graphic>
      </p:graphicFrame>
      <p:sp>
        <p:nvSpPr>
          <p:cNvPr id="2085" name="Google Shape;2085;p61"/>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6: Fase 1</a:t>
            </a:r>
            <a:endParaRPr/>
          </a:p>
        </p:txBody>
      </p:sp>
      <p:sp>
        <p:nvSpPr>
          <p:cNvPr id="2086" name="Google Shape;2086;p61"/>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0" name="Shape 2090"/>
        <p:cNvGrpSpPr/>
        <p:nvPr/>
      </p:nvGrpSpPr>
      <p:grpSpPr>
        <a:xfrm>
          <a:off x="0" y="0"/>
          <a:ext cx="0" cy="0"/>
          <a:chOff x="0" y="0"/>
          <a:chExt cx="0" cy="0"/>
        </a:xfrm>
      </p:grpSpPr>
      <p:sp>
        <p:nvSpPr>
          <p:cNvPr id="2091" name="Google Shape;2091;p62"/>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graphicFrame>
        <p:nvGraphicFramePr>
          <p:cNvPr id="2092" name="Google Shape;2092;p62"/>
          <p:cNvGraphicFramePr/>
          <p:nvPr/>
        </p:nvGraphicFramePr>
        <p:xfrm>
          <a:off x="302839" y="2306661"/>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3"/>
                      </a:pPr>
                      <a:r>
                        <a:rPr lang="en-US" sz="1400" b="0" i="0" u="none" strike="noStrike" cap="none">
                          <a:solidFill>
                            <a:schemeClr val="lt1"/>
                          </a:solidFill>
                          <a:latin typeface="Verdana"/>
                          <a:ea typeface="Verdana"/>
                          <a:cs typeface="Verdana"/>
                          <a:sym typeface="Verdana"/>
                        </a:rPr>
                        <a:t>Come si può raccogliere un feedback prezioso dai colleghi e dai clienti?</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Utilizzate i sondaggi e le conversazioni dirette per perfezionare il vostro progetto.</a:t>
                      </a:r>
                      <a:endParaRPr/>
                    </a:p>
                    <a:p>
                      <a:pPr marL="171450" marR="0" lvl="0" indent="-171450" algn="l" rtl="0">
                        <a:spcBef>
                          <a:spcPts val="60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Creare un sondaggio: </a:t>
                      </a:r>
                      <a:r>
                        <a:rPr lang="en-US" sz="1200" b="0" i="0" u="none" strike="noStrike" cap="none">
                          <a:solidFill>
                            <a:srgbClr val="3F3F3F"/>
                          </a:solidFill>
                          <a:latin typeface="Verdana"/>
                          <a:ea typeface="Verdana"/>
                          <a:cs typeface="Verdana"/>
                          <a:sym typeface="Verdana"/>
                        </a:rPr>
                        <a:t>Utilizzate strumenti gratuiti come Google Forms o SurveyMonkey per creare semplici sondaggi che chiedano un feedback sul vostro progetto. Includete domande su cosa funziona bene, cosa potrebbe essere migliorato e come soddisfare meglio le esigenze del vostro pubblico.</a:t>
                      </a:r>
                      <a:endParaRPr/>
                    </a:p>
                    <a:p>
                      <a:pPr marL="171450" marR="0" lvl="0" indent="-171450" algn="l" rtl="0">
                        <a:spcBef>
                          <a:spcPts val="60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Organizzare gruppi di discussione: </a:t>
                      </a:r>
                      <a:r>
                        <a:rPr lang="en-US" sz="1200" b="0" i="0" u="none" strike="noStrike" cap="none">
                          <a:solidFill>
                            <a:srgbClr val="3F3F3F"/>
                          </a:solidFill>
                          <a:latin typeface="Verdana"/>
                          <a:ea typeface="Verdana"/>
                          <a:cs typeface="Verdana"/>
                          <a:sym typeface="Verdana"/>
                        </a:rPr>
                        <a:t>Organizzate piccole discussioni di gruppo informali con coetanei, potenziali clienti o membri della comunità per approfondire i loro pensieri. In questo modo potrete conoscere meglio le loro esigenze, le loro preferenze e il loro rapporto con il vostro progetto.</a:t>
                      </a:r>
                      <a:endParaRPr/>
                    </a:p>
                    <a:p>
                      <a:pPr marL="171450" marR="0" lvl="0" indent="-171450" algn="l" rtl="0">
                        <a:spcBef>
                          <a:spcPts val="600"/>
                        </a:spcBef>
                        <a:spcAft>
                          <a:spcPts val="0"/>
                        </a:spcAft>
                        <a:buClr>
                          <a:srgbClr val="3F3F3F"/>
                        </a:buClr>
                        <a:buSzPts val="1200"/>
                        <a:buFont typeface="Noto Sans Symbols"/>
                        <a:buChar char="❖"/>
                      </a:pPr>
                      <a:r>
                        <a:rPr lang="en-US" sz="1200" b="1" i="0" u="none" strike="noStrike" cap="none">
                          <a:solidFill>
                            <a:srgbClr val="3F3F3F"/>
                          </a:solidFill>
                          <a:latin typeface="Verdana"/>
                          <a:ea typeface="Verdana"/>
                          <a:cs typeface="Verdana"/>
                          <a:sym typeface="Verdana"/>
                        </a:rPr>
                        <a:t>Incorporare il feedback: </a:t>
                      </a:r>
                      <a:r>
                        <a:rPr lang="en-US" sz="1200" b="0" i="0" u="none" strike="noStrike" cap="none">
                          <a:solidFill>
                            <a:srgbClr val="3F3F3F"/>
                          </a:solidFill>
                          <a:latin typeface="Verdana"/>
                          <a:ea typeface="Verdana"/>
                          <a:cs typeface="Verdana"/>
                          <a:sym typeface="Verdana"/>
                        </a:rPr>
                        <a:t>Utilizzate il feedback per perfezionare il vostro progetto. Apportate modifiche in base ai suggerimenti o alle preoccupazioni degli altri. Questo processo vi aiuta a migliorare la vostra idea e vi assicura che state rispondendo alle esigenze del vostro pubblico di riferimento.</a:t>
                      </a:r>
                      <a:endParaRPr/>
                    </a:p>
                    <a:p>
                      <a:pPr marL="171450" marR="0" lvl="0" indent="-146050" algn="l" rtl="0">
                        <a:spcBef>
                          <a:spcPts val="0"/>
                        </a:spcBef>
                        <a:spcAft>
                          <a:spcPts val="0"/>
                        </a:spcAft>
                        <a:buClr>
                          <a:srgbClr val="FF9933"/>
                        </a:buClr>
                        <a:buSzPts val="400"/>
                        <a:buFont typeface="Noto Sans Symbols"/>
                        <a:buNone/>
                      </a:pPr>
                      <a:r>
                        <a:t/>
                      </a:r>
                      <a:endParaRPr sz="400" b="0">
                        <a:solidFill>
                          <a:srgbClr val="4B4B4B"/>
                        </a:solidFill>
                        <a:latin typeface="Verdana"/>
                        <a:ea typeface="Verdana"/>
                        <a:cs typeface="Verdana"/>
                        <a:sym typeface="Verdana"/>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chemeClr val="lt1"/>
                    </a:solidFill>
                  </a:tcPr>
                </a:tc>
              </a:tr>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4"/>
                      </a:pPr>
                      <a:r>
                        <a:rPr lang="en-US" sz="1400" b="0" i="0" u="none" strike="noStrike" cap="none">
                          <a:solidFill>
                            <a:schemeClr val="lt1"/>
                          </a:solidFill>
                          <a:latin typeface="Verdana"/>
                          <a:ea typeface="Verdana"/>
                          <a:cs typeface="Verdana"/>
                          <a:sym typeface="Verdana"/>
                        </a:rPr>
                        <a:t>Come si può creare uno spazio per la collaborazione e l'innovazione continua?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Clr>
                          <a:srgbClr val="FF9933"/>
                        </a:buClr>
                        <a:buSzPts val="1400"/>
                        <a:buFont typeface="Noto Sans Symbols"/>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Creare opportunità di apprendimento e sviluppo continuo.</a:t>
                      </a:r>
                      <a:endParaRPr/>
                    </a:p>
                    <a:p>
                      <a:pPr marL="171450" marR="0" lvl="0" indent="-1714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Organizzate riunioni o check-in regolari: </a:t>
                      </a:r>
                      <a:r>
                        <a:rPr lang="en-US" sz="1200" b="0" i="0" u="none" strike="noStrike" cap="none">
                          <a:solidFill>
                            <a:srgbClr val="3F3F3F"/>
                          </a:solidFill>
                          <a:latin typeface="Verdana"/>
                          <a:ea typeface="Verdana"/>
                          <a:cs typeface="Verdana"/>
                          <a:sym typeface="Verdana"/>
                        </a:rPr>
                        <a:t>Organizzate riunioni o chiamate ricorrenti con i vostri colleghi per discutere dei progressi e delle nuove idee. Utilizzate strumenti come Google Meet o Microsoft Teams per creare uno spazio regolare per il brainstorming, il feedback e la condivisione degli aggiornamenti.</a:t>
                      </a:r>
                      <a:endParaRPr/>
                    </a:p>
                    <a:p>
                      <a:pPr marL="171450" marR="0" lvl="0" indent="-1714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Incoraggiare la condivisione delle idee: </a:t>
                      </a:r>
                      <a:r>
                        <a:rPr lang="en-US" sz="1200" b="0" i="0" u="none" strike="noStrike" cap="none">
                          <a:solidFill>
                            <a:srgbClr val="3F3F3F"/>
                          </a:solidFill>
                          <a:latin typeface="Verdana"/>
                          <a:ea typeface="Verdana"/>
                          <a:cs typeface="Verdana"/>
                          <a:sym typeface="Verdana"/>
                        </a:rPr>
                        <a:t>Create una piattaforma online condivisa, come un gruppo Slack o una pagina Facebook, dove i colleghi possano condividere articoli, idee o sfide relative al vostro progetto. Incoraggiate i membri a contribuire e a condividere regolarmente le loro idee.</a:t>
                      </a:r>
                      <a:endParaRPr/>
                    </a:p>
                    <a:p>
                      <a:pPr marL="171450" marR="0" lvl="0" indent="-1714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Consentire l'innovazione: </a:t>
                      </a:r>
                      <a:r>
                        <a:rPr lang="en-US" sz="1200" b="0" i="0" u="none" strike="noStrike" cap="none">
                          <a:solidFill>
                            <a:srgbClr val="3F3F3F"/>
                          </a:solidFill>
                          <a:latin typeface="Verdana"/>
                          <a:ea typeface="Verdana"/>
                          <a:cs typeface="Verdana"/>
                          <a:sym typeface="Verdana"/>
                        </a:rPr>
                        <a:t>Mantenete le cose fresche incoraggiando la creatività. Organizzate workshop virtuali, hackathon o sessioni di brainstorming per esplorare nuove idee e soluzioni. Queste attività contribuiscono a far emergere prospettive diverse e a mantenere alta l'energia collaborativa.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graphicFrame>
        <p:nvGraphicFramePr>
          <p:cNvPr id="2093" name="Google Shape;2093;p62"/>
          <p:cNvGraphicFramePr/>
          <p:nvPr/>
        </p:nvGraphicFramePr>
        <p:xfrm>
          <a:off x="324486" y="7522172"/>
          <a:ext cx="3000000" cy="3000000"/>
        </p:xfrm>
        <a:graphic>
          <a:graphicData uri="http://schemas.openxmlformats.org/drawingml/2006/table">
            <a:tbl>
              <a:tblPr firstRow="1" bandRow="1">
                <a:noFill/>
                <a:tableStyleId>{D8F5C330-00EC-492D-B79E-F1F6E617DCEB}</a:tableStyleId>
              </a:tblPr>
              <a:tblGrid>
                <a:gridCol w="7011550"/>
              </a:tblGrid>
              <a:tr h="370850">
                <a:tc>
                  <a:txBody>
                    <a:bodyPr/>
                    <a:lstStyle/>
                    <a:p>
                      <a:pPr marL="342900" marR="0" lvl="0" indent="-342900" algn="l" rtl="0">
                        <a:lnSpc>
                          <a:spcPct val="100000"/>
                        </a:lnSpc>
                        <a:spcBef>
                          <a:spcPts val="0"/>
                        </a:spcBef>
                        <a:spcAft>
                          <a:spcPts val="0"/>
                        </a:spcAft>
                        <a:buClr>
                          <a:schemeClr val="lt1"/>
                        </a:buClr>
                        <a:buSzPts val="1400"/>
                        <a:buFont typeface="Century Schoolbook"/>
                        <a:buAutoNum type="arabicPeriod" startAt="5"/>
                      </a:pPr>
                      <a:r>
                        <a:rPr lang="en-US" sz="1400" b="0" i="0" u="none" strike="noStrike" cap="none">
                          <a:solidFill>
                            <a:schemeClr val="lt1"/>
                          </a:solidFill>
                          <a:latin typeface="Verdana"/>
                          <a:ea typeface="Verdana"/>
                          <a:cs typeface="Verdana"/>
                          <a:sym typeface="Verdana"/>
                        </a:rPr>
                        <a:t>Come potete ampliare la portata e la visibilità del vostro progetto o della vostra idea attraverso le partnership?</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spcBef>
                          <a:spcPts val="0"/>
                        </a:spcBef>
                        <a:spcAft>
                          <a:spcPts val="0"/>
                        </a:spcAft>
                        <a:buClr>
                          <a:srgbClr val="FF9933"/>
                        </a:buClr>
                        <a:buSzPts val="1400"/>
                        <a:buFont typeface="Noto Sans Symbols"/>
                        <a:buNone/>
                      </a:pPr>
                      <a:r>
                        <a:rPr lang="en-US" sz="1400" b="1" i="0" u="none" strike="noStrike" cap="none">
                          <a:solidFill>
                            <a:srgbClr val="3F3F3F"/>
                          </a:solidFill>
                          <a:latin typeface="Verdana"/>
                          <a:ea typeface="Verdana"/>
                          <a:cs typeface="Verdana"/>
                          <a:sym typeface="Verdana"/>
                        </a:rPr>
                        <a:t>Esercizio: </a:t>
                      </a:r>
                      <a:r>
                        <a:rPr lang="en-US" sz="1400" b="0" i="0" u="none" strike="noStrike" cap="none">
                          <a:solidFill>
                            <a:srgbClr val="3F3F3F"/>
                          </a:solidFill>
                          <a:latin typeface="Verdana"/>
                          <a:ea typeface="Verdana"/>
                          <a:cs typeface="Verdana"/>
                          <a:sym typeface="Verdana"/>
                        </a:rPr>
                        <a:t>Trovate e stabilite collaborazioni significative per far crescere il vostro pubblico.</a:t>
                      </a:r>
                      <a:endParaRPr/>
                    </a:p>
                    <a:p>
                      <a:pPr marL="171450" marR="0" lvl="0" indent="-1714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Identificare i potenziali partner: </a:t>
                      </a:r>
                      <a:r>
                        <a:rPr lang="en-US" sz="1200" b="0" i="0" u="none" strike="noStrike" cap="none">
                          <a:solidFill>
                            <a:srgbClr val="3F3F3F"/>
                          </a:solidFill>
                          <a:latin typeface="Verdana"/>
                          <a:ea typeface="Verdana"/>
                          <a:cs typeface="Verdana"/>
                          <a:sym typeface="Verdana"/>
                        </a:rPr>
                        <a:t>Elencate le aziende, gli influencer o le organizzazioni il cui pubblico è in linea con il vostro progetto. Pensate a marchi ecologici locali, gruppi di benessere o organizzazioni comunitarie che potrebbero amplificare la vostra portata.</a:t>
                      </a:r>
                      <a:endParaRPr/>
                    </a:p>
                    <a:p>
                      <a:pPr marL="171450" marR="0" lvl="0" indent="-1714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Proporre opportunità di collaborazione: </a:t>
                      </a:r>
                      <a:r>
                        <a:rPr lang="en-US" sz="1200" b="0" i="0" u="none" strike="noStrike" cap="none">
                          <a:solidFill>
                            <a:srgbClr val="3F3F3F"/>
                          </a:solidFill>
                          <a:latin typeface="Verdana"/>
                          <a:ea typeface="Verdana"/>
                          <a:cs typeface="Verdana"/>
                          <a:sym typeface="Verdana"/>
                        </a:rPr>
                        <a:t>Contattate il vostro interlocutore con una proposta chiara che spieghi in che modo una collaborazione sarebbe vantaggiosa per entrambe le parti. Ciò potrebbe comportare l'organizzazione congiunta di eventi, la promozione incrociata dei rispettivi progetti o la condivisione di contenuti sulle piattaforme dei social media.</a:t>
                      </a:r>
                      <a:endParaRPr/>
                    </a:p>
                    <a:p>
                      <a:pPr marL="171450" marR="0" lvl="0" indent="-171450" algn="l" rtl="0">
                        <a:spcBef>
                          <a:spcPts val="600"/>
                        </a:spcBef>
                        <a:spcAft>
                          <a:spcPts val="0"/>
                        </a:spcAft>
                        <a:buClr>
                          <a:srgbClr val="FF9933"/>
                        </a:buClr>
                        <a:buSzPts val="1200"/>
                        <a:buFont typeface="Noto Sans Symbols"/>
                        <a:buChar char="❖"/>
                      </a:pPr>
                      <a:r>
                        <a:rPr lang="en-US" sz="1200" b="1" i="0" u="none" strike="noStrike" cap="none">
                          <a:solidFill>
                            <a:srgbClr val="3F3F3F"/>
                          </a:solidFill>
                          <a:latin typeface="Verdana"/>
                          <a:ea typeface="Verdana"/>
                          <a:cs typeface="Verdana"/>
                          <a:sym typeface="Verdana"/>
                        </a:rPr>
                        <a:t>Creare contenuti collaborativi: </a:t>
                      </a:r>
                      <a:r>
                        <a:rPr lang="en-US" sz="1200" b="0" i="0" u="none" strike="noStrike" cap="none">
                          <a:solidFill>
                            <a:srgbClr val="3F3F3F"/>
                          </a:solidFill>
                          <a:latin typeface="Verdana"/>
                          <a:ea typeface="Verdana"/>
                          <a:cs typeface="Verdana"/>
                          <a:sym typeface="Verdana"/>
                        </a:rPr>
                        <a:t>Create contenuti che mettano in risalto sia il vostro progetto che il lavoro del vostro partner. Ad esempio, create articoli di blog scritti in collaborazione o webinar collaborativi per attirare un pubblico più ampio e generare maggiore interesse per la vostra iniziativa.</a:t>
                      </a:r>
                      <a:endParaRPr/>
                    </a:p>
                  </a:txBody>
                  <a:tcPr marL="91450" marR="91450" marT="45725" marB="45725">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2094" name="Google Shape;2094;p62"/>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6: Fase 1</a:t>
            </a:r>
            <a:endParaRPr/>
          </a:p>
        </p:txBody>
      </p:sp>
      <p:sp>
        <p:nvSpPr>
          <p:cNvPr id="2095" name="Google Shape;2095;p62"/>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PENSARE con le domande (5)</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9" name="Shape 2099"/>
        <p:cNvGrpSpPr/>
        <p:nvPr/>
      </p:nvGrpSpPr>
      <p:grpSpPr>
        <a:xfrm>
          <a:off x="0" y="0"/>
          <a:ext cx="0" cy="0"/>
          <a:chOff x="0" y="0"/>
          <a:chExt cx="0" cy="0"/>
        </a:xfrm>
      </p:grpSpPr>
      <p:graphicFrame>
        <p:nvGraphicFramePr>
          <p:cNvPr id="2100" name="Google Shape;2100;p63"/>
          <p:cNvGraphicFramePr/>
          <p:nvPr/>
        </p:nvGraphicFramePr>
        <p:xfrm>
          <a:off x="285417" y="2402648"/>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2</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GUARDA I VIDEO</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6 video su Costruire connessioni e crescere</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Gli studenti fanno clic sul </a:t>
                      </a:r>
                      <a:r>
                        <a:rPr lang="en-US" sz="1400">
                          <a:solidFill>
                            <a:srgbClr val="F16924"/>
                          </a:solidFill>
                          <a:latin typeface="Verdana"/>
                          <a:ea typeface="Verdana"/>
                          <a:cs typeface="Verdana"/>
                          <a:sym typeface="Verdana"/>
                        </a:rPr>
                        <a:t>pannello laterale sinistro </a:t>
                      </a:r>
                      <a:r>
                        <a:rPr lang="en-US" sz="1400">
                          <a:solidFill>
                            <a:srgbClr val="4B4B4B"/>
                          </a:solidFill>
                          <a:latin typeface="Verdana"/>
                          <a:ea typeface="Verdana"/>
                          <a:cs typeface="Verdana"/>
                          <a:sym typeface="Verdana"/>
                        </a:rPr>
                        <a:t>per selezionare un video.</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video consente di approfondire la comprensione di argomenti complessi relativi a marchio, design, promozione e marketing.</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2101" name="Google Shape;2101;p63"/>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6: Fase 2</a:t>
            </a:r>
            <a:endParaRPr/>
          </a:p>
        </p:txBody>
      </p:sp>
      <p:sp>
        <p:nvSpPr>
          <p:cNvPr id="2102" name="Google Shape;2102;p63"/>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GUARDA I VIDEO (6)</a:t>
            </a:r>
            <a:endParaRPr/>
          </a:p>
        </p:txBody>
      </p:sp>
      <p:pic>
        <p:nvPicPr>
          <p:cNvPr id="2103" name="Google Shape;2103;p63"/>
          <p:cNvPicPr preferRelativeResize="0"/>
          <p:nvPr/>
        </p:nvPicPr>
        <p:blipFill rotWithShape="1">
          <a:blip r:embed="rId3">
            <a:alphaModFix/>
          </a:blip>
          <a:srcRect l="0" t="0" r="0" b="0"/>
          <a:stretch/>
        </p:blipFill>
        <p:spPr>
          <a:xfrm>
            <a:off x="-1" y="4512216"/>
            <a:ext cx="7559675" cy="3884109"/>
          </a:xfrm>
          <a:prstGeom prst="rect">
            <a:avLst/>
          </a:prstGeom>
          <a:noFill/>
          <a:ln>
            <a:noFill/>
          </a:ln>
        </p:spPr>
      </p:pic>
      <p:grpSp>
        <p:nvGrpSpPr>
          <p:cNvPr id="2104" name="Google Shape;2104;p63"/>
          <p:cNvGrpSpPr/>
          <p:nvPr/>
        </p:nvGrpSpPr>
        <p:grpSpPr>
          <a:xfrm>
            <a:off x="5985432" y="450415"/>
            <a:ext cx="1247882" cy="1201783"/>
            <a:chOff x="4924697" y="3291840"/>
            <a:chExt cx="1247882" cy="1201783"/>
          </a:xfrm>
        </p:grpSpPr>
        <p:sp>
          <p:nvSpPr>
            <p:cNvPr id="2105" name="Google Shape;2105;p63">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06" name="Google Shape;2106;p63">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u="sng">
                  <a:solidFill>
                    <a:schemeClr val="lt1"/>
                  </a:solidFill>
                  <a:latin typeface="Calibri"/>
                  <a:ea typeface="Calibri"/>
                  <a:cs typeface="Calibri"/>
                  <a:sym typeface="Calibri"/>
                  <a:hlinkClick r:id="rId6">
                    <a:extLst>
                      <a:ext uri="{A12FA001-AC4F-418D-AE19-62706E023703}">
                        <ahyp:hlinkClr val="tx"/>
                      </a:ext>
                    </a:extLst>
                  </a:hlinkClick>
                </a:rPr>
                <a:t>CLICCA</a:t>
              </a:r>
              <a:endParaRPr sz="3000" b="1" i="0">
                <a:solidFill>
                  <a:schemeClr val="lt1"/>
                </a:solidFill>
                <a:latin typeface="Calibri"/>
                <a:ea typeface="Calibri"/>
                <a:cs typeface="Calibri"/>
                <a:sym typeface="Calibri"/>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0" name="Shape 2110"/>
        <p:cNvGrpSpPr/>
        <p:nvPr/>
      </p:nvGrpSpPr>
      <p:grpSpPr>
        <a:xfrm>
          <a:off x="0" y="0"/>
          <a:ext cx="0" cy="0"/>
          <a:chOff x="0" y="0"/>
          <a:chExt cx="0" cy="0"/>
        </a:xfrm>
      </p:grpSpPr>
      <p:graphicFrame>
        <p:nvGraphicFramePr>
          <p:cNvPr id="2111" name="Google Shape;2111;p64"/>
          <p:cNvGraphicFramePr/>
          <p:nvPr/>
        </p:nvGraphicFramePr>
        <p:xfrm>
          <a:off x="285417" y="2433763"/>
          <a:ext cx="3000000" cy="3000000"/>
        </p:xfrm>
        <a:graphic>
          <a:graphicData uri="http://schemas.openxmlformats.org/drawingml/2006/table">
            <a:tbl>
              <a:tblPr firstRow="1" bandRow="1">
                <a:noFill/>
                <a:tableStyleId>{D8F5C330-00EC-492D-B79E-F1F6E617DCEB}</a:tableStyleId>
              </a:tblPr>
              <a:tblGrid>
                <a:gridCol w="1421625"/>
                <a:gridCol w="5685750"/>
              </a:tblGrid>
              <a:tr h="4087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3</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4098625">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PROVARE le idee</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5 aree di costruzione di connessioni e crescita </a:t>
                      </a:r>
                      <a:r>
                        <a:rPr lang="en-US" sz="1400">
                          <a:solidFill>
                            <a:srgbClr val="4B4B4B"/>
                          </a:solidFill>
                          <a:latin typeface="Verdana"/>
                          <a:ea typeface="Verdana"/>
                          <a:cs typeface="Verdana"/>
                          <a:sym typeface="Verdana"/>
                        </a:rPr>
                        <a:t>con attività</a:t>
                      </a:r>
                      <a:endParaRPr/>
                    </a:p>
                    <a:p>
                      <a:pPr marL="285750" marR="0" lvl="0" indent="-196850" algn="l" rtl="0">
                        <a:lnSpc>
                          <a:spcPct val="100000"/>
                        </a:lnSpc>
                        <a:spcBef>
                          <a:spcPts val="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p>
                      <a:pPr marL="285750" marR="0" lvl="0" indent="-285750" algn="l" rtl="0">
                        <a:lnSpc>
                          <a:spcPct val="100000"/>
                        </a:lnSpc>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Sbloccate sei aree chiave progettate per aiutare i giovani imprenditori a creare connessioni significative. Facendo clic su una qualsiasi area, la si aprirà in una nuova scheda, fornendo un accesso rapido e semplice alle attività che si possono </a:t>
                      </a:r>
                      <a:r>
                        <a:rPr lang="en-US" sz="1400">
                          <a:solidFill>
                            <a:srgbClr val="F16924"/>
                          </a:solidFill>
                          <a:latin typeface="Verdana"/>
                          <a:ea typeface="Verdana"/>
                          <a:cs typeface="Verdana"/>
                          <a:sym typeface="Verdana"/>
                        </a:rPr>
                        <a:t>visualizzare </a:t>
                      </a:r>
                      <a:r>
                        <a:rPr lang="en-US" sz="1400">
                          <a:solidFill>
                            <a:srgbClr val="4B4B4B"/>
                          </a:solidFill>
                          <a:latin typeface="Verdana"/>
                          <a:ea typeface="Verdana"/>
                          <a:cs typeface="Verdana"/>
                          <a:sym typeface="Verdana"/>
                        </a:rPr>
                        <a:t>o </a:t>
                      </a:r>
                      <a:r>
                        <a:rPr lang="en-US" sz="1400">
                          <a:solidFill>
                            <a:srgbClr val="F16924"/>
                          </a:solidFill>
                          <a:latin typeface="Verdana"/>
                          <a:ea typeface="Verdana"/>
                          <a:cs typeface="Verdana"/>
                          <a:sym typeface="Verdana"/>
                        </a:rPr>
                        <a:t>scaricare. </a:t>
                      </a:r>
                      <a:endParaRPr/>
                    </a:p>
                    <a:p>
                      <a:pPr marL="285750" marR="0" lvl="0" indent="-196850" algn="l" rtl="0">
                        <a:lnSpc>
                          <a:spcPct val="100000"/>
                        </a:lnSpc>
                        <a:spcBef>
                          <a:spcPts val="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p>
                      <a:pPr marL="285750" marR="0" lvl="0" indent="-285750" algn="l" rtl="0">
                        <a:lnSpc>
                          <a:spcPct val="100000"/>
                        </a:lnSpc>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Ciascuna area offre attività innovative, idee, soluzioni praticabili e gli strumenti digitali necessari per connettersi e costruire relazioni di valore. Queste risorse vi permetteranno di costruire e coltivare efficacemente le relazioni importanti.</a:t>
                      </a:r>
                      <a:endParaRPr/>
                    </a:p>
                    <a:p>
                      <a:pPr marL="285750" marR="0" lvl="0" indent="-196850" algn="l" rtl="0">
                        <a:lnSpc>
                          <a:spcPct val="100000"/>
                        </a:lnSpc>
                        <a:spcBef>
                          <a:spcPts val="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p>
                      <a:pPr marL="0" marR="0" lvl="0" indent="0" algn="l" rtl="0">
                        <a:lnSpc>
                          <a:spcPct val="100000"/>
                        </a:lnSpc>
                        <a:spcBef>
                          <a:spcPts val="0"/>
                        </a:spcBef>
                        <a:spcAft>
                          <a:spcPts val="0"/>
                        </a:spcAft>
                        <a:buClr>
                          <a:srgbClr val="F16924"/>
                        </a:buClr>
                        <a:buSzPts val="1400"/>
                        <a:buFont typeface="Noto Sans Symbols"/>
                        <a:buNone/>
                      </a:pPr>
                      <a:r>
                        <a:rPr lang="en-US" sz="1400" b="1">
                          <a:solidFill>
                            <a:srgbClr val="4B4B4B"/>
                          </a:solidFill>
                          <a:latin typeface="Verdana"/>
                          <a:ea typeface="Verdana"/>
                          <a:cs typeface="Verdana"/>
                          <a:sym typeface="Verdana"/>
                        </a:rPr>
                        <a:t>Le </a:t>
                      </a:r>
                      <a:r>
                        <a:rPr lang="en-US" sz="1400" b="1">
                          <a:solidFill>
                            <a:srgbClr val="F16924"/>
                          </a:solidFill>
                          <a:latin typeface="Verdana"/>
                          <a:ea typeface="Verdana"/>
                          <a:cs typeface="Verdana"/>
                          <a:sym typeface="Verdana"/>
                        </a:rPr>
                        <a:t>aree </a:t>
                      </a:r>
                      <a:r>
                        <a:rPr lang="en-US" sz="1400" b="1">
                          <a:solidFill>
                            <a:srgbClr val="4B4B4B"/>
                          </a:solidFill>
                          <a:latin typeface="Verdana"/>
                          <a:ea typeface="Verdana"/>
                          <a:cs typeface="Verdana"/>
                          <a:sym typeface="Verdana"/>
                        </a:rPr>
                        <a:t>coperte </a:t>
                      </a:r>
                      <a:r>
                        <a:rPr lang="en-US" sz="1400" b="1">
                          <a:solidFill>
                            <a:srgbClr val="F16924"/>
                          </a:solidFill>
                          <a:latin typeface="Verdana"/>
                          <a:ea typeface="Verdana"/>
                          <a:cs typeface="Verdana"/>
                          <a:sym typeface="Verdana"/>
                        </a:rPr>
                        <a:t>sono 5: </a:t>
                      </a:r>
                      <a:endParaRPr/>
                    </a:p>
                    <a:p>
                      <a:pPr marL="285750" marR="0" lvl="0" indent="-196850" algn="l" rtl="0">
                        <a:lnSpc>
                          <a:spcPct val="100000"/>
                        </a:lnSpc>
                        <a:spcBef>
                          <a:spcPts val="0"/>
                        </a:spcBef>
                        <a:spcAft>
                          <a:spcPts val="0"/>
                        </a:spcAft>
                        <a:buClr>
                          <a:srgbClr val="F16924"/>
                        </a:buClr>
                        <a:buSzPts val="1400"/>
                        <a:buFont typeface="Noto Sans Symbols"/>
                        <a:buNone/>
                      </a:pPr>
                      <a:r>
                        <a:t/>
                      </a:r>
                      <a:endParaRPr sz="1400">
                        <a:solidFill>
                          <a:srgbClr val="F16924"/>
                        </a:solidFill>
                        <a:latin typeface="Verdana"/>
                        <a:ea typeface="Verdana"/>
                        <a:cs typeface="Verdana"/>
                        <a:sym typeface="Verdana"/>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Connettersi con i colleghi</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Organizzare e gestire</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Presentare e collaborare</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Rete e comunità</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Alimentare le connessioni</a:t>
                      </a:r>
                      <a:endParaRPr/>
                    </a:p>
                    <a:p>
                      <a:pPr marL="0" marR="0" lvl="0" indent="0" algn="l" rtl="0">
                        <a:spcBef>
                          <a:spcPts val="0"/>
                        </a:spcBef>
                        <a:spcAft>
                          <a:spcPts val="0"/>
                        </a:spcAft>
                        <a:buClr>
                          <a:schemeClr val="dk1"/>
                        </a:buClr>
                        <a:buSzPts val="1400"/>
                        <a:buFont typeface="Century Schoolbook"/>
                        <a:buNone/>
                      </a:pPr>
                      <a:r>
                        <a:t/>
                      </a:r>
                      <a:endParaRPr sz="1400" b="1">
                        <a:solidFill>
                          <a:srgbClr val="F16924"/>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2112" name="Google Shape;2112;p64"/>
          <p:cNvSpPr txBox="1"/>
          <p:nvPr/>
        </p:nvSpPr>
        <p:spPr>
          <a:xfrm>
            <a:off x="285418" y="864455"/>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6: Fase 3</a:t>
            </a:r>
            <a:endParaRPr/>
          </a:p>
        </p:txBody>
      </p:sp>
      <p:sp>
        <p:nvSpPr>
          <p:cNvPr id="2113" name="Google Shape;2113;p64"/>
          <p:cNvSpPr txBox="1"/>
          <p:nvPr/>
        </p:nvSpPr>
        <p:spPr>
          <a:xfrm>
            <a:off x="285417" y="1497786"/>
            <a:ext cx="6472655"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PROVATE le idee e le attività</a:t>
            </a:r>
            <a:endParaRPr/>
          </a:p>
          <a:p>
            <a:pPr marL="0" marR="0" lvl="0" indent="0" algn="just" rtl="0">
              <a:lnSpc>
                <a:spcPct val="100000"/>
              </a:lnSpc>
              <a:spcBef>
                <a:spcPts val="0"/>
              </a:spcBef>
              <a:spcAft>
                <a:spcPts val="0"/>
              </a:spcAft>
              <a:buClr>
                <a:schemeClr val="lt1"/>
              </a:buClr>
              <a:buSzPts val="2000"/>
              <a:buFont typeface="Arial"/>
              <a:buNone/>
            </a:pPr>
            <a:r>
              <a:rPr lang="en-US" sz="2000" b="0" i="0">
                <a:solidFill>
                  <a:schemeClr val="lt1"/>
                </a:solidFill>
                <a:latin typeface="Verdana"/>
                <a:ea typeface="Verdana"/>
                <a:cs typeface="Verdana"/>
                <a:sym typeface="Verdana"/>
              </a:rPr>
              <a:t>(5 aree di costruzione e crescita)</a:t>
            </a:r>
            <a:endParaRPr/>
          </a:p>
        </p:txBody>
      </p:sp>
      <p:pic>
        <p:nvPicPr>
          <p:cNvPr id="2114" name="Google Shape;2114;p64"/>
          <p:cNvPicPr preferRelativeResize="0"/>
          <p:nvPr/>
        </p:nvPicPr>
        <p:blipFill rotWithShape="1">
          <a:blip r:embed="rId3">
            <a:alphaModFix/>
          </a:blip>
          <a:srcRect l="0" t="0" r="0" b="0"/>
          <a:stretch/>
        </p:blipFill>
        <p:spPr>
          <a:xfrm>
            <a:off x="0" y="7866192"/>
            <a:ext cx="7559675" cy="2052236"/>
          </a:xfrm>
          <a:prstGeom prst="rect">
            <a:avLst/>
          </a:prstGeom>
          <a:noFill/>
          <a:ln>
            <a:noFill/>
          </a:ln>
        </p:spPr>
      </p:pic>
      <p:grpSp>
        <p:nvGrpSpPr>
          <p:cNvPr id="2115" name="Google Shape;2115;p64"/>
          <p:cNvGrpSpPr/>
          <p:nvPr/>
        </p:nvGrpSpPr>
        <p:grpSpPr>
          <a:xfrm>
            <a:off x="6026375" y="483662"/>
            <a:ext cx="1247882" cy="1201783"/>
            <a:chOff x="4924697" y="3291840"/>
            <a:chExt cx="1247882" cy="1201783"/>
          </a:xfrm>
        </p:grpSpPr>
        <p:sp>
          <p:nvSpPr>
            <p:cNvPr id="2116" name="Google Shape;2116;p64">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17" name="Google Shape;2117;p64">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u="sng">
                  <a:solidFill>
                    <a:schemeClr val="lt1"/>
                  </a:solidFill>
                  <a:latin typeface="Calibri"/>
                  <a:ea typeface="Calibri"/>
                  <a:cs typeface="Calibri"/>
                  <a:sym typeface="Calibri"/>
                  <a:hlinkClick r:id="rId6">
                    <a:extLst>
                      <a:ext uri="{A12FA001-AC4F-418D-AE19-62706E023703}">
                        <ahyp:hlinkClr val="tx"/>
                      </a:ext>
                    </a:extLst>
                  </a:hlinkClick>
                </a:rPr>
                <a:t>CLICCA</a:t>
              </a:r>
              <a:endParaRPr sz="3000" b="1" i="0">
                <a:solidFill>
                  <a:schemeClr val="lt1"/>
                </a:solidFill>
                <a:latin typeface="Calibri"/>
                <a:ea typeface="Calibri"/>
                <a:cs typeface="Calibri"/>
                <a:sym typeface="Calibri"/>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1" name="Shape 2121"/>
        <p:cNvGrpSpPr/>
        <p:nvPr/>
      </p:nvGrpSpPr>
      <p:grpSpPr>
        <a:xfrm>
          <a:off x="0" y="0"/>
          <a:ext cx="0" cy="0"/>
          <a:chOff x="0" y="0"/>
          <a:chExt cx="0" cy="0"/>
        </a:xfrm>
      </p:grpSpPr>
      <p:sp>
        <p:nvSpPr>
          <p:cNvPr id="2122" name="Google Shape;2122;p65"/>
          <p:cNvSpPr/>
          <p:nvPr/>
        </p:nvSpPr>
        <p:spPr>
          <a:xfrm>
            <a:off x="2242" y="281021"/>
            <a:ext cx="7578994"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23" name="Google Shape;2123;p65"/>
          <p:cNvSpPr txBox="1"/>
          <p:nvPr/>
        </p:nvSpPr>
        <p:spPr>
          <a:xfrm>
            <a:off x="121194" y="937859"/>
            <a:ext cx="7460041" cy="406880"/>
          </a:xfrm>
          <a:prstGeom prst="rect">
            <a:avLst/>
          </a:prstGeom>
          <a:noFill/>
          <a:ln>
            <a:noFill/>
          </a:ln>
        </p:spPr>
        <p:txBody>
          <a:bodyPr spcFirstLastPara="1" wrap="square" lIns="91425" tIns="45700" rIns="91425" bIns="45700" anchor="t" anchorCtr="0">
            <a:noAutofit/>
          </a:bodyPr>
          <a:lstStyle/>
          <a:p>
            <a:pPr marL="518236" marR="0" lvl="0" indent="-518236" algn="l" rtl="0">
              <a:lnSpc>
                <a:spcPct val="100000"/>
              </a:lnSpc>
              <a:spcBef>
                <a:spcPts val="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Creare hub online</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Organizzare workshop sulla salute ecologica</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Rete e condivisione di idee</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Condividere gli aggiornamenti del progetto</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Offrire tour ecologici virtuali</a:t>
            </a:r>
            <a:endParaRPr/>
          </a:p>
        </p:txBody>
      </p:sp>
      <p:sp>
        <p:nvSpPr>
          <p:cNvPr id="2124" name="Google Shape;2124;p65"/>
          <p:cNvSpPr txBox="1"/>
          <p:nvPr/>
        </p:nvSpPr>
        <p:spPr>
          <a:xfrm>
            <a:off x="145295" y="210509"/>
            <a:ext cx="6574279"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1: Collegarsi con i coetanei</a:t>
            </a:r>
            <a:endParaRPr/>
          </a:p>
        </p:txBody>
      </p:sp>
      <p:sp>
        <p:nvSpPr>
          <p:cNvPr id="2125" name="Google Shape;2125;p65"/>
          <p:cNvSpPr txBox="1"/>
          <p:nvPr/>
        </p:nvSpPr>
        <p:spPr>
          <a:xfrm>
            <a:off x="649578" y="3804156"/>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6</a:t>
            </a:r>
            <a:endParaRPr sz="1400" b="0" i="0">
              <a:solidFill>
                <a:schemeClr val="lt1"/>
              </a:solidFill>
              <a:latin typeface="Verdana"/>
              <a:ea typeface="Verdana"/>
              <a:cs typeface="Verdana"/>
              <a:sym typeface="Verdana"/>
            </a:endParaRPr>
          </a:p>
        </p:txBody>
      </p:sp>
      <p:sp>
        <p:nvSpPr>
          <p:cNvPr id="2126" name="Google Shape;2126;p65"/>
          <p:cNvSpPr txBox="1"/>
          <p:nvPr/>
        </p:nvSpPr>
        <p:spPr>
          <a:xfrm>
            <a:off x="162068" y="3229109"/>
            <a:ext cx="7319893" cy="406880"/>
          </a:xfrm>
          <a:prstGeom prst="rect">
            <a:avLst/>
          </a:prstGeom>
          <a:noFill/>
          <a:ln>
            <a:noFill/>
          </a:ln>
        </p:spPr>
        <p:txBody>
          <a:bodyPr spcFirstLastPara="1" wrap="square" lIns="91425" tIns="45700" rIns="91425" bIns="45700" anchor="t" anchorCtr="0">
            <a:noAutofit/>
          </a:bodyPr>
          <a:lstStyle/>
          <a:p>
            <a:pPr marL="518236" marR="0" lvl="0" indent="-518236" algn="l" rtl="0">
              <a:lnSpc>
                <a:spcPct val="100000"/>
              </a:lnSpc>
              <a:spcBef>
                <a:spcPts val="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Consultate gli esperti di eco-salute</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Programmare riunioni e workshop</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Pianificare gli eventi comunitari</a:t>
            </a:r>
            <a:endParaRPr/>
          </a:p>
          <a:p>
            <a:pPr marL="0" marR="0" lvl="0" indent="0" algn="l" rtl="0">
              <a:lnSpc>
                <a:spcPct val="100000"/>
              </a:lnSpc>
              <a:spcBef>
                <a:spcPts val="600"/>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2127" name="Google Shape;2127;p65"/>
          <p:cNvSpPr/>
          <p:nvPr/>
        </p:nvSpPr>
        <p:spPr>
          <a:xfrm>
            <a:off x="21559" y="2565796"/>
            <a:ext cx="7559677" cy="531962"/>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28" name="Google Shape;2128;p65"/>
          <p:cNvSpPr txBox="1"/>
          <p:nvPr/>
        </p:nvSpPr>
        <p:spPr>
          <a:xfrm>
            <a:off x="190691" y="2649143"/>
            <a:ext cx="4870216"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2: Organizzare e gestire</a:t>
            </a:r>
            <a:endParaRPr/>
          </a:p>
        </p:txBody>
      </p:sp>
      <p:sp>
        <p:nvSpPr>
          <p:cNvPr id="2129" name="Google Shape;2129;p65"/>
          <p:cNvSpPr/>
          <p:nvPr/>
        </p:nvSpPr>
        <p:spPr>
          <a:xfrm>
            <a:off x="21559" y="4308179"/>
            <a:ext cx="7578994" cy="531962"/>
          </a:xfrm>
          <a:prstGeom prst="rect">
            <a:avLst/>
          </a:prstGeom>
          <a:solidFill>
            <a:srgbClr val="8AC0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30" name="Google Shape;2130;p65"/>
          <p:cNvSpPr txBox="1"/>
          <p:nvPr/>
        </p:nvSpPr>
        <p:spPr>
          <a:xfrm>
            <a:off x="140511" y="4965017"/>
            <a:ext cx="7460041" cy="406880"/>
          </a:xfrm>
          <a:prstGeom prst="rect">
            <a:avLst/>
          </a:prstGeom>
          <a:noFill/>
          <a:ln>
            <a:noFill/>
          </a:ln>
        </p:spPr>
        <p:txBody>
          <a:bodyPr spcFirstLastPara="1" wrap="square" lIns="91425" tIns="45700" rIns="91425" bIns="45700" anchor="t" anchorCtr="0">
            <a:noAutofit/>
          </a:bodyPr>
          <a:lstStyle/>
          <a:p>
            <a:pPr marL="518236" marR="0" lvl="0" indent="-518236" algn="l" rtl="0">
              <a:lnSpc>
                <a:spcPct val="100000"/>
              </a:lnSpc>
              <a:spcBef>
                <a:spcPts val="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Presentare le iniziative eco-sanitarie </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Mostra degli sforzi eco-sanitari</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Collaborare in spazi virtuali di scambio di conoscenze</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Workshop di brainstorming </a:t>
            </a:r>
            <a:endParaRPr/>
          </a:p>
        </p:txBody>
      </p:sp>
      <p:sp>
        <p:nvSpPr>
          <p:cNvPr id="2131" name="Google Shape;2131;p65"/>
          <p:cNvSpPr txBox="1"/>
          <p:nvPr/>
        </p:nvSpPr>
        <p:spPr>
          <a:xfrm>
            <a:off x="164612" y="4237667"/>
            <a:ext cx="6574279" cy="722327"/>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3: Presentare e collaborare</a:t>
            </a:r>
            <a:endParaRPr/>
          </a:p>
        </p:txBody>
      </p:sp>
      <p:sp>
        <p:nvSpPr>
          <p:cNvPr id="2132" name="Google Shape;2132;p65"/>
          <p:cNvSpPr txBox="1"/>
          <p:nvPr/>
        </p:nvSpPr>
        <p:spPr>
          <a:xfrm>
            <a:off x="690452" y="8438575"/>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6</a:t>
            </a:r>
            <a:endParaRPr sz="1400" b="0" i="0">
              <a:solidFill>
                <a:schemeClr val="lt1"/>
              </a:solidFill>
              <a:latin typeface="Verdana"/>
              <a:ea typeface="Verdana"/>
              <a:cs typeface="Verdana"/>
              <a:sym typeface="Verdana"/>
            </a:endParaRPr>
          </a:p>
        </p:txBody>
      </p:sp>
      <p:sp>
        <p:nvSpPr>
          <p:cNvPr id="2133" name="Google Shape;2133;p65"/>
          <p:cNvSpPr txBox="1"/>
          <p:nvPr/>
        </p:nvSpPr>
        <p:spPr>
          <a:xfrm>
            <a:off x="169134" y="6922036"/>
            <a:ext cx="7390543" cy="406880"/>
          </a:xfrm>
          <a:prstGeom prst="rect">
            <a:avLst/>
          </a:prstGeom>
          <a:noFill/>
          <a:ln>
            <a:noFill/>
          </a:ln>
        </p:spPr>
        <p:txBody>
          <a:bodyPr spcFirstLastPara="1" wrap="square" lIns="91425" tIns="45700" rIns="91425" bIns="45700" anchor="t" anchorCtr="0">
            <a:noAutofit/>
          </a:bodyPr>
          <a:lstStyle/>
          <a:p>
            <a:pPr marL="518236" marR="0" lvl="0" indent="-518236" algn="l" rtl="0">
              <a:lnSpc>
                <a:spcPct val="100000"/>
              </a:lnSpc>
              <a:spcBef>
                <a:spcPts val="0"/>
              </a:spcBef>
              <a:spcAft>
                <a:spcPts val="0"/>
              </a:spcAft>
              <a:buClr>
                <a:srgbClr val="011E3B"/>
              </a:buClr>
              <a:buSzPts val="1300"/>
              <a:buFont typeface="Noto Sans Symbols"/>
              <a:buChar char="❖"/>
            </a:pPr>
            <a:r>
              <a:rPr lang="en-US" sz="1300">
                <a:solidFill>
                  <a:srgbClr val="011E3B"/>
                </a:solidFill>
                <a:latin typeface="Verdana"/>
                <a:ea typeface="Verdana"/>
                <a:cs typeface="Verdana"/>
                <a:sym typeface="Verdana"/>
              </a:rPr>
              <a:t>Rete di professionisti</a:t>
            </a:r>
            <a:endParaRPr/>
          </a:p>
          <a:p>
            <a:pPr marL="518236" marR="0" lvl="0" indent="-518236" algn="l" rtl="0">
              <a:lnSpc>
                <a:spcPct val="100000"/>
              </a:lnSpc>
              <a:spcBef>
                <a:spcPts val="600"/>
              </a:spcBef>
              <a:spcAft>
                <a:spcPts val="0"/>
              </a:spcAft>
              <a:buClr>
                <a:srgbClr val="011E3B"/>
              </a:buClr>
              <a:buSzPts val="1300"/>
              <a:buFont typeface="Noto Sans Symbols"/>
              <a:buChar char="❖"/>
            </a:pPr>
            <a:r>
              <a:rPr lang="en-US" sz="1300">
                <a:solidFill>
                  <a:srgbClr val="011E3B"/>
                </a:solidFill>
                <a:latin typeface="Verdana"/>
                <a:ea typeface="Verdana"/>
                <a:cs typeface="Verdana"/>
                <a:sym typeface="Verdana"/>
              </a:rPr>
              <a:t>Costruire una comunità online </a:t>
            </a:r>
            <a:endParaRPr/>
          </a:p>
          <a:p>
            <a:pPr marL="0" marR="0" lvl="0" indent="0" algn="l" rtl="0">
              <a:lnSpc>
                <a:spcPct val="100000"/>
              </a:lnSpc>
              <a:spcBef>
                <a:spcPts val="600"/>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2134" name="Google Shape;2134;p65"/>
          <p:cNvSpPr/>
          <p:nvPr/>
        </p:nvSpPr>
        <p:spPr>
          <a:xfrm>
            <a:off x="40876" y="6326973"/>
            <a:ext cx="7559677" cy="531962"/>
          </a:xfrm>
          <a:prstGeom prst="rect">
            <a:avLst/>
          </a:prstGeom>
          <a:solidFill>
            <a:srgbClr val="69ADA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35" name="Google Shape;2135;p65"/>
          <p:cNvSpPr txBox="1"/>
          <p:nvPr/>
        </p:nvSpPr>
        <p:spPr>
          <a:xfrm>
            <a:off x="190691" y="6410320"/>
            <a:ext cx="4870216"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4: Rete e comunità</a:t>
            </a:r>
            <a:endParaRPr/>
          </a:p>
        </p:txBody>
      </p:sp>
      <p:sp>
        <p:nvSpPr>
          <p:cNvPr id="2136" name="Google Shape;2136;p65"/>
          <p:cNvSpPr txBox="1"/>
          <p:nvPr/>
        </p:nvSpPr>
        <p:spPr>
          <a:xfrm>
            <a:off x="628019" y="9717360"/>
            <a:ext cx="412383" cy="40688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a:solidFill>
                  <a:schemeClr val="lt1"/>
                </a:solidFill>
                <a:latin typeface="Verdana"/>
                <a:ea typeface="Verdana"/>
                <a:cs typeface="Verdana"/>
                <a:sym typeface="Verdana"/>
              </a:rPr>
              <a:t>6</a:t>
            </a:r>
            <a:endParaRPr sz="1400" b="0" i="0">
              <a:solidFill>
                <a:schemeClr val="lt1"/>
              </a:solidFill>
              <a:latin typeface="Verdana"/>
              <a:ea typeface="Verdana"/>
              <a:cs typeface="Verdana"/>
              <a:sym typeface="Verdana"/>
            </a:endParaRPr>
          </a:p>
        </p:txBody>
      </p:sp>
      <p:sp>
        <p:nvSpPr>
          <p:cNvPr id="2137" name="Google Shape;2137;p65"/>
          <p:cNvSpPr txBox="1"/>
          <p:nvPr/>
        </p:nvSpPr>
        <p:spPr>
          <a:xfrm>
            <a:off x="204458" y="8309941"/>
            <a:ext cx="7319893" cy="406880"/>
          </a:xfrm>
          <a:prstGeom prst="rect">
            <a:avLst/>
          </a:prstGeom>
          <a:noFill/>
          <a:ln>
            <a:noFill/>
          </a:ln>
        </p:spPr>
        <p:txBody>
          <a:bodyPr spcFirstLastPara="1" wrap="square" lIns="91425" tIns="45700" rIns="91425" bIns="45700" anchor="t" anchorCtr="0">
            <a:noAutofit/>
          </a:bodyPr>
          <a:lstStyle/>
          <a:p>
            <a:pPr marL="518236" marR="0" lvl="0" indent="-518236" algn="l" rtl="0">
              <a:lnSpc>
                <a:spcPct val="100000"/>
              </a:lnSpc>
              <a:spcBef>
                <a:spcPts val="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Mantenere lo scambio di conoscenze e il coinvolgimento</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Mantenere le partnership professionali</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Progettare insieme</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Pianificare insieme</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Sviluppare</a:t>
            </a:r>
            <a:endParaRPr/>
          </a:p>
          <a:p>
            <a:pPr marL="518236" marR="0" lvl="0" indent="-518236" algn="l" rtl="0">
              <a:lnSpc>
                <a:spcPct val="100000"/>
              </a:lnSpc>
              <a:spcBef>
                <a:spcPts val="600"/>
              </a:spcBef>
              <a:spcAft>
                <a:spcPts val="0"/>
              </a:spcAft>
              <a:buClr>
                <a:srgbClr val="011E3B"/>
              </a:buClr>
              <a:buSzPts val="1400"/>
              <a:buFont typeface="Noto Sans Symbols"/>
              <a:buChar char="❖"/>
            </a:pPr>
            <a:r>
              <a:rPr lang="en-US" sz="1400">
                <a:solidFill>
                  <a:srgbClr val="011E3B"/>
                </a:solidFill>
                <a:latin typeface="Verdana"/>
                <a:ea typeface="Verdana"/>
                <a:cs typeface="Verdana"/>
                <a:sym typeface="Verdana"/>
              </a:rPr>
              <a:t>Ospitare insieme</a:t>
            </a:r>
            <a:endParaRPr/>
          </a:p>
          <a:p>
            <a:pPr marL="0" marR="0" lvl="0" indent="0" algn="l" rtl="0">
              <a:lnSpc>
                <a:spcPct val="100000"/>
              </a:lnSpc>
              <a:spcBef>
                <a:spcPts val="600"/>
              </a:spcBef>
              <a:spcAft>
                <a:spcPts val="0"/>
              </a:spcAft>
              <a:buClr>
                <a:srgbClr val="011E3B"/>
              </a:buClr>
              <a:buSzPts val="1400"/>
              <a:buFont typeface="Arial"/>
              <a:buNone/>
            </a:pPr>
            <a:r>
              <a:t/>
            </a:r>
            <a:endParaRPr sz="1400">
              <a:solidFill>
                <a:srgbClr val="4B4B4B"/>
              </a:solidFill>
              <a:latin typeface="Verdana"/>
              <a:ea typeface="Verdana"/>
              <a:cs typeface="Verdana"/>
              <a:sym typeface="Verdana"/>
            </a:endParaRPr>
          </a:p>
        </p:txBody>
      </p:sp>
      <p:sp>
        <p:nvSpPr>
          <p:cNvPr id="2138" name="Google Shape;2138;p65"/>
          <p:cNvSpPr/>
          <p:nvPr/>
        </p:nvSpPr>
        <p:spPr>
          <a:xfrm>
            <a:off x="0" y="7646628"/>
            <a:ext cx="7559677" cy="531962"/>
          </a:xfrm>
          <a:prstGeom prst="rect">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39" name="Google Shape;2139;p65"/>
          <p:cNvSpPr txBox="1"/>
          <p:nvPr/>
        </p:nvSpPr>
        <p:spPr>
          <a:xfrm>
            <a:off x="169132" y="7729975"/>
            <a:ext cx="4870216" cy="7223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600"/>
              <a:buFont typeface="Arial"/>
              <a:buNone/>
            </a:pPr>
            <a:r>
              <a:rPr lang="en-US" sz="1600" b="1">
                <a:solidFill>
                  <a:schemeClr val="lt1"/>
                </a:solidFill>
                <a:latin typeface="Verdana"/>
                <a:ea typeface="Verdana"/>
                <a:cs typeface="Verdana"/>
                <a:sym typeface="Verdana"/>
              </a:rPr>
              <a:t>Area 5: coltivare le connessioni</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3" name="Shape 2143"/>
        <p:cNvGrpSpPr/>
        <p:nvPr/>
      </p:nvGrpSpPr>
      <p:grpSpPr>
        <a:xfrm>
          <a:off x="0" y="0"/>
          <a:ext cx="0" cy="0"/>
          <a:chOff x="0" y="0"/>
          <a:chExt cx="0" cy="0"/>
        </a:xfrm>
      </p:grpSpPr>
      <p:graphicFrame>
        <p:nvGraphicFramePr>
          <p:cNvPr id="2144" name="Google Shape;2144;p66"/>
          <p:cNvGraphicFramePr/>
          <p:nvPr/>
        </p:nvGraphicFramePr>
        <p:xfrm>
          <a:off x="285417" y="2380843"/>
          <a:ext cx="3000000" cy="3000000"/>
        </p:xfrm>
        <a:graphic>
          <a:graphicData uri="http://schemas.openxmlformats.org/drawingml/2006/table">
            <a:tbl>
              <a:tblPr firstRow="1" bandRow="1">
                <a:noFill/>
                <a:tableStyleId>{D8F5C330-00EC-492D-B79E-F1F6E617DCEB}</a:tableStyleId>
              </a:tblPr>
              <a:tblGrid>
                <a:gridCol w="1266300"/>
                <a:gridCol w="5865850"/>
              </a:tblGrid>
              <a:tr h="370850">
                <a:tc>
                  <a:txBody>
                    <a:bodyPr/>
                    <a:lstStyle/>
                    <a:p>
                      <a:pPr marL="0" marR="0" lvl="0" indent="0" algn="l" rtl="0">
                        <a:lnSpc>
                          <a:spcPct val="100000"/>
                        </a:lnSpc>
                        <a:spcBef>
                          <a:spcPts val="0"/>
                        </a:spcBef>
                        <a:spcAft>
                          <a:spcPts val="0"/>
                        </a:spcAft>
                        <a:buClr>
                          <a:schemeClr val="dk1"/>
                        </a:buClr>
                        <a:buSzPts val="1600"/>
                        <a:buFont typeface="Verdana"/>
                        <a:buNone/>
                      </a:pPr>
                      <a:r>
                        <a:rPr lang="en-US" sz="1600">
                          <a:latin typeface="Verdana"/>
                          <a:ea typeface="Verdana"/>
                          <a:cs typeface="Verdana"/>
                          <a:sym typeface="Verdana"/>
                        </a:rPr>
                        <a:t>Passo 4</a:t>
                      </a:r>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c>
                  <a:txBody>
                    <a:bodyPr/>
                    <a:lstStyle/>
                    <a:p>
                      <a:pPr marL="0" marR="0" lvl="0" indent="0" algn="l" rtl="0">
                        <a:lnSpc>
                          <a:spcPct val="100000"/>
                        </a:lnSpc>
                        <a:spcBef>
                          <a:spcPts val="0"/>
                        </a:spcBef>
                        <a:spcAft>
                          <a:spcPts val="0"/>
                        </a:spcAft>
                        <a:buClr>
                          <a:schemeClr val="lt1"/>
                        </a:buClr>
                        <a:buSzPts val="1600"/>
                        <a:buFont typeface="Verdana"/>
                        <a:buNone/>
                      </a:pPr>
                      <a:r>
                        <a:rPr lang="en-US" sz="1600">
                          <a:solidFill>
                            <a:schemeClr val="lt1"/>
                          </a:solidFill>
                          <a:latin typeface="Verdana"/>
                          <a:ea typeface="Verdana"/>
                          <a:cs typeface="Verdana"/>
                          <a:sym typeface="Verdana"/>
                        </a:rPr>
                        <a:t>Istruzioni</a:t>
                      </a:r>
                      <a:endParaRPr sz="1600">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solidFill>
                      <a:srgbClr val="69ADAD"/>
                    </a:solidFill>
                  </a:tcPr>
                </a:tc>
              </a:tr>
              <a:tr h="370850">
                <a:tc>
                  <a:txBody>
                    <a:bodyPr/>
                    <a:lstStyle/>
                    <a:p>
                      <a:pPr marL="0" marR="0" lvl="0" indent="0" algn="l" rtl="0">
                        <a:lnSpc>
                          <a:spcPct val="100000"/>
                        </a:lnSpc>
                        <a:spcBef>
                          <a:spcPts val="0"/>
                        </a:spcBef>
                        <a:spcAft>
                          <a:spcPts val="0"/>
                        </a:spcAft>
                        <a:buNone/>
                      </a:pPr>
                      <a:r>
                        <a:rPr lang="en-US" sz="1400" b="1">
                          <a:solidFill>
                            <a:srgbClr val="F16924"/>
                          </a:solidFill>
                          <a:latin typeface="Verdana"/>
                          <a:ea typeface="Verdana"/>
                          <a:cs typeface="Verdana"/>
                          <a:sym typeface="Verdana"/>
                        </a:rPr>
                        <a:t>UTILIZZARE gli strumenti</a:t>
                      </a:r>
                      <a:endParaRPr sz="1400" b="1">
                        <a:solidFill>
                          <a:srgbClr val="F16924"/>
                        </a:solidFill>
                        <a:latin typeface="Verdana"/>
                        <a:ea typeface="Verdana"/>
                        <a:cs typeface="Verdana"/>
                        <a:sym typeface="Verdana"/>
                      </a:endParaRPr>
                    </a:p>
                  </a:txBody>
                  <a:tcPr marL="68575" marR="68575" marT="0" marB="0"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c>
                  <a:txBody>
                    <a:bodyPr/>
                    <a:lstStyle/>
                    <a:p>
                      <a:pPr marL="285750" marR="0" lvl="0" indent="-285750" algn="l" rtl="0">
                        <a:spcBef>
                          <a:spcPts val="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Ci sono </a:t>
                      </a:r>
                      <a:r>
                        <a:rPr lang="en-US" sz="1400">
                          <a:solidFill>
                            <a:srgbClr val="F16924"/>
                          </a:solidFill>
                          <a:latin typeface="Verdana"/>
                          <a:ea typeface="Verdana"/>
                          <a:cs typeface="Verdana"/>
                          <a:sym typeface="Verdana"/>
                        </a:rPr>
                        <a:t>16 strumenti per costruire connessioni e crescere</a:t>
                      </a:r>
                      <a:endParaRPr/>
                    </a:p>
                    <a:p>
                      <a:pPr marL="285750" marR="0" lvl="0" indent="-285750" algn="l" rtl="0">
                        <a:spcBef>
                          <a:spcPts val="600"/>
                        </a:spcBef>
                        <a:spcAft>
                          <a:spcPts val="0"/>
                        </a:spcAft>
                        <a:buClr>
                          <a:srgbClr val="F16924"/>
                        </a:buClr>
                        <a:buSzPts val="1400"/>
                        <a:buFont typeface="Noto Sans Symbols"/>
                        <a:buChar char="❖"/>
                      </a:pPr>
                      <a:r>
                        <a:rPr lang="en-US" sz="1400">
                          <a:solidFill>
                            <a:srgbClr val="4B4B4B"/>
                          </a:solidFill>
                          <a:latin typeface="Verdana"/>
                          <a:ea typeface="Verdana"/>
                          <a:cs typeface="Verdana"/>
                          <a:sym typeface="Verdana"/>
                        </a:rPr>
                        <a:t>Ogni strumento fornisce una descrizione tecnica e poi spiega come può essere applicato a un concetto o a un'idea di eco-salute.</a:t>
                      </a:r>
                      <a:endParaRPr/>
                    </a:p>
                    <a:p>
                      <a:pPr marL="0" marR="0" lvl="0" indent="0" algn="l" rtl="0">
                        <a:spcBef>
                          <a:spcPts val="1200"/>
                        </a:spcBef>
                        <a:spcAft>
                          <a:spcPts val="0"/>
                        </a:spcAft>
                        <a:buClr>
                          <a:srgbClr val="F16924"/>
                        </a:buClr>
                        <a:buSzPts val="1400"/>
                        <a:buFont typeface="Noto Sans Symbols"/>
                        <a:buNone/>
                      </a:pPr>
                      <a:r>
                        <a:rPr lang="en-US" sz="1400" b="1">
                          <a:solidFill>
                            <a:srgbClr val="4B4B4B"/>
                          </a:solidFill>
                          <a:latin typeface="Verdana"/>
                          <a:ea typeface="Verdana"/>
                          <a:cs typeface="Verdana"/>
                          <a:sym typeface="Verdana"/>
                        </a:rPr>
                        <a:t>Esistono </a:t>
                      </a:r>
                      <a:r>
                        <a:rPr lang="en-US" sz="1400" b="1">
                          <a:solidFill>
                            <a:srgbClr val="F16924"/>
                          </a:solidFill>
                          <a:latin typeface="Verdana"/>
                          <a:ea typeface="Verdana"/>
                          <a:cs typeface="Verdana"/>
                          <a:sym typeface="Verdana"/>
                        </a:rPr>
                        <a:t>3 categorie </a:t>
                      </a:r>
                      <a:r>
                        <a:rPr lang="en-US" sz="1400" b="1">
                          <a:solidFill>
                            <a:srgbClr val="4B4B4B"/>
                          </a:solidFill>
                          <a:latin typeface="Verdana"/>
                          <a:ea typeface="Verdana"/>
                          <a:cs typeface="Verdana"/>
                          <a:sym typeface="Verdana"/>
                        </a:rPr>
                        <a:t>di strumenti</a:t>
                      </a:r>
                      <a:endParaRPr/>
                    </a:p>
                    <a:p>
                      <a:pPr marL="342900" marR="0" lvl="0" indent="-342900" algn="l" rtl="0">
                        <a:spcBef>
                          <a:spcPts val="60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Rete e comunità</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Oranise &amp; Manage</a:t>
                      </a:r>
                      <a:endParaRPr/>
                    </a:p>
                    <a:p>
                      <a:pPr marL="342900" marR="0" lvl="0" indent="-342900" algn="l" rtl="0">
                        <a:spcBef>
                          <a:spcPts val="0"/>
                        </a:spcBef>
                        <a:spcAft>
                          <a:spcPts val="0"/>
                        </a:spcAft>
                        <a:buClr>
                          <a:srgbClr val="4B4B4B"/>
                        </a:buClr>
                        <a:buSzPts val="1400"/>
                        <a:buFont typeface="Century Schoolbook"/>
                        <a:buAutoNum type="arabicPeriod"/>
                      </a:pPr>
                      <a:r>
                        <a:rPr lang="en-US" sz="1400" b="0">
                          <a:solidFill>
                            <a:srgbClr val="4B4B4B"/>
                          </a:solidFill>
                          <a:latin typeface="Verdana"/>
                          <a:ea typeface="Verdana"/>
                          <a:cs typeface="Verdana"/>
                          <a:sym typeface="Verdana"/>
                        </a:rPr>
                        <a:t>Presente e collaborazione</a:t>
                      </a:r>
                      <a:endParaRPr/>
                    </a:p>
                    <a:p>
                      <a:pPr marL="0" marR="0" lvl="0" indent="0" algn="l" rtl="0">
                        <a:spcBef>
                          <a:spcPts val="600"/>
                        </a:spcBef>
                        <a:spcAft>
                          <a:spcPts val="0"/>
                        </a:spcAft>
                        <a:buClr>
                          <a:srgbClr val="F16924"/>
                        </a:buClr>
                        <a:buSzPts val="1400"/>
                        <a:buFont typeface="Noto Sans Symbols"/>
                        <a:buNone/>
                      </a:pPr>
                      <a:r>
                        <a:t/>
                      </a:r>
                      <a:endParaRPr sz="1400">
                        <a:solidFill>
                          <a:srgbClr val="4B4B4B"/>
                        </a:solidFill>
                        <a:latin typeface="Verdana"/>
                        <a:ea typeface="Verdana"/>
                        <a:cs typeface="Verdana"/>
                        <a:sym typeface="Verdana"/>
                      </a:endParaRPr>
                    </a:p>
                  </a:txBody>
                  <a:tcPr marL="91450" marR="91450" marT="45725" marB="45725" anchor="ctr">
                    <a:lnL w="12700" cap="flat" cmpd="sng">
                      <a:solidFill>
                        <a:srgbClr val="44BAA9"/>
                      </a:solidFill>
                      <a:prstDash val="solid"/>
                      <a:round/>
                      <a:headEnd type="none" w="sm" len="sm"/>
                      <a:tailEnd type="none" w="sm" len="sm"/>
                    </a:lnL>
                    <a:lnR w="12700" cap="flat" cmpd="sng">
                      <a:solidFill>
                        <a:srgbClr val="44BAA9"/>
                      </a:solidFill>
                      <a:prstDash val="solid"/>
                      <a:round/>
                      <a:headEnd type="none" w="sm" len="sm"/>
                      <a:tailEnd type="none" w="sm" len="sm"/>
                    </a:lnR>
                    <a:lnT w="12700" cap="flat" cmpd="sng">
                      <a:solidFill>
                        <a:srgbClr val="44BAA9"/>
                      </a:solidFill>
                      <a:prstDash val="solid"/>
                      <a:round/>
                      <a:headEnd type="none" w="sm" len="sm"/>
                      <a:tailEnd type="none" w="sm" len="sm"/>
                    </a:lnT>
                    <a:lnB w="12700" cap="flat" cmpd="sng">
                      <a:solidFill>
                        <a:srgbClr val="44BAA9"/>
                      </a:solidFill>
                      <a:prstDash val="solid"/>
                      <a:round/>
                      <a:headEnd type="none" w="sm" len="sm"/>
                      <a:tailEnd type="none" w="sm" len="sm"/>
                    </a:lnB>
                  </a:tcPr>
                </a:tc>
              </a:tr>
            </a:tbl>
          </a:graphicData>
        </a:graphic>
      </p:graphicFrame>
      <p:sp>
        <p:nvSpPr>
          <p:cNvPr id="2145" name="Google Shape;2145;p66"/>
          <p:cNvSpPr txBox="1"/>
          <p:nvPr/>
        </p:nvSpPr>
        <p:spPr>
          <a:xfrm>
            <a:off x="302839" y="1514156"/>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Arial"/>
              <a:buNone/>
            </a:pPr>
            <a:r>
              <a:rPr lang="en-US" sz="2400" b="0" i="0">
                <a:solidFill>
                  <a:schemeClr val="lt1"/>
                </a:solidFill>
                <a:latin typeface="Verdana"/>
                <a:ea typeface="Verdana"/>
                <a:cs typeface="Verdana"/>
                <a:sym typeface="Verdana"/>
              </a:rPr>
              <a:t>USARE gli strumenti (16)</a:t>
            </a:r>
            <a:endParaRPr/>
          </a:p>
        </p:txBody>
      </p:sp>
      <p:sp>
        <p:nvSpPr>
          <p:cNvPr id="2146" name="Google Shape;2146;p66"/>
          <p:cNvSpPr txBox="1"/>
          <p:nvPr/>
        </p:nvSpPr>
        <p:spPr>
          <a:xfrm>
            <a:off x="302839" y="945637"/>
            <a:ext cx="5956470" cy="6651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1" i="0">
                <a:solidFill>
                  <a:schemeClr val="lt1"/>
                </a:solidFill>
                <a:latin typeface="Verdana"/>
                <a:ea typeface="Verdana"/>
                <a:cs typeface="Verdana"/>
                <a:sym typeface="Verdana"/>
              </a:rPr>
              <a:t>Sezione 6: Fase 4</a:t>
            </a:r>
            <a:endParaRPr/>
          </a:p>
        </p:txBody>
      </p:sp>
      <p:pic>
        <p:nvPicPr>
          <p:cNvPr id="2147" name="Google Shape;2147;p66"/>
          <p:cNvPicPr preferRelativeResize="0"/>
          <p:nvPr/>
        </p:nvPicPr>
        <p:blipFill rotWithShape="1">
          <a:blip r:embed="rId3">
            <a:alphaModFix/>
          </a:blip>
          <a:srcRect l="0" t="0" r="0" b="0"/>
          <a:stretch/>
        </p:blipFill>
        <p:spPr>
          <a:xfrm>
            <a:off x="310181" y="5345906"/>
            <a:ext cx="7107382" cy="2173400"/>
          </a:xfrm>
          <a:prstGeom prst="rect">
            <a:avLst/>
          </a:prstGeom>
          <a:noFill/>
          <a:ln>
            <a:noFill/>
          </a:ln>
        </p:spPr>
      </p:pic>
      <p:grpSp>
        <p:nvGrpSpPr>
          <p:cNvPr id="2148" name="Google Shape;2148;p66"/>
          <p:cNvGrpSpPr/>
          <p:nvPr/>
        </p:nvGrpSpPr>
        <p:grpSpPr>
          <a:xfrm>
            <a:off x="5985432" y="450415"/>
            <a:ext cx="1247882" cy="1201783"/>
            <a:chOff x="4924697" y="3291840"/>
            <a:chExt cx="1247882" cy="1201783"/>
          </a:xfrm>
        </p:grpSpPr>
        <p:sp>
          <p:nvSpPr>
            <p:cNvPr id="2149" name="Google Shape;2149;p66">
              <a:hlinkClick r:id="rId4"/>
            </p:cNvPr>
            <p:cNvSpPr/>
            <p:nvPr/>
          </p:nvSpPr>
          <p:spPr>
            <a:xfrm>
              <a:off x="4924697" y="3291840"/>
              <a:ext cx="1201783" cy="1201783"/>
            </a:xfrm>
            <a:prstGeom prst="ellipse">
              <a:avLst/>
            </a:prstGeom>
            <a:solidFill>
              <a:srgbClr val="F169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2150" name="Google Shape;2150;p66">
              <a:hlinkClick r:id="rId5"/>
            </p:cNvPr>
            <p:cNvSpPr txBox="1"/>
            <p:nvPr/>
          </p:nvSpPr>
          <p:spPr>
            <a:xfrm>
              <a:off x="4924697" y="3484996"/>
              <a:ext cx="1247882" cy="1008627"/>
            </a:xfrm>
            <a:prstGeom prst="rect">
              <a:avLst/>
            </a:prstGeom>
            <a:noFill/>
            <a:ln>
              <a:noFill/>
            </a:ln>
          </p:spPr>
          <p:txBody>
            <a:bodyPr spcFirstLastPara="1" wrap="square" lIns="91425" tIns="45700" rIns="91425" bIns="45700" anchor="ctr" anchorCtr="0">
              <a:noAutofit/>
            </a:bodyPr>
            <a:lstStyle/>
            <a:p>
              <a:pPr marL="0" marR="0" lvl="0" indent="0" algn="ctr" rtl="0">
                <a:lnSpc>
                  <a:spcPct val="56666"/>
                </a:lnSpc>
                <a:spcBef>
                  <a:spcPts val="0"/>
                </a:spcBef>
                <a:spcAft>
                  <a:spcPts val="0"/>
                </a:spcAft>
                <a:buClr>
                  <a:schemeClr val="lt1"/>
                </a:buClr>
                <a:buSzPts val="3000"/>
                <a:buFont typeface="Arial"/>
                <a:buNone/>
              </a:pPr>
              <a:r>
                <a:rPr lang="en-US" sz="3000" b="1" i="0" u="sng">
                  <a:solidFill>
                    <a:schemeClr val="lt1"/>
                  </a:solidFill>
                  <a:latin typeface="Calibri"/>
                  <a:ea typeface="Calibri"/>
                  <a:cs typeface="Calibri"/>
                  <a:sym typeface="Calibri"/>
                  <a:hlinkClick r:id="rId6">
                    <a:extLst>
                      <a:ext uri="{A12FA001-AC4F-418D-AE19-62706E023703}">
                        <ahyp:hlinkClr val="tx"/>
                      </a:ext>
                    </a:extLst>
                  </a:hlinkClick>
                </a:rPr>
                <a:t>CLICCA</a:t>
              </a:r>
              <a:endParaRPr sz="3000" b="1" i="0">
                <a:solidFill>
                  <a:schemeClr val="lt1"/>
                </a:solidFill>
                <a:latin typeface="Calibri"/>
                <a:ea typeface="Calibri"/>
                <a:cs typeface="Calibri"/>
                <a:sym typeface="Calibri"/>
              </a:endParaRPr>
            </a:p>
            <a:p>
              <a:pPr marL="0" marR="0" lvl="0" indent="0" algn="ctr" rtl="0">
                <a:lnSpc>
                  <a:spcPct val="94444"/>
                </a:lnSpc>
                <a:spcBef>
                  <a:spcPts val="0"/>
                </a:spcBef>
                <a:spcAft>
                  <a:spcPts val="0"/>
                </a:spcAft>
                <a:buClr>
                  <a:schemeClr val="lt1"/>
                </a:buClr>
                <a:buSzPts val="1800"/>
                <a:buFont typeface="Arial"/>
                <a:buNone/>
              </a:pPr>
              <a:r>
                <a:rPr lang="en-US" sz="1800" b="1" i="0">
                  <a:solidFill>
                    <a:schemeClr val="lt1"/>
                  </a:solidFill>
                  <a:latin typeface="Calibri"/>
                  <a:ea typeface="Calibri"/>
                  <a:cs typeface="Calibri"/>
                  <a:sym typeface="Calibri"/>
                </a:rPr>
                <a:t>all'accesso</a:t>
              </a:r>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4" name="Shape 2154"/>
        <p:cNvGrpSpPr/>
        <p:nvPr/>
      </p:nvGrpSpPr>
      <p:grpSpPr>
        <a:xfrm>
          <a:off x="0" y="0"/>
          <a:ext cx="0" cy="0"/>
          <a:chOff x="0" y="0"/>
          <a:chExt cx="0" cy="0"/>
        </a:xfrm>
      </p:grpSpPr>
      <p:pic>
        <p:nvPicPr>
          <p:cNvPr id="2155" name="Google Shape;2155;p67"/>
          <p:cNvPicPr preferRelativeResize="0"/>
          <p:nvPr>
            <p:ph type="pic" idx="2"/>
          </p:nvPr>
        </p:nvPicPr>
        <p:blipFill rotWithShape="1">
          <a:blip r:embed="rId3">
            <a:alphaModFix/>
          </a:blip>
          <a:srcRect l="0" t="0" r="0" b="0"/>
          <a:stretch/>
        </p:blipFill>
        <p:spPr>
          <a:xfrm>
            <a:off x="2783121" y="0"/>
            <a:ext cx="4789072" cy="4566547"/>
          </a:xfrm>
          <a:prstGeom prst="rect">
            <a:avLst/>
          </a:prstGeom>
          <a:noFill/>
          <a:ln>
            <a:noFill/>
          </a:ln>
        </p:spPr>
      </p:pic>
      <p:sp>
        <p:nvSpPr>
          <p:cNvPr id="2156" name="Google Shape;2156;p67"/>
          <p:cNvSpPr txBox="1"/>
          <p:nvPr>
            <p:ph type="body" idx="1"/>
          </p:nvPr>
        </p:nvSpPr>
        <p:spPr>
          <a:xfrm>
            <a:off x="0" y="1538257"/>
            <a:ext cx="4301066" cy="446489"/>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2000"/>
              <a:buNone/>
            </a:pPr>
            <a:r>
              <a:rPr lang="en-US" sz="2000" b="1">
                <a:solidFill>
                  <a:srgbClr val="FFFFFF"/>
                </a:solidFill>
                <a:latin typeface="Verdana"/>
                <a:ea typeface="Verdana"/>
                <a:cs typeface="Verdana"/>
                <a:sym typeface="Verdana"/>
              </a:rPr>
              <a:t>www.ecohealthforyouth.com</a:t>
            </a:r>
            <a:endParaRPr b="0"/>
          </a:p>
        </p:txBody>
      </p:sp>
      <p:sp>
        <p:nvSpPr>
          <p:cNvPr id="2157" name="Google Shape;2157;p67"/>
          <p:cNvSpPr txBox="1"/>
          <p:nvPr>
            <p:ph type="body" idx="4"/>
          </p:nvPr>
        </p:nvSpPr>
        <p:spPr>
          <a:xfrm>
            <a:off x="2259944" y="5481294"/>
            <a:ext cx="4925962"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AC03B"/>
              </a:buClr>
              <a:buSzPts val="2800"/>
              <a:buNone/>
            </a:pPr>
            <a:r>
              <a:rPr lang="en-US"/>
              <a:t>Grazie</a:t>
            </a:r>
            <a:endParaRPr/>
          </a:p>
        </p:txBody>
      </p:sp>
      <p:sp>
        <p:nvSpPr>
          <p:cNvPr id="2158" name="Google Shape;2158;p67"/>
          <p:cNvSpPr txBox="1"/>
          <p:nvPr/>
        </p:nvSpPr>
        <p:spPr>
          <a:xfrm>
            <a:off x="355733" y="8467122"/>
            <a:ext cx="3089252" cy="46513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9ADAD"/>
              </a:buClr>
              <a:buSzPts val="1600"/>
              <a:buFont typeface="Arial"/>
              <a:buNone/>
            </a:pPr>
            <a:r>
              <a:rPr lang="en-US" sz="1600" b="1" i="0">
                <a:solidFill>
                  <a:srgbClr val="69ADAD"/>
                </a:solidFill>
                <a:latin typeface="Calibri"/>
                <a:ea typeface="Calibri"/>
                <a:cs typeface="Calibri"/>
                <a:sym typeface="Calibri"/>
              </a:rPr>
              <a:t>Segui il nostro viaggio</a:t>
            </a:r>
            <a:endParaRPr sz="1600" b="1" i="0">
              <a:solidFill>
                <a:srgbClr val="69ADAD"/>
              </a:solidFill>
              <a:latin typeface="Calibri"/>
              <a:ea typeface="Calibri"/>
              <a:cs typeface="Calibri"/>
              <a:sym typeface="Calibri"/>
            </a:endParaRPr>
          </a:p>
        </p:txBody>
      </p:sp>
      <p:grpSp>
        <p:nvGrpSpPr>
          <p:cNvPr id="2159" name="Google Shape;2159;p67"/>
          <p:cNvGrpSpPr/>
          <p:nvPr/>
        </p:nvGrpSpPr>
        <p:grpSpPr>
          <a:xfrm>
            <a:off x="432787" y="8873722"/>
            <a:ext cx="888675" cy="208434"/>
            <a:chOff x="3244859" y="9797084"/>
            <a:chExt cx="1936438" cy="454180"/>
          </a:xfrm>
        </p:grpSpPr>
        <p:sp>
          <p:nvSpPr>
            <p:cNvPr id="2160" name="Google Shape;2160;p67"/>
            <p:cNvSpPr/>
            <p:nvPr/>
          </p:nvSpPr>
          <p:spPr>
            <a:xfrm>
              <a:off x="3244859" y="9797084"/>
              <a:ext cx="206694" cy="420436"/>
            </a:xfrm>
            <a:custGeom>
              <a:rect l="l" t="t" r="r" b="b"/>
              <a:pathLst>
                <a:path w="30" h="64" extrusionOk="0">
                  <a:moveTo>
                    <a:pt x="6" y="13"/>
                  </a:moveTo>
                  <a:cubicBezTo>
                    <a:pt x="6" y="14"/>
                    <a:pt x="6" y="21"/>
                    <a:pt x="6" y="21"/>
                  </a:cubicBezTo>
                  <a:cubicBezTo>
                    <a:pt x="0" y="21"/>
                    <a:pt x="0" y="21"/>
                    <a:pt x="0" y="21"/>
                  </a:cubicBezTo>
                  <a:cubicBezTo>
                    <a:pt x="0" y="32"/>
                    <a:pt x="0" y="32"/>
                    <a:pt x="0" y="32"/>
                  </a:cubicBezTo>
                  <a:cubicBezTo>
                    <a:pt x="6" y="32"/>
                    <a:pt x="6" y="32"/>
                    <a:pt x="6" y="32"/>
                  </a:cubicBezTo>
                  <a:cubicBezTo>
                    <a:pt x="6" y="64"/>
                    <a:pt x="6" y="64"/>
                    <a:pt x="6" y="64"/>
                  </a:cubicBezTo>
                  <a:cubicBezTo>
                    <a:pt x="20" y="64"/>
                    <a:pt x="20" y="64"/>
                    <a:pt x="20" y="64"/>
                  </a:cubicBezTo>
                  <a:cubicBezTo>
                    <a:pt x="20" y="32"/>
                    <a:pt x="20" y="32"/>
                    <a:pt x="20" y="32"/>
                  </a:cubicBezTo>
                  <a:cubicBezTo>
                    <a:pt x="29" y="32"/>
                    <a:pt x="29" y="32"/>
                    <a:pt x="29" y="32"/>
                  </a:cubicBezTo>
                  <a:cubicBezTo>
                    <a:pt x="29" y="32"/>
                    <a:pt x="29" y="27"/>
                    <a:pt x="30" y="21"/>
                  </a:cubicBezTo>
                  <a:cubicBezTo>
                    <a:pt x="29" y="21"/>
                    <a:pt x="20" y="21"/>
                    <a:pt x="20" y="21"/>
                  </a:cubicBezTo>
                  <a:cubicBezTo>
                    <a:pt x="20" y="21"/>
                    <a:pt x="20" y="15"/>
                    <a:pt x="20" y="14"/>
                  </a:cubicBezTo>
                  <a:cubicBezTo>
                    <a:pt x="20" y="13"/>
                    <a:pt x="21" y="11"/>
                    <a:pt x="23" y="11"/>
                  </a:cubicBezTo>
                  <a:cubicBezTo>
                    <a:pt x="24" y="11"/>
                    <a:pt x="27" y="11"/>
                    <a:pt x="30" y="11"/>
                  </a:cubicBezTo>
                  <a:cubicBezTo>
                    <a:pt x="30" y="10"/>
                    <a:pt x="30" y="5"/>
                    <a:pt x="30" y="0"/>
                  </a:cubicBezTo>
                  <a:cubicBezTo>
                    <a:pt x="26" y="0"/>
                    <a:pt x="22" y="0"/>
                    <a:pt x="20" y="0"/>
                  </a:cubicBezTo>
                  <a:cubicBezTo>
                    <a:pt x="6" y="0"/>
                    <a:pt x="6" y="11"/>
                    <a:pt x="6" y="13"/>
                  </a:cubicBezTo>
                  <a:close/>
                </a:path>
              </a:pathLst>
            </a:custGeom>
            <a:solidFill>
              <a:srgbClr val="8AC03B"/>
            </a:solidFill>
            <a:ln>
              <a:noFill/>
            </a:ln>
          </p:spPr>
          <p:txBody>
            <a:bodyPr spcFirstLastPara="1" wrap="square" lIns="145425" tIns="72700" rIns="145425" bIns="72700" anchor="t" anchorCtr="0">
              <a:noAutofit/>
            </a:bodyPr>
            <a:lstStyle/>
            <a:p>
              <a:pPr marL="0" marR="0" lvl="0" indent="0" algn="l" rtl="0">
                <a:spcBef>
                  <a:spcPts val="0"/>
                </a:spcBef>
                <a:spcAft>
                  <a:spcPts val="0"/>
                </a:spcAft>
                <a:buNone/>
              </a:pPr>
              <a:r>
                <a:t/>
              </a:r>
              <a:endParaRPr sz="4294">
                <a:solidFill>
                  <a:srgbClr val="F16924"/>
                </a:solidFill>
                <a:latin typeface="Century Schoolbook"/>
                <a:ea typeface="Century Schoolbook"/>
                <a:cs typeface="Century Schoolbook"/>
                <a:sym typeface="Century Schoolbook"/>
              </a:endParaRPr>
            </a:p>
          </p:txBody>
        </p:sp>
        <p:sp>
          <p:nvSpPr>
            <p:cNvPr id="2161" name="Google Shape;2161;p67"/>
            <p:cNvSpPr/>
            <p:nvPr/>
          </p:nvSpPr>
          <p:spPr>
            <a:xfrm>
              <a:off x="4763213" y="9806306"/>
              <a:ext cx="418084" cy="401645"/>
            </a:xfrm>
            <a:custGeom>
              <a:rect l="l" t="t" r="r" b="b"/>
              <a:pathLst>
                <a:path w="64" h="61" extrusionOk="0">
                  <a:moveTo>
                    <a:pt x="64" y="37"/>
                  </a:moveTo>
                  <a:cubicBezTo>
                    <a:pt x="64" y="61"/>
                    <a:pt x="64" y="61"/>
                    <a:pt x="64" y="61"/>
                  </a:cubicBezTo>
                  <a:cubicBezTo>
                    <a:pt x="50" y="61"/>
                    <a:pt x="50" y="61"/>
                    <a:pt x="50" y="61"/>
                  </a:cubicBezTo>
                  <a:cubicBezTo>
                    <a:pt x="50" y="39"/>
                    <a:pt x="50" y="39"/>
                    <a:pt x="50" y="39"/>
                  </a:cubicBezTo>
                  <a:cubicBezTo>
                    <a:pt x="50" y="34"/>
                    <a:pt x="48" y="30"/>
                    <a:pt x="43" y="30"/>
                  </a:cubicBezTo>
                  <a:cubicBezTo>
                    <a:pt x="40" y="30"/>
                    <a:pt x="37" y="32"/>
                    <a:pt x="36" y="35"/>
                  </a:cubicBezTo>
                  <a:cubicBezTo>
                    <a:pt x="36" y="36"/>
                    <a:pt x="36" y="37"/>
                    <a:pt x="36" y="38"/>
                  </a:cubicBezTo>
                  <a:cubicBezTo>
                    <a:pt x="36" y="61"/>
                    <a:pt x="36" y="61"/>
                    <a:pt x="36" y="61"/>
                  </a:cubicBezTo>
                  <a:cubicBezTo>
                    <a:pt x="22" y="61"/>
                    <a:pt x="22" y="61"/>
                    <a:pt x="22" y="61"/>
                  </a:cubicBezTo>
                  <a:cubicBezTo>
                    <a:pt x="22" y="61"/>
                    <a:pt x="22" y="24"/>
                    <a:pt x="22" y="20"/>
                  </a:cubicBezTo>
                  <a:cubicBezTo>
                    <a:pt x="36" y="20"/>
                    <a:pt x="36" y="20"/>
                    <a:pt x="36" y="20"/>
                  </a:cubicBezTo>
                  <a:cubicBezTo>
                    <a:pt x="36" y="26"/>
                    <a:pt x="36" y="26"/>
                    <a:pt x="36" y="26"/>
                  </a:cubicBezTo>
                  <a:cubicBezTo>
                    <a:pt x="36" y="26"/>
                    <a:pt x="36" y="26"/>
                    <a:pt x="36" y="26"/>
                  </a:cubicBezTo>
                  <a:cubicBezTo>
                    <a:pt x="36" y="26"/>
                    <a:pt x="36" y="26"/>
                    <a:pt x="36" y="26"/>
                  </a:cubicBezTo>
                  <a:cubicBezTo>
                    <a:pt x="36" y="26"/>
                    <a:pt x="36" y="26"/>
                    <a:pt x="36" y="26"/>
                  </a:cubicBezTo>
                  <a:cubicBezTo>
                    <a:pt x="38" y="23"/>
                    <a:pt x="41" y="19"/>
                    <a:pt x="48" y="19"/>
                  </a:cubicBezTo>
                  <a:cubicBezTo>
                    <a:pt x="57" y="19"/>
                    <a:pt x="64" y="25"/>
                    <a:pt x="64" y="37"/>
                  </a:cubicBezTo>
                  <a:close/>
                  <a:moveTo>
                    <a:pt x="8" y="0"/>
                  </a:moveTo>
                  <a:cubicBezTo>
                    <a:pt x="3" y="0"/>
                    <a:pt x="0" y="3"/>
                    <a:pt x="0" y="7"/>
                  </a:cubicBezTo>
                  <a:cubicBezTo>
                    <a:pt x="0" y="11"/>
                    <a:pt x="3" y="14"/>
                    <a:pt x="8" y="14"/>
                  </a:cubicBezTo>
                  <a:cubicBezTo>
                    <a:pt x="8" y="14"/>
                    <a:pt x="8" y="14"/>
                    <a:pt x="8" y="14"/>
                  </a:cubicBezTo>
                  <a:cubicBezTo>
                    <a:pt x="12" y="14"/>
                    <a:pt x="15" y="11"/>
                    <a:pt x="15" y="7"/>
                  </a:cubicBezTo>
                  <a:cubicBezTo>
                    <a:pt x="15" y="3"/>
                    <a:pt x="12" y="0"/>
                    <a:pt x="8" y="0"/>
                  </a:cubicBezTo>
                  <a:close/>
                  <a:moveTo>
                    <a:pt x="1" y="61"/>
                  </a:moveTo>
                  <a:cubicBezTo>
                    <a:pt x="15" y="61"/>
                    <a:pt x="15" y="61"/>
                    <a:pt x="15" y="61"/>
                  </a:cubicBezTo>
                  <a:cubicBezTo>
                    <a:pt x="15" y="20"/>
                    <a:pt x="15" y="20"/>
                    <a:pt x="15" y="20"/>
                  </a:cubicBezTo>
                  <a:cubicBezTo>
                    <a:pt x="1" y="20"/>
                    <a:pt x="1" y="20"/>
                    <a:pt x="1" y="20"/>
                  </a:cubicBezTo>
                  <a:lnTo>
                    <a:pt x="1" y="61"/>
                  </a:lnTo>
                  <a:close/>
                </a:path>
              </a:pathLst>
            </a:custGeom>
            <a:solidFill>
              <a:srgbClr val="8AC03B"/>
            </a:solidFill>
            <a:ln>
              <a:noFill/>
            </a:ln>
          </p:spPr>
          <p:txBody>
            <a:bodyPr spcFirstLastPara="1" wrap="square" lIns="145425" tIns="72700" rIns="145425" bIns="72700" anchor="t" anchorCtr="0">
              <a:noAutofit/>
            </a:bodyPr>
            <a:lstStyle/>
            <a:p>
              <a:pPr marL="0" marR="0" lvl="0" indent="0" algn="l" rtl="0">
                <a:spcBef>
                  <a:spcPts val="0"/>
                </a:spcBef>
                <a:spcAft>
                  <a:spcPts val="0"/>
                </a:spcAft>
                <a:buNone/>
              </a:pPr>
              <a:r>
                <a:t/>
              </a:r>
              <a:endParaRPr sz="4294">
                <a:solidFill>
                  <a:srgbClr val="F16924"/>
                </a:solidFill>
                <a:latin typeface="Century Schoolbook"/>
                <a:ea typeface="Century Schoolbook"/>
                <a:cs typeface="Century Schoolbook"/>
                <a:sym typeface="Century Schoolbook"/>
              </a:endParaRPr>
            </a:p>
          </p:txBody>
        </p:sp>
        <p:sp>
          <p:nvSpPr>
            <p:cNvPr id="2162" name="Google Shape;2162;p67"/>
            <p:cNvSpPr/>
            <p:nvPr/>
          </p:nvSpPr>
          <p:spPr>
            <a:xfrm>
              <a:off x="3844999" y="9812041"/>
              <a:ext cx="521431" cy="439223"/>
            </a:xfrm>
            <a:custGeom>
              <a:rect l="l" t="t" r="r" b="b"/>
              <a:pathLst>
                <a:path w="64" h="53" extrusionOk="0">
                  <a:moveTo>
                    <a:pt x="57" y="20"/>
                  </a:moveTo>
                  <a:cubicBezTo>
                    <a:pt x="60" y="19"/>
                    <a:pt x="63" y="18"/>
                    <a:pt x="64" y="16"/>
                  </a:cubicBezTo>
                  <a:cubicBezTo>
                    <a:pt x="62" y="16"/>
                    <a:pt x="58" y="17"/>
                    <a:pt x="56" y="16"/>
                  </a:cubicBezTo>
                  <a:cubicBezTo>
                    <a:pt x="56" y="16"/>
                    <a:pt x="56" y="15"/>
                    <a:pt x="56" y="15"/>
                  </a:cubicBezTo>
                  <a:cubicBezTo>
                    <a:pt x="54" y="9"/>
                    <a:pt x="48" y="4"/>
                    <a:pt x="42" y="4"/>
                  </a:cubicBezTo>
                  <a:cubicBezTo>
                    <a:pt x="43" y="4"/>
                    <a:pt x="43" y="4"/>
                    <a:pt x="44" y="4"/>
                  </a:cubicBezTo>
                  <a:cubicBezTo>
                    <a:pt x="44" y="3"/>
                    <a:pt x="48" y="3"/>
                    <a:pt x="48" y="1"/>
                  </a:cubicBezTo>
                  <a:cubicBezTo>
                    <a:pt x="47" y="0"/>
                    <a:pt x="42" y="2"/>
                    <a:pt x="42" y="3"/>
                  </a:cubicBezTo>
                  <a:cubicBezTo>
                    <a:pt x="43" y="2"/>
                    <a:pt x="45" y="1"/>
                    <a:pt x="45" y="0"/>
                  </a:cubicBezTo>
                  <a:cubicBezTo>
                    <a:pt x="43" y="0"/>
                    <a:pt x="41" y="1"/>
                    <a:pt x="40" y="2"/>
                  </a:cubicBezTo>
                  <a:cubicBezTo>
                    <a:pt x="40" y="2"/>
                    <a:pt x="41" y="1"/>
                    <a:pt x="41" y="1"/>
                  </a:cubicBezTo>
                  <a:cubicBezTo>
                    <a:pt x="36" y="4"/>
                    <a:pt x="33" y="10"/>
                    <a:pt x="31" y="16"/>
                  </a:cubicBezTo>
                  <a:cubicBezTo>
                    <a:pt x="29" y="14"/>
                    <a:pt x="27" y="13"/>
                    <a:pt x="26" y="12"/>
                  </a:cubicBezTo>
                  <a:cubicBezTo>
                    <a:pt x="22" y="10"/>
                    <a:pt x="17" y="8"/>
                    <a:pt x="10" y="5"/>
                  </a:cubicBezTo>
                  <a:cubicBezTo>
                    <a:pt x="9" y="7"/>
                    <a:pt x="11" y="11"/>
                    <a:pt x="15" y="13"/>
                  </a:cubicBezTo>
                  <a:cubicBezTo>
                    <a:pt x="14" y="13"/>
                    <a:pt x="12" y="13"/>
                    <a:pt x="11" y="13"/>
                  </a:cubicBezTo>
                  <a:cubicBezTo>
                    <a:pt x="12" y="16"/>
                    <a:pt x="13" y="19"/>
                    <a:pt x="18" y="20"/>
                  </a:cubicBezTo>
                  <a:cubicBezTo>
                    <a:pt x="16" y="20"/>
                    <a:pt x="15" y="20"/>
                    <a:pt x="14" y="21"/>
                  </a:cubicBezTo>
                  <a:cubicBezTo>
                    <a:pt x="15" y="23"/>
                    <a:pt x="17" y="26"/>
                    <a:pt x="22" y="25"/>
                  </a:cubicBezTo>
                  <a:cubicBezTo>
                    <a:pt x="17" y="27"/>
                    <a:pt x="20" y="31"/>
                    <a:pt x="24" y="31"/>
                  </a:cubicBezTo>
                  <a:cubicBezTo>
                    <a:pt x="17" y="38"/>
                    <a:pt x="6" y="37"/>
                    <a:pt x="0" y="31"/>
                  </a:cubicBezTo>
                  <a:cubicBezTo>
                    <a:pt x="16" y="53"/>
                    <a:pt x="51" y="44"/>
                    <a:pt x="56" y="23"/>
                  </a:cubicBezTo>
                  <a:cubicBezTo>
                    <a:pt x="60" y="23"/>
                    <a:pt x="63" y="22"/>
                    <a:pt x="64" y="20"/>
                  </a:cubicBezTo>
                  <a:cubicBezTo>
                    <a:pt x="62" y="21"/>
                    <a:pt x="58" y="20"/>
                    <a:pt x="57" y="20"/>
                  </a:cubicBezTo>
                  <a:close/>
                </a:path>
              </a:pathLst>
            </a:custGeom>
            <a:solidFill>
              <a:srgbClr val="8AC03B"/>
            </a:solidFill>
            <a:ln>
              <a:noFill/>
            </a:ln>
          </p:spPr>
          <p:txBody>
            <a:bodyPr spcFirstLastPara="1" wrap="square" lIns="145425" tIns="72700" rIns="145425" bIns="72700" anchor="t" anchorCtr="0">
              <a:noAutofit/>
            </a:bodyPr>
            <a:lstStyle/>
            <a:p>
              <a:pPr marL="0" marR="0" lvl="0" indent="0" algn="l" rtl="0">
                <a:spcBef>
                  <a:spcPts val="0"/>
                </a:spcBef>
                <a:spcAft>
                  <a:spcPts val="0"/>
                </a:spcAft>
                <a:buNone/>
              </a:pPr>
              <a:r>
                <a:t/>
              </a:r>
              <a:endParaRPr sz="4294">
                <a:solidFill>
                  <a:srgbClr val="F16924"/>
                </a:solidFill>
                <a:latin typeface="Century Schoolbook"/>
                <a:ea typeface="Century Schoolbook"/>
                <a:cs typeface="Century Schoolbook"/>
                <a:sym typeface="Century Schoolbook"/>
              </a:endParaRPr>
            </a:p>
          </p:txBody>
        </p:sp>
      </p:grpSp>
      <p:grpSp>
        <p:nvGrpSpPr>
          <p:cNvPr id="2163" name="Google Shape;2163;p67"/>
          <p:cNvGrpSpPr/>
          <p:nvPr/>
        </p:nvGrpSpPr>
        <p:grpSpPr>
          <a:xfrm>
            <a:off x="211349" y="3004895"/>
            <a:ext cx="4061117" cy="2475119"/>
            <a:chOff x="-4633037" y="5041382"/>
            <a:chExt cx="5608871" cy="3418425"/>
          </a:xfrm>
        </p:grpSpPr>
        <p:pic>
          <p:nvPicPr>
            <p:cNvPr id="2164" name="Google Shape;2164;p67"/>
            <p:cNvPicPr preferRelativeResize="0"/>
            <p:nvPr/>
          </p:nvPicPr>
          <p:blipFill rotWithShape="1">
            <a:blip r:embed="rId4">
              <a:alphaModFix/>
            </a:blip>
            <a:srcRect l="0" t="0" r="0" b="0"/>
            <a:stretch/>
          </p:blipFill>
          <p:spPr>
            <a:xfrm>
              <a:off x="-4633037" y="5041382"/>
              <a:ext cx="5608871" cy="3418425"/>
            </a:xfrm>
            <a:prstGeom prst="rect">
              <a:avLst/>
            </a:prstGeom>
            <a:noFill/>
            <a:ln>
              <a:noFill/>
            </a:ln>
          </p:spPr>
        </p:pic>
        <p:sp>
          <p:nvSpPr>
            <p:cNvPr id="2165" name="Google Shape;2165;p67"/>
            <p:cNvSpPr/>
            <p:nvPr/>
          </p:nvSpPr>
          <p:spPr>
            <a:xfrm>
              <a:off x="-3782767" y="5338786"/>
              <a:ext cx="3981692" cy="2523281"/>
            </a:xfrm>
            <a:prstGeom prst="rect">
              <a:avLst/>
            </a:prstGeom>
            <a:blipFill rotWithShape="1">
              <a:blip r:embed="rId5">
                <a:alphaModFix/>
              </a:blip>
              <a:stretch>
                <a:fillRect l="0" t="0" r="0" b="0"/>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grpSp>
      <p:sp>
        <p:nvSpPr>
          <p:cNvPr id="2166" name="Google Shape;2166;p67"/>
          <p:cNvSpPr/>
          <p:nvPr/>
        </p:nvSpPr>
        <p:spPr>
          <a:xfrm>
            <a:off x="822543" y="3220231"/>
            <a:ext cx="2882955" cy="3499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pic>
        <p:nvPicPr>
          <p:cNvPr id="2167" name="Google Shape;2167;p67"/>
          <p:cNvPicPr preferRelativeResize="0"/>
          <p:nvPr/>
        </p:nvPicPr>
        <p:blipFill rotWithShape="1">
          <a:blip r:embed="rId6">
            <a:alphaModFix/>
          </a:blip>
          <a:srcRect l="0" t="0" r="0" b="0"/>
          <a:stretch/>
        </p:blipFill>
        <p:spPr>
          <a:xfrm>
            <a:off x="914391" y="3245100"/>
            <a:ext cx="940402" cy="27194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
          <p:cNvSpPr txBox="1"/>
          <p:nvPr>
            <p:ph type="body" idx="1"/>
          </p:nvPr>
        </p:nvSpPr>
        <p:spPr>
          <a:xfrm>
            <a:off x="651163" y="2422684"/>
            <a:ext cx="6391081" cy="667162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B4B4B"/>
              </a:buClr>
              <a:buSzPts val="1400"/>
              <a:buNone/>
            </a:pPr>
            <a:r>
              <a:rPr lang="en-US">
                <a:solidFill>
                  <a:srgbClr val="4B4B4B"/>
                </a:solidFill>
              </a:rPr>
              <a:t>I giovani imprenditori eco-sanitari possono accedere a </a:t>
            </a:r>
            <a:r>
              <a:rPr lang="en-US">
                <a:solidFill>
                  <a:srgbClr val="4B4B4B"/>
                </a:solidFill>
              </a:rPr>
              <a:t>risorse, video, strumenti, modelli e guide </a:t>
            </a:r>
            <a:r>
              <a:rPr lang="en-US">
                <a:solidFill>
                  <a:srgbClr val="4B4B4B"/>
                </a:solidFill>
              </a:rPr>
              <a:t>su misura </a:t>
            </a:r>
            <a:r>
              <a:rPr lang="en-US" u="sng">
                <a:solidFill>
                  <a:srgbClr val="4B4B4B"/>
                </a:solidFill>
                <a:hlinkClick r:id="rId3">
                  <a:extLst>
                    <a:ext uri="{A12FA001-AC4F-418D-AE19-62706E023703}">
                      <ahyp:hlinkClr val="tx"/>
                    </a:ext>
                  </a:extLst>
                </a:hlinkClick>
              </a:rPr>
              <a:t>per </a:t>
            </a:r>
            <a:r>
              <a:rPr lang="en-US">
                <a:solidFill>
                  <a:srgbClr val="4B4B4B"/>
                </a:solidFill>
              </a:rPr>
              <a:t>creare iniziative d'impatto, gestire efficacemente le risorse e coinvolgere le comunità. Il Toolkit include piattaforme come Canva per il design creativo, Mural per il brainstorming, Clio Muse per la narrazione culturale e AirTable per la gestione dei progetti.</a:t>
            </a:r>
            <a:endParaRPr/>
          </a:p>
          <a:p>
            <a:pPr marL="285750" lvl="0" indent="-285750" algn="l" rtl="0">
              <a:lnSpc>
                <a:spcPct val="100000"/>
              </a:lnSpc>
              <a:spcBef>
                <a:spcPts val="1200"/>
              </a:spcBef>
              <a:spcAft>
                <a:spcPts val="0"/>
              </a:spcAft>
              <a:buClr>
                <a:srgbClr val="F16924"/>
              </a:buClr>
              <a:buSzPts val="1400"/>
              <a:buFont typeface="Noto Sans Symbols"/>
              <a:buChar char="❖"/>
            </a:pPr>
            <a:r>
              <a:rPr lang="en-US" b="1">
                <a:solidFill>
                  <a:srgbClr val="F16924"/>
                </a:solidFill>
              </a:rPr>
              <a:t>Empowerment: </a:t>
            </a:r>
            <a:r>
              <a:rPr lang="en-US">
                <a:solidFill>
                  <a:srgbClr val="4B4B4B"/>
                </a:solidFill>
              </a:rPr>
              <a:t>Consente agli imprenditori di affrontare le sfide ambientali, economiche e sociali attraverso soluzioni innovative.</a:t>
            </a:r>
            <a:endParaRPr/>
          </a:p>
          <a:p>
            <a:pPr marL="285750" lvl="0" indent="-285750" algn="l" rtl="0">
              <a:lnSpc>
                <a:spcPct val="100000"/>
              </a:lnSpc>
              <a:spcBef>
                <a:spcPts val="1200"/>
              </a:spcBef>
              <a:spcAft>
                <a:spcPts val="0"/>
              </a:spcAft>
              <a:buClr>
                <a:srgbClr val="F16924"/>
              </a:buClr>
              <a:buSzPts val="1400"/>
              <a:buFont typeface="Noto Sans Symbols"/>
              <a:buChar char="❖"/>
            </a:pPr>
            <a:r>
              <a:rPr lang="en-US" b="1">
                <a:solidFill>
                  <a:srgbClr val="F16924"/>
                </a:solidFill>
              </a:rPr>
              <a:t>Sostenibilità: </a:t>
            </a:r>
            <a:r>
              <a:rPr lang="en-US">
                <a:solidFill>
                  <a:srgbClr val="4B4B4B"/>
                </a:solidFill>
              </a:rPr>
              <a:t>Promuove pratiche ecologiche che contribuiscono alla salute della comunità e dell'ambiente a lungo termine.</a:t>
            </a:r>
            <a:endParaRPr/>
          </a:p>
          <a:p>
            <a:pPr marL="285750" lvl="0" indent="-285750" algn="l" rtl="0">
              <a:lnSpc>
                <a:spcPct val="100000"/>
              </a:lnSpc>
              <a:spcBef>
                <a:spcPts val="1200"/>
              </a:spcBef>
              <a:spcAft>
                <a:spcPts val="0"/>
              </a:spcAft>
              <a:buClr>
                <a:srgbClr val="F16924"/>
              </a:buClr>
              <a:buSzPts val="1400"/>
              <a:buFont typeface="Noto Sans Symbols"/>
              <a:buChar char="❖"/>
            </a:pPr>
            <a:r>
              <a:rPr lang="en-US" b="1">
                <a:solidFill>
                  <a:srgbClr val="F16924"/>
                </a:solidFill>
              </a:rPr>
              <a:t>Crescita economica: </a:t>
            </a:r>
            <a:r>
              <a:rPr lang="en-US">
                <a:solidFill>
                  <a:srgbClr val="4B4B4B"/>
                </a:solidFill>
              </a:rPr>
              <a:t>Sostiene le economie locali sostenendo le imprese locali e creando opportunità di lavoro.</a:t>
            </a:r>
            <a:endParaRPr/>
          </a:p>
          <a:p>
            <a:pPr marL="285750" lvl="0" indent="-285750" algn="l" rtl="0">
              <a:lnSpc>
                <a:spcPct val="100000"/>
              </a:lnSpc>
              <a:spcBef>
                <a:spcPts val="1200"/>
              </a:spcBef>
              <a:spcAft>
                <a:spcPts val="0"/>
              </a:spcAft>
              <a:buClr>
                <a:srgbClr val="F16924"/>
              </a:buClr>
              <a:buSzPts val="1400"/>
              <a:buFont typeface="Noto Sans Symbols"/>
              <a:buChar char="❖"/>
            </a:pPr>
            <a:r>
              <a:rPr lang="en-US" b="1">
                <a:solidFill>
                  <a:srgbClr val="F16924"/>
                </a:solidFill>
              </a:rPr>
              <a:t>Collaborazione: </a:t>
            </a:r>
            <a:r>
              <a:rPr lang="en-US">
                <a:solidFill>
                  <a:srgbClr val="4B4B4B"/>
                </a:solidFill>
              </a:rPr>
              <a:t>Facilita i collegamenti tra le parti interessate per amplificare l'impatto.</a:t>
            </a:r>
            <a:endParaRPr/>
          </a:p>
          <a:p>
            <a:pPr marL="285750" lvl="0" indent="-285750" algn="l" rtl="0">
              <a:lnSpc>
                <a:spcPct val="100000"/>
              </a:lnSpc>
              <a:spcBef>
                <a:spcPts val="1200"/>
              </a:spcBef>
              <a:spcAft>
                <a:spcPts val="0"/>
              </a:spcAft>
              <a:buClr>
                <a:srgbClr val="F16924"/>
              </a:buClr>
              <a:buSzPts val="1400"/>
              <a:buFont typeface="Noto Sans Symbols"/>
              <a:buChar char="❖"/>
            </a:pPr>
            <a:r>
              <a:rPr lang="en-US" b="1">
                <a:solidFill>
                  <a:srgbClr val="F16924"/>
                </a:solidFill>
              </a:rPr>
              <a:t>Formazione: </a:t>
            </a:r>
            <a:r>
              <a:rPr lang="en-US">
                <a:solidFill>
                  <a:srgbClr val="4B4B4B"/>
                </a:solidFill>
              </a:rPr>
              <a:t>Fornisce risorse per lo sviluppo personale e professionale nei settori dell'ecoturismo e dell'eco-salute.</a:t>
            </a:r>
            <a:endParaRPr/>
          </a:p>
          <a:p>
            <a:pPr marL="0" lvl="0" indent="0" algn="l" rtl="0">
              <a:lnSpc>
                <a:spcPct val="100000"/>
              </a:lnSpc>
              <a:spcBef>
                <a:spcPts val="1200"/>
              </a:spcBef>
              <a:spcAft>
                <a:spcPts val="0"/>
              </a:spcAft>
              <a:buClr>
                <a:srgbClr val="6D6E71"/>
              </a:buClr>
              <a:buSzPts val="1400"/>
              <a:buNone/>
            </a:pPr>
            <a:r>
              <a:t/>
            </a:r>
            <a:endParaRPr>
              <a:solidFill>
                <a:srgbClr val="4B4B4B"/>
              </a:solidFill>
            </a:endParaRPr>
          </a:p>
        </p:txBody>
      </p:sp>
      <p:sp>
        <p:nvSpPr>
          <p:cNvPr id="643" name="Google Shape;643;p7"/>
          <p:cNvSpPr txBox="1"/>
          <p:nvPr>
            <p:ph type="body" idx="3"/>
          </p:nvPr>
        </p:nvSpPr>
        <p:spPr>
          <a:xfrm>
            <a:off x="651163" y="807607"/>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a:t>Kit di strumenti</a:t>
            </a:r>
            <a:endParaRPr b="0"/>
          </a:p>
        </p:txBody>
      </p:sp>
      <p:sp>
        <p:nvSpPr>
          <p:cNvPr id="644" name="Google Shape;644;p7"/>
          <p:cNvSpPr txBox="1"/>
          <p:nvPr>
            <p:ph type="body" idx="2"/>
          </p:nvPr>
        </p:nvSpPr>
        <p:spPr>
          <a:xfrm>
            <a:off x="651163" y="1475311"/>
            <a:ext cx="5956470"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2400"/>
              <a:buFont typeface="Arial"/>
              <a:buNone/>
            </a:pPr>
            <a:r>
              <a:rPr lang="en-US" sz="2400" b="1"/>
              <a:t>Vantaggi</a:t>
            </a:r>
            <a:endParaRPr/>
          </a:p>
        </p:txBody>
      </p:sp>
      <p:pic>
        <p:nvPicPr>
          <p:cNvPr id="645" name="Google Shape;645;p7" descr="A group of people laughing&#10;&#10;Description automatically generated"/>
          <p:cNvPicPr preferRelativeResize="0"/>
          <p:nvPr/>
        </p:nvPicPr>
        <p:blipFill rotWithShape="1">
          <a:blip r:embed="rId4">
            <a:alphaModFix/>
          </a:blip>
          <a:srcRect l="0" t="0" r="0" b="0"/>
          <a:stretch/>
        </p:blipFill>
        <p:spPr>
          <a:xfrm>
            <a:off x="1236784" y="7107042"/>
            <a:ext cx="5086105" cy="33903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8"/>
          <p:cNvSpPr txBox="1"/>
          <p:nvPr>
            <p:ph type="body" idx="3"/>
          </p:nvPr>
        </p:nvSpPr>
        <p:spPr>
          <a:xfrm>
            <a:off x="801601" y="807607"/>
            <a:ext cx="6444325"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8AC03B"/>
              </a:buClr>
              <a:buSzPts val="2800"/>
              <a:buNone/>
            </a:pPr>
            <a:r>
              <a:rPr lang="en-US" u="sng">
                <a:solidFill>
                  <a:schemeClr val="hlink"/>
                </a:solidFill>
                <a:hlinkClick r:id="rId3"/>
              </a:rPr>
              <a:t>Struttura e panoramica del kit di strumenti</a:t>
            </a:r>
            <a:endParaRPr/>
          </a:p>
        </p:txBody>
      </p:sp>
      <p:sp>
        <p:nvSpPr>
          <p:cNvPr id="651" name="Google Shape;651;p8"/>
          <p:cNvSpPr txBox="1"/>
          <p:nvPr>
            <p:ph type="sldNum" idx="12"/>
          </p:nvPr>
        </p:nvSpPr>
        <p:spPr>
          <a:xfrm>
            <a:off x="13564583" y="9481056"/>
            <a:ext cx="300672" cy="26659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652" name="Google Shape;652;p8"/>
          <p:cNvSpPr txBox="1"/>
          <p:nvPr/>
        </p:nvSpPr>
        <p:spPr>
          <a:xfrm>
            <a:off x="838279" y="1649520"/>
            <a:ext cx="4926112" cy="566716"/>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69ADAD"/>
              </a:buClr>
              <a:buSzPts val="2200"/>
              <a:buFont typeface="Arial"/>
              <a:buNone/>
            </a:pPr>
            <a:r>
              <a:rPr lang="en-US" sz="2200" b="1" i="0">
                <a:solidFill>
                  <a:srgbClr val="69ADAD"/>
                </a:solidFill>
                <a:latin typeface="Verdana"/>
                <a:ea typeface="Verdana"/>
                <a:cs typeface="Verdana"/>
                <a:sym typeface="Verdana"/>
              </a:rPr>
              <a:t>Sezioni 1 - 6 </a:t>
            </a:r>
            <a:endParaRPr/>
          </a:p>
          <a:p>
            <a:pPr marL="0" marR="0" lvl="0" indent="0" algn="just" rtl="0">
              <a:lnSpc>
                <a:spcPct val="100000"/>
              </a:lnSpc>
              <a:spcBef>
                <a:spcPts val="0"/>
              </a:spcBef>
              <a:spcAft>
                <a:spcPts val="0"/>
              </a:spcAft>
              <a:buClr>
                <a:srgbClr val="6D6E71"/>
              </a:buClr>
              <a:buSzPts val="2400"/>
              <a:buFont typeface="Arial"/>
              <a:buNone/>
            </a:pPr>
            <a:r>
              <a:t/>
            </a:r>
            <a:endParaRPr sz="2400" b="0" i="0">
              <a:solidFill>
                <a:srgbClr val="4B4B4B"/>
              </a:solidFill>
              <a:latin typeface="Verdana"/>
              <a:ea typeface="Verdana"/>
              <a:cs typeface="Verdana"/>
              <a:sym typeface="Verdana"/>
            </a:endParaRPr>
          </a:p>
        </p:txBody>
      </p:sp>
      <p:grpSp>
        <p:nvGrpSpPr>
          <p:cNvPr id="653" name="Google Shape;653;p8"/>
          <p:cNvGrpSpPr/>
          <p:nvPr/>
        </p:nvGrpSpPr>
        <p:grpSpPr>
          <a:xfrm>
            <a:off x="666749" y="2978451"/>
            <a:ext cx="5940181" cy="4835297"/>
            <a:chOff x="2919015" y="606888"/>
            <a:chExt cx="5515560" cy="4219611"/>
          </a:xfrm>
        </p:grpSpPr>
        <p:grpSp>
          <p:nvGrpSpPr>
            <p:cNvPr id="654" name="Google Shape;654;p8"/>
            <p:cNvGrpSpPr/>
            <p:nvPr/>
          </p:nvGrpSpPr>
          <p:grpSpPr>
            <a:xfrm>
              <a:off x="2919015" y="606888"/>
              <a:ext cx="5515560" cy="4219611"/>
              <a:chOff x="2919015" y="606888"/>
              <a:chExt cx="5515560" cy="4219611"/>
            </a:xfrm>
          </p:grpSpPr>
          <p:sp>
            <p:nvSpPr>
              <p:cNvPr id="655" name="Google Shape;655;p8"/>
              <p:cNvSpPr/>
              <p:nvPr/>
            </p:nvSpPr>
            <p:spPr>
              <a:xfrm>
                <a:off x="2919015" y="2664048"/>
                <a:ext cx="4874690" cy="2162451"/>
              </a:xfrm>
              <a:custGeom>
                <a:rect l="l" t="t" r="r" b="b"/>
                <a:pathLst>
                  <a:path w="4874690" h="2162451" extrusionOk="0">
                    <a:moveTo>
                      <a:pt x="106222" y="1080341"/>
                    </a:moveTo>
                    <a:cubicBezTo>
                      <a:pt x="106222" y="543267"/>
                      <a:pt x="420461" y="106176"/>
                      <a:pt x="806399" y="106176"/>
                    </a:cubicBezTo>
                    <a:lnTo>
                      <a:pt x="806399" y="0"/>
                    </a:lnTo>
                    <a:cubicBezTo>
                      <a:pt x="587760" y="0"/>
                      <a:pt x="383283" y="115024"/>
                      <a:pt x="231032" y="322952"/>
                    </a:cubicBezTo>
                    <a:cubicBezTo>
                      <a:pt x="82322" y="526456"/>
                      <a:pt x="0" y="795435"/>
                      <a:pt x="0" y="1081226"/>
                    </a:cubicBezTo>
                    <a:cubicBezTo>
                      <a:pt x="0" y="1367016"/>
                      <a:pt x="82322" y="1635995"/>
                      <a:pt x="231032" y="1839499"/>
                    </a:cubicBezTo>
                    <a:cubicBezTo>
                      <a:pt x="383283" y="2047427"/>
                      <a:pt x="587760" y="2162451"/>
                      <a:pt x="806399" y="2162451"/>
                    </a:cubicBezTo>
                    <a:lnTo>
                      <a:pt x="4874691" y="2162451"/>
                    </a:lnTo>
                    <a:lnTo>
                      <a:pt x="4874691" y="2056275"/>
                    </a:lnTo>
                    <a:lnTo>
                      <a:pt x="806399" y="2056275"/>
                    </a:lnTo>
                    <a:cubicBezTo>
                      <a:pt x="420461" y="2055390"/>
                      <a:pt x="106222" y="1617414"/>
                      <a:pt x="106222" y="1080341"/>
                    </a:cubicBezTo>
                    <a:close/>
                  </a:path>
                </a:pathLst>
              </a:custGeom>
              <a:solidFill>
                <a:srgbClr val="F169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sp>
            <p:nvSpPr>
              <p:cNvPr id="656" name="Google Shape;656;p8"/>
              <p:cNvSpPr/>
              <p:nvPr/>
            </p:nvSpPr>
            <p:spPr>
              <a:xfrm>
                <a:off x="3801540" y="606888"/>
                <a:ext cx="4633035" cy="2161565"/>
              </a:xfrm>
              <a:custGeom>
                <a:rect l="l" t="t" r="r" b="b"/>
                <a:pathLst>
                  <a:path w="4633035" h="2161565" extrusionOk="0">
                    <a:moveTo>
                      <a:pt x="4402889" y="323837"/>
                    </a:moveTo>
                    <a:cubicBezTo>
                      <a:pt x="4250638" y="115909"/>
                      <a:pt x="4047046" y="1770"/>
                      <a:pt x="3828407" y="885"/>
                    </a:cubicBezTo>
                    <a:lnTo>
                      <a:pt x="3828407" y="0"/>
                    </a:lnTo>
                    <a:lnTo>
                      <a:pt x="0" y="0"/>
                    </a:lnTo>
                    <a:lnTo>
                      <a:pt x="0" y="106176"/>
                    </a:lnTo>
                    <a:lnTo>
                      <a:pt x="3826637" y="106176"/>
                    </a:lnTo>
                    <a:lnTo>
                      <a:pt x="3826637" y="107061"/>
                    </a:lnTo>
                    <a:cubicBezTo>
                      <a:pt x="4212575" y="107061"/>
                      <a:pt x="4526814" y="544152"/>
                      <a:pt x="4526814" y="1081225"/>
                    </a:cubicBezTo>
                    <a:cubicBezTo>
                      <a:pt x="4526814" y="1618299"/>
                      <a:pt x="4212575" y="2055390"/>
                      <a:pt x="3826637" y="2055390"/>
                    </a:cubicBezTo>
                    <a:lnTo>
                      <a:pt x="5311" y="2055390"/>
                    </a:lnTo>
                    <a:lnTo>
                      <a:pt x="5311" y="2161566"/>
                    </a:lnTo>
                    <a:lnTo>
                      <a:pt x="3826637" y="2161566"/>
                    </a:lnTo>
                    <a:cubicBezTo>
                      <a:pt x="4045276" y="2161566"/>
                      <a:pt x="4249753" y="2046542"/>
                      <a:pt x="4402004" y="1838614"/>
                    </a:cubicBezTo>
                    <a:cubicBezTo>
                      <a:pt x="4550714" y="1635110"/>
                      <a:pt x="4633036" y="1366131"/>
                      <a:pt x="4633036" y="1080341"/>
                    </a:cubicBezTo>
                    <a:cubicBezTo>
                      <a:pt x="4633036" y="794550"/>
                      <a:pt x="4551599" y="526456"/>
                      <a:pt x="4402889" y="323837"/>
                    </a:cubicBezTo>
                    <a:close/>
                  </a:path>
                </a:pathLst>
              </a:custGeom>
              <a:solidFill>
                <a:srgbClr val="F169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657" name="Google Shape;657;p8"/>
            <p:cNvGrpSpPr/>
            <p:nvPr/>
          </p:nvGrpSpPr>
          <p:grpSpPr>
            <a:xfrm>
              <a:off x="8175218" y="1092644"/>
              <a:ext cx="230147" cy="1082109"/>
              <a:chOff x="8175218" y="1092644"/>
              <a:chExt cx="230147" cy="1082109"/>
            </a:xfrm>
          </p:grpSpPr>
          <p:sp>
            <p:nvSpPr>
              <p:cNvPr id="658" name="Google Shape;658;p8"/>
              <p:cNvSpPr/>
              <p:nvPr/>
            </p:nvSpPr>
            <p:spPr>
              <a:xfrm>
                <a:off x="8175218" y="1092644"/>
                <a:ext cx="197395" cy="122102"/>
              </a:xfrm>
              <a:custGeom>
                <a:rect l="l" t="t" r="r" b="b"/>
                <a:pathLst>
                  <a:path w="197395" h="122102" extrusionOk="0">
                    <a:moveTo>
                      <a:pt x="130122" y="122102"/>
                    </a:moveTo>
                    <a:lnTo>
                      <a:pt x="0" y="88480"/>
                    </a:lnTo>
                    <a:lnTo>
                      <a:pt x="7081" y="62821"/>
                    </a:lnTo>
                    <a:lnTo>
                      <a:pt x="117729" y="91134"/>
                    </a:lnTo>
                    <a:lnTo>
                      <a:pt x="174381" y="0"/>
                    </a:lnTo>
                    <a:lnTo>
                      <a:pt x="197395" y="14157"/>
                    </a:lnTo>
                    <a:close/>
                  </a:path>
                </a:pathLst>
              </a:custGeom>
              <a:solidFill>
                <a:srgbClr val="F169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sp>
            <p:nvSpPr>
              <p:cNvPr id="659" name="Google Shape;659;p8"/>
              <p:cNvSpPr/>
              <p:nvPr/>
            </p:nvSpPr>
            <p:spPr>
              <a:xfrm>
                <a:off x="8217707" y="2043803"/>
                <a:ext cx="187658" cy="130950"/>
              </a:xfrm>
              <a:custGeom>
                <a:rect l="l" t="t" r="r" b="b"/>
                <a:pathLst>
                  <a:path w="187658" h="130950" extrusionOk="0">
                    <a:moveTo>
                      <a:pt x="62848" y="130950"/>
                    </a:moveTo>
                    <a:lnTo>
                      <a:pt x="0" y="12387"/>
                    </a:lnTo>
                    <a:lnTo>
                      <a:pt x="23900" y="0"/>
                    </a:lnTo>
                    <a:lnTo>
                      <a:pt x="77011" y="101752"/>
                    </a:lnTo>
                    <a:lnTo>
                      <a:pt x="183233" y="81402"/>
                    </a:lnTo>
                    <a:lnTo>
                      <a:pt x="187658" y="107946"/>
                    </a:lnTo>
                    <a:close/>
                  </a:path>
                </a:pathLst>
              </a:custGeom>
              <a:solidFill>
                <a:srgbClr val="F169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grpSp>
        <p:grpSp>
          <p:nvGrpSpPr>
            <p:cNvPr id="660" name="Google Shape;660;p8"/>
            <p:cNvGrpSpPr/>
            <p:nvPr/>
          </p:nvGrpSpPr>
          <p:grpSpPr>
            <a:xfrm>
              <a:off x="2952652" y="3138301"/>
              <a:ext cx="230147" cy="1082110"/>
              <a:chOff x="2952652" y="3138301"/>
              <a:chExt cx="230147" cy="1082110"/>
            </a:xfrm>
          </p:grpSpPr>
          <p:sp>
            <p:nvSpPr>
              <p:cNvPr id="661" name="Google Shape;661;p8"/>
              <p:cNvSpPr/>
              <p:nvPr/>
            </p:nvSpPr>
            <p:spPr>
              <a:xfrm>
                <a:off x="2985404" y="3138301"/>
                <a:ext cx="197395" cy="121217"/>
              </a:xfrm>
              <a:custGeom>
                <a:rect l="l" t="t" r="r" b="b"/>
                <a:pathLst>
                  <a:path w="197395" h="121217" extrusionOk="0">
                    <a:moveTo>
                      <a:pt x="67274" y="121217"/>
                    </a:moveTo>
                    <a:lnTo>
                      <a:pt x="0" y="13272"/>
                    </a:lnTo>
                    <a:lnTo>
                      <a:pt x="23014" y="0"/>
                    </a:lnTo>
                    <a:lnTo>
                      <a:pt x="78781" y="91134"/>
                    </a:lnTo>
                    <a:lnTo>
                      <a:pt x="190314" y="61936"/>
                    </a:lnTo>
                    <a:lnTo>
                      <a:pt x="197395" y="87595"/>
                    </a:lnTo>
                    <a:close/>
                  </a:path>
                </a:pathLst>
              </a:custGeom>
              <a:solidFill>
                <a:srgbClr val="F169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sp>
            <p:nvSpPr>
              <p:cNvPr id="662" name="Google Shape;662;p8"/>
              <p:cNvSpPr/>
              <p:nvPr/>
            </p:nvSpPr>
            <p:spPr>
              <a:xfrm>
                <a:off x="2952652" y="4089461"/>
                <a:ext cx="187658" cy="130950"/>
              </a:xfrm>
              <a:custGeom>
                <a:rect l="l" t="t" r="r" b="b"/>
                <a:pathLst>
                  <a:path w="187658" h="130950" extrusionOk="0">
                    <a:moveTo>
                      <a:pt x="124811" y="130950"/>
                    </a:moveTo>
                    <a:lnTo>
                      <a:pt x="0" y="107061"/>
                    </a:lnTo>
                    <a:lnTo>
                      <a:pt x="4426" y="81401"/>
                    </a:lnTo>
                    <a:lnTo>
                      <a:pt x="109762" y="101752"/>
                    </a:lnTo>
                    <a:lnTo>
                      <a:pt x="163758" y="0"/>
                    </a:lnTo>
                    <a:lnTo>
                      <a:pt x="187658" y="12387"/>
                    </a:lnTo>
                    <a:close/>
                  </a:path>
                </a:pathLst>
              </a:custGeom>
              <a:solidFill>
                <a:srgbClr val="F1692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grpSp>
      </p:grpSp>
      <p:sp>
        <p:nvSpPr>
          <p:cNvPr id="663" name="Google Shape;663;p8"/>
          <p:cNvSpPr/>
          <p:nvPr/>
        </p:nvSpPr>
        <p:spPr>
          <a:xfrm>
            <a:off x="3675321" y="2774247"/>
            <a:ext cx="2379363" cy="546608"/>
          </a:xfrm>
          <a:custGeom>
            <a:rect l="l" t="t" r="r" b="b"/>
            <a:pathLst>
              <a:path w="1741150" h="283135" extrusionOk="0">
                <a:moveTo>
                  <a:pt x="1622537" y="283136"/>
                </a:moveTo>
                <a:lnTo>
                  <a:pt x="0" y="283136"/>
                </a:lnTo>
                <a:lnTo>
                  <a:pt x="95600" y="143338"/>
                </a:lnTo>
                <a:lnTo>
                  <a:pt x="0" y="0"/>
                </a:lnTo>
                <a:lnTo>
                  <a:pt x="1622537" y="0"/>
                </a:lnTo>
                <a:lnTo>
                  <a:pt x="1741151" y="143338"/>
                </a:lnTo>
                <a:close/>
              </a:path>
            </a:pathLst>
          </a:custGeom>
          <a:solidFill>
            <a:srgbClr val="69ADAD"/>
          </a:soli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sp>
        <p:nvSpPr>
          <p:cNvPr id="664" name="Google Shape;664;p8"/>
          <p:cNvSpPr/>
          <p:nvPr/>
        </p:nvSpPr>
        <p:spPr>
          <a:xfrm>
            <a:off x="898133" y="2741091"/>
            <a:ext cx="2379364" cy="603809"/>
          </a:xfrm>
          <a:custGeom>
            <a:rect l="l" t="t" r="r" b="b"/>
            <a:pathLst>
              <a:path w="2069552" h="283135" extrusionOk="0">
                <a:moveTo>
                  <a:pt x="1950938" y="0"/>
                </a:moveTo>
                <a:lnTo>
                  <a:pt x="1622536" y="0"/>
                </a:lnTo>
                <a:lnTo>
                  <a:pt x="327517" y="0"/>
                </a:lnTo>
                <a:lnTo>
                  <a:pt x="0" y="0"/>
                </a:lnTo>
                <a:lnTo>
                  <a:pt x="95599" y="143338"/>
                </a:lnTo>
                <a:lnTo>
                  <a:pt x="0" y="283136"/>
                </a:lnTo>
                <a:lnTo>
                  <a:pt x="327517" y="283136"/>
                </a:lnTo>
                <a:lnTo>
                  <a:pt x="1622536" y="283136"/>
                </a:lnTo>
                <a:lnTo>
                  <a:pt x="1950938" y="283136"/>
                </a:lnTo>
                <a:lnTo>
                  <a:pt x="2069552" y="143338"/>
                </a:lnTo>
                <a:close/>
              </a:path>
            </a:pathLst>
          </a:custGeom>
          <a:solidFill>
            <a:srgbClr val="69ADAD"/>
          </a:soli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sp>
        <p:nvSpPr>
          <p:cNvPr id="665" name="Google Shape;665;p8"/>
          <p:cNvSpPr txBox="1"/>
          <p:nvPr/>
        </p:nvSpPr>
        <p:spPr>
          <a:xfrm>
            <a:off x="952744" y="3440754"/>
            <a:ext cx="2511624" cy="12311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4B4B4B"/>
                </a:solidFill>
                <a:latin typeface="Calibri"/>
                <a:ea typeface="Calibri"/>
                <a:cs typeface="Calibri"/>
                <a:sym typeface="Calibri"/>
              </a:rPr>
              <a:t>4 passi</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Pensare con le domande </a:t>
            </a:r>
            <a:r>
              <a:rPr lang="en-US" sz="1200" i="1">
                <a:solidFill>
                  <a:srgbClr val="4B4B4B"/>
                </a:solidFill>
                <a:latin typeface="Calibri"/>
                <a:ea typeface="Calibri"/>
                <a:cs typeface="Calibri"/>
                <a:sym typeface="Calibri"/>
              </a:rPr>
              <a:t>(Download) </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Guarda i video</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Prova le idee </a:t>
            </a:r>
            <a:r>
              <a:rPr lang="en-US" sz="1200" i="1">
                <a:solidFill>
                  <a:srgbClr val="4B4B4B"/>
                </a:solidFill>
                <a:latin typeface="Calibri"/>
                <a:ea typeface="Calibri"/>
                <a:cs typeface="Calibri"/>
                <a:sym typeface="Calibri"/>
              </a:rPr>
              <a:t>(Download) </a:t>
            </a:r>
            <a:endParaRPr sz="1200">
              <a:solidFill>
                <a:srgbClr val="4B4B4B"/>
              </a:solidFill>
              <a:latin typeface="Calibri"/>
              <a:ea typeface="Calibri"/>
              <a:cs typeface="Calibri"/>
              <a:sym typeface="Calibri"/>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Utilizzare il kit di strumenti</a:t>
            </a:r>
            <a:endParaRPr/>
          </a:p>
          <a:p>
            <a:pPr marL="0" marR="0" lvl="0" indent="0" algn="l" rtl="0">
              <a:spcBef>
                <a:spcPts val="0"/>
              </a:spcBef>
              <a:spcAft>
                <a:spcPts val="0"/>
              </a:spcAft>
              <a:buNone/>
            </a:pPr>
            <a:r>
              <a:rPr lang="en-US" sz="1200" b="1" u="sng">
                <a:solidFill>
                  <a:srgbClr val="F16924"/>
                </a:solidFill>
                <a:latin typeface="Calibri"/>
                <a:ea typeface="Calibri"/>
                <a:cs typeface="Calibri"/>
                <a:sym typeface="Calibri"/>
                <a:hlinkClick r:id="rId4">
                  <a:extLst>
                    <a:ext uri="{A12FA001-AC4F-418D-AE19-62706E023703}">
                      <ahyp:hlinkClr val="tx"/>
                    </a:ext>
                  </a:extLst>
                </a:hlinkClick>
              </a:rPr>
              <a:t>Fare clic per visualizzare</a:t>
            </a:r>
            <a:endParaRPr sz="1200" b="1">
              <a:solidFill>
                <a:srgbClr val="F16924"/>
              </a:solidFill>
              <a:latin typeface="Calibri"/>
              <a:ea typeface="Calibri"/>
              <a:cs typeface="Calibri"/>
              <a:sym typeface="Calibri"/>
            </a:endParaRPr>
          </a:p>
        </p:txBody>
      </p:sp>
      <p:sp>
        <p:nvSpPr>
          <p:cNvPr id="666" name="Google Shape;666;p8"/>
          <p:cNvSpPr txBox="1"/>
          <p:nvPr/>
        </p:nvSpPr>
        <p:spPr>
          <a:xfrm>
            <a:off x="877590" y="2531616"/>
            <a:ext cx="1462115" cy="242631"/>
          </a:xfrm>
          <a:prstGeom prst="rect">
            <a:avLst/>
          </a:prstGeom>
          <a:noFill/>
          <a:ln>
            <a:noFill/>
          </a:ln>
        </p:spPr>
        <p:txBody>
          <a:bodyPr spcFirstLastPara="1" wrap="square" lIns="91425" tIns="45700" rIns="91425" bIns="45700" anchor="t" anchorCtr="0">
            <a:spAutoFit/>
          </a:bodyPr>
          <a:lstStyle/>
          <a:p>
            <a:pPr marL="0" marR="0" lvl="0" indent="0" algn="l" rtl="0">
              <a:lnSpc>
                <a:spcPct val="62500"/>
              </a:lnSpc>
              <a:spcBef>
                <a:spcPts val="0"/>
              </a:spcBef>
              <a:spcAft>
                <a:spcPts val="0"/>
              </a:spcAft>
              <a:buNone/>
            </a:pPr>
            <a:r>
              <a:rPr lang="en-US" sz="1600" b="1">
                <a:solidFill>
                  <a:srgbClr val="F16924"/>
                </a:solidFill>
                <a:latin typeface="Calibri"/>
                <a:ea typeface="Calibri"/>
                <a:cs typeface="Calibri"/>
                <a:sym typeface="Calibri"/>
              </a:rPr>
              <a:t>Sezione 1</a:t>
            </a:r>
            <a:endParaRPr/>
          </a:p>
        </p:txBody>
      </p:sp>
      <p:sp>
        <p:nvSpPr>
          <p:cNvPr id="667" name="Google Shape;667;p8"/>
          <p:cNvSpPr txBox="1"/>
          <p:nvPr/>
        </p:nvSpPr>
        <p:spPr>
          <a:xfrm>
            <a:off x="1147879" y="2794089"/>
            <a:ext cx="220192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Impatto ambientale </a:t>
            </a:r>
            <a:endParaRPr/>
          </a:p>
          <a:p>
            <a:pPr marL="0" marR="0" lvl="0" indent="0" algn="l" rtl="0">
              <a:spcBef>
                <a:spcPts val="0"/>
              </a:spcBef>
              <a:spcAft>
                <a:spcPts val="0"/>
              </a:spcAft>
              <a:buNone/>
            </a:pPr>
            <a:r>
              <a:rPr lang="en-US" sz="1400" b="1">
                <a:solidFill>
                  <a:schemeClr val="lt1"/>
                </a:solidFill>
                <a:latin typeface="Calibri"/>
                <a:ea typeface="Calibri"/>
                <a:cs typeface="Calibri"/>
                <a:sym typeface="Calibri"/>
              </a:rPr>
              <a:t>Strumenti di valutazione</a:t>
            </a:r>
            <a:endParaRPr/>
          </a:p>
        </p:txBody>
      </p:sp>
      <p:sp>
        <p:nvSpPr>
          <p:cNvPr id="668" name="Google Shape;668;p8"/>
          <p:cNvSpPr txBox="1"/>
          <p:nvPr/>
        </p:nvSpPr>
        <p:spPr>
          <a:xfrm>
            <a:off x="3725039" y="2551458"/>
            <a:ext cx="1732050" cy="242631"/>
          </a:xfrm>
          <a:prstGeom prst="rect">
            <a:avLst/>
          </a:prstGeom>
          <a:noFill/>
          <a:ln>
            <a:noFill/>
          </a:ln>
        </p:spPr>
        <p:txBody>
          <a:bodyPr spcFirstLastPara="1" wrap="square" lIns="91425" tIns="45700" rIns="91425" bIns="45700" anchor="t" anchorCtr="0">
            <a:spAutoFit/>
          </a:bodyPr>
          <a:lstStyle/>
          <a:p>
            <a:pPr marL="0" marR="0" lvl="0" indent="0" algn="l" rtl="0">
              <a:lnSpc>
                <a:spcPct val="62500"/>
              </a:lnSpc>
              <a:spcBef>
                <a:spcPts val="0"/>
              </a:spcBef>
              <a:spcAft>
                <a:spcPts val="0"/>
              </a:spcAft>
              <a:buNone/>
            </a:pPr>
            <a:r>
              <a:rPr lang="en-US" sz="1600" b="1">
                <a:solidFill>
                  <a:srgbClr val="F16924"/>
                </a:solidFill>
                <a:latin typeface="Calibri"/>
                <a:ea typeface="Calibri"/>
                <a:cs typeface="Calibri"/>
                <a:sym typeface="Calibri"/>
              </a:rPr>
              <a:t>Sezione 2</a:t>
            </a:r>
            <a:endParaRPr/>
          </a:p>
        </p:txBody>
      </p:sp>
      <p:sp>
        <p:nvSpPr>
          <p:cNvPr id="669" name="Google Shape;669;p8"/>
          <p:cNvSpPr txBox="1"/>
          <p:nvPr/>
        </p:nvSpPr>
        <p:spPr>
          <a:xfrm>
            <a:off x="3798084" y="2774247"/>
            <a:ext cx="284690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Cultura, patrimonio ed edilizia </a:t>
            </a:r>
            <a:endParaRPr/>
          </a:p>
          <a:p>
            <a:pPr marL="0" marR="0" lvl="0" indent="0" algn="l" rtl="0">
              <a:spcBef>
                <a:spcPts val="0"/>
              </a:spcBef>
              <a:spcAft>
                <a:spcPts val="0"/>
              </a:spcAft>
              <a:buNone/>
            </a:pPr>
            <a:r>
              <a:rPr lang="en-US" sz="1400" b="1">
                <a:solidFill>
                  <a:schemeClr val="lt1"/>
                </a:solidFill>
                <a:latin typeface="Calibri"/>
                <a:ea typeface="Calibri"/>
                <a:cs typeface="Calibri"/>
                <a:sym typeface="Calibri"/>
              </a:rPr>
              <a:t>Strumenti di valutazione dell'impatto</a:t>
            </a:r>
            <a:endParaRPr sz="1400" b="1">
              <a:solidFill>
                <a:schemeClr val="lt1"/>
              </a:solidFill>
              <a:latin typeface="Calibri"/>
              <a:ea typeface="Calibri"/>
              <a:cs typeface="Calibri"/>
              <a:sym typeface="Calibri"/>
            </a:endParaRPr>
          </a:p>
        </p:txBody>
      </p:sp>
      <p:sp>
        <p:nvSpPr>
          <p:cNvPr id="670" name="Google Shape;670;p8"/>
          <p:cNvSpPr txBox="1"/>
          <p:nvPr/>
        </p:nvSpPr>
        <p:spPr>
          <a:xfrm>
            <a:off x="838279" y="2116815"/>
            <a:ext cx="7582988" cy="26161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47D6AF"/>
              </a:buClr>
              <a:buSzPts val="1100"/>
              <a:buFont typeface="Arial"/>
              <a:buNone/>
            </a:pPr>
            <a:r>
              <a:rPr lang="en-US" sz="1100" b="0" i="0" u="none" strike="noStrike" cap="none">
                <a:solidFill>
                  <a:srgbClr val="3F3F3F"/>
                </a:solidFill>
                <a:latin typeface="Open Sans"/>
                <a:ea typeface="Open Sans"/>
                <a:cs typeface="Open Sans"/>
                <a:sym typeface="Open Sans"/>
              </a:rPr>
              <a:t>Ogni sezione segue 4 semplici passi con esercizi e risorse</a:t>
            </a:r>
            <a:endParaRPr/>
          </a:p>
        </p:txBody>
      </p:sp>
      <p:sp>
        <p:nvSpPr>
          <p:cNvPr id="671" name="Google Shape;671;p8"/>
          <p:cNvSpPr txBox="1"/>
          <p:nvPr/>
        </p:nvSpPr>
        <p:spPr>
          <a:xfrm>
            <a:off x="3557713" y="3440754"/>
            <a:ext cx="2511624" cy="12311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4B4B4B"/>
                </a:solidFill>
                <a:latin typeface="Calibri"/>
                <a:ea typeface="Calibri"/>
                <a:cs typeface="Calibri"/>
                <a:sym typeface="Calibri"/>
              </a:rPr>
              <a:t>4 passi</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Pensare con le domande </a:t>
            </a:r>
            <a:r>
              <a:rPr lang="en-US" sz="1200" i="1">
                <a:solidFill>
                  <a:srgbClr val="4B4B4B"/>
                </a:solidFill>
                <a:latin typeface="Calibri"/>
                <a:ea typeface="Calibri"/>
                <a:cs typeface="Calibri"/>
                <a:sym typeface="Calibri"/>
              </a:rPr>
              <a:t>(Download) </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Guarda i video</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Prova le idee </a:t>
            </a:r>
            <a:r>
              <a:rPr lang="en-US" sz="1200" i="1">
                <a:solidFill>
                  <a:srgbClr val="4B4B4B"/>
                </a:solidFill>
                <a:latin typeface="Calibri"/>
                <a:ea typeface="Calibri"/>
                <a:cs typeface="Calibri"/>
                <a:sym typeface="Calibri"/>
              </a:rPr>
              <a:t>(Download) </a:t>
            </a:r>
            <a:endParaRPr sz="1200">
              <a:solidFill>
                <a:srgbClr val="4B4B4B"/>
              </a:solidFill>
              <a:latin typeface="Calibri"/>
              <a:ea typeface="Calibri"/>
              <a:cs typeface="Calibri"/>
              <a:sym typeface="Calibri"/>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Utilizzare il kit di strumenti</a:t>
            </a:r>
            <a:endParaRPr/>
          </a:p>
          <a:p>
            <a:pPr marL="0" marR="0" lvl="0" indent="0" algn="l" rtl="0">
              <a:spcBef>
                <a:spcPts val="0"/>
              </a:spcBef>
              <a:spcAft>
                <a:spcPts val="0"/>
              </a:spcAft>
              <a:buNone/>
            </a:pPr>
            <a:r>
              <a:rPr lang="en-US" sz="1200" b="1" u="sng">
                <a:solidFill>
                  <a:srgbClr val="F16924"/>
                </a:solidFill>
                <a:latin typeface="Calibri"/>
                <a:ea typeface="Calibri"/>
                <a:cs typeface="Calibri"/>
                <a:sym typeface="Calibri"/>
                <a:hlinkClick r:id="rId5">
                  <a:extLst>
                    <a:ext uri="{A12FA001-AC4F-418D-AE19-62706E023703}">
                      <ahyp:hlinkClr val="tx"/>
                    </a:ext>
                  </a:extLst>
                </a:hlinkClick>
              </a:rPr>
              <a:t>Fare clic per visualizzare</a:t>
            </a:r>
            <a:endParaRPr sz="1200" b="1">
              <a:solidFill>
                <a:srgbClr val="F16924"/>
              </a:solidFill>
              <a:latin typeface="Calibri"/>
              <a:ea typeface="Calibri"/>
              <a:cs typeface="Calibri"/>
              <a:sym typeface="Calibri"/>
            </a:endParaRPr>
          </a:p>
        </p:txBody>
      </p:sp>
      <p:sp>
        <p:nvSpPr>
          <p:cNvPr id="672" name="Google Shape;672;p8"/>
          <p:cNvSpPr/>
          <p:nvPr/>
        </p:nvSpPr>
        <p:spPr>
          <a:xfrm>
            <a:off x="3746023" y="5049514"/>
            <a:ext cx="2379363" cy="546608"/>
          </a:xfrm>
          <a:custGeom>
            <a:rect l="l" t="t" r="r" b="b"/>
            <a:pathLst>
              <a:path w="1741150" h="283135" extrusionOk="0">
                <a:moveTo>
                  <a:pt x="1622537" y="283136"/>
                </a:moveTo>
                <a:lnTo>
                  <a:pt x="0" y="283136"/>
                </a:lnTo>
                <a:lnTo>
                  <a:pt x="95600" y="143338"/>
                </a:lnTo>
                <a:lnTo>
                  <a:pt x="0" y="0"/>
                </a:lnTo>
                <a:lnTo>
                  <a:pt x="1622537" y="0"/>
                </a:lnTo>
                <a:lnTo>
                  <a:pt x="1741151" y="143338"/>
                </a:lnTo>
                <a:close/>
              </a:path>
            </a:pathLst>
          </a:custGeom>
          <a:solidFill>
            <a:srgbClr val="69ADAD"/>
          </a:soli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sp>
        <p:nvSpPr>
          <p:cNvPr id="673" name="Google Shape;673;p8"/>
          <p:cNvSpPr/>
          <p:nvPr/>
        </p:nvSpPr>
        <p:spPr>
          <a:xfrm>
            <a:off x="968835" y="5016358"/>
            <a:ext cx="2379364" cy="603809"/>
          </a:xfrm>
          <a:custGeom>
            <a:rect l="l" t="t" r="r" b="b"/>
            <a:pathLst>
              <a:path w="2069552" h="283135" extrusionOk="0">
                <a:moveTo>
                  <a:pt x="1950938" y="0"/>
                </a:moveTo>
                <a:lnTo>
                  <a:pt x="1622536" y="0"/>
                </a:lnTo>
                <a:lnTo>
                  <a:pt x="327517" y="0"/>
                </a:lnTo>
                <a:lnTo>
                  <a:pt x="0" y="0"/>
                </a:lnTo>
                <a:lnTo>
                  <a:pt x="95599" y="143338"/>
                </a:lnTo>
                <a:lnTo>
                  <a:pt x="0" y="283136"/>
                </a:lnTo>
                <a:lnTo>
                  <a:pt x="327517" y="283136"/>
                </a:lnTo>
                <a:lnTo>
                  <a:pt x="1622536" y="283136"/>
                </a:lnTo>
                <a:lnTo>
                  <a:pt x="1950938" y="283136"/>
                </a:lnTo>
                <a:lnTo>
                  <a:pt x="2069552" y="143338"/>
                </a:lnTo>
                <a:close/>
              </a:path>
            </a:pathLst>
          </a:custGeom>
          <a:solidFill>
            <a:srgbClr val="69ADAD"/>
          </a:soli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sp>
        <p:nvSpPr>
          <p:cNvPr id="674" name="Google Shape;674;p8"/>
          <p:cNvSpPr txBox="1"/>
          <p:nvPr/>
        </p:nvSpPr>
        <p:spPr>
          <a:xfrm>
            <a:off x="1023446" y="5716021"/>
            <a:ext cx="2511624" cy="12311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4B4B4B"/>
                </a:solidFill>
                <a:latin typeface="Calibri"/>
                <a:ea typeface="Calibri"/>
                <a:cs typeface="Calibri"/>
                <a:sym typeface="Calibri"/>
              </a:rPr>
              <a:t>4 passi</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Pensare con le domande </a:t>
            </a:r>
            <a:r>
              <a:rPr lang="en-US" sz="1200" i="1">
                <a:solidFill>
                  <a:srgbClr val="4B4B4B"/>
                </a:solidFill>
                <a:latin typeface="Calibri"/>
                <a:ea typeface="Calibri"/>
                <a:cs typeface="Calibri"/>
                <a:sym typeface="Calibri"/>
              </a:rPr>
              <a:t>(Download) </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Guarda i video</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Prova le idee </a:t>
            </a:r>
            <a:r>
              <a:rPr lang="en-US" sz="1200" i="1">
                <a:solidFill>
                  <a:srgbClr val="4B4B4B"/>
                </a:solidFill>
                <a:latin typeface="Calibri"/>
                <a:ea typeface="Calibri"/>
                <a:cs typeface="Calibri"/>
                <a:sym typeface="Calibri"/>
              </a:rPr>
              <a:t>(Download) </a:t>
            </a:r>
            <a:endParaRPr sz="1200">
              <a:solidFill>
                <a:srgbClr val="4B4B4B"/>
              </a:solidFill>
              <a:latin typeface="Calibri"/>
              <a:ea typeface="Calibri"/>
              <a:cs typeface="Calibri"/>
              <a:sym typeface="Calibri"/>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Utilizzare il kit di strumenti</a:t>
            </a:r>
            <a:endParaRPr/>
          </a:p>
          <a:p>
            <a:pPr marL="0" marR="0" lvl="0" indent="0" algn="l" rtl="0">
              <a:spcBef>
                <a:spcPts val="0"/>
              </a:spcBef>
              <a:spcAft>
                <a:spcPts val="0"/>
              </a:spcAft>
              <a:buNone/>
            </a:pPr>
            <a:r>
              <a:rPr lang="en-US" sz="1200" b="1" u="sng">
                <a:solidFill>
                  <a:srgbClr val="F16924"/>
                </a:solidFill>
                <a:latin typeface="Calibri"/>
                <a:ea typeface="Calibri"/>
                <a:cs typeface="Calibri"/>
                <a:sym typeface="Calibri"/>
                <a:hlinkClick r:id="rId6">
                  <a:extLst>
                    <a:ext uri="{A12FA001-AC4F-418D-AE19-62706E023703}">
                      <ahyp:hlinkClr val="tx"/>
                    </a:ext>
                  </a:extLst>
                </a:hlinkClick>
              </a:rPr>
              <a:t>Fare clic per visualizzare</a:t>
            </a:r>
            <a:endParaRPr sz="1200" b="1">
              <a:solidFill>
                <a:srgbClr val="F16924"/>
              </a:solidFill>
              <a:latin typeface="Calibri"/>
              <a:ea typeface="Calibri"/>
              <a:cs typeface="Calibri"/>
              <a:sym typeface="Calibri"/>
            </a:endParaRPr>
          </a:p>
        </p:txBody>
      </p:sp>
      <p:sp>
        <p:nvSpPr>
          <p:cNvPr id="675" name="Google Shape;675;p8"/>
          <p:cNvSpPr txBox="1"/>
          <p:nvPr/>
        </p:nvSpPr>
        <p:spPr>
          <a:xfrm>
            <a:off x="948292" y="4806883"/>
            <a:ext cx="1462115" cy="242631"/>
          </a:xfrm>
          <a:prstGeom prst="rect">
            <a:avLst/>
          </a:prstGeom>
          <a:noFill/>
          <a:ln>
            <a:noFill/>
          </a:ln>
        </p:spPr>
        <p:txBody>
          <a:bodyPr spcFirstLastPara="1" wrap="square" lIns="91425" tIns="45700" rIns="91425" bIns="45700" anchor="t" anchorCtr="0">
            <a:spAutoFit/>
          </a:bodyPr>
          <a:lstStyle/>
          <a:p>
            <a:pPr marL="0" marR="0" lvl="0" indent="0" algn="l" rtl="0">
              <a:lnSpc>
                <a:spcPct val="62500"/>
              </a:lnSpc>
              <a:spcBef>
                <a:spcPts val="0"/>
              </a:spcBef>
              <a:spcAft>
                <a:spcPts val="0"/>
              </a:spcAft>
              <a:buNone/>
            </a:pPr>
            <a:r>
              <a:rPr lang="en-US" sz="1600" b="1">
                <a:solidFill>
                  <a:srgbClr val="F16924"/>
                </a:solidFill>
                <a:latin typeface="Calibri"/>
                <a:ea typeface="Calibri"/>
                <a:cs typeface="Calibri"/>
                <a:sym typeface="Calibri"/>
              </a:rPr>
              <a:t>Sezione 3</a:t>
            </a:r>
            <a:endParaRPr/>
          </a:p>
        </p:txBody>
      </p:sp>
      <p:sp>
        <p:nvSpPr>
          <p:cNvPr id="676" name="Google Shape;676;p8"/>
          <p:cNvSpPr txBox="1"/>
          <p:nvPr/>
        </p:nvSpPr>
        <p:spPr>
          <a:xfrm>
            <a:off x="1044030" y="5069356"/>
            <a:ext cx="23554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Comunità ed economia locale</a:t>
            </a:r>
            <a:endParaRPr/>
          </a:p>
          <a:p>
            <a:pPr marL="0" marR="0" lvl="0" indent="0" algn="l" rtl="0">
              <a:spcBef>
                <a:spcPts val="0"/>
              </a:spcBef>
              <a:spcAft>
                <a:spcPts val="0"/>
              </a:spcAft>
              <a:buNone/>
            </a:pPr>
            <a:r>
              <a:rPr lang="en-US" sz="1400" b="1">
                <a:solidFill>
                  <a:schemeClr val="lt1"/>
                </a:solidFill>
                <a:latin typeface="Calibri"/>
                <a:ea typeface="Calibri"/>
                <a:cs typeface="Calibri"/>
                <a:sym typeface="Calibri"/>
              </a:rPr>
              <a:t>Strumenti di valutazione dell'impatto</a:t>
            </a:r>
            <a:endParaRPr/>
          </a:p>
        </p:txBody>
      </p:sp>
      <p:sp>
        <p:nvSpPr>
          <p:cNvPr id="677" name="Google Shape;677;p8"/>
          <p:cNvSpPr txBox="1"/>
          <p:nvPr/>
        </p:nvSpPr>
        <p:spPr>
          <a:xfrm>
            <a:off x="3795741" y="4826725"/>
            <a:ext cx="1732050" cy="242631"/>
          </a:xfrm>
          <a:prstGeom prst="rect">
            <a:avLst/>
          </a:prstGeom>
          <a:noFill/>
          <a:ln>
            <a:noFill/>
          </a:ln>
        </p:spPr>
        <p:txBody>
          <a:bodyPr spcFirstLastPara="1" wrap="square" lIns="91425" tIns="45700" rIns="91425" bIns="45700" anchor="t" anchorCtr="0">
            <a:spAutoFit/>
          </a:bodyPr>
          <a:lstStyle/>
          <a:p>
            <a:pPr marL="0" marR="0" lvl="0" indent="0" algn="l" rtl="0">
              <a:lnSpc>
                <a:spcPct val="62500"/>
              </a:lnSpc>
              <a:spcBef>
                <a:spcPts val="0"/>
              </a:spcBef>
              <a:spcAft>
                <a:spcPts val="0"/>
              </a:spcAft>
              <a:buNone/>
            </a:pPr>
            <a:r>
              <a:rPr lang="en-US" sz="1600" b="1">
                <a:solidFill>
                  <a:srgbClr val="F16924"/>
                </a:solidFill>
                <a:latin typeface="Calibri"/>
                <a:ea typeface="Calibri"/>
                <a:cs typeface="Calibri"/>
                <a:sym typeface="Calibri"/>
              </a:rPr>
              <a:t>Sezione 4</a:t>
            </a:r>
            <a:endParaRPr/>
          </a:p>
        </p:txBody>
      </p:sp>
      <p:sp>
        <p:nvSpPr>
          <p:cNvPr id="678" name="Google Shape;678;p8"/>
          <p:cNvSpPr txBox="1"/>
          <p:nvPr/>
        </p:nvSpPr>
        <p:spPr>
          <a:xfrm>
            <a:off x="3868786" y="5049514"/>
            <a:ext cx="284690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Ottimizzare il business </a:t>
            </a:r>
            <a:endParaRPr/>
          </a:p>
          <a:p>
            <a:pPr marL="0" marR="0" lvl="0" indent="0" algn="l" rtl="0">
              <a:spcBef>
                <a:spcPts val="0"/>
              </a:spcBef>
              <a:spcAft>
                <a:spcPts val="0"/>
              </a:spcAft>
              <a:buNone/>
            </a:pPr>
            <a:r>
              <a:rPr lang="en-US" sz="1400" b="1">
                <a:solidFill>
                  <a:schemeClr val="lt1"/>
                </a:solidFill>
                <a:latin typeface="Calibri"/>
                <a:ea typeface="Calibri"/>
                <a:cs typeface="Calibri"/>
                <a:sym typeface="Calibri"/>
              </a:rPr>
              <a:t>Strumenti operativi</a:t>
            </a:r>
            <a:endParaRPr/>
          </a:p>
        </p:txBody>
      </p:sp>
      <p:sp>
        <p:nvSpPr>
          <p:cNvPr id="679" name="Google Shape;679;p8"/>
          <p:cNvSpPr txBox="1"/>
          <p:nvPr/>
        </p:nvSpPr>
        <p:spPr>
          <a:xfrm>
            <a:off x="3628415" y="5716021"/>
            <a:ext cx="3228284" cy="12311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4B4B4B"/>
                </a:solidFill>
                <a:latin typeface="Calibri"/>
                <a:ea typeface="Calibri"/>
                <a:cs typeface="Calibri"/>
                <a:sym typeface="Calibri"/>
              </a:rPr>
              <a:t>4 passi</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Pensare con le domande </a:t>
            </a:r>
            <a:r>
              <a:rPr lang="en-US" sz="1200" i="1">
                <a:solidFill>
                  <a:srgbClr val="4B4B4B"/>
                </a:solidFill>
                <a:latin typeface="Calibri"/>
                <a:ea typeface="Calibri"/>
                <a:cs typeface="Calibri"/>
                <a:sym typeface="Calibri"/>
              </a:rPr>
              <a:t>(Download) </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Guarda i video</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Prova le Idee </a:t>
            </a:r>
            <a:r>
              <a:rPr lang="en-US" sz="1200">
                <a:solidFill>
                  <a:srgbClr val="4B4B4B"/>
                </a:solidFill>
                <a:latin typeface="Calibri"/>
                <a:ea typeface="Calibri"/>
                <a:cs typeface="Calibri"/>
                <a:sym typeface="Calibri"/>
              </a:rPr>
              <a:t>per le </a:t>
            </a:r>
            <a:r>
              <a:rPr lang="en-US" sz="1200">
                <a:solidFill>
                  <a:srgbClr val="4B4B4B"/>
                </a:solidFill>
                <a:latin typeface="Calibri"/>
                <a:ea typeface="Calibri"/>
                <a:cs typeface="Calibri"/>
                <a:sym typeface="Calibri"/>
              </a:rPr>
              <a:t>sfide </a:t>
            </a:r>
            <a:r>
              <a:rPr lang="en-US" sz="1200" i="1">
                <a:solidFill>
                  <a:srgbClr val="4B4B4B"/>
                </a:solidFill>
                <a:latin typeface="Calibri"/>
                <a:ea typeface="Calibri"/>
                <a:cs typeface="Calibri"/>
                <a:sym typeface="Calibri"/>
              </a:rPr>
              <a:t>(Download) </a:t>
            </a:r>
            <a:endParaRPr sz="1200">
              <a:solidFill>
                <a:srgbClr val="4B4B4B"/>
              </a:solidFill>
              <a:latin typeface="Calibri"/>
              <a:ea typeface="Calibri"/>
              <a:cs typeface="Calibri"/>
              <a:sym typeface="Calibri"/>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Utilizzare il kit di strumenti</a:t>
            </a:r>
            <a:endParaRPr/>
          </a:p>
          <a:p>
            <a:pPr marL="0" marR="0" lvl="0" indent="0" algn="l" rtl="0">
              <a:spcBef>
                <a:spcPts val="0"/>
              </a:spcBef>
              <a:spcAft>
                <a:spcPts val="0"/>
              </a:spcAft>
              <a:buNone/>
            </a:pPr>
            <a:r>
              <a:rPr lang="en-US" sz="1200" b="1" u="sng">
                <a:solidFill>
                  <a:srgbClr val="F16924"/>
                </a:solidFill>
                <a:latin typeface="Calibri"/>
                <a:ea typeface="Calibri"/>
                <a:cs typeface="Calibri"/>
                <a:sym typeface="Calibri"/>
                <a:hlinkClick r:id="rId7">
                  <a:extLst>
                    <a:ext uri="{A12FA001-AC4F-418D-AE19-62706E023703}">
                      <ahyp:hlinkClr val="tx"/>
                    </a:ext>
                  </a:extLst>
                </a:hlinkClick>
              </a:rPr>
              <a:t>Fare clic per visualizzare</a:t>
            </a:r>
            <a:endParaRPr sz="1200" b="1">
              <a:solidFill>
                <a:srgbClr val="F16924"/>
              </a:solidFill>
              <a:latin typeface="Calibri"/>
              <a:ea typeface="Calibri"/>
              <a:cs typeface="Calibri"/>
              <a:sym typeface="Calibri"/>
            </a:endParaRPr>
          </a:p>
        </p:txBody>
      </p:sp>
      <p:sp>
        <p:nvSpPr>
          <p:cNvPr id="680" name="Google Shape;680;p8"/>
          <p:cNvSpPr/>
          <p:nvPr/>
        </p:nvSpPr>
        <p:spPr>
          <a:xfrm>
            <a:off x="3778673" y="7500094"/>
            <a:ext cx="2379363" cy="546608"/>
          </a:xfrm>
          <a:custGeom>
            <a:rect l="l" t="t" r="r" b="b"/>
            <a:pathLst>
              <a:path w="1741150" h="283135" extrusionOk="0">
                <a:moveTo>
                  <a:pt x="1622537" y="283136"/>
                </a:moveTo>
                <a:lnTo>
                  <a:pt x="0" y="283136"/>
                </a:lnTo>
                <a:lnTo>
                  <a:pt x="95600" y="143338"/>
                </a:lnTo>
                <a:lnTo>
                  <a:pt x="0" y="0"/>
                </a:lnTo>
                <a:lnTo>
                  <a:pt x="1622537" y="0"/>
                </a:lnTo>
                <a:lnTo>
                  <a:pt x="1741151" y="143338"/>
                </a:lnTo>
                <a:close/>
              </a:path>
            </a:pathLst>
          </a:custGeom>
          <a:solidFill>
            <a:srgbClr val="69ADAD"/>
          </a:soli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sp>
        <p:nvSpPr>
          <p:cNvPr id="681" name="Google Shape;681;p8"/>
          <p:cNvSpPr/>
          <p:nvPr/>
        </p:nvSpPr>
        <p:spPr>
          <a:xfrm>
            <a:off x="1001485" y="7466938"/>
            <a:ext cx="2379364" cy="603809"/>
          </a:xfrm>
          <a:custGeom>
            <a:rect l="l" t="t" r="r" b="b"/>
            <a:pathLst>
              <a:path w="2069552" h="283135" extrusionOk="0">
                <a:moveTo>
                  <a:pt x="1950938" y="0"/>
                </a:moveTo>
                <a:lnTo>
                  <a:pt x="1622536" y="0"/>
                </a:lnTo>
                <a:lnTo>
                  <a:pt x="327517" y="0"/>
                </a:lnTo>
                <a:lnTo>
                  <a:pt x="0" y="0"/>
                </a:lnTo>
                <a:lnTo>
                  <a:pt x="95599" y="143338"/>
                </a:lnTo>
                <a:lnTo>
                  <a:pt x="0" y="283136"/>
                </a:lnTo>
                <a:lnTo>
                  <a:pt x="327517" y="283136"/>
                </a:lnTo>
                <a:lnTo>
                  <a:pt x="1622536" y="283136"/>
                </a:lnTo>
                <a:lnTo>
                  <a:pt x="1950938" y="283136"/>
                </a:lnTo>
                <a:lnTo>
                  <a:pt x="2069552" y="143338"/>
                </a:lnTo>
                <a:close/>
              </a:path>
            </a:pathLst>
          </a:custGeom>
          <a:solidFill>
            <a:srgbClr val="69ADAD"/>
          </a:solidFill>
          <a:ln w="9525" cap="flat" cmpd="sng">
            <a:solidFill>
              <a:srgbClr val="FFFFFF"/>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t/>
            </a:r>
            <a:endParaRPr sz="1400">
              <a:solidFill>
                <a:schemeClr val="dk1"/>
              </a:solidFill>
              <a:latin typeface="Calibri"/>
              <a:ea typeface="Calibri"/>
              <a:cs typeface="Calibri"/>
              <a:sym typeface="Calibri"/>
            </a:endParaRPr>
          </a:p>
        </p:txBody>
      </p:sp>
      <p:sp>
        <p:nvSpPr>
          <p:cNvPr id="682" name="Google Shape;682;p8"/>
          <p:cNvSpPr txBox="1"/>
          <p:nvPr/>
        </p:nvSpPr>
        <p:spPr>
          <a:xfrm>
            <a:off x="1056096" y="8166601"/>
            <a:ext cx="2511624" cy="141577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4B4B4B"/>
                </a:solidFill>
                <a:latin typeface="Calibri"/>
                <a:ea typeface="Calibri"/>
                <a:cs typeface="Calibri"/>
                <a:sym typeface="Calibri"/>
              </a:rPr>
              <a:t>4 passi</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Pensare con le domande </a:t>
            </a:r>
            <a:r>
              <a:rPr lang="en-US" sz="1200" i="1">
                <a:solidFill>
                  <a:srgbClr val="4B4B4B"/>
                </a:solidFill>
                <a:latin typeface="Calibri"/>
                <a:ea typeface="Calibri"/>
                <a:cs typeface="Calibri"/>
                <a:sym typeface="Calibri"/>
              </a:rPr>
              <a:t>(Download) </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Guarda i video</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Provate le Idee per le campagne </a:t>
            </a:r>
            <a:r>
              <a:rPr lang="en-US" sz="1200" i="1">
                <a:solidFill>
                  <a:srgbClr val="4B4B4B"/>
                </a:solidFill>
                <a:latin typeface="Calibri"/>
                <a:ea typeface="Calibri"/>
                <a:cs typeface="Calibri"/>
                <a:sym typeface="Calibri"/>
              </a:rPr>
              <a:t>(Download) </a:t>
            </a:r>
            <a:endParaRPr sz="1200">
              <a:solidFill>
                <a:srgbClr val="4B4B4B"/>
              </a:solidFill>
              <a:latin typeface="Calibri"/>
              <a:ea typeface="Calibri"/>
              <a:cs typeface="Calibri"/>
              <a:sym typeface="Calibri"/>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Utilizzare il kit di strumenti</a:t>
            </a:r>
            <a:endParaRPr/>
          </a:p>
          <a:p>
            <a:pPr marL="0" marR="0" lvl="0" indent="0" algn="l" rtl="0">
              <a:spcBef>
                <a:spcPts val="0"/>
              </a:spcBef>
              <a:spcAft>
                <a:spcPts val="0"/>
              </a:spcAft>
              <a:buNone/>
            </a:pPr>
            <a:r>
              <a:rPr lang="en-US" sz="1200" b="1" u="sng">
                <a:solidFill>
                  <a:srgbClr val="F16924"/>
                </a:solidFill>
                <a:latin typeface="Calibri"/>
                <a:ea typeface="Calibri"/>
                <a:cs typeface="Calibri"/>
                <a:sym typeface="Calibri"/>
                <a:hlinkClick r:id="rId8">
                  <a:extLst>
                    <a:ext uri="{A12FA001-AC4F-418D-AE19-62706E023703}">
                      <ahyp:hlinkClr val="tx"/>
                    </a:ext>
                  </a:extLst>
                </a:hlinkClick>
              </a:rPr>
              <a:t>Fare clic per visualizzare</a:t>
            </a:r>
            <a:endParaRPr sz="1200" b="1">
              <a:solidFill>
                <a:srgbClr val="F16924"/>
              </a:solidFill>
              <a:latin typeface="Calibri"/>
              <a:ea typeface="Calibri"/>
              <a:cs typeface="Calibri"/>
              <a:sym typeface="Calibri"/>
            </a:endParaRPr>
          </a:p>
        </p:txBody>
      </p:sp>
      <p:sp>
        <p:nvSpPr>
          <p:cNvPr id="683" name="Google Shape;683;p8"/>
          <p:cNvSpPr txBox="1"/>
          <p:nvPr/>
        </p:nvSpPr>
        <p:spPr>
          <a:xfrm>
            <a:off x="980942" y="7257463"/>
            <a:ext cx="1462115" cy="242631"/>
          </a:xfrm>
          <a:prstGeom prst="rect">
            <a:avLst/>
          </a:prstGeom>
          <a:noFill/>
          <a:ln>
            <a:noFill/>
          </a:ln>
        </p:spPr>
        <p:txBody>
          <a:bodyPr spcFirstLastPara="1" wrap="square" lIns="91425" tIns="45700" rIns="91425" bIns="45700" anchor="t" anchorCtr="0">
            <a:spAutoFit/>
          </a:bodyPr>
          <a:lstStyle/>
          <a:p>
            <a:pPr marL="0" marR="0" lvl="0" indent="0" algn="l" rtl="0">
              <a:lnSpc>
                <a:spcPct val="62500"/>
              </a:lnSpc>
              <a:spcBef>
                <a:spcPts val="0"/>
              </a:spcBef>
              <a:spcAft>
                <a:spcPts val="0"/>
              </a:spcAft>
              <a:buNone/>
            </a:pPr>
            <a:r>
              <a:rPr lang="en-US" sz="1600" b="1">
                <a:solidFill>
                  <a:srgbClr val="F16924"/>
                </a:solidFill>
                <a:latin typeface="Calibri"/>
                <a:ea typeface="Calibri"/>
                <a:cs typeface="Calibri"/>
                <a:sym typeface="Calibri"/>
              </a:rPr>
              <a:t>Sezione 5</a:t>
            </a:r>
            <a:endParaRPr/>
          </a:p>
        </p:txBody>
      </p:sp>
      <p:sp>
        <p:nvSpPr>
          <p:cNvPr id="684" name="Google Shape;684;p8"/>
          <p:cNvSpPr txBox="1"/>
          <p:nvPr/>
        </p:nvSpPr>
        <p:spPr>
          <a:xfrm>
            <a:off x="1076680" y="7519936"/>
            <a:ext cx="23554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Condividi e promuovi con </a:t>
            </a:r>
            <a:endParaRPr/>
          </a:p>
          <a:p>
            <a:pPr marL="0" marR="0" lvl="0" indent="0" algn="l" rtl="0">
              <a:spcBef>
                <a:spcPts val="0"/>
              </a:spcBef>
              <a:spcAft>
                <a:spcPts val="0"/>
              </a:spcAft>
              <a:buNone/>
            </a:pPr>
            <a:r>
              <a:rPr lang="en-US" sz="1400" b="1">
                <a:solidFill>
                  <a:schemeClr val="lt1"/>
                </a:solidFill>
                <a:latin typeface="Calibri"/>
                <a:ea typeface="Calibri"/>
                <a:cs typeface="Calibri"/>
                <a:sym typeface="Calibri"/>
              </a:rPr>
              <a:t>Strumenti per i clienti</a:t>
            </a:r>
            <a:endParaRPr/>
          </a:p>
        </p:txBody>
      </p:sp>
      <p:sp>
        <p:nvSpPr>
          <p:cNvPr id="685" name="Google Shape;685;p8"/>
          <p:cNvSpPr txBox="1"/>
          <p:nvPr/>
        </p:nvSpPr>
        <p:spPr>
          <a:xfrm>
            <a:off x="3828391" y="7277305"/>
            <a:ext cx="1732050" cy="242631"/>
          </a:xfrm>
          <a:prstGeom prst="rect">
            <a:avLst/>
          </a:prstGeom>
          <a:noFill/>
          <a:ln>
            <a:noFill/>
          </a:ln>
        </p:spPr>
        <p:txBody>
          <a:bodyPr spcFirstLastPara="1" wrap="square" lIns="91425" tIns="45700" rIns="91425" bIns="45700" anchor="t" anchorCtr="0">
            <a:spAutoFit/>
          </a:bodyPr>
          <a:lstStyle/>
          <a:p>
            <a:pPr marL="0" marR="0" lvl="0" indent="0" algn="l" rtl="0">
              <a:lnSpc>
                <a:spcPct val="62500"/>
              </a:lnSpc>
              <a:spcBef>
                <a:spcPts val="0"/>
              </a:spcBef>
              <a:spcAft>
                <a:spcPts val="0"/>
              </a:spcAft>
              <a:buNone/>
            </a:pPr>
            <a:r>
              <a:rPr lang="en-US" sz="1600" b="1">
                <a:solidFill>
                  <a:srgbClr val="F16924"/>
                </a:solidFill>
                <a:latin typeface="Calibri"/>
                <a:ea typeface="Calibri"/>
                <a:cs typeface="Calibri"/>
                <a:sym typeface="Calibri"/>
              </a:rPr>
              <a:t>Sezione 6</a:t>
            </a:r>
            <a:endParaRPr/>
          </a:p>
        </p:txBody>
      </p:sp>
      <p:sp>
        <p:nvSpPr>
          <p:cNvPr id="686" name="Google Shape;686;p8"/>
          <p:cNvSpPr txBox="1"/>
          <p:nvPr/>
        </p:nvSpPr>
        <p:spPr>
          <a:xfrm>
            <a:off x="3901436" y="7500094"/>
            <a:ext cx="284690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Creare connessioni e crescere</a:t>
            </a:r>
            <a:endParaRPr/>
          </a:p>
          <a:p>
            <a:pPr marL="0" marR="0" lvl="0" indent="0" algn="l" rtl="0">
              <a:spcBef>
                <a:spcPts val="0"/>
              </a:spcBef>
              <a:spcAft>
                <a:spcPts val="0"/>
              </a:spcAft>
              <a:buNone/>
            </a:pPr>
            <a:r>
              <a:rPr lang="en-US" sz="1400" b="1">
                <a:solidFill>
                  <a:schemeClr val="lt1"/>
                </a:solidFill>
                <a:latin typeface="Calibri"/>
                <a:ea typeface="Calibri"/>
                <a:cs typeface="Calibri"/>
                <a:sym typeface="Calibri"/>
              </a:rPr>
              <a:t>Con i coetanei</a:t>
            </a:r>
            <a:endParaRPr/>
          </a:p>
        </p:txBody>
      </p:sp>
      <p:sp>
        <p:nvSpPr>
          <p:cNvPr id="687" name="Google Shape;687;p8"/>
          <p:cNvSpPr txBox="1"/>
          <p:nvPr/>
        </p:nvSpPr>
        <p:spPr>
          <a:xfrm>
            <a:off x="3661064" y="8166601"/>
            <a:ext cx="2945865" cy="12311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4B4B4B"/>
                </a:solidFill>
                <a:latin typeface="Calibri"/>
                <a:ea typeface="Calibri"/>
                <a:cs typeface="Calibri"/>
                <a:sym typeface="Calibri"/>
              </a:rPr>
              <a:t>4 passi</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Pensare con le domande </a:t>
            </a:r>
            <a:r>
              <a:rPr lang="en-US" sz="1200" i="1">
                <a:solidFill>
                  <a:srgbClr val="4B4B4B"/>
                </a:solidFill>
                <a:latin typeface="Calibri"/>
                <a:ea typeface="Calibri"/>
                <a:cs typeface="Calibri"/>
                <a:sym typeface="Calibri"/>
              </a:rPr>
              <a:t>(Download) </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Guarda i video</a:t>
            </a:r>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Provate le Idee per le attività </a:t>
            </a:r>
            <a:r>
              <a:rPr lang="en-US" sz="1200" i="1">
                <a:solidFill>
                  <a:srgbClr val="4B4B4B"/>
                </a:solidFill>
                <a:latin typeface="Calibri"/>
                <a:ea typeface="Calibri"/>
                <a:cs typeface="Calibri"/>
                <a:sym typeface="Calibri"/>
              </a:rPr>
              <a:t>(Download) </a:t>
            </a:r>
            <a:endParaRPr sz="1200">
              <a:solidFill>
                <a:srgbClr val="4B4B4B"/>
              </a:solidFill>
              <a:latin typeface="Calibri"/>
              <a:ea typeface="Calibri"/>
              <a:cs typeface="Calibri"/>
              <a:sym typeface="Calibri"/>
            </a:endParaRPr>
          </a:p>
          <a:p>
            <a:pPr marL="171450" marR="0" lvl="0" indent="-171450" algn="l" rtl="0">
              <a:spcBef>
                <a:spcPts val="0"/>
              </a:spcBef>
              <a:spcAft>
                <a:spcPts val="0"/>
              </a:spcAft>
              <a:buClr>
                <a:srgbClr val="6E6B3B"/>
              </a:buClr>
              <a:buSzPts val="1200"/>
              <a:buFont typeface="Arial"/>
              <a:buChar char="•"/>
            </a:pPr>
            <a:r>
              <a:rPr lang="en-US" sz="1200">
                <a:solidFill>
                  <a:srgbClr val="4B4B4B"/>
                </a:solidFill>
                <a:latin typeface="Calibri"/>
                <a:ea typeface="Calibri"/>
                <a:cs typeface="Calibri"/>
                <a:sym typeface="Calibri"/>
              </a:rPr>
              <a:t>Utilizzare il kit di strumenti</a:t>
            </a:r>
            <a:endParaRPr/>
          </a:p>
          <a:p>
            <a:pPr marL="0" marR="0" lvl="0" indent="0" algn="l" rtl="0">
              <a:spcBef>
                <a:spcPts val="0"/>
              </a:spcBef>
              <a:spcAft>
                <a:spcPts val="0"/>
              </a:spcAft>
              <a:buNone/>
            </a:pPr>
            <a:r>
              <a:rPr lang="en-US" sz="1200" b="1" u="sng">
                <a:solidFill>
                  <a:srgbClr val="F16924"/>
                </a:solidFill>
                <a:latin typeface="Calibri"/>
                <a:ea typeface="Calibri"/>
                <a:cs typeface="Calibri"/>
                <a:sym typeface="Calibri"/>
                <a:hlinkClick r:id="rId9">
                  <a:extLst>
                    <a:ext uri="{A12FA001-AC4F-418D-AE19-62706E023703}">
                      <ahyp:hlinkClr val="tx"/>
                    </a:ext>
                  </a:extLst>
                </a:hlinkClick>
              </a:rPr>
              <a:t>Fare clic per visualizzare</a:t>
            </a:r>
            <a:endParaRPr sz="1200" b="1">
              <a:solidFill>
                <a:srgbClr val="F16924"/>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9"/>
          <p:cNvSpPr/>
          <p:nvPr/>
        </p:nvSpPr>
        <p:spPr>
          <a:xfrm>
            <a:off x="334374" y="6659683"/>
            <a:ext cx="6749970" cy="1924349"/>
          </a:xfrm>
          <a:prstGeom prst="flowChartAlternateProcess">
            <a:avLst/>
          </a:prstGeom>
          <a:solidFill>
            <a:srgbClr val="69ADAD"/>
          </a:solidFill>
          <a:ln w="12700" cap="flat" cmpd="sng">
            <a:solidFill>
              <a:srgbClr val="5F12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693" name="Google Shape;693;p9"/>
          <p:cNvSpPr/>
          <p:nvPr/>
        </p:nvSpPr>
        <p:spPr>
          <a:xfrm>
            <a:off x="334374" y="8801350"/>
            <a:ext cx="6749970" cy="1658832"/>
          </a:xfrm>
          <a:prstGeom prst="flowChartAlternateProcess">
            <a:avLst/>
          </a:prstGeom>
          <a:solidFill>
            <a:srgbClr val="8AC03B"/>
          </a:solidFill>
          <a:ln w="12700" cap="flat" cmpd="sng">
            <a:solidFill>
              <a:srgbClr val="5F12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694" name="Google Shape;694;p9"/>
          <p:cNvSpPr/>
          <p:nvPr/>
        </p:nvSpPr>
        <p:spPr>
          <a:xfrm>
            <a:off x="298027" y="4636919"/>
            <a:ext cx="6749970" cy="1805446"/>
          </a:xfrm>
          <a:prstGeom prst="flowChartAlternateProcess">
            <a:avLst/>
          </a:prstGeom>
          <a:solidFill>
            <a:srgbClr val="FF9933"/>
          </a:solidFill>
          <a:ln w="12700" cap="flat" cmpd="sng">
            <a:solidFill>
              <a:srgbClr val="5F12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695" name="Google Shape;695;p9"/>
          <p:cNvSpPr/>
          <p:nvPr/>
        </p:nvSpPr>
        <p:spPr>
          <a:xfrm>
            <a:off x="298027" y="2404363"/>
            <a:ext cx="6749970" cy="2015238"/>
          </a:xfrm>
          <a:prstGeom prst="flowChartAlternateProcess">
            <a:avLst/>
          </a:prstGeom>
          <a:solidFill>
            <a:srgbClr val="44BAA9"/>
          </a:solidFill>
          <a:ln w="12700" cap="flat" cmpd="sng">
            <a:solidFill>
              <a:srgbClr val="5F12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t/>
            </a:r>
            <a:endParaRPr sz="1283">
              <a:solidFill>
                <a:schemeClr val="lt1"/>
              </a:solidFill>
              <a:latin typeface="Century Schoolbook"/>
              <a:ea typeface="Century Schoolbook"/>
              <a:cs typeface="Century Schoolbook"/>
              <a:sym typeface="Century Schoolbook"/>
            </a:endParaRPr>
          </a:p>
        </p:txBody>
      </p:sp>
      <p:sp>
        <p:nvSpPr>
          <p:cNvPr id="696" name="Google Shape;696;p9"/>
          <p:cNvSpPr txBox="1"/>
          <p:nvPr>
            <p:ph type="sldNum" idx="12"/>
          </p:nvPr>
        </p:nvSpPr>
        <p:spPr>
          <a:xfrm>
            <a:off x="6860806" y="10158647"/>
            <a:ext cx="374383" cy="465822"/>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US"/>
              <a:t>'#'</a:t>
            </a:fld>
            <a:endParaRPr/>
          </a:p>
        </p:txBody>
      </p:sp>
      <p:sp>
        <p:nvSpPr>
          <p:cNvPr id="697" name="Google Shape;697;p9"/>
          <p:cNvSpPr txBox="1"/>
          <p:nvPr>
            <p:ph type="body" idx="1"/>
          </p:nvPr>
        </p:nvSpPr>
        <p:spPr>
          <a:xfrm>
            <a:off x="801602" y="2563645"/>
            <a:ext cx="5956470" cy="667162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lt1"/>
              </a:buClr>
              <a:buSzPts val="1600"/>
              <a:buNone/>
            </a:pPr>
            <a:r>
              <a:rPr lang="en-US" sz="1600" b="1">
                <a:solidFill>
                  <a:schemeClr val="lt1"/>
                </a:solidFill>
              </a:rPr>
              <a:t>Ci sono 6 sezioni del Toolkit</a:t>
            </a:r>
            <a:endParaRPr/>
          </a:p>
          <a:p>
            <a:pPr marL="342900" lvl="0" indent="-342900" algn="l" rtl="0">
              <a:lnSpc>
                <a:spcPct val="100000"/>
              </a:lnSpc>
              <a:spcBef>
                <a:spcPts val="600"/>
              </a:spcBef>
              <a:spcAft>
                <a:spcPts val="0"/>
              </a:spcAft>
              <a:buClr>
                <a:schemeClr val="lt1"/>
              </a:buClr>
              <a:buSzPts val="1400"/>
              <a:buFont typeface="Century Schoolbook"/>
              <a:buAutoNum type="arabicPeriod"/>
            </a:pPr>
            <a:r>
              <a:rPr lang="en-US">
                <a:solidFill>
                  <a:schemeClr val="lt1"/>
                </a:solidFill>
              </a:rPr>
              <a:t>Valutare l'impatto ambientale</a:t>
            </a:r>
            <a:endParaRPr/>
          </a:p>
          <a:p>
            <a:pPr marL="342900" lvl="0" indent="-342900" algn="l" rtl="0">
              <a:lnSpc>
                <a:spcPct val="100000"/>
              </a:lnSpc>
              <a:spcBef>
                <a:spcPts val="0"/>
              </a:spcBef>
              <a:spcAft>
                <a:spcPts val="0"/>
              </a:spcAft>
              <a:buClr>
                <a:schemeClr val="lt1"/>
              </a:buClr>
              <a:buSzPts val="1400"/>
              <a:buFont typeface="Century Schoolbook"/>
              <a:buAutoNum type="arabicPeriod"/>
            </a:pPr>
            <a:r>
              <a:rPr lang="en-US">
                <a:solidFill>
                  <a:schemeClr val="lt1"/>
                </a:solidFill>
              </a:rPr>
              <a:t>Valutare l'impatto della cultura, del patrimonio e degli edifici</a:t>
            </a:r>
            <a:endParaRPr/>
          </a:p>
          <a:p>
            <a:pPr marL="342900" lvl="0" indent="-342900" algn="l" rtl="0">
              <a:lnSpc>
                <a:spcPct val="100000"/>
              </a:lnSpc>
              <a:spcBef>
                <a:spcPts val="0"/>
              </a:spcBef>
              <a:spcAft>
                <a:spcPts val="0"/>
              </a:spcAft>
              <a:buClr>
                <a:schemeClr val="lt1"/>
              </a:buClr>
              <a:buSzPts val="1400"/>
              <a:buFont typeface="Century Schoolbook"/>
              <a:buAutoNum type="arabicPeriod"/>
            </a:pPr>
            <a:r>
              <a:rPr lang="en-US">
                <a:solidFill>
                  <a:schemeClr val="lt1"/>
                </a:solidFill>
              </a:rPr>
              <a:t>Valutare l'impatto sulla comunità e sull'economia locale</a:t>
            </a:r>
            <a:endParaRPr/>
          </a:p>
          <a:p>
            <a:pPr marL="342900" lvl="0" indent="-342900" algn="l" rtl="0">
              <a:lnSpc>
                <a:spcPct val="100000"/>
              </a:lnSpc>
              <a:spcBef>
                <a:spcPts val="0"/>
              </a:spcBef>
              <a:spcAft>
                <a:spcPts val="0"/>
              </a:spcAft>
              <a:buClr>
                <a:schemeClr val="lt1"/>
              </a:buClr>
              <a:buSzPts val="1400"/>
              <a:buFont typeface="Century Schoolbook"/>
              <a:buAutoNum type="arabicPeriod"/>
            </a:pPr>
            <a:r>
              <a:rPr lang="en-US">
                <a:solidFill>
                  <a:schemeClr val="lt1"/>
                </a:solidFill>
              </a:rPr>
              <a:t>Ottimizzare le operazioni aziendali</a:t>
            </a:r>
            <a:endParaRPr/>
          </a:p>
          <a:p>
            <a:pPr marL="342900" lvl="0" indent="-342900" algn="l" rtl="0">
              <a:lnSpc>
                <a:spcPct val="100000"/>
              </a:lnSpc>
              <a:spcBef>
                <a:spcPts val="0"/>
              </a:spcBef>
              <a:spcAft>
                <a:spcPts val="0"/>
              </a:spcAft>
              <a:buClr>
                <a:schemeClr val="lt1"/>
              </a:buClr>
              <a:buSzPts val="1400"/>
              <a:buFont typeface="Century Schoolbook"/>
              <a:buAutoNum type="arabicPeriod"/>
            </a:pPr>
            <a:r>
              <a:rPr lang="en-US">
                <a:solidFill>
                  <a:schemeClr val="lt1"/>
                </a:solidFill>
              </a:rPr>
              <a:t>Condividere e promuovere con i clienti</a:t>
            </a:r>
            <a:endParaRPr/>
          </a:p>
          <a:p>
            <a:pPr marL="342900" lvl="0" indent="-342900" algn="l" rtl="0">
              <a:lnSpc>
                <a:spcPct val="100000"/>
              </a:lnSpc>
              <a:spcBef>
                <a:spcPts val="0"/>
              </a:spcBef>
              <a:spcAft>
                <a:spcPts val="0"/>
              </a:spcAft>
              <a:buClr>
                <a:schemeClr val="lt1"/>
              </a:buClr>
              <a:buSzPts val="1400"/>
              <a:buFont typeface="Century Schoolbook"/>
              <a:buAutoNum type="arabicPeriod"/>
            </a:pPr>
            <a:r>
              <a:rPr lang="en-US">
                <a:solidFill>
                  <a:schemeClr val="lt1"/>
                </a:solidFill>
              </a:rPr>
              <a:t>Creare connessioni e crescere con i colleghi</a:t>
            </a:r>
            <a:br>
              <a:rPr lang="en-US">
                <a:solidFill>
                  <a:schemeClr val="lt1"/>
                </a:solidFill>
              </a:rPr>
            </a:br>
            <a:endParaRPr>
              <a:solidFill>
                <a:schemeClr val="lt1"/>
              </a:solidFill>
            </a:endParaRPr>
          </a:p>
          <a:p>
            <a:pPr marL="0" lvl="0" indent="0" algn="just" rtl="0">
              <a:lnSpc>
                <a:spcPct val="100000"/>
              </a:lnSpc>
              <a:spcBef>
                <a:spcPts val="0"/>
              </a:spcBef>
              <a:spcAft>
                <a:spcPts val="0"/>
              </a:spcAft>
              <a:buClr>
                <a:srgbClr val="6D6E71"/>
              </a:buClr>
              <a:buSzPts val="1400"/>
              <a:buNone/>
            </a:pPr>
            <a:r>
              <a:t/>
            </a:r>
            <a:endParaRPr>
              <a:solidFill>
                <a:schemeClr val="lt1"/>
              </a:solidFill>
            </a:endParaRPr>
          </a:p>
          <a:p>
            <a:pPr marL="0" lvl="0" indent="0" algn="just" rtl="0">
              <a:lnSpc>
                <a:spcPct val="100000"/>
              </a:lnSpc>
              <a:spcBef>
                <a:spcPts val="600"/>
              </a:spcBef>
              <a:spcAft>
                <a:spcPts val="0"/>
              </a:spcAft>
              <a:buClr>
                <a:schemeClr val="lt1"/>
              </a:buClr>
              <a:buSzPts val="1600"/>
              <a:buNone/>
            </a:pPr>
            <a:r>
              <a:rPr lang="en-US" sz="1600" b="1">
                <a:solidFill>
                  <a:schemeClr val="lt1"/>
                </a:solidFill>
              </a:rPr>
              <a:t>Ogni kit di strumenti affronta 6 temi di eco-salute </a:t>
            </a:r>
            <a:endParaRPr sz="1600">
              <a:solidFill>
                <a:schemeClr val="lt1"/>
              </a:solidFill>
            </a:endParaRPr>
          </a:p>
          <a:p>
            <a:pPr marL="342900" lvl="0" indent="-342900" algn="just" rtl="0">
              <a:lnSpc>
                <a:spcPct val="100000"/>
              </a:lnSpc>
              <a:spcBef>
                <a:spcPts val="600"/>
              </a:spcBef>
              <a:spcAft>
                <a:spcPts val="0"/>
              </a:spcAft>
              <a:buClr>
                <a:schemeClr val="lt1"/>
              </a:buClr>
              <a:buSzPts val="1400"/>
              <a:buFont typeface="Century Schoolbook"/>
              <a:buAutoNum type="arabicPeriod"/>
            </a:pPr>
            <a:r>
              <a:rPr lang="en-US">
                <a:solidFill>
                  <a:schemeClr val="lt1"/>
                </a:solidFill>
              </a:rPr>
              <a:t>Ecoturismo</a:t>
            </a:r>
            <a:endParaRPr/>
          </a:p>
          <a:p>
            <a:pPr marL="342900" lvl="0" indent="-342900" algn="just" rtl="0">
              <a:lnSpc>
                <a:spcPct val="100000"/>
              </a:lnSpc>
              <a:spcBef>
                <a:spcPts val="0"/>
              </a:spcBef>
              <a:spcAft>
                <a:spcPts val="0"/>
              </a:spcAft>
              <a:buClr>
                <a:schemeClr val="lt1"/>
              </a:buClr>
              <a:buSzPts val="1400"/>
              <a:buFont typeface="Century Schoolbook"/>
              <a:buAutoNum type="arabicPeriod"/>
            </a:pPr>
            <a:r>
              <a:rPr lang="en-US">
                <a:solidFill>
                  <a:schemeClr val="lt1"/>
                </a:solidFill>
              </a:rPr>
              <a:t>Sport e avventura</a:t>
            </a:r>
            <a:endParaRPr/>
          </a:p>
          <a:p>
            <a:pPr marL="342900" lvl="0" indent="-342900" algn="just" rtl="0">
              <a:lnSpc>
                <a:spcPct val="100000"/>
              </a:lnSpc>
              <a:spcBef>
                <a:spcPts val="0"/>
              </a:spcBef>
              <a:spcAft>
                <a:spcPts val="0"/>
              </a:spcAft>
              <a:buClr>
                <a:schemeClr val="lt1"/>
              </a:buClr>
              <a:buSzPts val="1400"/>
              <a:buFont typeface="Century Schoolbook"/>
              <a:buAutoNum type="arabicPeriod"/>
            </a:pPr>
            <a:r>
              <a:rPr lang="en-US">
                <a:solidFill>
                  <a:schemeClr val="lt1"/>
                </a:solidFill>
              </a:rPr>
              <a:t>Cibo ed eventi</a:t>
            </a:r>
            <a:endParaRPr/>
          </a:p>
          <a:p>
            <a:pPr marL="342900" lvl="0" indent="-342900" algn="just" rtl="0">
              <a:lnSpc>
                <a:spcPct val="100000"/>
              </a:lnSpc>
              <a:spcBef>
                <a:spcPts val="0"/>
              </a:spcBef>
              <a:spcAft>
                <a:spcPts val="0"/>
              </a:spcAft>
              <a:buClr>
                <a:schemeClr val="lt1"/>
              </a:buClr>
              <a:buSzPts val="1400"/>
              <a:buFont typeface="Century Schoolbook"/>
              <a:buAutoNum type="arabicPeriod"/>
            </a:pPr>
            <a:r>
              <a:rPr lang="en-US">
                <a:solidFill>
                  <a:schemeClr val="lt1"/>
                </a:solidFill>
              </a:rPr>
              <a:t>Arte di strada</a:t>
            </a:r>
            <a:endParaRPr/>
          </a:p>
          <a:p>
            <a:pPr marL="342900" lvl="0" indent="-342900" algn="just" rtl="0">
              <a:lnSpc>
                <a:spcPct val="100000"/>
              </a:lnSpc>
              <a:spcBef>
                <a:spcPts val="0"/>
              </a:spcBef>
              <a:spcAft>
                <a:spcPts val="0"/>
              </a:spcAft>
              <a:buClr>
                <a:schemeClr val="lt1"/>
              </a:buClr>
              <a:buSzPts val="1400"/>
              <a:buFont typeface="Century Schoolbook"/>
              <a:buAutoNum type="arabicPeriod"/>
            </a:pPr>
            <a:r>
              <a:rPr lang="en-US">
                <a:solidFill>
                  <a:schemeClr val="lt1"/>
                </a:solidFill>
              </a:rPr>
              <a:t>Salute e benessere </a:t>
            </a:r>
            <a:endParaRPr/>
          </a:p>
          <a:p>
            <a:pPr marL="342900" lvl="0" indent="-342900" algn="just" rtl="0">
              <a:lnSpc>
                <a:spcPct val="100000"/>
              </a:lnSpc>
              <a:spcBef>
                <a:spcPts val="0"/>
              </a:spcBef>
              <a:spcAft>
                <a:spcPts val="0"/>
              </a:spcAft>
              <a:buClr>
                <a:schemeClr val="lt1"/>
              </a:buClr>
              <a:buSzPts val="1400"/>
              <a:buFont typeface="Century Schoolbook"/>
              <a:buAutoNum type="arabicPeriod"/>
            </a:pPr>
            <a:r>
              <a:rPr lang="en-US">
                <a:solidFill>
                  <a:schemeClr val="lt1"/>
                </a:solidFill>
              </a:rPr>
              <a:t>Cultura e patrimonio.</a:t>
            </a:r>
            <a:endParaRPr/>
          </a:p>
          <a:p>
            <a:pPr marL="0" lvl="0" indent="0" algn="just" rtl="0">
              <a:lnSpc>
                <a:spcPct val="100000"/>
              </a:lnSpc>
              <a:spcBef>
                <a:spcPts val="0"/>
              </a:spcBef>
              <a:spcAft>
                <a:spcPts val="0"/>
              </a:spcAft>
              <a:buClr>
                <a:srgbClr val="6D6E71"/>
              </a:buClr>
              <a:buSzPts val="1400"/>
              <a:buNone/>
            </a:pPr>
            <a:r>
              <a:t/>
            </a:r>
            <a:endParaRPr>
              <a:solidFill>
                <a:schemeClr val="lt1"/>
              </a:solidFill>
            </a:endParaRPr>
          </a:p>
          <a:p>
            <a:pPr marL="0" lvl="0" indent="0" algn="just" rtl="0">
              <a:lnSpc>
                <a:spcPct val="100000"/>
              </a:lnSpc>
              <a:spcBef>
                <a:spcPts val="0"/>
              </a:spcBef>
              <a:spcAft>
                <a:spcPts val="0"/>
              </a:spcAft>
              <a:buClr>
                <a:srgbClr val="6D6E71"/>
              </a:buClr>
              <a:buSzPts val="1400"/>
              <a:buNone/>
            </a:pPr>
            <a:r>
              <a:t/>
            </a:r>
            <a:endParaRPr>
              <a:solidFill>
                <a:schemeClr val="lt1"/>
              </a:solidFill>
            </a:endParaRPr>
          </a:p>
          <a:p>
            <a:pPr marL="0" lvl="0" indent="0" algn="just" rtl="0">
              <a:lnSpc>
                <a:spcPct val="100000"/>
              </a:lnSpc>
              <a:spcBef>
                <a:spcPts val="0"/>
              </a:spcBef>
              <a:spcAft>
                <a:spcPts val="0"/>
              </a:spcAft>
              <a:buClr>
                <a:schemeClr val="lt1"/>
              </a:buClr>
              <a:buSzPts val="1600"/>
              <a:buNone/>
            </a:pPr>
            <a:r>
              <a:rPr lang="en-US" sz="1600" b="1">
                <a:solidFill>
                  <a:schemeClr val="lt1"/>
                </a:solidFill>
              </a:rPr>
              <a:t>Ogni kit di strumenti contiene idee, soluzioni e attività </a:t>
            </a:r>
            <a:endParaRPr>
              <a:solidFill>
                <a:schemeClr val="lt1"/>
              </a:solidFill>
            </a:endParaRPr>
          </a:p>
          <a:p>
            <a:pPr marL="342900" lvl="0" indent="-342900" algn="l" rtl="0">
              <a:lnSpc>
                <a:spcPct val="100000"/>
              </a:lnSpc>
              <a:spcBef>
                <a:spcPts val="600"/>
              </a:spcBef>
              <a:spcAft>
                <a:spcPts val="0"/>
              </a:spcAft>
              <a:buClr>
                <a:schemeClr val="lt1"/>
              </a:buClr>
              <a:buSzPts val="1400"/>
              <a:buFont typeface="Century Schoolbook"/>
              <a:buAutoNum type="arabicPeriod"/>
            </a:pPr>
            <a:r>
              <a:rPr lang="en-US">
                <a:solidFill>
                  <a:schemeClr val="lt1"/>
                </a:solidFill>
              </a:rPr>
              <a:t>Impatto ambientale - Idee</a:t>
            </a:r>
            <a:endParaRPr/>
          </a:p>
          <a:p>
            <a:pPr marL="342900" lvl="0" indent="-342900" algn="l" rtl="0">
              <a:lnSpc>
                <a:spcPct val="100000"/>
              </a:lnSpc>
              <a:spcBef>
                <a:spcPts val="0"/>
              </a:spcBef>
              <a:spcAft>
                <a:spcPts val="0"/>
              </a:spcAft>
              <a:buClr>
                <a:schemeClr val="lt1"/>
              </a:buClr>
              <a:buSzPts val="1400"/>
              <a:buFont typeface="Century Schoolbook"/>
              <a:buAutoNum type="arabicPeriod"/>
            </a:pPr>
            <a:r>
              <a:rPr lang="en-US">
                <a:solidFill>
                  <a:schemeClr val="lt1"/>
                </a:solidFill>
              </a:rPr>
              <a:t>Cultura, patrimonio e impatto edilizio - Idee</a:t>
            </a:r>
            <a:endParaRPr/>
          </a:p>
          <a:p>
            <a:pPr marL="342900" lvl="0" indent="-342900" algn="l" rtl="0">
              <a:lnSpc>
                <a:spcPct val="100000"/>
              </a:lnSpc>
              <a:spcBef>
                <a:spcPts val="0"/>
              </a:spcBef>
              <a:spcAft>
                <a:spcPts val="0"/>
              </a:spcAft>
              <a:buClr>
                <a:schemeClr val="lt1"/>
              </a:buClr>
              <a:buSzPts val="1400"/>
              <a:buFont typeface="Century Schoolbook"/>
              <a:buAutoNum type="arabicPeriod"/>
            </a:pPr>
            <a:r>
              <a:rPr lang="en-US">
                <a:solidFill>
                  <a:schemeClr val="lt1"/>
                </a:solidFill>
              </a:rPr>
              <a:t>Impatto sulla comunità e sull'economia locale - Idee</a:t>
            </a:r>
            <a:endParaRPr/>
          </a:p>
          <a:p>
            <a:pPr marL="342900" lvl="0" indent="-342900" algn="l" rtl="0">
              <a:lnSpc>
                <a:spcPct val="100000"/>
              </a:lnSpc>
              <a:spcBef>
                <a:spcPts val="0"/>
              </a:spcBef>
              <a:spcAft>
                <a:spcPts val="0"/>
              </a:spcAft>
              <a:buClr>
                <a:schemeClr val="lt1"/>
              </a:buClr>
              <a:buSzPts val="1400"/>
              <a:buFont typeface="Century Schoolbook"/>
              <a:buAutoNum type="arabicPeriod"/>
            </a:pPr>
            <a:r>
              <a:rPr lang="en-US">
                <a:solidFill>
                  <a:schemeClr val="lt1"/>
                </a:solidFill>
              </a:rPr>
              <a:t>Ottimizzare le operazioni aziendali - Soluzioni</a:t>
            </a:r>
            <a:endParaRPr/>
          </a:p>
          <a:p>
            <a:pPr marL="342900" lvl="0" indent="-342900" algn="l" rtl="0">
              <a:lnSpc>
                <a:spcPct val="100000"/>
              </a:lnSpc>
              <a:spcBef>
                <a:spcPts val="0"/>
              </a:spcBef>
              <a:spcAft>
                <a:spcPts val="0"/>
              </a:spcAft>
              <a:buClr>
                <a:schemeClr val="lt1"/>
              </a:buClr>
              <a:buSzPts val="1400"/>
              <a:buFont typeface="Century Schoolbook"/>
              <a:buAutoNum type="arabicPeriod"/>
            </a:pPr>
            <a:r>
              <a:rPr lang="en-US">
                <a:solidFill>
                  <a:schemeClr val="lt1"/>
                </a:solidFill>
              </a:rPr>
              <a:t>Condividere e promuovere con i clienti - Campagne</a:t>
            </a:r>
            <a:endParaRPr/>
          </a:p>
          <a:p>
            <a:pPr marL="342900" lvl="0" indent="-342900" algn="l" rtl="0">
              <a:lnSpc>
                <a:spcPct val="100000"/>
              </a:lnSpc>
              <a:spcBef>
                <a:spcPts val="0"/>
              </a:spcBef>
              <a:spcAft>
                <a:spcPts val="0"/>
              </a:spcAft>
              <a:buClr>
                <a:schemeClr val="lt1"/>
              </a:buClr>
              <a:buSzPts val="1400"/>
              <a:buFont typeface="Century Schoolbook"/>
              <a:buAutoNum type="arabicPeriod"/>
            </a:pPr>
            <a:r>
              <a:rPr lang="en-US">
                <a:solidFill>
                  <a:schemeClr val="lt1"/>
                </a:solidFill>
              </a:rPr>
              <a:t>Creare legami e crescere con i coetanei - Attività</a:t>
            </a:r>
            <a:endParaRPr>
              <a:solidFill>
                <a:schemeClr val="lt1"/>
              </a:solidFill>
            </a:endParaRPr>
          </a:p>
          <a:p>
            <a:pPr marL="0" lvl="0" indent="0" algn="just" rtl="0">
              <a:lnSpc>
                <a:spcPct val="100000"/>
              </a:lnSpc>
              <a:spcBef>
                <a:spcPts val="0"/>
              </a:spcBef>
              <a:spcAft>
                <a:spcPts val="0"/>
              </a:spcAft>
              <a:buClr>
                <a:srgbClr val="6D6E71"/>
              </a:buClr>
              <a:buSzPts val="1400"/>
              <a:buNone/>
            </a:pPr>
            <a:r>
              <a:t/>
            </a:r>
            <a:endParaRPr>
              <a:solidFill>
                <a:schemeClr val="lt1"/>
              </a:solidFill>
            </a:endParaRPr>
          </a:p>
          <a:p>
            <a:pPr marL="0" lvl="0" indent="0" algn="just" rtl="0">
              <a:lnSpc>
                <a:spcPct val="100000"/>
              </a:lnSpc>
              <a:spcBef>
                <a:spcPts val="0"/>
              </a:spcBef>
              <a:spcAft>
                <a:spcPts val="0"/>
              </a:spcAft>
              <a:buClr>
                <a:srgbClr val="6D6E71"/>
              </a:buClr>
              <a:buSzPts val="1400"/>
              <a:buNone/>
            </a:pPr>
            <a:r>
              <a:t/>
            </a:r>
            <a:endParaRPr>
              <a:solidFill>
                <a:schemeClr val="lt1"/>
              </a:solidFill>
            </a:endParaRPr>
          </a:p>
          <a:p>
            <a:pPr marL="0" lvl="0" indent="0" algn="just" rtl="0">
              <a:lnSpc>
                <a:spcPct val="100000"/>
              </a:lnSpc>
              <a:spcBef>
                <a:spcPts val="0"/>
              </a:spcBef>
              <a:spcAft>
                <a:spcPts val="0"/>
              </a:spcAft>
              <a:buClr>
                <a:srgbClr val="6D6E71"/>
              </a:buClr>
              <a:buSzPts val="1400"/>
              <a:buNone/>
            </a:pPr>
            <a:r>
              <a:t/>
            </a:r>
            <a:endParaRPr>
              <a:solidFill>
                <a:schemeClr val="lt1"/>
              </a:solidFill>
            </a:endParaRPr>
          </a:p>
          <a:p>
            <a:pPr marL="0" lvl="0" indent="0" algn="just" rtl="0">
              <a:lnSpc>
                <a:spcPct val="100000"/>
              </a:lnSpc>
              <a:spcBef>
                <a:spcPts val="0"/>
              </a:spcBef>
              <a:spcAft>
                <a:spcPts val="0"/>
              </a:spcAft>
              <a:buClr>
                <a:schemeClr val="lt1"/>
              </a:buClr>
              <a:buSzPts val="1600"/>
              <a:buNone/>
            </a:pPr>
            <a:r>
              <a:rPr lang="en-US" sz="1600" b="1">
                <a:solidFill>
                  <a:schemeClr val="lt1"/>
                </a:solidFill>
              </a:rPr>
              <a:t>Ogni kit di strumenti segue un approccio di apprendimento in 4 fasi.</a:t>
            </a:r>
            <a:endParaRPr/>
          </a:p>
          <a:p>
            <a:pPr marL="342900" lvl="0" indent="-342900" algn="just" rtl="0">
              <a:lnSpc>
                <a:spcPct val="100000"/>
              </a:lnSpc>
              <a:spcBef>
                <a:spcPts val="0"/>
              </a:spcBef>
              <a:spcAft>
                <a:spcPts val="0"/>
              </a:spcAft>
              <a:buClr>
                <a:schemeClr val="lt1"/>
              </a:buClr>
              <a:buSzPts val="1400"/>
              <a:buFont typeface="Century Schoolbook"/>
              <a:buAutoNum type="arabicPeriod"/>
            </a:pPr>
            <a:r>
              <a:rPr lang="en-US">
                <a:solidFill>
                  <a:schemeClr val="lt1"/>
                </a:solidFill>
              </a:rPr>
              <a:t>PENSARE con le domande</a:t>
            </a:r>
            <a:endParaRPr/>
          </a:p>
          <a:p>
            <a:pPr marL="342900" lvl="0" indent="-342900" algn="just" rtl="0">
              <a:lnSpc>
                <a:spcPct val="100000"/>
              </a:lnSpc>
              <a:spcBef>
                <a:spcPts val="0"/>
              </a:spcBef>
              <a:spcAft>
                <a:spcPts val="0"/>
              </a:spcAft>
              <a:buClr>
                <a:schemeClr val="lt1"/>
              </a:buClr>
              <a:buSzPts val="1400"/>
              <a:buFont typeface="Century Schoolbook"/>
              <a:buAutoNum type="arabicPeriod"/>
            </a:pPr>
            <a:r>
              <a:rPr lang="en-US">
                <a:solidFill>
                  <a:schemeClr val="lt1"/>
                </a:solidFill>
              </a:rPr>
              <a:t>GUARDA I VIDEO</a:t>
            </a:r>
            <a:endParaRPr/>
          </a:p>
          <a:p>
            <a:pPr marL="342900" lvl="0" indent="-342900" algn="just" rtl="0">
              <a:lnSpc>
                <a:spcPct val="100000"/>
              </a:lnSpc>
              <a:spcBef>
                <a:spcPts val="0"/>
              </a:spcBef>
              <a:spcAft>
                <a:spcPts val="0"/>
              </a:spcAft>
              <a:buClr>
                <a:schemeClr val="lt1"/>
              </a:buClr>
              <a:buSzPts val="1400"/>
              <a:buFont typeface="Century Schoolbook"/>
              <a:buAutoNum type="arabicPeriod"/>
            </a:pPr>
            <a:r>
              <a:rPr lang="en-US">
                <a:solidFill>
                  <a:schemeClr val="lt1"/>
                </a:solidFill>
              </a:rPr>
              <a:t>PROVARE le idee</a:t>
            </a:r>
            <a:endParaRPr/>
          </a:p>
          <a:p>
            <a:pPr marL="342900" lvl="0" indent="-342900" algn="just" rtl="0">
              <a:lnSpc>
                <a:spcPct val="100000"/>
              </a:lnSpc>
              <a:spcBef>
                <a:spcPts val="0"/>
              </a:spcBef>
              <a:spcAft>
                <a:spcPts val="0"/>
              </a:spcAft>
              <a:buClr>
                <a:schemeClr val="lt1"/>
              </a:buClr>
              <a:buSzPts val="1400"/>
              <a:buFont typeface="Century Schoolbook"/>
              <a:buAutoNum type="arabicPeriod"/>
            </a:pPr>
            <a:r>
              <a:rPr lang="en-US">
                <a:solidFill>
                  <a:schemeClr val="lt1"/>
                </a:solidFill>
              </a:rPr>
              <a:t>Utilizzare gli strumenti</a:t>
            </a:r>
            <a:endParaRPr/>
          </a:p>
        </p:txBody>
      </p:sp>
      <p:sp>
        <p:nvSpPr>
          <p:cNvPr id="698" name="Google Shape;698;p9"/>
          <p:cNvSpPr txBox="1"/>
          <p:nvPr>
            <p:ph type="body" idx="2"/>
          </p:nvPr>
        </p:nvSpPr>
        <p:spPr>
          <a:xfrm>
            <a:off x="801602" y="1475311"/>
            <a:ext cx="5956470" cy="782354"/>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chemeClr val="lt1"/>
              </a:buClr>
              <a:buSzPts val="1800"/>
              <a:buFont typeface="Arial"/>
              <a:buNone/>
            </a:pPr>
            <a:r>
              <a:rPr lang="en-US"/>
              <a:t>Il Toolkit è composto da sezioni </a:t>
            </a:r>
            <a:endParaRPr/>
          </a:p>
          <a:p>
            <a:pPr marL="0" marR="0" lvl="0" indent="0" algn="just" rtl="0">
              <a:lnSpc>
                <a:spcPct val="100000"/>
              </a:lnSpc>
              <a:spcBef>
                <a:spcPts val="0"/>
              </a:spcBef>
              <a:spcAft>
                <a:spcPts val="0"/>
              </a:spcAft>
              <a:buClr>
                <a:schemeClr val="lt1"/>
              </a:buClr>
              <a:buSzPts val="1800"/>
              <a:buFont typeface="Arial"/>
              <a:buNone/>
            </a:pPr>
            <a:r>
              <a:rPr lang="en-US"/>
              <a:t>Con i temi applicati</a:t>
            </a:r>
            <a:endParaRPr/>
          </a:p>
        </p:txBody>
      </p:sp>
      <p:sp>
        <p:nvSpPr>
          <p:cNvPr id="699" name="Google Shape;699;p9"/>
          <p:cNvSpPr txBox="1"/>
          <p:nvPr>
            <p:ph type="body" idx="3"/>
          </p:nvPr>
        </p:nvSpPr>
        <p:spPr>
          <a:xfrm>
            <a:off x="801602" y="422222"/>
            <a:ext cx="5956470" cy="66514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a:t>Struttura e panoramica del kit di strumenti</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Red Violet">
      <a:dk1>
        <a:srgbClr val="000000"/>
      </a:dk1>
      <a:lt1>
        <a:srgbClr val="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oreProperties xmlns:dc="http://purl.org/dc/elements/1.1/" xmlns:dcterms="http://purl.org/dc/terms/" xmlns:xsi="http://www.w3.org/2001/XMLSchema-instance" xmlns="http://schemas.openxmlformats.org/package/2006/metadata/core-properties">
  <dcterms:created xsi:type="dcterms:W3CDTF">2021-06-15T11:45:52.0000000Z</dcterms:created>
  <dc:creator>Samantha Carty</dc:creator>
  <keywords>, docId:49DBEB7C0A2259988A6281DB4A0EB4F1</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