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317" r:id="rId4"/>
    <p:sldId id="299" r:id="rId5"/>
    <p:sldId id="300" r:id="rId6"/>
    <p:sldId id="345" r:id="rId7"/>
    <p:sldId id="303"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62" r:id="rId21"/>
    <p:sldId id="363" r:id="rId22"/>
    <p:sldId id="413" r:id="rId23"/>
    <p:sldId id="359" r:id="rId24"/>
    <p:sldId id="365" r:id="rId25"/>
    <p:sldId id="375" r:id="rId26"/>
    <p:sldId id="376" r:id="rId27"/>
    <p:sldId id="377" r:id="rId28"/>
    <p:sldId id="378" r:id="rId29"/>
    <p:sldId id="379" r:id="rId30"/>
    <p:sldId id="380" r:id="rId31"/>
    <p:sldId id="381" r:id="rId32"/>
    <p:sldId id="366" r:id="rId33"/>
    <p:sldId id="414" r:id="rId34"/>
    <p:sldId id="360" r:id="rId35"/>
    <p:sldId id="369" r:id="rId36"/>
    <p:sldId id="370" r:id="rId37"/>
    <p:sldId id="372" r:id="rId38"/>
    <p:sldId id="371" r:id="rId39"/>
    <p:sldId id="373" r:id="rId40"/>
    <p:sldId id="361" r:id="rId41"/>
    <p:sldId id="368" r:id="rId42"/>
    <p:sldId id="382" r:id="rId43"/>
    <p:sldId id="385" r:id="rId44"/>
    <p:sldId id="386" r:id="rId45"/>
    <p:sldId id="387" r:id="rId46"/>
    <p:sldId id="389" r:id="rId47"/>
    <p:sldId id="397" r:id="rId48"/>
    <p:sldId id="390" r:id="rId49"/>
    <p:sldId id="391" r:id="rId50"/>
    <p:sldId id="383" r:id="rId51"/>
    <p:sldId id="392" r:id="rId52"/>
    <p:sldId id="393" r:id="rId53"/>
    <p:sldId id="396" r:id="rId54"/>
    <p:sldId id="395" r:id="rId55"/>
    <p:sldId id="400" r:id="rId56"/>
    <p:sldId id="401" r:id="rId57"/>
    <p:sldId id="394" r:id="rId58"/>
    <p:sldId id="406" r:id="rId59"/>
    <p:sldId id="415" r:id="rId60"/>
    <p:sldId id="404" r:id="rId61"/>
    <p:sldId id="410" r:id="rId62"/>
    <p:sldId id="416" r:id="rId63"/>
    <p:sldId id="402" r:id="rId64"/>
    <p:sldId id="411" r:id="rId65"/>
    <p:sldId id="417" r:id="rId66"/>
    <p:sldId id="403" r:id="rId67"/>
    <p:sldId id="412" r:id="rId68"/>
    <p:sldId id="418" r:id="rId69"/>
    <p:sldId id="405" r:id="rId70"/>
    <p:sldId id="336"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05"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8E"/>
    <a:srgbClr val="42999C"/>
    <a:srgbClr val="8ECC4E"/>
    <a:srgbClr val="69ADAD"/>
    <a:srgbClr val="328686"/>
    <a:srgbClr val="398B8F"/>
    <a:srgbClr val="688F40"/>
    <a:srgbClr val="6D6E71"/>
    <a:srgbClr val="357A7F"/>
    <a:srgbClr val="709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17292A2E-F333-43FB-9621-5CBBE7FDCDCB}" styleName="Ljust format 2 - Dekorfärg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130"/>
    <p:restoredTop sz="94599"/>
  </p:normalViewPr>
  <p:slideViewPr>
    <p:cSldViewPr snapToGrid="0">
      <p:cViewPr varScale="1">
        <p:scale>
          <a:sx n="128" d="100"/>
          <a:sy n="128" d="100"/>
        </p:scale>
        <p:origin x="176" y="5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 Id="rId105"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5234868-94B3-4C7D-FE4E-033B33114F8B}"/>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444747BA-2B4E-C661-90A6-4B98A0930D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82BEF59-9D0F-1C5F-A8CB-23B5ED6465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4330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7982F56D-1DE6-0933-B03F-F99FC7FF939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577D736-EA0C-AF89-46C6-6E8702EABD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832B59A8-00E9-4F85-E9CB-7ADB4E36CF8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841814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68143F5-81A7-A580-14C4-3F77860CA1F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5C7AA36E-02A8-2318-9657-2CC1FECD06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201B7803-1FF6-60D3-50D8-08EAECC2FB0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99041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68865C7A-65A1-1572-92FD-CEC7F279EBDF}"/>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851ED553-6256-1B25-ABB3-0811C161EC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8036D2B-565D-9213-26CF-7C68A755DC0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413024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E2A64D4-9C25-D8F4-3147-96B05D15C0DC}"/>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9119474D-8A9B-0745-4BB2-4E8FA35E44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C2405223-ADC0-6FA4-AABC-1A6CA435DE5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018244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572EE1C-F854-0B4F-E64F-FB7408CEE08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9622558-13AD-8EBC-C865-2480F01985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FDA57067-E5E1-6E9C-3C52-E92449C70D6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966210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6C8D381-BE55-AE2F-F082-1B45A34C97A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1DAF3FC-26B3-31C5-56A9-FC1584AFB11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06BBC34B-F3A3-BE30-D78C-BF86CEDB9C1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8994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E99DC9-EE4D-FA3E-3E8F-1323F881E8CB}"/>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72CBC2E-AEE7-450E-11FF-C96FE9944E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0EDCD274-307F-B392-9180-E79C6760E2E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1771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2F3B79ED-A4D3-940A-FE60-852EF5628F82}"/>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84DFAC81-4EBA-5263-6EB5-B90A7E69FCC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3" name="Google Shape;563;p71:notes">
            <a:extLst>
              <a:ext uri="{FF2B5EF4-FFF2-40B4-BE49-F238E27FC236}">
                <a16:creationId xmlns:a16="http://schemas.microsoft.com/office/drawing/2014/main" id="{7F56AA3C-C710-B5B3-31E5-A59923EA2F0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4055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2B2DBD64-D6E8-20CE-F260-6B991BD03F01}"/>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8D3F8417-F650-13B4-0A21-7080B479364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1" name="Google Shape;591;p72:notes">
            <a:extLst>
              <a:ext uri="{FF2B5EF4-FFF2-40B4-BE49-F238E27FC236}">
                <a16:creationId xmlns:a16="http://schemas.microsoft.com/office/drawing/2014/main" id="{65D9A563-0B8C-13A4-A373-B6E763D231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1651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CBB765C7-345D-409C-A245-9A02654347E7}"/>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1B6F9A2A-55EA-578A-1034-07A3713B2A5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E4721412-E8C5-94F4-48B8-619C848D69F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17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B4403329-37BA-7D6A-C51E-4BE8E9FD9C3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42771C3B-0FDD-2843-0AC1-33C50F11C6B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F94DC10C-AFE2-A6ED-99B6-E0707C774B3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8418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a:extLst>
            <a:ext uri="{FF2B5EF4-FFF2-40B4-BE49-F238E27FC236}">
              <a16:creationId xmlns:a16="http://schemas.microsoft.com/office/drawing/2014/main" id="{C6FAA8DA-9031-CC62-72A1-9EBC4AB0C118}"/>
            </a:ext>
          </a:extLst>
        </p:cNvPr>
        <p:cNvGrpSpPr/>
        <p:nvPr/>
      </p:nvGrpSpPr>
      <p:grpSpPr>
        <a:xfrm>
          <a:off x="0" y="0"/>
          <a:ext cx="0" cy="0"/>
          <a:chOff x="0" y="0"/>
          <a:chExt cx="0" cy="0"/>
        </a:xfrm>
      </p:grpSpPr>
      <p:sp>
        <p:nvSpPr>
          <p:cNvPr id="695" name="Google Shape;695;p75:notes">
            <a:extLst>
              <a:ext uri="{FF2B5EF4-FFF2-40B4-BE49-F238E27FC236}">
                <a16:creationId xmlns:a16="http://schemas.microsoft.com/office/drawing/2014/main" id="{C677FE50-0AD5-BE20-D333-4688A344DD6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6" name="Google Shape;696;p75:notes">
            <a:extLst>
              <a:ext uri="{FF2B5EF4-FFF2-40B4-BE49-F238E27FC236}">
                <a16:creationId xmlns:a16="http://schemas.microsoft.com/office/drawing/2014/main" id="{1B2311E8-9351-5C4C-A09F-F1F2F0F002F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5849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CCE1891-0B14-7370-635E-A2FCD5E6F56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AADCDEA6-9F4A-C6E3-462D-13E88EC2A01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6D727DEA-45E2-5822-D066-F3EB0CA9B31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4191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a:extLst>
            <a:ext uri="{FF2B5EF4-FFF2-40B4-BE49-F238E27FC236}">
              <a16:creationId xmlns:a16="http://schemas.microsoft.com/office/drawing/2014/main" id="{2B27062F-70DB-AC40-4CC1-BCB5A2847CAD}"/>
            </a:ext>
          </a:extLst>
        </p:cNvPr>
        <p:cNvGrpSpPr/>
        <p:nvPr/>
      </p:nvGrpSpPr>
      <p:grpSpPr>
        <a:xfrm>
          <a:off x="0" y="0"/>
          <a:ext cx="0" cy="0"/>
          <a:chOff x="0" y="0"/>
          <a:chExt cx="0" cy="0"/>
        </a:xfrm>
      </p:grpSpPr>
      <p:sp>
        <p:nvSpPr>
          <p:cNvPr id="738" name="Google Shape;738;p76:notes">
            <a:extLst>
              <a:ext uri="{FF2B5EF4-FFF2-40B4-BE49-F238E27FC236}">
                <a16:creationId xmlns:a16="http://schemas.microsoft.com/office/drawing/2014/main" id="{7D55B69D-4803-6854-6EB7-2A8E9F3DB7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9" name="Google Shape;739;p76:notes">
            <a:extLst>
              <a:ext uri="{FF2B5EF4-FFF2-40B4-BE49-F238E27FC236}">
                <a16:creationId xmlns:a16="http://schemas.microsoft.com/office/drawing/2014/main" id="{5EE73836-EC87-26A7-EA91-38C1C6AF32B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395491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744E804-E144-363F-BCB1-F26627A67FF5}"/>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F0AC44D-B285-9D25-8D5D-5D754437925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D99F51C-F68E-3339-3D0A-E596FCABAD2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83562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593E7B4C-D392-8F86-14B7-7147D0AD0110}"/>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CB93176-91FF-C680-92E3-7108336E99B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5E644B65-B359-946A-7363-63F33D896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43083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0073588-A857-A193-389D-A235CD497AF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019A279-C53A-F9F2-3602-846CB49D3B3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29CCDCBC-97A0-32D2-6A01-ACD11ED52B5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6538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C4DF53BF-71D8-0733-4466-AE723DF29DB7}"/>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76BCCA3F-520F-574B-714E-4180D16516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DDD3975-B610-6F00-B147-45E43804292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5798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055E431C-D1E8-F54A-D51F-DD31788FEB6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2718C845-BABB-A11F-631D-16145A7C061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F118AE7F-4E61-9805-6ED9-824CED52771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1518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0877A17-3ADA-8549-AC24-5B159DA95C0A}"/>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11847483-E4D3-D5BE-82E4-C6FB8A916B0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7AFA26AD-EE5E-D152-A072-98E1D2B9C16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6439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EC8B6C8F-DFD9-8AFD-21BB-B4197C4850FE}"/>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AAFD6DE8-56D8-ADD5-EA8D-9363497468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49" name="Google Shape;1349;p94:notes">
            <a:extLst>
              <a:ext uri="{FF2B5EF4-FFF2-40B4-BE49-F238E27FC236}">
                <a16:creationId xmlns:a16="http://schemas.microsoft.com/office/drawing/2014/main" id="{97E24068-95FD-4D33-36DB-DF23879AF68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6612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a:extLst>
            <a:ext uri="{FF2B5EF4-FFF2-40B4-BE49-F238E27FC236}">
              <a16:creationId xmlns:a16="http://schemas.microsoft.com/office/drawing/2014/main" id="{DE4D2499-5849-B9BC-90BB-A1A82C5721D4}"/>
            </a:ext>
          </a:extLst>
        </p:cNvPr>
        <p:cNvGrpSpPr/>
        <p:nvPr/>
      </p:nvGrpSpPr>
      <p:grpSpPr>
        <a:xfrm>
          <a:off x="0" y="0"/>
          <a:ext cx="0" cy="0"/>
          <a:chOff x="0" y="0"/>
          <a:chExt cx="0" cy="0"/>
        </a:xfrm>
      </p:grpSpPr>
      <p:sp>
        <p:nvSpPr>
          <p:cNvPr id="858" name="Google Shape;858;p79:notes">
            <a:extLst>
              <a:ext uri="{FF2B5EF4-FFF2-40B4-BE49-F238E27FC236}">
                <a16:creationId xmlns:a16="http://schemas.microsoft.com/office/drawing/2014/main" id="{1EC7C00E-8AE3-C16D-1A69-497EC98BB05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9" name="Google Shape;859;p79:notes">
            <a:extLst>
              <a:ext uri="{FF2B5EF4-FFF2-40B4-BE49-F238E27FC236}">
                <a16:creationId xmlns:a16="http://schemas.microsoft.com/office/drawing/2014/main" id="{892A5798-8F99-02F3-1B2B-D7180E8464F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86292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9EE147C-A64D-65AD-B428-89DE11B7BB8B}"/>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5CDAE08-FF8C-0887-8D53-9539222A2D0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560E8CD5-780A-4E65-1C12-F3878981DDA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5489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8174BE5-376E-8C7C-2436-3C4D26ED953D}"/>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F90242F-1DDA-3BD4-C58C-C9B8D52D704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10586D72-5BE6-3A4C-12E7-1CFFCC68355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18508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837EF6C6-AA88-DAAF-4819-934A276872E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B8FA0732-A87F-BAC0-450D-2DFE5E2F190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1E1EFBCA-DFC9-232F-61C0-C777EFEBE5D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49035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64DA264-F05D-D8C2-9834-89EEE339E90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BE56AB5-FCD8-4060-D002-F140CC3BA7C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D5151F09-61BE-C6BF-1676-6A186B3DF3D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112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F9E23FD4-1A6B-454D-79B5-EBE4C631628A}"/>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9EDEB88-056C-4222-D3C1-64A8D695747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4228D7F8-ECB9-525A-5EF6-6BA7B16B89C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770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a:extLst>
            <a:ext uri="{FF2B5EF4-FFF2-40B4-BE49-F238E27FC236}">
              <a16:creationId xmlns:a16="http://schemas.microsoft.com/office/drawing/2014/main" id="{459235AD-09DB-D5C3-C282-E7FCAF759DD3}"/>
            </a:ext>
          </a:extLst>
        </p:cNvPr>
        <p:cNvGrpSpPr/>
        <p:nvPr/>
      </p:nvGrpSpPr>
      <p:grpSpPr>
        <a:xfrm>
          <a:off x="0" y="0"/>
          <a:ext cx="0" cy="0"/>
          <a:chOff x="0" y="0"/>
          <a:chExt cx="0" cy="0"/>
        </a:xfrm>
      </p:grpSpPr>
      <p:sp>
        <p:nvSpPr>
          <p:cNvPr id="965" name="Google Shape;965;p83:notes">
            <a:extLst>
              <a:ext uri="{FF2B5EF4-FFF2-40B4-BE49-F238E27FC236}">
                <a16:creationId xmlns:a16="http://schemas.microsoft.com/office/drawing/2014/main" id="{BC5CC19D-72F3-E5B2-34C9-D340D4812BB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66" name="Google Shape;966;p83:notes">
            <a:extLst>
              <a:ext uri="{FF2B5EF4-FFF2-40B4-BE49-F238E27FC236}">
                <a16:creationId xmlns:a16="http://schemas.microsoft.com/office/drawing/2014/main" id="{E893C95B-87C3-AAC9-129E-605B98EBD9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73832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78867BEB-9289-4118-C211-6E506EFC62C2}"/>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11878CD4-34A7-EE9A-0D1D-2219E48FAC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403E8AF-E2FD-44EC-BDCD-21D3574BF50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39806755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4A0BC496-A9B1-1DDC-4E7F-8A99EA907E6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42E4C4D-F3EC-DB34-7F23-3735A5AFE9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C783DC37-F426-667E-D4E3-9F79840549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327639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A635DD5B-821E-6256-C926-D2CAFA05F16B}"/>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5B63E2B3-8593-6F06-7EA3-76C5B51E688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E1534B9-F0ED-7BFA-B117-6E81A1A3949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539750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B8028C4-29C9-B6E1-6CDC-3FEE788B879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72377C61-2E96-026E-3BFB-186FB0820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FED7CE80-F702-7CBF-B6FF-35FA39E05BA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1346805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E005FE0E-3119-0839-274F-AE6AC0258CED}"/>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F2EDC46D-DD9A-7585-F9AA-611587E979F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D90D879B-D3D8-859A-6F3B-34383884B87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3714847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B4A6712-7E7E-D52D-51D3-622CBFEB2B1F}"/>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190723D-A988-AA9F-DCEE-2D08D6424C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8AD4450-1C7A-0459-BCF7-45E308522F9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9723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0EF75D8-AA4D-7052-6C73-6E1101D87216}"/>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6DAB348-86E9-3622-6D2E-4E1FA0B47D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B052CF9-4A92-8134-8D31-B5F5884DA60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25726037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6F6C4D98-8DC4-0910-E9BA-17E4C7E17E9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94028A2D-EAB1-5787-8DE4-079BA6C79C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6232F849-EC08-2F58-8EFB-3225802555B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8448254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D16760E-EF69-3D09-C54C-DCF020D08B57}"/>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C4BC314E-2DA1-93D7-1670-9917D1541E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71FF044E-4355-A7A3-A2C5-E1B0039FC77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extLst>
      <p:ext uri="{BB962C8B-B14F-4D97-AF65-F5344CB8AC3E}">
        <p14:creationId xmlns:p14="http://schemas.microsoft.com/office/powerpoint/2010/main" val="630863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ACAAA93-A947-F3C2-A984-376121C32E8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306ADDEC-1F23-E4D1-944D-A291ADD0A76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4D39054E-D550-0D73-4DF9-8BB53D85780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32281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2AD93D2-805C-630C-AD96-0FC0D1853E5C}"/>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08CFB0FA-A8E6-D13D-97D6-69BE4382DF2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69FEBDD8-CCDD-BDDD-A69A-6080F2FAC5A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4882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7960407-99F3-9EE1-54D6-632D564E6116}"/>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5270D0B8-487F-F249-FA16-0BDD661A4C8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6" name="Google Shape;376;p64:notes">
            <a:extLst>
              <a:ext uri="{FF2B5EF4-FFF2-40B4-BE49-F238E27FC236}">
                <a16:creationId xmlns:a16="http://schemas.microsoft.com/office/drawing/2014/main" id="{5EECCE63-D37C-09F7-EF26-5294A11CFC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651673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BF846BB-0661-17D4-52A8-A2932B85105D}"/>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8E9874DA-F700-43C9-F6EB-76E6D30E4DF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37B38C63-22AB-C63D-A3AC-70590A64420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37580316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56066BC4-D77B-424B-AE90-19BF92A7F15C}"/>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B11AE628-D537-82A3-F5D1-7294230B561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CB9C1DBC-52DE-D9BD-3454-FC7405E12CC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92345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B0A5F483-B468-C545-A742-0F3868BED688}"/>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2F83ED72-DA2D-8865-B431-1F7E0B82837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A1F0A560-1679-8BAD-3342-45C2CC3684C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8709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91713006-BAE9-D2B2-7F16-D0101E301564}"/>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4DFB6C95-DBE5-DA6B-E9E3-84027A66918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20E15D48-74A0-C832-FEFB-4B7246508EF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749237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C5B2DCCD-4A47-A271-5F6F-B3AEBC368872}"/>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8CF288C4-979C-5A04-74FE-2115D848633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DE4F0A67-2DBF-1B35-2DD4-E1AD47F597A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07267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1A8C398-4912-B8DC-B643-955337E4F18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FCB2949-F25F-AA2A-3F07-EEDF7821B25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6F08A630-F1FB-ADC8-352A-B1725B95AC2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8299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5BA76491-E592-BAD3-B382-B2FD90E1C2DA}"/>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AA9D386F-000F-F267-1BB0-5D93D9039A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B769CB53-A3DE-501A-7ADB-69E2B042CA0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40576890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419F684-44E4-D56E-000C-74A291BE7E4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7AC76758-D036-B2C0-6F38-D4735C87BEF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CCF405E8-7E67-6F62-03BC-45444A7F96D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20938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172F9569-BCFF-8CC5-FE10-CB7301E293D3}"/>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3839BA87-07E3-1B05-58A2-4A58E62CFC4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9600FA1-80E2-73CC-2337-5016E68E256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09226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68C025BF-5A92-89F3-CBBC-2E2F56F760E8}"/>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B5ADC45-864C-AC91-F5B8-CE53AD159AE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7394B45B-7634-155F-F35A-6B63EF1A5BB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03768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A8CBF08-066B-9EF9-D823-E8DCA252E0F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B383BA40-B476-8D7F-652C-9A12430B269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1894384-3376-7D09-E896-FA6946592B6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99536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71A8BDD5-E5D0-E295-A81A-D5998BEA577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31A322F-B438-FF82-A388-A569BCE7240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641CECC-9EC2-B3FF-BD17-B71ADF78FA4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41694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54F3DEAB-3D2E-F263-00D1-02040D628E76}"/>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232C04C-9FB8-50DD-F017-AAEA9E47CFD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737188C-CF92-7B9E-B6F7-C2D4AD16929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1755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FAF4F42C-3830-B6DA-6247-27139711450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3F58C298-4DAF-B83A-CE59-C67161EF082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4" name="Google Shape;524;p70:notes">
            <a:extLst>
              <a:ext uri="{FF2B5EF4-FFF2-40B4-BE49-F238E27FC236}">
                <a16:creationId xmlns:a16="http://schemas.microsoft.com/office/drawing/2014/main" id="{3CBB615A-D4E5-3DC7-34DC-B0EAEA017A5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9681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34BCF958-34FF-25E2-6FA9-D27F8C048F5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EAC845BC-F13A-B10E-40CC-5024BDF65E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040E8CBB-C3C9-048F-D422-999911ACD34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1686674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CD0764F1-C3A2-5223-D1B5-A7E3D1B6A7B8}"/>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B17B955F-69B6-9299-599A-EF6764D344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80D5D88B-94CB-4BFA-CE73-788972C3DD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280129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7CD49AD-3926-3E11-861C-B64CCB20C0B7}"/>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BB4D8E88-4519-E61E-3724-8E32003ADC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211FE0B8-C2FC-71B9-182F-1B0DC98F14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447902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extLst>
      <p:ext uri="{BB962C8B-B14F-4D97-AF65-F5344CB8AC3E}">
        <p14:creationId xmlns:p14="http://schemas.microsoft.com/office/powerpoint/2010/main" val="3443596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‹N°›</a:t>
            </a:fld>
            <a:endParaRPr lang="it"/>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‹N°›</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extLst>
      <p:ext uri="{BB962C8B-B14F-4D97-AF65-F5344CB8AC3E}">
        <p14:creationId xmlns:p14="http://schemas.microsoft.com/office/powerpoint/2010/main" val="4945259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t>‹N°›</a:t>
            </a:fld>
            <a:endParaRPr lang="it"/>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0" i="0" u="none" strike="noStrike" cap="none">
                <a:solidFill>
                  <a:srgbClr val="6D6E71"/>
                </a:solidFill>
                <a:latin typeface="Calibri"/>
                <a:ea typeface="Calibri"/>
                <a:cs typeface="Calibri"/>
                <a:sym typeface="Calibri"/>
              </a:rPr>
              <a:t>LES JEUNES ENTREPRENEURS DE LA </a:t>
            </a:r>
            <a:r>
              <a:rPr lang="it" sz="700" b="1" i="0" u="none" strike="noStrike" cap="none">
                <a:solidFill>
                  <a:srgbClr val="6D6E71"/>
                </a:solidFill>
                <a:latin typeface="Calibri"/>
                <a:ea typeface="Calibri"/>
                <a:cs typeface="Calibri"/>
                <a:sym typeface="Calibri"/>
              </a:rPr>
              <a:t>BASE </a:t>
            </a:r>
            <a:r>
              <a:rPr lang="it" sz="700" b="0" i="0" u="none" strike="noStrike" cap="none">
                <a:solidFill>
                  <a:srgbClr val="6D6E71"/>
                </a:solidFill>
                <a:latin typeface="Calibri"/>
                <a:ea typeface="Calibri"/>
                <a:cs typeface="Calibri"/>
                <a:sym typeface="Calibri"/>
              </a:rPr>
              <a:t>DANS LE TOURISME DE SANTÉ ÉCOLOGIQUE</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hyperlink" Target="http://isdpr.org/en/achievements/04#:~:text=%22Social-economic%20model%22%20refers,as%20a%20type%20of%20publicness"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9" name="Google Shape;129;p61" descr="A person sitting at a table with a computer and a drink&#10;&#10;Description automatically generated"/>
          <p:cNvPicPr preferRelativeResize="0">
            <a:picLocks noGrp="1"/>
          </p:cNvPicPr>
          <p:nvPr>
            <p:ph type="pic" idx="2"/>
          </p:nvPr>
        </p:nvPicPr>
        <p:blipFill rotWithShape="1">
          <a:blip r:embed="rId3">
            <a:alphaModFix/>
          </a:blip>
          <a:srcRect t="8789" b="8789"/>
          <a:stretch/>
        </p:blipFill>
        <p:spPr>
          <a:xfrm>
            <a:off x="4298733" y="0"/>
            <a:ext cx="4845269" cy="2662532"/>
          </a:xfrm>
          <a:prstGeom prst="rect">
            <a:avLst/>
          </a:prstGeom>
          <a:solidFill>
            <a:srgbClr val="F2F2F2"/>
          </a:solidFill>
          <a:ln>
            <a:noFill/>
          </a:ln>
        </p:spPr>
      </p:pic>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a:t>www.</a:t>
            </a:r>
            <a:r>
              <a:rPr lang="it" b="1"/>
              <a:t>ecohealthforyouth.</a:t>
            </a:r>
            <a:r>
              <a:rPr lang="it"/>
              <a:t>com</a:t>
            </a:r>
            <a:endParaRPr dirty="0"/>
          </a:p>
        </p:txBody>
      </p:sp>
      <p:sp>
        <p:nvSpPr>
          <p:cNvPr id="127" name="Google Shape;127;p61"/>
          <p:cNvSpPr txBox="1">
            <a:spLocks noGrp="1"/>
          </p:cNvSpPr>
          <p:nvPr>
            <p:ph type="body" idx="3"/>
          </p:nvPr>
        </p:nvSpPr>
        <p:spPr>
          <a:xfrm>
            <a:off x="4932686" y="3326447"/>
            <a:ext cx="3969773" cy="523015"/>
          </a:xfrm>
          <a:prstGeom prst="rect">
            <a:avLst/>
          </a:prstGeom>
          <a:noFill/>
          <a:ln>
            <a:noFill/>
          </a:ln>
        </p:spPr>
        <p:txBody>
          <a:bodyPr spcFirstLastPara="1" wrap="square" lIns="91426" tIns="91426" rIns="91426" bIns="91426" anchor="t" anchorCtr="0">
            <a:noAutofit/>
          </a:bodyPr>
          <a:lstStyle/>
          <a:p>
            <a:pPr marL="0" indent="0">
              <a:lnSpc>
                <a:spcPct val="80400"/>
              </a:lnSpc>
            </a:pPr>
            <a:r>
              <a:rPr lang="it" sz="4000" dirty="0">
                <a:latin typeface="Calibri"/>
                <a:ea typeface="Calibri"/>
                <a:cs typeface="Calibri"/>
                <a:sym typeface="Calibri"/>
              </a:rPr>
              <a:t>3. Mon projet d’écotourisme</a:t>
            </a:r>
            <a:endParaRPr sz="4000" dirty="0"/>
          </a:p>
        </p:txBody>
      </p:sp>
      <p:pic>
        <p:nvPicPr>
          <p:cNvPr id="128" name="Google Shape;128;p61"/>
          <p:cNvPicPr preferRelativeResize="0"/>
          <p:nvPr/>
        </p:nvPicPr>
        <p:blipFill rotWithShape="1">
          <a:blip r:embed="rId4">
            <a:alphaModFix amt="70000"/>
          </a:blip>
          <a:srcRect/>
          <a:stretch/>
        </p:blipFill>
        <p:spPr>
          <a:xfrm rot="-1061930" flipH="1">
            <a:off x="6966570" y="1128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30" name="Google Shape;130;p61" descr="A logo for a company&#10;&#10;Description automatically generated"/>
          <p:cNvPicPr preferRelativeResize="0"/>
          <p:nvPr/>
        </p:nvPicPr>
        <p:blipFill rotWithShape="1">
          <a:blip r:embed="rId5">
            <a:alphaModFix/>
          </a:blip>
          <a:srcRect t="24726" b="25196"/>
          <a:stretch/>
        </p:blipFill>
        <p:spPr>
          <a:xfrm>
            <a:off x="0" y="161419"/>
            <a:ext cx="4183332" cy="13966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BF16DC37-CF88-10F2-C758-CAEC6B9CDD8E}"/>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8FB3063-89E0-A101-91C5-DB8C53F648EF}"/>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C12DB62C-0495-7C3B-B18E-84F19B3E2CA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B7AE0C7C-5C34-9DE9-E1D9-E0E259DB101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10</a:t>
            </a:fld>
            <a:endParaRPr dirty="0"/>
          </a:p>
        </p:txBody>
      </p:sp>
      <p:sp>
        <p:nvSpPr>
          <p:cNvPr id="460" name="Google Shape;460;p68">
            <a:extLst>
              <a:ext uri="{FF2B5EF4-FFF2-40B4-BE49-F238E27FC236}">
                <a16:creationId xmlns:a16="http://schemas.microsoft.com/office/drawing/2014/main" id="{187334CC-0EB2-82B9-A9D1-C79DD2BD5993}"/>
              </a:ext>
            </a:extLst>
          </p:cNvPr>
          <p:cNvSpPr txBox="1"/>
          <p:nvPr/>
        </p:nvSpPr>
        <p:spPr>
          <a:xfrm>
            <a:off x="2504953" y="215586"/>
            <a:ext cx="6164483" cy="3057852"/>
          </a:xfrm>
          <a:prstGeom prst="rect">
            <a:avLst/>
          </a:prstGeom>
          <a:noFill/>
          <a:ln>
            <a:noFill/>
          </a:ln>
        </p:spPr>
        <p:txBody>
          <a:bodyPr spcFirstLastPara="1" wrap="square" lIns="0" tIns="10124" rIns="0" bIns="0" anchor="t" anchorCtr="0">
            <a:spAutoFit/>
          </a:bodyPr>
          <a:lstStyle/>
          <a:p>
            <a:pPr rtl="0"/>
            <a:r>
              <a:rPr lang="en-GB" sz="1600" dirty="0">
                <a:solidFill>
                  <a:schemeClr val="tx2">
                    <a:lumMod val="50000"/>
                  </a:schemeClr>
                </a:solidFill>
                <a:latin typeface="Calibri" panose="020F0502020204030204" pitchFamily="34" charset="0"/>
                <a:cs typeface="Calibri" panose="020F0502020204030204" pitchFamily="34" charset="0"/>
              </a:rPr>
              <a:t>Un projet d'écotourisme, plus que tout autre, est fondamentalement lié à un territoire. Par nature, il sera un acteur de la zone choisie, qu'il convient de bien comprendre afin d'examiner son potentiel, d'établir des liens avec tous les autres acteurs qu'il affectera directement et indirectement, d'analyser sa faisabilité et de définir la stratégie de mise en œuvre la plus pertinente et la plus efficace.</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600" i="1" dirty="0">
                <a:solidFill>
                  <a:schemeClr val="accent4">
                    <a:lumMod val="75000"/>
                  </a:schemeClr>
                </a:solidFill>
                <a:latin typeface="Calibri" panose="020F0502020204030204" pitchFamily="34" charset="0"/>
                <a:cs typeface="Calibri" panose="020F0502020204030204" pitchFamily="34" charset="0"/>
              </a:rPr>
              <a:t>Tout ce qui concerne l'écotourisme est lié aux différentes composantes d'un territoire, de l'espace et du lieu où l'on veut agir. </a:t>
            </a:r>
          </a:p>
        </p:txBody>
      </p:sp>
      <p:sp>
        <p:nvSpPr>
          <p:cNvPr id="2" name="Google Shape;345;p3">
            <a:extLst>
              <a:ext uri="{FF2B5EF4-FFF2-40B4-BE49-F238E27FC236}">
                <a16:creationId xmlns:a16="http://schemas.microsoft.com/office/drawing/2014/main" id="{4A786532-F72B-F5B6-843A-9B63478A8BA3}"/>
              </a:ext>
            </a:extLst>
          </p:cNvPr>
          <p:cNvSpPr txBox="1"/>
          <p:nvPr/>
        </p:nvSpPr>
        <p:spPr>
          <a:xfrm>
            <a:off x="509223" y="3605286"/>
            <a:ext cx="4442339" cy="564990"/>
          </a:xfrm>
          <a:prstGeom prst="rect">
            <a:avLst/>
          </a:prstGeom>
          <a:solidFill>
            <a:schemeClr val="lt1"/>
          </a:solidFill>
          <a:ln>
            <a:noFill/>
          </a:ln>
        </p:spPr>
        <p:txBody>
          <a:bodyPr spcFirstLastPara="1" wrap="square" lIns="0" tIns="10124" rIns="0" bIns="0" anchor="t" anchorCtr="0">
            <a:spAutoFit/>
          </a:bodyPr>
          <a:lstStyle/>
          <a:p>
            <a:pPr marL="12701" algn="ctr">
              <a:lnSpc>
                <a:spcPct val="102857"/>
              </a:lnSpc>
              <a:buClr>
                <a:schemeClr val="dk1"/>
              </a:buClr>
              <a:buSzPts val="1100"/>
            </a:pPr>
            <a:r>
              <a:rPr lang="it" sz="3500" b="1" dirty="0">
                <a:solidFill>
                  <a:schemeClr val="lt1"/>
                </a:solidFill>
                <a:latin typeface="Calibri"/>
                <a:ea typeface="Calibri"/>
                <a:cs typeface="Calibri"/>
                <a:sym typeface="Calibri"/>
              </a:rPr>
              <a:t>Rôles dans l'équipe</a:t>
            </a:r>
            <a:endParaRPr sz="1401" dirty="0"/>
          </a:p>
        </p:txBody>
      </p:sp>
      <p:sp>
        <p:nvSpPr>
          <p:cNvPr id="7" name="textruta 6">
            <a:extLst>
              <a:ext uri="{FF2B5EF4-FFF2-40B4-BE49-F238E27FC236}">
                <a16:creationId xmlns:a16="http://schemas.microsoft.com/office/drawing/2014/main" id="{4FD7F4FF-3933-EB41-6392-AD4C7682B618}"/>
              </a:ext>
            </a:extLst>
          </p:cNvPr>
          <p:cNvSpPr txBox="1"/>
          <p:nvPr/>
        </p:nvSpPr>
        <p:spPr>
          <a:xfrm>
            <a:off x="2482081" y="3306320"/>
            <a:ext cx="5250228" cy="1492716"/>
          </a:xfrm>
          <a:prstGeom prst="rect">
            <a:avLst/>
          </a:prstGeom>
          <a:noFill/>
        </p:spPr>
        <p:txBody>
          <a:bodyPr wrap="square">
            <a:spAutoFit/>
          </a:bodyPr>
          <a:lstStyle/>
          <a:p>
            <a:pPr rtl="0" fontAlgn="base"/>
            <a:r>
              <a:rPr lang="en-GB" sz="2000" dirty="0">
                <a:solidFill>
                  <a:srgbClr val="92D050"/>
                </a:solidFill>
                <a:latin typeface="Calibri" panose="020F0502020204030204" pitchFamily="34" charset="0"/>
                <a:cs typeface="Calibri" panose="020F0502020204030204" pitchFamily="34" charset="0"/>
              </a:rPr>
              <a:t>Focus/outline :</a:t>
            </a:r>
            <a:endParaRPr lang="en-GB" sz="1200" dirty="0">
              <a:solidFill>
                <a:srgbClr val="92D050"/>
              </a:solidFill>
              <a:latin typeface="Calibri" panose="020F0502020204030204" pitchFamily="34" charset="0"/>
              <a:cs typeface="Calibri" panose="020F0502020204030204" pitchFamily="34" charset="0"/>
            </a:endParaRP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Qu'est-ce qu'un territoire ?</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Quelles sont les ressources d'un territoire ?</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Diagnostic territorial dans le cadre d'un projet d'écotourisme</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Comment réaliser un diagnostic territorial ?</a:t>
            </a:r>
          </a:p>
        </p:txBody>
      </p:sp>
      <p:sp>
        <p:nvSpPr>
          <p:cNvPr id="9" name="Google Shape;344;p3">
            <a:extLst>
              <a:ext uri="{FF2B5EF4-FFF2-40B4-BE49-F238E27FC236}">
                <a16:creationId xmlns:a16="http://schemas.microsoft.com/office/drawing/2014/main" id="{98EA9272-FE92-C690-7125-26887D35EB24}"/>
              </a:ext>
            </a:extLst>
          </p:cNvPr>
          <p:cNvSpPr/>
          <p:nvPr/>
        </p:nvSpPr>
        <p:spPr>
          <a:xfrm>
            <a:off x="2504953" y="1905000"/>
            <a:ext cx="6164483" cy="72777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dirty="0">
                <a:solidFill>
                  <a:srgbClr val="6D6E71"/>
                </a:solidFill>
                <a:latin typeface="Calibri" panose="020F0502020204030204" pitchFamily="34" charset="0"/>
                <a:cs typeface="Calibri" panose="020F0502020204030204" pitchFamily="34" charset="0"/>
              </a:rPr>
              <a:t>Il s'agit d'un recueil de données, d'un inventaire qui identifie les forces et les opportunités, ainsi que les faiblesses et les menaces, en relation avec les défis environnementaux, sociaux et économiques de votre projet.</a:t>
            </a:r>
          </a:p>
          <a:p>
            <a:endParaRPr lang="en-GB" sz="1600" dirty="0">
              <a:solidFill>
                <a:schemeClr val="tx2">
                  <a:lumMod val="50000"/>
                </a:schemeClr>
              </a:solidFill>
              <a:latin typeface="Calibri" panose="020F0502020204030204" pitchFamily="34" charset="0"/>
              <a:cs typeface="Calibri" panose="020F0502020204030204" pitchFamily="34" charset="0"/>
            </a:endParaRPr>
          </a:p>
        </p:txBody>
      </p:sp>
      <p:grpSp>
        <p:nvGrpSpPr>
          <p:cNvPr id="4" name="Google Shape;1397;p96">
            <a:extLst>
              <a:ext uri="{FF2B5EF4-FFF2-40B4-BE49-F238E27FC236}">
                <a16:creationId xmlns:a16="http://schemas.microsoft.com/office/drawing/2014/main" id="{35791789-8842-F117-B38F-B0F3FFC378FE}"/>
              </a:ext>
            </a:extLst>
          </p:cNvPr>
          <p:cNvGrpSpPr/>
          <p:nvPr/>
        </p:nvGrpSpPr>
        <p:grpSpPr>
          <a:xfrm>
            <a:off x="7315599" y="3440292"/>
            <a:ext cx="1625203" cy="1173534"/>
            <a:chOff x="12744325" y="814046"/>
            <a:chExt cx="1299026" cy="938006"/>
          </a:xfrm>
        </p:grpSpPr>
        <p:grpSp>
          <p:nvGrpSpPr>
            <p:cNvPr id="5" name="Google Shape;1398;p96">
              <a:extLst>
                <a:ext uri="{FF2B5EF4-FFF2-40B4-BE49-F238E27FC236}">
                  <a16:creationId xmlns:a16="http://schemas.microsoft.com/office/drawing/2014/main" id="{9A59BDAB-EC8C-A503-FA0C-56EC83F5AF60}"/>
                </a:ext>
              </a:extLst>
            </p:cNvPr>
            <p:cNvGrpSpPr/>
            <p:nvPr/>
          </p:nvGrpSpPr>
          <p:grpSpPr>
            <a:xfrm>
              <a:off x="12744325" y="1104978"/>
              <a:ext cx="1299026" cy="647074"/>
              <a:chOff x="12744325" y="1104978"/>
              <a:chExt cx="1299026" cy="647074"/>
            </a:xfrm>
          </p:grpSpPr>
          <p:sp>
            <p:nvSpPr>
              <p:cNvPr id="13" name="Google Shape;1399;p96">
                <a:extLst>
                  <a:ext uri="{FF2B5EF4-FFF2-40B4-BE49-F238E27FC236}">
                    <a16:creationId xmlns:a16="http://schemas.microsoft.com/office/drawing/2014/main" id="{DD3FAE31-B5A5-02A6-07F8-EAA71054674D}"/>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 name="Google Shape;1400;p96">
                <a:extLst>
                  <a:ext uri="{FF2B5EF4-FFF2-40B4-BE49-F238E27FC236}">
                    <a16:creationId xmlns:a16="http://schemas.microsoft.com/office/drawing/2014/main" id="{7B3F3373-0948-A6A2-318A-98E697378406}"/>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5" name="Google Shape;1401;p96">
                <a:extLst>
                  <a:ext uri="{FF2B5EF4-FFF2-40B4-BE49-F238E27FC236}">
                    <a16:creationId xmlns:a16="http://schemas.microsoft.com/office/drawing/2014/main" id="{EE574A7B-18AA-5164-E3BD-FDE5024D039C}"/>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6" name="Google Shape;1402;p96">
              <a:extLst>
                <a:ext uri="{FF2B5EF4-FFF2-40B4-BE49-F238E27FC236}">
                  <a16:creationId xmlns:a16="http://schemas.microsoft.com/office/drawing/2014/main" id="{F38406AD-F3F0-2CBC-D8BD-5CEC5DF08675}"/>
                </a:ext>
              </a:extLst>
            </p:cNvPr>
            <p:cNvGrpSpPr/>
            <p:nvPr/>
          </p:nvGrpSpPr>
          <p:grpSpPr>
            <a:xfrm>
              <a:off x="12906085" y="814046"/>
              <a:ext cx="973856" cy="367809"/>
              <a:chOff x="12906085" y="814046"/>
              <a:chExt cx="973856" cy="367809"/>
            </a:xfrm>
          </p:grpSpPr>
          <p:sp>
            <p:nvSpPr>
              <p:cNvPr id="8" name="Google Shape;1403;p96">
                <a:extLst>
                  <a:ext uri="{FF2B5EF4-FFF2-40B4-BE49-F238E27FC236}">
                    <a16:creationId xmlns:a16="http://schemas.microsoft.com/office/drawing/2014/main" id="{B0075FE3-E7B5-E7F7-12A1-B097A02A897F}"/>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0" name="Google Shape;1404;p96">
                <a:extLst>
                  <a:ext uri="{FF2B5EF4-FFF2-40B4-BE49-F238E27FC236}">
                    <a16:creationId xmlns:a16="http://schemas.microsoft.com/office/drawing/2014/main" id="{35ED0E21-2C55-FC75-BF9D-CC06C5C61E99}"/>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2" name="Google Shape;1405;p96">
                <a:extLst>
                  <a:ext uri="{FF2B5EF4-FFF2-40B4-BE49-F238E27FC236}">
                    <a16:creationId xmlns:a16="http://schemas.microsoft.com/office/drawing/2014/main" id="{95187F9F-A501-3E56-3431-D442B9AFA155}"/>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16" name="Google Shape;379;p64">
            <a:extLst>
              <a:ext uri="{FF2B5EF4-FFF2-40B4-BE49-F238E27FC236}">
                <a16:creationId xmlns:a16="http://schemas.microsoft.com/office/drawing/2014/main" id="{299F989D-3121-B126-6CFB-0D8E9CE5403E}"/>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7" name="Google Shape;456;p68">
            <a:extLst>
              <a:ext uri="{FF2B5EF4-FFF2-40B4-BE49-F238E27FC236}">
                <a16:creationId xmlns:a16="http://schemas.microsoft.com/office/drawing/2014/main" id="{8CD4F5D6-4D68-47AE-D9F0-94EC3AD2697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8" name="Google Shape;457;p68">
            <a:extLst>
              <a:ext uri="{FF2B5EF4-FFF2-40B4-BE49-F238E27FC236}">
                <a16:creationId xmlns:a16="http://schemas.microsoft.com/office/drawing/2014/main" id="{2EECE5B9-BF8D-7A4A-37D3-29C8A4ECFF08}"/>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9" name="Google Shape;458;p68">
            <a:extLst>
              <a:ext uri="{FF2B5EF4-FFF2-40B4-BE49-F238E27FC236}">
                <a16:creationId xmlns:a16="http://schemas.microsoft.com/office/drawing/2014/main" id="{37712A01-D271-1C24-4288-90D928A7521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C24B220D-E513-76CF-D9BA-59C2B1673C0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268031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5B1335AA-0331-3170-A6D3-A2D447E21E68}"/>
            </a:ext>
          </a:extLst>
        </p:cNvPr>
        <p:cNvGrpSpPr/>
        <p:nvPr/>
      </p:nvGrpSpPr>
      <p:grpSpPr>
        <a:xfrm>
          <a:off x="0" y="0"/>
          <a:ext cx="0" cy="0"/>
          <a:chOff x="0" y="0"/>
          <a:chExt cx="0" cy="0"/>
        </a:xfrm>
      </p:grpSpPr>
      <p:sp>
        <p:nvSpPr>
          <p:cNvPr id="456" name="Google Shape;456;p68">
            <a:extLst>
              <a:ext uri="{FF2B5EF4-FFF2-40B4-BE49-F238E27FC236}">
                <a16:creationId xmlns:a16="http://schemas.microsoft.com/office/drawing/2014/main" id="{15DCF323-E296-BF09-6C7B-99EEB69567B3}"/>
              </a:ext>
            </a:extLst>
          </p:cNvPr>
          <p:cNvSpPr txBox="1">
            <a:spLocks noGrp="1"/>
          </p:cNvSpPr>
          <p:nvPr>
            <p:ph type="body" idx="1"/>
          </p:nvPr>
        </p:nvSpPr>
        <p:spPr>
          <a:xfrm>
            <a:off x="0" y="1358137"/>
            <a:ext cx="2291115" cy="1198668"/>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Diagnostic territorial</a:t>
            </a:r>
          </a:p>
          <a:p>
            <a:pPr marL="0" indent="0">
              <a:lnSpc>
                <a:spcPct val="82058"/>
              </a:lnSpc>
            </a:pPr>
            <a:endParaRPr lang="en-GB" sz="3600" b="1" dirty="0">
              <a:solidFill>
                <a:srgbClr val="8ECC4E"/>
              </a:solidFill>
              <a:latin typeface="Calibri" panose="020F0502020204030204" pitchFamily="34" charset="0"/>
              <a:cs typeface="Calibri" panose="020F0502020204030204" pitchFamily="34" charset="0"/>
            </a:endParaRPr>
          </a:p>
          <a:p>
            <a:pPr marL="0" indent="0">
              <a:lnSpc>
                <a:spcPct val="82058"/>
              </a:lnSpc>
            </a:pPr>
            <a:endParaRPr sz="3401" dirty="0"/>
          </a:p>
        </p:txBody>
      </p:sp>
      <p:sp>
        <p:nvSpPr>
          <p:cNvPr id="457" name="Google Shape;457;p68">
            <a:extLst>
              <a:ext uri="{FF2B5EF4-FFF2-40B4-BE49-F238E27FC236}">
                <a16:creationId xmlns:a16="http://schemas.microsoft.com/office/drawing/2014/main" id="{A633385B-8DAE-6736-CACB-82C80B9A412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594072E1-7092-D7C6-84DF-1F8D4F2B92B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0EE381B3-8101-D576-0AA3-7BE8DDDFDD6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11</a:t>
            </a:fld>
            <a:endParaRPr dirty="0"/>
          </a:p>
        </p:txBody>
      </p:sp>
      <p:sp>
        <p:nvSpPr>
          <p:cNvPr id="460" name="Google Shape;460;p68">
            <a:extLst>
              <a:ext uri="{FF2B5EF4-FFF2-40B4-BE49-F238E27FC236}">
                <a16:creationId xmlns:a16="http://schemas.microsoft.com/office/drawing/2014/main" id="{D93932B1-7499-CA7D-4DE6-73AB18F23A7E}"/>
              </a:ext>
            </a:extLst>
          </p:cNvPr>
          <p:cNvSpPr txBox="1"/>
          <p:nvPr/>
        </p:nvSpPr>
        <p:spPr>
          <a:xfrm>
            <a:off x="2683709" y="439549"/>
            <a:ext cx="5985727" cy="4350129"/>
          </a:xfrm>
          <a:prstGeom prst="rect">
            <a:avLst/>
          </a:prstGeom>
          <a:noFill/>
          <a:ln>
            <a:noFill/>
          </a:ln>
        </p:spPr>
        <p:txBody>
          <a:bodyPr spcFirstLastPara="1" wrap="square" lIns="0" tIns="10124" rIns="0" bIns="0" anchor="t" anchorCtr="0">
            <a:spAutoFit/>
          </a:bodyPr>
          <a:lstStyle/>
          <a:p>
            <a:r>
              <a:rPr lang="en-GB" sz="1600" dirty="0">
                <a:solidFill>
                  <a:schemeClr val="tx2">
                    <a:lumMod val="50000"/>
                  </a:schemeClr>
                </a:solidFill>
                <a:latin typeface="Calibri" panose="020F0502020204030204" pitchFamily="34" charset="0"/>
                <a:cs typeface="Calibri" panose="020F0502020204030204" pitchFamily="34" charset="0"/>
              </a:rPr>
              <a:t>L'écotourisme doit dépasser la notion de patrimoine historique (monuments) pour s'étendre au patrimoine naturel, aux savoir-faire, aux produits locaux et aux cultures locales. </a:t>
            </a:r>
            <a:endParaRPr lang="en-GB" b="1" dirty="0">
              <a:solidFill>
                <a:srgbClr val="8ECC4E"/>
              </a:solidFill>
              <a:latin typeface="Calibri" panose="020F0502020204030204" pitchFamily="34" charset="0"/>
              <a:cs typeface="Calibri" panose="020F0502020204030204" pitchFamily="34" charset="0"/>
            </a:endParaRPr>
          </a:p>
          <a:p>
            <a:endParaRPr lang="en-GB" sz="1400" b="1" dirty="0">
              <a:solidFill>
                <a:srgbClr val="8ECC4E"/>
              </a:solidFill>
              <a:latin typeface="Calibri" panose="020F0502020204030204" pitchFamily="34" charset="0"/>
              <a:cs typeface="Calibri" panose="020F0502020204030204" pitchFamily="34" charset="0"/>
            </a:endParaRPr>
          </a:p>
          <a:p>
            <a:r>
              <a:rPr lang="en-GB" sz="1800" b="1" dirty="0">
                <a:solidFill>
                  <a:schemeClr val="accent4"/>
                </a:solidFill>
                <a:latin typeface="Calibri" panose="020F0502020204030204" pitchFamily="34" charset="0"/>
                <a:cs typeface="Calibri" panose="020F0502020204030204" pitchFamily="34" charset="0"/>
              </a:rPr>
              <a:t>COMMENT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En mettant l'accent sur tout ce qui caractérise un projet d'écotourisme et en particulier sur.. :</a:t>
            </a:r>
          </a:p>
          <a:p>
            <a:pPr marL="285750" indent="-285750" rtl="0">
              <a:buFont typeface="Wingdings" pitchFamily="2" charset="2"/>
              <a:buChar char="v"/>
            </a:pPr>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Pratiques durables dans le domaine choisi</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Ressources naturelles et environnementales et leur conservation</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Échanges culturels et dynamiques socioculturelles</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Durabilité des infrastructures</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Situation touristique de la région</a:t>
            </a:r>
          </a:p>
          <a:p>
            <a:pPr marL="285750" indent="-285750" rtl="0">
              <a:spcAft>
                <a:spcPts val="600"/>
              </a:spcAft>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Dynamique économique et répartition des richesses</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79;p64">
            <a:extLst>
              <a:ext uri="{FF2B5EF4-FFF2-40B4-BE49-F238E27FC236}">
                <a16:creationId xmlns:a16="http://schemas.microsoft.com/office/drawing/2014/main" id="{DA29B646-F7C9-DF08-7565-317B85BE1091}"/>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E0E823F2-DA44-269B-7CDF-72042621714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5" name="Google Shape;457;p68">
            <a:extLst>
              <a:ext uri="{FF2B5EF4-FFF2-40B4-BE49-F238E27FC236}">
                <a16:creationId xmlns:a16="http://schemas.microsoft.com/office/drawing/2014/main" id="{260F4303-65C0-B994-B3DF-5E36FDE5FDEB}"/>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6" name="Google Shape;458;p68">
            <a:extLst>
              <a:ext uri="{FF2B5EF4-FFF2-40B4-BE49-F238E27FC236}">
                <a16:creationId xmlns:a16="http://schemas.microsoft.com/office/drawing/2014/main" id="{A8FDF83B-B565-4524-3C38-89C6D8470C9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12F751B9-4977-C4FA-670C-EFD5248275E9}"/>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907387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BE2FD551-2662-80CC-309C-23AEBD50AF8B}"/>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E7F85483-1401-3E08-64EF-CA49D2AA45ED}"/>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FB1D98CD-2896-BB32-ABF5-8F54D729EC5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12</a:t>
            </a:fld>
            <a:endParaRPr dirty="0"/>
          </a:p>
        </p:txBody>
      </p:sp>
      <p:sp>
        <p:nvSpPr>
          <p:cNvPr id="460" name="Google Shape;460;p68">
            <a:extLst>
              <a:ext uri="{FF2B5EF4-FFF2-40B4-BE49-F238E27FC236}">
                <a16:creationId xmlns:a16="http://schemas.microsoft.com/office/drawing/2014/main" id="{58F85658-9DF1-CFF5-9FA3-4522801C317D}"/>
              </a:ext>
            </a:extLst>
          </p:cNvPr>
          <p:cNvSpPr txBox="1"/>
          <p:nvPr/>
        </p:nvSpPr>
        <p:spPr>
          <a:xfrm>
            <a:off x="2588941" y="1239290"/>
            <a:ext cx="6328813" cy="2688007"/>
          </a:xfrm>
          <a:prstGeom prst="rect">
            <a:avLst/>
          </a:prstGeom>
          <a:noFill/>
          <a:ln>
            <a:noFill/>
          </a:ln>
        </p:spPr>
        <p:txBody>
          <a:bodyPr spcFirstLastPara="1" wrap="square" lIns="0" tIns="10124" rIns="0" bIns="0" anchor="t" anchorCtr="0">
            <a:spAutoFit/>
          </a:bodyPr>
          <a:lstStyle/>
          <a:p>
            <a:endParaRPr lang="en-GB" sz="1600" b="1" dirty="0">
              <a:solidFill>
                <a:srgbClr val="8ECC4E"/>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Il s'agit d'un </a:t>
            </a:r>
            <a:r>
              <a:rPr lang="en-GB" sz="1600" b="1" dirty="0">
                <a:solidFill>
                  <a:schemeClr val="tx2">
                    <a:lumMod val="50000"/>
                  </a:schemeClr>
                </a:solidFill>
                <a:latin typeface="Calibri" panose="020F0502020204030204" pitchFamily="34" charset="0"/>
                <a:cs typeface="Calibri" panose="020F0502020204030204" pitchFamily="34" charset="0"/>
              </a:rPr>
              <a:t>espace géographique délimité </a:t>
            </a:r>
            <a:r>
              <a:rPr lang="en-GB" sz="1600" dirty="0">
                <a:solidFill>
                  <a:schemeClr val="tx2">
                    <a:lumMod val="50000"/>
                  </a:schemeClr>
                </a:solidFill>
                <a:latin typeface="Calibri" panose="020F0502020204030204" pitchFamily="34" charset="0"/>
                <a:cs typeface="Calibri" panose="020F0502020204030204" pitchFamily="34" charset="0"/>
              </a:rPr>
              <a:t>(dans notre cas, le territoire que vous avez choisi pour votre projet)</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dans lequel </a:t>
            </a:r>
            <a:r>
              <a:rPr lang="en-GB" sz="1600" i="1" dirty="0">
                <a:solidFill>
                  <a:schemeClr val="tx2">
                    <a:lumMod val="50000"/>
                  </a:schemeClr>
                </a:solidFill>
                <a:latin typeface="Calibri" panose="020F0502020204030204" pitchFamily="34" charset="0"/>
                <a:cs typeface="Calibri" panose="020F0502020204030204" pitchFamily="34" charset="0"/>
              </a:rPr>
              <a:t>des ressources matérielles et immatérielles </a:t>
            </a:r>
            <a:r>
              <a:rPr lang="en-GB" sz="1600" dirty="0">
                <a:solidFill>
                  <a:schemeClr val="tx2">
                    <a:lumMod val="50000"/>
                  </a:schemeClr>
                </a:solidFill>
                <a:latin typeface="Calibri" panose="020F0502020204030204" pitchFamily="34" charset="0"/>
                <a:cs typeface="Calibri" panose="020F0502020204030204" pitchFamily="34" charset="0"/>
              </a:rPr>
              <a:t>sont réunies</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dans lequel </a:t>
            </a:r>
            <a:r>
              <a:rPr lang="en-GB" sz="1600" i="1" dirty="0">
                <a:solidFill>
                  <a:schemeClr val="tx2">
                    <a:lumMod val="50000"/>
                  </a:schemeClr>
                </a:solidFill>
                <a:latin typeface="Calibri" panose="020F0502020204030204" pitchFamily="34" charset="0"/>
                <a:cs typeface="Calibri" panose="020F0502020204030204" pitchFamily="34" charset="0"/>
              </a:rPr>
              <a:t>les gens agissent et interagissent </a:t>
            </a:r>
            <a:r>
              <a:rPr lang="en-GB" sz="1600" dirty="0">
                <a:solidFill>
                  <a:schemeClr val="tx2">
                    <a:lumMod val="50000"/>
                  </a:schemeClr>
                </a:solidFill>
                <a:latin typeface="Calibri" panose="020F0502020204030204" pitchFamily="34" charset="0"/>
                <a:cs typeface="Calibri" panose="020F0502020204030204" pitchFamily="34" charset="0"/>
              </a:rPr>
              <a:t>(un espace social) par le biais d'échanges sociaux, culturels et économiques. </a:t>
            </a:r>
          </a:p>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r>
              <a:rPr lang="en-GB" sz="1600" dirty="0">
                <a:solidFill>
                  <a:schemeClr val="tx2">
                    <a:lumMod val="50000"/>
                  </a:schemeClr>
                </a:solidFill>
                <a:latin typeface="Calibri" panose="020F0502020204030204" pitchFamily="34" charset="0"/>
                <a:cs typeface="Calibri" panose="020F0502020204030204" pitchFamily="34" charset="0"/>
              </a:rPr>
              <a:t>	et qui </a:t>
            </a:r>
            <a:r>
              <a:rPr lang="en-GB" sz="1600" i="1" dirty="0">
                <a:solidFill>
                  <a:schemeClr val="tx2">
                    <a:lumMod val="50000"/>
                  </a:schemeClr>
                </a:solidFill>
                <a:latin typeface="Calibri" panose="020F0502020204030204" pitchFamily="34" charset="0"/>
                <a:cs typeface="Calibri" panose="020F0502020204030204" pitchFamily="34" charset="0"/>
              </a:rPr>
              <a:t>partagent une histoire et une culture</a:t>
            </a:r>
            <a:r>
              <a:rPr lang="en-GB" sz="1600" dirty="0">
                <a:solidFill>
                  <a:schemeClr val="tx2">
                    <a:lumMod val="50000"/>
                  </a:schemeClr>
                </a:solidFill>
                <a:latin typeface="Calibri" panose="020F0502020204030204" pitchFamily="34" charset="0"/>
                <a:cs typeface="Calibri" panose="020F0502020204030204" pitchFamily="34" charset="0"/>
              </a:rPr>
              <a:t>.</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594;p72">
            <a:extLst>
              <a:ext uri="{FF2B5EF4-FFF2-40B4-BE49-F238E27FC236}">
                <a16:creationId xmlns:a16="http://schemas.microsoft.com/office/drawing/2014/main" id="{A2961E71-E8AF-72DD-91D8-14053432466D}"/>
              </a:ext>
            </a:extLst>
          </p:cNvPr>
          <p:cNvSpPr txBox="1">
            <a:spLocks/>
          </p:cNvSpPr>
          <p:nvPr/>
        </p:nvSpPr>
        <p:spPr>
          <a:xfrm>
            <a:off x="2490257" y="586909"/>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Qu'est-ce qu'un territoire ?</a:t>
            </a:r>
          </a:p>
        </p:txBody>
      </p:sp>
      <p:sp>
        <p:nvSpPr>
          <p:cNvPr id="4" name="Höger 3">
            <a:extLst>
              <a:ext uri="{FF2B5EF4-FFF2-40B4-BE49-F238E27FC236}">
                <a16:creationId xmlns:a16="http://schemas.microsoft.com/office/drawing/2014/main" id="{D4D9B409-5CBB-E019-6D42-3C52F00A5919}"/>
              </a:ext>
            </a:extLst>
          </p:cNvPr>
          <p:cNvSpPr/>
          <p:nvPr/>
        </p:nvSpPr>
        <p:spPr>
          <a:xfrm>
            <a:off x="2808632" y="2334397"/>
            <a:ext cx="551498" cy="45719"/>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öger 4">
            <a:extLst>
              <a:ext uri="{FF2B5EF4-FFF2-40B4-BE49-F238E27FC236}">
                <a16:creationId xmlns:a16="http://schemas.microsoft.com/office/drawing/2014/main" id="{159F2B45-1D24-E63A-8A14-0F14B36CDC18}"/>
              </a:ext>
            </a:extLst>
          </p:cNvPr>
          <p:cNvSpPr/>
          <p:nvPr/>
        </p:nvSpPr>
        <p:spPr>
          <a:xfrm flipV="1">
            <a:off x="2808631" y="3047939"/>
            <a:ext cx="551498" cy="51755"/>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öger 5">
            <a:extLst>
              <a:ext uri="{FF2B5EF4-FFF2-40B4-BE49-F238E27FC236}">
                <a16:creationId xmlns:a16="http://schemas.microsoft.com/office/drawing/2014/main" id="{11904ED2-A031-60B9-A117-B0CDD3A6D012}"/>
              </a:ext>
            </a:extLst>
          </p:cNvPr>
          <p:cNvSpPr/>
          <p:nvPr/>
        </p:nvSpPr>
        <p:spPr>
          <a:xfrm>
            <a:off x="2808631" y="3814591"/>
            <a:ext cx="551499" cy="51755"/>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Google Shape;379;p64">
            <a:extLst>
              <a:ext uri="{FF2B5EF4-FFF2-40B4-BE49-F238E27FC236}">
                <a16:creationId xmlns:a16="http://schemas.microsoft.com/office/drawing/2014/main" id="{672A84AC-4130-0F15-1218-96BB6AD5A6C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EC9A457E-DF4F-608D-CBFE-362E7347283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50554264-A4BB-C991-28AB-7C0D8BF97A9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4" name="Google Shape;458;p68">
            <a:extLst>
              <a:ext uri="{FF2B5EF4-FFF2-40B4-BE49-F238E27FC236}">
                <a16:creationId xmlns:a16="http://schemas.microsoft.com/office/drawing/2014/main" id="{52ED870A-F76D-98EC-136E-96228994BA5D}"/>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7E2C0403-8921-341E-EE5A-26878855FDFB}"/>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627533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EC7D1DCD-A285-AF03-0BEB-48858DA897F3}"/>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A89D7225-EE26-1CEA-E923-03C66D58F00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13</a:t>
            </a:fld>
            <a:endParaRPr dirty="0"/>
          </a:p>
        </p:txBody>
      </p:sp>
      <p:sp>
        <p:nvSpPr>
          <p:cNvPr id="460" name="Google Shape;460;p68">
            <a:extLst>
              <a:ext uri="{FF2B5EF4-FFF2-40B4-BE49-F238E27FC236}">
                <a16:creationId xmlns:a16="http://schemas.microsoft.com/office/drawing/2014/main" id="{537499E9-D131-0F79-4AF2-627785B0EF9C}"/>
              </a:ext>
            </a:extLst>
          </p:cNvPr>
          <p:cNvSpPr txBox="1"/>
          <p:nvPr/>
        </p:nvSpPr>
        <p:spPr>
          <a:xfrm>
            <a:off x="2504953" y="1305666"/>
            <a:ext cx="6230347" cy="1487550"/>
          </a:xfrm>
          <a:prstGeom prst="rect">
            <a:avLst/>
          </a:prstGeom>
          <a:noFill/>
          <a:ln>
            <a:noFill/>
          </a:ln>
        </p:spPr>
        <p:txBody>
          <a:bodyPr spcFirstLastPara="1" wrap="square" lIns="0" tIns="10124" rIns="0" bIns="0" anchor="t" anchorCtr="0">
            <a:spAutoFit/>
          </a:bodyPr>
          <a:lstStyle/>
          <a:p>
            <a:endParaRPr lang="en-GB" sz="1600" b="1" dirty="0">
              <a:solidFill>
                <a:srgbClr val="8ECC4E"/>
              </a:solidFill>
              <a:latin typeface="Calibri" panose="020F0502020204030204" pitchFamily="34" charset="0"/>
              <a:cs typeface="Calibri" panose="020F0502020204030204" pitchFamily="34" charset="0"/>
            </a:endParaRPr>
          </a:p>
          <a:p>
            <a:pPr marL="285750" indent="-285750" rtl="0">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Ressources matérielles : ressources naturelles et environnementales, équipements et infrastructures, bâtiments, produits agricoles, artisanaux et/ou industriels, voies de transport, installations, etc.</a:t>
            </a:r>
          </a:p>
          <a:p>
            <a:pPr marL="285750" indent="-285750" rtl="0">
              <a:buClr>
                <a:schemeClr val="tx2">
                  <a:lumMod val="50000"/>
                </a:schemeClr>
              </a:buClr>
              <a:buFont typeface="Wingdings" pitchFamily="2" charset="2"/>
              <a:buChar char="v"/>
            </a:pPr>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rtl="0">
              <a:buClr>
                <a:schemeClr val="tx2">
                  <a:lumMod val="50000"/>
                </a:schemeClr>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Ressources immatérielles : savoir-faire, patrimoine culturel, dynamique sociale</a:t>
            </a:r>
          </a:p>
        </p:txBody>
      </p:sp>
      <p:sp>
        <p:nvSpPr>
          <p:cNvPr id="2" name="Google Shape;594;p72">
            <a:extLst>
              <a:ext uri="{FF2B5EF4-FFF2-40B4-BE49-F238E27FC236}">
                <a16:creationId xmlns:a16="http://schemas.microsoft.com/office/drawing/2014/main" id="{A5A35910-482F-C681-E8D8-469636A27080}"/>
              </a:ext>
            </a:extLst>
          </p:cNvPr>
          <p:cNvSpPr txBox="1">
            <a:spLocks/>
          </p:cNvSpPr>
          <p:nvPr/>
        </p:nvSpPr>
        <p:spPr>
          <a:xfrm>
            <a:off x="2405369" y="571203"/>
            <a:ext cx="6402201"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Quelles sont les ressources d'un territoire ?</a:t>
            </a:r>
            <a:endParaRPr lang="sv-SE" dirty="0"/>
          </a:p>
          <a:p>
            <a:pPr marL="0" indent="0"/>
            <a:endParaRPr lang="sv-SE" dirty="0">
              <a:solidFill>
                <a:srgbClr val="FF9933"/>
              </a:solidFill>
            </a:endParaRPr>
          </a:p>
        </p:txBody>
      </p:sp>
      <p:sp>
        <p:nvSpPr>
          <p:cNvPr id="4" name="textruta 3">
            <a:extLst>
              <a:ext uri="{FF2B5EF4-FFF2-40B4-BE49-F238E27FC236}">
                <a16:creationId xmlns:a16="http://schemas.microsoft.com/office/drawing/2014/main" id="{E55345EE-9AFD-6879-A430-96181402BA99}"/>
              </a:ext>
            </a:extLst>
          </p:cNvPr>
          <p:cNvSpPr txBox="1"/>
          <p:nvPr/>
        </p:nvSpPr>
        <p:spPr>
          <a:xfrm>
            <a:off x="2387543" y="3221062"/>
            <a:ext cx="6639047" cy="642035"/>
          </a:xfrm>
          <a:prstGeom prst="rect">
            <a:avLst/>
          </a:prstGeom>
          <a:noFill/>
        </p:spPr>
        <p:txBody>
          <a:bodyPr wrap="square">
            <a:spAutoFit/>
          </a:bodyPr>
          <a:lstStyle/>
          <a:p>
            <a:pPr>
              <a:lnSpc>
                <a:spcPct val="115000"/>
              </a:lnSpc>
              <a:spcAft>
                <a:spcPts val="800"/>
              </a:spcAft>
            </a:pPr>
            <a:r>
              <a:rPr lang="en-GB" sz="1600" i="1" dirty="0">
                <a:solidFill>
                  <a:schemeClr val="tx2">
                    <a:lumMod val="50000"/>
                  </a:schemeClr>
                </a:solidFill>
                <a:effectLst/>
                <a:latin typeface="Calibri" panose="020F0502020204030204" pitchFamily="34" charset="0"/>
                <a:ea typeface="Aptos" panose="020B0004020202020204" pitchFamily="34" charset="0"/>
                <a:cs typeface="Calibri" panose="020F0502020204030204" pitchFamily="34" charset="0"/>
              </a:rPr>
              <a:t> Un projet d'écotourisme cherchera à identifier et à développer les ressources qui sont spécifiques à la zone ciblée et qui la distinguent des autres zones.</a:t>
            </a:r>
            <a:endParaRPr lang="sv-SE" sz="1400" i="1" dirty="0">
              <a:solidFill>
                <a:schemeClr val="tx2">
                  <a:lumMod val="50000"/>
                </a:schemeClr>
              </a:solidFill>
              <a:effectLst/>
              <a:latin typeface="Calibri" panose="020F0502020204030204" pitchFamily="34" charset="0"/>
              <a:ea typeface="Aptos" panose="020B0004020202020204" pitchFamily="34" charset="0"/>
              <a:cs typeface="Calibri" panose="020F0502020204030204" pitchFamily="34" charset="0"/>
            </a:endParaRPr>
          </a:p>
        </p:txBody>
      </p:sp>
      <p:sp>
        <p:nvSpPr>
          <p:cNvPr id="24" name="Google Shape;379;p64">
            <a:extLst>
              <a:ext uri="{FF2B5EF4-FFF2-40B4-BE49-F238E27FC236}">
                <a16:creationId xmlns:a16="http://schemas.microsoft.com/office/drawing/2014/main" id="{14413422-B16D-F585-B8AA-F19C0AD11E1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25" name="Google Shape;456;p68">
            <a:extLst>
              <a:ext uri="{FF2B5EF4-FFF2-40B4-BE49-F238E27FC236}">
                <a16:creationId xmlns:a16="http://schemas.microsoft.com/office/drawing/2014/main" id="{4FB2A15E-3827-3F8C-E60C-B8EA064E3917}"/>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26" name="Google Shape;457;p68">
            <a:extLst>
              <a:ext uri="{FF2B5EF4-FFF2-40B4-BE49-F238E27FC236}">
                <a16:creationId xmlns:a16="http://schemas.microsoft.com/office/drawing/2014/main" id="{8B34507F-E9C1-5E4B-3805-26AC7188F13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27" name="Google Shape;458;p68">
            <a:extLst>
              <a:ext uri="{FF2B5EF4-FFF2-40B4-BE49-F238E27FC236}">
                <a16:creationId xmlns:a16="http://schemas.microsoft.com/office/drawing/2014/main" id="{7774ADBB-716B-0897-6FE5-2D4ED3BBE87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B03BE4FD-C28C-5313-FC97-E8C9ACC41DB0}"/>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47816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529AECB0-61BE-EF65-2A41-7B856855FF44}"/>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ED060C17-13FB-F36C-EEE2-2D3952E3BA6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2DB286C8-0B8E-4D89-5657-82FFFD98754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14</a:t>
            </a:fld>
            <a:endParaRPr dirty="0"/>
          </a:p>
        </p:txBody>
      </p:sp>
      <p:sp>
        <p:nvSpPr>
          <p:cNvPr id="460" name="Google Shape;460;p68">
            <a:extLst>
              <a:ext uri="{FF2B5EF4-FFF2-40B4-BE49-F238E27FC236}">
                <a16:creationId xmlns:a16="http://schemas.microsoft.com/office/drawing/2014/main" id="{BD19EB2D-CB90-911C-E3FA-55EE542995C4}"/>
              </a:ext>
            </a:extLst>
          </p:cNvPr>
          <p:cNvSpPr txBox="1"/>
          <p:nvPr/>
        </p:nvSpPr>
        <p:spPr>
          <a:xfrm>
            <a:off x="2702560" y="1449015"/>
            <a:ext cx="6189917" cy="3366655"/>
          </a:xfrm>
          <a:prstGeom prst="rect">
            <a:avLst/>
          </a:prstGeom>
          <a:noFill/>
          <a:ln>
            <a:noFill/>
          </a:ln>
        </p:spPr>
        <p:txBody>
          <a:bodyPr spcFirstLastPara="1" wrap="square" lIns="0" tIns="10124" rIns="0" bIns="0" anchor="t" anchorCtr="0">
            <a:spAutoFit/>
          </a:bodyPr>
          <a:lstStyle/>
          <a:p>
            <a:r>
              <a:rPr lang="en-GB" sz="1600" b="1" dirty="0">
                <a:solidFill>
                  <a:schemeClr val="accent4"/>
                </a:solidFill>
                <a:latin typeface="Calibri" panose="020F0502020204030204" pitchFamily="34" charset="0"/>
                <a:cs typeface="Calibri" panose="020F0502020204030204" pitchFamily="34" charset="0"/>
              </a:rPr>
              <a:t>Qu'est-ce que c'est ?</a:t>
            </a:r>
            <a:endParaRPr lang="en-GB" sz="1600" dirty="0">
              <a:solidFill>
                <a:schemeClr val="accent4"/>
              </a:solidFill>
              <a:latin typeface="Calibri" panose="020F0502020204030204" pitchFamily="34" charset="0"/>
              <a:cs typeface="Calibri" panose="020F0502020204030204" pitchFamily="34" charset="0"/>
            </a:endParaRPr>
          </a:p>
          <a:p>
            <a:r>
              <a:rPr lang="en-GB" sz="1401" dirty="0">
                <a:solidFill>
                  <a:schemeClr val="tx2">
                    <a:lumMod val="50000"/>
                  </a:schemeClr>
                </a:solidFill>
                <a:latin typeface="Calibri" panose="020F0502020204030204" pitchFamily="34" charset="0"/>
                <a:cs typeface="Calibri" panose="020F0502020204030204" pitchFamily="34" charset="0"/>
              </a:rPr>
              <a:t>Une analyse du territoire par rapport à la dimension environnementale et écologique en général, et à la dimension écotouristique en particulier, de votre projet ou de l'activité que vous souhaitez initier.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401" dirty="0">
                <a:solidFill>
                  <a:schemeClr val="tx2">
                    <a:lumMod val="50000"/>
                  </a:schemeClr>
                </a:solidFill>
                <a:latin typeface="Calibri" panose="020F0502020204030204" pitchFamily="34" charset="0"/>
                <a:cs typeface="Calibri" panose="020F0502020204030204" pitchFamily="34" charset="0"/>
              </a:rPr>
              <a:t>Il a plusieurs objectifs :</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Connaître et comprendre une zone/région qui vous intéresse</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Identifier et connaître les acteurs locaux directement et indirectement impliqués dans les questions d'environnement et de tourisme.</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Initier et faciliter la mobilisation des principaux acteurs locaux</a:t>
            </a:r>
          </a:p>
          <a:p>
            <a:pPr marL="285750" indent="-285750" rtl="0">
              <a:spcAft>
                <a:spcPts val="600"/>
              </a:spcAft>
              <a:buClr>
                <a:schemeClr val="tx2">
                  <a:lumMod val="50000"/>
                </a:schemeClr>
              </a:buClr>
              <a:buFont typeface="Wingdings" pitchFamily="2" charset="2"/>
              <a:buChar char="v"/>
            </a:pPr>
            <a:r>
              <a:rPr lang="en-GB" sz="1401" dirty="0">
                <a:solidFill>
                  <a:schemeClr val="tx2">
                    <a:lumMod val="50000"/>
                  </a:schemeClr>
                </a:solidFill>
                <a:latin typeface="Calibri" panose="020F0502020204030204" pitchFamily="34" charset="0"/>
                <a:cs typeface="Calibri" panose="020F0502020204030204" pitchFamily="34" charset="0"/>
              </a:rPr>
              <a:t>Fournir un outil de planification stratégique de votre initiative en identifiant les objectifs, les actions, les méthodes de mise en œuvre et l'affectation des ressources.</a:t>
            </a:r>
          </a:p>
          <a:p>
            <a:pPr rtl="0"/>
            <a:endParaRPr lang="en-GB" sz="140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594;p72">
            <a:extLst>
              <a:ext uri="{FF2B5EF4-FFF2-40B4-BE49-F238E27FC236}">
                <a16:creationId xmlns:a16="http://schemas.microsoft.com/office/drawing/2014/main" id="{2AF59C72-6AD8-8AB0-F03B-728548B8C5BA}"/>
              </a:ext>
            </a:extLst>
          </p:cNvPr>
          <p:cNvSpPr txBox="1">
            <a:spLocks/>
          </p:cNvSpPr>
          <p:nvPr/>
        </p:nvSpPr>
        <p:spPr>
          <a:xfrm>
            <a:off x="2534161" y="408643"/>
            <a:ext cx="5929205" cy="78692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Diagnostic territorial dans le cadre d'un projet d'écotourisme</a:t>
            </a:r>
          </a:p>
          <a:p>
            <a:pPr marL="0" indent="0"/>
            <a:endParaRPr lang="sv-SE" dirty="0">
              <a:solidFill>
                <a:srgbClr val="FF9933"/>
              </a:solidFill>
            </a:endParaRPr>
          </a:p>
        </p:txBody>
      </p:sp>
      <p:sp>
        <p:nvSpPr>
          <p:cNvPr id="7" name="Google Shape;379;p64">
            <a:extLst>
              <a:ext uri="{FF2B5EF4-FFF2-40B4-BE49-F238E27FC236}">
                <a16:creationId xmlns:a16="http://schemas.microsoft.com/office/drawing/2014/main" id="{14446D2F-B0CF-04DC-685F-7A50A7CD425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8" name="Google Shape;456;p68">
            <a:extLst>
              <a:ext uri="{FF2B5EF4-FFF2-40B4-BE49-F238E27FC236}">
                <a16:creationId xmlns:a16="http://schemas.microsoft.com/office/drawing/2014/main" id="{B40ADEC5-BA57-8686-AA23-BE5725057F9E}"/>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9" name="Google Shape;457;p68">
            <a:extLst>
              <a:ext uri="{FF2B5EF4-FFF2-40B4-BE49-F238E27FC236}">
                <a16:creationId xmlns:a16="http://schemas.microsoft.com/office/drawing/2014/main" id="{8C965AEF-53B6-A58E-B61B-902C75D13488}"/>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0" name="Google Shape;458;p68">
            <a:extLst>
              <a:ext uri="{FF2B5EF4-FFF2-40B4-BE49-F238E27FC236}">
                <a16:creationId xmlns:a16="http://schemas.microsoft.com/office/drawing/2014/main" id="{B8BE7534-94F0-A5A4-D280-B07633F693E0}"/>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2B28328D-A439-C8F9-B2AD-794165E45031}"/>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017279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1D732E6C-E42F-3D98-5598-414F58AA7C7A}"/>
            </a:ext>
          </a:extLst>
        </p:cNvPr>
        <p:cNvGrpSpPr/>
        <p:nvPr/>
      </p:nvGrpSpPr>
      <p:grpSpPr>
        <a:xfrm>
          <a:off x="0" y="0"/>
          <a:ext cx="0" cy="0"/>
          <a:chOff x="0" y="0"/>
          <a:chExt cx="0" cy="0"/>
        </a:xfrm>
      </p:grpSpPr>
      <p:sp>
        <p:nvSpPr>
          <p:cNvPr id="456" name="Google Shape;456;p68">
            <a:extLst>
              <a:ext uri="{FF2B5EF4-FFF2-40B4-BE49-F238E27FC236}">
                <a16:creationId xmlns:a16="http://schemas.microsoft.com/office/drawing/2014/main" id="{93A306F0-06E1-44DD-AD12-A01346A46E50}"/>
              </a:ext>
            </a:extLst>
          </p:cNvPr>
          <p:cNvSpPr txBox="1">
            <a:spLocks noGrp="1"/>
          </p:cNvSpPr>
          <p:nvPr>
            <p:ph type="body" idx="1"/>
          </p:nvPr>
        </p:nvSpPr>
        <p:spPr>
          <a:xfrm>
            <a:off x="0" y="1358137"/>
            <a:ext cx="2291115" cy="1198668"/>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Diagnostic territorial</a:t>
            </a:r>
          </a:p>
          <a:p>
            <a:pPr marL="0" indent="0">
              <a:lnSpc>
                <a:spcPct val="82058"/>
              </a:lnSpc>
            </a:pPr>
            <a:endParaRPr lang="en-GB" sz="3600" b="1" dirty="0">
              <a:solidFill>
                <a:srgbClr val="8ECC4E"/>
              </a:solidFill>
              <a:latin typeface="Calibri" panose="020F0502020204030204" pitchFamily="34" charset="0"/>
              <a:cs typeface="Calibri" panose="020F0502020204030204" pitchFamily="34" charset="0"/>
            </a:endParaRPr>
          </a:p>
          <a:p>
            <a:pPr marL="0" indent="0">
              <a:lnSpc>
                <a:spcPct val="82058"/>
              </a:lnSpc>
            </a:pPr>
            <a:endParaRPr sz="3401" dirty="0"/>
          </a:p>
        </p:txBody>
      </p:sp>
      <p:cxnSp>
        <p:nvCxnSpPr>
          <p:cNvPr id="458" name="Google Shape;458;p68">
            <a:extLst>
              <a:ext uri="{FF2B5EF4-FFF2-40B4-BE49-F238E27FC236}">
                <a16:creationId xmlns:a16="http://schemas.microsoft.com/office/drawing/2014/main" id="{C14CF21B-C69D-0834-5340-045E9D2426E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C72FDCBC-2132-F08A-56BC-BAC14D93057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15</a:t>
            </a:fld>
            <a:endParaRPr dirty="0"/>
          </a:p>
        </p:txBody>
      </p:sp>
      <p:sp>
        <p:nvSpPr>
          <p:cNvPr id="460" name="Google Shape;460;p68">
            <a:extLst>
              <a:ext uri="{FF2B5EF4-FFF2-40B4-BE49-F238E27FC236}">
                <a16:creationId xmlns:a16="http://schemas.microsoft.com/office/drawing/2014/main" id="{325982B8-A648-70B5-36BA-1A8E336CE31E}"/>
              </a:ext>
            </a:extLst>
          </p:cNvPr>
          <p:cNvSpPr txBox="1"/>
          <p:nvPr/>
        </p:nvSpPr>
        <p:spPr>
          <a:xfrm>
            <a:off x="2648934" y="1223480"/>
            <a:ext cx="6539593" cy="1225940"/>
          </a:xfrm>
          <a:prstGeom prst="rect">
            <a:avLst/>
          </a:prstGeom>
          <a:noFill/>
          <a:ln>
            <a:noFill/>
          </a:ln>
        </p:spPr>
        <p:txBody>
          <a:bodyPr spcFirstLastPara="1" wrap="square" lIns="0" tIns="10124" rIns="0" bIns="0" anchor="t" anchorCtr="0">
            <a:spAutoFit/>
          </a:bodyPr>
          <a:lstStyle/>
          <a:p>
            <a:pPr rtl="0"/>
            <a:endParaRPr lang="en-GB" sz="1600" dirty="0">
              <a:solidFill>
                <a:schemeClr val="tx2">
                  <a:lumMod val="50000"/>
                </a:schemeClr>
              </a:solidFill>
              <a:latin typeface="Calibri" panose="020F0502020204030204" pitchFamily="34" charset="0"/>
              <a:cs typeface="Calibri" panose="020F0502020204030204" pitchFamily="34" charset="0"/>
            </a:endParaRPr>
          </a:p>
          <a:p>
            <a:pPr rtl="0">
              <a:spcAft>
                <a:spcPts val="600"/>
              </a:spcAft>
              <a:buClr>
                <a:schemeClr val="tx2">
                  <a:lumMod val="50000"/>
                </a:schemeClr>
              </a:buClr>
            </a:pPr>
            <a:r>
              <a:rPr lang="en-GB" sz="1600" b="1" dirty="0">
                <a:solidFill>
                  <a:schemeClr val="tx2">
                    <a:lumMod val="50000"/>
                  </a:schemeClr>
                </a:solidFill>
                <a:latin typeface="Calibri" panose="020F0502020204030204" pitchFamily="34" charset="0"/>
                <a:cs typeface="Calibri" panose="020F0502020204030204" pitchFamily="34" charset="0"/>
              </a:rPr>
              <a:t>Deux piliers principaux : </a:t>
            </a:r>
          </a:p>
          <a:p>
            <a:pPr marL="342900" indent="-342900" rtl="0">
              <a:spcAft>
                <a:spcPts val="600"/>
              </a:spcAft>
              <a:buClr>
                <a:schemeClr val="tx2">
                  <a:lumMod val="50000"/>
                </a:schemeClr>
              </a:buClr>
              <a:buFont typeface="+mj-lt"/>
              <a:buAutoNum type="arabicParenR"/>
            </a:pPr>
            <a:r>
              <a:rPr lang="en-GB" sz="1600" dirty="0">
                <a:solidFill>
                  <a:schemeClr val="tx2">
                    <a:lumMod val="50000"/>
                  </a:schemeClr>
                </a:solidFill>
                <a:latin typeface="Calibri" panose="020F0502020204030204" pitchFamily="34" charset="0"/>
                <a:cs typeface="Calibri" panose="020F0502020204030204" pitchFamily="34" charset="0"/>
              </a:rPr>
              <a:t>le cadre environnemental, écologique, social, culturel et économique</a:t>
            </a:r>
          </a:p>
          <a:p>
            <a:pPr marL="342900" indent="-342900" rtl="0">
              <a:spcAft>
                <a:spcPts val="600"/>
              </a:spcAft>
              <a:buClr>
                <a:schemeClr val="tx2">
                  <a:lumMod val="50000"/>
                </a:schemeClr>
              </a:buClr>
              <a:buFont typeface="+mj-lt"/>
              <a:buAutoNum type="arabicParenR"/>
            </a:pPr>
            <a:r>
              <a:rPr lang="en-GB" sz="1600" dirty="0">
                <a:solidFill>
                  <a:schemeClr val="tx2">
                    <a:lumMod val="50000"/>
                  </a:schemeClr>
                </a:solidFill>
                <a:latin typeface="Calibri" panose="020F0502020204030204" pitchFamily="34" charset="0"/>
                <a:cs typeface="Calibri" panose="020F0502020204030204" pitchFamily="34" charset="0"/>
              </a:rPr>
              <a:t>l'identification et la rencontre des parties prenantes et de leurs initiatives</a:t>
            </a:r>
          </a:p>
        </p:txBody>
      </p:sp>
      <p:sp>
        <p:nvSpPr>
          <p:cNvPr id="2" name="Google Shape;594;p72">
            <a:extLst>
              <a:ext uri="{FF2B5EF4-FFF2-40B4-BE49-F238E27FC236}">
                <a16:creationId xmlns:a16="http://schemas.microsoft.com/office/drawing/2014/main" id="{60740E2D-63AA-3CA3-88D1-A181E175E595}"/>
              </a:ext>
            </a:extLst>
          </p:cNvPr>
          <p:cNvSpPr txBox="1">
            <a:spLocks/>
          </p:cNvSpPr>
          <p:nvPr/>
        </p:nvSpPr>
        <p:spPr>
          <a:xfrm>
            <a:off x="2558742" y="520607"/>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Comment réaliser un diagnostic territorial</a:t>
            </a:r>
          </a:p>
        </p:txBody>
      </p:sp>
      <p:sp>
        <p:nvSpPr>
          <p:cNvPr id="5" name="Google Shape;379;p64">
            <a:extLst>
              <a:ext uri="{FF2B5EF4-FFF2-40B4-BE49-F238E27FC236}">
                <a16:creationId xmlns:a16="http://schemas.microsoft.com/office/drawing/2014/main" id="{4C0FE33D-53E2-4475-C236-6E2DD6A1EC0A}"/>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028AC264-C5CC-F20B-9B56-E01005109093}"/>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1532EFF-37F2-5F9C-53E1-35D47FA93B0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8" name="Google Shape;458;p68">
            <a:extLst>
              <a:ext uri="{FF2B5EF4-FFF2-40B4-BE49-F238E27FC236}">
                <a16:creationId xmlns:a16="http://schemas.microsoft.com/office/drawing/2014/main" id="{D5ED50B0-FA78-769A-6509-4A76AA38914A}"/>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3BEE28FA-6255-F179-7A91-0BA821F68363}"/>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6574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89FB586-9C22-5C40-6C5B-28BE8FE24BC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D178D70-9943-42F6-9964-8A4D12D40A61}"/>
              </a:ext>
            </a:extLst>
          </p:cNvPr>
          <p:cNvSpPr txBox="1"/>
          <p:nvPr/>
        </p:nvSpPr>
        <p:spPr>
          <a:xfrm>
            <a:off x="2733020" y="1101770"/>
            <a:ext cx="6018386" cy="3641986"/>
          </a:xfrm>
          <a:prstGeom prst="rect">
            <a:avLst/>
          </a:prstGeom>
          <a:noFill/>
          <a:ln>
            <a:noFill/>
          </a:ln>
        </p:spPr>
        <p:txBody>
          <a:bodyPr spcFirstLastPara="1" wrap="square" lIns="0" tIns="10124" rIns="0" bIns="0" anchor="t" anchorCtr="0">
            <a:spAutoFit/>
          </a:bodyPr>
          <a:lstStyle/>
          <a:p>
            <a:pPr>
              <a:buClr>
                <a:srgbClr val="97C679"/>
              </a:buClr>
              <a:buSzPts val="1400"/>
            </a:pPr>
            <a:r>
              <a:rPr lang="en-GB" sz="1200" dirty="0">
                <a:solidFill>
                  <a:srgbClr val="6D6E71"/>
                </a:solidFill>
                <a:latin typeface="Calibri"/>
                <a:ea typeface="Calibri"/>
                <a:cs typeface="Calibri"/>
                <a:sym typeface="Calibri"/>
              </a:rPr>
              <a:t>1) Définir le cadre : définir clairement l'objet de votre diagnostic afin de délimiter précisément son "périmètre" par rapport à votre projet.</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sa portée géographique</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son objectif</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cartographie de la zone</a:t>
            </a:r>
          </a:p>
          <a:p>
            <a:pPr marL="285750" lvl="2" indent="-285750">
              <a:buClr>
                <a:srgbClr val="97C679"/>
              </a:buClr>
              <a:buSzPts val="1400"/>
              <a:buFont typeface="Courier New" panose="02070309020205020404" pitchFamily="49" charset="0"/>
              <a:buChar char="o"/>
            </a:pPr>
            <a:endParaRPr lang="en-GB" sz="1050" dirty="0">
              <a:solidFill>
                <a:srgbClr val="6D6E71"/>
              </a:solidFill>
              <a:latin typeface="Calibri"/>
              <a:ea typeface="Calibri"/>
              <a:cs typeface="Calibri"/>
              <a:sym typeface="Calibri"/>
            </a:endParaRPr>
          </a:p>
          <a:p>
            <a:pPr lvl="2">
              <a:buClr>
                <a:srgbClr val="97C679"/>
              </a:buClr>
              <a:buSzPts val="1400"/>
            </a:pPr>
            <a:r>
              <a:rPr lang="en-GB" sz="1200" dirty="0">
                <a:solidFill>
                  <a:srgbClr val="6D6E71"/>
                </a:solidFill>
                <a:latin typeface="Calibri"/>
                <a:ea typeface="Calibri"/>
                <a:cs typeface="Calibri"/>
                <a:sym typeface="Calibri"/>
              </a:rPr>
              <a:t>(2) La collecte de données : apprendre à connaître la région et se l'approprier (données quantitatives et qualitatives)</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composantes sociales</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composants naturels</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les composantes économiques</a:t>
            </a:r>
          </a:p>
          <a:p>
            <a:pPr marL="285750" lvl="2" indent="-285750">
              <a:buClr>
                <a:srgbClr val="97C679"/>
              </a:buClr>
              <a:buSzPts val="1400"/>
              <a:buFont typeface="Wingdings" pitchFamily="2" charset="2"/>
              <a:buChar char="v"/>
            </a:pPr>
            <a:r>
              <a:rPr lang="en-GB" sz="1200" dirty="0">
                <a:solidFill>
                  <a:srgbClr val="6D6E71"/>
                </a:solidFill>
                <a:latin typeface="Calibri"/>
                <a:ea typeface="Calibri"/>
                <a:cs typeface="Calibri"/>
                <a:sym typeface="Calibri"/>
              </a:rPr>
              <a:t>composantes culturelles</a:t>
            </a:r>
          </a:p>
          <a:p>
            <a:pPr lvl="2">
              <a:buClr>
                <a:srgbClr val="97C679"/>
              </a:buClr>
              <a:buSzPts val="1400"/>
            </a:pPr>
            <a:endParaRPr lang="en-GB" sz="1050" dirty="0">
              <a:solidFill>
                <a:srgbClr val="6D6E71"/>
              </a:solidFill>
              <a:latin typeface="Calibri"/>
              <a:ea typeface="Calibri"/>
              <a:cs typeface="Calibri"/>
              <a:sym typeface="Calibri"/>
            </a:endParaRPr>
          </a:p>
          <a:p>
            <a:pPr lvl="2">
              <a:buClr>
                <a:srgbClr val="97C679"/>
              </a:buClr>
              <a:buSzPts val="1400"/>
            </a:pPr>
            <a:r>
              <a:rPr lang="en-GB" sz="1200" dirty="0">
                <a:solidFill>
                  <a:srgbClr val="6D6E71"/>
                </a:solidFill>
                <a:latin typeface="Calibri"/>
                <a:ea typeface="Calibri"/>
                <a:cs typeface="Calibri"/>
                <a:sym typeface="Calibri"/>
              </a:rPr>
              <a:t>(3) Rencontrez les "acteurs" de la région qui sont concernés par votre projet, engagez des discussions et créez des liens.</a:t>
            </a:r>
          </a:p>
          <a:p>
            <a:pPr lvl="2">
              <a:buClr>
                <a:srgbClr val="97C679"/>
              </a:buClr>
              <a:buSzPts val="1400"/>
            </a:pPr>
            <a:endParaRPr lang="en-GB" sz="1050" dirty="0">
              <a:solidFill>
                <a:srgbClr val="6D6E71"/>
              </a:solidFill>
              <a:latin typeface="Calibri"/>
              <a:ea typeface="Calibri"/>
              <a:cs typeface="Calibri"/>
              <a:sym typeface="Calibri"/>
            </a:endParaRPr>
          </a:p>
          <a:p>
            <a:pPr lvl="2">
              <a:buClr>
                <a:srgbClr val="97C679"/>
              </a:buClr>
              <a:buSzPts val="1400"/>
            </a:pPr>
            <a:r>
              <a:rPr lang="en-GB" sz="1200" dirty="0">
                <a:solidFill>
                  <a:srgbClr val="6D6E71"/>
                </a:solidFill>
                <a:latin typeface="Calibri"/>
                <a:ea typeface="Calibri"/>
                <a:cs typeface="Calibri"/>
                <a:sym typeface="Calibri"/>
              </a:rPr>
              <a:t>(4) Organiser et analyser les données : Analyse SWOT</a:t>
            </a:r>
          </a:p>
          <a:p>
            <a:pPr lvl="2">
              <a:buClr>
                <a:srgbClr val="97C679"/>
              </a:buClr>
              <a:buSzPts val="1400"/>
            </a:pPr>
            <a:endParaRPr lang="en-GB" sz="1050" dirty="0">
              <a:solidFill>
                <a:srgbClr val="6D6E71"/>
              </a:solidFill>
              <a:latin typeface="Calibri"/>
              <a:ea typeface="Calibri"/>
              <a:cs typeface="Calibri"/>
              <a:sym typeface="Calibri"/>
            </a:endParaRPr>
          </a:p>
          <a:p>
            <a:pPr lvl="2">
              <a:buClr>
                <a:srgbClr val="97C679"/>
              </a:buClr>
              <a:buSzPts val="1400"/>
            </a:pPr>
            <a:r>
              <a:rPr lang="en-GB" sz="1200" dirty="0">
                <a:solidFill>
                  <a:srgbClr val="6D6E71"/>
                </a:solidFill>
                <a:latin typeface="Calibri"/>
                <a:ea typeface="Calibri"/>
                <a:cs typeface="Calibri"/>
                <a:sym typeface="Calibri"/>
              </a:rPr>
              <a:t>(5) Analyse des données et identification des orientations stratégiques</a:t>
            </a:r>
          </a:p>
          <a:p>
            <a:pPr lvl="2">
              <a:buClr>
                <a:srgbClr val="97C679"/>
              </a:buClr>
              <a:buSzPts val="1400"/>
            </a:pPr>
            <a:endParaRPr lang="en-GB" sz="1200" dirty="0">
              <a:solidFill>
                <a:srgbClr val="6D6E71"/>
              </a:solidFill>
              <a:latin typeface="Calibri"/>
              <a:ea typeface="Calibri"/>
              <a:cs typeface="Calibri"/>
              <a:sym typeface="Calibri"/>
            </a:endParaRPr>
          </a:p>
        </p:txBody>
      </p:sp>
      <p:sp>
        <p:nvSpPr>
          <p:cNvPr id="381" name="Google Shape;381;p64">
            <a:extLst>
              <a:ext uri="{FF2B5EF4-FFF2-40B4-BE49-F238E27FC236}">
                <a16:creationId xmlns:a16="http://schemas.microsoft.com/office/drawing/2014/main" id="{B5A1936A-29CA-D163-A2A1-D2147A627AF0}"/>
              </a:ext>
            </a:extLst>
          </p:cNvPr>
          <p:cNvSpPr txBox="1">
            <a:spLocks noGrp="1"/>
          </p:cNvSpPr>
          <p:nvPr>
            <p:ph type="body" idx="2"/>
          </p:nvPr>
        </p:nvSpPr>
        <p:spPr>
          <a:xfrm>
            <a:off x="2649094" y="260175"/>
            <a:ext cx="629170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en-GB" sz="2000" dirty="0"/>
              <a:t>Le diagnostic suivra un certain nombre d'étapes essentielles :</a:t>
            </a:r>
          </a:p>
        </p:txBody>
      </p:sp>
      <p:sp>
        <p:nvSpPr>
          <p:cNvPr id="383" name="Google Shape;383;p64">
            <a:extLst>
              <a:ext uri="{FF2B5EF4-FFF2-40B4-BE49-F238E27FC236}">
                <a16:creationId xmlns:a16="http://schemas.microsoft.com/office/drawing/2014/main" id="{9914DAF2-BC95-5572-DED8-A99A97A158D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16</a:t>
            </a:fld>
            <a:endParaRPr/>
          </a:p>
        </p:txBody>
      </p:sp>
      <p:sp>
        <p:nvSpPr>
          <p:cNvPr id="2" name="Google Shape;379;p64">
            <a:extLst>
              <a:ext uri="{FF2B5EF4-FFF2-40B4-BE49-F238E27FC236}">
                <a16:creationId xmlns:a16="http://schemas.microsoft.com/office/drawing/2014/main" id="{4B420814-41E8-DC95-7641-9E6E3FD7C0C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F7B7B0F2-17EA-58B6-B9AF-05EF862C566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Diagnostic </a:t>
            </a:r>
            <a:r>
              <a:rPr lang="sv-SE" sz="2400" dirty="0">
                <a:latin typeface="Calibri" panose="020F0502020204030204" pitchFamily="34" charset="0"/>
                <a:cs typeface="Calibri" panose="020F0502020204030204" pitchFamily="34" charset="0"/>
              </a:rPr>
              <a:t>territorial</a:t>
            </a: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FBD88C31-3128-957F-FDB5-6468466C2E74}"/>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5" name="Google Shape;458;p68">
            <a:extLst>
              <a:ext uri="{FF2B5EF4-FFF2-40B4-BE49-F238E27FC236}">
                <a16:creationId xmlns:a16="http://schemas.microsoft.com/office/drawing/2014/main" id="{26784DAA-C272-529B-05C2-E39BA4241CF4}"/>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D528D4D3-7263-5FBB-A750-243DEA21152D}"/>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6608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18E4A10-7E40-0DA4-8359-45E597289EEE}"/>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0AEE267C-BD40-1ABB-7B5F-3C9ECA5220FA}"/>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ECC4E"/>
          </a:solidFill>
          <a:ln>
            <a:noFill/>
          </a:ln>
        </p:spPr>
        <p:txBody>
          <a:bodyPr spcFirstLastPara="1" wrap="square" lIns="91426" tIns="45700" rIns="91426" bIns="45700" anchor="ctr" anchorCtr="0">
            <a:noAutofit/>
          </a:bodyPr>
          <a:lstStyle/>
          <a:p>
            <a:pPr algn="ctr"/>
            <a:endParaRPr sz="1051" dirty="0">
              <a:solidFill>
                <a:srgbClr val="8ECC4E"/>
              </a:solidFill>
            </a:endParaRPr>
          </a:p>
        </p:txBody>
      </p:sp>
      <p:sp>
        <p:nvSpPr>
          <p:cNvPr id="526" name="Google Shape;526;p70">
            <a:extLst>
              <a:ext uri="{FF2B5EF4-FFF2-40B4-BE49-F238E27FC236}">
                <a16:creationId xmlns:a16="http://schemas.microsoft.com/office/drawing/2014/main" id="{2E4271DB-2591-898A-B2C4-818D7A3463A5}"/>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B24BF302-4C72-C8DA-54AE-97B772C6F6F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5169EE0A-1933-097B-8520-9D94CCD77C8E}"/>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2000" b="0" dirty="0">
                <a:solidFill>
                  <a:schemeClr val="tx2">
                    <a:lumMod val="50000"/>
                  </a:schemeClr>
                </a:solidFill>
              </a:rPr>
              <a:t>Analyse SWOT pour le diagnostic territorial </a:t>
            </a:r>
            <a:endParaRPr sz="2000" b="0" dirty="0">
              <a:solidFill>
                <a:schemeClr val="tx2">
                  <a:lumMod val="50000"/>
                </a:schemeClr>
              </a:solidFill>
            </a:endParaRPr>
          </a:p>
        </p:txBody>
      </p:sp>
      <p:sp>
        <p:nvSpPr>
          <p:cNvPr id="530" name="Google Shape;530;p70">
            <a:extLst>
              <a:ext uri="{FF2B5EF4-FFF2-40B4-BE49-F238E27FC236}">
                <a16:creationId xmlns:a16="http://schemas.microsoft.com/office/drawing/2014/main" id="{B5DACA4F-5D1E-20AF-4AC1-059F41B1497A}"/>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D55D89A-1BA0-4A69-8CD5-B42AD1C3B187}"/>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17</a:t>
            </a:fld>
            <a:endParaRPr/>
          </a:p>
        </p:txBody>
      </p:sp>
      <p:sp>
        <p:nvSpPr>
          <p:cNvPr id="3" name="Google Shape;895;p81">
            <a:extLst>
              <a:ext uri="{FF2B5EF4-FFF2-40B4-BE49-F238E27FC236}">
                <a16:creationId xmlns:a16="http://schemas.microsoft.com/office/drawing/2014/main" id="{B28EEF80-BEB4-DCBA-EC6E-86661C9DCA45}"/>
              </a:ext>
            </a:extLst>
          </p:cNvPr>
          <p:cNvSpPr/>
          <p:nvPr/>
        </p:nvSpPr>
        <p:spPr>
          <a:xfrm>
            <a:off x="2" y="4143739"/>
            <a:ext cx="9144000" cy="999764"/>
          </a:xfrm>
          <a:prstGeom prst="rect">
            <a:avLst/>
          </a:prstGeom>
          <a:solidFill>
            <a:srgbClr val="5E908E"/>
          </a:solidFill>
          <a:ln>
            <a:noFill/>
          </a:ln>
        </p:spPr>
        <p:txBody>
          <a:bodyPr spcFirstLastPara="1" wrap="square" lIns="91426" tIns="45700" rIns="91426" bIns="45700" anchor="ctr" anchorCtr="0">
            <a:noAutofit/>
          </a:bodyPr>
          <a:lstStyle/>
          <a:p>
            <a:pPr algn="ctr"/>
            <a:endParaRPr sz="1401" dirty="0">
              <a:solidFill>
                <a:srgbClr val="8ECC4E"/>
              </a:solidFill>
            </a:endParaRPr>
          </a:p>
        </p:txBody>
      </p:sp>
      <p:sp>
        <p:nvSpPr>
          <p:cNvPr id="4" name="Google Shape;899;p81">
            <a:extLst>
              <a:ext uri="{FF2B5EF4-FFF2-40B4-BE49-F238E27FC236}">
                <a16:creationId xmlns:a16="http://schemas.microsoft.com/office/drawing/2014/main" id="{BF3BCE75-386C-FC65-35C4-9EAE9EA1AECE}"/>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W.19</a:t>
            </a:r>
            <a:endParaRPr sz="1401" dirty="0"/>
          </a:p>
        </p:txBody>
      </p:sp>
      <p:grpSp>
        <p:nvGrpSpPr>
          <p:cNvPr id="6" name="Google Shape;678;p17">
            <a:extLst>
              <a:ext uri="{FF2B5EF4-FFF2-40B4-BE49-F238E27FC236}">
                <a16:creationId xmlns:a16="http://schemas.microsoft.com/office/drawing/2014/main" id="{5DFAB115-51C2-E48E-77DD-F5AE0A6221BA}"/>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14AAAF14-9156-7400-E2CB-71632276DFDC}"/>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236D634C-1F83-01A3-121F-91CEBBB0B5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9166E45B-88BE-E24B-210F-0B89307F6C7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B045BC3F-F420-32FE-50FA-B2642C736C3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36149E8-A3F0-3937-3E8B-BF8E2EABAEDF}"/>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E3608E94-8128-03ED-91BA-E812E152F49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6534114C-983D-5D83-DDF6-6C17D4AE04E6}"/>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67275EF-20CE-3967-1B90-4613C81A0D43}"/>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5CE1C2FF-DEA3-1F40-CBA2-47764644A4E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43270991-C87C-6E6A-F047-8691A3A1787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AFD432DD-E8B7-4567-F446-054632270F1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2411BE81-66CA-47F4-724F-4D3F6B0B0BBD}"/>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2191EAF4-165D-40EC-009B-CDC928AB02A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2B941571-274A-ABCA-C33F-62FC0EA70ED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90764FC7-F8E3-08BB-249B-74CB5B73E56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2346D60B-2ECB-A3A4-2F2C-0368C7C7F994}"/>
              </a:ext>
            </a:extLst>
          </p:cNvPr>
          <p:cNvGraphicFramePr>
            <a:graphicFrameLocks noGrp="1"/>
          </p:cNvGraphicFramePr>
          <p:nvPr>
            <p:extLst>
              <p:ext uri="{D42A27DB-BD31-4B8C-83A1-F6EECF244321}">
                <p14:modId xmlns:p14="http://schemas.microsoft.com/office/powerpoint/2010/main" val="74926967"/>
              </p:ext>
            </p:extLst>
          </p:nvPr>
        </p:nvGraphicFramePr>
        <p:xfrm>
          <a:off x="624251" y="1212204"/>
          <a:ext cx="8215316" cy="2896349"/>
        </p:xfrm>
        <a:graphic>
          <a:graphicData uri="http://schemas.openxmlformats.org/drawingml/2006/table">
            <a:tbl>
              <a:tblPr firstRow="1" bandRow="1">
                <a:tableStyleId>{538008DE-9CB5-49C0-B233-6C6E2AA0C65B}</a:tableStyleId>
              </a:tblPr>
              <a:tblGrid>
                <a:gridCol w="4091557">
                  <a:extLst>
                    <a:ext uri="{9D8B030D-6E8A-4147-A177-3AD203B41FA5}">
                      <a16:colId xmlns:a16="http://schemas.microsoft.com/office/drawing/2014/main" val="1916298028"/>
                    </a:ext>
                  </a:extLst>
                </a:gridCol>
                <a:gridCol w="4123759">
                  <a:extLst>
                    <a:ext uri="{9D8B030D-6E8A-4147-A177-3AD203B41FA5}">
                      <a16:colId xmlns:a16="http://schemas.microsoft.com/office/drawing/2014/main" val="2111044924"/>
                    </a:ext>
                  </a:extLst>
                </a:gridCol>
              </a:tblGrid>
              <a:tr h="1349084">
                <a:tc>
                  <a:txBody>
                    <a:bodyPr/>
                    <a:lstStyle/>
                    <a:p>
                      <a:r>
                        <a:rPr lang="en-GB" b="1" noProof="0" dirty="0">
                          <a:solidFill>
                            <a:srgbClr val="8ECC4E"/>
                          </a:solidFill>
                          <a:latin typeface="Calibri" panose="020F0502020204030204" pitchFamily="34" charset="0"/>
                          <a:cs typeface="Calibri" panose="020F0502020204030204" pitchFamily="34" charset="0"/>
                        </a:rPr>
                        <a:t>Points forts</a:t>
                      </a:r>
                    </a:p>
                    <a:p>
                      <a:r>
                        <a:rPr lang="en-GB" noProof="0" dirty="0">
                          <a:solidFill>
                            <a:schemeClr val="tx2">
                              <a:lumMod val="50000"/>
                            </a:schemeClr>
                          </a:solidFill>
                          <a:latin typeface="Calibri" panose="020F0502020204030204" pitchFamily="34" charset="0"/>
                          <a:cs typeface="Calibri" panose="020F0502020204030204" pitchFamily="34" charset="0"/>
                        </a:rPr>
                        <a:t>Points forts et compétences personnelles : </a:t>
                      </a:r>
                    </a:p>
                    <a:p>
                      <a:r>
                        <a:rPr lang="en-GB" noProof="0" dirty="0">
                          <a:solidFill>
                            <a:schemeClr val="tx2">
                              <a:lumMod val="50000"/>
                            </a:schemeClr>
                          </a:solidFill>
                          <a:latin typeface="Calibri" panose="020F0502020204030204" pitchFamily="34" charset="0"/>
                          <a:cs typeface="Calibri" panose="020F0502020204030204" pitchFamily="34" charset="0"/>
                        </a:rPr>
                        <a:t>Ressources disponibles (financières, techniques, humaines) :</a:t>
                      </a:r>
                    </a:p>
                    <a:p>
                      <a:r>
                        <a:rPr lang="en-GB" noProof="0" dirty="0">
                          <a:solidFill>
                            <a:schemeClr val="tx2">
                              <a:lumMod val="50000"/>
                            </a:schemeClr>
                          </a:solidFill>
                          <a:latin typeface="Calibri" panose="020F0502020204030204" pitchFamily="34" charset="0"/>
                          <a:cs typeface="Calibri" panose="020F0502020204030204" pitchFamily="34" charset="0"/>
                        </a:rPr>
                        <a:t>Mobilisation des partenaires, des clients, des fournisseurs :</a:t>
                      </a:r>
                    </a:p>
                  </a:txBody>
                  <a:tcPr>
                    <a:lnR w="28575" cap="flat" cmpd="sng" algn="ctr">
                      <a:solidFill>
                        <a:schemeClr val="accent4">
                          <a:lumMod val="75000"/>
                        </a:schemeClr>
                      </a:solidFill>
                      <a:prstDash val="solid"/>
                      <a:round/>
                      <a:headEnd type="none" w="med" len="med"/>
                      <a:tailEnd type="none" w="med" len="med"/>
                    </a:lnR>
                    <a:lnB w="28575" cap="flat" cmpd="sng" algn="ctr">
                      <a:solidFill>
                        <a:schemeClr val="accent4">
                          <a:lumMod val="75000"/>
                        </a:schemeClr>
                      </a:solidFill>
                      <a:prstDash val="solid"/>
                      <a:round/>
                      <a:headEnd type="none" w="med" len="med"/>
                      <a:tailEnd type="none" w="med" len="med"/>
                    </a:lnB>
                  </a:tcPr>
                </a:tc>
                <a:tc>
                  <a:txBody>
                    <a:bodyPr/>
                    <a:lstStyle/>
                    <a:p>
                      <a:r>
                        <a:rPr lang="en-GB" b="1" noProof="0" dirty="0">
                          <a:solidFill>
                            <a:srgbClr val="8ECC4E"/>
                          </a:solidFill>
                          <a:latin typeface="Calibri" panose="020F0502020204030204" pitchFamily="34" charset="0"/>
                          <a:cs typeface="Calibri" panose="020F0502020204030204" pitchFamily="34" charset="0"/>
                        </a:rPr>
                        <a:t>Faiblesse</a:t>
                      </a:r>
                    </a:p>
                    <a:p>
                      <a:r>
                        <a:rPr lang="en-GB" noProof="0" dirty="0">
                          <a:solidFill>
                            <a:schemeClr val="tx2">
                              <a:lumMod val="50000"/>
                            </a:schemeClr>
                          </a:solidFill>
                          <a:latin typeface="Calibri" panose="020F0502020204030204" pitchFamily="34" charset="0"/>
                          <a:cs typeface="Calibri" panose="020F0502020204030204" pitchFamily="34" charset="0"/>
                        </a:rPr>
                        <a:t>Faible concurrence :</a:t>
                      </a:r>
                    </a:p>
                    <a:p>
                      <a:r>
                        <a:rPr lang="en-GB" noProof="0" dirty="0">
                          <a:solidFill>
                            <a:schemeClr val="tx2">
                              <a:lumMod val="50000"/>
                            </a:schemeClr>
                          </a:solidFill>
                          <a:latin typeface="Calibri" panose="020F0502020204030204" pitchFamily="34" charset="0"/>
                          <a:cs typeface="Calibri" panose="020F0502020204030204" pitchFamily="34" charset="0"/>
                        </a:rPr>
                        <a:t>Accès facile aux facteurs/espaces de production :</a:t>
                      </a:r>
                    </a:p>
                    <a:p>
                      <a:r>
                        <a:rPr lang="en-GB" noProof="0" dirty="0">
                          <a:solidFill>
                            <a:schemeClr val="tx2">
                              <a:lumMod val="50000"/>
                            </a:schemeClr>
                          </a:solidFill>
                          <a:latin typeface="Calibri" panose="020F0502020204030204" pitchFamily="34" charset="0"/>
                          <a:cs typeface="Calibri" panose="020F0502020204030204" pitchFamily="34" charset="0"/>
                        </a:rPr>
                        <a:t>Marché existant (besoin) :</a:t>
                      </a:r>
                    </a:p>
                    <a:p>
                      <a:r>
                        <a:rPr lang="en-GB" noProof="0" dirty="0">
                          <a:solidFill>
                            <a:schemeClr val="tx2">
                              <a:lumMod val="50000"/>
                            </a:schemeClr>
                          </a:solidFill>
                          <a:latin typeface="Calibri" panose="020F0502020204030204" pitchFamily="34" charset="0"/>
                          <a:cs typeface="Calibri" panose="020F0502020204030204" pitchFamily="34" charset="0"/>
                        </a:rPr>
                        <a:t>Partenaires potentiels, clients/fournisseurs :</a:t>
                      </a:r>
                    </a:p>
                  </a:txBody>
                  <a:tcPr>
                    <a:lnL w="28575" cap="flat" cmpd="sng" algn="ctr">
                      <a:solidFill>
                        <a:schemeClr val="accent4">
                          <a:lumMod val="75000"/>
                        </a:schemeClr>
                      </a:solidFill>
                      <a:prstDash val="solid"/>
                      <a:round/>
                      <a:headEnd type="none" w="med" len="med"/>
                      <a:tailEnd type="none" w="med" len="med"/>
                    </a:lnL>
                    <a:lnB w="28575" cap="flat" cmpd="sng" algn="ctr">
                      <a:solidFill>
                        <a:schemeClr val="accent4">
                          <a:lumMod val="75000"/>
                        </a:schemeClr>
                      </a:solidFill>
                      <a:prstDash val="solid"/>
                      <a:round/>
                      <a:headEnd type="none" w="med" len="med"/>
                      <a:tailEnd type="none" w="med" len="med"/>
                    </a:lnB>
                  </a:tcPr>
                </a:tc>
                <a:extLst>
                  <a:ext uri="{0D108BD9-81ED-4DB2-BD59-A6C34878D82A}">
                    <a16:rowId xmlns:a16="http://schemas.microsoft.com/office/drawing/2014/main" val="1528624290"/>
                  </a:ext>
                </a:extLst>
              </a:tr>
              <a:tr h="1523987">
                <a:tc>
                  <a:txBody>
                    <a:bodyPr/>
                    <a:lstStyle/>
                    <a:p>
                      <a:r>
                        <a:rPr lang="en-GB" b="1" noProof="0" dirty="0">
                          <a:solidFill>
                            <a:srgbClr val="8ECC4E"/>
                          </a:solidFill>
                          <a:latin typeface="Calibri" panose="020F0502020204030204" pitchFamily="34" charset="0"/>
                          <a:cs typeface="Calibri" panose="020F0502020204030204" pitchFamily="34" charset="0"/>
                        </a:rPr>
                        <a:t>Opportunités</a:t>
                      </a:r>
                    </a:p>
                    <a:p>
                      <a:r>
                        <a:rPr lang="en-GB" noProof="0" dirty="0">
                          <a:solidFill>
                            <a:schemeClr val="tx2">
                              <a:lumMod val="50000"/>
                            </a:schemeClr>
                          </a:solidFill>
                          <a:latin typeface="Calibri" panose="020F0502020204030204" pitchFamily="34" charset="0"/>
                          <a:cs typeface="Calibri" panose="020F0502020204030204" pitchFamily="34" charset="0"/>
                        </a:rPr>
                        <a:t>Le manque de ressources :</a:t>
                      </a:r>
                    </a:p>
                    <a:p>
                      <a:r>
                        <a:rPr lang="en-GB" noProof="0" dirty="0">
                          <a:solidFill>
                            <a:schemeClr val="tx2">
                              <a:lumMod val="50000"/>
                            </a:schemeClr>
                          </a:solidFill>
                          <a:latin typeface="Calibri" panose="020F0502020204030204" pitchFamily="34" charset="0"/>
                          <a:cs typeface="Calibri" panose="020F0502020204030204" pitchFamily="34" charset="0"/>
                        </a:rPr>
                        <a:t>Marché étroit ou sous-développé :</a:t>
                      </a:r>
                    </a:p>
                    <a:p>
                      <a:r>
                        <a:rPr lang="en-GB" noProof="0" dirty="0">
                          <a:solidFill>
                            <a:schemeClr val="tx2">
                              <a:lumMod val="50000"/>
                            </a:schemeClr>
                          </a:solidFill>
                          <a:latin typeface="Calibri" panose="020F0502020204030204" pitchFamily="34" charset="0"/>
                          <a:cs typeface="Calibri" panose="020F0502020204030204" pitchFamily="34" charset="0"/>
                        </a:rPr>
                        <a:t>Espaces naturels inappropriés :</a:t>
                      </a:r>
                    </a:p>
                    <a:p>
                      <a:r>
                        <a:rPr lang="en-GB" noProof="0" dirty="0">
                          <a:solidFill>
                            <a:schemeClr val="tx2">
                              <a:lumMod val="50000"/>
                            </a:schemeClr>
                          </a:solidFill>
                          <a:latin typeface="Calibri" panose="020F0502020204030204" pitchFamily="34" charset="0"/>
                          <a:cs typeface="Calibri" panose="020F0502020204030204" pitchFamily="34" charset="0"/>
                        </a:rPr>
                        <a:t>Cadre administratif/réglementaire difficile :</a:t>
                      </a:r>
                    </a:p>
                  </a:txBody>
                  <a:tcPr>
                    <a:lnR w="28575" cap="flat" cmpd="sng" algn="ctr">
                      <a:solidFill>
                        <a:schemeClr val="accent4">
                          <a:lumMod val="75000"/>
                        </a:schemeClr>
                      </a:solidFill>
                      <a:prstDash val="solid"/>
                      <a:round/>
                      <a:headEnd type="none" w="med" len="med"/>
                      <a:tailEnd type="none" w="med" len="med"/>
                    </a:lnR>
                    <a:lnT w="28575" cap="flat" cmpd="sng" algn="ctr">
                      <a:solidFill>
                        <a:schemeClr val="accent4">
                          <a:lumMod val="75000"/>
                        </a:schemeClr>
                      </a:solidFill>
                      <a:prstDash val="solid"/>
                      <a:round/>
                      <a:headEnd type="none" w="med" len="med"/>
                      <a:tailEnd type="none" w="med" len="med"/>
                    </a:lnT>
                  </a:tcPr>
                </a:tc>
                <a:tc>
                  <a:txBody>
                    <a:bodyPr/>
                    <a:lstStyle/>
                    <a:p>
                      <a:r>
                        <a:rPr lang="en-GB" b="1" noProof="0" dirty="0">
                          <a:solidFill>
                            <a:srgbClr val="8ECC4E"/>
                          </a:solidFill>
                          <a:latin typeface="Calibri" panose="020F0502020204030204" pitchFamily="34" charset="0"/>
                          <a:cs typeface="Calibri" panose="020F0502020204030204" pitchFamily="34" charset="0"/>
                        </a:rPr>
                        <a:t>Menaces</a:t>
                      </a:r>
                    </a:p>
                    <a:p>
                      <a:r>
                        <a:rPr lang="en-GB" noProof="0" dirty="0">
                          <a:solidFill>
                            <a:schemeClr val="tx2">
                              <a:lumMod val="50000"/>
                            </a:schemeClr>
                          </a:solidFill>
                          <a:latin typeface="Calibri" panose="020F0502020204030204" pitchFamily="34" charset="0"/>
                          <a:cs typeface="Calibri" panose="020F0502020204030204" pitchFamily="34" charset="0"/>
                        </a:rPr>
                        <a:t>Forte concurrence :</a:t>
                      </a:r>
                    </a:p>
                    <a:p>
                      <a:r>
                        <a:rPr lang="en-GB" noProof="0" dirty="0">
                          <a:solidFill>
                            <a:schemeClr val="tx2">
                              <a:lumMod val="50000"/>
                            </a:schemeClr>
                          </a:solidFill>
                          <a:latin typeface="Calibri" panose="020F0502020204030204" pitchFamily="34" charset="0"/>
                          <a:cs typeface="Calibri" panose="020F0502020204030204" pitchFamily="34" charset="0"/>
                        </a:rPr>
                        <a:t>Résistances culturelles et/ou sociales :</a:t>
                      </a:r>
                    </a:p>
                    <a:p>
                      <a:r>
                        <a:rPr lang="en-GB" noProof="0" dirty="0">
                          <a:solidFill>
                            <a:schemeClr val="tx2">
                              <a:lumMod val="50000"/>
                            </a:schemeClr>
                          </a:solidFill>
                          <a:latin typeface="Calibri" panose="020F0502020204030204" pitchFamily="34" charset="0"/>
                          <a:cs typeface="Calibri" panose="020F0502020204030204" pitchFamily="34" charset="0"/>
                        </a:rPr>
                        <a:t>Défis administratifs :</a:t>
                      </a:r>
                    </a:p>
                    <a:p>
                      <a:r>
                        <a:rPr lang="en-GB" noProof="0" dirty="0">
                          <a:solidFill>
                            <a:schemeClr val="tx2">
                              <a:lumMod val="50000"/>
                            </a:schemeClr>
                          </a:solidFill>
                          <a:latin typeface="Calibri" panose="020F0502020204030204" pitchFamily="34" charset="0"/>
                          <a:cs typeface="Calibri" panose="020F0502020204030204" pitchFamily="34" charset="0"/>
                        </a:rPr>
                        <a:t>Accès difficile :</a:t>
                      </a:r>
                    </a:p>
                  </a:txBody>
                  <a:tcPr>
                    <a:lnL w="28575" cap="flat" cmpd="sng" algn="ctr">
                      <a:solidFill>
                        <a:schemeClr val="accent4">
                          <a:lumMod val="75000"/>
                        </a:schemeClr>
                      </a:solidFill>
                      <a:prstDash val="solid"/>
                      <a:round/>
                      <a:headEnd type="none" w="med" len="med"/>
                      <a:tailEnd type="none" w="med" len="med"/>
                    </a:lnL>
                    <a:lnT w="28575" cap="flat" cmpd="sng" algn="ctr">
                      <a:solidFill>
                        <a:schemeClr val="accent4">
                          <a:lumMod val="75000"/>
                        </a:schemeClr>
                      </a:solidFill>
                      <a:prstDash val="solid"/>
                      <a:round/>
                      <a:headEnd type="none" w="med" len="med"/>
                      <a:tailEnd type="none" w="med" len="med"/>
                    </a:lnT>
                  </a:tcPr>
                </a:tc>
                <a:extLst>
                  <a:ext uri="{0D108BD9-81ED-4DB2-BD59-A6C34878D82A}">
                    <a16:rowId xmlns:a16="http://schemas.microsoft.com/office/drawing/2014/main" val="2284200164"/>
                  </a:ext>
                </a:extLst>
              </a:tr>
            </a:tbl>
          </a:graphicData>
        </a:graphic>
      </p:graphicFrame>
    </p:spTree>
    <p:extLst>
      <p:ext uri="{BB962C8B-B14F-4D97-AF65-F5344CB8AC3E}">
        <p14:creationId xmlns:p14="http://schemas.microsoft.com/office/powerpoint/2010/main" val="3420040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8AA4F9A6-9F36-7300-24E7-3907538F24F3}"/>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DBEFF5FF-8F35-8773-EFC9-291F99AEED69}"/>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566" name="Google Shape;566;p71">
            <a:extLst>
              <a:ext uri="{FF2B5EF4-FFF2-40B4-BE49-F238E27FC236}">
                <a16:creationId xmlns:a16="http://schemas.microsoft.com/office/drawing/2014/main" id="{01241363-52B3-2820-58CB-CA36B2DCA9F1}"/>
              </a:ext>
            </a:extLst>
          </p:cNvPr>
          <p:cNvSpPr/>
          <p:nvPr/>
        </p:nvSpPr>
        <p:spPr>
          <a:xfrm flipH="1">
            <a:off x="4949744" y="-15734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567" name="Google Shape;567;p71">
            <a:extLst>
              <a:ext uri="{FF2B5EF4-FFF2-40B4-BE49-F238E27FC236}">
                <a16:creationId xmlns:a16="http://schemas.microsoft.com/office/drawing/2014/main" id="{F6905A32-DC24-E3AB-2959-11228A24E393}"/>
              </a:ext>
            </a:extLst>
          </p:cNvPr>
          <p:cNvSpPr txBox="1"/>
          <p:nvPr/>
        </p:nvSpPr>
        <p:spPr>
          <a:xfrm>
            <a:off x="1205586" y="2099003"/>
            <a:ext cx="3992663" cy="616078"/>
          </a:xfrm>
          <a:prstGeom prst="rect">
            <a:avLst/>
          </a:prstGeom>
          <a:noFill/>
          <a:ln>
            <a:noFill/>
          </a:ln>
        </p:spPr>
        <p:txBody>
          <a:bodyPr spcFirstLastPara="1" wrap="square" lIns="91426" tIns="45700" rIns="91426" bIns="45700" anchor="t" anchorCtr="0">
            <a:normAutofit lnSpcReduction="10000"/>
          </a:bodyPr>
          <a:lstStyle/>
          <a:p>
            <a:pPr>
              <a:lnSpc>
                <a:spcPct val="80444"/>
              </a:lnSpc>
            </a:pPr>
            <a:r>
              <a:rPr lang="sv-SE" sz="4500" dirty="0">
                <a:solidFill>
                  <a:schemeClr val="lt1"/>
                </a:solidFill>
                <a:latin typeface="Calibri"/>
                <a:ea typeface="Calibri"/>
                <a:cs typeface="Calibri"/>
                <a:sym typeface="Calibri"/>
              </a:rPr>
              <a:t>L'écosystème</a:t>
            </a:r>
          </a:p>
        </p:txBody>
      </p:sp>
      <p:sp>
        <p:nvSpPr>
          <p:cNvPr id="568" name="Google Shape;568;p71">
            <a:extLst>
              <a:ext uri="{FF2B5EF4-FFF2-40B4-BE49-F238E27FC236}">
                <a16:creationId xmlns:a16="http://schemas.microsoft.com/office/drawing/2014/main" id="{32F795D7-21CA-74F3-8853-0712444491DA}"/>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3B</a:t>
            </a:r>
            <a:endParaRPr sz="1401" dirty="0"/>
          </a:p>
        </p:txBody>
      </p:sp>
      <p:cxnSp>
        <p:nvCxnSpPr>
          <p:cNvPr id="569" name="Google Shape;569;p71">
            <a:extLst>
              <a:ext uri="{FF2B5EF4-FFF2-40B4-BE49-F238E27FC236}">
                <a16:creationId xmlns:a16="http://schemas.microsoft.com/office/drawing/2014/main" id="{B998C25E-2E24-6721-381E-D1B1F17126F5}"/>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D86899A1-EB44-D90E-9F71-2A9F05925BD2}"/>
              </a:ext>
            </a:extLst>
          </p:cNvPr>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571" name="Google Shape;571;p71">
            <a:extLst>
              <a:ext uri="{FF2B5EF4-FFF2-40B4-BE49-F238E27FC236}">
                <a16:creationId xmlns:a16="http://schemas.microsoft.com/office/drawing/2014/main" id="{1F77D40F-E484-3C01-3264-0CB68ED673C7}"/>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18</a:t>
            </a:fld>
            <a:endParaRPr sz="160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54575C2E-594D-F3CA-7619-8EAC476A61F9}"/>
              </a:ext>
            </a:extLst>
          </p:cNvPr>
          <p:cNvPicPr preferRelativeResize="0"/>
          <p:nvPr/>
        </p:nvPicPr>
        <p:blipFill rotWithShape="1">
          <a:blip r:embed="rId4">
            <a:alphaModFix amt="70000"/>
          </a:blip>
          <a:srcRect/>
          <a:stretch/>
        </p:blipFill>
        <p:spPr>
          <a:xfrm rot="-3551750">
            <a:off x="7114745" y="116750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77D0C460-B72C-9377-9DF7-1738AC5C0DF0}"/>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0F7D69BF-90FD-A0D7-7391-AD58DF8B9DAE}"/>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1C6B319E-4E63-0C21-9582-B1233C32EBF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76" name="Google Shape;576;p71">
                <a:extLst>
                  <a:ext uri="{FF2B5EF4-FFF2-40B4-BE49-F238E27FC236}">
                    <a16:creationId xmlns:a16="http://schemas.microsoft.com/office/drawing/2014/main" id="{80F79873-4E2B-D19E-E651-F87317067021}"/>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577" name="Google Shape;577;p71">
              <a:extLst>
                <a:ext uri="{FF2B5EF4-FFF2-40B4-BE49-F238E27FC236}">
                  <a16:creationId xmlns:a16="http://schemas.microsoft.com/office/drawing/2014/main" id="{66E18B30-8D2F-1824-B329-82D347712AA6}"/>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78" name="Google Shape;578;p71">
              <a:extLst>
                <a:ext uri="{FF2B5EF4-FFF2-40B4-BE49-F238E27FC236}">
                  <a16:creationId xmlns:a16="http://schemas.microsoft.com/office/drawing/2014/main" id="{08C6DEB0-6A18-C15C-5112-3A43C90C8C7F}"/>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C0048CA9-0D30-4BF6-D32A-222377FD97B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580" name="Google Shape;580;p71">
                <a:extLst>
                  <a:ext uri="{FF2B5EF4-FFF2-40B4-BE49-F238E27FC236}">
                    <a16:creationId xmlns:a16="http://schemas.microsoft.com/office/drawing/2014/main" id="{D6FCEBC9-CF4A-50A1-7653-7EE42921BDFA}"/>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6433D35D-D6B2-2ECC-42CD-E61AAA9FA289}"/>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21B3ACB9-72DB-728E-A958-2B040EEB462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3" name="Google Shape;583;p71">
                    <a:extLst>
                      <a:ext uri="{FF2B5EF4-FFF2-40B4-BE49-F238E27FC236}">
                        <a16:creationId xmlns:a16="http://schemas.microsoft.com/office/drawing/2014/main" id="{FF3101AD-3F4F-646F-89EC-01C2BF016CA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4" name="Google Shape;584;p71">
                    <a:extLst>
                      <a:ext uri="{FF2B5EF4-FFF2-40B4-BE49-F238E27FC236}">
                        <a16:creationId xmlns:a16="http://schemas.microsoft.com/office/drawing/2014/main" id="{BE9259C2-D9B8-E22E-1454-3900A2876AEF}"/>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585" name="Google Shape;585;p71">
                  <a:extLst>
                    <a:ext uri="{FF2B5EF4-FFF2-40B4-BE49-F238E27FC236}">
                      <a16:creationId xmlns:a16="http://schemas.microsoft.com/office/drawing/2014/main" id="{8A4BC171-A65B-53EE-E371-D668B568699D}"/>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F7976561-509C-F548-7BCA-BC9844A5D4D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7" name="Google Shape;587;p71">
                    <a:extLst>
                      <a:ext uri="{FF2B5EF4-FFF2-40B4-BE49-F238E27FC236}">
                        <a16:creationId xmlns:a16="http://schemas.microsoft.com/office/drawing/2014/main" id="{A0BB5294-388A-18D4-9FD7-EE2F8CB7AEF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588" name="Google Shape;588;p71">
                    <a:extLst>
                      <a:ext uri="{FF2B5EF4-FFF2-40B4-BE49-F238E27FC236}">
                        <a16:creationId xmlns:a16="http://schemas.microsoft.com/office/drawing/2014/main" id="{DF8BFD63-F69C-307D-8EE9-64478157FA2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grpSp>
      <p:sp>
        <p:nvSpPr>
          <p:cNvPr id="2" name="ZoneTexte 1">
            <a:extLst>
              <a:ext uri="{FF2B5EF4-FFF2-40B4-BE49-F238E27FC236}">
                <a16:creationId xmlns:a16="http://schemas.microsoft.com/office/drawing/2014/main" id="{2B5DC701-41B1-58D4-17BE-5173AD58D945}"/>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442698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F7EF6E0-ADC1-DF14-39BF-C787A21EF237}"/>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B68C80AC-43F8-B48F-F7B3-1AC0F54267A9}"/>
              </a:ext>
            </a:extLst>
          </p:cNvPr>
          <p:cNvSpPr/>
          <p:nvPr/>
        </p:nvSpPr>
        <p:spPr>
          <a:xfrm>
            <a:off x="10844" y="343782"/>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a:solidFill>
                <a:schemeClr val="lt1"/>
              </a:solidFill>
            </a:endParaRPr>
          </a:p>
        </p:txBody>
      </p:sp>
      <p:sp>
        <p:nvSpPr>
          <p:cNvPr id="595" name="Google Shape;595;p72">
            <a:extLst>
              <a:ext uri="{FF2B5EF4-FFF2-40B4-BE49-F238E27FC236}">
                <a16:creationId xmlns:a16="http://schemas.microsoft.com/office/drawing/2014/main" id="{D657871E-82BA-F9C8-7D1E-60A8D2B8159A}"/>
              </a:ext>
            </a:extLst>
          </p:cNvPr>
          <p:cNvSpPr txBox="1">
            <a:spLocks noGrp="1"/>
          </p:cNvSpPr>
          <p:nvPr>
            <p:ph type="body" idx="1"/>
          </p:nvPr>
        </p:nvSpPr>
        <p:spPr>
          <a:xfrm>
            <a:off x="142739" y="1478669"/>
            <a:ext cx="2416005" cy="1093081"/>
          </a:xfrm>
          <a:prstGeom prst="rect">
            <a:avLst/>
          </a:prstGeom>
          <a:noFill/>
          <a:ln>
            <a:noFill/>
          </a:ln>
        </p:spPr>
        <p:txBody>
          <a:bodyPr spcFirstLastPara="1" wrap="square" lIns="91426" tIns="91426" rIns="91426" bIns="91426" anchor="t" anchorCtr="0">
            <a:noAutofit/>
          </a:bodyPr>
          <a:lstStyle/>
          <a:p>
            <a:pPr marL="0" indent="0">
              <a:lnSpc>
                <a:spcPct val="82058"/>
              </a:lnSpc>
            </a:pPr>
            <a:r>
              <a:rPr lang="sv-SE" sz="2200" dirty="0" err="1"/>
              <a:t>Introduction</a:t>
            </a:r>
            <a:endParaRPr lang="sv-SE" sz="2200" dirty="0"/>
          </a:p>
          <a:p>
            <a:pPr marL="0" indent="0">
              <a:lnSpc>
                <a:spcPct val="82058"/>
              </a:lnSpc>
            </a:pPr>
            <a:endParaRPr lang="sv-SE" sz="2400" dirty="0"/>
          </a:p>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A289E4DD-2D1F-4FBB-4B53-BF74D997F6B1}"/>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3B</a:t>
            </a:r>
            <a:endParaRPr dirty="0"/>
          </a:p>
        </p:txBody>
      </p:sp>
      <p:sp>
        <p:nvSpPr>
          <p:cNvPr id="597" name="Google Shape;597;p72">
            <a:extLst>
              <a:ext uri="{FF2B5EF4-FFF2-40B4-BE49-F238E27FC236}">
                <a16:creationId xmlns:a16="http://schemas.microsoft.com/office/drawing/2014/main" id="{B72CA5F5-59AA-ACE7-BE2C-6248CF258C32}"/>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a:solidFill>
                <a:srgbClr val="6D6E71"/>
              </a:solidFill>
            </a:endParaRPr>
          </a:p>
        </p:txBody>
      </p:sp>
      <p:cxnSp>
        <p:nvCxnSpPr>
          <p:cNvPr id="599" name="Google Shape;599;p72">
            <a:extLst>
              <a:ext uri="{FF2B5EF4-FFF2-40B4-BE49-F238E27FC236}">
                <a16:creationId xmlns:a16="http://schemas.microsoft.com/office/drawing/2014/main" id="{7A87A519-E952-AE56-99A9-5154BC6D1AFB}"/>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6AD6DD56-A20B-4967-C75A-99D5848E330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19</a:t>
            </a:fld>
            <a:endParaRPr/>
          </a:p>
        </p:txBody>
      </p:sp>
      <p:sp>
        <p:nvSpPr>
          <p:cNvPr id="601" name="Google Shape;601;p72">
            <a:extLst>
              <a:ext uri="{FF2B5EF4-FFF2-40B4-BE49-F238E27FC236}">
                <a16:creationId xmlns:a16="http://schemas.microsoft.com/office/drawing/2014/main" id="{2B2F6EEE-0227-499E-A3CF-BE3B38D27F19}"/>
              </a:ext>
            </a:extLst>
          </p:cNvPr>
          <p:cNvSpPr txBox="1"/>
          <p:nvPr/>
        </p:nvSpPr>
        <p:spPr>
          <a:xfrm>
            <a:off x="2163881" y="445904"/>
            <a:ext cx="6571419" cy="2065529"/>
          </a:xfrm>
          <a:prstGeom prst="rect">
            <a:avLst/>
          </a:prstGeom>
          <a:noFill/>
          <a:ln>
            <a:noFill/>
          </a:ln>
        </p:spPr>
        <p:txBody>
          <a:bodyPr spcFirstLastPara="1" wrap="square" lIns="0" tIns="10124" rIns="0" bIns="0" anchor="t" anchorCtr="0">
            <a:spAutoFit/>
          </a:bodyPr>
          <a:lstStyle/>
          <a:p>
            <a:pPr marL="12701">
              <a:lnSpc>
                <a:spcPct val="105714"/>
              </a:lnSpc>
            </a:pPr>
            <a:r>
              <a:rPr lang="en-GB" sz="1600" b="1" noProof="0" dirty="0">
                <a:solidFill>
                  <a:srgbClr val="8ECC4E"/>
                </a:solidFill>
                <a:latin typeface="Calibri"/>
                <a:ea typeface="Calibri"/>
                <a:cs typeface="Calibri"/>
                <a:sym typeface="Calibri"/>
              </a:rPr>
              <a:t>Pour se lancer dans un projet d'écotourisme, il ne suffit pas de choisir une destination, il faut aussi comprendre et apprécier l'écosystème unique qui l'entoure.</a:t>
            </a:r>
          </a:p>
          <a:p>
            <a:pPr marL="12701">
              <a:lnSpc>
                <a:spcPct val="105714"/>
              </a:lnSpc>
            </a:pPr>
            <a:endParaRPr lang="en-GB" sz="1600" noProof="0" dirty="0">
              <a:solidFill>
                <a:srgbClr val="6D6E71"/>
              </a:solidFill>
              <a:latin typeface="Calibri"/>
              <a:ea typeface="Calibri"/>
              <a:cs typeface="Calibri"/>
              <a:sym typeface="Calibri"/>
            </a:endParaRPr>
          </a:p>
          <a:p>
            <a:pPr marL="12701">
              <a:lnSpc>
                <a:spcPct val="105714"/>
              </a:lnSpc>
            </a:pPr>
            <a:r>
              <a:rPr lang="en-GB" sz="1600" noProof="0" dirty="0">
                <a:solidFill>
                  <a:srgbClr val="6D6E71"/>
                </a:solidFill>
                <a:latin typeface="Calibri"/>
                <a:ea typeface="Calibri"/>
                <a:cs typeface="Calibri"/>
                <a:sym typeface="Calibri"/>
              </a:rPr>
              <a:t>L'écosystème englobe l'environnement naturel, y compris sa flore, sa faune, ses paysages et ses caractéristiques géologiques, ainsi que le patrimoine culturel et les communautés qui y sont liées. </a:t>
            </a:r>
          </a:p>
          <a:p>
            <a:pPr marL="12701">
              <a:lnSpc>
                <a:spcPct val="105714"/>
              </a:lnSpc>
            </a:pPr>
            <a:endParaRPr lang="en-GB" sz="1401" noProof="0" dirty="0">
              <a:solidFill>
                <a:srgbClr val="6D6E71"/>
              </a:solidFill>
              <a:latin typeface="Calibri"/>
              <a:ea typeface="Calibri"/>
              <a:cs typeface="Calibri"/>
              <a:sym typeface="Calibri"/>
            </a:endParaRPr>
          </a:p>
        </p:txBody>
      </p:sp>
      <p:graphicFrame>
        <p:nvGraphicFramePr>
          <p:cNvPr id="2" name="Tabell 1">
            <a:extLst>
              <a:ext uri="{FF2B5EF4-FFF2-40B4-BE49-F238E27FC236}">
                <a16:creationId xmlns:a16="http://schemas.microsoft.com/office/drawing/2014/main" id="{65737802-11BE-B533-F2B2-6562F9527B25}"/>
              </a:ext>
            </a:extLst>
          </p:cNvPr>
          <p:cNvGraphicFramePr>
            <a:graphicFrameLocks noGrp="1"/>
          </p:cNvGraphicFramePr>
          <p:nvPr>
            <p:extLst>
              <p:ext uri="{D42A27DB-BD31-4B8C-83A1-F6EECF244321}">
                <p14:modId xmlns:p14="http://schemas.microsoft.com/office/powerpoint/2010/main" val="3891589945"/>
              </p:ext>
            </p:extLst>
          </p:nvPr>
        </p:nvGraphicFramePr>
        <p:xfrm>
          <a:off x="2163881" y="2540090"/>
          <a:ext cx="6457098" cy="2165223"/>
        </p:xfrm>
        <a:graphic>
          <a:graphicData uri="http://schemas.openxmlformats.org/drawingml/2006/table">
            <a:tbl>
              <a:tblPr firstRow="1" bandRow="1">
                <a:tableStyleId>{538008DE-9CB5-49C0-B233-6C6E2AA0C65B}</a:tableStyleId>
              </a:tblPr>
              <a:tblGrid>
                <a:gridCol w="2890719">
                  <a:extLst>
                    <a:ext uri="{9D8B030D-6E8A-4147-A177-3AD203B41FA5}">
                      <a16:colId xmlns:a16="http://schemas.microsoft.com/office/drawing/2014/main" val="3087292872"/>
                    </a:ext>
                  </a:extLst>
                </a:gridCol>
                <a:gridCol w="3566379">
                  <a:extLst>
                    <a:ext uri="{9D8B030D-6E8A-4147-A177-3AD203B41FA5}">
                      <a16:colId xmlns:a16="http://schemas.microsoft.com/office/drawing/2014/main" val="3175207195"/>
                    </a:ext>
                  </a:extLst>
                </a:gridCol>
              </a:tblGrid>
              <a:tr h="2133563">
                <a:tc>
                  <a:txBody>
                    <a:bodyPr/>
                    <a:lstStyle/>
                    <a:p>
                      <a:endPar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endParaRPr>
                    </a:p>
                    <a:p>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Étape 1 - </a:t>
                      </a:r>
                      <a:r>
                        <a:rPr lang="sv-SE" sz="1401" b="1" i="0" u="none" strike="noStrike" cap="none" dirty="0" err="1">
                          <a:solidFill>
                            <a:schemeClr val="tx2">
                              <a:lumMod val="50000"/>
                            </a:schemeClr>
                          </a:solidFill>
                          <a:effectLst/>
                          <a:latin typeface="Calibri" panose="020F0502020204030204" pitchFamily="34" charset="0"/>
                          <a:ea typeface="Arial"/>
                          <a:cs typeface="Calibri" panose="020F0502020204030204" pitchFamily="34" charset="0"/>
                          <a:sym typeface="Arial"/>
                        </a:rPr>
                        <a:t>Choisir </a:t>
                      </a:r>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un </a:t>
                      </a:r>
                      <a:r>
                        <a:rPr lang="sv-SE" sz="1401" b="1" i="0" u="none" strike="noStrike" cap="none" dirty="0" err="1">
                          <a:solidFill>
                            <a:schemeClr val="tx2">
                              <a:lumMod val="50000"/>
                            </a:schemeClr>
                          </a:solidFill>
                          <a:effectLst/>
                          <a:latin typeface="Calibri" panose="020F0502020204030204" pitchFamily="34" charset="0"/>
                          <a:ea typeface="Arial"/>
                          <a:cs typeface="Calibri" panose="020F0502020204030204" pitchFamily="34" charset="0"/>
                          <a:sym typeface="Arial"/>
                        </a:rPr>
                        <a:t>lieu </a:t>
                      </a:r>
                      <a:r>
                        <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rPr>
                        <a:t>: </a:t>
                      </a:r>
                    </a:p>
                    <a:p>
                      <a:endParaRPr lang="sv-SE" sz="1401" b="1" i="0" u="none" strike="noStrike" cap="none" dirty="0">
                        <a:solidFill>
                          <a:schemeClr val="tx2">
                            <a:lumMod val="50000"/>
                          </a:schemeClr>
                        </a:solidFill>
                        <a:effectLst/>
                        <a:latin typeface="Calibri" panose="020F0502020204030204" pitchFamily="34" charset="0"/>
                        <a:ea typeface="Arial"/>
                        <a:cs typeface="Calibri" panose="020F0502020204030204" pitchFamily="34" charset="0"/>
                        <a:sym typeface="Arial"/>
                      </a:endParaRPr>
                    </a:p>
                    <a:p>
                      <a:pPr marL="342900" indent="-342900">
                        <a:spcAft>
                          <a:spcPts val="600"/>
                        </a:spcAft>
                        <a:buClr>
                          <a:schemeClr val="accent4">
                            <a:lumMod val="75000"/>
                          </a:schemeClr>
                        </a:buClr>
                        <a:buFont typeface="Wingdings" pitchFamily="2" charset="2"/>
                        <a:buChar char="v"/>
                      </a:pPr>
                      <a:r>
                        <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rPr>
                        <a:t>Choisir un endroit </a:t>
                      </a: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idéal</a:t>
                      </a:r>
                    </a:p>
                    <a:p>
                      <a:pPr marL="342900" indent="-342900">
                        <a:spcAft>
                          <a:spcPts val="600"/>
                        </a:spcAft>
                        <a:buClr>
                          <a:schemeClr val="accent4">
                            <a:lumMod val="75000"/>
                          </a:schemeClr>
                        </a:buClr>
                        <a:buFont typeface="Wingdings" pitchFamily="2" charset="2"/>
                        <a:buChar char="v"/>
                      </a:pPr>
                      <a:r>
                        <a:rPr lang="sv-SE" sz="1401" b="0" i="0" u="none" strike="noStrike" cap="none" dirty="0" err="1">
                          <a:solidFill>
                            <a:schemeClr val="tx2">
                              <a:lumMod val="50000"/>
                            </a:schemeClr>
                          </a:solidFill>
                          <a:effectLst/>
                          <a:latin typeface="Calibri" panose="020F0502020204030204" pitchFamily="34" charset="0"/>
                          <a:cs typeface="Calibri" panose="020F0502020204030204" pitchFamily="34" charset="0"/>
                          <a:sym typeface="Arial"/>
                        </a:rPr>
                        <a:t>Connaître son environnement</a:t>
                      </a:r>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p>
                      <a:endParaRPr lang="sv-SE" sz="1401" b="0" i="0" u="none" strike="noStrike" cap="none" dirty="0">
                        <a:solidFill>
                          <a:schemeClr val="tx2">
                            <a:lumMod val="50000"/>
                          </a:schemeClr>
                        </a:solidFill>
                        <a:effectLst/>
                        <a:latin typeface="Calibri" panose="020F0502020204030204" pitchFamily="34" charset="0"/>
                        <a:cs typeface="Calibri" panose="020F0502020204030204" pitchFamily="34" charset="0"/>
                        <a:sym typeface="Arial"/>
                      </a:endParaRPr>
                    </a:p>
                  </a:txBody>
                  <a:tcPr>
                    <a:lnL w="28575" cap="flat" cmpd="sng" algn="ctr">
                      <a:noFill/>
                      <a:prstDash val="solid"/>
                      <a:round/>
                      <a:headEnd type="none" w="med" len="med"/>
                      <a:tailEnd type="none" w="med" len="med"/>
                    </a:lnL>
                    <a:lnR w="28575" cap="flat" cmpd="sng" algn="ctr">
                      <a:solidFill>
                        <a:schemeClr val="accent4">
                          <a:lumMod val="7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endParaRPr lang="en-GB" b="1" dirty="0">
                        <a:solidFill>
                          <a:schemeClr val="tx2">
                            <a:lumMod val="50000"/>
                          </a:schemeClr>
                        </a:solidFill>
                        <a:latin typeface="Calibri" panose="020F0502020204030204" pitchFamily="34" charset="0"/>
                        <a:cs typeface="Calibri" panose="020F0502020204030204" pitchFamily="34" charset="0"/>
                      </a:endParaRPr>
                    </a:p>
                    <a:p>
                      <a:r>
                        <a:rPr lang="en-GB" b="1" dirty="0">
                          <a:solidFill>
                            <a:schemeClr val="tx2">
                              <a:lumMod val="50000"/>
                            </a:schemeClr>
                          </a:solidFill>
                          <a:latin typeface="Calibri" panose="020F0502020204030204" pitchFamily="34" charset="0"/>
                          <a:cs typeface="Calibri" panose="020F0502020204030204" pitchFamily="34" charset="0"/>
                        </a:rPr>
                        <a:t>Étape 2 - Observer et interagir :</a:t>
                      </a:r>
                    </a:p>
                    <a:p>
                      <a:endParaRPr lang="en-GB" b="1"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La permaculture et l'entreprise</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Pensée systémique</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Appliquer la compréhension aux actions</a:t>
                      </a:r>
                    </a:p>
                    <a:p>
                      <a:pPr marL="285750" indent="-285750">
                        <a:spcAft>
                          <a:spcPts val="600"/>
                        </a:spcAft>
                        <a:buClr>
                          <a:schemeClr val="accent4">
                            <a:lumMod val="75000"/>
                          </a:schemeClr>
                        </a:buClr>
                        <a:buFont typeface="Wingdings" pitchFamily="2" charset="2"/>
                        <a:buChar char="v"/>
                      </a:pPr>
                      <a:r>
                        <a:rPr lang="en-GB" b="0" dirty="0">
                          <a:solidFill>
                            <a:schemeClr val="tx2">
                              <a:lumMod val="50000"/>
                            </a:schemeClr>
                          </a:solidFill>
                          <a:latin typeface="Calibri" panose="020F0502020204030204" pitchFamily="34" charset="0"/>
                          <a:cs typeface="Calibri" panose="020F0502020204030204" pitchFamily="34" charset="0"/>
                        </a:rPr>
                        <a:t>Les écosystèmes dans les entreprises</a:t>
                      </a:r>
                    </a:p>
                  </a:txBody>
                  <a:tcPr>
                    <a:lnL w="28575" cap="flat" cmpd="sng" algn="ctr">
                      <a:solidFill>
                        <a:schemeClr val="accent4">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3046582062"/>
                  </a:ext>
                </a:extLst>
              </a:tr>
            </a:tbl>
          </a:graphicData>
        </a:graphic>
      </p:graphicFrame>
      <p:sp>
        <p:nvSpPr>
          <p:cNvPr id="3" name="ZoneTexte 2">
            <a:extLst>
              <a:ext uri="{FF2B5EF4-FFF2-40B4-BE49-F238E27FC236}">
                <a16:creationId xmlns:a16="http://schemas.microsoft.com/office/drawing/2014/main" id="{FF7D6C15-DB47-5145-3473-402E524E1CE2}"/>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996588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CONTENTS</a:t>
            </a:r>
            <a:endParaRPr lang="en-GB" dirty="0"/>
          </a:p>
        </p:txBody>
      </p:sp>
      <p:sp>
        <p:nvSpPr>
          <p:cNvPr id="136" name="Google Shape;136;p62"/>
          <p:cNvSpPr txBox="1">
            <a:spLocks noGrp="1"/>
          </p:cNvSpPr>
          <p:nvPr>
            <p:ph type="body" idx="6"/>
          </p:nvPr>
        </p:nvSpPr>
        <p:spPr>
          <a:xfrm>
            <a:off x="826655" y="1964900"/>
            <a:ext cx="1634539" cy="1063076"/>
          </a:xfrm>
          <a:prstGeom prst="rect">
            <a:avLst/>
          </a:prstGeom>
          <a:noFill/>
          <a:ln>
            <a:noFill/>
          </a:ln>
        </p:spPr>
        <p:txBody>
          <a:bodyPr spcFirstLastPara="1" wrap="square" lIns="91426" tIns="91426" rIns="91426" bIns="91426" anchor="t" anchorCtr="0">
            <a:noAutofit/>
          </a:bodyPr>
          <a:lstStyle/>
          <a:p>
            <a:pPr marL="0" indent="0" algn="ctr">
              <a:lnSpc>
                <a:spcPct val="91000"/>
              </a:lnSpc>
            </a:pPr>
            <a:r>
              <a:rPr lang="en-GB" sz="1600" dirty="0"/>
              <a:t>Les </a:t>
            </a:r>
            <a:r>
              <a:rPr lang="en-GB" sz="1600" dirty="0" err="1"/>
              <a:t>fondamentaux</a:t>
            </a:r>
            <a:r>
              <a:rPr lang="en-GB" sz="1600" dirty="0"/>
              <a:t> de </a:t>
            </a:r>
            <a:r>
              <a:rPr lang="en-GB" sz="1600" dirty="0" err="1"/>
              <a:t>mon</a:t>
            </a:r>
            <a:r>
              <a:rPr lang="en-GB" sz="1600" dirty="0"/>
              <a:t> </a:t>
            </a:r>
            <a:r>
              <a:rPr lang="en-GB" sz="1600" dirty="0" err="1"/>
              <a:t>projet</a:t>
            </a:r>
            <a:r>
              <a:rPr lang="en-GB" sz="1600" dirty="0"/>
              <a:t> </a:t>
            </a:r>
            <a:r>
              <a:rPr lang="en-GB" sz="1600" dirty="0" err="1"/>
              <a:t>d’écotourisme</a:t>
            </a:r>
            <a:endParaRPr lang="en-GB" sz="1600" dirty="0"/>
          </a:p>
        </p:txBody>
      </p:sp>
      <p:sp>
        <p:nvSpPr>
          <p:cNvPr id="137" name="Google Shape;137;p62"/>
          <p:cNvSpPr txBox="1">
            <a:spLocks noGrp="1"/>
          </p:cNvSpPr>
          <p:nvPr>
            <p:ph type="body" idx="7"/>
          </p:nvPr>
        </p:nvSpPr>
        <p:spPr>
          <a:xfrm>
            <a:off x="3178944" y="132282"/>
            <a:ext cx="1589885" cy="65051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600" dirty="0" err="1"/>
              <a:t>L’écosystème</a:t>
            </a:r>
            <a:endParaRPr lang="en-GB" sz="1600" dirty="0"/>
          </a:p>
        </p:txBody>
      </p:sp>
      <p:sp>
        <p:nvSpPr>
          <p:cNvPr id="138" name="Google Shape;138;p62"/>
          <p:cNvSpPr txBox="1">
            <a:spLocks noGrp="1"/>
          </p:cNvSpPr>
          <p:nvPr>
            <p:ph type="body" idx="9"/>
          </p:nvPr>
        </p:nvSpPr>
        <p:spPr>
          <a:xfrm>
            <a:off x="5190374" y="1602793"/>
            <a:ext cx="1573141" cy="530697"/>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800" dirty="0" err="1"/>
              <a:t>L’objectif</a:t>
            </a:r>
            <a:endParaRPr lang="en-GB" sz="1800" dirty="0"/>
          </a:p>
        </p:txBody>
      </p:sp>
      <p:sp>
        <p:nvSpPr>
          <p:cNvPr id="141" name="Google Shape;141;p62"/>
          <p:cNvSpPr txBox="1">
            <a:spLocks noGrp="1"/>
          </p:cNvSpPr>
          <p:nvPr>
            <p:ph type="body" idx="15"/>
          </p:nvPr>
        </p:nvSpPr>
        <p:spPr>
          <a:xfrm>
            <a:off x="7269493" y="101016"/>
            <a:ext cx="1297355" cy="473890"/>
          </a:xfrm>
          <a:prstGeom prst="rect">
            <a:avLst/>
          </a:prstGeom>
          <a:noFill/>
          <a:ln>
            <a:noFill/>
          </a:ln>
        </p:spPr>
        <p:txBody>
          <a:bodyPr spcFirstLastPara="1" wrap="square" lIns="91426" tIns="91426" rIns="91426" bIns="91426" anchor="t" anchorCtr="0">
            <a:noAutofit/>
          </a:bodyPr>
          <a:lstStyle/>
          <a:p>
            <a:pPr marL="0" indent="0">
              <a:lnSpc>
                <a:spcPct val="96000"/>
              </a:lnSpc>
            </a:pPr>
            <a:r>
              <a:rPr lang="en-GB" sz="1800" dirty="0"/>
              <a:t>Le </a:t>
            </a:r>
            <a:r>
              <a:rPr lang="en-GB" sz="1800" dirty="0" err="1"/>
              <a:t>parcours</a:t>
            </a:r>
            <a:r>
              <a:rPr lang="en-GB" sz="1800" dirty="0"/>
              <a:t> client</a:t>
            </a:r>
          </a:p>
        </p:txBody>
      </p:sp>
      <p:sp>
        <p:nvSpPr>
          <p:cNvPr id="142" name="Google Shape;142;p62"/>
          <p:cNvSpPr txBox="1"/>
          <p:nvPr/>
        </p:nvSpPr>
        <p:spPr>
          <a:xfrm>
            <a:off x="1281826" y="2865350"/>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4 </a:t>
            </a:r>
            <a:endParaRPr lang="en-GB" dirty="0">
              <a:solidFill>
                <a:schemeClr val="bg1"/>
              </a:solidFill>
            </a:endParaRPr>
          </a:p>
        </p:txBody>
      </p:sp>
      <p:sp>
        <p:nvSpPr>
          <p:cNvPr id="143" name="Google Shape;143;p62"/>
          <p:cNvSpPr txBox="1"/>
          <p:nvPr/>
        </p:nvSpPr>
        <p:spPr>
          <a:xfrm>
            <a:off x="3213100" y="684545"/>
            <a:ext cx="1072323"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18</a:t>
            </a:r>
            <a:endParaRPr lang="en-GB" dirty="0">
              <a:solidFill>
                <a:schemeClr val="bg1"/>
              </a:solidFill>
            </a:endParaRPr>
          </a:p>
        </p:txBody>
      </p:sp>
      <p:sp>
        <p:nvSpPr>
          <p:cNvPr id="146" name="Google Shape;146;p62"/>
          <p:cNvSpPr txBox="1"/>
          <p:nvPr/>
        </p:nvSpPr>
        <p:spPr>
          <a:xfrm>
            <a:off x="7258618" y="810422"/>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34  </a:t>
            </a:r>
            <a:endParaRPr lang="en-GB" sz="1401" dirty="0"/>
          </a:p>
        </p:txBody>
      </p:sp>
      <p:sp>
        <p:nvSpPr>
          <p:cNvPr id="148" name="Google Shape;148;p62"/>
          <p:cNvSpPr txBox="1"/>
          <p:nvPr/>
        </p:nvSpPr>
        <p:spPr>
          <a:xfrm>
            <a:off x="834254" y="1634777"/>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3A</a:t>
            </a:r>
            <a:endParaRPr lang="en-GB" sz="1401" dirty="0"/>
          </a:p>
        </p:txBody>
      </p:sp>
      <p:cxnSp>
        <p:nvCxnSpPr>
          <p:cNvPr id="149" name="Google Shape;149;p62"/>
          <p:cNvCxnSpPr/>
          <p:nvPr/>
        </p:nvCxnSpPr>
        <p:spPr>
          <a:xfrm>
            <a:off x="1281826" y="1687844"/>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65051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05085" y="1882558"/>
            <a:ext cx="973811"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23 </a:t>
            </a:r>
            <a:endParaRPr lang="en-GB" dirty="0">
              <a:solidFill>
                <a:schemeClr val="bg1"/>
              </a:solidFill>
            </a:endParaRPr>
          </a:p>
        </p:txBody>
      </p:sp>
      <p:sp>
        <p:nvSpPr>
          <p:cNvPr id="155" name="Google Shape;155;p62"/>
          <p:cNvSpPr txBox="1"/>
          <p:nvPr/>
        </p:nvSpPr>
        <p:spPr>
          <a:xfrm>
            <a:off x="6842177" y="80751"/>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3D</a:t>
            </a:r>
            <a:endParaRPr lang="en-GB" sz="1401" dirty="0"/>
          </a:p>
        </p:txBody>
      </p:sp>
      <p:cxnSp>
        <p:nvCxnSpPr>
          <p:cNvPr id="156" name="Google Shape;156;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64" name="Google Shape;164;p62"/>
          <p:cNvPicPr preferRelativeResize="0">
            <a:picLocks noGrp="1"/>
          </p:cNvPicPr>
          <p:nvPr>
            <p:ph type="pic" idx="5"/>
          </p:nvPr>
        </p:nvPicPr>
        <p:blipFill rotWithShape="1">
          <a:blip r:embed="rId3">
            <a:alphaModFix/>
          </a:blip>
          <a:srcRect l="13718" r="13717"/>
          <a:stretch/>
        </p:blipFill>
        <p:spPr>
          <a:xfrm>
            <a:off x="781702" y="32312"/>
            <a:ext cx="1738800" cy="1599157"/>
          </a:xfrm>
          <a:prstGeom prst="rect">
            <a:avLst/>
          </a:prstGeom>
          <a:solidFill>
            <a:srgbClr val="F2F2F2"/>
          </a:solidFill>
          <a:ln>
            <a:noFill/>
          </a:ln>
        </p:spPr>
      </p:pic>
      <p:grpSp>
        <p:nvGrpSpPr>
          <p:cNvPr id="166" name="Google Shape;166;p62"/>
          <p:cNvGrpSpPr/>
          <p:nvPr/>
        </p:nvGrpSpPr>
        <p:grpSpPr>
          <a:xfrm>
            <a:off x="1765227" y="1289727"/>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4" name="Google Shape;194;p62"/>
          <p:cNvPicPr preferRelativeResize="0">
            <a:picLocks noGrp="1"/>
          </p:cNvPicPr>
          <p:nvPr>
            <p:ph type="pic" idx="18"/>
          </p:nvPr>
        </p:nvPicPr>
        <p:blipFill rotWithShape="1">
          <a:blip r:embed="rId4">
            <a:alphaModFix/>
          </a:blip>
          <a:srcRect t="23048" b="23048"/>
          <a:stretch/>
        </p:blipFill>
        <p:spPr>
          <a:xfrm>
            <a:off x="6520768" y="2583595"/>
            <a:ext cx="1740540" cy="1406955"/>
          </a:xfrm>
          <a:prstGeom prst="rect">
            <a:avLst/>
          </a:prstGeom>
          <a:solidFill>
            <a:srgbClr val="F2F2F2"/>
          </a:solidFill>
          <a:ln>
            <a:noFill/>
          </a:ln>
        </p:spPr>
      </p:pic>
      <p:pic>
        <p:nvPicPr>
          <p:cNvPr id="195" name="Google Shape;195;p62"/>
          <p:cNvPicPr preferRelativeResize="0">
            <a:picLocks noGrp="1"/>
          </p:cNvPicPr>
          <p:nvPr>
            <p:ph type="pic" idx="4"/>
          </p:nvPr>
        </p:nvPicPr>
        <p:blipFill rotWithShape="1">
          <a:blip r:embed="rId5">
            <a:alphaModFix/>
          </a:blip>
          <a:srcRect l="6623" r="6622"/>
          <a:stretch/>
        </p:blipFill>
        <p:spPr>
          <a:xfrm>
            <a:off x="6826308" y="1240451"/>
            <a:ext cx="1740540" cy="1224310"/>
          </a:xfrm>
          <a:prstGeom prst="rect">
            <a:avLst/>
          </a:prstGeom>
          <a:solidFill>
            <a:srgbClr val="F2F2F2"/>
          </a:solidFill>
          <a:ln>
            <a:noFill/>
          </a:ln>
        </p:spPr>
      </p:pic>
      <p:pic>
        <p:nvPicPr>
          <p:cNvPr id="196" name="Google Shape;196;p62"/>
          <p:cNvPicPr preferRelativeResize="0">
            <a:picLocks noGrp="1"/>
          </p:cNvPicPr>
          <p:nvPr>
            <p:ph type="pic" idx="3"/>
          </p:nvPr>
        </p:nvPicPr>
        <p:blipFill rotWithShape="1">
          <a:blip r:embed="rId6">
            <a:alphaModFix/>
          </a:blip>
          <a:srcRect l="7259" r="7259"/>
          <a:stretch/>
        </p:blipFill>
        <p:spPr>
          <a:xfrm>
            <a:off x="4768829" y="3"/>
            <a:ext cx="1738800" cy="1355835"/>
          </a:xfrm>
          <a:prstGeom prst="rect">
            <a:avLst/>
          </a:prstGeom>
          <a:solidFill>
            <a:srgbClr val="F2F2F2"/>
          </a:solidFill>
          <a:ln>
            <a:noFill/>
          </a:ln>
        </p:spPr>
      </p:pic>
      <p:pic>
        <p:nvPicPr>
          <p:cNvPr id="197" name="Google Shape;197;p62"/>
          <p:cNvPicPr preferRelativeResize="0">
            <a:picLocks noGrp="1"/>
          </p:cNvPicPr>
          <p:nvPr>
            <p:ph type="pic" idx="17"/>
          </p:nvPr>
        </p:nvPicPr>
        <p:blipFill rotWithShape="1">
          <a:blip r:embed="rId7">
            <a:alphaModFix/>
          </a:blip>
          <a:srcRect l="-398" t="60218" r="398" b="4978"/>
          <a:stretch/>
        </p:blipFill>
        <p:spPr>
          <a:xfrm>
            <a:off x="4440109" y="4234775"/>
            <a:ext cx="1738798" cy="907831"/>
          </a:xfrm>
          <a:prstGeom prst="rect">
            <a:avLst/>
          </a:prstGeom>
          <a:solidFill>
            <a:srgbClr val="F2F2F2"/>
          </a:solidFill>
          <a:ln>
            <a:noFill/>
          </a:ln>
        </p:spPr>
      </p:pic>
      <p:grpSp>
        <p:nvGrpSpPr>
          <p:cNvPr id="231" name="Google Shape;231;p62"/>
          <p:cNvGrpSpPr/>
          <p:nvPr/>
        </p:nvGrpSpPr>
        <p:grpSpPr>
          <a:xfrm>
            <a:off x="6872717" y="1164985"/>
            <a:ext cx="666248" cy="632818"/>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43" name="Google Shape;243;p62"/>
          <p:cNvPicPr preferRelativeResize="0">
            <a:picLocks noGrp="1"/>
          </p:cNvPicPr>
          <p:nvPr>
            <p:ph type="pic" idx="2"/>
          </p:nvPr>
        </p:nvPicPr>
        <p:blipFill rotWithShape="1">
          <a:blip r:embed="rId8">
            <a:alphaModFix/>
          </a:blip>
          <a:srcRect l="7773" t="43599" r="5905" b="3201"/>
          <a:stretch/>
        </p:blipFill>
        <p:spPr>
          <a:xfrm>
            <a:off x="2757815" y="1240451"/>
            <a:ext cx="1740540" cy="1256254"/>
          </a:xfrm>
          <a:prstGeom prst="rect">
            <a:avLst/>
          </a:prstGeom>
          <a:solidFill>
            <a:srgbClr val="F2F2F2"/>
          </a:solidFill>
          <a:ln>
            <a:noFill/>
          </a:ln>
        </p:spPr>
      </p:pic>
      <p:grpSp>
        <p:nvGrpSpPr>
          <p:cNvPr id="244" name="Google Shape;244;p62"/>
          <p:cNvGrpSpPr/>
          <p:nvPr/>
        </p:nvGrpSpPr>
        <p:grpSpPr>
          <a:xfrm>
            <a:off x="3773738" y="1008575"/>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25" name="Google Shape;147;p21">
            <a:extLst>
              <a:ext uri="{FF2B5EF4-FFF2-40B4-BE49-F238E27FC236}">
                <a16:creationId xmlns:a16="http://schemas.microsoft.com/office/drawing/2014/main" id="{10A1A57D-EC46-AD10-DD95-97F4DBF4AB4D}"/>
              </a:ext>
            </a:extLst>
          </p:cNvPr>
          <p:cNvPicPr preferRelativeResize="0"/>
          <p:nvPr/>
        </p:nvPicPr>
        <p:blipFill rotWithShape="1">
          <a:blip r:embed="rId9">
            <a:alphaModFix/>
            <a:extLst>
              <a:ext uri="{BEBA8EAE-BF5A-486C-A8C5-ECC9F3942E4B}">
                <a14:imgProps xmlns:a14="http://schemas.microsoft.com/office/drawing/2010/main">
                  <a14:imgLayer r:embed="rId10">
                    <a14:imgEffect>
                      <a14:saturation sat="0"/>
                    </a14:imgEffect>
                  </a14:imgLayer>
                </a14:imgProps>
              </a:ext>
            </a:extLst>
          </a:blip>
          <a:srcRect l="22302" b="22949"/>
          <a:stretch/>
        </p:blipFill>
        <p:spPr>
          <a:xfrm>
            <a:off x="2626259" y="3949737"/>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12" name="Google Shape;152;p62">
            <a:extLst>
              <a:ext uri="{FF2B5EF4-FFF2-40B4-BE49-F238E27FC236}">
                <a16:creationId xmlns:a16="http://schemas.microsoft.com/office/drawing/2014/main" id="{DA060175-98F3-A5F5-581F-8CF81CD3E41D}"/>
              </a:ext>
            </a:extLst>
          </p:cNvPr>
          <p:cNvSpPr txBox="1"/>
          <p:nvPr/>
        </p:nvSpPr>
        <p:spPr>
          <a:xfrm>
            <a:off x="4466899" y="3196402"/>
            <a:ext cx="490856" cy="106307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87272"/>
              </a:lnSpc>
              <a:buClr>
                <a:schemeClr val="dk2"/>
              </a:buClr>
              <a:buSzPts val="1800"/>
            </a:pPr>
            <a:r>
              <a:rPr lang="en-GB" sz="2201" b="1" dirty="0">
                <a:solidFill>
                  <a:schemeClr val="lt1"/>
                </a:solidFill>
                <a:latin typeface="Calibri"/>
                <a:ea typeface="Calibri"/>
                <a:cs typeface="Calibri"/>
                <a:sym typeface="Calibri"/>
              </a:rPr>
              <a:t>3E</a:t>
            </a:r>
            <a:endParaRPr lang="en-GB" sz="1401" dirty="0"/>
          </a:p>
        </p:txBody>
      </p:sp>
      <p:cxnSp>
        <p:nvCxnSpPr>
          <p:cNvPr id="13" name="Google Shape;153;p62">
            <a:extLst>
              <a:ext uri="{FF2B5EF4-FFF2-40B4-BE49-F238E27FC236}">
                <a16:creationId xmlns:a16="http://schemas.microsoft.com/office/drawing/2014/main" id="{B3DD9185-C4F7-B71F-3C0F-4F0C734421FA}"/>
              </a:ext>
            </a:extLst>
          </p:cNvPr>
          <p:cNvCxnSpPr/>
          <p:nvPr/>
        </p:nvCxnSpPr>
        <p:spPr>
          <a:xfrm>
            <a:off x="4883824" y="3169452"/>
            <a:ext cx="0" cy="504000"/>
          </a:xfrm>
          <a:prstGeom prst="straightConnector1">
            <a:avLst/>
          </a:prstGeom>
          <a:noFill/>
          <a:ln w="19050" cap="flat" cmpd="sng">
            <a:solidFill>
              <a:schemeClr val="lt1"/>
            </a:solidFill>
            <a:prstDash val="solid"/>
            <a:round/>
            <a:headEnd type="none" w="sm" len="sm"/>
            <a:tailEnd type="none" w="sm" len="sm"/>
          </a:ln>
        </p:spPr>
      </p:cxnSp>
      <p:cxnSp>
        <p:nvCxnSpPr>
          <p:cNvPr id="14" name="Google Shape;153;p62">
            <a:extLst>
              <a:ext uri="{FF2B5EF4-FFF2-40B4-BE49-F238E27FC236}">
                <a16:creationId xmlns:a16="http://schemas.microsoft.com/office/drawing/2014/main" id="{C8EF6B58-9654-CFBA-B630-9291417F5205}"/>
              </a:ext>
            </a:extLst>
          </p:cNvPr>
          <p:cNvCxnSpPr/>
          <p:nvPr/>
        </p:nvCxnSpPr>
        <p:spPr>
          <a:xfrm>
            <a:off x="9782969" y="4286794"/>
            <a:ext cx="0" cy="504000"/>
          </a:xfrm>
          <a:prstGeom prst="straightConnector1">
            <a:avLst/>
          </a:prstGeom>
          <a:noFill/>
          <a:ln w="19050" cap="flat" cmpd="sng">
            <a:solidFill>
              <a:schemeClr val="lt1"/>
            </a:solidFill>
            <a:prstDash val="solid"/>
            <a:round/>
            <a:headEnd type="none" w="sm" len="sm"/>
            <a:tailEnd type="none" w="sm" len="sm"/>
          </a:ln>
        </p:spPr>
      </p:cxnSp>
      <p:sp>
        <p:nvSpPr>
          <p:cNvPr id="15" name="Google Shape;136;p62">
            <a:extLst>
              <a:ext uri="{FF2B5EF4-FFF2-40B4-BE49-F238E27FC236}">
                <a16:creationId xmlns:a16="http://schemas.microsoft.com/office/drawing/2014/main" id="{52E2813B-BDEA-9653-39AF-D9353313E6DE}"/>
              </a:ext>
            </a:extLst>
          </p:cNvPr>
          <p:cNvSpPr txBox="1">
            <a:spLocks noGrp="1"/>
          </p:cNvSpPr>
          <p:nvPr/>
        </p:nvSpPr>
        <p:spPr>
          <a:xfrm>
            <a:off x="4848097" y="3093797"/>
            <a:ext cx="1573141" cy="106307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87272"/>
              </a:lnSpc>
              <a:spcBef>
                <a:spcPts val="0"/>
              </a:spcBef>
              <a:spcAft>
                <a:spcPts val="0"/>
              </a:spcAft>
              <a:buClr>
                <a:schemeClr val="dk2"/>
              </a:buClr>
              <a:buSzPts val="1800"/>
              <a:buFont typeface="Arial"/>
              <a:buNone/>
              <a:defRPr sz="2201"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32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1000"/>
              </a:lnSpc>
            </a:pPr>
            <a:r>
              <a:rPr lang="en-GB" sz="1600" dirty="0" err="1"/>
              <a:t>Modèles</a:t>
            </a:r>
            <a:r>
              <a:rPr lang="en-GB" sz="1600" dirty="0"/>
              <a:t> </a:t>
            </a:r>
            <a:r>
              <a:rPr lang="en-GB" sz="1600" dirty="0" err="1"/>
              <a:t>économiques</a:t>
            </a:r>
            <a:r>
              <a:rPr lang="en-GB" sz="1600" dirty="0"/>
              <a:t> durables</a:t>
            </a:r>
          </a:p>
        </p:txBody>
      </p:sp>
      <p:sp>
        <p:nvSpPr>
          <p:cNvPr id="16" name="Google Shape;142;p62">
            <a:extLst>
              <a:ext uri="{FF2B5EF4-FFF2-40B4-BE49-F238E27FC236}">
                <a16:creationId xmlns:a16="http://schemas.microsoft.com/office/drawing/2014/main" id="{AA919D38-0268-0625-5C35-C108930F09E9}"/>
              </a:ext>
            </a:extLst>
          </p:cNvPr>
          <p:cNvSpPr txBox="1"/>
          <p:nvPr/>
        </p:nvSpPr>
        <p:spPr>
          <a:xfrm>
            <a:off x="4875814" y="3828853"/>
            <a:ext cx="1049823"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dirty="0">
                <a:solidFill>
                  <a:schemeClr val="bg1"/>
                </a:solidFill>
                <a:sym typeface="Calibri"/>
              </a:rPr>
              <a:t>Page 40 </a:t>
            </a:r>
            <a:endParaRPr lang="en-GB"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80A93D70-ABB3-56EB-2211-9487F28D1D7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BB135433-D0E4-B7BF-2831-24209F65B84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9A69501F-5854-DC69-C679-18B8930A32A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6992864A-A8B5-8F6B-B2EB-5FD2396ED9FC}"/>
              </a:ext>
            </a:extLst>
          </p:cNvPr>
          <p:cNvSpPr txBox="1">
            <a:spLocks noGrp="1"/>
          </p:cNvSpPr>
          <p:nvPr>
            <p:ph type="body" idx="1"/>
          </p:nvPr>
        </p:nvSpPr>
        <p:spPr>
          <a:xfrm>
            <a:off x="723900" y="1155958"/>
            <a:ext cx="7543800" cy="3248176"/>
          </a:xfrm>
          <a:prstGeom prst="rect">
            <a:avLst/>
          </a:prstGeom>
          <a:noFill/>
          <a:ln>
            <a:noFill/>
          </a:ln>
        </p:spPr>
        <p:txBody>
          <a:bodyPr spcFirstLastPara="1" wrap="square" lIns="91426" tIns="91426" rIns="91426" bIns="91426" anchor="t" anchorCtr="0">
            <a:noAutofit/>
          </a:bodyPr>
          <a:lstStyle/>
          <a:p>
            <a:pPr marL="285750" indent="-285750">
              <a:lnSpc>
                <a:spcPct val="100000"/>
              </a:lnSpc>
              <a:buFont typeface="Wingdings" pitchFamily="2" charset="2"/>
              <a:buChar char="Ø"/>
            </a:pPr>
            <a:r>
              <a:rPr lang="en-GB" sz="1600" dirty="0"/>
              <a:t>Représenter visuellement nos idées et nos liens de manière structurée. En partant d'une idée centrale, vous pouvez la décliner en sous-thèmes, en utilisant des mots-clés, des images et des couleurs pour stimuler la créativité et l'innovation. Cela vous aide à comprendre des informations complexes et à explorer de nouvelles possibilités pour votre projet d'écotourisme.</a:t>
            </a:r>
          </a:p>
          <a:p>
            <a:pPr marL="0" indent="0">
              <a:lnSpc>
                <a:spcPct val="100000"/>
              </a:lnSpc>
            </a:pPr>
            <a:endParaRPr lang="en-GB" sz="1400" dirty="0"/>
          </a:p>
        </p:txBody>
      </p:sp>
      <p:sp>
        <p:nvSpPr>
          <p:cNvPr id="1354" name="Google Shape;1354;p94">
            <a:extLst>
              <a:ext uri="{FF2B5EF4-FFF2-40B4-BE49-F238E27FC236}">
                <a16:creationId xmlns:a16="http://schemas.microsoft.com/office/drawing/2014/main" id="{B54EC3A2-022E-FEB5-A05C-E6BA4A8283D4}"/>
              </a:ext>
            </a:extLst>
          </p:cNvPr>
          <p:cNvSpPr txBox="1">
            <a:spLocks noGrp="1"/>
          </p:cNvSpPr>
          <p:nvPr>
            <p:ph type="body" idx="2"/>
          </p:nvPr>
        </p:nvSpPr>
        <p:spPr>
          <a:xfrm>
            <a:off x="1408168" y="401701"/>
            <a:ext cx="7228721"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Cartographie de l'esprit</a:t>
            </a:r>
          </a:p>
        </p:txBody>
      </p:sp>
      <p:sp>
        <p:nvSpPr>
          <p:cNvPr id="1355" name="Google Shape;1355;p94">
            <a:extLst>
              <a:ext uri="{FF2B5EF4-FFF2-40B4-BE49-F238E27FC236}">
                <a16:creationId xmlns:a16="http://schemas.microsoft.com/office/drawing/2014/main" id="{B075B359-91C6-D5FB-FAFE-893B493A09E5}"/>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a:solidFill>
                <a:schemeClr val="lt1"/>
              </a:solidFill>
            </a:endParaRPr>
          </a:p>
        </p:txBody>
      </p:sp>
      <p:sp>
        <p:nvSpPr>
          <p:cNvPr id="1356" name="Google Shape;1356;p94">
            <a:extLst>
              <a:ext uri="{FF2B5EF4-FFF2-40B4-BE49-F238E27FC236}">
                <a16:creationId xmlns:a16="http://schemas.microsoft.com/office/drawing/2014/main" id="{DD88CF15-FED5-5D49-8840-93824DF5B097}"/>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lang="en-GB" sz="1051"/>
          </a:p>
        </p:txBody>
      </p:sp>
      <p:sp>
        <p:nvSpPr>
          <p:cNvPr id="1357" name="Google Shape;1357;p94">
            <a:extLst>
              <a:ext uri="{FF2B5EF4-FFF2-40B4-BE49-F238E27FC236}">
                <a16:creationId xmlns:a16="http://schemas.microsoft.com/office/drawing/2014/main" id="{F286ED41-6F46-8E90-041D-40BCC644CC5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20</a:t>
            </a:fld>
            <a:endParaRPr lang="en-GB"/>
          </a:p>
        </p:txBody>
      </p:sp>
      <p:grpSp>
        <p:nvGrpSpPr>
          <p:cNvPr id="1358" name="Google Shape;1358;p94">
            <a:extLst>
              <a:ext uri="{FF2B5EF4-FFF2-40B4-BE49-F238E27FC236}">
                <a16:creationId xmlns:a16="http://schemas.microsoft.com/office/drawing/2014/main" id="{DD24A308-B980-F2F0-E976-E6505AC807FB}"/>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E8D97A2D-EF52-3530-305A-4D30D3BFE7D2}"/>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E953A6A0-9BCA-2A4D-2CC0-805BBA6C30EA}"/>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074DFF6D-3F2C-D4FF-42ED-A0892F01234E}"/>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BB706110-8200-D6E7-226B-386159CDD010}"/>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972CEA68-D9CE-403D-FE52-DEE464002F73}"/>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9F506AEF-87A1-F795-4676-2D48767306D6}"/>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4E773762-9373-664D-D6D1-5EC59E6735FD}"/>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73F82857-1955-C41F-05A5-F8EEF1288813}"/>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EC28006C-35A1-F52A-F91A-D8368F163332}"/>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61D1565C-E23C-0FDE-94B2-F06D5EE2A1F2}"/>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AC8657A3-8B03-42C0-D5FD-F9F70AA2A48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E.20</a:t>
            </a:r>
            <a:endParaRPr sz="3000" dirty="0">
              <a:solidFill>
                <a:srgbClr val="FF9934"/>
              </a:solidFill>
            </a:endParaRPr>
          </a:p>
        </p:txBody>
      </p:sp>
      <p:sp>
        <p:nvSpPr>
          <p:cNvPr id="3" name="ZoneTexte 2">
            <a:extLst>
              <a:ext uri="{FF2B5EF4-FFF2-40B4-BE49-F238E27FC236}">
                <a16:creationId xmlns:a16="http://schemas.microsoft.com/office/drawing/2014/main" id="{C674FAFC-4D11-6037-A252-36EF3DB87E2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847906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6DB5A5A6-07C8-BAE6-F3F5-290A289E0E34}"/>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5FBCA274-6BDE-B0E2-0830-F192A929A411}"/>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401C6C11-B785-3CB1-B3DF-177AFCC9D63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4C48060E-C0EF-A962-8A0A-4199B3381A4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9C6FD3B1-8A7E-E0EC-6E49-26101126B0C5}"/>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dirty="0" err="1">
                <a:solidFill>
                  <a:srgbClr val="FF9933"/>
                </a:solidFill>
              </a:rPr>
              <a:t>Fiche de travail </a:t>
            </a:r>
            <a:r>
              <a:rPr lang="sv-SE" dirty="0">
                <a:solidFill>
                  <a:srgbClr val="FF9933"/>
                </a:solidFill>
              </a:rPr>
              <a:t>: </a:t>
            </a:r>
            <a:r>
              <a:rPr lang="sv-SE" sz="2000" b="0" dirty="0" err="1">
                <a:solidFill>
                  <a:schemeClr val="tx2">
                    <a:lumMod val="50000"/>
                  </a:schemeClr>
                </a:solidFill>
              </a:rPr>
              <a:t>Comprendre les parties prenantes</a:t>
            </a:r>
            <a:endParaRPr lang="sv-SE" sz="2000" b="0" dirty="0">
              <a:solidFill>
                <a:schemeClr val="tx2">
                  <a:lumMod val="50000"/>
                </a:schemeClr>
              </a:solidFill>
            </a:endParaRPr>
          </a:p>
        </p:txBody>
      </p:sp>
      <p:sp>
        <p:nvSpPr>
          <p:cNvPr id="530" name="Google Shape;530;p70">
            <a:extLst>
              <a:ext uri="{FF2B5EF4-FFF2-40B4-BE49-F238E27FC236}">
                <a16:creationId xmlns:a16="http://schemas.microsoft.com/office/drawing/2014/main" id="{8168B3A4-E84C-2F47-D58E-AEB04148EBC9}"/>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EAD6A120-11E0-6121-D96F-59ECB9963DDA}"/>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21</a:t>
            </a:fld>
            <a:endParaRPr/>
          </a:p>
        </p:txBody>
      </p:sp>
      <p:sp>
        <p:nvSpPr>
          <p:cNvPr id="3" name="Google Shape;895;p81">
            <a:extLst>
              <a:ext uri="{FF2B5EF4-FFF2-40B4-BE49-F238E27FC236}">
                <a16:creationId xmlns:a16="http://schemas.microsoft.com/office/drawing/2014/main" id="{4606B41F-366B-ED62-7ED6-E78652C3332A}"/>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6BBD0232-4C28-E536-2432-65844096A2E7}"/>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W.20</a:t>
            </a:r>
            <a:endParaRPr sz="1401" dirty="0"/>
          </a:p>
        </p:txBody>
      </p:sp>
      <p:grpSp>
        <p:nvGrpSpPr>
          <p:cNvPr id="6" name="Google Shape;678;p17">
            <a:extLst>
              <a:ext uri="{FF2B5EF4-FFF2-40B4-BE49-F238E27FC236}">
                <a16:creationId xmlns:a16="http://schemas.microsoft.com/office/drawing/2014/main" id="{C3AFD932-5A91-1FE9-0600-BB34635013AD}"/>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94ED8ABE-3D0C-F6E7-5DA0-8B89E156E5E2}"/>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E1E49D66-AC93-A61E-A10E-BC28F73BE23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F5B113AA-F449-A242-0119-847E50092D4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E8FEE7A4-F146-B666-B4D6-93DF88C680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D84752E-BE3D-7A13-2323-B2B70AC8DEBE}"/>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757528BF-BF8E-EE82-543C-9B1E6077A2D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0E7D5BD8-903F-A63E-5A42-C9B0E7E33114}"/>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AF9C643C-67C9-5AC8-DFF2-D47A2D3686DA}"/>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DBA21630-064C-69B1-4F7D-3C7AEE96F41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C7DC1364-9546-96BB-8D93-9DBCC1CBB87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C39A4BBC-BD3E-1AFA-00B9-CEE85E5E5429}"/>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8DB9B7A1-2344-7A58-54A1-5F06E2CAB990}"/>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6C927D22-18EA-6E1A-F2AD-3FF4E19764B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ACCECBEF-98E0-37D8-9352-1964F0CAC94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A066527F-D706-F1F8-B105-3F994FB8C4D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2" name="Google Shape;343;p3">
            <a:extLst>
              <a:ext uri="{FF2B5EF4-FFF2-40B4-BE49-F238E27FC236}">
                <a16:creationId xmlns:a16="http://schemas.microsoft.com/office/drawing/2014/main" id="{4EE10C55-53AC-311E-2B0D-2868A00CB0F4}"/>
              </a:ext>
            </a:extLst>
          </p:cNvPr>
          <p:cNvGraphicFramePr/>
          <p:nvPr>
            <p:extLst>
              <p:ext uri="{D42A27DB-BD31-4B8C-83A1-F6EECF244321}">
                <p14:modId xmlns:p14="http://schemas.microsoft.com/office/powerpoint/2010/main" val="3168234306"/>
              </p:ext>
            </p:extLst>
          </p:nvPr>
        </p:nvGraphicFramePr>
        <p:xfrm>
          <a:off x="381434" y="1187271"/>
          <a:ext cx="8381132" cy="2814763"/>
        </p:xfrm>
        <a:graphic>
          <a:graphicData uri="http://schemas.openxmlformats.org/drawingml/2006/table">
            <a:tbl>
              <a:tblPr>
                <a:noFill/>
                <a:tableStyleId>{538008DE-9CB5-49C0-B233-6C6E2AA0C65B}</a:tableStyleId>
              </a:tblPr>
              <a:tblGrid>
                <a:gridCol w="1231706">
                  <a:extLst>
                    <a:ext uri="{9D8B030D-6E8A-4147-A177-3AD203B41FA5}">
                      <a16:colId xmlns:a16="http://schemas.microsoft.com/office/drawing/2014/main" val="20000"/>
                    </a:ext>
                  </a:extLst>
                </a:gridCol>
                <a:gridCol w="2941607">
                  <a:extLst>
                    <a:ext uri="{9D8B030D-6E8A-4147-A177-3AD203B41FA5}">
                      <a16:colId xmlns:a16="http://schemas.microsoft.com/office/drawing/2014/main" val="20001"/>
                    </a:ext>
                  </a:extLst>
                </a:gridCol>
                <a:gridCol w="4207819">
                  <a:extLst>
                    <a:ext uri="{9D8B030D-6E8A-4147-A177-3AD203B41FA5}">
                      <a16:colId xmlns:a16="http://schemas.microsoft.com/office/drawing/2014/main" val="20002"/>
                    </a:ext>
                  </a:extLst>
                </a:gridCol>
              </a:tblGrid>
              <a:tr h="656464">
                <a:tc>
                  <a:txBody>
                    <a:bodyPr/>
                    <a:lstStyle/>
                    <a:p>
                      <a:pPr marL="0" marR="0" lvl="0" indent="0" algn="l" rtl="0">
                        <a:lnSpc>
                          <a:spcPct val="100000"/>
                        </a:lnSpc>
                        <a:spcBef>
                          <a:spcPts val="0"/>
                        </a:spcBef>
                        <a:spcAft>
                          <a:spcPts val="0"/>
                        </a:spcAft>
                        <a:buClr>
                          <a:srgbClr val="000000"/>
                        </a:buClr>
                        <a:buSzPts val="1400"/>
                        <a:buFont typeface="Arial"/>
                        <a:buNone/>
                      </a:pPr>
                      <a:r>
                        <a:rPr lang="it" sz="1600" b="1" u="none" strike="noStrike" cap="none" dirty="0">
                          <a:solidFill>
                            <a:schemeClr val="lt1"/>
                          </a:solidFill>
                          <a:latin typeface="Calibri"/>
                          <a:ea typeface="Calibri"/>
                          <a:cs typeface="Calibri"/>
                          <a:sym typeface="Calibri"/>
                        </a:rPr>
                        <a:t>Partie prenante </a:t>
                      </a: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sv-SE" sz="1200" b="1" u="none" strike="noStrike" cap="none" dirty="0" err="1">
                          <a:solidFill>
                            <a:srgbClr val="6D6E71"/>
                          </a:solidFill>
                          <a:latin typeface="Calibri"/>
                          <a:ea typeface="Calibri"/>
                          <a:cs typeface="Calibri"/>
                          <a:sym typeface="Calibri"/>
                        </a:rPr>
                        <a:t>Préoccupations</a:t>
                      </a:r>
                      <a:r>
                        <a:rPr lang="sv-SE" sz="1200" b="1" u="none" strike="noStrike" cap="none" dirty="0">
                          <a:solidFill>
                            <a:srgbClr val="6D6E71"/>
                          </a:solidFill>
                          <a:latin typeface="Calibri"/>
                          <a:ea typeface="Calibri"/>
                          <a:cs typeface="Calibri"/>
                          <a:sym typeface="Calibri"/>
                        </a:rPr>
                        <a:t>, </a:t>
                      </a:r>
                      <a:r>
                        <a:rPr lang="sv-SE" sz="1200" b="1" u="none" strike="noStrike" cap="none" dirty="0" err="1">
                          <a:solidFill>
                            <a:srgbClr val="6D6E71"/>
                          </a:solidFill>
                          <a:latin typeface="Calibri"/>
                          <a:ea typeface="Calibri"/>
                          <a:cs typeface="Calibri"/>
                          <a:sym typeface="Calibri"/>
                        </a:rPr>
                        <a:t>besoins</a:t>
                      </a:r>
                      <a:r>
                        <a:rPr lang="sv-SE" sz="1200" b="1" u="none" strike="noStrike" cap="none" dirty="0">
                          <a:solidFill>
                            <a:srgbClr val="6D6E71"/>
                          </a:solidFill>
                          <a:latin typeface="Calibri"/>
                          <a:ea typeface="Calibri"/>
                          <a:cs typeface="Calibri"/>
                          <a:sym typeface="Calibri"/>
                        </a:rPr>
                        <a:t>, </a:t>
                      </a:r>
                      <a:r>
                        <a:rPr lang="sv-SE" sz="1200" b="1" u="none" strike="noStrike" cap="none" dirty="0" err="1">
                          <a:solidFill>
                            <a:srgbClr val="6D6E71"/>
                          </a:solidFill>
                          <a:latin typeface="Calibri"/>
                          <a:ea typeface="Calibri"/>
                          <a:cs typeface="Calibri"/>
                          <a:sym typeface="Calibri"/>
                        </a:rPr>
                        <a:t>attentes </a:t>
                      </a:r>
                      <a:r>
                        <a:rPr lang="sv-SE" sz="1200" b="1" u="none" strike="noStrike" cap="none" dirty="0">
                          <a:solidFill>
                            <a:srgbClr val="6D6E71"/>
                          </a:solidFill>
                          <a:latin typeface="Calibri"/>
                          <a:ea typeface="Calibri"/>
                          <a:cs typeface="Calibri"/>
                          <a:sym typeface="Calibri"/>
                        </a:rPr>
                        <a:t>et désirs </a:t>
                      </a:r>
                      <a:endParaRPr sz="1200" b="1"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158750" marR="0" lvl="0" indent="0" algn="l" rtl="0">
                        <a:lnSpc>
                          <a:spcPct val="100000"/>
                        </a:lnSpc>
                        <a:spcBef>
                          <a:spcPts val="0"/>
                        </a:spcBef>
                        <a:spcAft>
                          <a:spcPts val="0"/>
                        </a:spcAft>
                        <a:buClr>
                          <a:srgbClr val="97C679"/>
                        </a:buClr>
                        <a:buSzPts val="1100"/>
                        <a:buFont typeface="Arial"/>
                        <a:buNone/>
                      </a:pPr>
                      <a:r>
                        <a:rPr lang="sv-SE" sz="1100" b="1" u="none" strike="noStrike" cap="none" dirty="0" err="1">
                          <a:solidFill>
                            <a:srgbClr val="6D6E71"/>
                          </a:solidFill>
                          <a:latin typeface="Calibri"/>
                          <a:ea typeface="Calibri"/>
                          <a:cs typeface="Calibri"/>
                          <a:sym typeface="Calibri"/>
                        </a:rPr>
                        <a:t>Évaluation de l'impact </a:t>
                      </a:r>
                      <a:r>
                        <a:rPr lang="sv-SE" sz="1100" b="1" u="none" strike="noStrike" cap="none" dirty="0">
                          <a:solidFill>
                            <a:srgbClr val="6D6E71"/>
                          </a:solidFill>
                          <a:latin typeface="Calibri"/>
                          <a:ea typeface="Calibri"/>
                          <a:cs typeface="Calibri"/>
                          <a:sym typeface="Calibri"/>
                        </a:rPr>
                        <a:t>: </a:t>
                      </a:r>
                      <a:r>
                        <a:rPr lang="sv-SE" sz="1100" b="0" u="none" strike="noStrike" cap="none" dirty="0" err="1">
                          <a:solidFill>
                            <a:srgbClr val="6D6E71"/>
                          </a:solidFill>
                          <a:latin typeface="Calibri"/>
                          <a:ea typeface="Calibri"/>
                          <a:cs typeface="Calibri"/>
                          <a:sym typeface="Calibri"/>
                        </a:rPr>
                        <a:t>comment les activités de chaque partie prenante affectent le bien-être </a:t>
                      </a:r>
                      <a:r>
                        <a:rPr lang="sv-SE" sz="1100" b="0" u="none" strike="noStrike" cap="none" dirty="0">
                          <a:solidFill>
                            <a:srgbClr val="6D6E71"/>
                          </a:solidFill>
                          <a:latin typeface="Calibri"/>
                          <a:ea typeface="Calibri"/>
                          <a:cs typeface="Calibri"/>
                          <a:sym typeface="Calibri"/>
                        </a:rPr>
                        <a:t>humain, la </a:t>
                      </a:r>
                      <a:r>
                        <a:rPr lang="sv-SE" sz="1100" b="0" u="none" strike="noStrike" cap="none" dirty="0" err="1">
                          <a:solidFill>
                            <a:srgbClr val="6D6E71"/>
                          </a:solidFill>
                          <a:latin typeface="Calibri"/>
                          <a:ea typeface="Calibri"/>
                          <a:cs typeface="Calibri"/>
                          <a:sym typeface="Calibri"/>
                        </a:rPr>
                        <a:t>conservation de l'environnement </a:t>
                      </a:r>
                      <a:r>
                        <a:rPr lang="sv-SE" sz="1100" b="0" u="none" strike="noStrike" cap="none" dirty="0">
                          <a:solidFill>
                            <a:srgbClr val="6D6E71"/>
                          </a:solidFill>
                          <a:latin typeface="Calibri"/>
                          <a:ea typeface="Calibri"/>
                          <a:cs typeface="Calibri"/>
                          <a:sym typeface="Calibri"/>
                        </a:rPr>
                        <a:t>et le </a:t>
                      </a:r>
                      <a:r>
                        <a:rPr lang="sv-SE" sz="1100" b="0" u="none" strike="noStrike" cap="none" dirty="0" err="1">
                          <a:solidFill>
                            <a:srgbClr val="6D6E71"/>
                          </a:solidFill>
                          <a:latin typeface="Calibri"/>
                          <a:ea typeface="Calibri"/>
                          <a:cs typeface="Calibri"/>
                          <a:sym typeface="Calibri"/>
                        </a:rPr>
                        <a:t>partage </a:t>
                      </a:r>
                      <a:r>
                        <a:rPr lang="sv-SE" sz="1100" b="0" u="none" strike="noStrike" cap="none" dirty="0">
                          <a:solidFill>
                            <a:srgbClr val="6D6E71"/>
                          </a:solidFill>
                          <a:latin typeface="Calibri"/>
                          <a:ea typeface="Calibri"/>
                          <a:cs typeface="Calibri"/>
                          <a:sym typeface="Calibri"/>
                        </a:rPr>
                        <a:t>équitable.</a:t>
                      </a:r>
                      <a:endParaRPr sz="1100" b="1"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0"/>
                  </a:ext>
                </a:extLst>
              </a:tr>
              <a:tr h="532701">
                <a:tc>
                  <a:txBody>
                    <a:bodyPr/>
                    <a:lstStyle/>
                    <a:p>
                      <a:pPr marL="0" marR="0" lvl="0" indent="0" algn="l" rtl="0">
                        <a:lnSpc>
                          <a:spcPct val="100000"/>
                        </a:lnSpc>
                        <a:spcBef>
                          <a:spcPts val="0"/>
                        </a:spcBef>
                        <a:spcAft>
                          <a:spcPts val="0"/>
                        </a:spcAft>
                        <a:buClr>
                          <a:srgbClr val="000000"/>
                        </a:buClr>
                        <a:buSzPts val="1400"/>
                        <a:buFont typeface="Arial"/>
                        <a:buNone/>
                      </a:pPr>
                      <a:r>
                        <a:rPr lang="it" sz="1600" b="1" u="none" strike="noStrike" cap="none" dirty="0">
                          <a:solidFill>
                            <a:schemeClr val="lt1"/>
                          </a:solidFill>
                          <a:latin typeface="Calibri"/>
                          <a:ea typeface="Calibri"/>
                          <a:cs typeface="Calibri"/>
                          <a:sym typeface="Calibri"/>
                        </a:rPr>
                        <a:t> </a:t>
                      </a: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1"/>
                  </a:ext>
                </a:extLst>
              </a:tr>
              <a:tr h="499965">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2"/>
                  </a:ext>
                </a:extLst>
              </a:tr>
              <a:tr h="539190">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lgn="ctr">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0003"/>
                  </a:ext>
                </a:extLst>
              </a:tr>
              <a:tr h="557135">
                <a:tc>
                  <a:txBody>
                    <a:bodyPr/>
                    <a:lstStyle/>
                    <a:p>
                      <a:pPr marL="0" marR="0" lvl="0" indent="0" algn="l" rtl="0">
                        <a:lnSpc>
                          <a:spcPct val="100000"/>
                        </a:lnSpc>
                        <a:spcBef>
                          <a:spcPts val="0"/>
                        </a:spcBef>
                        <a:spcAft>
                          <a:spcPts val="0"/>
                        </a:spcAft>
                        <a:buClr>
                          <a:srgbClr val="000000"/>
                        </a:buClr>
                        <a:buSzPts val="1400"/>
                        <a:buFont typeface="Arial"/>
                        <a:buNone/>
                      </a:pPr>
                      <a:endParaRPr sz="1600" b="1" u="none" strike="noStrike" cap="none" dirty="0">
                        <a:solidFill>
                          <a:schemeClr val="lt1"/>
                        </a:solidFill>
                        <a:latin typeface="Calibri"/>
                        <a:ea typeface="Calibri"/>
                        <a:cs typeface="Calibri"/>
                        <a:sym typeface="Calibri"/>
                      </a:endParaRPr>
                    </a:p>
                  </a:txBody>
                  <a:tcPr marL="91426" marR="91426" marT="91426" marB="91426">
                    <a:lnL w="12700" cap="flat" cmpd="sng">
                      <a:solidFill>
                        <a:schemeClr val="lt1"/>
                      </a:solidFill>
                      <a:prstDash val="dot"/>
                      <a:round/>
                      <a:headEnd type="none" w="sm" len="sm"/>
                      <a:tailEnd type="none" w="sm" len="sm"/>
                    </a:lnL>
                    <a:lnR w="12700" cap="flat" cmpd="sng" algn="ctr">
                      <a:solidFill>
                        <a:schemeClr val="lt1"/>
                      </a:solidFill>
                      <a:prstDash val="dot"/>
                      <a:round/>
                      <a:headEnd type="none" w="sm" len="sm"/>
                      <a:tailEnd type="none" w="sm" len="sm"/>
                    </a:lnR>
                    <a:lnT w="12700" cap="flat" cmpd="sng">
                      <a:solidFill>
                        <a:schemeClr val="lt1"/>
                      </a:solidFill>
                      <a:prstDash val="dot"/>
                      <a:round/>
                      <a:headEnd type="none" w="sm" len="sm"/>
                      <a:tailEnd type="none" w="sm" len="sm"/>
                    </a:lnT>
                    <a:lnB w="12700" cap="flat" cmpd="sng">
                      <a:solidFill>
                        <a:schemeClr val="lt1"/>
                      </a:solidFill>
                      <a:prstDash val="dot"/>
                      <a:round/>
                      <a:headEnd type="none" w="sm" len="sm"/>
                      <a:tailEnd type="none" w="sm" len="sm"/>
                    </a:lnB>
                    <a:solidFill>
                      <a:srgbClr val="FF9933"/>
                    </a:solidFill>
                  </a:tcPr>
                </a:tc>
                <a:tc>
                  <a:txBody>
                    <a:bodyPr/>
                    <a:lstStyle/>
                    <a:p>
                      <a:pPr marL="0" marR="0" lvl="0" indent="0" algn="l" rtl="0">
                        <a:lnSpc>
                          <a:spcPct val="100000"/>
                        </a:lnSpc>
                        <a:spcBef>
                          <a:spcPts val="0"/>
                        </a:spcBef>
                        <a:spcAft>
                          <a:spcPts val="0"/>
                        </a:spcAft>
                        <a:buClr>
                          <a:schemeClr val="dk1"/>
                        </a:buClr>
                        <a:buSzPts val="1100"/>
                        <a:buFont typeface="Arial"/>
                        <a:buNone/>
                      </a:pPr>
                      <a:endParaRPr sz="1400" u="none" strike="noStrike" cap="none" dirty="0">
                        <a:solidFill>
                          <a:srgbClr val="6D6E71"/>
                        </a:solidFill>
                        <a:latin typeface="Calibri"/>
                        <a:ea typeface="Calibri"/>
                        <a:cs typeface="Calibri"/>
                        <a:sym typeface="Calibri"/>
                      </a:endParaRPr>
                    </a:p>
                  </a:txBody>
                  <a:tcPr marL="91426" marR="91426" marT="91426" marB="91426">
                    <a:lnL w="12700" cap="flat" cmpd="sng" algn="ctr">
                      <a:solidFill>
                        <a:schemeClr val="lt1"/>
                      </a:solidFill>
                      <a:prstDash val="dot"/>
                      <a:round/>
                      <a:headEnd type="none" w="sm" len="sm"/>
                      <a:tailEnd type="none" w="sm" len="sm"/>
                    </a:lnL>
                  </a:tcPr>
                </a:tc>
                <a:tc>
                  <a:txBody>
                    <a:bodyPr/>
                    <a:lstStyle/>
                    <a:p>
                      <a:pPr marL="457200" marR="0" lvl="0" indent="-298450" algn="l" rtl="0">
                        <a:lnSpc>
                          <a:spcPct val="100000"/>
                        </a:lnSpc>
                        <a:spcBef>
                          <a:spcPts val="0"/>
                        </a:spcBef>
                        <a:spcAft>
                          <a:spcPts val="0"/>
                        </a:spcAft>
                        <a:buClr>
                          <a:srgbClr val="97C679"/>
                        </a:buClr>
                        <a:buSzPts val="1100"/>
                        <a:buFont typeface="Arial"/>
                        <a:buChar char="•"/>
                      </a:pPr>
                      <a:endParaRPr sz="1100" u="none" strike="noStrike" cap="none" dirty="0">
                        <a:solidFill>
                          <a:srgbClr val="6D6E71"/>
                        </a:solidFill>
                        <a:latin typeface="Calibri"/>
                        <a:ea typeface="Calibri"/>
                        <a:cs typeface="Calibri"/>
                        <a:sym typeface="Calibri"/>
                      </a:endParaRPr>
                    </a:p>
                  </a:txBody>
                  <a:tcPr marL="91426" marR="91426" marT="91426" marB="91426"/>
                </a:tc>
                <a:extLst>
                  <a:ext uri="{0D108BD9-81ED-4DB2-BD59-A6C34878D82A}">
                    <a16:rowId xmlns:a16="http://schemas.microsoft.com/office/drawing/2014/main" val="1393084291"/>
                  </a:ext>
                </a:extLst>
              </a:tr>
            </a:tbl>
          </a:graphicData>
        </a:graphic>
      </p:graphicFrame>
    </p:spTree>
    <p:extLst>
      <p:ext uri="{BB962C8B-B14F-4D97-AF65-F5344CB8AC3E}">
        <p14:creationId xmlns:p14="http://schemas.microsoft.com/office/powerpoint/2010/main" val="1161045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dirty="0"/>
              <a:t>Cliquez ici pour écrire</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E8B66791-0656-0EB9-0676-E41EC69C163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829529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7">
          <a:extLst>
            <a:ext uri="{FF2B5EF4-FFF2-40B4-BE49-F238E27FC236}">
              <a16:creationId xmlns:a16="http://schemas.microsoft.com/office/drawing/2014/main" id="{CF6B8645-C4D3-1D07-60AE-8017D2363F61}"/>
            </a:ext>
          </a:extLst>
        </p:cNvPr>
        <p:cNvGrpSpPr/>
        <p:nvPr/>
      </p:nvGrpSpPr>
      <p:grpSpPr>
        <a:xfrm>
          <a:off x="0" y="0"/>
          <a:ext cx="0" cy="0"/>
          <a:chOff x="0" y="0"/>
          <a:chExt cx="0" cy="0"/>
        </a:xfrm>
      </p:grpSpPr>
      <p:sp>
        <p:nvSpPr>
          <p:cNvPr id="698" name="Google Shape;698;p75">
            <a:extLst>
              <a:ext uri="{FF2B5EF4-FFF2-40B4-BE49-F238E27FC236}">
                <a16:creationId xmlns:a16="http://schemas.microsoft.com/office/drawing/2014/main" id="{F346884E-6657-FB05-1E3D-3683AB066D83}"/>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9A23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699" name="Google Shape;699;p75">
            <a:extLst>
              <a:ext uri="{FF2B5EF4-FFF2-40B4-BE49-F238E27FC236}">
                <a16:creationId xmlns:a16="http://schemas.microsoft.com/office/drawing/2014/main" id="{2FB28456-F1FA-990D-A2E5-28B5CEE6DA12}"/>
              </a:ext>
            </a:extLst>
          </p:cNvPr>
          <p:cNvSpPr/>
          <p:nvPr/>
        </p:nvSpPr>
        <p:spPr>
          <a:xfrm flipH="1">
            <a:off x="5141402" y="-131940"/>
            <a:ext cx="4183022" cy="4183024"/>
          </a:xfrm>
          <a:prstGeom prst="ellipse">
            <a:avLst/>
          </a:prstGeom>
          <a:blipFill rotWithShape="1">
            <a:blip r:embed="rId3">
              <a:alphaModFix/>
            </a:blip>
            <a:stretch>
              <a:fillRect l="-24998" r="-28836" b="-255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700" name="Google Shape;700;p75">
            <a:extLst>
              <a:ext uri="{FF2B5EF4-FFF2-40B4-BE49-F238E27FC236}">
                <a16:creationId xmlns:a16="http://schemas.microsoft.com/office/drawing/2014/main" id="{5D86FC68-29E4-6424-ADA2-3B4C72ECD5D3}"/>
              </a:ext>
            </a:extLst>
          </p:cNvPr>
          <p:cNvSpPr txBox="1"/>
          <p:nvPr/>
        </p:nvSpPr>
        <p:spPr>
          <a:xfrm>
            <a:off x="1329236" y="1835784"/>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L'</a:t>
            </a:r>
            <a:r>
              <a:rPr lang="sv-SE" sz="4500" dirty="0" err="1">
                <a:solidFill>
                  <a:schemeClr val="lt1"/>
                </a:solidFill>
                <a:latin typeface="Calibri"/>
                <a:ea typeface="Calibri"/>
                <a:cs typeface="Calibri"/>
                <a:sym typeface="Calibri"/>
              </a:rPr>
              <a:t>objectif</a:t>
            </a: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a:p>
            <a:pPr>
              <a:lnSpc>
                <a:spcPct val="80444"/>
              </a:lnSpc>
            </a:pPr>
            <a:endParaRPr sz="4500" dirty="0">
              <a:solidFill>
                <a:schemeClr val="lt1"/>
              </a:solidFill>
              <a:latin typeface="Calibri"/>
              <a:ea typeface="Calibri"/>
              <a:cs typeface="Calibri"/>
              <a:sym typeface="Calibri"/>
            </a:endParaRPr>
          </a:p>
        </p:txBody>
      </p:sp>
      <p:sp>
        <p:nvSpPr>
          <p:cNvPr id="701" name="Google Shape;701;p75">
            <a:extLst>
              <a:ext uri="{FF2B5EF4-FFF2-40B4-BE49-F238E27FC236}">
                <a16:creationId xmlns:a16="http://schemas.microsoft.com/office/drawing/2014/main" id="{88C97DAB-B7D2-5B21-B1F4-E83709654532}"/>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3C</a:t>
            </a:r>
            <a:endParaRPr sz="1401" dirty="0"/>
          </a:p>
        </p:txBody>
      </p:sp>
      <p:cxnSp>
        <p:nvCxnSpPr>
          <p:cNvPr id="702" name="Google Shape;702;p75">
            <a:extLst>
              <a:ext uri="{FF2B5EF4-FFF2-40B4-BE49-F238E27FC236}">
                <a16:creationId xmlns:a16="http://schemas.microsoft.com/office/drawing/2014/main" id="{6613E80D-ED2C-5AB2-81A2-3998F74A25B4}"/>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703" name="Google Shape;703;p75">
            <a:extLst>
              <a:ext uri="{FF2B5EF4-FFF2-40B4-BE49-F238E27FC236}">
                <a16:creationId xmlns:a16="http://schemas.microsoft.com/office/drawing/2014/main" id="{BE54608D-486C-75AB-6A7D-C5655F4AFCFA}"/>
              </a:ext>
            </a:extLst>
          </p:cNvPr>
          <p:cNvSpPr/>
          <p:nvPr/>
        </p:nvSpPr>
        <p:spPr>
          <a:xfrm>
            <a:off x="4864100" y="-461273"/>
            <a:ext cx="4764258" cy="4764258"/>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704" name="Google Shape;704;p75">
            <a:extLst>
              <a:ext uri="{FF2B5EF4-FFF2-40B4-BE49-F238E27FC236}">
                <a16:creationId xmlns:a16="http://schemas.microsoft.com/office/drawing/2014/main" id="{E5A88C4E-F69D-A0EE-7312-CDC5AFB4AF99}"/>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23</a:t>
            </a:fld>
            <a:endParaRPr sz="1600">
              <a:solidFill>
                <a:srgbClr val="8AC03B"/>
              </a:solidFill>
              <a:latin typeface="Calibri"/>
              <a:ea typeface="Calibri"/>
              <a:cs typeface="Calibri"/>
              <a:sym typeface="Calibri"/>
            </a:endParaRPr>
          </a:p>
        </p:txBody>
      </p:sp>
      <p:grpSp>
        <p:nvGrpSpPr>
          <p:cNvPr id="706" name="Google Shape;706;p75">
            <a:extLst>
              <a:ext uri="{FF2B5EF4-FFF2-40B4-BE49-F238E27FC236}">
                <a16:creationId xmlns:a16="http://schemas.microsoft.com/office/drawing/2014/main" id="{977A40DA-4C7D-047D-2F6E-7E8807216801}"/>
              </a:ext>
            </a:extLst>
          </p:cNvPr>
          <p:cNvGrpSpPr/>
          <p:nvPr/>
        </p:nvGrpSpPr>
        <p:grpSpPr>
          <a:xfrm>
            <a:off x="286440" y="3079787"/>
            <a:ext cx="1792119" cy="1883262"/>
            <a:chOff x="14597956" y="5536700"/>
            <a:chExt cx="1074543" cy="1196714"/>
          </a:xfrm>
        </p:grpSpPr>
        <p:grpSp>
          <p:nvGrpSpPr>
            <p:cNvPr id="707" name="Google Shape;707;p75">
              <a:extLst>
                <a:ext uri="{FF2B5EF4-FFF2-40B4-BE49-F238E27FC236}">
                  <a16:creationId xmlns:a16="http://schemas.microsoft.com/office/drawing/2014/main" id="{F25ABF8E-47BF-21C4-05E1-B4161944848F}"/>
                </a:ext>
              </a:extLst>
            </p:cNvPr>
            <p:cNvGrpSpPr/>
            <p:nvPr/>
          </p:nvGrpSpPr>
          <p:grpSpPr>
            <a:xfrm>
              <a:off x="14937980" y="5958682"/>
              <a:ext cx="402748" cy="402201"/>
              <a:chOff x="14937980" y="5958682"/>
              <a:chExt cx="402748" cy="402201"/>
            </a:xfrm>
          </p:grpSpPr>
          <p:sp>
            <p:nvSpPr>
              <p:cNvPr id="708" name="Google Shape;708;p75">
                <a:extLst>
                  <a:ext uri="{FF2B5EF4-FFF2-40B4-BE49-F238E27FC236}">
                    <a16:creationId xmlns:a16="http://schemas.microsoft.com/office/drawing/2014/main" id="{E1360D00-750C-6DAF-7AF5-62AA9F45DB20}"/>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09" name="Google Shape;709;p75">
                <a:extLst>
                  <a:ext uri="{FF2B5EF4-FFF2-40B4-BE49-F238E27FC236}">
                    <a16:creationId xmlns:a16="http://schemas.microsoft.com/office/drawing/2014/main" id="{6420BE35-CC8E-F75F-740E-86A6AAEF2DCE}"/>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0" name="Google Shape;710;p75">
                <a:extLst>
                  <a:ext uri="{FF2B5EF4-FFF2-40B4-BE49-F238E27FC236}">
                    <a16:creationId xmlns:a16="http://schemas.microsoft.com/office/drawing/2014/main" id="{055C27D5-4D12-E41D-3D60-D093E47DB8A0}"/>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1" name="Google Shape;711;p75">
                <a:extLst>
                  <a:ext uri="{FF2B5EF4-FFF2-40B4-BE49-F238E27FC236}">
                    <a16:creationId xmlns:a16="http://schemas.microsoft.com/office/drawing/2014/main" id="{DBCCA81D-A498-CBCD-8075-0FB8D8BEA992}"/>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2" name="Google Shape;712;p75">
                <a:extLst>
                  <a:ext uri="{FF2B5EF4-FFF2-40B4-BE49-F238E27FC236}">
                    <a16:creationId xmlns:a16="http://schemas.microsoft.com/office/drawing/2014/main" id="{5961F419-D2E4-82EA-4EA3-F6CB4D9A395F}"/>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13" name="Google Shape;713;p75">
                <a:extLst>
                  <a:ext uri="{FF2B5EF4-FFF2-40B4-BE49-F238E27FC236}">
                    <a16:creationId xmlns:a16="http://schemas.microsoft.com/office/drawing/2014/main" id="{7A7363DE-F718-51C8-E4F7-B2BB9BF09A2E}"/>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grpSp>
          <p:nvGrpSpPr>
            <p:cNvPr id="714" name="Google Shape;714;p75">
              <a:extLst>
                <a:ext uri="{FF2B5EF4-FFF2-40B4-BE49-F238E27FC236}">
                  <a16:creationId xmlns:a16="http://schemas.microsoft.com/office/drawing/2014/main" id="{5B906566-69EC-B9CD-426B-27ABA643A7A0}"/>
                </a:ext>
              </a:extLst>
            </p:cNvPr>
            <p:cNvGrpSpPr/>
            <p:nvPr/>
          </p:nvGrpSpPr>
          <p:grpSpPr>
            <a:xfrm>
              <a:off x="15031979" y="5536700"/>
              <a:ext cx="217988" cy="375827"/>
              <a:chOff x="15031979" y="5536700"/>
              <a:chExt cx="217988" cy="375827"/>
            </a:xfrm>
          </p:grpSpPr>
          <p:grpSp>
            <p:nvGrpSpPr>
              <p:cNvPr id="715" name="Google Shape;715;p75">
                <a:extLst>
                  <a:ext uri="{FF2B5EF4-FFF2-40B4-BE49-F238E27FC236}">
                    <a16:creationId xmlns:a16="http://schemas.microsoft.com/office/drawing/2014/main" id="{890C43EF-0FDF-3AA4-7DB9-6E00A95A78C6}"/>
                  </a:ext>
                </a:extLst>
              </p:cNvPr>
              <p:cNvGrpSpPr/>
              <p:nvPr/>
            </p:nvGrpSpPr>
            <p:grpSpPr>
              <a:xfrm>
                <a:off x="15031979" y="5536700"/>
                <a:ext cx="217988" cy="375827"/>
                <a:chOff x="15031979" y="5536700"/>
                <a:chExt cx="217988" cy="375827"/>
              </a:xfrm>
            </p:grpSpPr>
            <p:sp>
              <p:nvSpPr>
                <p:cNvPr id="716" name="Google Shape;716;p75">
                  <a:extLst>
                    <a:ext uri="{FF2B5EF4-FFF2-40B4-BE49-F238E27FC236}">
                      <a16:creationId xmlns:a16="http://schemas.microsoft.com/office/drawing/2014/main" id="{A1C2D8CC-A567-1DC6-9FBD-7DE250413FBD}"/>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17" name="Google Shape;717;p75">
                  <a:extLst>
                    <a:ext uri="{FF2B5EF4-FFF2-40B4-BE49-F238E27FC236}">
                      <a16:creationId xmlns:a16="http://schemas.microsoft.com/office/drawing/2014/main" id="{A4C1EB2C-8360-A86C-34C8-38CFF41DC66E}"/>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18" name="Google Shape;718;p75">
                <a:extLst>
                  <a:ext uri="{FF2B5EF4-FFF2-40B4-BE49-F238E27FC236}">
                    <a16:creationId xmlns:a16="http://schemas.microsoft.com/office/drawing/2014/main" id="{119398D5-6A18-7D90-0658-9CCD7358567A}"/>
                  </a:ext>
                </a:extLst>
              </p:cNvPr>
              <p:cNvGrpSpPr/>
              <p:nvPr/>
            </p:nvGrpSpPr>
            <p:grpSpPr>
              <a:xfrm>
                <a:off x="15065077" y="5648789"/>
                <a:ext cx="150204" cy="47802"/>
                <a:chOff x="15065077" y="5648789"/>
                <a:chExt cx="150204" cy="47802"/>
              </a:xfrm>
            </p:grpSpPr>
            <p:sp>
              <p:nvSpPr>
                <p:cNvPr id="719" name="Google Shape;719;p75">
                  <a:extLst>
                    <a:ext uri="{FF2B5EF4-FFF2-40B4-BE49-F238E27FC236}">
                      <a16:creationId xmlns:a16="http://schemas.microsoft.com/office/drawing/2014/main" id="{B5D1E39A-9646-0A88-3703-C1F93BCD5BB5}"/>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0" name="Google Shape;720;p75">
                  <a:extLst>
                    <a:ext uri="{FF2B5EF4-FFF2-40B4-BE49-F238E27FC236}">
                      <a16:creationId xmlns:a16="http://schemas.microsoft.com/office/drawing/2014/main" id="{4B698C87-F55F-21B6-4247-1473D2565683}"/>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721" name="Google Shape;721;p75">
                <a:extLst>
                  <a:ext uri="{FF2B5EF4-FFF2-40B4-BE49-F238E27FC236}">
                    <a16:creationId xmlns:a16="http://schemas.microsoft.com/office/drawing/2014/main" id="{10826B78-7A60-5139-2CCC-EA671A282D63}"/>
                  </a:ext>
                </a:extLst>
              </p:cNvPr>
              <p:cNvGrpSpPr/>
              <p:nvPr/>
            </p:nvGrpSpPr>
            <p:grpSpPr>
              <a:xfrm>
                <a:off x="15033715" y="5731207"/>
                <a:ext cx="212928" cy="69231"/>
                <a:chOff x="15033715" y="5731207"/>
                <a:chExt cx="212928" cy="69231"/>
              </a:xfrm>
            </p:grpSpPr>
            <p:sp>
              <p:nvSpPr>
                <p:cNvPr id="722" name="Google Shape;722;p75">
                  <a:extLst>
                    <a:ext uri="{FF2B5EF4-FFF2-40B4-BE49-F238E27FC236}">
                      <a16:creationId xmlns:a16="http://schemas.microsoft.com/office/drawing/2014/main" id="{3B25F0C1-BE41-9F54-C30A-649AFF460B2C}"/>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3" name="Google Shape;723;p75">
                  <a:extLst>
                    <a:ext uri="{FF2B5EF4-FFF2-40B4-BE49-F238E27FC236}">
                      <a16:creationId xmlns:a16="http://schemas.microsoft.com/office/drawing/2014/main" id="{52BA7CEA-D5A7-3800-EC86-4DF1C4864A6B}"/>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24" name="Google Shape;724;p75">
              <a:extLst>
                <a:ext uri="{FF2B5EF4-FFF2-40B4-BE49-F238E27FC236}">
                  <a16:creationId xmlns:a16="http://schemas.microsoft.com/office/drawing/2014/main" id="{BF248A6C-8572-AFDC-D3FA-BE00C549A03E}"/>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25" name="Google Shape;725;p75">
              <a:extLst>
                <a:ext uri="{FF2B5EF4-FFF2-40B4-BE49-F238E27FC236}">
                  <a16:creationId xmlns:a16="http://schemas.microsoft.com/office/drawing/2014/main" id="{783D0337-551F-F687-DDAB-96213B67314A}"/>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726" name="Google Shape;726;p75">
              <a:extLst>
                <a:ext uri="{FF2B5EF4-FFF2-40B4-BE49-F238E27FC236}">
                  <a16:creationId xmlns:a16="http://schemas.microsoft.com/office/drawing/2014/main" id="{B61626DC-54C6-5834-90ED-94439F3B58F7}"/>
                </a:ext>
              </a:extLst>
            </p:cNvPr>
            <p:cNvGrpSpPr/>
            <p:nvPr/>
          </p:nvGrpSpPr>
          <p:grpSpPr>
            <a:xfrm>
              <a:off x="14597956" y="5994946"/>
              <a:ext cx="226132" cy="329673"/>
              <a:chOff x="14597956" y="5994946"/>
              <a:chExt cx="226132" cy="329673"/>
            </a:xfrm>
          </p:grpSpPr>
          <p:sp>
            <p:nvSpPr>
              <p:cNvPr id="727" name="Google Shape;727;p75">
                <a:extLst>
                  <a:ext uri="{FF2B5EF4-FFF2-40B4-BE49-F238E27FC236}">
                    <a16:creationId xmlns:a16="http://schemas.microsoft.com/office/drawing/2014/main" id="{0E2E950B-BAD2-5D33-CE28-A3A6A5A06281}"/>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sp>
            <p:nvSpPr>
              <p:cNvPr id="728" name="Google Shape;728;p75">
                <a:extLst>
                  <a:ext uri="{FF2B5EF4-FFF2-40B4-BE49-F238E27FC236}">
                    <a16:creationId xmlns:a16="http://schemas.microsoft.com/office/drawing/2014/main" id="{7C4AECB9-454D-2A3A-2BB2-B59E52F55E3B}"/>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sz="1401"/>
              </a:p>
            </p:txBody>
          </p:sp>
        </p:grpSp>
        <p:sp>
          <p:nvSpPr>
            <p:cNvPr id="729" name="Google Shape;729;p75">
              <a:extLst>
                <a:ext uri="{FF2B5EF4-FFF2-40B4-BE49-F238E27FC236}">
                  <a16:creationId xmlns:a16="http://schemas.microsoft.com/office/drawing/2014/main" id="{EE6338DA-9E08-E5A8-33B7-3DB2E37A9C04}"/>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0" name="Google Shape;730;p75">
              <a:extLst>
                <a:ext uri="{FF2B5EF4-FFF2-40B4-BE49-F238E27FC236}">
                  <a16:creationId xmlns:a16="http://schemas.microsoft.com/office/drawing/2014/main" id="{8F11B5A2-D7BD-FC41-AB90-19B79111D95A}"/>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1" name="Google Shape;731;p75">
              <a:extLst>
                <a:ext uri="{FF2B5EF4-FFF2-40B4-BE49-F238E27FC236}">
                  <a16:creationId xmlns:a16="http://schemas.microsoft.com/office/drawing/2014/main" id="{BD9FE8A8-9758-671A-3A6F-1B265E989C55}"/>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2" name="Google Shape;732;p75">
              <a:extLst>
                <a:ext uri="{FF2B5EF4-FFF2-40B4-BE49-F238E27FC236}">
                  <a16:creationId xmlns:a16="http://schemas.microsoft.com/office/drawing/2014/main" id="{58DBA950-BBA6-57AA-F8D2-1880A7F3B40F}"/>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3" name="Google Shape;733;p75">
              <a:extLst>
                <a:ext uri="{FF2B5EF4-FFF2-40B4-BE49-F238E27FC236}">
                  <a16:creationId xmlns:a16="http://schemas.microsoft.com/office/drawing/2014/main" id="{F253B59A-99C2-555C-881A-D885BD39DC5F}"/>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4" name="Google Shape;734;p75">
              <a:extLst>
                <a:ext uri="{FF2B5EF4-FFF2-40B4-BE49-F238E27FC236}">
                  <a16:creationId xmlns:a16="http://schemas.microsoft.com/office/drawing/2014/main" id="{6A7F683C-0301-4E11-21A8-AD2C3697E16C}"/>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5" name="Google Shape;735;p75">
              <a:extLst>
                <a:ext uri="{FF2B5EF4-FFF2-40B4-BE49-F238E27FC236}">
                  <a16:creationId xmlns:a16="http://schemas.microsoft.com/office/drawing/2014/main" id="{5A15EE77-CF2C-0D6A-9FCB-75DFA1284B6E}"/>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736" name="Google Shape;736;p75">
              <a:extLst>
                <a:ext uri="{FF2B5EF4-FFF2-40B4-BE49-F238E27FC236}">
                  <a16:creationId xmlns:a16="http://schemas.microsoft.com/office/drawing/2014/main" id="{F35C27B5-676B-3D58-54E9-FC3414F8B009}"/>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2" name="ZoneTexte 1">
            <a:extLst>
              <a:ext uri="{FF2B5EF4-FFF2-40B4-BE49-F238E27FC236}">
                <a16:creationId xmlns:a16="http://schemas.microsoft.com/office/drawing/2014/main" id="{9875E3C7-AFBE-9323-9708-4A912116DAA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090248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AF86876-C5D4-8B65-B91E-038B52B2CAB2}"/>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D7952A0-6F32-3C6F-1C07-D385C8BBB94B}"/>
              </a:ext>
            </a:extLst>
          </p:cNvPr>
          <p:cNvSpPr txBox="1"/>
          <p:nvPr/>
        </p:nvSpPr>
        <p:spPr>
          <a:xfrm>
            <a:off x="2629918" y="708822"/>
            <a:ext cx="6111900" cy="2718657"/>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La méthode du cercle d'or de Simon Sinek est basée sur un diagramme simple, organisé sous la forme d'un cercle à trois niveaux.</a:t>
            </a:r>
          </a:p>
          <a:p>
            <a:pPr>
              <a:buClr>
                <a:srgbClr val="97C679"/>
              </a:buClr>
              <a:buSzPts val="1400"/>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Qu'est-ce que c'est ? </a:t>
            </a:r>
          </a:p>
          <a:p>
            <a:pPr>
              <a:buClr>
                <a:srgbClr val="97C679"/>
              </a:buClr>
              <a:buSzPts val="1400"/>
            </a:pPr>
            <a:r>
              <a:rPr lang="en-GB" sz="1600" dirty="0">
                <a:solidFill>
                  <a:srgbClr val="6D6E71"/>
                </a:solidFill>
                <a:latin typeface="Calibri"/>
                <a:ea typeface="Calibri"/>
                <a:cs typeface="Calibri"/>
                <a:sym typeface="Wingdings" pitchFamily="2" charset="2"/>
              </a:rPr>
              <a:t>  </a:t>
            </a:r>
            <a:r>
              <a:rPr lang="en-GB" sz="1600" dirty="0">
                <a:solidFill>
                  <a:srgbClr val="6D6E71"/>
                </a:solidFill>
                <a:latin typeface="Calibri"/>
                <a:ea typeface="Calibri"/>
                <a:cs typeface="Calibri"/>
                <a:sym typeface="Calibri"/>
              </a:rPr>
              <a:t>Quels services ou produits vendez-vous ?</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Comment ? </a:t>
            </a:r>
          </a:p>
          <a:p>
            <a:pPr>
              <a:buClr>
                <a:srgbClr val="97C679"/>
              </a:buClr>
              <a:buSzPts val="1400"/>
            </a:pPr>
            <a:r>
              <a:rPr lang="en-GB" sz="1600" dirty="0">
                <a:solidFill>
                  <a:srgbClr val="6D6E71"/>
                </a:solidFill>
                <a:latin typeface="Calibri"/>
                <a:ea typeface="Calibri"/>
                <a:cs typeface="Calibri"/>
                <a:sym typeface="Wingdings" pitchFamily="2" charset="2"/>
              </a:rPr>
              <a:t> </a:t>
            </a:r>
            <a:r>
              <a:rPr lang="en-GB" sz="1600" dirty="0">
                <a:solidFill>
                  <a:srgbClr val="6D6E71"/>
                </a:solidFill>
                <a:latin typeface="Calibri"/>
                <a:ea typeface="Calibri"/>
                <a:cs typeface="Calibri"/>
                <a:sym typeface="Calibri"/>
              </a:rPr>
              <a:t>C'est la façon de faire qui vous différencie de vos concurrents.</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b="1" dirty="0">
                <a:solidFill>
                  <a:srgbClr val="8ECC4E"/>
                </a:solidFill>
                <a:latin typeface="Calibri"/>
                <a:ea typeface="Calibri"/>
                <a:cs typeface="Calibri"/>
                <a:sym typeface="Calibri"/>
              </a:rPr>
              <a:t>Pourquoi ? </a:t>
            </a:r>
          </a:p>
          <a:p>
            <a:pPr>
              <a:buClr>
                <a:srgbClr val="97C679"/>
              </a:buClr>
              <a:buSzPts val="1400"/>
            </a:pPr>
            <a:r>
              <a:rPr lang="en-GB" sz="1600" dirty="0">
                <a:solidFill>
                  <a:srgbClr val="6D6E71"/>
                </a:solidFill>
                <a:latin typeface="Calibri"/>
                <a:ea typeface="Calibri"/>
                <a:cs typeface="Calibri"/>
                <a:sym typeface="Wingdings" pitchFamily="2" charset="2"/>
              </a:rPr>
              <a:t> </a:t>
            </a:r>
            <a:r>
              <a:rPr lang="en-GB" sz="1600" dirty="0">
                <a:solidFill>
                  <a:srgbClr val="6D6E71"/>
                </a:solidFill>
                <a:latin typeface="Calibri"/>
                <a:ea typeface="Calibri"/>
                <a:cs typeface="Calibri"/>
                <a:sym typeface="Calibri"/>
              </a:rPr>
              <a:t>C'est la partie la plus cruciale de la méthode. </a:t>
            </a:r>
          </a:p>
        </p:txBody>
      </p:sp>
      <p:pic>
        <p:nvPicPr>
          <p:cNvPr id="382" name="Google Shape;382;p64">
            <a:extLst>
              <a:ext uri="{FF2B5EF4-FFF2-40B4-BE49-F238E27FC236}">
                <a16:creationId xmlns:a16="http://schemas.microsoft.com/office/drawing/2014/main" id="{2EE4FB9D-7671-4780-9C26-F7124A4D6F3F}"/>
              </a:ext>
            </a:extLst>
          </p:cNvPr>
          <p:cNvPicPr preferRelativeResize="0"/>
          <p:nvPr/>
        </p:nvPicPr>
        <p:blipFill rotWithShape="1">
          <a:blip r:embed="rId3">
            <a:alphaModFix amt="70000"/>
          </a:blip>
          <a:srcRect/>
          <a:stretch/>
        </p:blipFill>
        <p:spPr>
          <a:xfrm flipH="1">
            <a:off x="7039335" y="291505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D7CA4563-525A-2F6E-7955-03A5592D6EA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24</a:t>
            </a:fld>
            <a:endParaRPr/>
          </a:p>
        </p:txBody>
      </p:sp>
      <p:sp>
        <p:nvSpPr>
          <p:cNvPr id="2" name="Google Shape;379;p64">
            <a:extLst>
              <a:ext uri="{FF2B5EF4-FFF2-40B4-BE49-F238E27FC236}">
                <a16:creationId xmlns:a16="http://schemas.microsoft.com/office/drawing/2014/main" id="{06A6435E-2ACB-1031-FB8B-F968A016F0E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44D3FDFF-3D1F-8295-EFA3-19E3DC4B59D4}"/>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Est-ce que votre projet a un objectif ? </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8887FB79-9BD8-64FE-9DEE-1338BAB80CD2}"/>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7" name="Google Shape;458;p68">
            <a:extLst>
              <a:ext uri="{FF2B5EF4-FFF2-40B4-BE49-F238E27FC236}">
                <a16:creationId xmlns:a16="http://schemas.microsoft.com/office/drawing/2014/main" id="{29835612-7F10-142F-9BF5-C8855743BB19}"/>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48DBD6A7-A60E-0FAC-AB33-25DAF568A983}"/>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472127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0">
          <a:extLst>
            <a:ext uri="{FF2B5EF4-FFF2-40B4-BE49-F238E27FC236}">
              <a16:creationId xmlns:a16="http://schemas.microsoft.com/office/drawing/2014/main" id="{C0867B9E-A1FC-7908-6F25-6FF3D7A4D1B6}"/>
            </a:ext>
          </a:extLst>
        </p:cNvPr>
        <p:cNvGrpSpPr/>
        <p:nvPr/>
      </p:nvGrpSpPr>
      <p:grpSpPr>
        <a:xfrm>
          <a:off x="0" y="0"/>
          <a:ext cx="0" cy="0"/>
          <a:chOff x="0" y="0"/>
          <a:chExt cx="0" cy="0"/>
        </a:xfrm>
      </p:grpSpPr>
      <p:sp>
        <p:nvSpPr>
          <p:cNvPr id="745" name="Google Shape;745;p76">
            <a:extLst>
              <a:ext uri="{FF2B5EF4-FFF2-40B4-BE49-F238E27FC236}">
                <a16:creationId xmlns:a16="http://schemas.microsoft.com/office/drawing/2014/main" id="{5FCBA03B-78F1-88D5-CDCE-5B47B7034FBE}"/>
              </a:ext>
            </a:extLst>
          </p:cNvPr>
          <p:cNvSpPr txBox="1"/>
          <p:nvPr/>
        </p:nvSpPr>
        <p:spPr>
          <a:xfrm>
            <a:off x="2575097" y="393344"/>
            <a:ext cx="6301273" cy="4545243"/>
          </a:xfrm>
          <a:prstGeom prst="rect">
            <a:avLst/>
          </a:prstGeom>
          <a:noFill/>
          <a:ln>
            <a:noFill/>
          </a:ln>
        </p:spPr>
        <p:txBody>
          <a:bodyPr spcFirstLastPara="1" wrap="square" lIns="91426" tIns="45700" rIns="91426" bIns="45700" anchor="t" anchorCtr="0">
            <a:spAutoFit/>
          </a:bodyPr>
          <a:lstStyle/>
          <a:p>
            <a:pPr marL="12701" marR="50799">
              <a:lnSpc>
                <a:spcPct val="105714"/>
              </a:lnSpc>
            </a:pPr>
            <a:r>
              <a:rPr lang="en-GB" sz="1200" b="1" dirty="0">
                <a:solidFill>
                  <a:srgbClr val="6D6E71"/>
                </a:solidFill>
                <a:latin typeface="Calibri"/>
                <a:ea typeface="Calibri"/>
                <a:cs typeface="Calibri"/>
                <a:sym typeface="Calibri"/>
              </a:rPr>
              <a:t>Bienvenue à l'atelier du premier objectif de votre projet d'écotourisme ! </a:t>
            </a:r>
          </a:p>
          <a:p>
            <a:pPr marL="12701" marR="50799">
              <a:lnSpc>
                <a:spcPct val="105714"/>
              </a:lnSpc>
            </a:pPr>
            <a:endParaRPr lang="en-GB" sz="1200" dirty="0">
              <a:solidFill>
                <a:srgbClr val="6D6E71"/>
              </a:solidFill>
              <a:latin typeface="Calibri"/>
              <a:ea typeface="Calibri"/>
              <a:cs typeface="Calibri"/>
              <a:sym typeface="Calibri"/>
            </a:endParaRPr>
          </a:p>
          <a:p>
            <a:pPr marL="12701" marR="50799">
              <a:lnSpc>
                <a:spcPct val="105714"/>
              </a:lnSpc>
            </a:pPr>
            <a:r>
              <a:rPr lang="en-GB" sz="1200" dirty="0">
                <a:solidFill>
                  <a:srgbClr val="6D6E71"/>
                </a:solidFill>
                <a:latin typeface="Calibri"/>
                <a:ea typeface="Calibri"/>
                <a:cs typeface="Calibri"/>
                <a:sym typeface="Calibri"/>
              </a:rPr>
              <a:t>Maintenant que vous avez identifié votre écosystème et que vous avez pris connaissance des préoccupations, des défis, des besoins et des souhaits des personnes concernées, il est temps de réunir les parties prenantes les plus importantes pour définir l'objectif de votre projet.</a:t>
            </a:r>
          </a:p>
          <a:p>
            <a:pPr marL="12701" marR="50799">
              <a:lnSpc>
                <a:spcPct val="105714"/>
              </a:lnSpc>
            </a:pPr>
            <a:endParaRPr lang="en-GB" sz="1200" dirty="0">
              <a:solidFill>
                <a:srgbClr val="6D6E71"/>
              </a:solidFill>
              <a:latin typeface="Calibri"/>
              <a:ea typeface="Calibri"/>
              <a:cs typeface="Calibri"/>
              <a:sym typeface="Calibri"/>
            </a:endParaRPr>
          </a:p>
          <a:p>
            <a:pPr marL="12701" marR="50799">
              <a:lnSpc>
                <a:spcPct val="105714"/>
              </a:lnSpc>
            </a:pPr>
            <a:r>
              <a:rPr lang="en-GB" sz="1200" dirty="0">
                <a:solidFill>
                  <a:srgbClr val="6D6E71"/>
                </a:solidFill>
                <a:latin typeface="Calibri"/>
                <a:ea typeface="Calibri"/>
                <a:cs typeface="Calibri"/>
                <a:sym typeface="Calibri"/>
              </a:rPr>
              <a:t>Au cours de cet atelier, nous nous embarquerons dans un voyage de collaboration pour répondre à la question fondamentale : "Pourquoi faisons-nous ce que nous faisons ? "Pourquoi faisons-nous ce que nous faisons ?" du point de vue des bénéficiaires. Chaque participant aura l'occasion de partager ses idées et ses perspectives, contribuant ainsi à la compréhension collective de l'objectif de notre projet.</a:t>
            </a:r>
          </a:p>
          <a:p>
            <a:pPr marL="12701" marR="50799">
              <a:lnSpc>
                <a:spcPct val="105714"/>
              </a:lnSpc>
            </a:pPr>
            <a:endParaRPr lang="en-GB" sz="1200" dirty="0">
              <a:solidFill>
                <a:srgbClr val="6D6E71"/>
              </a:solidFill>
              <a:latin typeface="Calibri"/>
              <a:ea typeface="Calibri"/>
              <a:cs typeface="Calibri"/>
              <a:sym typeface="Calibri"/>
            </a:endParaRPr>
          </a:p>
          <a:p>
            <a:pPr marL="12701" marR="50799">
              <a:lnSpc>
                <a:spcPct val="105714"/>
              </a:lnSpc>
            </a:pPr>
            <a:r>
              <a:rPr lang="en-GB" sz="1200" dirty="0">
                <a:solidFill>
                  <a:srgbClr val="6D6E71"/>
                </a:solidFill>
                <a:latin typeface="Calibri"/>
                <a:ea typeface="Calibri"/>
                <a:cs typeface="Calibri"/>
                <a:sym typeface="Calibri"/>
              </a:rPr>
              <a:t>Tout au long de l'atelier, nous maintiendrons un esprit d'inclusion et de transparence, en veillant à ce que chacun se sente écouté et impliqué dans le processus de prise de décision. En tant que chef d'entreprise, votre rôle est de faciliter la discussion et d'encourager un dialogue ouvert, en permettant à l'objectif d'évoluer organiquement sur la base de la sagesse collective du groupe.</a:t>
            </a:r>
          </a:p>
          <a:p>
            <a:pPr marL="12701" marR="50799">
              <a:lnSpc>
                <a:spcPct val="105714"/>
              </a:lnSpc>
            </a:pPr>
            <a:endParaRPr lang="en-GB" sz="1200" dirty="0">
              <a:solidFill>
                <a:srgbClr val="6D6E71"/>
              </a:solidFill>
              <a:latin typeface="Calibri"/>
              <a:ea typeface="Calibri"/>
              <a:cs typeface="Calibri"/>
              <a:sym typeface="Calibri"/>
            </a:endParaRPr>
          </a:p>
          <a:p>
            <a:pPr marL="12701" marR="50799">
              <a:lnSpc>
                <a:spcPct val="105714"/>
              </a:lnSpc>
            </a:pPr>
            <a:r>
              <a:rPr lang="en-GB" sz="1200" dirty="0">
                <a:solidFill>
                  <a:srgbClr val="6D6E71"/>
                </a:solidFill>
                <a:latin typeface="Calibri"/>
                <a:ea typeface="Calibri"/>
                <a:cs typeface="Calibri"/>
                <a:sym typeface="Calibri"/>
              </a:rPr>
              <a:t>N'oubliez pas que l'objectif que nous définissons aujourd'hui n'est qu'un début - il continuera d'évoluer et de s'affiner au fur et à mesure que nous nous engagerons avec d'autres parties prenantes, y compris votre équipe. Saisissons donc cette opportunité de collaboration et de vision collective pour travailler ensemble à la création d'un projet d'écotourisme orienté vers un but précis et ayant un impact positif sur les personnes et la planète.</a:t>
            </a:r>
          </a:p>
        </p:txBody>
      </p:sp>
      <p:sp>
        <p:nvSpPr>
          <p:cNvPr id="746" name="Google Shape;746;p76">
            <a:extLst>
              <a:ext uri="{FF2B5EF4-FFF2-40B4-BE49-F238E27FC236}">
                <a16:creationId xmlns:a16="http://schemas.microsoft.com/office/drawing/2014/main" id="{453FB173-FD77-269C-CB43-0B1203E8351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25</a:t>
            </a:fld>
            <a:endParaRPr/>
          </a:p>
        </p:txBody>
      </p:sp>
      <p:sp>
        <p:nvSpPr>
          <p:cNvPr id="6" name="Google Shape;379;p64">
            <a:extLst>
              <a:ext uri="{FF2B5EF4-FFF2-40B4-BE49-F238E27FC236}">
                <a16:creationId xmlns:a16="http://schemas.microsoft.com/office/drawing/2014/main" id="{648DA3EB-EA53-13EF-28E0-0D2C62CF155B}"/>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BF7BABE9-2A9E-7240-8225-C48D012790A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L’atelier sur l’objectif</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9305F558-4929-3050-2148-489B02F01AF4}"/>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63FC49B1-45F8-7C33-6102-3388BFB76392}"/>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CD264975-F57E-1674-B5AE-ACDB7753B48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4040880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446BDCD-DB05-8C86-E727-7F4BF0BF1FE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2345AC8F-998A-0F88-4EA0-A93F70EFF0D9}"/>
              </a:ext>
            </a:extLst>
          </p:cNvPr>
          <p:cNvSpPr txBox="1"/>
          <p:nvPr/>
        </p:nvSpPr>
        <p:spPr>
          <a:xfrm>
            <a:off x="2440103" y="719979"/>
            <a:ext cx="6301715" cy="2472435"/>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Pour cet atelier, il est recommandé de faire appel à un expert en définition de l'objectif pour animer la session. Votre rôle est de vous mettre à l'écart et d'observer ce qui émerge et ce que vous ressentez en vous.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Soyez attentif aux idées qui surgissent et auxquelles vous n'aviez peut-être pas pensé auparavant. Cela peut s'avérer difficile, car vous êtes émotionnellement impliqué, et parfois, cela peut vous mettre mal à l'aise. Cependant, restez ouvert d'esprit. L'animateur est là pour vous aider à développer votre projet.</a:t>
            </a: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4134DCE2-6418-B6AF-7538-5799D414357A}"/>
              </a:ext>
            </a:extLst>
          </p:cNvPr>
          <p:cNvPicPr preferRelativeResize="0"/>
          <p:nvPr/>
        </p:nvPicPr>
        <p:blipFill rotWithShape="1">
          <a:blip r:embed="rId3">
            <a:alphaModFix amt="70000"/>
          </a:blip>
          <a:srcRect/>
          <a:stretch/>
        </p:blipFill>
        <p:spPr>
          <a:xfrm flipH="1">
            <a:off x="6844394" y="280151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88AAABE-D9D2-B6BB-6A59-8CDF409CB122}"/>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26</a:t>
            </a:fld>
            <a:endParaRPr/>
          </a:p>
        </p:txBody>
      </p:sp>
      <p:sp>
        <p:nvSpPr>
          <p:cNvPr id="6" name="Google Shape;379;p64">
            <a:extLst>
              <a:ext uri="{FF2B5EF4-FFF2-40B4-BE49-F238E27FC236}">
                <a16:creationId xmlns:a16="http://schemas.microsoft.com/office/drawing/2014/main" id="{CCEB4E53-916A-BECB-99CA-7503C9420378}"/>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8" name="Google Shape;457;p68">
            <a:extLst>
              <a:ext uri="{FF2B5EF4-FFF2-40B4-BE49-F238E27FC236}">
                <a16:creationId xmlns:a16="http://schemas.microsoft.com/office/drawing/2014/main" id="{CF48E486-8BBC-B351-DCB4-9DC6163CE69B}"/>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E230F717-4659-C4B4-1B5E-4EB063DF056E}"/>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9597EA96-4B5F-A5C9-4EFE-6001CF64BB72}"/>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
        <p:nvSpPr>
          <p:cNvPr id="4" name="Google Shape;456;p68">
            <a:extLst>
              <a:ext uri="{FF2B5EF4-FFF2-40B4-BE49-F238E27FC236}">
                <a16:creationId xmlns:a16="http://schemas.microsoft.com/office/drawing/2014/main" id="{6CE2EA3E-FAA7-8564-F591-1EF6100946C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L’atelier sur l’objectif</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1613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59CD920-2117-DD1F-1B94-ED02E042DEE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1236B5B1-C369-BA84-2C79-7F860EB742A9}"/>
              </a:ext>
            </a:extLst>
          </p:cNvPr>
          <p:cNvSpPr txBox="1"/>
          <p:nvPr/>
        </p:nvSpPr>
        <p:spPr>
          <a:xfrm>
            <a:off x="2440103" y="719979"/>
            <a:ext cx="6301715" cy="321109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Étape 1 : </a:t>
            </a:r>
          </a:p>
          <a:p>
            <a:pPr>
              <a:buClr>
                <a:srgbClr val="97C679"/>
              </a:buClr>
              <a:buSzPts val="1400"/>
            </a:pPr>
            <a:r>
              <a:rPr lang="en-GB" sz="1600" dirty="0">
                <a:solidFill>
                  <a:srgbClr val="6D6E71"/>
                </a:solidFill>
                <a:latin typeface="Calibri"/>
                <a:ea typeface="Calibri"/>
                <a:cs typeface="Calibri"/>
                <a:sym typeface="Calibri"/>
              </a:rPr>
              <a:t>Il est temps d'impliquer les parties prenantes les plus importantes et les plus précieuses dans votre projet. Vous les inviterez à un atelier où chacun apportera son point de vue pour définir l'objectif de votre projet.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Ensemble, vous répondrez à la question : "Pourquoi faisons-nous ce que nous faisons ?" du point de vue des bénéficiaires en utilisant des verbes d'action et en étant précis. Chaque personne écrira une phrase sur un </a:t>
            </a:r>
            <a:r>
              <a:rPr lang="en-GB" sz="1600" dirty="0" err="1">
                <a:solidFill>
                  <a:srgbClr val="6D6E71"/>
                </a:solidFill>
                <a:latin typeface="Calibri"/>
                <a:ea typeface="Calibri"/>
                <a:cs typeface="Calibri"/>
                <a:sym typeface="Calibri"/>
              </a:rPr>
              <a:t>post-it</a:t>
            </a:r>
            <a:r>
              <a:rPr lang="en-GB" sz="1600" dirty="0">
                <a:solidFill>
                  <a:srgbClr val="6D6E71"/>
                </a:solidFill>
                <a:latin typeface="Calibri"/>
                <a:ea typeface="Calibri"/>
                <a:cs typeface="Calibri"/>
                <a:sym typeface="Calibri"/>
              </a:rPr>
              <a:t>. Il peut écrire autant de </a:t>
            </a:r>
            <a:r>
              <a:rPr lang="en-GB" sz="1600" dirty="0" err="1">
                <a:solidFill>
                  <a:srgbClr val="6D6E71"/>
                </a:solidFill>
                <a:latin typeface="Calibri"/>
                <a:ea typeface="Calibri"/>
                <a:cs typeface="Calibri"/>
                <a:sym typeface="Calibri"/>
              </a:rPr>
              <a:t>post-it </a:t>
            </a:r>
            <a:r>
              <a:rPr lang="en-GB" sz="1600" dirty="0">
                <a:solidFill>
                  <a:srgbClr val="6D6E71"/>
                </a:solidFill>
                <a:latin typeface="Calibri"/>
                <a:ea typeface="Calibri"/>
                <a:cs typeface="Calibri"/>
                <a:sym typeface="Calibri"/>
              </a:rPr>
              <a:t>qu'il le souhaite. 1 </a:t>
            </a:r>
            <a:r>
              <a:rPr lang="en-GB" sz="1600" dirty="0" err="1">
                <a:solidFill>
                  <a:srgbClr val="6D6E71"/>
                </a:solidFill>
                <a:latin typeface="Calibri"/>
                <a:ea typeface="Calibri"/>
                <a:cs typeface="Calibri"/>
                <a:sym typeface="Calibri"/>
              </a:rPr>
              <a:t>post-it </a:t>
            </a:r>
            <a:r>
              <a:rPr lang="en-GB" sz="1600" dirty="0">
                <a:solidFill>
                  <a:srgbClr val="6D6E71"/>
                </a:solidFill>
                <a:latin typeface="Calibri"/>
                <a:ea typeface="Calibri"/>
                <a:cs typeface="Calibri"/>
                <a:sym typeface="Calibri"/>
              </a:rPr>
              <a:t>- 1 phrase. Chaque </a:t>
            </a:r>
            <a:r>
              <a:rPr lang="en-GB" sz="1600" dirty="0" err="1">
                <a:solidFill>
                  <a:srgbClr val="6D6E71"/>
                </a:solidFill>
                <a:latin typeface="Calibri"/>
                <a:ea typeface="Calibri"/>
                <a:cs typeface="Calibri"/>
                <a:sym typeface="Calibri"/>
              </a:rPr>
              <a:t>post-it </a:t>
            </a:r>
            <a:r>
              <a:rPr lang="en-GB" sz="1600" dirty="0">
                <a:solidFill>
                  <a:srgbClr val="6D6E71"/>
                </a:solidFill>
                <a:latin typeface="Calibri"/>
                <a:ea typeface="Calibri"/>
                <a:cs typeface="Calibri"/>
                <a:sym typeface="Calibri"/>
              </a:rPr>
              <a:t>représentera un point de vue unique sur notre objectif. Vous rassemblerez ces notes et les afficherez sur un tableau ou une table.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8AB4A730-EAD9-1658-A189-E72DFDD98355}"/>
              </a:ext>
            </a:extLst>
          </p:cNvPr>
          <p:cNvPicPr preferRelativeResize="0"/>
          <p:nvPr/>
        </p:nvPicPr>
        <p:blipFill rotWithShape="1">
          <a:blip r:embed="rId3">
            <a:alphaModFix amt="70000"/>
          </a:blip>
          <a:srcRect/>
          <a:stretch/>
        </p:blipFill>
        <p:spPr>
          <a:xfrm flipH="1">
            <a:off x="7039335" y="299949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F6B1636C-5093-F9E6-6318-B0B766098C2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27</a:t>
            </a:fld>
            <a:endParaRPr/>
          </a:p>
        </p:txBody>
      </p:sp>
      <p:sp>
        <p:nvSpPr>
          <p:cNvPr id="6" name="Google Shape;379;p64">
            <a:extLst>
              <a:ext uri="{FF2B5EF4-FFF2-40B4-BE49-F238E27FC236}">
                <a16:creationId xmlns:a16="http://schemas.microsoft.com/office/drawing/2014/main" id="{CD0873DC-255E-F0C5-0075-D87C0CF8729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8" name="Google Shape;457;p68">
            <a:extLst>
              <a:ext uri="{FF2B5EF4-FFF2-40B4-BE49-F238E27FC236}">
                <a16:creationId xmlns:a16="http://schemas.microsoft.com/office/drawing/2014/main" id="{81E82E04-2D29-3351-F1E3-E5F3886FBB1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9AD02BC8-A0AD-8FBF-2BD0-CDCC7BE0BB5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4" name="ZoneTexte 3">
            <a:extLst>
              <a:ext uri="{FF2B5EF4-FFF2-40B4-BE49-F238E27FC236}">
                <a16:creationId xmlns:a16="http://schemas.microsoft.com/office/drawing/2014/main" id="{69A02285-F5E2-5247-718B-55E20FEEAB2F}"/>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
        <p:nvSpPr>
          <p:cNvPr id="5" name="Google Shape;456;p68">
            <a:extLst>
              <a:ext uri="{FF2B5EF4-FFF2-40B4-BE49-F238E27FC236}">
                <a16:creationId xmlns:a16="http://schemas.microsoft.com/office/drawing/2014/main" id="{978D74CA-4796-FC46-8F98-C96B9AD38148}"/>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L’atelier sur l’objectif</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69010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BCE1A26-E007-2D60-524A-3A2FC8CA231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3E2335C-65B1-927A-2704-EB0742324B00}"/>
              </a:ext>
            </a:extLst>
          </p:cNvPr>
          <p:cNvSpPr txBox="1"/>
          <p:nvPr/>
        </p:nvSpPr>
        <p:spPr>
          <a:xfrm>
            <a:off x="2440103" y="719979"/>
            <a:ext cx="6371388" cy="3949763"/>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Étape 2 : Catégorisation : </a:t>
            </a:r>
          </a:p>
          <a:p>
            <a:pPr>
              <a:buClr>
                <a:srgbClr val="97C679"/>
              </a:buClr>
              <a:buSzPts val="1400"/>
            </a:pPr>
            <a:r>
              <a:rPr lang="en-GB" sz="1600" dirty="0">
                <a:solidFill>
                  <a:srgbClr val="6D6E71"/>
                </a:solidFill>
                <a:latin typeface="Calibri"/>
                <a:ea typeface="Calibri"/>
                <a:cs typeface="Calibri"/>
                <a:sym typeface="Calibri"/>
              </a:rPr>
              <a:t>Classez tous les messages par ordre de priorité en vous posant la question suivante : Ce billet traite-t-il du pourquoi, du comment ou du quoi ?</a:t>
            </a:r>
          </a:p>
          <a:p>
            <a:pPr>
              <a:buClr>
                <a:srgbClr val="97C679"/>
              </a:buClr>
              <a:buSzPts val="1400"/>
            </a:pPr>
            <a:r>
              <a:rPr lang="en-GB" sz="1600" dirty="0">
                <a:solidFill>
                  <a:srgbClr val="6D6E71"/>
                </a:solidFill>
                <a:latin typeface="Calibri"/>
                <a:ea typeface="Calibri"/>
                <a:cs typeface="Calibri"/>
                <a:sym typeface="Calibri"/>
              </a:rPr>
              <a:t>Le pourquoi se trouve en haut, le comment au milieu et le quoi en bas.</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b="1" dirty="0">
                <a:solidFill>
                  <a:schemeClr val="accent4"/>
                </a:solidFill>
                <a:latin typeface="Calibri"/>
                <a:ea typeface="Calibri"/>
                <a:cs typeface="Calibri"/>
                <a:sym typeface="Calibri"/>
              </a:rPr>
              <a:t>Étape 3 :</a:t>
            </a:r>
          </a:p>
          <a:p>
            <a:pPr>
              <a:buClr>
                <a:srgbClr val="97C679"/>
              </a:buClr>
              <a:buSzPts val="1400"/>
            </a:pPr>
            <a:r>
              <a:rPr lang="en-GB" sz="1600" dirty="0">
                <a:solidFill>
                  <a:srgbClr val="6D6E71"/>
                </a:solidFill>
                <a:latin typeface="Calibri"/>
                <a:ea typeface="Calibri"/>
                <a:cs typeface="Calibri"/>
                <a:sym typeface="Calibri"/>
              </a:rPr>
              <a:t>Une fois cette étape franchie, conservez tous les </a:t>
            </a:r>
            <a:r>
              <a:rPr lang="en-GB" sz="1600" dirty="0" err="1">
                <a:solidFill>
                  <a:srgbClr val="6D6E71"/>
                </a:solidFill>
                <a:latin typeface="Calibri"/>
                <a:ea typeface="Calibri"/>
                <a:cs typeface="Calibri"/>
                <a:sym typeface="Calibri"/>
              </a:rPr>
              <a:t>post-it </a:t>
            </a:r>
            <a:r>
              <a:rPr lang="en-GB" sz="1600" dirty="0">
                <a:solidFill>
                  <a:srgbClr val="6D6E71"/>
                </a:solidFill>
                <a:latin typeface="Calibri"/>
                <a:ea typeface="Calibri"/>
                <a:cs typeface="Calibri"/>
                <a:sym typeface="Calibri"/>
              </a:rPr>
              <a:t>qui répondent au POURQUOI et mettez les autres de côté. Ils seront utiles plus tard.</a:t>
            </a:r>
          </a:p>
          <a:p>
            <a:pPr>
              <a:buClr>
                <a:srgbClr val="97C679"/>
              </a:buClr>
              <a:buSzPts val="1400"/>
            </a:pPr>
            <a:r>
              <a:rPr lang="en-GB" sz="1600" dirty="0">
                <a:solidFill>
                  <a:srgbClr val="6D6E71"/>
                </a:solidFill>
                <a:latin typeface="Calibri"/>
                <a:ea typeface="Calibri"/>
                <a:cs typeface="Calibri"/>
                <a:sym typeface="Calibri"/>
              </a:rPr>
              <a:t>Demandez à l'auditoire de voter confidentiellement sur celui qu'il juge le plus pertinent pour votre entreprise sur la base des trois principes éthiques : </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Prendre soin des humains.</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Prendre soin de notre planète.</a:t>
            </a: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Une part équitable.</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D1D76D64-3D97-7623-CC89-DF59F6F300A4}"/>
              </a:ext>
            </a:extLst>
          </p:cNvPr>
          <p:cNvPicPr preferRelativeResize="0"/>
          <p:nvPr/>
        </p:nvPicPr>
        <p:blipFill rotWithShape="1">
          <a:blip r:embed="rId3">
            <a:alphaModFix amt="70000"/>
          </a:blip>
          <a:srcRect/>
          <a:stretch/>
        </p:blipFill>
        <p:spPr>
          <a:xfrm flipH="1">
            <a:off x="6655209" y="345888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B6943F8-5178-02F0-2B3D-CC73C70994C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28</a:t>
            </a:fld>
            <a:endParaRPr/>
          </a:p>
        </p:txBody>
      </p:sp>
      <p:sp>
        <p:nvSpPr>
          <p:cNvPr id="6" name="Google Shape;379;p64">
            <a:extLst>
              <a:ext uri="{FF2B5EF4-FFF2-40B4-BE49-F238E27FC236}">
                <a16:creationId xmlns:a16="http://schemas.microsoft.com/office/drawing/2014/main" id="{D86A1DAC-8BE3-2F27-AEBB-492AF3A5FE8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8" name="Google Shape;457;p68">
            <a:extLst>
              <a:ext uri="{FF2B5EF4-FFF2-40B4-BE49-F238E27FC236}">
                <a16:creationId xmlns:a16="http://schemas.microsoft.com/office/drawing/2014/main" id="{84D356D8-8498-7B35-4B14-40258EBAFFBE}"/>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9" name="Google Shape;458;p68">
            <a:extLst>
              <a:ext uri="{FF2B5EF4-FFF2-40B4-BE49-F238E27FC236}">
                <a16:creationId xmlns:a16="http://schemas.microsoft.com/office/drawing/2014/main" id="{7BCDE97D-5ECB-1D1B-900F-019237A2E05C}"/>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B7770F10-3722-E355-B4AE-9ECF4E34624F}"/>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
        <p:nvSpPr>
          <p:cNvPr id="3" name="Google Shape;456;p68">
            <a:extLst>
              <a:ext uri="{FF2B5EF4-FFF2-40B4-BE49-F238E27FC236}">
                <a16:creationId xmlns:a16="http://schemas.microsoft.com/office/drawing/2014/main" id="{0F18EB8A-7A25-EE1A-28F2-98EBFCBA6A07}"/>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L’atelier sur l’objectif</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3945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670230D8-296C-6C6B-1038-8372F1AB876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DCFF35F-F3F8-1BD4-12A0-08B8A27B454B}"/>
              </a:ext>
            </a:extLst>
          </p:cNvPr>
          <p:cNvSpPr txBox="1"/>
          <p:nvPr/>
        </p:nvSpPr>
        <p:spPr>
          <a:xfrm>
            <a:off x="2400369" y="590582"/>
            <a:ext cx="6301715" cy="4934648"/>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Conclusion :</a:t>
            </a:r>
          </a:p>
          <a:p>
            <a:pPr>
              <a:buClr>
                <a:srgbClr val="97C679"/>
              </a:buClr>
              <a:buSzPts val="1400"/>
            </a:pPr>
            <a:endParaRPr lang="en-GB" sz="1600" b="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dirty="0">
                <a:solidFill>
                  <a:srgbClr val="6D6E71"/>
                </a:solidFill>
                <a:latin typeface="Calibri"/>
                <a:ea typeface="Calibri"/>
                <a:cs typeface="Calibri"/>
                <a:sym typeface="Calibri"/>
              </a:rPr>
              <a:t>Sur la base des résultats, rédiger un premier objectif. </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sz="1600" dirty="0" err="1">
                <a:solidFill>
                  <a:srgbClr val="6D6E71"/>
                </a:solidFill>
                <a:latin typeface="Calibri"/>
                <a:ea typeface="Calibri"/>
                <a:cs typeface="Calibri"/>
                <a:sym typeface="Calibri"/>
              </a:rPr>
              <a:t>Demandez</a:t>
            </a:r>
            <a:r>
              <a:rPr lang="en-GB" sz="1600" dirty="0">
                <a:solidFill>
                  <a:srgbClr val="6D6E71"/>
                </a:solidFill>
                <a:latin typeface="Calibri"/>
                <a:ea typeface="Calibri"/>
                <a:cs typeface="Calibri"/>
                <a:sym typeface="Calibri"/>
              </a:rPr>
              <a:t> à </a:t>
            </a:r>
            <a:r>
              <a:rPr lang="en-GB" sz="1600" dirty="0" err="1">
                <a:solidFill>
                  <a:srgbClr val="6D6E71"/>
                </a:solidFill>
                <a:latin typeface="Calibri"/>
                <a:ea typeface="Calibri"/>
                <a:cs typeface="Calibri"/>
                <a:sym typeface="Calibri"/>
              </a:rPr>
              <a:t>l’audience</a:t>
            </a:r>
            <a:r>
              <a:rPr lang="en-GB" sz="1600" dirty="0">
                <a:solidFill>
                  <a:srgbClr val="6D6E71"/>
                </a:solidFill>
                <a:latin typeface="Calibri"/>
                <a:ea typeface="Calibri"/>
                <a:cs typeface="Calibri"/>
                <a:sym typeface="Calibri"/>
              </a:rPr>
              <a:t> de réagir et d'exprimer ce qu'il comprend et ne comprend pas, ce avec quoi il est d'accord ou non, et les modifications qu'il propose. </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Veillez à ce que tout le monde soit impliqué dans le processus de prise de décision. Progressivement, vous aurez à la fin de la session le début de votre objectif qui pourra toujours évoluer après avoir été confronté à d'autres parties prenantes telles que votre équipe.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i="1" dirty="0">
                <a:solidFill>
                  <a:srgbClr val="6D6E71"/>
                </a:solidFill>
                <a:latin typeface="Calibri"/>
                <a:ea typeface="Calibri"/>
                <a:cs typeface="Calibri"/>
                <a:sym typeface="Calibri"/>
              </a:rPr>
              <a:t>En tant que chef d'entreprise, il est essentiel de garder l'esprit ouvert et de laisser le processus se dérouler sans interférence. Toutefois, vous pouvez poser des questions pour clarifier le sens si nécessaire.</a:t>
            </a:r>
          </a:p>
          <a:p>
            <a:pPr>
              <a:buClr>
                <a:srgbClr val="97C679"/>
              </a:buClr>
              <a:buSzPts val="1400"/>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03F3C475-9103-24E3-B8EE-2B88B1503FD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29</a:t>
            </a:fld>
            <a:endParaRPr/>
          </a:p>
        </p:txBody>
      </p:sp>
      <p:sp>
        <p:nvSpPr>
          <p:cNvPr id="2" name="Google Shape;379;p64">
            <a:extLst>
              <a:ext uri="{FF2B5EF4-FFF2-40B4-BE49-F238E27FC236}">
                <a16:creationId xmlns:a16="http://schemas.microsoft.com/office/drawing/2014/main" id="{4F132D30-6DD8-388C-DE91-BC61C037A27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4" name="Google Shape;457;p68">
            <a:extLst>
              <a:ext uri="{FF2B5EF4-FFF2-40B4-BE49-F238E27FC236}">
                <a16:creationId xmlns:a16="http://schemas.microsoft.com/office/drawing/2014/main" id="{E375D9EA-3CC6-CBF8-F28E-E503AD7B8FA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5" name="Google Shape;458;p68">
            <a:extLst>
              <a:ext uri="{FF2B5EF4-FFF2-40B4-BE49-F238E27FC236}">
                <a16:creationId xmlns:a16="http://schemas.microsoft.com/office/drawing/2014/main" id="{2A5AC074-A7E9-47D5-FF6A-153041640DC5}"/>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59CF8471-AE98-32DB-6305-BC90CF214D96}"/>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
        <p:nvSpPr>
          <p:cNvPr id="7" name="Google Shape;456;p68">
            <a:extLst>
              <a:ext uri="{FF2B5EF4-FFF2-40B4-BE49-F238E27FC236}">
                <a16:creationId xmlns:a16="http://schemas.microsoft.com/office/drawing/2014/main" id="{17489207-AAC6-A61E-A76C-3B119EC0BFE6}"/>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L’atelier sur l’objectif</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41746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a:solidFill>
                  <a:schemeClr val="lt1"/>
                </a:solidFill>
                <a:latin typeface="Calibri"/>
                <a:cs typeface="Calibri"/>
                <a:sym typeface="Calibri"/>
              </a:rPr>
              <a:t>À propos de ce module </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492941" y="1396738"/>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it" sz="2000" dirty="0">
                <a:solidFill>
                  <a:schemeClr val="tx2">
                    <a:lumMod val="50000"/>
                  </a:schemeClr>
                </a:solidFill>
              </a:rPr>
              <a:t>Est le dernier module d'une série de trois</a:t>
            </a:r>
            <a:endParaRPr sz="2000" dirty="0">
              <a:solidFill>
                <a:schemeClr val="tx2">
                  <a:lumMod val="50000"/>
                </a:schemeClr>
              </a:solidFill>
            </a:endParaRPr>
          </a:p>
        </p:txBody>
      </p:sp>
      <p:pic>
        <p:nvPicPr>
          <p:cNvPr id="392" name="Google Shape;392;p65">
            <a:extLst>
              <a:ext uri="{FF2B5EF4-FFF2-40B4-BE49-F238E27FC236}">
                <a16:creationId xmlns:a16="http://schemas.microsoft.com/office/drawing/2014/main" id="{91A030A8-571E-BB48-3587-B562BFC6DB5F}"/>
              </a:ext>
            </a:extLst>
          </p:cNvPr>
          <p:cNvPicPr preferRelativeResize="0"/>
          <p:nvPr/>
        </p:nvPicPr>
        <p:blipFill rotWithShape="1">
          <a:blip r:embed="rId3">
            <a:alphaModFix amt="70000"/>
          </a:blip>
          <a:srcRect/>
          <a:stretch/>
        </p:blipFill>
        <p:spPr>
          <a:xfrm flipH="1">
            <a:off x="7974526" y="3672058"/>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4" y="1396738"/>
            <a:ext cx="2594734"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Il fournit aux participants une structure et des outils pour les aider à lancer leurs propres projets d'écotourisme. </a:t>
            </a:r>
            <a:endParaRPr lang="en-GB" sz="2000"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1" y="1400706"/>
            <a:ext cx="2757895" cy="2956049"/>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Au cours de ce voyage, nous visons à changer notre perspective, en adoptant une approche holistique qui reconnaît l'interconnexion des écosystèmes, du patrimoine culturel et des communautés locales.</a:t>
            </a: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3" name="ZoneTexte 2">
            <a:extLst>
              <a:ext uri="{FF2B5EF4-FFF2-40B4-BE49-F238E27FC236}">
                <a16:creationId xmlns:a16="http://schemas.microsoft.com/office/drawing/2014/main" id="{EAEA1FDC-3DF3-FAE8-E76A-C9D39A6D989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573EE0DE-B45F-7E8A-31B7-08E8A9FD89D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FC519778-E545-BF2D-A8BC-98A96BC38BE7}"/>
              </a:ext>
            </a:extLst>
          </p:cNvPr>
          <p:cNvSpPr txBox="1"/>
          <p:nvPr/>
        </p:nvSpPr>
        <p:spPr>
          <a:xfrm>
            <a:off x="2400369" y="372541"/>
            <a:ext cx="6301715" cy="4265234"/>
          </a:xfrm>
          <a:prstGeom prst="rect">
            <a:avLst/>
          </a:prstGeom>
          <a:noFill/>
          <a:ln>
            <a:noFill/>
          </a:ln>
        </p:spPr>
        <p:txBody>
          <a:bodyPr spcFirstLastPara="1" wrap="square" lIns="0" tIns="10124" rIns="0" bIns="0" anchor="t" anchorCtr="0">
            <a:spAutoFit/>
          </a:bodyPr>
          <a:lstStyle/>
          <a:p>
            <a:pPr>
              <a:buClr>
                <a:srgbClr val="97C679"/>
              </a:buClr>
              <a:buSzPts val="1400"/>
            </a:pPr>
            <a:r>
              <a:rPr lang="en-GB" sz="1200" b="1" dirty="0">
                <a:solidFill>
                  <a:schemeClr val="accent4"/>
                </a:solidFill>
                <a:latin typeface="Calibri"/>
                <a:ea typeface="Calibri"/>
                <a:cs typeface="Calibri"/>
                <a:sym typeface="Calibri"/>
              </a:rPr>
              <a:t>Étape 4 : </a:t>
            </a:r>
            <a:r>
              <a:rPr lang="en-GB" sz="1200" dirty="0">
                <a:solidFill>
                  <a:srgbClr val="6D6E71"/>
                </a:solidFill>
                <a:latin typeface="Calibri"/>
                <a:ea typeface="Calibri"/>
                <a:cs typeface="Calibri"/>
                <a:sym typeface="Calibri"/>
              </a:rPr>
              <a:t>il s'agit de déterminer comment configurer cet objectif en répondant aux préoccupations, aux besoins et aux attentes identifiés dans le cadre de votre recherche sur l'écosystème et comment votre projet peut se développer dans les activités COMMENT et QUOI. </a:t>
            </a:r>
          </a:p>
          <a:p>
            <a:pPr>
              <a:buClr>
                <a:srgbClr val="97C679"/>
              </a:buClr>
              <a:buSzPts val="1400"/>
            </a:pPr>
            <a:endParaRPr lang="en-GB" sz="1050" dirty="0">
              <a:solidFill>
                <a:srgbClr val="6D6E71"/>
              </a:solidFill>
              <a:latin typeface="Calibri"/>
              <a:ea typeface="Calibri"/>
              <a:cs typeface="Calibri"/>
              <a:sym typeface="Calibri"/>
            </a:endParaRPr>
          </a:p>
          <a:p>
            <a:pPr marL="342900" indent="-342900">
              <a:buClr>
                <a:srgbClr val="97C679"/>
              </a:buClr>
              <a:buSzPts val="1400"/>
              <a:buFont typeface="+mj-lt"/>
              <a:buAutoNum type="arabicParenR"/>
            </a:pPr>
            <a:r>
              <a:rPr lang="en-GB" sz="1200" b="1" dirty="0">
                <a:solidFill>
                  <a:srgbClr val="6D6E71"/>
                </a:solidFill>
                <a:latin typeface="Calibri"/>
                <a:ea typeface="Calibri"/>
                <a:cs typeface="Calibri"/>
                <a:sym typeface="Calibri"/>
              </a:rPr>
              <a:t>Considérez votre expertise : </a:t>
            </a:r>
            <a:r>
              <a:rPr lang="en-GB" sz="1200" dirty="0">
                <a:solidFill>
                  <a:srgbClr val="6D6E71"/>
                </a:solidFill>
                <a:latin typeface="Calibri"/>
                <a:ea typeface="Calibri"/>
                <a:cs typeface="Calibri"/>
                <a:sym typeface="Calibri"/>
              </a:rPr>
              <a:t>Quelles sont les compétences que vous possédez dans le cadre de votre projet et qui peuvent contribuer à la réalisation de l'objectif. Identifiez les domaines dans lesquels vous excellez et comment vous pouvez tirer parti de vos points forts pour répondre aux besoins identifiés.</a:t>
            </a:r>
          </a:p>
          <a:p>
            <a:pPr marL="342900" indent="-342900">
              <a:buClr>
                <a:srgbClr val="97C679"/>
              </a:buClr>
              <a:buSzPts val="1400"/>
              <a:buFont typeface="+mj-lt"/>
              <a:buAutoNum type="arabicParenR"/>
            </a:pPr>
            <a:r>
              <a:rPr lang="en-GB" sz="1200" b="1" dirty="0">
                <a:solidFill>
                  <a:srgbClr val="6D6E71"/>
                </a:solidFill>
                <a:latin typeface="Calibri"/>
                <a:ea typeface="Calibri"/>
                <a:cs typeface="Calibri"/>
                <a:sym typeface="Calibri"/>
              </a:rPr>
              <a:t>Évaluation des ressources : </a:t>
            </a:r>
            <a:r>
              <a:rPr lang="en-GB" sz="1200" dirty="0">
                <a:solidFill>
                  <a:srgbClr val="6D6E71"/>
                </a:solidFill>
                <a:latin typeface="Calibri"/>
                <a:ea typeface="Calibri"/>
                <a:cs typeface="Calibri"/>
                <a:sym typeface="Calibri"/>
              </a:rPr>
              <a:t>Déterminez si vous disposez des ressources nécessaires pour atteindre votre objectif. S'il y a des lacunes, déterminez qui, au sein de votre écosystème ou de votre réseau, pourrait vous apporter un soutien ou une assistance. Il peut s'agir d'autres parties prenantes, de partenaires ou d'organisations communautaires.</a:t>
            </a:r>
          </a:p>
          <a:p>
            <a:pPr marL="342900" indent="-342900">
              <a:buClr>
                <a:srgbClr val="97C679"/>
              </a:buClr>
              <a:buSzPts val="1400"/>
              <a:buFont typeface="+mj-lt"/>
              <a:buAutoNum type="arabicParenR"/>
            </a:pPr>
            <a:r>
              <a:rPr lang="en-GB" sz="1200" b="1" dirty="0">
                <a:solidFill>
                  <a:srgbClr val="6D6E71"/>
                </a:solidFill>
                <a:latin typeface="Calibri"/>
                <a:ea typeface="Calibri"/>
                <a:cs typeface="Calibri"/>
                <a:sym typeface="Calibri"/>
              </a:rPr>
              <a:t>Possibilités de collaboration : </a:t>
            </a:r>
            <a:r>
              <a:rPr lang="en-GB" sz="1200" dirty="0">
                <a:solidFill>
                  <a:srgbClr val="6D6E71"/>
                </a:solidFill>
                <a:latin typeface="Calibri"/>
                <a:ea typeface="Calibri"/>
                <a:cs typeface="Calibri"/>
                <a:sym typeface="Calibri"/>
              </a:rPr>
              <a:t>Étudiez les possibilités de collaboration avec d'autres parties prenantes ou organisations. Réfléchissez à la manière dont les efforts de collaboration pourraient renforcer l'impact et l'efficacité de votre projet. Cherchez à aligner ces collaborations sur les trois principes éthiques qui consistent à prendre soin des êtres humains, de notre planète et à assurer un partage équitable.</a:t>
            </a:r>
          </a:p>
          <a:p>
            <a:pPr marL="342900" indent="-342900">
              <a:buClr>
                <a:srgbClr val="97C679"/>
              </a:buClr>
              <a:buSzPts val="1400"/>
              <a:buFont typeface="+mj-lt"/>
              <a:buAutoNum type="arabicParenR"/>
            </a:pPr>
            <a:r>
              <a:rPr lang="en-GB" sz="1200" b="1" dirty="0">
                <a:solidFill>
                  <a:srgbClr val="6D6E71"/>
                </a:solidFill>
                <a:latin typeface="Calibri"/>
                <a:ea typeface="Calibri"/>
                <a:cs typeface="Calibri"/>
                <a:sym typeface="Calibri"/>
              </a:rPr>
              <a:t>Évaluer les avantages : </a:t>
            </a:r>
            <a:r>
              <a:rPr lang="en-GB" sz="1200" dirty="0">
                <a:solidFill>
                  <a:srgbClr val="6D6E71"/>
                </a:solidFill>
                <a:latin typeface="Calibri"/>
                <a:ea typeface="Calibri"/>
                <a:cs typeface="Calibri"/>
                <a:sym typeface="Calibri"/>
              </a:rPr>
              <a:t>Évaluez les avantages potentiels d'un engagement dans des efforts de collaboration et la manière dont ils correspondent à votre objectif et à vos valeurs. Réfléchissez à la manière dont ces collaborations pourraient contribuer à atteindre les objectifs de votre projet tout en favorisant la durabilité, le bien-être de la communauté et la préservation de l'environnement.</a:t>
            </a:r>
          </a:p>
          <a:p>
            <a:pPr>
              <a:buClr>
                <a:srgbClr val="97C679"/>
              </a:buClr>
              <a:buSzPts val="1400"/>
            </a:pPr>
            <a:endParaRPr lang="en-GB"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45FFFD27-5AFD-4D4D-90D0-1941276671C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30</a:t>
            </a:fld>
            <a:endParaRPr/>
          </a:p>
        </p:txBody>
      </p:sp>
      <p:sp>
        <p:nvSpPr>
          <p:cNvPr id="2" name="Google Shape;379;p64">
            <a:extLst>
              <a:ext uri="{FF2B5EF4-FFF2-40B4-BE49-F238E27FC236}">
                <a16:creationId xmlns:a16="http://schemas.microsoft.com/office/drawing/2014/main" id="{BF618F6F-A524-A312-A8F0-775A4B4ED6EB}"/>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60C225C1-84CB-BE13-BBE8-B7B388B9AA51}"/>
              </a:ext>
            </a:extLst>
          </p:cNvPr>
          <p:cNvSpPr txBox="1">
            <a:spLocks/>
          </p:cNvSpPr>
          <p:nvPr/>
        </p:nvSpPr>
        <p:spPr>
          <a:xfrm>
            <a:off x="166421" y="1758721"/>
            <a:ext cx="1886823"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 Retournez </a:t>
            </a:r>
            <a:r>
              <a:rPr lang="sv-SE" sz="2400" dirty="0">
                <a:latin typeface="Calibri" panose="020F0502020204030204" pitchFamily="34" charset="0"/>
                <a:cs typeface="Calibri" panose="020F0502020204030204" pitchFamily="34" charset="0"/>
              </a:rPr>
              <a:t>auprès de votre équipe</a:t>
            </a:r>
            <a:endParaRPr lang="sv-SE" sz="3500" b="1" dirty="0">
              <a:solidFill>
                <a:schemeClr val="lt1"/>
              </a:solidFill>
              <a:latin typeface="Calibri"/>
              <a:ea typeface="Calibri"/>
              <a:cs typeface="Calibri"/>
              <a:sym typeface="Calibri"/>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BD179592-E441-7B86-3FEE-E2C7C6A0E9F6}"/>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5" name="Google Shape;458;p68">
            <a:extLst>
              <a:ext uri="{FF2B5EF4-FFF2-40B4-BE49-F238E27FC236}">
                <a16:creationId xmlns:a16="http://schemas.microsoft.com/office/drawing/2014/main" id="{95451A8A-3CD9-1D42-796D-17AB0B1CE4FE}"/>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DB8E1E34-F1DB-484B-EE06-24839D0A8730}"/>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120539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2E9285A-75D8-7FCD-17B8-B0EDAB03929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6C689155-B758-CC8E-CE35-4E53F2A8F543}"/>
              </a:ext>
            </a:extLst>
          </p:cNvPr>
          <p:cNvSpPr txBox="1"/>
          <p:nvPr/>
        </p:nvSpPr>
        <p:spPr>
          <a:xfrm>
            <a:off x="2400369" y="530197"/>
            <a:ext cx="6301715" cy="2887934"/>
          </a:xfrm>
          <a:prstGeom prst="rect">
            <a:avLst/>
          </a:prstGeom>
          <a:noFill/>
          <a:ln>
            <a:noFill/>
          </a:ln>
        </p:spPr>
        <p:txBody>
          <a:bodyPr spcFirstLastPara="1" wrap="square" lIns="0" tIns="10124" rIns="0" bIns="0" anchor="t" anchorCtr="0">
            <a:spAutoFit/>
          </a:bodyPr>
          <a:lstStyle/>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En abordant ces questions et considérations avec votre équipe, vous pouvez élaborer un plan d'action clair pour traduire votre objectif en initiatives, activités et résultats tangibles. Cette approche collaborative garantit que votre objectif devient une partie intégrante des activités de votre projet et aide à guider vos actions dans le respect de vos valeurs et de vos principes éthiques.</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Cette partie garantit que votre objectif est plus qu'une belle phrase - il devient un point d'ancrage pour les actions de votre projet afin de développer le comment et le quoi.</a:t>
            </a:r>
          </a:p>
          <a:p>
            <a:pPr>
              <a:buClr>
                <a:srgbClr val="97C679"/>
              </a:buClr>
              <a:buSzPts val="1400"/>
            </a:pPr>
            <a:endParaRPr lang="en-GB" sz="1100" dirty="0">
              <a:solidFill>
                <a:srgbClr val="6D6E71"/>
              </a:solidFill>
              <a:latin typeface="Calibri"/>
              <a:ea typeface="Calibri"/>
              <a:cs typeface="Calibri"/>
              <a:sym typeface="Calibri"/>
            </a:endParaRPr>
          </a:p>
          <a:p>
            <a:pPr>
              <a:buClr>
                <a:srgbClr val="97C679"/>
              </a:buClr>
              <a:buSzPts val="1400"/>
            </a:pP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A903E04D-0626-A696-454D-991016BFEE65}"/>
              </a:ext>
            </a:extLst>
          </p:cNvPr>
          <p:cNvPicPr preferRelativeResize="0"/>
          <p:nvPr/>
        </p:nvPicPr>
        <p:blipFill rotWithShape="1">
          <a:blip r:embed="rId3">
            <a:alphaModFix amt="70000"/>
          </a:blip>
          <a:srcRect/>
          <a:stretch/>
        </p:blipFill>
        <p:spPr>
          <a:xfrm flipH="1">
            <a:off x="6854905" y="29227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61D5C10-FDCD-A512-523F-5239F9D9C36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31</a:t>
            </a:fld>
            <a:endParaRPr/>
          </a:p>
        </p:txBody>
      </p:sp>
      <p:sp>
        <p:nvSpPr>
          <p:cNvPr id="5" name="Google Shape;379;p64">
            <a:extLst>
              <a:ext uri="{FF2B5EF4-FFF2-40B4-BE49-F238E27FC236}">
                <a16:creationId xmlns:a16="http://schemas.microsoft.com/office/drawing/2014/main" id="{1ADA3892-1F6F-DF02-DA4B-411A73086939}"/>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88F40"/>
          </a:solidFill>
          <a:ln>
            <a:noFill/>
          </a:ln>
        </p:spPr>
        <p:txBody>
          <a:bodyPr spcFirstLastPara="1" wrap="square" lIns="0" tIns="0" rIns="0" bIns="0" anchor="t" anchorCtr="0">
            <a:noAutofit/>
          </a:bodyPr>
          <a:lstStyle/>
          <a:p>
            <a:endParaRPr sz="1051" dirty="0"/>
          </a:p>
        </p:txBody>
      </p:sp>
      <p:sp>
        <p:nvSpPr>
          <p:cNvPr id="7" name="Google Shape;457;p68">
            <a:extLst>
              <a:ext uri="{FF2B5EF4-FFF2-40B4-BE49-F238E27FC236}">
                <a16:creationId xmlns:a16="http://schemas.microsoft.com/office/drawing/2014/main" id="{B4486FCF-333A-DE28-AC03-6CC0E30405DF}"/>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3C</a:t>
            </a:r>
            <a:endParaRPr lang="sv-SE" dirty="0">
              <a:solidFill>
                <a:schemeClr val="bg1"/>
              </a:solidFill>
            </a:endParaRPr>
          </a:p>
        </p:txBody>
      </p:sp>
      <p:cxnSp>
        <p:nvCxnSpPr>
          <p:cNvPr id="8" name="Google Shape;458;p68">
            <a:extLst>
              <a:ext uri="{FF2B5EF4-FFF2-40B4-BE49-F238E27FC236}">
                <a16:creationId xmlns:a16="http://schemas.microsoft.com/office/drawing/2014/main" id="{28596BBB-D40D-1F38-3B96-42A870BDFD7B}"/>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Google Shape;456;p68">
            <a:extLst>
              <a:ext uri="{FF2B5EF4-FFF2-40B4-BE49-F238E27FC236}">
                <a16:creationId xmlns:a16="http://schemas.microsoft.com/office/drawing/2014/main" id="{EDE2AE09-3C21-2E80-8E7E-06DCE30D0500}"/>
              </a:ext>
            </a:extLst>
          </p:cNvPr>
          <p:cNvSpPr txBox="1">
            <a:spLocks/>
          </p:cNvSpPr>
          <p:nvPr/>
        </p:nvSpPr>
        <p:spPr>
          <a:xfrm>
            <a:off x="166421" y="1758721"/>
            <a:ext cx="1886823"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 Retournez </a:t>
            </a:r>
            <a:r>
              <a:rPr lang="sv-SE" sz="2400" dirty="0">
                <a:latin typeface="Calibri" panose="020F0502020204030204" pitchFamily="34" charset="0"/>
                <a:cs typeface="Calibri" panose="020F0502020204030204" pitchFamily="34" charset="0"/>
              </a:rPr>
              <a:t>auprès de votre équipe</a:t>
            </a:r>
            <a:endParaRPr lang="sv-SE" sz="3500" b="1" dirty="0">
              <a:solidFill>
                <a:schemeClr val="lt1"/>
              </a:solidFill>
              <a:latin typeface="Calibri"/>
              <a:ea typeface="Calibri"/>
              <a:cs typeface="Calibri"/>
              <a:sym typeface="Calibri"/>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81447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64FACD4-B6BA-26F4-3BF4-34D9FF61121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3BAB3CD5-06AD-4C7A-2219-770D1511F69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2" name="Google Shape;1352;p94">
            <a:extLst>
              <a:ext uri="{FF2B5EF4-FFF2-40B4-BE49-F238E27FC236}">
                <a16:creationId xmlns:a16="http://schemas.microsoft.com/office/drawing/2014/main" id="{AEB95DAF-8EC0-8450-962A-2A781DE7BD4C}"/>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a:p>
        </p:txBody>
      </p:sp>
      <p:sp>
        <p:nvSpPr>
          <p:cNvPr id="1353" name="Google Shape;1353;p94">
            <a:extLst>
              <a:ext uri="{FF2B5EF4-FFF2-40B4-BE49-F238E27FC236}">
                <a16:creationId xmlns:a16="http://schemas.microsoft.com/office/drawing/2014/main" id="{9879A16A-1A06-CA1B-0C8B-6358ED89A4D4}"/>
              </a:ext>
            </a:extLst>
          </p:cNvPr>
          <p:cNvSpPr txBox="1">
            <a:spLocks noGrp="1"/>
          </p:cNvSpPr>
          <p:nvPr>
            <p:ph type="body" idx="1"/>
          </p:nvPr>
        </p:nvSpPr>
        <p:spPr>
          <a:xfrm>
            <a:off x="343148" y="1155958"/>
            <a:ext cx="8361236" cy="3248176"/>
          </a:xfrm>
          <a:prstGeom prst="rect">
            <a:avLst/>
          </a:prstGeom>
          <a:noFill/>
          <a:ln>
            <a:noFill/>
          </a:ln>
        </p:spPr>
        <p:txBody>
          <a:bodyPr spcFirstLastPara="1" wrap="square" lIns="91426" tIns="91426" rIns="91426" bIns="91426" anchor="t" anchorCtr="0">
            <a:noAutofit/>
          </a:bodyPr>
          <a:lstStyle/>
          <a:p>
            <a:pPr marL="0" indent="0">
              <a:lnSpc>
                <a:spcPct val="100000"/>
              </a:lnSpc>
            </a:pPr>
            <a:r>
              <a:rPr lang="en-GB" sz="1600" dirty="0"/>
              <a:t>Il s'agit d'un exercice qui doit être réalisé en tant que devoir, en binôme ou en petit groupe.</a:t>
            </a:r>
          </a:p>
          <a:p>
            <a:pPr marL="0" indent="0">
              <a:lnSpc>
                <a:spcPct val="100000"/>
              </a:lnSpc>
            </a:pPr>
            <a:endParaRPr lang="en-GB" sz="1600" dirty="0"/>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Identifier et impliquer un facilitateur</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Mener les quatre étapes de l'atelier</a:t>
            </a:r>
          </a:p>
          <a:p>
            <a:pPr marL="285750" indent="-285750">
              <a:lnSpc>
                <a:spcPct val="100000"/>
              </a:lnSpc>
              <a:buFont typeface="Wingdings" pitchFamily="2" charset="2"/>
              <a:buChar char="Ø"/>
            </a:pPr>
            <a:endParaRPr lang="en-GB" sz="1600" dirty="0"/>
          </a:p>
          <a:p>
            <a:pPr marL="285750" indent="-285750">
              <a:lnSpc>
                <a:spcPct val="100000"/>
              </a:lnSpc>
              <a:buFont typeface="Wingdings" pitchFamily="2" charset="2"/>
              <a:buChar char="Ø"/>
            </a:pPr>
            <a:r>
              <a:rPr lang="en-GB" sz="1600" dirty="0"/>
              <a:t>Réflexion et discussion</a:t>
            </a:r>
          </a:p>
          <a:p>
            <a:pPr marL="285750" indent="-285750">
              <a:lnSpc>
                <a:spcPct val="100000"/>
              </a:lnSpc>
              <a:buFont typeface="Wingdings" pitchFamily="2" charset="2"/>
              <a:buChar char="Ø"/>
            </a:pPr>
            <a:endParaRPr lang="en-GB" sz="1400" dirty="0"/>
          </a:p>
          <a:p>
            <a:pPr marL="0" indent="0">
              <a:lnSpc>
                <a:spcPct val="100000"/>
              </a:lnSpc>
            </a:pPr>
            <a:endParaRPr lang="en-GB" sz="1400" dirty="0"/>
          </a:p>
        </p:txBody>
      </p:sp>
      <p:sp>
        <p:nvSpPr>
          <p:cNvPr id="1354" name="Google Shape;1354;p94">
            <a:extLst>
              <a:ext uri="{FF2B5EF4-FFF2-40B4-BE49-F238E27FC236}">
                <a16:creationId xmlns:a16="http://schemas.microsoft.com/office/drawing/2014/main" id="{3445BEB3-5CEC-5338-BE85-FE1926AB03DC}"/>
              </a:ext>
            </a:extLst>
          </p:cNvPr>
          <p:cNvSpPr txBox="1">
            <a:spLocks noGrp="1"/>
          </p:cNvSpPr>
          <p:nvPr>
            <p:ph type="body" idx="2"/>
          </p:nvPr>
        </p:nvSpPr>
        <p:spPr>
          <a:xfrm>
            <a:off x="1421644" y="335999"/>
            <a:ext cx="7228721" cy="60274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L'atelier sur </a:t>
            </a:r>
            <a:r>
              <a:rPr lang="en-GB" sz="1600" b="0" dirty="0" err="1">
                <a:solidFill>
                  <a:schemeClr val="tx2">
                    <a:lumMod val="50000"/>
                  </a:schemeClr>
                </a:solidFill>
              </a:rPr>
              <a:t>l’objectif</a:t>
            </a:r>
            <a:endParaRPr lang="en-GB" sz="1600" b="0" dirty="0">
              <a:solidFill>
                <a:schemeClr val="tx2">
                  <a:lumMod val="50000"/>
                </a:schemeClr>
              </a:solidFill>
            </a:endParaRPr>
          </a:p>
        </p:txBody>
      </p:sp>
      <p:sp>
        <p:nvSpPr>
          <p:cNvPr id="1355" name="Google Shape;1355;p94">
            <a:extLst>
              <a:ext uri="{FF2B5EF4-FFF2-40B4-BE49-F238E27FC236}">
                <a16:creationId xmlns:a16="http://schemas.microsoft.com/office/drawing/2014/main" id="{94811D65-BDC8-970D-252F-E4DAE84B8343}"/>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709A48"/>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sp>
        <p:nvSpPr>
          <p:cNvPr id="1356" name="Google Shape;1356;p94">
            <a:extLst>
              <a:ext uri="{FF2B5EF4-FFF2-40B4-BE49-F238E27FC236}">
                <a16:creationId xmlns:a16="http://schemas.microsoft.com/office/drawing/2014/main" id="{CC99E774-D98B-3A4F-6C81-79F1171E01A4}"/>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lang="en-GB" sz="1051"/>
          </a:p>
        </p:txBody>
      </p:sp>
      <p:sp>
        <p:nvSpPr>
          <p:cNvPr id="1357" name="Google Shape;1357;p94">
            <a:extLst>
              <a:ext uri="{FF2B5EF4-FFF2-40B4-BE49-F238E27FC236}">
                <a16:creationId xmlns:a16="http://schemas.microsoft.com/office/drawing/2014/main" id="{1C6F5D62-C26A-D5F5-C945-9A1D891E3E1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32</a:t>
            </a:fld>
            <a:endParaRPr lang="en-GB"/>
          </a:p>
        </p:txBody>
      </p:sp>
      <p:grpSp>
        <p:nvGrpSpPr>
          <p:cNvPr id="1358" name="Google Shape;1358;p94">
            <a:extLst>
              <a:ext uri="{FF2B5EF4-FFF2-40B4-BE49-F238E27FC236}">
                <a16:creationId xmlns:a16="http://schemas.microsoft.com/office/drawing/2014/main" id="{C6233144-CA9B-BF3B-DD05-41F22BAC4507}"/>
              </a:ext>
            </a:extLst>
          </p:cNvPr>
          <p:cNvGrpSpPr/>
          <p:nvPr/>
        </p:nvGrpSpPr>
        <p:grpSpPr>
          <a:xfrm>
            <a:off x="294470" y="278971"/>
            <a:ext cx="819230" cy="809886"/>
            <a:chOff x="3987863" y="749845"/>
            <a:chExt cx="1138917" cy="1002207"/>
          </a:xfrm>
        </p:grpSpPr>
        <p:grpSp>
          <p:nvGrpSpPr>
            <p:cNvPr id="1359" name="Google Shape;1359;p94">
              <a:extLst>
                <a:ext uri="{FF2B5EF4-FFF2-40B4-BE49-F238E27FC236}">
                  <a16:creationId xmlns:a16="http://schemas.microsoft.com/office/drawing/2014/main" id="{E222C4C3-9D86-CA44-853E-24ED35A3617B}"/>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2B5B96C2-5233-D02D-5A0E-989FFB42B061}"/>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1" name="Google Shape;1361;p94">
                <a:extLst>
                  <a:ext uri="{FF2B5EF4-FFF2-40B4-BE49-F238E27FC236}">
                    <a16:creationId xmlns:a16="http://schemas.microsoft.com/office/drawing/2014/main" id="{161B0B68-F477-5398-D113-A0D12A91605F}"/>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2" name="Google Shape;1362;p94">
                <a:extLst>
                  <a:ext uri="{FF2B5EF4-FFF2-40B4-BE49-F238E27FC236}">
                    <a16:creationId xmlns:a16="http://schemas.microsoft.com/office/drawing/2014/main" id="{B07D2CD1-CCE4-1F75-45C7-2C0439630E31}"/>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3" name="Google Shape;1363;p94">
                <a:extLst>
                  <a:ext uri="{FF2B5EF4-FFF2-40B4-BE49-F238E27FC236}">
                    <a16:creationId xmlns:a16="http://schemas.microsoft.com/office/drawing/2014/main" id="{537B9611-2E6D-5C2C-44DA-3A97FFAC5BF4}"/>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nvGrpSpPr>
            <p:cNvPr id="1364" name="Google Shape;1364;p94">
              <a:extLst>
                <a:ext uri="{FF2B5EF4-FFF2-40B4-BE49-F238E27FC236}">
                  <a16:creationId xmlns:a16="http://schemas.microsoft.com/office/drawing/2014/main" id="{46263723-3421-3578-9386-5E9FCB33F6BE}"/>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62C87010-D20B-FEF6-B4B3-4925304627D6}"/>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6" name="Google Shape;1366;p94">
                <a:extLst>
                  <a:ext uri="{FF2B5EF4-FFF2-40B4-BE49-F238E27FC236}">
                    <a16:creationId xmlns:a16="http://schemas.microsoft.com/office/drawing/2014/main" id="{EECF412E-A67D-98C7-5E2C-9458DB37BDD2}"/>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7" name="Google Shape;1367;p94">
                <a:extLst>
                  <a:ext uri="{FF2B5EF4-FFF2-40B4-BE49-F238E27FC236}">
                    <a16:creationId xmlns:a16="http://schemas.microsoft.com/office/drawing/2014/main" id="{6D74EB90-5086-D54E-C84B-F1B15160D0C2}"/>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sp>
            <p:nvSpPr>
              <p:cNvPr id="1368" name="Google Shape;1368;p94">
                <a:extLst>
                  <a:ext uri="{FF2B5EF4-FFF2-40B4-BE49-F238E27FC236}">
                    <a16:creationId xmlns:a16="http://schemas.microsoft.com/office/drawing/2014/main" id="{6340ACA3-A88E-0A7F-52F8-CB0122108B4F}"/>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a:p>
            </p:txBody>
          </p:sp>
        </p:grpSp>
      </p:grpSp>
      <p:sp>
        <p:nvSpPr>
          <p:cNvPr id="2" name="Google Shape;899;p81">
            <a:extLst>
              <a:ext uri="{FF2B5EF4-FFF2-40B4-BE49-F238E27FC236}">
                <a16:creationId xmlns:a16="http://schemas.microsoft.com/office/drawing/2014/main" id="{64F3ED81-C402-A2AE-98AB-A62567773FAA}"/>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E.21</a:t>
            </a:r>
            <a:endParaRPr sz="3000" dirty="0">
              <a:solidFill>
                <a:srgbClr val="FF9934"/>
              </a:solidFill>
            </a:endParaRPr>
          </a:p>
        </p:txBody>
      </p:sp>
      <p:sp>
        <p:nvSpPr>
          <p:cNvPr id="3" name="ZoneTexte 2">
            <a:extLst>
              <a:ext uri="{FF2B5EF4-FFF2-40B4-BE49-F238E27FC236}">
                <a16:creationId xmlns:a16="http://schemas.microsoft.com/office/drawing/2014/main" id="{6A5BD9ED-ED02-93F8-459A-131774675E3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914039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33</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95A9AD5F-A64C-D05D-E8FF-04B39785EAA1}"/>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1445059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60">
          <a:extLst>
            <a:ext uri="{FF2B5EF4-FFF2-40B4-BE49-F238E27FC236}">
              <a16:creationId xmlns:a16="http://schemas.microsoft.com/office/drawing/2014/main" id="{82F6D5E5-AC3D-E8AA-8740-2B77F4A61B55}"/>
            </a:ext>
          </a:extLst>
        </p:cNvPr>
        <p:cNvGrpSpPr/>
        <p:nvPr/>
      </p:nvGrpSpPr>
      <p:grpSpPr>
        <a:xfrm>
          <a:off x="0" y="0"/>
          <a:ext cx="0" cy="0"/>
          <a:chOff x="0" y="0"/>
          <a:chExt cx="0" cy="0"/>
        </a:xfrm>
      </p:grpSpPr>
      <p:pic>
        <p:nvPicPr>
          <p:cNvPr id="880" name="Google Shape;880;p79" descr="A person sitting at a table with a computer and a drink&#10;&#10;Description automatically generated">
            <a:extLst>
              <a:ext uri="{FF2B5EF4-FFF2-40B4-BE49-F238E27FC236}">
                <a16:creationId xmlns:a16="http://schemas.microsoft.com/office/drawing/2014/main" id="{1F6F6D26-402F-BEF8-3801-360930BE265D}"/>
              </a:ext>
            </a:extLst>
          </p:cNvPr>
          <p:cNvPicPr preferRelativeResize="0"/>
          <p:nvPr/>
        </p:nvPicPr>
        <p:blipFill rotWithShape="1">
          <a:blip r:embed="rId3">
            <a:alphaModFix/>
          </a:blip>
          <a:srcRect l="39385"/>
          <a:stretch/>
        </p:blipFill>
        <p:spPr>
          <a:xfrm>
            <a:off x="5089288" y="-109776"/>
            <a:ext cx="4112684" cy="4523308"/>
          </a:xfrm>
          <a:prstGeom prst="flowChartConnector">
            <a:avLst/>
          </a:prstGeom>
          <a:noFill/>
          <a:ln>
            <a:noFill/>
          </a:ln>
        </p:spPr>
      </p:pic>
      <p:sp>
        <p:nvSpPr>
          <p:cNvPr id="861" name="Google Shape;861;p79">
            <a:extLst>
              <a:ext uri="{FF2B5EF4-FFF2-40B4-BE49-F238E27FC236}">
                <a16:creationId xmlns:a16="http://schemas.microsoft.com/office/drawing/2014/main" id="{FEE6B8BE-77D1-E5E4-2DEE-9FB6401143BA}"/>
              </a:ext>
            </a:extLst>
          </p:cNvPr>
          <p:cNvSpPr/>
          <p:nvPr/>
        </p:nvSpPr>
        <p:spPr>
          <a:xfrm>
            <a:off x="2" y="7212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862" name="Google Shape;862;p79">
            <a:extLst>
              <a:ext uri="{FF2B5EF4-FFF2-40B4-BE49-F238E27FC236}">
                <a16:creationId xmlns:a16="http://schemas.microsoft.com/office/drawing/2014/main" id="{CA912A16-4F54-05F7-69F9-77FF277C4156}"/>
              </a:ext>
            </a:extLst>
          </p:cNvPr>
          <p:cNvSpPr txBox="1"/>
          <p:nvPr/>
        </p:nvSpPr>
        <p:spPr>
          <a:xfrm>
            <a:off x="1285305" y="1644528"/>
            <a:ext cx="2905196"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500" dirty="0">
                <a:solidFill>
                  <a:schemeClr val="lt1"/>
                </a:solidFill>
                <a:latin typeface="Calibri"/>
                <a:ea typeface="Calibri"/>
                <a:cs typeface="Calibri"/>
                <a:sym typeface="Calibri"/>
              </a:rPr>
              <a:t>Le parcours client</a:t>
            </a:r>
          </a:p>
          <a:p>
            <a:pPr>
              <a:lnSpc>
                <a:spcPct val="80444"/>
              </a:lnSpc>
            </a:pPr>
            <a:endParaRPr lang="sv-SE" sz="4500" dirty="0">
              <a:solidFill>
                <a:schemeClr val="lt1"/>
              </a:solidFill>
              <a:latin typeface="Calibri"/>
              <a:ea typeface="Calibri"/>
              <a:cs typeface="Calibri"/>
              <a:sym typeface="Calibri"/>
            </a:endParaRPr>
          </a:p>
        </p:txBody>
      </p:sp>
      <p:sp>
        <p:nvSpPr>
          <p:cNvPr id="863" name="Google Shape;863;p79">
            <a:extLst>
              <a:ext uri="{FF2B5EF4-FFF2-40B4-BE49-F238E27FC236}">
                <a16:creationId xmlns:a16="http://schemas.microsoft.com/office/drawing/2014/main" id="{69383557-9DCD-E621-7F6D-0853D0472B68}"/>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3D</a:t>
            </a:r>
            <a:endParaRPr sz="1401" dirty="0"/>
          </a:p>
        </p:txBody>
      </p:sp>
      <p:cxnSp>
        <p:nvCxnSpPr>
          <p:cNvPr id="864" name="Google Shape;864;p79">
            <a:extLst>
              <a:ext uri="{FF2B5EF4-FFF2-40B4-BE49-F238E27FC236}">
                <a16:creationId xmlns:a16="http://schemas.microsoft.com/office/drawing/2014/main" id="{0E683CDF-4C8C-C65C-575F-C3F23309C0DF}"/>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65" name="Google Shape;865;p79">
            <a:extLst>
              <a:ext uri="{FF2B5EF4-FFF2-40B4-BE49-F238E27FC236}">
                <a16:creationId xmlns:a16="http://schemas.microsoft.com/office/drawing/2014/main" id="{5E01425F-9AD5-1091-ADBE-12E07380B9FA}"/>
              </a:ext>
            </a:extLst>
          </p:cNvPr>
          <p:cNvSpPr/>
          <p:nvPr/>
        </p:nvSpPr>
        <p:spPr>
          <a:xfrm>
            <a:off x="4874049" y="-381120"/>
            <a:ext cx="4826075" cy="5065995"/>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866" name="Google Shape;866;p79">
            <a:extLst>
              <a:ext uri="{FF2B5EF4-FFF2-40B4-BE49-F238E27FC236}">
                <a16:creationId xmlns:a16="http://schemas.microsoft.com/office/drawing/2014/main" id="{F34A7937-35B4-B4BA-77AE-20BE89669313}"/>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34</a:t>
            </a:fld>
            <a:endParaRPr sz="1600">
              <a:solidFill>
                <a:srgbClr val="8AC03B"/>
              </a:solidFill>
              <a:latin typeface="Calibri"/>
              <a:ea typeface="Calibri"/>
              <a:cs typeface="Calibri"/>
              <a:sym typeface="Calibri"/>
            </a:endParaRPr>
          </a:p>
        </p:txBody>
      </p:sp>
      <p:grpSp>
        <p:nvGrpSpPr>
          <p:cNvPr id="867" name="Google Shape;867;p79">
            <a:extLst>
              <a:ext uri="{FF2B5EF4-FFF2-40B4-BE49-F238E27FC236}">
                <a16:creationId xmlns:a16="http://schemas.microsoft.com/office/drawing/2014/main" id="{1ED7361C-F7E1-8612-EF71-B77AF6F20CD5}"/>
              </a:ext>
            </a:extLst>
          </p:cNvPr>
          <p:cNvGrpSpPr/>
          <p:nvPr/>
        </p:nvGrpSpPr>
        <p:grpSpPr>
          <a:xfrm>
            <a:off x="263557" y="3445257"/>
            <a:ext cx="1771886" cy="1650832"/>
            <a:chOff x="16392163" y="830616"/>
            <a:chExt cx="989004" cy="921436"/>
          </a:xfrm>
        </p:grpSpPr>
        <p:grpSp>
          <p:nvGrpSpPr>
            <p:cNvPr id="868" name="Google Shape;868;p79">
              <a:extLst>
                <a:ext uri="{FF2B5EF4-FFF2-40B4-BE49-F238E27FC236}">
                  <a16:creationId xmlns:a16="http://schemas.microsoft.com/office/drawing/2014/main" id="{BC68525A-87A3-DA18-DB57-7A22742AF236}"/>
                </a:ext>
              </a:extLst>
            </p:cNvPr>
            <p:cNvGrpSpPr/>
            <p:nvPr/>
          </p:nvGrpSpPr>
          <p:grpSpPr>
            <a:xfrm>
              <a:off x="16489549" y="926221"/>
              <a:ext cx="729567" cy="728577"/>
              <a:chOff x="16489549" y="926221"/>
              <a:chExt cx="729567" cy="728577"/>
            </a:xfrm>
          </p:grpSpPr>
          <p:sp>
            <p:nvSpPr>
              <p:cNvPr id="869" name="Google Shape;869;p79">
                <a:extLst>
                  <a:ext uri="{FF2B5EF4-FFF2-40B4-BE49-F238E27FC236}">
                    <a16:creationId xmlns:a16="http://schemas.microsoft.com/office/drawing/2014/main" id="{BA5CD1F3-A8C2-6D74-C3F2-CAB9333CCA6D}"/>
                  </a:ext>
                </a:extLst>
              </p:cNvPr>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0" name="Google Shape;870;p79">
                <a:extLst>
                  <a:ext uri="{FF2B5EF4-FFF2-40B4-BE49-F238E27FC236}">
                    <a16:creationId xmlns:a16="http://schemas.microsoft.com/office/drawing/2014/main" id="{F7F6C74C-16CA-FA2B-AAFC-72E1A4C20066}"/>
                  </a:ext>
                </a:extLst>
              </p:cNvPr>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1" name="Google Shape;871;p79">
                <a:extLst>
                  <a:ext uri="{FF2B5EF4-FFF2-40B4-BE49-F238E27FC236}">
                    <a16:creationId xmlns:a16="http://schemas.microsoft.com/office/drawing/2014/main" id="{E6A72F13-2955-3124-8D80-45C47F171AB9}"/>
                  </a:ext>
                </a:extLst>
              </p:cNvPr>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2" name="Google Shape;872;p79">
                <a:extLst>
                  <a:ext uri="{FF2B5EF4-FFF2-40B4-BE49-F238E27FC236}">
                    <a16:creationId xmlns:a16="http://schemas.microsoft.com/office/drawing/2014/main" id="{0351FA68-7A0E-9289-4DE8-F1277582A393}"/>
                  </a:ext>
                </a:extLst>
              </p:cNvPr>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3" name="Google Shape;873;p79">
                <a:extLst>
                  <a:ext uri="{FF2B5EF4-FFF2-40B4-BE49-F238E27FC236}">
                    <a16:creationId xmlns:a16="http://schemas.microsoft.com/office/drawing/2014/main" id="{B106206B-DD24-3F23-14AC-C29B8EED2930}"/>
                  </a:ext>
                </a:extLst>
              </p:cNvPr>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4" name="Google Shape;874;p79">
                <a:extLst>
                  <a:ext uri="{FF2B5EF4-FFF2-40B4-BE49-F238E27FC236}">
                    <a16:creationId xmlns:a16="http://schemas.microsoft.com/office/drawing/2014/main" id="{4113EFA2-0E2F-B1D9-DD55-2B60E83F2DDB}"/>
                  </a:ext>
                </a:extLst>
              </p:cNvPr>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875" name="Google Shape;875;p79">
              <a:extLst>
                <a:ext uri="{FF2B5EF4-FFF2-40B4-BE49-F238E27FC236}">
                  <a16:creationId xmlns:a16="http://schemas.microsoft.com/office/drawing/2014/main" id="{4D67F55E-C0CA-B056-AE70-E3612940AB7E}"/>
                </a:ext>
              </a:extLst>
            </p:cNvPr>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a:p>
          </p:txBody>
        </p:sp>
        <p:sp>
          <p:nvSpPr>
            <p:cNvPr id="876" name="Google Shape;876;p79">
              <a:extLst>
                <a:ext uri="{FF2B5EF4-FFF2-40B4-BE49-F238E27FC236}">
                  <a16:creationId xmlns:a16="http://schemas.microsoft.com/office/drawing/2014/main" id="{069603AD-4405-E25F-DA06-EE2A36F2E79E}"/>
                </a:ext>
              </a:extLst>
            </p:cNvPr>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7" name="Google Shape;877;p79">
              <a:extLst>
                <a:ext uri="{FF2B5EF4-FFF2-40B4-BE49-F238E27FC236}">
                  <a16:creationId xmlns:a16="http://schemas.microsoft.com/office/drawing/2014/main" id="{DAECCED3-9901-426C-9534-CF2538AA5625}"/>
                </a:ext>
              </a:extLst>
            </p:cNvPr>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878" name="Google Shape;878;p79">
              <a:extLst>
                <a:ext uri="{FF2B5EF4-FFF2-40B4-BE49-F238E27FC236}">
                  <a16:creationId xmlns:a16="http://schemas.microsoft.com/office/drawing/2014/main" id="{683E93DD-6E4A-645F-2808-D101E4D280E3}"/>
                </a:ext>
              </a:extLst>
            </p:cNvPr>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pic>
        <p:nvPicPr>
          <p:cNvPr id="879" name="Google Shape;879;p79">
            <a:extLst>
              <a:ext uri="{FF2B5EF4-FFF2-40B4-BE49-F238E27FC236}">
                <a16:creationId xmlns:a16="http://schemas.microsoft.com/office/drawing/2014/main" id="{8455354B-1B60-7004-0CC2-AAC3BD63E9C6}"/>
              </a:ext>
            </a:extLst>
          </p:cNvPr>
          <p:cNvPicPr preferRelativeResize="0"/>
          <p:nvPr/>
        </p:nvPicPr>
        <p:blipFill rotWithShape="1">
          <a:blip r:embed="rId4">
            <a:alphaModFix amt="70000"/>
          </a:blip>
          <a:srcRect/>
          <a:stretch/>
        </p:blipFill>
        <p:spPr>
          <a:xfrm rot="-3551750">
            <a:off x="6749319" y="141199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ZoneTexte 1">
            <a:extLst>
              <a:ext uri="{FF2B5EF4-FFF2-40B4-BE49-F238E27FC236}">
                <a16:creationId xmlns:a16="http://schemas.microsoft.com/office/drawing/2014/main" id="{0685A7FD-AFCD-957A-8A8E-4BACD312610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038757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4705C6A1-3655-210D-95E8-887CE3C684D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36A150C0-2D59-EFEF-36D2-7C70057641E5}"/>
              </a:ext>
            </a:extLst>
          </p:cNvPr>
          <p:cNvSpPr txBox="1"/>
          <p:nvPr/>
        </p:nvSpPr>
        <p:spPr>
          <a:xfrm>
            <a:off x="2440103" y="719979"/>
            <a:ext cx="6301715" cy="4072873"/>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dirty="0">
                <a:solidFill>
                  <a:srgbClr val="6D6E71"/>
                </a:solidFill>
                <a:latin typeface="Calibri"/>
                <a:ea typeface="Calibri"/>
                <a:cs typeface="Calibri"/>
                <a:sym typeface="Calibri"/>
              </a:rPr>
              <a:t>L'élaboration d'un plan de parcours client pour votre projet d'écotourisme n'est pas qu'une question de logistique : il s'agit de créer des expériences transformatrices qui laisseront un impact durable. </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Chaque voyageur est unique, une tapisserie tissée de fils d'intérêts personnels, de liens culturels et de gestion de l'environnement.</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Il est important de concevoir un plan de parcours client pour votre projet, car il vous aide à comprendre les besoins des clients, à améliorer leur expérience, à identifier les points de contact, à optimiser les efforts de marketing, à favoriser les conversions, à fidéliser les clients à la marque et à vous adapter efficacement aux retours d'information.</a:t>
            </a:r>
          </a:p>
          <a:p>
            <a:pPr>
              <a:buClr>
                <a:srgbClr val="97C679"/>
              </a:buClr>
              <a:buSzPts val="1400"/>
            </a:pPr>
            <a:endParaRPr lang="en-GB" sz="1600" dirty="0">
              <a:solidFill>
                <a:srgbClr val="6D6E71"/>
              </a:solidFill>
              <a:latin typeface="Calibri"/>
              <a:ea typeface="Calibri"/>
              <a:cs typeface="Calibri"/>
              <a:sym typeface="Calibri"/>
            </a:endParaRPr>
          </a:p>
          <a:p>
            <a:pPr>
              <a:buClr>
                <a:srgbClr val="97C679"/>
              </a:buClr>
              <a:buSzPts val="1400"/>
            </a:pPr>
            <a:r>
              <a:rPr lang="en-GB" sz="1600" dirty="0">
                <a:solidFill>
                  <a:srgbClr val="6D6E71"/>
                </a:solidFill>
                <a:latin typeface="Calibri"/>
                <a:ea typeface="Calibri"/>
                <a:cs typeface="Calibri"/>
                <a:sym typeface="Calibri"/>
              </a:rPr>
              <a:t>Identifier la singularité et la diversité de l'expérience de vos clients écotouristiques implique de reconnaître les aspects uniques et les éléments variés qui rendent le voyage de chaque voyageur spécial et inclusif.</a:t>
            </a: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F17B010A-8B56-8D57-C794-7FB5C6C5CC2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35</a:t>
            </a:fld>
            <a:endParaRPr/>
          </a:p>
        </p:txBody>
      </p:sp>
      <p:sp>
        <p:nvSpPr>
          <p:cNvPr id="2" name="Google Shape;379;p64">
            <a:extLst>
              <a:ext uri="{FF2B5EF4-FFF2-40B4-BE49-F238E27FC236}">
                <a16:creationId xmlns:a16="http://schemas.microsoft.com/office/drawing/2014/main" id="{7AC9A761-B743-1E79-CF4D-B564925FF131}"/>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7F418A74-E54A-8348-8E86-6AAA6A4C6391}"/>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Introduction</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B9EEDC7E-D7C5-282D-7828-1FF1D27ABAF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F6ECBE50-CEA8-230B-7D29-A1012EDDAE3F}"/>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B9F58BA8-DF78-6549-0409-FFE41515441C}"/>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591249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3F7B9712-CCCA-9858-2301-9AF3272CE0D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78A65D0-B4D7-A8DF-39D5-88B37BB1FE3E}"/>
              </a:ext>
            </a:extLst>
          </p:cNvPr>
          <p:cNvSpPr txBox="1"/>
          <p:nvPr/>
        </p:nvSpPr>
        <p:spPr>
          <a:xfrm>
            <a:off x="2434027" y="317892"/>
            <a:ext cx="6301715" cy="5111619"/>
          </a:xfrm>
          <a:prstGeom prst="rect">
            <a:avLst/>
          </a:prstGeom>
          <a:noFill/>
          <a:ln>
            <a:noFill/>
          </a:ln>
        </p:spPr>
        <p:txBody>
          <a:bodyPr spcFirstLastPara="1" wrap="square" lIns="0" tIns="10124" rIns="0" bIns="0" anchor="t" anchorCtr="0">
            <a:spAutoFit/>
          </a:bodyPr>
          <a:lstStyle/>
          <a:p>
            <a:pPr>
              <a:buClr>
                <a:srgbClr val="97C679"/>
              </a:buClr>
              <a:buSzPts val="1400"/>
            </a:pPr>
            <a:r>
              <a:rPr lang="en-GB" sz="1300" b="1" dirty="0">
                <a:solidFill>
                  <a:srgbClr val="8ECC4E"/>
                </a:solidFill>
                <a:latin typeface="Calibri"/>
                <a:ea typeface="Calibri"/>
                <a:cs typeface="Calibri"/>
                <a:sym typeface="Calibri"/>
              </a:rPr>
              <a:t>1. La singularité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Identifiez les attractions spéciales, les joyaux cachés et les expériences hors des sentiers battus qui distinguent votre projet d'écotourisme des destinations touristiques traditionnelles.</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Adapter les expériences d'écotourisme aux intérêts, besoins et désirs spécifiques des différents voyageurs.</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Proposer des options personnalisées et des forfaits sur mesure qui permettent aux voyageurs de créer leur propre aventure en fonction de leurs préférences.</a:t>
            </a:r>
          </a:p>
          <a:p>
            <a:pPr>
              <a:buClr>
                <a:srgbClr val="97C679"/>
              </a:buClr>
              <a:buSzPts val="1400"/>
            </a:pPr>
            <a:r>
              <a:rPr lang="en-GB" sz="1300" dirty="0">
                <a:solidFill>
                  <a:srgbClr val="6D6E71"/>
                </a:solidFill>
                <a:latin typeface="Calibri"/>
                <a:ea typeface="Calibri"/>
                <a:cs typeface="Calibri"/>
                <a:sym typeface="Calibri"/>
              </a:rPr>
              <a:t> </a:t>
            </a:r>
          </a:p>
          <a:p>
            <a:pPr>
              <a:buClr>
                <a:srgbClr val="97C679"/>
              </a:buClr>
              <a:buSzPts val="1400"/>
            </a:pPr>
            <a:r>
              <a:rPr lang="en-GB" sz="1300" b="1" dirty="0">
                <a:solidFill>
                  <a:srgbClr val="8ECC4E"/>
                </a:solidFill>
                <a:latin typeface="Calibri"/>
                <a:ea typeface="Calibri"/>
                <a:cs typeface="Calibri"/>
                <a:sym typeface="Calibri"/>
              </a:rPr>
              <a:t>2. La diversité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Profitez de la richesse et de la variété des expériences écotouristiques de votre destination.</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Présentez une gamme variée d'activités, de paysages, d'écosystèmes et de rencontres culturelles dans vos destinations écotouristiques.</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Répondre aux différents profils démographiques, intérêts et niveaux d'aventure des voyageurs en proposant un mélange de rencontres avec la faune et la flore, d'excursions dans la nature, d'immersions culturelles et d'initiatives de tourisme durable.</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Collaborer avec les communautés locales, les groupes indigènes et les organisations de protection de la nature afin d'intégrer des perspectives, des traditions et des récits divers dans l'expérience de l'écotourisme.</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Promouvoir l'inclusion et l'accessibilité en veillant à ce que les activités d'écotourisme et les hébergements accueillent des voyageurs de tous âges, de toutes capacités et de toutes origines.</a:t>
            </a:r>
          </a:p>
          <a:p>
            <a:pPr marL="285750" indent="-285750">
              <a:buClr>
                <a:srgbClr val="97C679"/>
              </a:buClr>
              <a:buSzPts val="1400"/>
              <a:buFont typeface="Wingdings" pitchFamily="2" charset="2"/>
              <a:buChar char="Ø"/>
            </a:pPr>
            <a:endParaRPr lang="en-GB" sz="1300" dirty="0">
              <a:solidFill>
                <a:srgbClr val="6D6E71"/>
              </a:solidFill>
              <a:latin typeface="Calibri"/>
              <a:ea typeface="Calibri"/>
              <a:cs typeface="Calibri"/>
              <a:sym typeface="Calibri"/>
            </a:endParaRPr>
          </a:p>
          <a:p>
            <a:pPr marL="190498" indent="-190498">
              <a:lnSpc>
                <a:spcPct val="150000"/>
              </a:lnSpc>
              <a:buClr>
                <a:srgbClr val="97C679"/>
              </a:buClr>
              <a:buSzPts val="1400"/>
              <a:buFont typeface="Arial"/>
              <a:buChar char="•"/>
            </a:pPr>
            <a:endParaRPr lang="en-GB" sz="13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1150F0F3-B0A3-5E42-945C-F03A7CF9323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36</a:t>
            </a:fld>
            <a:endParaRPr/>
          </a:p>
        </p:txBody>
      </p:sp>
      <p:sp>
        <p:nvSpPr>
          <p:cNvPr id="2" name="Google Shape;379;p64">
            <a:extLst>
              <a:ext uri="{FF2B5EF4-FFF2-40B4-BE49-F238E27FC236}">
                <a16:creationId xmlns:a16="http://schemas.microsoft.com/office/drawing/2014/main" id="{6160DA63-6FC0-E4B4-0416-ECA0140E070C}"/>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20BC8D7B-C25E-A327-09AB-4449BF13D4AD}"/>
              </a:ext>
            </a:extLst>
          </p:cNvPr>
          <p:cNvSpPr txBox="1">
            <a:spLocks/>
          </p:cNvSpPr>
          <p:nvPr/>
        </p:nvSpPr>
        <p:spPr>
          <a:xfrm>
            <a:off x="251523" y="1744914"/>
            <a:ext cx="1977444" cy="28853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Singularité </a:t>
            </a:r>
            <a:r>
              <a:rPr lang="sv-SE" sz="2400" dirty="0">
                <a:latin typeface="Calibri" panose="020F0502020204030204" pitchFamily="34" charset="0"/>
                <a:cs typeface="Calibri" panose="020F0502020204030204" pitchFamily="34" charset="0"/>
              </a:rPr>
              <a:t>dans la conception de l'</a:t>
            </a:r>
            <a:r>
              <a:rPr lang="sv-SE" sz="2400" dirty="0" err="1">
                <a:latin typeface="Calibri" panose="020F0502020204030204" pitchFamily="34" charset="0"/>
                <a:cs typeface="Calibri" panose="020F0502020204030204" pitchFamily="34" charset="0"/>
              </a:rPr>
              <a:t>expérience client à l'aide du Customer Journey </a:t>
            </a:r>
            <a:r>
              <a:rPr lang="sv-SE" sz="2400" dirty="0">
                <a:latin typeface="Calibri" panose="020F0502020204030204" pitchFamily="34" charset="0"/>
                <a:cs typeface="Calibri" panose="020F0502020204030204" pitchFamily="34" charset="0"/>
              </a:rPr>
              <a:t>Canvas</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354D0B4E-7AAD-F1AD-D1E3-F8C044929941}"/>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DC3DB87A-951D-F47F-4D31-97E4DA0AA842}"/>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009B5D5E-D1A7-BE09-D8CA-81867F32BF9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4918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1EF18369-2CDB-A5CA-0ED6-904749AA566F}"/>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22F12621-7F57-5C84-6148-425FFE5B5B8E}"/>
              </a:ext>
            </a:extLst>
          </p:cNvPr>
          <p:cNvSpPr txBox="1"/>
          <p:nvPr/>
        </p:nvSpPr>
        <p:spPr>
          <a:xfrm>
            <a:off x="2434027" y="384579"/>
            <a:ext cx="6301715" cy="4711510"/>
          </a:xfrm>
          <a:prstGeom prst="rect">
            <a:avLst/>
          </a:prstGeom>
          <a:noFill/>
          <a:ln>
            <a:noFill/>
          </a:ln>
        </p:spPr>
        <p:txBody>
          <a:bodyPr spcFirstLastPara="1" wrap="square" lIns="0" tIns="10124" rIns="0" bIns="0" anchor="t" anchorCtr="0">
            <a:spAutoFit/>
          </a:bodyPr>
          <a:lstStyle/>
          <a:p>
            <a:pPr>
              <a:buClr>
                <a:srgbClr val="97C679"/>
              </a:buClr>
              <a:buSzPts val="1400"/>
            </a:pPr>
            <a:r>
              <a:rPr lang="en-GB" sz="1300" b="1" dirty="0">
                <a:solidFill>
                  <a:srgbClr val="8ECC4E"/>
                </a:solidFill>
                <a:latin typeface="Calibri"/>
                <a:ea typeface="Calibri"/>
                <a:cs typeface="Calibri"/>
                <a:sym typeface="Calibri"/>
              </a:rPr>
              <a:t>1. Recherche et découverte</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Les voyageurs prennent connaissance des possibilités d'écotourisme par le biais de divers canaux tels que la recherche en ligne, les médias sociaux, les blogs sur l'écotourisme ou les recommandations d'amis et de membres de la famille.</a:t>
            </a:r>
          </a:p>
          <a:p>
            <a:pPr marL="285750" indent="-285750">
              <a:buClr>
                <a:srgbClr val="97C679"/>
              </a:buClr>
              <a:buSzPts val="1400"/>
              <a:buFont typeface="Wingdings" pitchFamily="2" charset="2"/>
              <a:buChar char="Ø"/>
            </a:pPr>
            <a:endParaRPr lang="en-GB" sz="1300"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2. Engagement et éducation</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Fournissez un contenu attrayant sur votre site web et vos plateformes de médias sociaux pour éduquer les voyageurs sur l'importance du voyage durable et l'importance environnementale et culturelle des destinations écotouristiques.</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 Proposez des visites virtuelles, des vidéos d'information, des articles de blog et des expériences interactives pour mettre en valeur la beauté naturelle, la biodiversité et le patrimoine culturel de vos sites.</a:t>
            </a:r>
          </a:p>
          <a:p>
            <a:pPr>
              <a:buClr>
                <a:srgbClr val="97C679"/>
              </a:buClr>
              <a:buSzPts val="1400"/>
            </a:pPr>
            <a:endParaRPr lang="en-GB" sz="1300" b="1"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3. Processus de réservation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Simplifier le processus de réservation en proposant un site web ou une application mobile conviviale.</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Communiquer clairement l'engagement de votre projet en faveur du développement durable</a:t>
            </a:r>
          </a:p>
          <a:p>
            <a:pPr marL="285750" indent="-285750">
              <a:buClr>
                <a:srgbClr val="97C679"/>
              </a:buClr>
              <a:buSzPts val="1400"/>
              <a:buFont typeface="Wingdings" pitchFamily="2" charset="2"/>
              <a:buChar char="Ø"/>
            </a:pPr>
            <a:endParaRPr lang="en-GB" sz="1300" b="1"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4. Préparation du voyage :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Fournir des informations complètes avant le voyage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Offrir une assistance et un soutien personnalisés</a:t>
            </a:r>
          </a:p>
          <a:p>
            <a:pPr>
              <a:lnSpc>
                <a:spcPct val="150000"/>
              </a:lnSpc>
              <a:buClr>
                <a:srgbClr val="97C679"/>
              </a:buClr>
              <a:buSzPts val="1400"/>
            </a:pPr>
            <a:endParaRPr lang="en-GB" sz="13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000D9B6C-D9A4-4641-0D29-B8571F92E5F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37</a:t>
            </a:fld>
            <a:endParaRPr dirty="0"/>
          </a:p>
        </p:txBody>
      </p:sp>
      <p:sp>
        <p:nvSpPr>
          <p:cNvPr id="4" name="Google Shape;379;p64">
            <a:extLst>
              <a:ext uri="{FF2B5EF4-FFF2-40B4-BE49-F238E27FC236}">
                <a16:creationId xmlns:a16="http://schemas.microsoft.com/office/drawing/2014/main" id="{139D3D4F-5FA5-ECF8-674A-BBCECF4DB192}"/>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5AB684B0-7416-9C4E-735A-3B6055486755}"/>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Créer des expériences mémorables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EEDB33F4-6202-A021-E9A0-53C5D8226ECE}"/>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7" name="Google Shape;458;p68">
            <a:extLst>
              <a:ext uri="{FF2B5EF4-FFF2-40B4-BE49-F238E27FC236}">
                <a16:creationId xmlns:a16="http://schemas.microsoft.com/office/drawing/2014/main" id="{0FBBC5A6-A1A3-4B5C-6143-D1DB120905BA}"/>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0207FD31-FF2B-A1B2-B826-8C51344279E9}"/>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1417363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AB65518E-6A41-33E6-4E8F-EC3D0360153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76C45565-0809-90A8-0F44-3A9EF02DD484}"/>
              </a:ext>
            </a:extLst>
          </p:cNvPr>
          <p:cNvSpPr txBox="1"/>
          <p:nvPr/>
        </p:nvSpPr>
        <p:spPr>
          <a:xfrm>
            <a:off x="2434027" y="285485"/>
            <a:ext cx="6301715" cy="5227036"/>
          </a:xfrm>
          <a:prstGeom prst="rect">
            <a:avLst/>
          </a:prstGeom>
          <a:noFill/>
          <a:ln>
            <a:noFill/>
          </a:ln>
        </p:spPr>
        <p:txBody>
          <a:bodyPr spcFirstLastPara="1" wrap="square" lIns="0" tIns="10124" rIns="0" bIns="0" anchor="t" anchorCtr="0">
            <a:spAutoFit/>
          </a:bodyPr>
          <a:lstStyle/>
          <a:p>
            <a:pPr>
              <a:buClr>
                <a:srgbClr val="97C679"/>
              </a:buClr>
              <a:buSzPts val="1400"/>
            </a:pPr>
            <a:endParaRPr lang="en-GB" sz="1300" b="1"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5. Expérience du voyage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Assurer un voyage transparent et enrichissant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Proposer une gamme variée d'activités respectueuses de l'environnement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Mettre l'accent sur des pratiques touristiques responsables telles que la réduction des déchets, la réduction de l'utilisation du plastique, le soutien aux économies locales et le respect de la faune et des cultures indigènes.</a:t>
            </a:r>
          </a:p>
          <a:p>
            <a:pPr>
              <a:buClr>
                <a:srgbClr val="97C679"/>
              </a:buClr>
              <a:buSzPts val="1400"/>
            </a:pPr>
            <a:endParaRPr lang="en-GB" sz="1300" b="1"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6. Soutien et engagement des clients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Fournir une assistance à la clientèle 24 heures sur 24, 7 jours sur 7, pendant le voyage des voyageurs, afin de répondre rapidement à tout problème, urgence ou demande de renseignements.</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Encouragez les voyageurs à partager leurs expériences et leurs commentaires par le biais d'enquêtes post-voyage, d'avis en ligne et de plateformes de médias sociaux.</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Maintenir une communication permanente avec les anciens voyageurs au moyen de bulletins d'information, de mises à jour sur les initiatives de développement durable, de promotions spéciales et d'invitations à participer à des efforts de conservation ou à des projets communautaires.</a:t>
            </a:r>
          </a:p>
          <a:p>
            <a:pPr>
              <a:buClr>
                <a:srgbClr val="97C679"/>
              </a:buClr>
              <a:buSzPts val="1400"/>
            </a:pPr>
            <a:endParaRPr lang="en-GB" sz="1300" b="1" dirty="0">
              <a:solidFill>
                <a:srgbClr val="6D6E71"/>
              </a:solidFill>
              <a:latin typeface="Calibri"/>
              <a:ea typeface="Calibri"/>
              <a:cs typeface="Calibri"/>
              <a:sym typeface="Calibri"/>
            </a:endParaRPr>
          </a:p>
          <a:p>
            <a:pPr>
              <a:buClr>
                <a:srgbClr val="97C679"/>
              </a:buClr>
              <a:buSzPts val="1400"/>
            </a:pPr>
            <a:r>
              <a:rPr lang="en-GB" sz="1300" b="1" dirty="0">
                <a:solidFill>
                  <a:srgbClr val="8ECC4E"/>
                </a:solidFill>
                <a:latin typeface="Calibri"/>
                <a:ea typeface="Calibri"/>
                <a:cs typeface="Calibri"/>
                <a:sym typeface="Calibri"/>
              </a:rPr>
              <a:t>7. Réflexion et action après le voyage :</a:t>
            </a:r>
          </a:p>
          <a:p>
            <a:pPr marL="285750" indent="-285750">
              <a:buClr>
                <a:srgbClr val="97C679"/>
              </a:buClr>
              <a:buSzPts val="1400"/>
              <a:buFont typeface="Wingdings" pitchFamily="2" charset="2"/>
              <a:buChar char="v"/>
            </a:pPr>
            <a:r>
              <a:rPr lang="en-GB" sz="1300" dirty="0">
                <a:solidFill>
                  <a:srgbClr val="6D6E71"/>
                </a:solidFill>
                <a:latin typeface="Calibri"/>
                <a:ea typeface="Calibri"/>
                <a:cs typeface="Calibri"/>
                <a:sym typeface="Calibri"/>
              </a:rPr>
              <a:t>Promouvoir l'inclusion et l'accessibilité en veillant à ce que les activités d'écotourisme et les hébergements accueillent des voyageurs de tous âges, de toutes capacités et de toutes origines.</a:t>
            </a:r>
          </a:p>
          <a:p>
            <a:pPr marL="285750" indent="-285750">
              <a:buClr>
                <a:srgbClr val="97C679"/>
              </a:buClr>
              <a:buSzPts val="1400"/>
              <a:buFont typeface="Wingdings" pitchFamily="2" charset="2"/>
              <a:buChar char="Ø"/>
            </a:pPr>
            <a:endParaRPr lang="en-GB" sz="1600" dirty="0">
              <a:solidFill>
                <a:srgbClr val="6D6E71"/>
              </a:solidFill>
              <a:latin typeface="Calibri"/>
              <a:ea typeface="Calibri"/>
              <a:cs typeface="Calibri"/>
              <a:sym typeface="Calibri"/>
            </a:endParaRPr>
          </a:p>
          <a:p>
            <a:pPr marL="190498" indent="-190498">
              <a:lnSpc>
                <a:spcPct val="150000"/>
              </a:lnSpc>
              <a:buClr>
                <a:srgbClr val="97C679"/>
              </a:buClr>
              <a:buSzPts val="1400"/>
              <a:buFont typeface="Arial"/>
              <a:buChar char="•"/>
            </a:pPr>
            <a:endParaRPr lang="en-GB" sz="1600"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6D04FD1A-364B-1604-6A4F-37D10D2AA8C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38</a:t>
            </a:fld>
            <a:endParaRPr dirty="0"/>
          </a:p>
        </p:txBody>
      </p:sp>
      <p:sp>
        <p:nvSpPr>
          <p:cNvPr id="2" name="Google Shape;379;p64">
            <a:extLst>
              <a:ext uri="{FF2B5EF4-FFF2-40B4-BE49-F238E27FC236}">
                <a16:creationId xmlns:a16="http://schemas.microsoft.com/office/drawing/2014/main" id="{B2C6B6E4-9A46-A5CA-8312-82544EC94A9E}"/>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D622C523-E9C1-65F7-C9A9-6436D8BC1840}"/>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Créer des expériences mémorables</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4" name="Google Shape;457;p68">
            <a:extLst>
              <a:ext uri="{FF2B5EF4-FFF2-40B4-BE49-F238E27FC236}">
                <a16:creationId xmlns:a16="http://schemas.microsoft.com/office/drawing/2014/main" id="{1146AB77-BD78-5E70-FAA0-F1660CD1CBB7}"/>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3D</a:t>
            </a:r>
            <a:endParaRPr lang="sv-SE" dirty="0">
              <a:solidFill>
                <a:schemeClr val="bg1"/>
              </a:solidFill>
            </a:endParaRPr>
          </a:p>
        </p:txBody>
      </p:sp>
      <p:cxnSp>
        <p:nvCxnSpPr>
          <p:cNvPr id="5" name="Google Shape;458;p68">
            <a:extLst>
              <a:ext uri="{FF2B5EF4-FFF2-40B4-BE49-F238E27FC236}">
                <a16:creationId xmlns:a16="http://schemas.microsoft.com/office/drawing/2014/main" id="{B18550C3-F6FA-5EBE-C6F2-DE8060ADB0CC}"/>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E2F117C9-7925-A381-633F-29F3470E88A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971345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26B4DE4C-8B58-516D-8437-A1AC400BE9ED}"/>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F6EC38F9-5D0F-3687-6228-92EA40B24F87}"/>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D02158E9-8CAD-AC6E-E23E-D2D7D3D42D51}"/>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1CABE563-45A5-745D-944F-8F95640AE5D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7B5AE510-B848-E6CC-3FDF-30BBAF2FAAE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2000" b="0" dirty="0">
                <a:solidFill>
                  <a:schemeClr val="tx2">
                    <a:lumMod val="50000"/>
                  </a:schemeClr>
                </a:solidFill>
              </a:rPr>
              <a:t>Canevas du parcours du client</a:t>
            </a:r>
            <a:endParaRPr sz="2000" b="0" dirty="0">
              <a:solidFill>
                <a:schemeClr val="tx2">
                  <a:lumMod val="50000"/>
                </a:schemeClr>
              </a:solidFill>
            </a:endParaRPr>
          </a:p>
        </p:txBody>
      </p:sp>
      <p:sp>
        <p:nvSpPr>
          <p:cNvPr id="530" name="Google Shape;530;p70">
            <a:extLst>
              <a:ext uri="{FF2B5EF4-FFF2-40B4-BE49-F238E27FC236}">
                <a16:creationId xmlns:a16="http://schemas.microsoft.com/office/drawing/2014/main" id="{551162F8-0D45-E4D2-9ECE-D39776A460A6}"/>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42383B7B-ED3C-61A7-80AC-99302474DAB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39</a:t>
            </a:fld>
            <a:endParaRPr/>
          </a:p>
        </p:txBody>
      </p:sp>
      <p:sp>
        <p:nvSpPr>
          <p:cNvPr id="3" name="Google Shape;895;p81">
            <a:extLst>
              <a:ext uri="{FF2B5EF4-FFF2-40B4-BE49-F238E27FC236}">
                <a16:creationId xmlns:a16="http://schemas.microsoft.com/office/drawing/2014/main" id="{F22506C1-13C8-832C-C1FE-4337DEA41571}"/>
              </a:ext>
            </a:extLst>
          </p:cNvPr>
          <p:cNvSpPr/>
          <p:nvPr/>
        </p:nvSpPr>
        <p:spPr>
          <a:xfrm>
            <a:off x="2" y="4314715"/>
            <a:ext cx="9144000" cy="828787"/>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465F33D6-170F-AA7D-9A92-CF8A0552E18C}"/>
              </a:ext>
            </a:extLst>
          </p:cNvPr>
          <p:cNvSpPr txBox="1"/>
          <p:nvPr/>
        </p:nvSpPr>
        <p:spPr>
          <a:xfrm>
            <a:off x="99077" y="450460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W.21</a:t>
            </a:r>
            <a:endParaRPr sz="1401" dirty="0"/>
          </a:p>
        </p:txBody>
      </p:sp>
      <p:grpSp>
        <p:nvGrpSpPr>
          <p:cNvPr id="6" name="Google Shape;678;p17">
            <a:extLst>
              <a:ext uri="{FF2B5EF4-FFF2-40B4-BE49-F238E27FC236}">
                <a16:creationId xmlns:a16="http://schemas.microsoft.com/office/drawing/2014/main" id="{6FC3B1F6-C8EA-6FAE-6973-66CB19FC5E2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8E4DE39B-95E4-EB94-35C6-7BBC916EA19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53E37628-15FC-8077-AEE7-4F60D0EC47D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3E3E4F48-16B0-C7A3-3143-7ED3AB31762E}"/>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2A85D682-45FE-5E3A-51D6-33C0121ABC4C}"/>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4C81C284-E455-359C-6ABB-6BAA78F5CBEB}"/>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1B4AF022-5262-0E41-430E-F1519C90FEB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E31C1DCD-8289-9217-DD1E-126C1384A3ED}"/>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04C3213E-0B82-7009-1C52-F43C730BC0A1}"/>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7DC89EF1-F1C5-C093-90FD-1F20C2914A3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5FC8D7C5-A381-4431-308F-CEC04D8C03E9}"/>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B3790985-C1F2-AD30-A95F-43608CF54A5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4C1C3FA8-E5BC-7BB9-A069-AF1218DAC1C2}"/>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81D5089B-5E2D-6E35-1FEF-BC795F05A0A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6864BAA5-5D2C-42E3-5311-1257B953371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AE941A3E-3832-5A06-ABF0-D1E91595992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5BF6AA95-4EE6-E4D0-3342-2E6176C5C288}"/>
              </a:ext>
            </a:extLst>
          </p:cNvPr>
          <p:cNvGraphicFramePr>
            <a:graphicFrameLocks noGrp="1"/>
          </p:cNvGraphicFramePr>
          <p:nvPr>
            <p:extLst>
              <p:ext uri="{D42A27DB-BD31-4B8C-83A1-F6EECF244321}">
                <p14:modId xmlns:p14="http://schemas.microsoft.com/office/powerpoint/2010/main" val="126436689"/>
              </p:ext>
            </p:extLst>
          </p:nvPr>
        </p:nvGraphicFramePr>
        <p:xfrm>
          <a:off x="748803" y="925830"/>
          <a:ext cx="8036568" cy="3291840"/>
        </p:xfrm>
        <a:graphic>
          <a:graphicData uri="http://schemas.openxmlformats.org/drawingml/2006/table">
            <a:tbl>
              <a:tblPr firstRow="1" bandRow="1">
                <a:tableStyleId>{538008DE-9CB5-49C0-B233-6C6E2AA0C65B}</a:tableStyleId>
              </a:tblPr>
              <a:tblGrid>
                <a:gridCol w="2059377">
                  <a:extLst>
                    <a:ext uri="{9D8B030D-6E8A-4147-A177-3AD203B41FA5}">
                      <a16:colId xmlns:a16="http://schemas.microsoft.com/office/drawing/2014/main" val="1594917094"/>
                    </a:ext>
                  </a:extLst>
                </a:gridCol>
                <a:gridCol w="1232332">
                  <a:extLst>
                    <a:ext uri="{9D8B030D-6E8A-4147-A177-3AD203B41FA5}">
                      <a16:colId xmlns:a16="http://schemas.microsoft.com/office/drawing/2014/main" val="2146933851"/>
                    </a:ext>
                  </a:extLst>
                </a:gridCol>
                <a:gridCol w="1191691">
                  <a:extLst>
                    <a:ext uri="{9D8B030D-6E8A-4147-A177-3AD203B41FA5}">
                      <a16:colId xmlns:a16="http://schemas.microsoft.com/office/drawing/2014/main" val="3620948987"/>
                    </a:ext>
                  </a:extLst>
                </a:gridCol>
                <a:gridCol w="785004">
                  <a:extLst>
                    <a:ext uri="{9D8B030D-6E8A-4147-A177-3AD203B41FA5}">
                      <a16:colId xmlns:a16="http://schemas.microsoft.com/office/drawing/2014/main" val="2976244233"/>
                    </a:ext>
                  </a:extLst>
                </a:gridCol>
                <a:gridCol w="888520">
                  <a:extLst>
                    <a:ext uri="{9D8B030D-6E8A-4147-A177-3AD203B41FA5}">
                      <a16:colId xmlns:a16="http://schemas.microsoft.com/office/drawing/2014/main" val="3742126484"/>
                    </a:ext>
                  </a:extLst>
                </a:gridCol>
                <a:gridCol w="974785">
                  <a:extLst>
                    <a:ext uri="{9D8B030D-6E8A-4147-A177-3AD203B41FA5}">
                      <a16:colId xmlns:a16="http://schemas.microsoft.com/office/drawing/2014/main" val="3016098916"/>
                    </a:ext>
                  </a:extLst>
                </a:gridCol>
                <a:gridCol w="904859">
                  <a:extLst>
                    <a:ext uri="{9D8B030D-6E8A-4147-A177-3AD203B41FA5}">
                      <a16:colId xmlns:a16="http://schemas.microsoft.com/office/drawing/2014/main" val="3454378979"/>
                    </a:ext>
                  </a:extLst>
                </a:gridCol>
              </a:tblGrid>
              <a:tr h="210011">
                <a:tc rowSpan="3">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sz="1400" b="0" dirty="0">
                        <a:solidFill>
                          <a:schemeClr val="tx2">
                            <a:lumMod val="50000"/>
                          </a:schemeClr>
                        </a:solidFill>
                        <a:latin typeface="Calibri" panose="020F0502020204030204" pitchFamily="34" charset="0"/>
                        <a:cs typeface="Calibri" panose="020F0502020204030204" pitchFamily="34" charset="0"/>
                      </a:endParaRPr>
                    </a:p>
                  </a:txBody>
                  <a:tcPr/>
                </a:tc>
                <a:tc gridSpan="6">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cs typeface="Calibri" panose="020F0502020204030204" pitchFamily="34" charset="0"/>
                        </a:rPr>
                        <a:t>Que recherche le client ?</a:t>
                      </a: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tc hMerge="1">
                  <a:txBody>
                    <a:bodyPr/>
                    <a:lstStyle/>
                    <a:p>
                      <a:endParaRPr lang="en-GB" b="0" dirty="0">
                        <a:solidFill>
                          <a:schemeClr val="tx2">
                            <a:lumMod val="50000"/>
                          </a:schemeClr>
                        </a:solidFill>
                      </a:endParaRPr>
                    </a:p>
                  </a:txBody>
                  <a:tcPr/>
                </a:tc>
                <a:extLst>
                  <a:ext uri="{0D108BD9-81ED-4DB2-BD59-A6C34878D82A}">
                    <a16:rowId xmlns:a16="http://schemas.microsoft.com/office/drawing/2014/main" val="1816847345"/>
                  </a:ext>
                </a:extLst>
              </a:tr>
              <a:tr h="185303">
                <a:tc vMerge="1">
                  <a:txBody>
                    <a:bodyPr/>
                    <a:lstStyle/>
                    <a:p>
                      <a:endParaRPr lang="en-GB"/>
                    </a:p>
                  </a:txBody>
                  <a:tcPr/>
                </a:tc>
                <a:tc gridSpan="6">
                  <a:txBody>
                    <a:bodyPr/>
                    <a:lstStyle/>
                    <a:p>
                      <a:endParaRPr lang="en-GB" sz="900" b="0" dirty="0">
                        <a:solidFill>
                          <a:schemeClr val="tx2">
                            <a:lumMod val="50000"/>
                          </a:schemeClr>
                        </a:solidFill>
                      </a:endParaRPr>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60616820"/>
                  </a:ext>
                </a:extLst>
              </a:tr>
              <a:tr h="345900">
                <a:tc vMerge="1">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GB" b="0" dirty="0">
                        <a:solidFill>
                          <a:schemeClr val="tx2">
                            <a:lumMod val="50000"/>
                          </a:schemeClr>
                        </a:solidFill>
                        <a:latin typeface="Calibri" panose="020F0502020204030204" pitchFamily="34" charset="0"/>
                        <a:ea typeface="Calibri"/>
                        <a:cs typeface="Calibri" panose="020F0502020204030204" pitchFamily="34" charset="0"/>
                        <a:sym typeface="Calibri"/>
                      </a:endParaRP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Sensibilisation : qui est le client ?</a:t>
                      </a: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Considération : ses besoins</a:t>
                      </a: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Décision</a:t>
                      </a: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Livraison et utilisation</a:t>
                      </a: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Rétention/</a:t>
                      </a:r>
                    </a:p>
                    <a:p>
                      <a:r>
                        <a:rPr lang="en-GB" sz="1100" dirty="0">
                          <a:solidFill>
                            <a:schemeClr val="tx2">
                              <a:lumMod val="50000"/>
                            </a:schemeClr>
                          </a:solidFill>
                          <a:latin typeface="Calibri" panose="020F0502020204030204" pitchFamily="34" charset="0"/>
                          <a:cs typeface="Calibri" panose="020F0502020204030204" pitchFamily="34" charset="0"/>
                        </a:rPr>
                        <a:t>loyauté</a:t>
                      </a:r>
                    </a:p>
                  </a:txBody>
                  <a:tcPr/>
                </a:tc>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Défense des intérêts</a:t>
                      </a:r>
                    </a:p>
                  </a:txBody>
                  <a:tcPr/>
                </a:tc>
                <a:extLst>
                  <a:ext uri="{0D108BD9-81ED-4DB2-BD59-A6C34878D82A}">
                    <a16:rowId xmlns:a16="http://schemas.microsoft.com/office/drawing/2014/main" val="1675387620"/>
                  </a:ext>
                </a:extLst>
              </a:tr>
              <a:tr h="2470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ea typeface="Calibri"/>
                          <a:cs typeface="Calibri" panose="020F0502020204030204" pitchFamily="34" charset="0"/>
                          <a:sym typeface="Calibri"/>
                        </a:rPr>
                        <a:t>Recherche et découverte</a:t>
                      </a:r>
                    </a:p>
                  </a:txBody>
                  <a:tcPr/>
                </a:tc>
                <a:tc>
                  <a:txBody>
                    <a:bodyPr/>
                    <a:lstStyle/>
                    <a:p>
                      <a:endParaRPr lang="en-GB" sz="1400"/>
                    </a:p>
                  </a:txBody>
                  <a:tcPr/>
                </a:tc>
                <a:tc>
                  <a:txBody>
                    <a:bodyPr/>
                    <a:lstStyle/>
                    <a:p>
                      <a:endParaRPr lang="en-GB" sz="1400" dirty="0"/>
                    </a:p>
                  </a:txBody>
                  <a:tcPr/>
                </a:tc>
                <a:tc>
                  <a:txBody>
                    <a:bodyPr/>
                    <a:lstStyle/>
                    <a:p>
                      <a:endParaRPr lang="en-GB" sz="1400"/>
                    </a:p>
                  </a:txBody>
                  <a:tcPr/>
                </a:tc>
                <a:tc>
                  <a:txBody>
                    <a:bodyPr/>
                    <a:lstStyle/>
                    <a:p>
                      <a:endParaRPr lang="en-GB" sz="1400"/>
                    </a:p>
                  </a:txBody>
                  <a:tcPr/>
                </a:tc>
                <a:tc>
                  <a:txBody>
                    <a:bodyPr/>
                    <a:lstStyle/>
                    <a:p>
                      <a:endParaRPr lang="en-GB" sz="1400"/>
                    </a:p>
                  </a:txBody>
                  <a:tcPr/>
                </a:tc>
                <a:tc>
                  <a:txBody>
                    <a:bodyPr/>
                    <a:lstStyle/>
                    <a:p>
                      <a:endParaRPr lang="en-GB" sz="1400"/>
                    </a:p>
                  </a:txBody>
                  <a:tcPr/>
                </a:tc>
                <a:extLst>
                  <a:ext uri="{0D108BD9-81ED-4DB2-BD59-A6C34878D82A}">
                    <a16:rowId xmlns:a16="http://schemas.microsoft.com/office/drawing/2014/main" val="323598663"/>
                  </a:ext>
                </a:extLst>
              </a:tr>
              <a:tr h="2470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cs typeface="Calibri" panose="020F0502020204030204" pitchFamily="34" charset="0"/>
                        </a:rPr>
                        <a:t>Engagement et éducation</a:t>
                      </a:r>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2429925334"/>
                  </a:ext>
                </a:extLst>
              </a:tr>
              <a:tr h="2470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cs typeface="Calibri" panose="020F0502020204030204" pitchFamily="34" charset="0"/>
                        </a:rPr>
                        <a:t>Procédure de réservation</a:t>
                      </a: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8075355"/>
                  </a:ext>
                </a:extLst>
              </a:tr>
              <a:tr h="2470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cs typeface="Calibri" panose="020F0502020204030204" pitchFamily="34" charset="0"/>
                        </a:rPr>
                        <a:t>Préparation du voyage</a:t>
                      </a: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60340999"/>
                  </a:ext>
                </a:extLst>
              </a:tr>
              <a:tr h="2470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100" b="0" dirty="0">
                          <a:solidFill>
                            <a:schemeClr val="tx2">
                              <a:lumMod val="50000"/>
                            </a:schemeClr>
                          </a:solidFill>
                          <a:latin typeface="Calibri" panose="020F0502020204030204" pitchFamily="34" charset="0"/>
                          <a:cs typeface="Calibri" panose="020F0502020204030204" pitchFamily="34" charset="0"/>
                        </a:rPr>
                        <a:t>Expérience de voyage</a:t>
                      </a: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763910593"/>
                  </a:ext>
                </a:extLst>
              </a:tr>
              <a:tr h="345900">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Soutien et engagement des clients</a:t>
                      </a: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289027796"/>
                  </a:ext>
                </a:extLst>
              </a:tr>
              <a:tr h="345900">
                <a:tc>
                  <a:txBody>
                    <a:bodyPr/>
                    <a:lstStyle/>
                    <a:p>
                      <a:r>
                        <a:rPr lang="en-GB" sz="1100" dirty="0">
                          <a:solidFill>
                            <a:schemeClr val="tx2">
                              <a:lumMod val="50000"/>
                            </a:schemeClr>
                          </a:solidFill>
                          <a:latin typeface="Calibri" panose="020F0502020204030204" pitchFamily="34" charset="0"/>
                          <a:cs typeface="Calibri" panose="020F0502020204030204" pitchFamily="34" charset="0"/>
                        </a:rPr>
                        <a:t>Réflexion et action après le voyage</a:t>
                      </a: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40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17676688"/>
                  </a:ext>
                </a:extLst>
              </a:tr>
            </a:tbl>
          </a:graphicData>
        </a:graphic>
      </p:graphicFrame>
    </p:spTree>
    <p:extLst>
      <p:ext uri="{BB962C8B-B14F-4D97-AF65-F5344CB8AC3E}">
        <p14:creationId xmlns:p14="http://schemas.microsoft.com/office/powerpoint/2010/main" val="862282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sp>
        <p:nvSpPr>
          <p:cNvPr id="415" name="Google Shape;415;p67">
            <a:extLst>
              <a:ext uri="{FF2B5EF4-FFF2-40B4-BE49-F238E27FC236}">
                <a16:creationId xmlns:a16="http://schemas.microsoft.com/office/drawing/2014/main" id="{A2B21172-E5B4-0F18-8760-6ECA0770988A}"/>
              </a:ext>
            </a:extLst>
          </p:cNvPr>
          <p:cNvSpPr/>
          <p:nvPr/>
        </p:nvSpPr>
        <p:spPr>
          <a:xfrm>
            <a:off x="12700" y="594569"/>
            <a:ext cx="5126667" cy="4548934"/>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lang="en-GB" sz="1401" dirty="0">
              <a:solidFill>
                <a:schemeClr val="lt1"/>
              </a:solidFill>
            </a:endParaRPr>
          </a:p>
        </p:txBody>
      </p:sp>
      <p:sp>
        <p:nvSpPr>
          <p:cNvPr id="416" name="Google Shape;416;p67">
            <a:extLst>
              <a:ext uri="{FF2B5EF4-FFF2-40B4-BE49-F238E27FC236}">
                <a16:creationId xmlns:a16="http://schemas.microsoft.com/office/drawing/2014/main" id="{4E01B3ED-3D89-1265-81ED-BABEDF560F3E}"/>
              </a:ext>
            </a:extLst>
          </p:cNvPr>
          <p:cNvSpPr/>
          <p:nvPr/>
        </p:nvSpPr>
        <p:spPr>
          <a:xfrm flipH="1">
            <a:off x="5223607" y="-158882"/>
            <a:ext cx="4038064" cy="4038066"/>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16418129">
            <a:off x="6777013" y="136773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33325" y="1443707"/>
            <a:ext cx="3041033" cy="2299817"/>
          </a:xfrm>
          <a:prstGeom prst="rect">
            <a:avLst/>
          </a:prstGeom>
          <a:noFill/>
          <a:ln>
            <a:noFill/>
          </a:ln>
        </p:spPr>
        <p:txBody>
          <a:bodyPr spcFirstLastPara="1" wrap="square" lIns="91426" tIns="45700" rIns="91426" bIns="45700" anchor="t" anchorCtr="0">
            <a:normAutofit/>
          </a:bodyPr>
          <a:lstStyle/>
          <a:p>
            <a:pPr>
              <a:lnSpc>
                <a:spcPct val="80444"/>
              </a:lnSpc>
            </a:pPr>
            <a:r>
              <a:rPr lang="en-GB" sz="3600" dirty="0">
                <a:solidFill>
                  <a:schemeClr val="lt1"/>
                </a:solidFill>
                <a:latin typeface="Calibri"/>
                <a:ea typeface="Calibri"/>
                <a:cs typeface="Calibri"/>
                <a:sym typeface="Calibri"/>
              </a:rPr>
              <a:t>Les </a:t>
            </a:r>
            <a:r>
              <a:rPr lang="en-GB" sz="3600" dirty="0" err="1">
                <a:solidFill>
                  <a:schemeClr val="lt1"/>
                </a:solidFill>
                <a:latin typeface="Calibri"/>
                <a:ea typeface="Calibri"/>
                <a:cs typeface="Calibri"/>
                <a:sym typeface="Calibri"/>
              </a:rPr>
              <a:t>fondamentaux</a:t>
            </a:r>
            <a:r>
              <a:rPr lang="en-GB" sz="3600" dirty="0">
                <a:solidFill>
                  <a:schemeClr val="lt1"/>
                </a:solidFill>
                <a:latin typeface="Calibri"/>
                <a:ea typeface="Calibri"/>
                <a:cs typeface="Calibri"/>
                <a:sym typeface="Calibri"/>
              </a:rPr>
              <a:t> de mon projet d'écotourisme</a:t>
            </a:r>
          </a:p>
          <a:p>
            <a:pPr>
              <a:lnSpc>
                <a:spcPct val="80444"/>
              </a:lnSpc>
            </a:pPr>
            <a:endParaRPr lang="sv-SE" sz="3600" dirty="0">
              <a:solidFill>
                <a:schemeClr val="lt1"/>
              </a:solidFill>
              <a:latin typeface="Calibri"/>
              <a:ea typeface="Calibri"/>
              <a:cs typeface="Calibri"/>
              <a:sym typeface="Calibri"/>
            </a:endParaRPr>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114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3A</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0993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55205" y="-442835"/>
            <a:ext cx="4599157" cy="4599157"/>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F163D84D-AFED-A1F0-C1B0-39540956BB61}"/>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67">
          <a:extLst>
            <a:ext uri="{FF2B5EF4-FFF2-40B4-BE49-F238E27FC236}">
              <a16:creationId xmlns:a16="http://schemas.microsoft.com/office/drawing/2014/main" id="{E7E34A37-BADF-504E-94DB-70B2471452BF}"/>
            </a:ext>
          </a:extLst>
        </p:cNvPr>
        <p:cNvGrpSpPr/>
        <p:nvPr/>
      </p:nvGrpSpPr>
      <p:grpSpPr>
        <a:xfrm>
          <a:off x="0" y="0"/>
          <a:ext cx="0" cy="0"/>
          <a:chOff x="0" y="0"/>
          <a:chExt cx="0" cy="0"/>
        </a:xfrm>
      </p:grpSpPr>
      <p:sp>
        <p:nvSpPr>
          <p:cNvPr id="968" name="Google Shape;968;p83">
            <a:extLst>
              <a:ext uri="{FF2B5EF4-FFF2-40B4-BE49-F238E27FC236}">
                <a16:creationId xmlns:a16="http://schemas.microsoft.com/office/drawing/2014/main" id="{E0074702-EF22-C632-3BC8-B2F854AE4A7D}"/>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a:solidFill>
                <a:schemeClr val="lt1"/>
              </a:solidFill>
            </a:endParaRPr>
          </a:p>
        </p:txBody>
      </p:sp>
      <p:sp>
        <p:nvSpPr>
          <p:cNvPr id="969" name="Google Shape;969;p83">
            <a:extLst>
              <a:ext uri="{FF2B5EF4-FFF2-40B4-BE49-F238E27FC236}">
                <a16:creationId xmlns:a16="http://schemas.microsoft.com/office/drawing/2014/main" id="{023D81A8-EC83-95C7-DDEB-A016091252E6}"/>
              </a:ext>
            </a:extLst>
          </p:cNvPr>
          <p:cNvSpPr/>
          <p:nvPr/>
        </p:nvSpPr>
        <p:spPr>
          <a:xfrm flipH="1">
            <a:off x="5175302" y="-157340"/>
            <a:ext cx="4149122" cy="4181364"/>
          </a:xfrm>
          <a:prstGeom prst="ellipse">
            <a:avLst/>
          </a:prstGeom>
          <a:blipFill rotWithShape="1">
            <a:blip r:embed="rId3">
              <a:alphaModFix/>
            </a:blip>
            <a:stretch>
              <a:fillRect l="-24998" r="-24998"/>
            </a:stretch>
          </a:blipFill>
          <a:ln>
            <a:noFill/>
          </a:ln>
        </p:spPr>
        <p:txBody>
          <a:bodyPr spcFirstLastPara="1" wrap="square" lIns="91426" tIns="45700" rIns="91426" bIns="45700" anchor="ctr" anchorCtr="0">
            <a:noAutofit/>
          </a:bodyPr>
          <a:lstStyle/>
          <a:p>
            <a:pPr algn="ctr"/>
            <a:endParaRPr sz="1867">
              <a:solidFill>
                <a:schemeClr val="lt1"/>
              </a:solidFill>
            </a:endParaRPr>
          </a:p>
        </p:txBody>
      </p:sp>
      <p:sp>
        <p:nvSpPr>
          <p:cNvPr id="970" name="Google Shape;970;p83">
            <a:extLst>
              <a:ext uri="{FF2B5EF4-FFF2-40B4-BE49-F238E27FC236}">
                <a16:creationId xmlns:a16="http://schemas.microsoft.com/office/drawing/2014/main" id="{C8DE0F4A-6CF3-D6F4-CD35-2F74A4D5E5DB}"/>
              </a:ext>
            </a:extLst>
          </p:cNvPr>
          <p:cNvSpPr txBox="1"/>
          <p:nvPr/>
        </p:nvSpPr>
        <p:spPr>
          <a:xfrm>
            <a:off x="1268150" y="1784141"/>
            <a:ext cx="3317499" cy="1394489"/>
          </a:xfrm>
          <a:prstGeom prst="rect">
            <a:avLst/>
          </a:prstGeom>
          <a:noFill/>
          <a:ln>
            <a:noFill/>
          </a:ln>
        </p:spPr>
        <p:txBody>
          <a:bodyPr spcFirstLastPara="1" wrap="square" lIns="91426" tIns="45700" rIns="91426" bIns="45700" anchor="t" anchorCtr="0">
            <a:normAutofit fontScale="92500" lnSpcReduction="20000"/>
          </a:bodyPr>
          <a:lstStyle/>
          <a:p>
            <a:pPr>
              <a:lnSpc>
                <a:spcPct val="80444"/>
              </a:lnSpc>
            </a:pPr>
            <a:r>
              <a:rPr lang="sv-SE" sz="4500" dirty="0">
                <a:solidFill>
                  <a:schemeClr val="lt1"/>
                </a:solidFill>
                <a:latin typeface="Calibri"/>
                <a:ea typeface="Calibri"/>
                <a:cs typeface="Calibri"/>
                <a:sym typeface="Calibri"/>
              </a:rPr>
              <a:t>Modèles d’entreprises durables </a:t>
            </a:r>
          </a:p>
          <a:p>
            <a:pPr>
              <a:lnSpc>
                <a:spcPct val="80444"/>
              </a:lnSpc>
            </a:pPr>
            <a:endParaRPr lang="sv-SE" sz="4500" dirty="0">
              <a:solidFill>
                <a:schemeClr val="lt1"/>
              </a:solidFill>
              <a:latin typeface="Calibri"/>
              <a:ea typeface="Calibri"/>
              <a:cs typeface="Calibri"/>
              <a:sym typeface="Calibri"/>
            </a:endParaRPr>
          </a:p>
          <a:p>
            <a:pPr>
              <a:lnSpc>
                <a:spcPct val="80444"/>
              </a:lnSpc>
            </a:pPr>
            <a:endParaRPr lang="sv-SE" sz="4500" dirty="0">
              <a:solidFill>
                <a:schemeClr val="lt1"/>
              </a:solidFill>
              <a:latin typeface="Calibri"/>
              <a:ea typeface="Calibri"/>
              <a:cs typeface="Calibri"/>
              <a:sym typeface="Calibri"/>
            </a:endParaRPr>
          </a:p>
        </p:txBody>
      </p:sp>
      <p:sp>
        <p:nvSpPr>
          <p:cNvPr id="971" name="Google Shape;971;p83">
            <a:extLst>
              <a:ext uri="{FF2B5EF4-FFF2-40B4-BE49-F238E27FC236}">
                <a16:creationId xmlns:a16="http://schemas.microsoft.com/office/drawing/2014/main" id="{0CB0122F-6575-9647-FD7D-1EE1F9E13569}"/>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3E</a:t>
            </a:r>
            <a:endParaRPr sz="1401" dirty="0"/>
          </a:p>
        </p:txBody>
      </p:sp>
      <p:cxnSp>
        <p:nvCxnSpPr>
          <p:cNvPr id="972" name="Google Shape;972;p83">
            <a:extLst>
              <a:ext uri="{FF2B5EF4-FFF2-40B4-BE49-F238E27FC236}">
                <a16:creationId xmlns:a16="http://schemas.microsoft.com/office/drawing/2014/main" id="{B024EC9B-60A9-9F46-1B2C-D48960333005}"/>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pic>
        <p:nvPicPr>
          <p:cNvPr id="997" name="Google Shape;997;p83">
            <a:extLst>
              <a:ext uri="{FF2B5EF4-FFF2-40B4-BE49-F238E27FC236}">
                <a16:creationId xmlns:a16="http://schemas.microsoft.com/office/drawing/2014/main" id="{C408DF3D-E621-E63C-FA06-22A4977DCC32}"/>
              </a:ext>
            </a:extLst>
          </p:cNvPr>
          <p:cNvPicPr preferRelativeResize="0"/>
          <p:nvPr/>
        </p:nvPicPr>
        <p:blipFill rotWithShape="1">
          <a:blip r:embed="rId4">
            <a:alphaModFix amt="70000"/>
          </a:blip>
          <a:srcRect/>
          <a:stretch/>
        </p:blipFill>
        <p:spPr>
          <a:xfrm rot="-3551750">
            <a:off x="7145921" y="1088420"/>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73" name="Google Shape;973;p83">
            <a:extLst>
              <a:ext uri="{FF2B5EF4-FFF2-40B4-BE49-F238E27FC236}">
                <a16:creationId xmlns:a16="http://schemas.microsoft.com/office/drawing/2014/main" id="{04325583-71F5-6275-BD84-A405C3016476}"/>
              </a:ext>
            </a:extLst>
          </p:cNvPr>
          <p:cNvSpPr/>
          <p:nvPr/>
        </p:nvSpPr>
        <p:spPr>
          <a:xfrm>
            <a:off x="4902710" y="-461273"/>
            <a:ext cx="4725647" cy="4762367"/>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a:solidFill>
                <a:schemeClr val="lt1"/>
              </a:solidFill>
            </a:endParaRPr>
          </a:p>
        </p:txBody>
      </p:sp>
      <p:sp>
        <p:nvSpPr>
          <p:cNvPr id="974" name="Google Shape;974;p83">
            <a:extLst>
              <a:ext uri="{FF2B5EF4-FFF2-40B4-BE49-F238E27FC236}">
                <a16:creationId xmlns:a16="http://schemas.microsoft.com/office/drawing/2014/main" id="{704ED624-48BF-08C0-37E6-7789DA4C4DF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40</a:t>
            </a:fld>
            <a:endParaRPr sz="1600">
              <a:solidFill>
                <a:srgbClr val="8AC03B"/>
              </a:solidFill>
              <a:latin typeface="Calibri"/>
              <a:ea typeface="Calibri"/>
              <a:cs typeface="Calibri"/>
              <a:sym typeface="Calibri"/>
            </a:endParaRPr>
          </a:p>
        </p:txBody>
      </p:sp>
      <p:grpSp>
        <p:nvGrpSpPr>
          <p:cNvPr id="975" name="Google Shape;975;p83">
            <a:extLst>
              <a:ext uri="{FF2B5EF4-FFF2-40B4-BE49-F238E27FC236}">
                <a16:creationId xmlns:a16="http://schemas.microsoft.com/office/drawing/2014/main" id="{6A4537EF-D43A-3D49-1958-0F19573415A9}"/>
              </a:ext>
            </a:extLst>
          </p:cNvPr>
          <p:cNvGrpSpPr/>
          <p:nvPr/>
        </p:nvGrpSpPr>
        <p:grpSpPr>
          <a:xfrm>
            <a:off x="455471" y="3143796"/>
            <a:ext cx="1514843" cy="1453707"/>
            <a:chOff x="455471" y="3143796"/>
            <a:chExt cx="1514842" cy="1453706"/>
          </a:xfrm>
        </p:grpSpPr>
        <p:grpSp>
          <p:nvGrpSpPr>
            <p:cNvPr id="976" name="Google Shape;976;p83">
              <a:extLst>
                <a:ext uri="{FF2B5EF4-FFF2-40B4-BE49-F238E27FC236}">
                  <a16:creationId xmlns:a16="http://schemas.microsoft.com/office/drawing/2014/main" id="{BC37DD0C-8DF3-FB55-70E5-CFC8F1DB338C}"/>
                </a:ext>
              </a:extLst>
            </p:cNvPr>
            <p:cNvGrpSpPr/>
            <p:nvPr/>
          </p:nvGrpSpPr>
          <p:grpSpPr>
            <a:xfrm>
              <a:off x="455471" y="3143796"/>
              <a:ext cx="1514842" cy="1453706"/>
              <a:chOff x="14589703" y="8973329"/>
              <a:chExt cx="1135615" cy="1089784"/>
            </a:xfrm>
          </p:grpSpPr>
          <p:grpSp>
            <p:nvGrpSpPr>
              <p:cNvPr id="977" name="Google Shape;977;p83">
                <a:extLst>
                  <a:ext uri="{FF2B5EF4-FFF2-40B4-BE49-F238E27FC236}">
                    <a16:creationId xmlns:a16="http://schemas.microsoft.com/office/drawing/2014/main" id="{A83AE6EE-AF21-2596-714F-1F951F7C977C}"/>
                  </a:ext>
                </a:extLst>
              </p:cNvPr>
              <p:cNvGrpSpPr/>
              <p:nvPr/>
            </p:nvGrpSpPr>
            <p:grpSpPr>
              <a:xfrm>
                <a:off x="14589703" y="8973329"/>
                <a:ext cx="1135615" cy="1089784"/>
                <a:chOff x="14589703" y="8973329"/>
                <a:chExt cx="1135615" cy="1089784"/>
              </a:xfrm>
            </p:grpSpPr>
            <p:sp>
              <p:nvSpPr>
                <p:cNvPr id="978" name="Google Shape;978;p83">
                  <a:extLst>
                    <a:ext uri="{FF2B5EF4-FFF2-40B4-BE49-F238E27FC236}">
                      <a16:creationId xmlns:a16="http://schemas.microsoft.com/office/drawing/2014/main" id="{31E799AB-A43F-C633-88A4-D5227C24CBF8}"/>
                    </a:ext>
                  </a:extLst>
                </p:cNvPr>
                <p:cNvSpPr/>
                <p:nvPr/>
              </p:nvSpPr>
              <p:spPr>
                <a:xfrm rot="-4757999">
                  <a:off x="14795578" y="9036236"/>
                  <a:ext cx="742772" cy="741764"/>
                </a:xfrm>
                <a:custGeom>
                  <a:avLst/>
                  <a:gdLst/>
                  <a:ahLst/>
                  <a:cxnLst/>
                  <a:rect l="l" t="t" r="r" b="b"/>
                  <a:pathLst>
                    <a:path w="742772" h="741764" extrusionOk="0">
                      <a:moveTo>
                        <a:pt x="742773" y="370883"/>
                      </a:moveTo>
                      <a:cubicBezTo>
                        <a:pt x="742773" y="575715"/>
                        <a:pt x="576498" y="741765"/>
                        <a:pt x="371387" y="741765"/>
                      </a:cubicBezTo>
                      <a:cubicBezTo>
                        <a:pt x="166276" y="741765"/>
                        <a:pt x="0" y="575715"/>
                        <a:pt x="0" y="370883"/>
                      </a:cubicBezTo>
                      <a:cubicBezTo>
                        <a:pt x="0" y="166050"/>
                        <a:pt x="166276" y="0"/>
                        <a:pt x="371387" y="0"/>
                      </a:cubicBezTo>
                      <a:cubicBezTo>
                        <a:pt x="576498" y="0"/>
                        <a:pt x="742773" y="166050"/>
                        <a:pt x="742773" y="370883"/>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79" name="Google Shape;979;p83">
                  <a:extLst>
                    <a:ext uri="{FF2B5EF4-FFF2-40B4-BE49-F238E27FC236}">
                      <a16:creationId xmlns:a16="http://schemas.microsoft.com/office/drawing/2014/main" id="{387E8079-0FF1-193B-F05B-1BF4C88E5BC4}"/>
                    </a:ext>
                  </a:extLst>
                </p:cNvPr>
                <p:cNvSpPr/>
                <p:nvPr/>
              </p:nvSpPr>
              <p:spPr>
                <a:xfrm>
                  <a:off x="14723401" y="9502669"/>
                  <a:ext cx="181566" cy="181320"/>
                </a:xfrm>
                <a:custGeom>
                  <a:avLst/>
                  <a:gdLst/>
                  <a:ahLst/>
                  <a:cxnLst/>
                  <a:rect l="l" t="t" r="r" b="b"/>
                  <a:pathLst>
                    <a:path w="181566" h="181320" extrusionOk="0">
                      <a:moveTo>
                        <a:pt x="90783" y="181320"/>
                      </a:moveTo>
                      <a:cubicBezTo>
                        <a:pt x="141952" y="181320"/>
                        <a:pt x="181567" y="140111"/>
                        <a:pt x="181567" y="90660"/>
                      </a:cubicBezTo>
                      <a:cubicBezTo>
                        <a:pt x="181567" y="41209"/>
                        <a:pt x="140301" y="0"/>
                        <a:pt x="90783" y="0"/>
                      </a:cubicBezTo>
                      <a:cubicBezTo>
                        <a:pt x="41265" y="0"/>
                        <a:pt x="0" y="41209"/>
                        <a:pt x="0" y="90660"/>
                      </a:cubicBezTo>
                      <a:cubicBezTo>
                        <a:pt x="0" y="140111"/>
                        <a:pt x="41265"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0" name="Google Shape;980;p83">
                  <a:extLst>
                    <a:ext uri="{FF2B5EF4-FFF2-40B4-BE49-F238E27FC236}">
                      <a16:creationId xmlns:a16="http://schemas.microsoft.com/office/drawing/2014/main" id="{C09B1EB7-E3AE-6A3B-BA8F-71B1847025F2}"/>
                    </a:ext>
                  </a:extLst>
                </p:cNvPr>
                <p:cNvSpPr/>
                <p:nvPr/>
              </p:nvSpPr>
              <p:spPr>
                <a:xfrm>
                  <a:off x="15276354" y="9771352"/>
                  <a:ext cx="448964" cy="291760"/>
                </a:xfrm>
                <a:custGeom>
                  <a:avLst/>
                  <a:gdLst/>
                  <a:ahLst/>
                  <a:cxnLst/>
                  <a:rect l="l" t="t" r="r" b="b"/>
                  <a:pathLst>
                    <a:path w="448964" h="291760" extrusionOk="0">
                      <a:moveTo>
                        <a:pt x="434109" y="291761"/>
                      </a:moveTo>
                      <a:lnTo>
                        <a:pt x="448965" y="95605"/>
                      </a:lnTo>
                      <a:cubicBezTo>
                        <a:pt x="448965" y="44506"/>
                        <a:pt x="407700" y="1648"/>
                        <a:pt x="358182" y="0"/>
                      </a:cubicBezTo>
                      <a:lnTo>
                        <a:pt x="90783" y="0"/>
                      </a:lnTo>
                      <a:cubicBezTo>
                        <a:pt x="41265" y="0"/>
                        <a:pt x="0" y="44506"/>
                        <a:pt x="0" y="95605"/>
                      </a:cubicBezTo>
                      <a:cubicBezTo>
                        <a:pt x="0" y="95605"/>
                        <a:pt x="0" y="97254"/>
                        <a:pt x="0" y="100550"/>
                      </a:cubicBezTo>
                      <a:lnTo>
                        <a:pt x="0" y="131869"/>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1" name="Google Shape;981;p83">
                  <a:extLst>
                    <a:ext uri="{FF2B5EF4-FFF2-40B4-BE49-F238E27FC236}">
                      <a16:creationId xmlns:a16="http://schemas.microsoft.com/office/drawing/2014/main" id="{6062E0B9-1F4C-B891-6D5A-6099FEFB6480}"/>
                    </a:ext>
                  </a:extLst>
                </p:cNvPr>
                <p:cNvSpPr/>
                <p:nvPr/>
              </p:nvSpPr>
              <p:spPr>
                <a:xfrm>
                  <a:off x="14589703" y="9771352"/>
                  <a:ext cx="448963" cy="291760"/>
                </a:xfrm>
                <a:custGeom>
                  <a:avLst/>
                  <a:gdLst/>
                  <a:ahLst/>
                  <a:cxnLst/>
                  <a:rect l="l" t="t" r="r" b="b"/>
                  <a:pathLst>
                    <a:path w="448963" h="291760" extrusionOk="0">
                      <a:moveTo>
                        <a:pt x="14855" y="291761"/>
                      </a:moveTo>
                      <a:lnTo>
                        <a:pt x="0" y="95605"/>
                      </a:lnTo>
                      <a:cubicBezTo>
                        <a:pt x="0" y="44506"/>
                        <a:pt x="41265" y="1648"/>
                        <a:pt x="90783" y="0"/>
                      </a:cubicBezTo>
                      <a:lnTo>
                        <a:pt x="358181" y="0"/>
                      </a:lnTo>
                      <a:cubicBezTo>
                        <a:pt x="407699" y="0"/>
                        <a:pt x="448964" y="44506"/>
                        <a:pt x="448964" y="95605"/>
                      </a:cubicBezTo>
                      <a:cubicBezTo>
                        <a:pt x="448964" y="95605"/>
                        <a:pt x="448964" y="97254"/>
                        <a:pt x="448964" y="100550"/>
                      </a:cubicBezTo>
                      <a:lnTo>
                        <a:pt x="448964" y="131869"/>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2" name="Google Shape;982;p83">
                  <a:extLst>
                    <a:ext uri="{FF2B5EF4-FFF2-40B4-BE49-F238E27FC236}">
                      <a16:creationId xmlns:a16="http://schemas.microsoft.com/office/drawing/2014/main" id="{15AD3B6E-D0E9-F210-F482-CA4F6845D418}"/>
                    </a:ext>
                  </a:extLst>
                </p:cNvPr>
                <p:cNvSpPr/>
                <p:nvPr/>
              </p:nvSpPr>
              <p:spPr>
                <a:xfrm>
                  <a:off x="15410053" y="9502669"/>
                  <a:ext cx="181566" cy="181320"/>
                </a:xfrm>
                <a:custGeom>
                  <a:avLst/>
                  <a:gdLst/>
                  <a:ahLst/>
                  <a:cxnLst/>
                  <a:rect l="l" t="t" r="r" b="b"/>
                  <a:pathLst>
                    <a:path w="181566" h="181320" extrusionOk="0">
                      <a:moveTo>
                        <a:pt x="90783" y="181320"/>
                      </a:moveTo>
                      <a:cubicBezTo>
                        <a:pt x="39615" y="181320"/>
                        <a:pt x="0" y="140111"/>
                        <a:pt x="0" y="90660"/>
                      </a:cubicBezTo>
                      <a:cubicBezTo>
                        <a:pt x="0" y="41209"/>
                        <a:pt x="41265" y="0"/>
                        <a:pt x="90783" y="0"/>
                      </a:cubicBezTo>
                      <a:cubicBezTo>
                        <a:pt x="140301" y="0"/>
                        <a:pt x="181567" y="41209"/>
                        <a:pt x="181567" y="90660"/>
                      </a:cubicBezTo>
                      <a:cubicBezTo>
                        <a:pt x="181567" y="140111"/>
                        <a:pt x="140301"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983" name="Google Shape;983;p83">
                  <a:extLst>
                    <a:ext uri="{FF2B5EF4-FFF2-40B4-BE49-F238E27FC236}">
                      <a16:creationId xmlns:a16="http://schemas.microsoft.com/office/drawing/2014/main" id="{E3815ADE-9644-C6F6-0473-01C4A40FEED0}"/>
                    </a:ext>
                  </a:extLst>
                </p:cNvPr>
                <p:cNvGrpSpPr/>
                <p:nvPr/>
              </p:nvGrpSpPr>
              <p:grpSpPr>
                <a:xfrm>
                  <a:off x="14916522" y="9654319"/>
                  <a:ext cx="481977" cy="408794"/>
                  <a:chOff x="14916522" y="9654319"/>
                  <a:chExt cx="481977" cy="408794"/>
                </a:xfrm>
              </p:grpSpPr>
              <p:sp>
                <p:nvSpPr>
                  <p:cNvPr id="984" name="Google Shape;984;p83">
                    <a:extLst>
                      <a:ext uri="{FF2B5EF4-FFF2-40B4-BE49-F238E27FC236}">
                        <a16:creationId xmlns:a16="http://schemas.microsoft.com/office/drawing/2014/main" id="{AEF9A860-7F86-863D-3D1D-9643572C8702}"/>
                      </a:ext>
                    </a:extLst>
                  </p:cNvPr>
                  <p:cNvSpPr/>
                  <p:nvPr/>
                </p:nvSpPr>
                <p:spPr>
                  <a:xfrm>
                    <a:off x="14916522" y="9901574"/>
                    <a:ext cx="481977" cy="161539"/>
                  </a:xfrm>
                  <a:custGeom>
                    <a:avLst/>
                    <a:gdLst/>
                    <a:ahLst/>
                    <a:cxnLst/>
                    <a:rect l="l" t="t" r="r" b="b"/>
                    <a:pathLst>
                      <a:path w="481977" h="161539" extrusionOk="0">
                        <a:moveTo>
                          <a:pt x="477024" y="161540"/>
                        </a:moveTo>
                        <a:lnTo>
                          <a:pt x="481977" y="102198"/>
                        </a:lnTo>
                        <a:cubicBezTo>
                          <a:pt x="481977" y="47802"/>
                          <a:pt x="439061" y="1648"/>
                          <a:pt x="384591" y="0"/>
                        </a:cubicBezTo>
                        <a:lnTo>
                          <a:pt x="97385" y="0"/>
                        </a:lnTo>
                        <a:cubicBezTo>
                          <a:pt x="44567" y="0"/>
                          <a:pt x="0" y="47802"/>
                          <a:pt x="0" y="102198"/>
                        </a:cubicBezTo>
                        <a:cubicBezTo>
                          <a:pt x="0" y="102198"/>
                          <a:pt x="0" y="105495"/>
                          <a:pt x="0" y="107144"/>
                        </a:cubicBezTo>
                        <a:lnTo>
                          <a:pt x="3301" y="16154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5" name="Google Shape;985;p83">
                    <a:extLst>
                      <a:ext uri="{FF2B5EF4-FFF2-40B4-BE49-F238E27FC236}">
                        <a16:creationId xmlns:a16="http://schemas.microsoft.com/office/drawing/2014/main" id="{6DA70905-987A-BC90-1487-3AE2337FC887}"/>
                      </a:ext>
                    </a:extLst>
                  </p:cNvPr>
                  <p:cNvSpPr/>
                  <p:nvPr/>
                </p:nvSpPr>
                <p:spPr>
                  <a:xfrm>
                    <a:off x="15066727" y="9654319"/>
                    <a:ext cx="181566" cy="181320"/>
                  </a:xfrm>
                  <a:custGeom>
                    <a:avLst/>
                    <a:gdLst/>
                    <a:ahLst/>
                    <a:cxnLst/>
                    <a:rect l="l" t="t" r="r" b="b"/>
                    <a:pathLst>
                      <a:path w="181566" h="181320" extrusionOk="0">
                        <a:moveTo>
                          <a:pt x="90783" y="181320"/>
                        </a:moveTo>
                        <a:cubicBezTo>
                          <a:pt x="39615" y="181320"/>
                          <a:pt x="0" y="140111"/>
                          <a:pt x="0" y="90660"/>
                        </a:cubicBezTo>
                        <a:cubicBezTo>
                          <a:pt x="0" y="41209"/>
                          <a:pt x="41265" y="0"/>
                          <a:pt x="90783" y="0"/>
                        </a:cubicBezTo>
                        <a:cubicBezTo>
                          <a:pt x="140301" y="0"/>
                          <a:pt x="181567" y="41209"/>
                          <a:pt x="181567" y="90660"/>
                        </a:cubicBezTo>
                        <a:cubicBezTo>
                          <a:pt x="181567" y="140111"/>
                          <a:pt x="140301" y="181320"/>
                          <a:pt x="90783" y="181320"/>
                        </a:cubicBezTo>
                        <a:close/>
                      </a:path>
                    </a:pathLst>
                  </a:custGeom>
                  <a:solidFill>
                    <a:srgbClr val="8ABF3B"/>
                  </a:solid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nvGrpSpPr>
              <p:cNvPr id="986" name="Google Shape;986;p83">
                <a:extLst>
                  <a:ext uri="{FF2B5EF4-FFF2-40B4-BE49-F238E27FC236}">
                    <a16:creationId xmlns:a16="http://schemas.microsoft.com/office/drawing/2014/main" id="{1AC75B7F-9E3C-CC4A-ED3A-36A660F83A35}"/>
                  </a:ext>
                </a:extLst>
              </p:cNvPr>
              <p:cNvGrpSpPr/>
              <p:nvPr/>
            </p:nvGrpSpPr>
            <p:grpSpPr>
              <a:xfrm>
                <a:off x="14959438" y="9083983"/>
                <a:ext cx="427507" cy="519235"/>
                <a:chOff x="14959438" y="9083983"/>
                <a:chExt cx="427507" cy="519235"/>
              </a:xfrm>
            </p:grpSpPr>
            <p:sp>
              <p:nvSpPr>
                <p:cNvPr id="987" name="Google Shape;987;p83">
                  <a:extLst>
                    <a:ext uri="{FF2B5EF4-FFF2-40B4-BE49-F238E27FC236}">
                      <a16:creationId xmlns:a16="http://schemas.microsoft.com/office/drawing/2014/main" id="{46C46EB2-86CF-4125-C281-744D89051D19}"/>
                    </a:ext>
                  </a:extLst>
                </p:cNvPr>
                <p:cNvSpPr/>
                <p:nvPr/>
              </p:nvSpPr>
              <p:spPr>
                <a:xfrm>
                  <a:off x="14959438" y="9204314"/>
                  <a:ext cx="399446" cy="398904"/>
                </a:xfrm>
                <a:custGeom>
                  <a:avLst/>
                  <a:gdLst/>
                  <a:ahLst/>
                  <a:cxnLst/>
                  <a:rect l="l" t="t" r="r" b="b"/>
                  <a:pathLst>
                    <a:path w="399446" h="398904" extrusionOk="0">
                      <a:moveTo>
                        <a:pt x="399447" y="199452"/>
                      </a:moveTo>
                      <a:cubicBezTo>
                        <a:pt x="399447" y="309606"/>
                        <a:pt x="310027" y="398904"/>
                        <a:pt x="199724" y="398904"/>
                      </a:cubicBezTo>
                      <a:cubicBezTo>
                        <a:pt x="89420" y="398904"/>
                        <a:pt x="1" y="309606"/>
                        <a:pt x="1" y="199452"/>
                      </a:cubicBezTo>
                      <a:cubicBezTo>
                        <a:pt x="1" y="89298"/>
                        <a:pt x="89420" y="1"/>
                        <a:pt x="199724" y="1"/>
                      </a:cubicBezTo>
                      <a:cubicBezTo>
                        <a:pt x="310027" y="1"/>
                        <a:pt x="399447" y="89298"/>
                        <a:pt x="399447" y="199452"/>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8" name="Google Shape;988;p83">
                  <a:extLst>
                    <a:ext uri="{FF2B5EF4-FFF2-40B4-BE49-F238E27FC236}">
                      <a16:creationId xmlns:a16="http://schemas.microsoft.com/office/drawing/2014/main" id="{289E82D9-C5F9-F6BE-9BEC-EAFAC67BF601}"/>
                    </a:ext>
                  </a:extLst>
                </p:cNvPr>
                <p:cNvSpPr/>
                <p:nvPr/>
              </p:nvSpPr>
              <p:spPr>
                <a:xfrm>
                  <a:off x="15013908" y="9258710"/>
                  <a:ext cx="290506" cy="290112"/>
                </a:xfrm>
                <a:custGeom>
                  <a:avLst/>
                  <a:gdLst/>
                  <a:ahLst/>
                  <a:cxnLst/>
                  <a:rect l="l" t="t" r="r" b="b"/>
                  <a:pathLst>
                    <a:path w="290506" h="290112" extrusionOk="0">
                      <a:moveTo>
                        <a:pt x="290507" y="145056"/>
                      </a:moveTo>
                      <a:cubicBezTo>
                        <a:pt x="290507" y="225169"/>
                        <a:pt x="225475" y="290112"/>
                        <a:pt x="145254" y="290112"/>
                      </a:cubicBezTo>
                      <a:cubicBezTo>
                        <a:pt x="65032" y="290112"/>
                        <a:pt x="1" y="225169"/>
                        <a:pt x="1" y="145056"/>
                      </a:cubicBezTo>
                      <a:cubicBezTo>
                        <a:pt x="1" y="64944"/>
                        <a:pt x="65032" y="0"/>
                        <a:pt x="145254" y="0"/>
                      </a:cubicBezTo>
                      <a:cubicBezTo>
                        <a:pt x="225475" y="0"/>
                        <a:pt x="290507" y="64944"/>
                        <a:pt x="290507" y="14505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89" name="Google Shape;989;p83">
                  <a:extLst>
                    <a:ext uri="{FF2B5EF4-FFF2-40B4-BE49-F238E27FC236}">
                      <a16:creationId xmlns:a16="http://schemas.microsoft.com/office/drawing/2014/main" id="{58BF745E-7EED-32F7-E9F1-01DC93106059}"/>
                    </a:ext>
                  </a:extLst>
                </p:cNvPr>
                <p:cNvSpPr/>
                <p:nvPr/>
              </p:nvSpPr>
              <p:spPr>
                <a:xfrm>
                  <a:off x="15070029" y="9083983"/>
                  <a:ext cx="87481" cy="118682"/>
                </a:xfrm>
                <a:custGeom>
                  <a:avLst/>
                  <a:gdLst/>
                  <a:ahLst/>
                  <a:cxnLst/>
                  <a:rect l="l" t="t" r="r" b="b"/>
                  <a:pathLst>
                    <a:path w="87481" h="118682" extrusionOk="0">
                      <a:moveTo>
                        <a:pt x="0" y="0"/>
                      </a:moveTo>
                      <a:cubicBezTo>
                        <a:pt x="4952" y="37912"/>
                        <a:pt x="24759" y="85715"/>
                        <a:pt x="87482" y="11868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nvGrpSpPr>
                <p:cNvPr id="990" name="Google Shape;990;p83">
                  <a:extLst>
                    <a:ext uri="{FF2B5EF4-FFF2-40B4-BE49-F238E27FC236}">
                      <a16:creationId xmlns:a16="http://schemas.microsoft.com/office/drawing/2014/main" id="{89DFBB0E-6874-F1FB-5283-EEFA0D52CED1}"/>
                    </a:ext>
                  </a:extLst>
                </p:cNvPr>
                <p:cNvGrpSpPr/>
                <p:nvPr/>
              </p:nvGrpSpPr>
              <p:grpSpPr>
                <a:xfrm>
                  <a:off x="15159161" y="9137149"/>
                  <a:ext cx="227784" cy="103437"/>
                  <a:chOff x="15159161" y="9137149"/>
                  <a:chExt cx="227784" cy="103437"/>
                </a:xfrm>
              </p:grpSpPr>
              <p:sp>
                <p:nvSpPr>
                  <p:cNvPr id="991" name="Google Shape;991;p83">
                    <a:extLst>
                      <a:ext uri="{FF2B5EF4-FFF2-40B4-BE49-F238E27FC236}">
                        <a16:creationId xmlns:a16="http://schemas.microsoft.com/office/drawing/2014/main" id="{9920C229-2725-C4F6-E595-AA263F827ED0}"/>
                      </a:ext>
                    </a:extLst>
                  </p:cNvPr>
                  <p:cNvSpPr/>
                  <p:nvPr/>
                </p:nvSpPr>
                <p:spPr>
                  <a:xfrm>
                    <a:off x="15159162" y="9137149"/>
                    <a:ext cx="227783" cy="103437"/>
                  </a:xfrm>
                  <a:custGeom>
                    <a:avLst/>
                    <a:gdLst/>
                    <a:ahLst/>
                    <a:cxnLst/>
                    <a:rect l="l" t="t" r="r" b="b"/>
                    <a:pathLst>
                      <a:path w="227783" h="103437" extrusionOk="0">
                        <a:moveTo>
                          <a:pt x="0" y="67165"/>
                        </a:moveTo>
                        <a:cubicBezTo>
                          <a:pt x="0" y="67165"/>
                          <a:pt x="84180" y="-63055"/>
                          <a:pt x="227783" y="39144"/>
                        </a:cubicBezTo>
                        <a:cubicBezTo>
                          <a:pt x="227783" y="39144"/>
                          <a:pt x="140301" y="162771"/>
                          <a:pt x="0" y="67165"/>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92" name="Google Shape;992;p83">
                    <a:extLst>
                      <a:ext uri="{FF2B5EF4-FFF2-40B4-BE49-F238E27FC236}">
                        <a16:creationId xmlns:a16="http://schemas.microsoft.com/office/drawing/2014/main" id="{0CC3BA43-62E5-6BE7-7BA3-7CA532D32876}"/>
                      </a:ext>
                    </a:extLst>
                  </p:cNvPr>
                  <p:cNvSpPr/>
                  <p:nvPr/>
                </p:nvSpPr>
                <p:spPr>
                  <a:xfrm>
                    <a:off x="15159161" y="9176292"/>
                    <a:ext cx="227783" cy="28022"/>
                  </a:xfrm>
                  <a:custGeom>
                    <a:avLst/>
                    <a:gdLst/>
                    <a:ahLst/>
                    <a:cxnLst/>
                    <a:rect l="l" t="t" r="r" b="b"/>
                    <a:pathLst>
                      <a:path w="227783" h="28022" extrusionOk="0">
                        <a:moveTo>
                          <a:pt x="227784" y="0"/>
                        </a:moveTo>
                        <a:lnTo>
                          <a:pt x="0" y="2802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993" name="Google Shape;993;p83">
                  <a:extLst>
                    <a:ext uri="{FF2B5EF4-FFF2-40B4-BE49-F238E27FC236}">
                      <a16:creationId xmlns:a16="http://schemas.microsoft.com/office/drawing/2014/main" id="{468BB1D7-1453-523F-BED0-B439523758A0}"/>
                    </a:ext>
                  </a:extLst>
                </p:cNvPr>
                <p:cNvGrpSpPr/>
                <p:nvPr/>
              </p:nvGrpSpPr>
              <p:grpSpPr>
                <a:xfrm>
                  <a:off x="15157511" y="9291678"/>
                  <a:ext cx="16506" cy="222529"/>
                  <a:chOff x="15157511" y="9291678"/>
                  <a:chExt cx="16506" cy="222529"/>
                </a:xfrm>
              </p:grpSpPr>
              <p:sp>
                <p:nvSpPr>
                  <p:cNvPr id="994" name="Google Shape;994;p83">
                    <a:extLst>
                      <a:ext uri="{FF2B5EF4-FFF2-40B4-BE49-F238E27FC236}">
                        <a16:creationId xmlns:a16="http://schemas.microsoft.com/office/drawing/2014/main" id="{6A9F298C-DB3E-2FD3-F0EE-5882C93D5A5B}"/>
                      </a:ext>
                    </a:extLst>
                  </p:cNvPr>
                  <p:cNvSpPr/>
                  <p:nvPr/>
                </p:nvSpPr>
                <p:spPr>
                  <a:xfrm>
                    <a:off x="15157511" y="9291678"/>
                    <a:ext cx="16506" cy="36264"/>
                  </a:xfrm>
                  <a:custGeom>
                    <a:avLst/>
                    <a:gdLst/>
                    <a:ahLst/>
                    <a:cxnLst/>
                    <a:rect l="l" t="t" r="r" b="b"/>
                    <a:pathLst>
                      <a:path w="16506" h="36264" extrusionOk="0">
                        <a:moveTo>
                          <a:pt x="0" y="0"/>
                        </a:moveTo>
                        <a:lnTo>
                          <a:pt x="0" y="36264"/>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995" name="Google Shape;995;p83">
                    <a:extLst>
                      <a:ext uri="{FF2B5EF4-FFF2-40B4-BE49-F238E27FC236}">
                        <a16:creationId xmlns:a16="http://schemas.microsoft.com/office/drawing/2014/main" id="{340AC317-50AB-5AC0-20AE-CC72D9672DAE}"/>
                      </a:ext>
                    </a:extLst>
                  </p:cNvPr>
                  <p:cNvSpPr/>
                  <p:nvPr/>
                </p:nvSpPr>
                <p:spPr>
                  <a:xfrm>
                    <a:off x="15157511" y="9477943"/>
                    <a:ext cx="16506" cy="36264"/>
                  </a:xfrm>
                  <a:custGeom>
                    <a:avLst/>
                    <a:gdLst/>
                    <a:ahLst/>
                    <a:cxnLst/>
                    <a:rect l="l" t="t" r="r" b="b"/>
                    <a:pathLst>
                      <a:path w="16506" h="36264" extrusionOk="0">
                        <a:moveTo>
                          <a:pt x="0" y="0"/>
                        </a:moveTo>
                        <a:lnTo>
                          <a:pt x="0" y="36264"/>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grpSp>
        <p:sp>
          <p:nvSpPr>
            <p:cNvPr id="996" name="Google Shape;996;p83">
              <a:extLst>
                <a:ext uri="{FF2B5EF4-FFF2-40B4-BE49-F238E27FC236}">
                  <a16:creationId xmlns:a16="http://schemas.microsoft.com/office/drawing/2014/main" id="{6C2F8094-BD6B-DED0-AC0A-919524C5CBDE}"/>
                </a:ext>
              </a:extLst>
            </p:cNvPr>
            <p:cNvSpPr txBox="1"/>
            <p:nvPr/>
          </p:nvSpPr>
          <p:spPr>
            <a:xfrm>
              <a:off x="1017779" y="3438770"/>
              <a:ext cx="702164" cy="861087"/>
            </a:xfrm>
            <a:prstGeom prst="rect">
              <a:avLst/>
            </a:prstGeom>
            <a:noFill/>
            <a:ln>
              <a:noFill/>
            </a:ln>
          </p:spPr>
          <p:txBody>
            <a:bodyPr spcFirstLastPara="1" wrap="square" lIns="91426" tIns="45700" rIns="91426" bIns="45700" anchor="t" anchorCtr="0">
              <a:normAutofit/>
            </a:bodyPr>
            <a:lstStyle/>
            <a:p>
              <a:pPr>
                <a:lnSpc>
                  <a:spcPct val="120666"/>
                </a:lnSpc>
              </a:pPr>
              <a:r>
                <a:rPr lang="it" sz="3001">
                  <a:solidFill>
                    <a:schemeClr val="lt1"/>
                  </a:solidFill>
                  <a:latin typeface="Calibri"/>
                  <a:ea typeface="Calibri"/>
                  <a:cs typeface="Calibri"/>
                  <a:sym typeface="Calibri"/>
                </a:rPr>
                <a:t>€</a:t>
              </a:r>
              <a:endParaRPr sz="1401"/>
            </a:p>
          </p:txBody>
        </p:sp>
      </p:grpSp>
      <p:sp>
        <p:nvSpPr>
          <p:cNvPr id="2" name="ZoneTexte 1">
            <a:extLst>
              <a:ext uri="{FF2B5EF4-FFF2-40B4-BE49-F238E27FC236}">
                <a16:creationId xmlns:a16="http://schemas.microsoft.com/office/drawing/2014/main" id="{6191710B-DFA2-6281-1E7E-D23DCF88328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0862980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2E8415CF-A063-FEC6-0E39-B54FA3815A05}"/>
            </a:ext>
          </a:extLst>
        </p:cNvPr>
        <p:cNvGrpSpPr/>
        <p:nvPr/>
      </p:nvGrpSpPr>
      <p:grpSpPr>
        <a:xfrm>
          <a:off x="0" y="0"/>
          <a:ext cx="0" cy="0"/>
          <a:chOff x="0" y="0"/>
          <a:chExt cx="0" cy="0"/>
        </a:xfrm>
      </p:grpSpPr>
      <p:cxnSp>
        <p:nvCxnSpPr>
          <p:cNvPr id="458" name="Google Shape;458;p68">
            <a:extLst>
              <a:ext uri="{FF2B5EF4-FFF2-40B4-BE49-F238E27FC236}">
                <a16:creationId xmlns:a16="http://schemas.microsoft.com/office/drawing/2014/main" id="{940BF337-BAF6-799D-FB24-58735638FF05}"/>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07919300-4BEC-8564-499C-46E3A675714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41</a:t>
            </a:fld>
            <a:endParaRPr/>
          </a:p>
        </p:txBody>
      </p:sp>
      <p:sp>
        <p:nvSpPr>
          <p:cNvPr id="460" name="Google Shape;460;p68">
            <a:extLst>
              <a:ext uri="{FF2B5EF4-FFF2-40B4-BE49-F238E27FC236}">
                <a16:creationId xmlns:a16="http://schemas.microsoft.com/office/drawing/2014/main" id="{55A46BE9-56F6-ED4C-9C04-A47985CC4D90}"/>
              </a:ext>
            </a:extLst>
          </p:cNvPr>
          <p:cNvSpPr txBox="1"/>
          <p:nvPr/>
        </p:nvSpPr>
        <p:spPr>
          <a:xfrm>
            <a:off x="2501154" y="2175299"/>
            <a:ext cx="6163559" cy="2687879"/>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Les éléments clés d'un modèle d'entreprise durable :</a:t>
            </a:r>
          </a:p>
          <a:p>
            <a:pPr marL="285750" indent="-285750">
              <a:buFont typeface="Wingdings" pitchFamily="2" charset="2"/>
              <a:buChar char="v"/>
            </a:pPr>
            <a:endParaRPr lang="en-GB" sz="14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Durabilité environnementale </a:t>
            </a:r>
            <a:r>
              <a:rPr lang="en-GB" dirty="0">
                <a:solidFill>
                  <a:schemeClr val="tx2">
                    <a:lumMod val="50000"/>
                  </a:schemeClr>
                </a:solidFill>
                <a:latin typeface="Calibri" panose="020F0502020204030204" pitchFamily="34" charset="0"/>
                <a:cs typeface="Calibri" panose="020F0502020204030204" pitchFamily="34" charset="0"/>
              </a:rPr>
              <a:t>: minimiser l'impact environnemental des activités de l'entreprise </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Responsabilité sociale </a:t>
            </a:r>
            <a:r>
              <a:rPr lang="en-GB" dirty="0">
                <a:solidFill>
                  <a:schemeClr val="tx2">
                    <a:lumMod val="50000"/>
                  </a:schemeClr>
                </a:solidFill>
                <a:latin typeface="Calibri" panose="020F0502020204030204" pitchFamily="34" charset="0"/>
                <a:cs typeface="Calibri" panose="020F0502020204030204" pitchFamily="34" charset="0"/>
              </a:rPr>
              <a:t>: priorité au bien-être des personnes, y compris les employés, les clients et les communautés. </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Viabilité économique </a:t>
            </a:r>
            <a:r>
              <a:rPr lang="en-GB" dirty="0">
                <a:solidFill>
                  <a:schemeClr val="tx2">
                    <a:lumMod val="50000"/>
                  </a:schemeClr>
                </a:solidFill>
                <a:latin typeface="Calibri" panose="020F0502020204030204" pitchFamily="34" charset="0"/>
                <a:cs typeface="Calibri" panose="020F0502020204030204" pitchFamily="34" charset="0"/>
              </a:rPr>
              <a:t>: générer des bénéfices et maintenir la stabilité financière tout en adhérant aux principes de durabilité.</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Perspective à long terme </a:t>
            </a:r>
            <a:r>
              <a:rPr lang="en-GB" dirty="0">
                <a:solidFill>
                  <a:schemeClr val="tx2">
                    <a:lumMod val="50000"/>
                  </a:schemeClr>
                </a:solidFill>
                <a:latin typeface="Calibri" panose="020F0502020204030204" pitchFamily="34" charset="0"/>
                <a:cs typeface="Calibri" panose="020F0502020204030204" pitchFamily="34" charset="0"/>
              </a:rPr>
              <a:t>: se concentrer sur la création d'une valeur durable plutôt que de rechercher des gains à court terme au détriment des générations futures.</a:t>
            </a:r>
          </a:p>
          <a:p>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E4F0793D-96DF-175C-8256-901E4007DAB5}"/>
              </a:ext>
            </a:extLst>
          </p:cNvPr>
          <p:cNvSpPr/>
          <p:nvPr/>
        </p:nvSpPr>
        <p:spPr>
          <a:xfrm>
            <a:off x="2504953" y="530657"/>
            <a:ext cx="6217683"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Un modèle d'entreprise durable est un cadre ou une approche qui intègre des considérations économiques, environnementales et sociales au cœur de ses opérations et de ses processus décisionnels.</a:t>
            </a:r>
          </a:p>
          <a:p>
            <a:endParaRPr lang="en-GB" sz="1200" dirty="0">
              <a:solidFill>
                <a:srgbClr val="92D050"/>
              </a:solidFill>
              <a:latin typeface="Calibri" panose="020F0502020204030204" pitchFamily="34" charset="0"/>
              <a:cs typeface="Calibri" panose="020F0502020204030204" pitchFamily="34" charset="0"/>
            </a:endParaRPr>
          </a:p>
          <a:p>
            <a:r>
              <a:rPr lang="en-GB" sz="1600" dirty="0">
                <a:solidFill>
                  <a:srgbClr val="92D050"/>
                </a:solidFill>
                <a:latin typeface="Calibri" panose="020F0502020204030204" pitchFamily="34" charset="0"/>
                <a:cs typeface="Calibri" panose="020F0502020204030204" pitchFamily="34" charset="0"/>
              </a:rPr>
              <a:t>Comment ?</a:t>
            </a:r>
          </a:p>
          <a:p>
            <a:r>
              <a:rPr lang="en-GB" dirty="0">
                <a:solidFill>
                  <a:schemeClr val="tx2">
                    <a:lumMod val="50000"/>
                  </a:schemeClr>
                </a:solidFill>
                <a:latin typeface="Calibri" panose="020F0502020204030204" pitchFamily="34" charset="0"/>
                <a:cs typeface="Calibri" panose="020F0502020204030204" pitchFamily="34" charset="0"/>
              </a:rPr>
              <a:t>En équilibrant la prospérité économique avec l'équité sociale et la gestion de l'environnement</a:t>
            </a:r>
          </a:p>
          <a:p>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3" name="Google Shape;379;p64">
            <a:extLst>
              <a:ext uri="{FF2B5EF4-FFF2-40B4-BE49-F238E27FC236}">
                <a16:creationId xmlns:a16="http://schemas.microsoft.com/office/drawing/2014/main" id="{C7120DAF-6043-69BC-C85D-84D0C7A284A2}"/>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AE718F97-D8AE-1FE2-D9B9-9FC8C240193C}"/>
              </a:ext>
            </a:extLst>
          </p:cNvPr>
          <p:cNvSpPr txBox="1">
            <a:spLocks/>
          </p:cNvSpPr>
          <p:nvPr/>
        </p:nvSpPr>
        <p:spPr>
          <a:xfrm>
            <a:off x="190232" y="1752352"/>
            <a:ext cx="2140593"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De quoi parlons-nous </a:t>
            </a:r>
            <a:r>
              <a:rPr lang="sv-SE" sz="2400" dirty="0">
                <a:latin typeface="Calibri" panose="020F0502020204030204" pitchFamily="34" charset="0"/>
                <a:cs typeface="Calibri" panose="020F0502020204030204" pitchFamily="34" charset="0"/>
              </a:rPr>
              <a:t>?</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5" name="Google Shape;457;p68">
            <a:extLst>
              <a:ext uri="{FF2B5EF4-FFF2-40B4-BE49-F238E27FC236}">
                <a16:creationId xmlns:a16="http://schemas.microsoft.com/office/drawing/2014/main" id="{2E63CB16-9359-CE3B-F083-9183CB936079}"/>
              </a:ext>
            </a:extLst>
          </p:cNvPr>
          <p:cNvSpPr txBox="1">
            <a:spLocks/>
          </p:cNvSpPr>
          <p:nvPr/>
        </p:nvSpPr>
        <p:spPr>
          <a:xfrm>
            <a:off x="362552" y="717876"/>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5DC3E5CE-01C7-E912-CC63-816B961C9365}"/>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7" name="ZoneTexte 6">
            <a:extLst>
              <a:ext uri="{FF2B5EF4-FFF2-40B4-BE49-F238E27FC236}">
                <a16:creationId xmlns:a16="http://schemas.microsoft.com/office/drawing/2014/main" id="{0DE51DBB-319F-DB56-C9A3-0383F8BCDA4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324344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2D5A1C1A-5FE0-A6AA-713F-4A63CD65A698}"/>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5F5008B-F420-119C-6309-73E5C1D4E062}"/>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4091B74B-F0C6-7B03-BFB3-01F4A854E1F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42</a:t>
            </a:fld>
            <a:endParaRPr/>
          </a:p>
        </p:txBody>
      </p:sp>
      <p:sp>
        <p:nvSpPr>
          <p:cNvPr id="460" name="Google Shape;460;p68">
            <a:extLst>
              <a:ext uri="{FF2B5EF4-FFF2-40B4-BE49-F238E27FC236}">
                <a16:creationId xmlns:a16="http://schemas.microsoft.com/office/drawing/2014/main" id="{75463C35-CC23-E7AB-E51E-096BABE640B8}"/>
              </a:ext>
            </a:extLst>
          </p:cNvPr>
          <p:cNvSpPr txBox="1"/>
          <p:nvPr/>
        </p:nvSpPr>
        <p:spPr>
          <a:xfrm>
            <a:off x="2521058" y="706335"/>
            <a:ext cx="6144647" cy="4134429"/>
          </a:xfrm>
          <a:prstGeom prst="rect">
            <a:avLst/>
          </a:prstGeom>
          <a:noFill/>
          <a:ln>
            <a:noFill/>
          </a:ln>
        </p:spPr>
        <p:txBody>
          <a:bodyPr spcFirstLastPara="1" wrap="square" lIns="0" tIns="10124" rIns="0" bIns="0" anchor="t" anchorCtr="0">
            <a:spAutoFit/>
          </a:bodyPr>
          <a:lstStyle/>
          <a:p>
            <a:r>
              <a:rPr lang="en-GB" b="1" dirty="0">
                <a:solidFill>
                  <a:srgbClr val="8ECC4E"/>
                </a:solidFill>
                <a:latin typeface="Calibri" panose="020F0502020204030204" pitchFamily="34" charset="0"/>
                <a:cs typeface="Calibri" panose="020F0502020204030204" pitchFamily="34" charset="0"/>
              </a:rPr>
              <a:t>Principaux éléments d'un modèle d'entreprise traditionnel :</a:t>
            </a:r>
          </a:p>
          <a:p>
            <a:endParaRPr lang="en-GB"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Maximisation des profits : </a:t>
            </a:r>
            <a:r>
              <a:rPr lang="en-GB" dirty="0">
                <a:solidFill>
                  <a:schemeClr val="tx2">
                    <a:lumMod val="50000"/>
                  </a:schemeClr>
                </a:solidFill>
                <a:latin typeface="Calibri" panose="020F0502020204030204" pitchFamily="34" charset="0"/>
                <a:cs typeface="Calibri" panose="020F0502020204030204" pitchFamily="34" charset="0"/>
              </a:rPr>
              <a:t>générer des profits et maximiser le rendement pour les actionnaires</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Rentabilité : </a:t>
            </a:r>
            <a:r>
              <a:rPr lang="en-GB" dirty="0">
                <a:solidFill>
                  <a:schemeClr val="tx2">
                    <a:lumMod val="50000"/>
                  </a:schemeClr>
                </a:solidFill>
                <a:latin typeface="Calibri" panose="020F0502020204030204" pitchFamily="34" charset="0"/>
                <a:cs typeface="Calibri" panose="020F0502020204030204" pitchFamily="34" charset="0"/>
              </a:rPr>
              <a:t>donner la priorité à la rentabilité et à l'efficacité opérationnelle afin d'améliorer la rentabilité.</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Avantage concurrentiel : </a:t>
            </a:r>
            <a:r>
              <a:rPr lang="en-GB" dirty="0">
                <a:solidFill>
                  <a:schemeClr val="tx2">
                    <a:lumMod val="50000"/>
                  </a:schemeClr>
                </a:solidFill>
                <a:latin typeface="Calibri" panose="020F0502020204030204" pitchFamily="34" charset="0"/>
                <a:cs typeface="Calibri" panose="020F0502020204030204" pitchFamily="34" charset="0"/>
              </a:rPr>
              <a:t>obtenir un avantage concurrentiel sur le marché grâce à des facteurs tels que la différenciation des produits, la stratégie de marque, les stratégies de prix et le positionnement sur le marché.</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Orientation vers la croissance : </a:t>
            </a:r>
            <a:r>
              <a:rPr lang="en-GB" dirty="0">
                <a:solidFill>
                  <a:schemeClr val="tx2">
                    <a:lumMod val="50000"/>
                  </a:schemeClr>
                </a:solidFill>
                <a:latin typeface="Calibri" panose="020F0502020204030204" pitchFamily="34" charset="0"/>
                <a:cs typeface="Calibri" panose="020F0502020204030204" pitchFamily="34" charset="0"/>
              </a:rPr>
              <a:t>viser à étendre sa part de marché, à augmenter ses revenus et à pénétrer de nouveaux marchés ou de nouvelles gammes de produits pour stimuler la croissance.</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Primauté des parties prenantes : </a:t>
            </a:r>
            <a:r>
              <a:rPr lang="en-GB" dirty="0">
                <a:solidFill>
                  <a:schemeClr val="tx2">
                    <a:lumMod val="50000"/>
                  </a:schemeClr>
                </a:solidFill>
                <a:latin typeface="Calibri" panose="020F0502020204030204" pitchFamily="34" charset="0"/>
                <a:cs typeface="Calibri" panose="020F0502020204030204" pitchFamily="34" charset="0"/>
              </a:rPr>
              <a:t>les actionnaires occupent une place prépondérante</a:t>
            </a:r>
          </a:p>
          <a:p>
            <a:pPr marL="285750" indent="-285750">
              <a:spcAft>
                <a:spcPts val="600"/>
              </a:spcAft>
              <a:buClr>
                <a:srgbClr val="8ECC4E"/>
              </a:buClr>
              <a:buFont typeface="Wingdings" pitchFamily="2" charset="2"/>
              <a:buChar char="v"/>
            </a:pPr>
            <a:r>
              <a:rPr lang="en-GB" i="1" dirty="0">
                <a:solidFill>
                  <a:schemeClr val="tx2">
                    <a:lumMod val="50000"/>
                  </a:schemeClr>
                </a:solidFill>
                <a:latin typeface="Calibri" panose="020F0502020204030204" pitchFamily="34" charset="0"/>
                <a:cs typeface="Calibri" panose="020F0502020204030204" pitchFamily="34" charset="0"/>
              </a:rPr>
              <a:t>Une attention limitée à l'impact environnemental et social : </a:t>
            </a:r>
            <a:r>
              <a:rPr lang="en-GB" dirty="0">
                <a:solidFill>
                  <a:schemeClr val="tx2">
                    <a:lumMod val="50000"/>
                  </a:schemeClr>
                </a:solidFill>
                <a:latin typeface="Calibri" panose="020F0502020204030204" pitchFamily="34" charset="0"/>
                <a:cs typeface="Calibri" panose="020F0502020204030204" pitchFamily="34" charset="0"/>
              </a:rPr>
              <a:t>la prise en compte de l'impact environnemental et social est souvent secondaire par rapport aux objectifs financiers</a:t>
            </a:r>
            <a:r>
              <a:rPr lang="en-GB" i="1" dirty="0">
                <a:solidFill>
                  <a:schemeClr val="tx2">
                    <a:lumMod val="50000"/>
                  </a:schemeClr>
                </a:solidFill>
                <a:latin typeface="Calibri" panose="020F0502020204030204" pitchFamily="34" charset="0"/>
                <a:cs typeface="Calibri" panose="020F0502020204030204" pitchFamily="34" charset="0"/>
              </a:rPr>
              <a:t>.</a:t>
            </a:r>
            <a:endParaRPr lang="en-GB" b="1" dirty="0">
              <a:solidFill>
                <a:schemeClr val="tx2">
                  <a:lumMod val="50000"/>
                </a:schemeClr>
              </a:solidFill>
              <a:latin typeface="Calibri" panose="020F0502020204030204" pitchFamily="34" charset="0"/>
              <a:cs typeface="Calibri" panose="020F0502020204030204" pitchFamily="34" charset="0"/>
            </a:endParaRPr>
          </a:p>
        </p:txBody>
      </p:sp>
      <p:sp>
        <p:nvSpPr>
          <p:cNvPr id="4" name="Google Shape;379;p64">
            <a:extLst>
              <a:ext uri="{FF2B5EF4-FFF2-40B4-BE49-F238E27FC236}">
                <a16:creationId xmlns:a16="http://schemas.microsoft.com/office/drawing/2014/main" id="{CB40144A-751D-C71F-3BDD-53B773334D04}"/>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0D416364-9245-FD67-DC33-977F69017080}"/>
              </a:ext>
            </a:extLst>
          </p:cNvPr>
          <p:cNvSpPr txBox="1">
            <a:spLocks/>
          </p:cNvSpPr>
          <p:nvPr/>
        </p:nvSpPr>
        <p:spPr>
          <a:xfrm>
            <a:off x="222364" y="1744914"/>
            <a:ext cx="2113432"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De quoi parlons-nous </a:t>
            </a:r>
            <a:r>
              <a:rPr lang="sv-SE" sz="2400" dirty="0">
                <a:latin typeface="Calibri" panose="020F0502020204030204" pitchFamily="34" charset="0"/>
                <a:cs typeface="Calibri" panose="020F0502020204030204" pitchFamily="34" charset="0"/>
              </a:rPr>
              <a:t>?</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240D8425-0E1D-B942-BB64-E97C350396A4}"/>
              </a:ext>
            </a:extLst>
          </p:cNvPr>
          <p:cNvSpPr txBox="1">
            <a:spLocks/>
          </p:cNvSpPr>
          <p:nvPr/>
        </p:nvSpPr>
        <p:spPr>
          <a:xfrm>
            <a:off x="363435"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7" name="Google Shape;458;p68">
            <a:extLst>
              <a:ext uri="{FF2B5EF4-FFF2-40B4-BE49-F238E27FC236}">
                <a16:creationId xmlns:a16="http://schemas.microsoft.com/office/drawing/2014/main" id="{D88B568F-84CD-E23B-E53A-2322CBA0BA11}"/>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D42895B2-42E7-ADD9-DA2E-563E9074A11D}"/>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560383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95B2E0CE-0291-D577-43C2-A143B6DEACC3}"/>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E3617ADF-9678-5B57-E93D-BBAF6DB83996}"/>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3CC8B64A-714B-CB45-3262-6A66B1E70AF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43</a:t>
            </a:fld>
            <a:endParaRPr/>
          </a:p>
        </p:txBody>
      </p:sp>
      <p:sp>
        <p:nvSpPr>
          <p:cNvPr id="460" name="Google Shape;460;p68">
            <a:extLst>
              <a:ext uri="{FF2B5EF4-FFF2-40B4-BE49-F238E27FC236}">
                <a16:creationId xmlns:a16="http://schemas.microsoft.com/office/drawing/2014/main" id="{B01EFDA1-EAA4-A990-28F7-F01A86AAF529}"/>
              </a:ext>
            </a:extLst>
          </p:cNvPr>
          <p:cNvSpPr txBox="1"/>
          <p:nvPr/>
        </p:nvSpPr>
        <p:spPr>
          <a:xfrm>
            <a:off x="2646024" y="2571750"/>
            <a:ext cx="2973558" cy="1826105"/>
          </a:xfrm>
          <a:prstGeom prst="rect">
            <a:avLst/>
          </a:prstGeom>
          <a:noFill/>
          <a:ln>
            <a:noFill/>
          </a:ln>
        </p:spPr>
        <p:txBody>
          <a:bodyPr spcFirstLastPara="1" wrap="square" lIns="0" tIns="10124" rIns="0" bIns="0" anchor="t" anchorCtr="0">
            <a:spAutoFit/>
          </a:bodyPr>
          <a:lstStyle/>
          <a:p>
            <a:r>
              <a:rPr lang="en-GB" b="1" dirty="0">
                <a:solidFill>
                  <a:schemeClr val="tx2">
                    <a:lumMod val="50000"/>
                  </a:schemeClr>
                </a:solidFill>
                <a:latin typeface="Calibri" panose="020F0502020204030204" pitchFamily="34" charset="0"/>
                <a:cs typeface="Calibri" panose="020F0502020204030204" pitchFamily="34" charset="0"/>
              </a:rPr>
              <a:t>Principes clés de l'économie circulaire :</a:t>
            </a:r>
          </a:p>
          <a:p>
            <a:endParaRPr lang="en-GB"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Conception de l'élimination des déchets et de la pollution</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Conserver les produits et matériaux en usage</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Régénérer les systèmes naturels</a:t>
            </a:r>
          </a:p>
          <a:p>
            <a:pPr marL="285750" indent="-285750">
              <a:spcAft>
                <a:spcPts val="600"/>
              </a:spcAft>
              <a:buClr>
                <a:srgbClr val="8ECC4E"/>
              </a:buClr>
              <a:buFont typeface="Wingdings" pitchFamily="2" charset="2"/>
              <a:buChar char="v"/>
            </a:pPr>
            <a:r>
              <a:rPr lang="en-GB" dirty="0">
                <a:solidFill>
                  <a:schemeClr val="tx2">
                    <a:lumMod val="50000"/>
                  </a:schemeClr>
                </a:solidFill>
                <a:latin typeface="Calibri" panose="020F0502020204030204" pitchFamily="34" charset="0"/>
                <a:cs typeface="Calibri" panose="020F0502020204030204" pitchFamily="34" charset="0"/>
              </a:rPr>
              <a:t>Passage aux énergies renouvelables</a:t>
            </a:r>
            <a:endParaRPr lang="en-GB"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0F0E9F51-AF56-EE6A-414B-416AB01E9B25}"/>
              </a:ext>
            </a:extLst>
          </p:cNvPr>
          <p:cNvSpPr/>
          <p:nvPr/>
        </p:nvSpPr>
        <p:spPr>
          <a:xfrm>
            <a:off x="2646024" y="530657"/>
            <a:ext cx="6076612" cy="57352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L'économie circulaire est un modèle de production et de consommation qui vise à minimiser les déchets et à tirer le meilleur parti des ressources.</a:t>
            </a:r>
          </a:p>
          <a:p>
            <a:endParaRPr lang="en-GB" sz="1200" dirty="0">
              <a:solidFill>
                <a:srgbClr val="92D050"/>
              </a:solidFill>
              <a:latin typeface="Calibri" panose="020F0502020204030204" pitchFamily="34" charset="0"/>
              <a:cs typeface="Calibri" panose="020F0502020204030204" pitchFamily="34" charset="0"/>
            </a:endParaRPr>
          </a:p>
          <a:p>
            <a:r>
              <a:rPr lang="en-GB" sz="1600" dirty="0">
                <a:solidFill>
                  <a:srgbClr val="92D050"/>
                </a:solidFill>
                <a:latin typeface="Calibri" panose="020F0502020204030204" pitchFamily="34" charset="0"/>
                <a:cs typeface="Calibri" panose="020F0502020204030204" pitchFamily="34" charset="0"/>
              </a:rPr>
              <a:t>Comment ?</a:t>
            </a:r>
          </a:p>
          <a:p>
            <a:r>
              <a:rPr lang="en-GB" dirty="0">
                <a:solidFill>
                  <a:schemeClr val="tx2">
                    <a:lumMod val="50000"/>
                  </a:schemeClr>
                </a:solidFill>
                <a:latin typeface="Calibri" panose="020F0502020204030204" pitchFamily="34" charset="0"/>
                <a:cs typeface="Calibri" panose="020F0502020204030204" pitchFamily="34" charset="0"/>
              </a:rPr>
              <a:t>Les produits sont conçus pour être durables, réparables et recyclables. Les matériaux sont réutilisés, remanufacturés ou recyclés pour créer de nouveaux produits, ce qui permet de boucler la boucle et de réduire le besoin de nouvelles matières premières.</a:t>
            </a:r>
          </a:p>
          <a:p>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5" name="Google Shape;379;p64">
            <a:extLst>
              <a:ext uri="{FF2B5EF4-FFF2-40B4-BE49-F238E27FC236}">
                <a16:creationId xmlns:a16="http://schemas.microsoft.com/office/drawing/2014/main" id="{B6EC52A7-A33B-3EDF-A7D5-065F490443E7}"/>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887078DB-424F-FE2B-F105-B26E2F0C2B41}"/>
              </a:ext>
            </a:extLst>
          </p:cNvPr>
          <p:cNvSpPr txBox="1">
            <a:spLocks/>
          </p:cNvSpPr>
          <p:nvPr/>
        </p:nvSpPr>
        <p:spPr>
          <a:xfrm>
            <a:off x="267629" y="1744914"/>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L’économie circulaire</a:t>
            </a: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442471B-5C9C-070D-AAE8-238B86B637A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C3F98D4C-C977-C6C8-BF51-93EAED794AC9}"/>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B31F55FE-4ECB-01A3-9E14-1BE701DF460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127195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03D0E504-6102-3F7C-DAE2-694B4BA08B29}"/>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B7B1C90D-CEF8-7A97-525F-29DA19AAFEC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44</a:t>
            </a:fld>
            <a:endParaRPr/>
          </a:p>
        </p:txBody>
      </p:sp>
      <p:sp>
        <p:nvSpPr>
          <p:cNvPr id="460" name="Google Shape;460;p68">
            <a:extLst>
              <a:ext uri="{FF2B5EF4-FFF2-40B4-BE49-F238E27FC236}">
                <a16:creationId xmlns:a16="http://schemas.microsoft.com/office/drawing/2014/main" id="{8626191B-ED73-F446-E130-813BF8B209AF}"/>
              </a:ext>
            </a:extLst>
          </p:cNvPr>
          <p:cNvSpPr txBox="1"/>
          <p:nvPr/>
        </p:nvSpPr>
        <p:spPr>
          <a:xfrm>
            <a:off x="2646024" y="544083"/>
            <a:ext cx="6019682" cy="4319095"/>
          </a:xfrm>
          <a:prstGeom prst="rect">
            <a:avLst/>
          </a:prstGeom>
          <a:noFill/>
          <a:ln>
            <a:noFill/>
          </a:ln>
        </p:spPr>
        <p:txBody>
          <a:bodyPr spcFirstLastPara="1" wrap="square" lIns="0" tIns="10124" rIns="0" bIns="0" anchor="t" anchorCtr="0">
            <a:spAutoFit/>
          </a:bodyPr>
          <a:lstStyle/>
          <a:p>
            <a:r>
              <a:rPr lang="en-GB" sz="1800" b="1" dirty="0">
                <a:solidFill>
                  <a:srgbClr val="8ECC4E"/>
                </a:solidFill>
                <a:latin typeface="Calibri" panose="020F0502020204030204" pitchFamily="34" charset="0"/>
                <a:cs typeface="Calibri" panose="020F0502020204030204" pitchFamily="34" charset="0"/>
              </a:rPr>
              <a:t>Deux modèles qui privilégient la collaboration, la durabilité et le bien-être social </a:t>
            </a:r>
          </a:p>
          <a:p>
            <a:endParaRPr lang="en-GB" sz="1600" b="1" dirty="0">
              <a:solidFill>
                <a:schemeClr val="tx2">
                  <a:lumMod val="50000"/>
                </a:schemeClr>
              </a:solidFill>
              <a:latin typeface="Calibri" panose="020F0502020204030204" pitchFamily="34" charset="0"/>
              <a:cs typeface="Calibri" panose="020F0502020204030204" pitchFamily="34" charset="0"/>
            </a:endParaRPr>
          </a:p>
          <a:p>
            <a:pPr>
              <a:buClr>
                <a:schemeClr val="tx2">
                  <a:lumMod val="50000"/>
                </a:schemeClr>
              </a:buClr>
            </a:pPr>
            <a:r>
              <a:rPr lang="en-GB" sz="1600" b="1" dirty="0">
                <a:solidFill>
                  <a:srgbClr val="8ECC4E"/>
                </a:solidFill>
                <a:latin typeface="Calibri" panose="020F0502020204030204" pitchFamily="34" charset="0"/>
                <a:cs typeface="Calibri" panose="020F0502020204030204" pitchFamily="34" charset="0"/>
              </a:rPr>
              <a:t>L'économie fonctionnelle :</a:t>
            </a:r>
          </a:p>
          <a:p>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l'accent est mis sur la performance et l'utilité des produits ou des services plutôt que sur leur propriété</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Au lieu de posséder des produits, les consommateurs y accèdent par le biais de services tels que la location, le leasing ou les plateformes de partage.</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l'objectif est de maximiser l'utilisation des ressources et de minimiser les déchets en veillant à ce que les produits soient utilisés efficacement tout au long de leur cycle de vie</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Les produits sont conçus pour être durables, réparables et évolutifs, ce qui prolonge leur durée de vie et réduit la nécessité d'une nouvelle production.</a:t>
            </a:r>
          </a:p>
        </p:txBody>
      </p:sp>
      <p:sp>
        <p:nvSpPr>
          <p:cNvPr id="3" name="Platshållare för text 2">
            <a:extLst>
              <a:ext uri="{FF2B5EF4-FFF2-40B4-BE49-F238E27FC236}">
                <a16:creationId xmlns:a16="http://schemas.microsoft.com/office/drawing/2014/main" id="{312493D4-4F5C-E366-D66F-1C011DD84433}"/>
              </a:ext>
            </a:extLst>
          </p:cNvPr>
          <p:cNvSpPr>
            <a:spLocks noGrp="1"/>
          </p:cNvSpPr>
          <p:nvPr>
            <p:ph type="body" idx="2"/>
          </p:nvPr>
        </p:nvSpPr>
        <p:spPr/>
        <p:txBody>
          <a:bodyPr/>
          <a:lstStyle/>
          <a:p>
            <a:endParaRPr lang="sv-SE" dirty="0"/>
          </a:p>
        </p:txBody>
      </p:sp>
      <p:sp>
        <p:nvSpPr>
          <p:cNvPr id="4" name="Google Shape;379;p64">
            <a:extLst>
              <a:ext uri="{FF2B5EF4-FFF2-40B4-BE49-F238E27FC236}">
                <a16:creationId xmlns:a16="http://schemas.microsoft.com/office/drawing/2014/main" id="{0034EE51-6497-6049-2F91-17895906AB21}"/>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5" name="Google Shape;456;p68">
            <a:extLst>
              <a:ext uri="{FF2B5EF4-FFF2-40B4-BE49-F238E27FC236}">
                <a16:creationId xmlns:a16="http://schemas.microsoft.com/office/drawing/2014/main" id="{E2B2B92F-32F0-2A40-D5DA-09363023A621}"/>
              </a:ext>
            </a:extLst>
          </p:cNvPr>
          <p:cNvSpPr txBox="1">
            <a:spLocks/>
          </p:cNvSpPr>
          <p:nvPr/>
        </p:nvSpPr>
        <p:spPr>
          <a:xfrm>
            <a:off x="267629" y="1744914"/>
            <a:ext cx="1852116"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
            </a:r>
            <a:r>
              <a:rPr lang="sv-SE" sz="2400" dirty="0" err="1">
                <a:latin typeface="Calibri" panose="020F0502020204030204" pitchFamily="34" charset="0"/>
                <a:cs typeface="Calibri" panose="020F0502020204030204" pitchFamily="34" charset="0"/>
              </a:rPr>
              <a:t>économie fonctionnelle </a:t>
            </a:r>
            <a:r>
              <a:rPr lang="sv-SE" sz="2400" dirty="0">
                <a:latin typeface="Calibri" panose="020F0502020204030204" pitchFamily="34" charset="0"/>
                <a:cs typeface="Calibri" panose="020F0502020204030204" pitchFamily="34" charset="0"/>
              </a:rPr>
              <a:t>et l'</a:t>
            </a:r>
            <a:r>
              <a:rPr lang="sv-SE" sz="2400" dirty="0" err="1">
                <a:latin typeface="Calibri" panose="020F0502020204030204" pitchFamily="34" charset="0"/>
                <a:cs typeface="Calibri" panose="020F0502020204030204" pitchFamily="34" charset="0"/>
              </a:rPr>
              <a:t>économie coopérative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6" name="Google Shape;457;p68">
            <a:extLst>
              <a:ext uri="{FF2B5EF4-FFF2-40B4-BE49-F238E27FC236}">
                <a16:creationId xmlns:a16="http://schemas.microsoft.com/office/drawing/2014/main" id="{5FA998CB-4D3B-557F-F5D4-D283EC753582}"/>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7" name="Google Shape;458;p68">
            <a:extLst>
              <a:ext uri="{FF2B5EF4-FFF2-40B4-BE49-F238E27FC236}">
                <a16:creationId xmlns:a16="http://schemas.microsoft.com/office/drawing/2014/main" id="{3B25B741-FAF0-051D-06E3-FAA14AE6F09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4DB55898-11FB-7949-42D5-754DD096C2FF}"/>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790257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7A4C247-1964-C906-40AD-54168380A293}"/>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91CB8240-BE45-AB22-B331-98C4416C085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45</a:t>
            </a:fld>
            <a:endParaRPr/>
          </a:p>
        </p:txBody>
      </p:sp>
      <p:sp>
        <p:nvSpPr>
          <p:cNvPr id="460" name="Google Shape;460;p68">
            <a:extLst>
              <a:ext uri="{FF2B5EF4-FFF2-40B4-BE49-F238E27FC236}">
                <a16:creationId xmlns:a16="http://schemas.microsoft.com/office/drawing/2014/main" id="{A15E779F-8A71-11A6-94A1-39A109110F78}"/>
              </a:ext>
            </a:extLst>
          </p:cNvPr>
          <p:cNvSpPr txBox="1"/>
          <p:nvPr/>
        </p:nvSpPr>
        <p:spPr>
          <a:xfrm>
            <a:off x="2633426" y="706335"/>
            <a:ext cx="6032280" cy="3672764"/>
          </a:xfrm>
          <a:prstGeom prst="rect">
            <a:avLst/>
          </a:prstGeom>
          <a:noFill/>
          <a:ln>
            <a:noFill/>
          </a:ln>
        </p:spPr>
        <p:txBody>
          <a:bodyPr spcFirstLastPara="1" wrap="square" lIns="0" tIns="10124" rIns="0" bIns="0" anchor="t" anchorCtr="0">
            <a:spAutoFit/>
          </a:bodyPr>
          <a:lstStyle/>
          <a:p>
            <a:pPr>
              <a:buClr>
                <a:schemeClr val="tx2">
                  <a:lumMod val="50000"/>
                </a:schemeClr>
              </a:buClr>
            </a:pPr>
            <a:r>
              <a:rPr lang="en-GB" sz="1600" b="1" dirty="0">
                <a:solidFill>
                  <a:srgbClr val="8ECC4E"/>
                </a:solidFill>
                <a:latin typeface="Calibri" panose="020F0502020204030204" pitchFamily="34" charset="0"/>
                <a:cs typeface="Calibri" panose="020F0502020204030204" pitchFamily="34" charset="0"/>
              </a:rPr>
              <a:t>L'économie coopérative :</a:t>
            </a:r>
          </a:p>
          <a:p>
            <a:endParaRPr lang="en-GB" sz="16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met l'accent sur la propriété démocratique, le contrôle et le partage des bénéfices entre les parties prenantes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Les coopératives sont détenues et gérées par leurs membres, qui peuvent être des employés, des clients ou des communautés locales.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la prise de décision est généralement décentralisée, les membres ayant leur mot à dire sur l'orientation et la gouvernance de la coopérative</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les bénéfices sont souvent réinvestis dans la coopérative ou distribués équitablement entre les membres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Les coopératives peuvent opérer dans différents secteurs</a:t>
            </a:r>
          </a:p>
          <a:p>
            <a:pPr marL="285750" indent="-285750">
              <a:spcAft>
                <a:spcPts val="600"/>
              </a:spcAft>
              <a:buClr>
                <a:srgbClr val="8ECC4E"/>
              </a:buClr>
              <a:buFont typeface="Wingdings" pitchFamily="2" charset="2"/>
              <a:buChar char="v"/>
            </a:pPr>
            <a:r>
              <a:rPr lang="en-GB" sz="1600" dirty="0">
                <a:solidFill>
                  <a:schemeClr val="tx2">
                    <a:lumMod val="50000"/>
                  </a:schemeClr>
                </a:solidFill>
                <a:latin typeface="Calibri" panose="020F0502020204030204" pitchFamily="34" charset="0"/>
                <a:cs typeface="Calibri" panose="020F0502020204030204" pitchFamily="34" charset="0"/>
              </a:rPr>
              <a:t> promouvoir la démocratie économique et la cohésion sociale.</a:t>
            </a:r>
          </a:p>
        </p:txBody>
      </p:sp>
      <p:sp>
        <p:nvSpPr>
          <p:cNvPr id="3" name="Platshållare för text 2">
            <a:extLst>
              <a:ext uri="{FF2B5EF4-FFF2-40B4-BE49-F238E27FC236}">
                <a16:creationId xmlns:a16="http://schemas.microsoft.com/office/drawing/2014/main" id="{96618093-4EC0-A49C-654B-4EC151185715}"/>
              </a:ext>
            </a:extLst>
          </p:cNvPr>
          <p:cNvSpPr>
            <a:spLocks noGrp="1"/>
          </p:cNvSpPr>
          <p:nvPr>
            <p:ph type="body" idx="1"/>
          </p:nvPr>
        </p:nvSpPr>
        <p:spPr/>
        <p:txBody>
          <a:bodyPr/>
          <a:lstStyle/>
          <a:p>
            <a:endParaRPr lang="sv-SE"/>
          </a:p>
        </p:txBody>
      </p:sp>
      <p:sp>
        <p:nvSpPr>
          <p:cNvPr id="5" name="Platshållare för text 4">
            <a:extLst>
              <a:ext uri="{FF2B5EF4-FFF2-40B4-BE49-F238E27FC236}">
                <a16:creationId xmlns:a16="http://schemas.microsoft.com/office/drawing/2014/main" id="{97531662-D23B-308C-88EA-F693ABC8BB94}"/>
              </a:ext>
            </a:extLst>
          </p:cNvPr>
          <p:cNvSpPr>
            <a:spLocks noGrp="1"/>
          </p:cNvSpPr>
          <p:nvPr>
            <p:ph type="body" idx="2"/>
          </p:nvPr>
        </p:nvSpPr>
        <p:spPr/>
        <p:txBody>
          <a:bodyPr/>
          <a:lstStyle/>
          <a:p>
            <a:endParaRPr lang="sv-SE"/>
          </a:p>
        </p:txBody>
      </p:sp>
      <p:sp>
        <p:nvSpPr>
          <p:cNvPr id="6" name="Google Shape;379;p64">
            <a:extLst>
              <a:ext uri="{FF2B5EF4-FFF2-40B4-BE49-F238E27FC236}">
                <a16:creationId xmlns:a16="http://schemas.microsoft.com/office/drawing/2014/main" id="{BD2A1AD9-D2CB-CB6A-6C0D-2A69EF60CCD1}"/>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50950C45-E2D2-D485-A849-25229A051419}"/>
              </a:ext>
            </a:extLst>
          </p:cNvPr>
          <p:cNvSpPr txBox="1">
            <a:spLocks/>
          </p:cNvSpPr>
          <p:nvPr/>
        </p:nvSpPr>
        <p:spPr>
          <a:xfrm>
            <a:off x="267629" y="1744914"/>
            <a:ext cx="1860429"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a:latin typeface="Calibri" panose="020F0502020204030204" pitchFamily="34" charset="0"/>
                <a:cs typeface="Calibri" panose="020F0502020204030204" pitchFamily="34" charset="0"/>
              </a:rPr>
              <a:t>L'</a:t>
            </a:r>
            <a:r>
              <a:rPr lang="sv-SE" sz="2400" dirty="0" err="1">
                <a:latin typeface="Calibri" panose="020F0502020204030204" pitchFamily="34" charset="0"/>
                <a:cs typeface="Calibri" panose="020F0502020204030204" pitchFamily="34" charset="0"/>
              </a:rPr>
              <a:t>économie fonctionnelle </a:t>
            </a:r>
            <a:r>
              <a:rPr lang="sv-SE" sz="2400" dirty="0">
                <a:latin typeface="Calibri" panose="020F0502020204030204" pitchFamily="34" charset="0"/>
                <a:cs typeface="Calibri" panose="020F0502020204030204" pitchFamily="34" charset="0"/>
              </a:rPr>
              <a:t>et l'</a:t>
            </a:r>
            <a:r>
              <a:rPr lang="sv-SE" sz="2400" dirty="0" err="1">
                <a:latin typeface="Calibri" panose="020F0502020204030204" pitchFamily="34" charset="0"/>
                <a:cs typeface="Calibri" panose="020F0502020204030204" pitchFamily="34" charset="0"/>
              </a:rPr>
              <a:t>économie coopérative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F0DBA4F6-F76B-957A-8701-76BCDFF9329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7E98061E-28C9-FA8F-20B6-5FC6AD145F54}"/>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D046467D-A97A-FCFD-14F6-18E071FA7346}"/>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4143628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4203AA24-1119-4D36-6318-E325136FEDA5}"/>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F8F65479-931C-12FF-EE6D-5D774E71F88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46</a:t>
            </a:fld>
            <a:endParaRPr/>
          </a:p>
        </p:txBody>
      </p:sp>
      <p:sp>
        <p:nvSpPr>
          <p:cNvPr id="460" name="Google Shape;460;p68">
            <a:extLst>
              <a:ext uri="{FF2B5EF4-FFF2-40B4-BE49-F238E27FC236}">
                <a16:creationId xmlns:a16="http://schemas.microsoft.com/office/drawing/2014/main" id="{27BA7366-5E34-4899-AF65-6F783E5EDCF0}"/>
              </a:ext>
            </a:extLst>
          </p:cNvPr>
          <p:cNvSpPr txBox="1"/>
          <p:nvPr/>
        </p:nvSpPr>
        <p:spPr>
          <a:xfrm>
            <a:off x="2504953" y="1940818"/>
            <a:ext cx="6217683" cy="2687879"/>
          </a:xfrm>
          <a:prstGeom prst="rect">
            <a:avLst/>
          </a:prstGeom>
          <a:noFill/>
          <a:ln>
            <a:noFill/>
          </a:ln>
        </p:spPr>
        <p:txBody>
          <a:bodyPr spcFirstLastPara="1" wrap="square" lIns="0" tIns="10124" rIns="0" bIns="0" anchor="t" anchorCtr="0">
            <a:spAutoFit/>
          </a:bodyPr>
          <a:lstStyle/>
          <a:p>
            <a:r>
              <a:rPr lang="en-GB" sz="1200" b="1" dirty="0">
                <a:solidFill>
                  <a:schemeClr val="tx2">
                    <a:lumMod val="50000"/>
                  </a:schemeClr>
                </a:solidFill>
                <a:latin typeface="Calibri" panose="020F0502020204030204" pitchFamily="34" charset="0"/>
                <a:cs typeface="Calibri" panose="020F0502020204030204" pitchFamily="34" charset="0"/>
              </a:rPr>
              <a:t>Caractéristiques principales de l'ESS :</a:t>
            </a:r>
          </a:p>
          <a:p>
            <a:endParaRPr lang="en-GB" sz="12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 Objectifs sociaux </a:t>
            </a:r>
            <a:r>
              <a:rPr lang="en-GB" sz="1200" dirty="0">
                <a:solidFill>
                  <a:schemeClr val="tx2">
                    <a:lumMod val="50000"/>
                  </a:schemeClr>
                </a:solidFill>
                <a:latin typeface="Calibri" panose="020F0502020204030204" pitchFamily="34" charset="0"/>
                <a:cs typeface="Calibri" panose="020F0502020204030204" pitchFamily="34" charset="0"/>
              </a:rPr>
              <a:t>: lutte contre la pauvreté, création d'emplois, développement communautaire, etc.</a:t>
            </a: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Solidarité et coopération </a:t>
            </a:r>
            <a:r>
              <a:rPr lang="en-GB" sz="1200" dirty="0">
                <a:solidFill>
                  <a:schemeClr val="tx2">
                    <a:lumMod val="50000"/>
                  </a:schemeClr>
                </a:solidFill>
                <a:latin typeface="Calibri" panose="020F0502020204030204" pitchFamily="34" charset="0"/>
                <a:cs typeface="Calibri" panose="020F0502020204030204" pitchFamily="34" charset="0"/>
              </a:rPr>
              <a:t>: promouvoir la collaboration et le soutien mutuel</a:t>
            </a: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Inclusion et autonomisation </a:t>
            </a:r>
            <a:r>
              <a:rPr lang="en-GB" sz="1200" dirty="0">
                <a:solidFill>
                  <a:schemeClr val="tx2">
                    <a:lumMod val="50000"/>
                  </a:schemeClr>
                </a:solidFill>
                <a:latin typeface="Calibri" panose="020F0502020204030204" pitchFamily="34" charset="0"/>
                <a:cs typeface="Calibri" panose="020F0502020204030204" pitchFamily="34" charset="0"/>
              </a:rPr>
              <a:t>: inclure les groupes marginalisés et autonomiser les communautés</a:t>
            </a: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Pratiques durables </a:t>
            </a:r>
            <a:r>
              <a:rPr lang="en-GB" sz="1200" dirty="0">
                <a:solidFill>
                  <a:schemeClr val="tx2">
                    <a:lumMod val="50000"/>
                  </a:schemeClr>
                </a:solidFill>
                <a:latin typeface="Calibri" panose="020F0502020204030204" pitchFamily="34" charset="0"/>
                <a:cs typeface="Calibri" panose="020F0502020204030204" pitchFamily="34" charset="0"/>
              </a:rPr>
              <a:t>: adoption de pratiques durables pour minimiser l'impact sur l'environnement et promouvoir la résilience écologique à long terme.</a:t>
            </a: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Développement local </a:t>
            </a:r>
            <a:r>
              <a:rPr lang="en-GB" sz="1200" dirty="0">
                <a:solidFill>
                  <a:schemeClr val="tx2">
                    <a:lumMod val="50000"/>
                  </a:schemeClr>
                </a:solidFill>
                <a:latin typeface="Calibri" panose="020F0502020204030204" pitchFamily="34" charset="0"/>
                <a:cs typeface="Calibri" panose="020F0502020204030204" pitchFamily="34" charset="0"/>
              </a:rPr>
              <a:t>: soutien aux producteurs, aux entreprises et aux communautés locales afin d'améliorer leur autonomie et leur résistance aux chocs économiques externes.</a:t>
            </a:r>
          </a:p>
          <a:p>
            <a:pPr marL="285750" indent="-285750">
              <a:spcAft>
                <a:spcPts val="600"/>
              </a:spcAft>
              <a:buClr>
                <a:srgbClr val="8ECC4E"/>
              </a:buClr>
              <a:buFont typeface="Wingdings" pitchFamily="2" charset="2"/>
              <a:buChar char="v"/>
            </a:pPr>
            <a:r>
              <a:rPr lang="en-GB" sz="1200" i="1" dirty="0">
                <a:solidFill>
                  <a:schemeClr val="tx2">
                    <a:lumMod val="50000"/>
                  </a:schemeClr>
                </a:solidFill>
                <a:latin typeface="Calibri" panose="020F0502020204030204" pitchFamily="34" charset="0"/>
                <a:cs typeface="Calibri" panose="020F0502020204030204" pitchFamily="34" charset="0"/>
              </a:rPr>
              <a:t> Diverses formes d'organisation </a:t>
            </a:r>
            <a:r>
              <a:rPr lang="en-GB" sz="1200" dirty="0">
                <a:solidFill>
                  <a:schemeClr val="tx2">
                    <a:lumMod val="50000"/>
                  </a:schemeClr>
                </a:solidFill>
                <a:latin typeface="Calibri" panose="020F0502020204030204" pitchFamily="34" charset="0"/>
                <a:cs typeface="Calibri" panose="020F0502020204030204" pitchFamily="34" charset="0"/>
              </a:rPr>
              <a:t>: coopératives, associations mutuelles, organisations à but non lucratif, entreprises sociales et initiatives communautaires.</a:t>
            </a:r>
            <a:endParaRPr lang="en-GB" sz="12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45A2A895-F151-7D7D-06E9-835EFF6C5648}"/>
              </a:ext>
            </a:extLst>
          </p:cNvPr>
          <p:cNvSpPr/>
          <p:nvPr/>
        </p:nvSpPr>
        <p:spPr>
          <a:xfrm>
            <a:off x="2504953" y="216307"/>
            <a:ext cx="6435849" cy="563635"/>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500" b="1" dirty="0">
                <a:solidFill>
                  <a:srgbClr val="8ECC4E"/>
                </a:solidFill>
                <a:latin typeface="Calibri" panose="020F0502020204030204" pitchFamily="34" charset="0"/>
                <a:cs typeface="Calibri" panose="020F0502020204030204" pitchFamily="34" charset="0"/>
              </a:rPr>
              <a:t>L'économie sociale et solidaire (ESS) désigne un système d'activité économique qui privilégie le bien-être social et la solidarité par rapport au profit purement financier</a:t>
            </a:r>
          </a:p>
          <a:p>
            <a:br>
              <a:rPr lang="en-GB" sz="1600" dirty="0">
                <a:solidFill>
                  <a:srgbClr val="92D050"/>
                </a:solidFill>
                <a:latin typeface="Calibri" panose="020F0502020204030204" pitchFamily="34" charset="0"/>
                <a:cs typeface="Calibri" panose="020F0502020204030204" pitchFamily="34" charset="0"/>
              </a:rPr>
            </a:br>
            <a:r>
              <a:rPr lang="en-GB" sz="1600" dirty="0">
                <a:solidFill>
                  <a:srgbClr val="92D050"/>
                </a:solidFill>
                <a:latin typeface="Calibri" panose="020F0502020204030204" pitchFamily="34" charset="0"/>
                <a:cs typeface="Calibri" panose="020F0502020204030204" pitchFamily="34" charset="0"/>
              </a:rPr>
              <a:t>Comment ?</a:t>
            </a:r>
            <a:endParaRPr lang="en-GB" sz="1100"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Les entreprises et les organisations cherchent à répondre aux besoins sociaux, à promouvoir l'inclusion et à favoriser la coopération au sein des communautés.</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11" name="Google Shape;379;p64">
            <a:extLst>
              <a:ext uri="{FF2B5EF4-FFF2-40B4-BE49-F238E27FC236}">
                <a16:creationId xmlns:a16="http://schemas.microsoft.com/office/drawing/2014/main" id="{C9236894-F71C-017E-B7BC-C734CC8A072A}"/>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12" name="Google Shape;456;p68">
            <a:extLst>
              <a:ext uri="{FF2B5EF4-FFF2-40B4-BE49-F238E27FC236}">
                <a16:creationId xmlns:a16="http://schemas.microsoft.com/office/drawing/2014/main" id="{1C3D9756-4ECA-7ECE-F506-55E64BD4D9C4}"/>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Économie </a:t>
            </a:r>
            <a:r>
              <a:rPr lang="sv-SE" sz="2400" dirty="0"/>
              <a:t>sociale et </a:t>
            </a:r>
            <a:r>
              <a:rPr lang="sv-SE" sz="2400" dirty="0" err="1"/>
              <a:t>solidaire</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3" name="Google Shape;457;p68">
            <a:extLst>
              <a:ext uri="{FF2B5EF4-FFF2-40B4-BE49-F238E27FC236}">
                <a16:creationId xmlns:a16="http://schemas.microsoft.com/office/drawing/2014/main" id="{FAC52E85-66FB-57B8-5385-30B559974CC7}"/>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4" name="Google Shape;458;p68">
            <a:extLst>
              <a:ext uri="{FF2B5EF4-FFF2-40B4-BE49-F238E27FC236}">
                <a16:creationId xmlns:a16="http://schemas.microsoft.com/office/drawing/2014/main" id="{72EB93D4-591A-E111-AB10-F6D197114414}"/>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FC0B7C8B-7B44-DCE4-8934-CA8B38433CC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61959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A00F0437-B179-FF8E-8347-F0CBC0A14C29}"/>
            </a:ext>
          </a:extLst>
        </p:cNvPr>
        <p:cNvGrpSpPr/>
        <p:nvPr/>
      </p:nvGrpSpPr>
      <p:grpSpPr>
        <a:xfrm>
          <a:off x="0" y="0"/>
          <a:ext cx="0" cy="0"/>
          <a:chOff x="0" y="0"/>
          <a:chExt cx="0" cy="0"/>
        </a:xfrm>
      </p:grpSpPr>
      <p:sp>
        <p:nvSpPr>
          <p:cNvPr id="457" name="Google Shape;457;p68">
            <a:extLst>
              <a:ext uri="{FF2B5EF4-FFF2-40B4-BE49-F238E27FC236}">
                <a16:creationId xmlns:a16="http://schemas.microsoft.com/office/drawing/2014/main" id="{922DD74F-0447-D5F0-4893-8A54503791B2}"/>
              </a:ext>
            </a:extLst>
          </p:cNvPr>
          <p:cNvSpPr txBox="1">
            <a:spLocks noGrp="1"/>
          </p:cNvSpPr>
          <p:nvPr>
            <p:ph type="body" idx="2"/>
          </p:nvPr>
        </p:nvSpPr>
        <p:spPr>
          <a:xfrm>
            <a:off x="408700" y="706335"/>
            <a:ext cx="897977" cy="772331"/>
          </a:xfrm>
          <a:prstGeom prst="rect">
            <a:avLst/>
          </a:prstGeom>
          <a:noFill/>
          <a:ln>
            <a:noFill/>
          </a:ln>
        </p:spPr>
        <p:txBody>
          <a:bodyPr spcFirstLastPara="1" wrap="square" lIns="91426" tIns="91426" rIns="91426" bIns="91426" anchor="t" anchorCtr="0">
            <a:noAutofit/>
          </a:bodyPr>
          <a:lstStyle/>
          <a:p>
            <a:pPr marL="0" indent="0"/>
            <a:r>
              <a:rPr lang="it" sz="4000" dirty="0"/>
              <a:t>3E</a:t>
            </a:r>
            <a:endParaRPr dirty="0"/>
          </a:p>
        </p:txBody>
      </p:sp>
      <p:sp>
        <p:nvSpPr>
          <p:cNvPr id="459" name="Google Shape;459;p68">
            <a:extLst>
              <a:ext uri="{FF2B5EF4-FFF2-40B4-BE49-F238E27FC236}">
                <a16:creationId xmlns:a16="http://schemas.microsoft.com/office/drawing/2014/main" id="{E9C81D59-3044-3C99-7E04-D794014698B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47</a:t>
            </a:fld>
            <a:endParaRPr/>
          </a:p>
        </p:txBody>
      </p:sp>
      <p:sp>
        <p:nvSpPr>
          <p:cNvPr id="460" name="Google Shape;460;p68">
            <a:extLst>
              <a:ext uri="{FF2B5EF4-FFF2-40B4-BE49-F238E27FC236}">
                <a16:creationId xmlns:a16="http://schemas.microsoft.com/office/drawing/2014/main" id="{8DD34602-3BB4-D08C-0611-A7F7983F690F}"/>
              </a:ext>
            </a:extLst>
          </p:cNvPr>
          <p:cNvSpPr txBox="1"/>
          <p:nvPr/>
        </p:nvSpPr>
        <p:spPr>
          <a:xfrm>
            <a:off x="2867763" y="423259"/>
            <a:ext cx="6540133" cy="471888"/>
          </a:xfrm>
          <a:prstGeom prst="rect">
            <a:avLst/>
          </a:prstGeom>
          <a:noFill/>
          <a:ln>
            <a:noFill/>
          </a:ln>
        </p:spPr>
        <p:txBody>
          <a:bodyPr spcFirstLastPara="1" wrap="square" lIns="0" tIns="10124" rIns="0" bIns="0" anchor="t" anchorCtr="0">
            <a:spAutoFit/>
          </a:bodyPr>
          <a:lstStyle/>
          <a:p>
            <a:r>
              <a:rPr lang="en-GB" sz="1600" dirty="0">
                <a:solidFill>
                  <a:schemeClr val="tx2">
                    <a:lumMod val="50000"/>
                  </a:schemeClr>
                </a:solidFill>
                <a:latin typeface="Calibri" panose="020F0502020204030204" pitchFamily="34" charset="0"/>
                <a:cs typeface="Calibri" panose="020F0502020204030204" pitchFamily="34" charset="0"/>
              </a:rPr>
              <a:t>Le modèle économique social et solidaire - Qualités : </a:t>
            </a:r>
          </a:p>
          <a:p>
            <a:endParaRPr lang="en-GB" sz="1400" b="1" dirty="0">
              <a:solidFill>
                <a:schemeClr val="tx2">
                  <a:lumMod val="50000"/>
                </a:schemeClr>
              </a:solidFill>
              <a:latin typeface="Calibri" panose="020F0502020204030204" pitchFamily="34" charset="0"/>
              <a:cs typeface="Calibri" panose="020F0502020204030204" pitchFamily="34" charset="0"/>
            </a:endParaRPr>
          </a:p>
        </p:txBody>
      </p:sp>
      <p:pic>
        <p:nvPicPr>
          <p:cNvPr id="2050" name="Picture 2">
            <a:extLst>
              <a:ext uri="{FF2B5EF4-FFF2-40B4-BE49-F238E27FC236}">
                <a16:creationId xmlns:a16="http://schemas.microsoft.com/office/drawing/2014/main" id="{2B00E95E-F0F5-2F5B-5C41-A7303D8BF4C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465" b="7751"/>
          <a:stretch/>
        </p:blipFill>
        <p:spPr bwMode="auto">
          <a:xfrm>
            <a:off x="2867763" y="895147"/>
            <a:ext cx="3431437" cy="3228271"/>
          </a:xfrm>
          <a:prstGeom prst="rect">
            <a:avLst/>
          </a:prstGeom>
          <a:noFill/>
          <a:extLst>
            <a:ext uri="{909E8E84-426E-40DD-AFC4-6F175D3DCCD1}">
              <a14:hiddenFill xmlns:a14="http://schemas.microsoft.com/office/drawing/2010/main">
                <a:solidFill>
                  <a:srgbClr val="FFFFFF"/>
                </a:solidFill>
              </a14:hiddenFill>
            </a:ext>
          </a:extLst>
        </p:spPr>
      </p:pic>
      <p:sp>
        <p:nvSpPr>
          <p:cNvPr id="4" name="textruta 3">
            <a:extLst>
              <a:ext uri="{FF2B5EF4-FFF2-40B4-BE49-F238E27FC236}">
                <a16:creationId xmlns:a16="http://schemas.microsoft.com/office/drawing/2014/main" id="{B46C69C6-A4D7-4396-01EF-BF38F2C71408}"/>
              </a:ext>
            </a:extLst>
          </p:cNvPr>
          <p:cNvSpPr txBox="1"/>
          <p:nvPr/>
        </p:nvSpPr>
        <p:spPr>
          <a:xfrm>
            <a:off x="2867763" y="4123418"/>
            <a:ext cx="3736237" cy="784830"/>
          </a:xfrm>
          <a:prstGeom prst="rect">
            <a:avLst/>
          </a:prstGeom>
          <a:noFill/>
        </p:spPr>
        <p:txBody>
          <a:bodyPr wrap="square">
            <a:spAutoFit/>
          </a:bodyPr>
          <a:lstStyle/>
          <a:p>
            <a:pPr rtl="0"/>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Source : Institut pour le développement social et la recherche sur les politiques : </a:t>
            </a:r>
            <a:r>
              <a:rPr lang="sv-SE" sz="900" b="0" i="0" u="sng" dirty="0" err="1">
                <a:solidFill>
                  <a:schemeClr val="tx2">
                    <a:lumMod val="50000"/>
                  </a:schemeClr>
                </a:solidFill>
                <a:effectLst/>
                <a:latin typeface="Calibri" panose="020F0502020204030204" pitchFamily="34" charset="0"/>
                <a:cs typeface="Calibri" panose="020F0502020204030204" pitchFamily="34" charset="0"/>
              </a:rPr>
              <a:t>Institut </a:t>
            </a:r>
            <a:r>
              <a:rPr lang="sv-SE" sz="900" b="0" i="0" u="sng" dirty="0">
                <a:solidFill>
                  <a:schemeClr val="tx2">
                    <a:lumMod val="50000"/>
                  </a:schemeClr>
                </a:solidFill>
                <a:effectLst/>
                <a:latin typeface="Calibri" panose="020F0502020204030204" pitchFamily="34" charset="0"/>
                <a:cs typeface="Calibri" panose="020F0502020204030204" pitchFamily="34" charset="0"/>
              </a:rPr>
              <a:t>pour le </a:t>
            </a:r>
            <a:r>
              <a:rPr lang="sv-SE" sz="900" b="0" i="0" u="sng" dirty="0" err="1">
                <a:solidFill>
                  <a:schemeClr val="tx2">
                    <a:lumMod val="50000"/>
                  </a:schemeClr>
                </a:solidFill>
                <a:effectLst/>
                <a:latin typeface="Calibri" panose="020F0502020204030204" pitchFamily="34" charset="0"/>
                <a:cs typeface="Calibri" panose="020F0502020204030204" pitchFamily="34" charset="0"/>
              </a:rPr>
              <a:t>développement </a:t>
            </a:r>
            <a:r>
              <a:rPr lang="sv-SE" sz="900" b="0" i="0" u="sng" dirty="0">
                <a:solidFill>
                  <a:schemeClr val="tx2">
                    <a:lumMod val="50000"/>
                  </a:schemeClr>
                </a:solidFill>
                <a:effectLst/>
                <a:latin typeface="Calibri" panose="020F0502020204030204" pitchFamily="34" charset="0"/>
                <a:cs typeface="Calibri" panose="020F0502020204030204" pitchFamily="34" charset="0"/>
              </a:rPr>
              <a:t>social et la recherche politique</a:t>
            </a:r>
            <a:endParaRPr lang="sv-SE" sz="900" b="0" dirty="0">
              <a:solidFill>
                <a:schemeClr val="tx2">
                  <a:lumMod val="50000"/>
                </a:schemeClr>
              </a:solidFill>
              <a:effectLst/>
              <a:latin typeface="Calibri" panose="020F0502020204030204" pitchFamily="34" charset="0"/>
              <a:cs typeface="Calibri" panose="020F0502020204030204" pitchFamily="34" charset="0"/>
            </a:endParaRPr>
          </a:p>
          <a:p>
            <a:pPr rtl="0"/>
            <a:r>
              <a:rPr lang="sv-SE" sz="900" b="0" i="0" u="none" strike="noStrike" dirty="0">
                <a:solidFill>
                  <a:srgbClr val="0097A7"/>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http://isdpr.org/en/achievements/04#:~:text=%22Social-economic%20model%22%20refers,as%20a%20type%20of%20publicness </a:t>
            </a:r>
            <a:endParaRPr lang="sv-SE" sz="900" b="0" dirty="0">
              <a:solidFill>
                <a:schemeClr val="tx2">
                  <a:lumMod val="50000"/>
                </a:schemeClr>
              </a:solidFill>
              <a:effectLst/>
              <a:latin typeface="Calibri" panose="020F0502020204030204" pitchFamily="34" charset="0"/>
              <a:cs typeface="Calibri" panose="020F0502020204030204" pitchFamily="34" charset="0"/>
            </a:endParaRPr>
          </a:p>
          <a:p>
            <a:br>
              <a:rPr lang="sv-SE" sz="900" dirty="0"/>
            </a:br>
            <a:endParaRPr lang="en-GB" sz="900" dirty="0"/>
          </a:p>
        </p:txBody>
      </p:sp>
      <p:sp>
        <p:nvSpPr>
          <p:cNvPr id="5" name="Google Shape;379;p64">
            <a:extLst>
              <a:ext uri="{FF2B5EF4-FFF2-40B4-BE49-F238E27FC236}">
                <a16:creationId xmlns:a16="http://schemas.microsoft.com/office/drawing/2014/main" id="{95D4E097-B171-22B6-A20C-2BFB79CFC3EB}"/>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0A983810-0C86-A2EB-0CA8-4B9CD843AA8D}"/>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Économie </a:t>
            </a:r>
            <a:r>
              <a:rPr lang="sv-SE" sz="2400" dirty="0"/>
              <a:t>sociale et </a:t>
            </a:r>
            <a:r>
              <a:rPr lang="sv-SE" sz="2400" dirty="0" err="1"/>
              <a:t>solidaire</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BCBA06B7-6480-3570-BC20-F39118BC20E3}"/>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89596402-AE9F-86C4-075A-BB4E70FB8E7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55951E88-83A9-F887-AC64-2A0B7C47FE3F}"/>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445777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8F93A7F-B30A-0FEC-C22F-BB9C4A9DE0FD}"/>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E6052CAF-2EF9-ED49-F1C9-AA8FF15C15E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48</a:t>
            </a:fld>
            <a:endParaRPr/>
          </a:p>
        </p:txBody>
      </p:sp>
      <p:sp>
        <p:nvSpPr>
          <p:cNvPr id="460" name="Google Shape;460;p68">
            <a:extLst>
              <a:ext uri="{FF2B5EF4-FFF2-40B4-BE49-F238E27FC236}">
                <a16:creationId xmlns:a16="http://schemas.microsoft.com/office/drawing/2014/main" id="{E32FB5C5-631E-4817-9254-B17277CC0033}"/>
              </a:ext>
            </a:extLst>
          </p:cNvPr>
          <p:cNvSpPr txBox="1"/>
          <p:nvPr/>
        </p:nvSpPr>
        <p:spPr>
          <a:xfrm>
            <a:off x="2482499" y="1598078"/>
            <a:ext cx="6393872" cy="3272654"/>
          </a:xfrm>
          <a:prstGeom prst="rect">
            <a:avLst/>
          </a:prstGeom>
          <a:noFill/>
          <a:ln>
            <a:noFill/>
          </a:ln>
        </p:spPr>
        <p:txBody>
          <a:bodyPr spcFirstLastPara="1" wrap="square" lIns="0" tIns="10124" rIns="0" bIns="0" anchor="t" anchorCtr="0">
            <a:spAutoFit/>
          </a:bodyPr>
          <a:lstStyle/>
          <a:p>
            <a:r>
              <a:rPr lang="en-GB" sz="1300" b="1" dirty="0">
                <a:solidFill>
                  <a:schemeClr val="tx2">
                    <a:lumMod val="50000"/>
                  </a:schemeClr>
                </a:solidFill>
                <a:latin typeface="Calibri" panose="020F0502020204030204" pitchFamily="34" charset="0"/>
                <a:cs typeface="Calibri" panose="020F0502020204030204" pitchFamily="34" charset="0"/>
              </a:rPr>
              <a:t>Caractéristiques principales d'une </a:t>
            </a:r>
            <a:r>
              <a:rPr lang="en-GB" sz="1300" b="1" dirty="0" err="1">
                <a:solidFill>
                  <a:schemeClr val="tx2">
                    <a:lumMod val="50000"/>
                  </a:schemeClr>
                </a:solidFill>
                <a:latin typeface="Calibri" panose="020F0502020204030204" pitchFamily="34" charset="0"/>
                <a:cs typeface="Calibri" panose="020F0502020204030204" pitchFamily="34" charset="0"/>
              </a:rPr>
              <a:t>permaentreprise </a:t>
            </a:r>
            <a:r>
              <a:rPr lang="en-GB" sz="1300" b="1" dirty="0">
                <a:solidFill>
                  <a:schemeClr val="tx2">
                    <a:lumMod val="50000"/>
                  </a:schemeClr>
                </a:solidFill>
                <a:latin typeface="Calibri" panose="020F0502020204030204" pitchFamily="34" charset="0"/>
                <a:cs typeface="Calibri" panose="020F0502020204030204" pitchFamily="34" charset="0"/>
              </a:rPr>
              <a:t>:</a:t>
            </a:r>
            <a:endParaRPr lang="en-GB" sz="13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 Mimétisme des écosystèmes : </a:t>
            </a:r>
            <a:r>
              <a:rPr lang="en-GB" sz="1300" dirty="0">
                <a:solidFill>
                  <a:schemeClr val="tx2">
                    <a:lumMod val="50000"/>
                  </a:schemeClr>
                </a:solidFill>
                <a:latin typeface="Calibri" panose="020F0502020204030204" pitchFamily="34" charset="0"/>
                <a:cs typeface="Calibri" panose="020F0502020204030204" pitchFamily="34" charset="0"/>
              </a:rPr>
              <a:t>imite les écosystèmes naturels, en utilisant des principes tels que la diversité, la résilience et les systèmes en boucle fermée. </a:t>
            </a: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Pratiques régénératrices : </a:t>
            </a:r>
            <a:r>
              <a:rPr lang="en-GB" sz="1300" dirty="0">
                <a:solidFill>
                  <a:schemeClr val="tx2">
                    <a:lumMod val="50000"/>
                  </a:schemeClr>
                </a:solidFill>
                <a:latin typeface="Calibri" panose="020F0502020204030204" pitchFamily="34" charset="0"/>
                <a:cs typeface="Calibri" panose="020F0502020204030204" pitchFamily="34" charset="0"/>
              </a:rPr>
              <a:t>donner la priorité aux pratiques régénératrices qui reconstituent et améliorent les ressources naturelles plutôt que de les épuiser.</a:t>
            </a: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Accent local et communautaire : </a:t>
            </a:r>
            <a:r>
              <a:rPr lang="en-GB" sz="1300" dirty="0">
                <a:solidFill>
                  <a:schemeClr val="tx2">
                    <a:lumMod val="50000"/>
                  </a:schemeClr>
                </a:solidFill>
                <a:latin typeface="Calibri" panose="020F0502020204030204" pitchFamily="34" charset="0"/>
                <a:cs typeface="Calibri" panose="020F0502020204030204" pitchFamily="34" charset="0"/>
              </a:rPr>
              <a:t>mettre l'accent sur la production et la consommation locales</a:t>
            </a: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Durabilité et résilience : </a:t>
            </a:r>
            <a:r>
              <a:rPr lang="en-GB" sz="1300" dirty="0">
                <a:solidFill>
                  <a:schemeClr val="tx2">
                    <a:lumMod val="50000"/>
                  </a:schemeClr>
                </a:solidFill>
                <a:latin typeface="Calibri" panose="020F0502020204030204" pitchFamily="34" charset="0"/>
                <a:cs typeface="Calibri" panose="020F0502020204030204" pitchFamily="34" charset="0"/>
              </a:rPr>
              <a:t>adopter des pratiques durables et renforcer la résilience dans leurs opérations</a:t>
            </a: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Approche holistique : </a:t>
            </a:r>
            <a:r>
              <a:rPr lang="en-GB" sz="1300" dirty="0">
                <a:solidFill>
                  <a:schemeClr val="tx2">
                    <a:lumMod val="50000"/>
                  </a:schemeClr>
                </a:solidFill>
                <a:latin typeface="Calibri" panose="020F0502020204030204" pitchFamily="34" charset="0"/>
                <a:cs typeface="Calibri" panose="020F0502020204030204" pitchFamily="34" charset="0"/>
              </a:rPr>
              <a:t>prise en compte des facteurs sociaux, environnementaux et économiques dans la prise de décision</a:t>
            </a:r>
          </a:p>
          <a:p>
            <a:pPr marL="285750" indent="-285750">
              <a:spcAft>
                <a:spcPts val="600"/>
              </a:spcAft>
              <a:buClr>
                <a:srgbClr val="8ECC4E"/>
              </a:buClr>
              <a:buFont typeface="Wingdings" pitchFamily="2" charset="2"/>
              <a:buChar char="v"/>
            </a:pPr>
            <a:r>
              <a:rPr lang="en-GB" sz="1300" i="1" dirty="0">
                <a:solidFill>
                  <a:schemeClr val="tx2">
                    <a:lumMod val="50000"/>
                  </a:schemeClr>
                </a:solidFill>
                <a:latin typeface="Calibri" panose="020F0502020204030204" pitchFamily="34" charset="0"/>
                <a:cs typeface="Calibri" panose="020F0502020204030204" pitchFamily="34" charset="0"/>
              </a:rPr>
              <a:t>Éducation et sensibilisation : </a:t>
            </a:r>
            <a:r>
              <a:rPr lang="en-GB" sz="1300" dirty="0">
                <a:solidFill>
                  <a:schemeClr val="tx2">
                    <a:lumMod val="50000"/>
                  </a:schemeClr>
                </a:solidFill>
                <a:latin typeface="Calibri" panose="020F0502020204030204" pitchFamily="34" charset="0"/>
                <a:cs typeface="Calibri" panose="020F0502020204030204" pitchFamily="34" charset="0"/>
              </a:rPr>
              <a:t>s'engager dans des activités d'éducation et de sensibilisation afin de promouvoir les principes de la permaculture et d'inciter d'autres personnes à adopter des pratiques durables.</a:t>
            </a:r>
            <a:endParaRPr lang="en-GB" sz="13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10D178FE-371A-2961-0496-38A1B56934CF}"/>
              </a:ext>
            </a:extLst>
          </p:cNvPr>
          <p:cNvSpPr/>
          <p:nvPr/>
        </p:nvSpPr>
        <p:spPr>
          <a:xfrm>
            <a:off x="2482499" y="158122"/>
            <a:ext cx="6294778" cy="5507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Une </a:t>
            </a:r>
            <a:r>
              <a:rPr lang="en-GB" sz="1600" b="1" dirty="0" err="1">
                <a:solidFill>
                  <a:srgbClr val="8ECC4E"/>
                </a:solidFill>
                <a:latin typeface="Calibri" panose="020F0502020204030204" pitchFamily="34" charset="0"/>
                <a:cs typeface="Calibri" panose="020F0502020204030204" pitchFamily="34" charset="0"/>
              </a:rPr>
              <a:t>permaentreprise </a:t>
            </a:r>
            <a:r>
              <a:rPr lang="en-GB" sz="1600" b="1" dirty="0">
                <a:solidFill>
                  <a:srgbClr val="8ECC4E"/>
                </a:solidFill>
                <a:latin typeface="Calibri" panose="020F0502020204030204" pitchFamily="34" charset="0"/>
                <a:cs typeface="Calibri" panose="020F0502020204030204" pitchFamily="34" charset="0"/>
              </a:rPr>
              <a:t>est un modèle d'entreprise inspiré des principes de la permaculture, qui vise la durabilité, la résilience et l'harmonie avec la nature.</a:t>
            </a:r>
          </a:p>
          <a:p>
            <a:endParaRPr lang="en-GB" sz="1200" dirty="0">
              <a:solidFill>
                <a:srgbClr val="92D050"/>
              </a:solidFill>
              <a:latin typeface="Calibri" panose="020F0502020204030204" pitchFamily="34" charset="0"/>
              <a:cs typeface="Calibri" panose="020F0502020204030204" pitchFamily="34" charset="0"/>
            </a:endParaRPr>
          </a:p>
          <a:p>
            <a:r>
              <a:rPr lang="en-GB" sz="1600" b="1" dirty="0">
                <a:solidFill>
                  <a:srgbClr val="92D050"/>
                </a:solidFill>
                <a:latin typeface="Calibri" panose="020F0502020204030204" pitchFamily="34" charset="0"/>
                <a:cs typeface="Calibri" panose="020F0502020204030204" pitchFamily="34" charset="0"/>
              </a:rPr>
              <a:t>Comment ?</a:t>
            </a:r>
            <a:endParaRPr lang="en-GB" sz="1100" b="1"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En intégrant les principes de la permaculture dans ses activités</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13" name="Google Shape;379;p64">
            <a:extLst>
              <a:ext uri="{FF2B5EF4-FFF2-40B4-BE49-F238E27FC236}">
                <a16:creationId xmlns:a16="http://schemas.microsoft.com/office/drawing/2014/main" id="{00C9B7C2-5D06-4D5B-3B6E-D80DDE5CD194}"/>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14" name="Google Shape;456;p68">
            <a:extLst>
              <a:ext uri="{FF2B5EF4-FFF2-40B4-BE49-F238E27FC236}">
                <a16:creationId xmlns:a16="http://schemas.microsoft.com/office/drawing/2014/main" id="{E6E9D0D5-6A0B-EB1E-04A0-FE0C9342FF10}"/>
              </a:ext>
            </a:extLst>
          </p:cNvPr>
          <p:cNvSpPr txBox="1">
            <a:spLocks/>
          </p:cNvSpPr>
          <p:nvPr/>
        </p:nvSpPr>
        <p:spPr>
          <a:xfrm>
            <a:off x="267629" y="1744914"/>
            <a:ext cx="166277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Perma</a:t>
            </a:r>
            <a:br>
              <a:rPr lang="sv-SE" sz="2400" dirty="0"/>
            </a:br>
            <a:r>
              <a:rPr lang="sv-SE" sz="2400" dirty="0" err="1"/>
              <a:t>Entreprise</a:t>
            </a: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5" name="Google Shape;457;p68">
            <a:extLst>
              <a:ext uri="{FF2B5EF4-FFF2-40B4-BE49-F238E27FC236}">
                <a16:creationId xmlns:a16="http://schemas.microsoft.com/office/drawing/2014/main" id="{91AF9BB8-B0EB-C954-3874-BE093F910D6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6" name="Google Shape;458;p68">
            <a:extLst>
              <a:ext uri="{FF2B5EF4-FFF2-40B4-BE49-F238E27FC236}">
                <a16:creationId xmlns:a16="http://schemas.microsoft.com/office/drawing/2014/main" id="{8930C8C7-DB8B-31B7-645C-497F01E4F586}"/>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4F3599D5-40D6-41F5-DAE5-E96F1B1D83B9}"/>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582967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664F2B4B-41D0-635E-60BB-E75B6B0BE519}"/>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625271C-436B-0664-ED4B-543EF4E2705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49</a:t>
            </a:fld>
            <a:endParaRPr/>
          </a:p>
        </p:txBody>
      </p:sp>
      <p:sp>
        <p:nvSpPr>
          <p:cNvPr id="460" name="Google Shape;460;p68">
            <a:extLst>
              <a:ext uri="{FF2B5EF4-FFF2-40B4-BE49-F238E27FC236}">
                <a16:creationId xmlns:a16="http://schemas.microsoft.com/office/drawing/2014/main" id="{D586793E-E751-705D-CB52-3F93E3FB7A59}"/>
              </a:ext>
            </a:extLst>
          </p:cNvPr>
          <p:cNvSpPr txBox="1"/>
          <p:nvPr/>
        </p:nvSpPr>
        <p:spPr>
          <a:xfrm>
            <a:off x="2511820" y="1907489"/>
            <a:ext cx="5152436" cy="2734045"/>
          </a:xfrm>
          <a:prstGeom prst="rect">
            <a:avLst/>
          </a:prstGeom>
          <a:noFill/>
          <a:ln>
            <a:noFill/>
          </a:ln>
        </p:spPr>
        <p:txBody>
          <a:bodyPr spcFirstLastPara="1" wrap="square" lIns="0" tIns="10124" rIns="0" bIns="0" anchor="t" anchorCtr="0">
            <a:spAutoFit/>
          </a:bodyPr>
          <a:lstStyle/>
          <a:p>
            <a:r>
              <a:rPr lang="en-GB" sz="1400" b="1" dirty="0">
                <a:solidFill>
                  <a:schemeClr val="tx2">
                    <a:lumMod val="50000"/>
                  </a:schemeClr>
                </a:solidFill>
                <a:latin typeface="Calibri" panose="020F0502020204030204" pitchFamily="34" charset="0"/>
                <a:cs typeface="Calibri" panose="020F0502020204030204" pitchFamily="34" charset="0"/>
              </a:rPr>
              <a:t>Caractéristiques clés de l'économie régénératrice :</a:t>
            </a:r>
          </a:p>
          <a:p>
            <a:endParaRPr lang="en-GB" sz="1100" dirty="0">
              <a:solidFill>
                <a:schemeClr val="tx2">
                  <a:lumMod val="50000"/>
                </a:schemeClr>
              </a:solidFill>
              <a:latin typeface="Calibri" panose="020F0502020204030204" pitchFamily="34" charset="0"/>
              <a:cs typeface="Calibri" panose="020F0502020204030204" pitchFamily="34" charset="0"/>
            </a:endParaRP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Restauration des écosystèmes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Flux de ressources circulaires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Équité sociale et inclusion</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Modèles de collaboration et de coopération</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Agriculture et systèmes alimentaires régénératifs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Énergies renouvelables et technologies propres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Systèmes localisés et décentralisés</a:t>
            </a:r>
          </a:p>
          <a:p>
            <a:pPr marL="285750" indent="-285750">
              <a:spcAft>
                <a:spcPts val="600"/>
              </a:spcAft>
              <a:buClr>
                <a:srgbClr val="8ECC4E"/>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Finance et investissement régénératifs</a:t>
            </a:r>
            <a:endParaRPr lang="en-GB" sz="1400" b="1" dirty="0">
              <a:solidFill>
                <a:schemeClr val="tx2">
                  <a:lumMod val="50000"/>
                </a:schemeClr>
              </a:solidFill>
              <a:latin typeface="Calibri" panose="020F0502020204030204" pitchFamily="34" charset="0"/>
              <a:cs typeface="Calibri" panose="020F0502020204030204" pitchFamily="34" charset="0"/>
            </a:endParaRPr>
          </a:p>
        </p:txBody>
      </p:sp>
      <p:sp>
        <p:nvSpPr>
          <p:cNvPr id="2" name="Google Shape;344;p3">
            <a:extLst>
              <a:ext uri="{FF2B5EF4-FFF2-40B4-BE49-F238E27FC236}">
                <a16:creationId xmlns:a16="http://schemas.microsoft.com/office/drawing/2014/main" id="{356F57DD-8823-5B85-6406-1D78149BDB54}"/>
              </a:ext>
            </a:extLst>
          </p:cNvPr>
          <p:cNvSpPr/>
          <p:nvPr/>
        </p:nvSpPr>
        <p:spPr>
          <a:xfrm>
            <a:off x="2508204" y="328138"/>
            <a:ext cx="6357122" cy="5507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8ECC4E"/>
                </a:solidFill>
                <a:latin typeface="Calibri" panose="020F0502020204030204" pitchFamily="34" charset="0"/>
                <a:cs typeface="Calibri" panose="020F0502020204030204" pitchFamily="34" charset="0"/>
              </a:rPr>
              <a:t>L'économie régénérative est un modèle économique axé sur la restauration, le renouvellement et la revitalisation des systèmes naturels et sociaux tout en générant une valeur économique. </a:t>
            </a:r>
            <a:endParaRPr lang="en-GB" sz="1200" b="1" dirty="0">
              <a:solidFill>
                <a:srgbClr val="8ECC4E"/>
              </a:solidFill>
              <a:latin typeface="Calibri" panose="020F0502020204030204" pitchFamily="34" charset="0"/>
              <a:cs typeface="Calibri" panose="020F0502020204030204" pitchFamily="34" charset="0"/>
            </a:endParaRPr>
          </a:p>
          <a:p>
            <a:br>
              <a:rPr lang="en-GB" sz="1600" dirty="0">
                <a:solidFill>
                  <a:srgbClr val="92D050"/>
                </a:solidFill>
                <a:latin typeface="Calibri" panose="020F0502020204030204" pitchFamily="34" charset="0"/>
                <a:cs typeface="Calibri" panose="020F0502020204030204" pitchFamily="34" charset="0"/>
              </a:rPr>
            </a:br>
            <a:r>
              <a:rPr lang="en-GB" sz="1600" b="1" dirty="0">
                <a:solidFill>
                  <a:srgbClr val="92D050"/>
                </a:solidFill>
                <a:latin typeface="Calibri" panose="020F0502020204030204" pitchFamily="34" charset="0"/>
                <a:cs typeface="Calibri" panose="020F0502020204030204" pitchFamily="34" charset="0"/>
              </a:rPr>
              <a:t>Comment ?</a:t>
            </a:r>
            <a:endParaRPr lang="en-GB" sz="1100" b="1" dirty="0">
              <a:solidFill>
                <a:srgbClr val="92D050"/>
              </a:solidFill>
              <a:latin typeface="Calibri" panose="020F0502020204030204" pitchFamily="34" charset="0"/>
              <a:cs typeface="Calibri" panose="020F0502020204030204" pitchFamily="34" charset="0"/>
            </a:endParaRPr>
          </a:p>
          <a:p>
            <a:r>
              <a:rPr lang="en-GB" dirty="0">
                <a:solidFill>
                  <a:schemeClr val="tx2">
                    <a:lumMod val="50000"/>
                  </a:schemeClr>
                </a:solidFill>
                <a:latin typeface="Calibri" panose="020F0502020204030204" pitchFamily="34" charset="0"/>
                <a:cs typeface="Calibri" panose="020F0502020204030204" pitchFamily="34" charset="0"/>
              </a:rPr>
              <a:t>En régénérant le capital naturel et social</a:t>
            </a:r>
            <a:endParaRPr lang="en-GB" sz="1200" dirty="0">
              <a:solidFill>
                <a:schemeClr val="tx2">
                  <a:lumMod val="50000"/>
                </a:schemeClr>
              </a:solidFill>
              <a:latin typeface="Calibri" panose="020F0502020204030204" pitchFamily="34" charset="0"/>
              <a:cs typeface="Calibri" panose="020F0502020204030204" pitchFamily="34" charset="0"/>
            </a:endParaRPr>
          </a:p>
        </p:txBody>
      </p:sp>
      <p:sp>
        <p:nvSpPr>
          <p:cNvPr id="8" name="Google Shape;379;p64">
            <a:extLst>
              <a:ext uri="{FF2B5EF4-FFF2-40B4-BE49-F238E27FC236}">
                <a16:creationId xmlns:a16="http://schemas.microsoft.com/office/drawing/2014/main" id="{68497A6C-9FB0-39B6-2F21-BCC617E8B900}"/>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B8945D16-F077-7129-8C5A-1AC8A7CAAD47}"/>
              </a:ext>
            </a:extLst>
          </p:cNvPr>
          <p:cNvSpPr txBox="1">
            <a:spLocks/>
          </p:cNvSpPr>
          <p:nvPr/>
        </p:nvSpPr>
        <p:spPr>
          <a:xfrm>
            <a:off x="133814" y="1755403"/>
            <a:ext cx="196969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Économie </a:t>
            </a:r>
            <a:r>
              <a:rPr lang="sv-SE" sz="2400" dirty="0"/>
              <a:t>régénératrice</a:t>
            </a:r>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0" name="Google Shape;457;p68">
            <a:extLst>
              <a:ext uri="{FF2B5EF4-FFF2-40B4-BE49-F238E27FC236}">
                <a16:creationId xmlns:a16="http://schemas.microsoft.com/office/drawing/2014/main" id="{2CA7A160-502D-84D7-B1F7-E796999AD711}"/>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1" name="Google Shape;458;p68">
            <a:extLst>
              <a:ext uri="{FF2B5EF4-FFF2-40B4-BE49-F238E27FC236}">
                <a16:creationId xmlns:a16="http://schemas.microsoft.com/office/drawing/2014/main" id="{76F06F61-CEB2-D012-C9C3-4E22820C267C}"/>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3" name="ZoneTexte 2">
            <a:extLst>
              <a:ext uri="{FF2B5EF4-FFF2-40B4-BE49-F238E27FC236}">
                <a16:creationId xmlns:a16="http://schemas.microsoft.com/office/drawing/2014/main" id="{091E5537-86AA-2DC4-62D3-62AAEBA86159}"/>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059685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4F81836C-1F4E-AB3D-4E70-806C933469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6" name="Google Shape;456;p68">
            <a:extLst>
              <a:ext uri="{FF2B5EF4-FFF2-40B4-BE49-F238E27FC236}">
                <a16:creationId xmlns:a16="http://schemas.microsoft.com/office/drawing/2014/main" id="{DF4E39D0-5058-7C35-2669-AF3F75A232A6}"/>
              </a:ext>
            </a:extLst>
          </p:cNvPr>
          <p:cNvSpPr txBox="1">
            <a:spLocks noGrp="1"/>
          </p:cNvSpPr>
          <p:nvPr>
            <p:ph type="body" idx="1"/>
          </p:nvPr>
        </p:nvSpPr>
        <p:spPr>
          <a:xfrm>
            <a:off x="52785" y="1478669"/>
            <a:ext cx="1918606" cy="1093081"/>
          </a:xfrm>
          <a:prstGeom prst="rect">
            <a:avLst/>
          </a:prstGeom>
          <a:noFill/>
          <a:ln>
            <a:noFill/>
          </a:ln>
        </p:spPr>
        <p:txBody>
          <a:bodyPr spcFirstLastPara="1" wrap="square" lIns="91426" tIns="91426" rIns="91426" bIns="91426" anchor="t" anchorCtr="0">
            <a:noAutofit/>
          </a:bodyPr>
          <a:lstStyle/>
          <a:p>
            <a:pPr marL="0" indent="0">
              <a:lnSpc>
                <a:spcPct val="82058"/>
              </a:lnSpc>
            </a:pPr>
            <a:r>
              <a:rPr lang="en-GB" sz="2400" dirty="0"/>
              <a:t>Vue d'ensemble</a:t>
            </a:r>
            <a:endParaRPr sz="1600" dirty="0"/>
          </a:p>
          <a:p>
            <a:pPr marL="0" indent="0">
              <a:lnSpc>
                <a:spcPct val="82058"/>
              </a:lnSpc>
            </a:pPr>
            <a:endParaRPr sz="2400" dirty="0"/>
          </a:p>
        </p:txBody>
      </p:sp>
      <p:sp>
        <p:nvSpPr>
          <p:cNvPr id="457" name="Google Shape;457;p68">
            <a:extLst>
              <a:ext uri="{FF2B5EF4-FFF2-40B4-BE49-F238E27FC236}">
                <a16:creationId xmlns:a16="http://schemas.microsoft.com/office/drawing/2014/main" id="{65B379DA-3BA0-9168-7F57-BD5EA3120DB3}"/>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3A</a:t>
            </a:r>
            <a:endParaRPr dirty="0"/>
          </a:p>
        </p:txBody>
      </p:sp>
      <p:cxnSp>
        <p:nvCxnSpPr>
          <p:cNvPr id="458" name="Google Shape;458;p68">
            <a:extLst>
              <a:ext uri="{FF2B5EF4-FFF2-40B4-BE49-F238E27FC236}">
                <a16:creationId xmlns:a16="http://schemas.microsoft.com/office/drawing/2014/main" id="{EB2B39DA-30E2-0318-5EFF-F1CC8C4DB11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a:t>
            </a:fld>
            <a:endParaRPr dirty="0"/>
          </a:p>
        </p:txBody>
      </p:sp>
      <p:sp>
        <p:nvSpPr>
          <p:cNvPr id="11" name="Google Shape;1422;p43">
            <a:extLst>
              <a:ext uri="{FF2B5EF4-FFF2-40B4-BE49-F238E27FC236}">
                <a16:creationId xmlns:a16="http://schemas.microsoft.com/office/drawing/2014/main" id="{6F213164-FAE4-0FAF-FDA6-1FF6CCECDCD5}"/>
              </a:ext>
            </a:extLst>
          </p:cNvPr>
          <p:cNvSpPr txBox="1"/>
          <p:nvPr/>
        </p:nvSpPr>
        <p:spPr>
          <a:xfrm>
            <a:off x="2284956" y="1371086"/>
            <a:ext cx="5673694" cy="933553"/>
          </a:xfrm>
          <a:prstGeom prst="rect">
            <a:avLst/>
          </a:prstGeom>
          <a:noFill/>
          <a:ln>
            <a:noFill/>
          </a:ln>
        </p:spPr>
        <p:txBody>
          <a:bodyPr spcFirstLastPara="1" wrap="square" lIns="0" tIns="10124" rIns="0" bIns="0" anchor="t" anchorCtr="0">
            <a:spAutoFit/>
          </a:bodyPr>
          <a:lstStyle/>
          <a:p>
            <a:pPr marL="50800">
              <a:buClr>
                <a:schemeClr val="lt1"/>
              </a:buClr>
              <a:buSzPts val="2000"/>
            </a:pPr>
            <a:r>
              <a:rPr lang="en-GB" sz="2000" dirty="0">
                <a:solidFill>
                  <a:srgbClr val="6D6E71"/>
                </a:solidFill>
                <a:latin typeface="Calibri"/>
                <a:ea typeface="Calibri"/>
                <a:cs typeface="Calibri"/>
                <a:sym typeface="Calibri"/>
              </a:rPr>
              <a:t>Dans ce module, nous approfondissons les principes de la permaculture et nous </a:t>
            </a:r>
            <a:r>
              <a:rPr lang="en-GB" sz="2000" dirty="0" err="1">
                <a:solidFill>
                  <a:srgbClr val="6D6E71"/>
                </a:solidFill>
                <a:latin typeface="Calibri"/>
                <a:ea typeface="Calibri"/>
                <a:cs typeface="Calibri"/>
                <a:sym typeface="Calibri"/>
              </a:rPr>
              <a:t>en</a:t>
            </a:r>
            <a:r>
              <a:rPr lang="en-GB" sz="2000" dirty="0">
                <a:solidFill>
                  <a:srgbClr val="6D6E71"/>
                </a:solidFill>
                <a:latin typeface="Calibri"/>
                <a:ea typeface="Calibri"/>
                <a:cs typeface="Calibri"/>
                <a:sym typeface="Calibri"/>
              </a:rPr>
              <a:t> </a:t>
            </a:r>
            <a:r>
              <a:rPr lang="en-GB" sz="2000" dirty="0" err="1">
                <a:solidFill>
                  <a:srgbClr val="6D6E71"/>
                </a:solidFill>
                <a:latin typeface="Calibri"/>
                <a:ea typeface="Calibri"/>
                <a:cs typeface="Calibri"/>
                <a:sym typeface="Calibri"/>
              </a:rPr>
              <a:t>apprenons</a:t>
            </a:r>
            <a:r>
              <a:rPr lang="en-GB" sz="2000" dirty="0">
                <a:solidFill>
                  <a:srgbClr val="6D6E71"/>
                </a:solidFill>
                <a:latin typeface="Calibri"/>
                <a:ea typeface="Calibri"/>
                <a:cs typeface="Calibri"/>
                <a:sym typeface="Calibri"/>
              </a:rPr>
              <a:t> plus le diagnostic territorial.  </a:t>
            </a:r>
          </a:p>
        </p:txBody>
      </p:sp>
      <p:pic>
        <p:nvPicPr>
          <p:cNvPr id="14" name="Google Shape;1393;p96">
            <a:extLst>
              <a:ext uri="{FF2B5EF4-FFF2-40B4-BE49-F238E27FC236}">
                <a16:creationId xmlns:a16="http://schemas.microsoft.com/office/drawing/2014/main" id="{41E910F5-71C8-6339-263D-3F5937CF7ABA}"/>
              </a:ext>
            </a:extLst>
          </p:cNvPr>
          <p:cNvPicPr preferRelativeResize="0"/>
          <p:nvPr/>
        </p:nvPicPr>
        <p:blipFill rotWithShape="1">
          <a:blip r:embed="rId3">
            <a:alphaModFix amt="70000"/>
          </a:blip>
          <a:srcRect/>
          <a:stretch/>
        </p:blipFill>
        <p:spPr>
          <a:xfrm rot="-3551750">
            <a:off x="6843838" y="2466773"/>
            <a:ext cx="3028204"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15" name="Google Shape;1397;p96">
            <a:extLst>
              <a:ext uri="{FF2B5EF4-FFF2-40B4-BE49-F238E27FC236}">
                <a16:creationId xmlns:a16="http://schemas.microsoft.com/office/drawing/2014/main" id="{D7A267EC-2B64-AB43-ECE8-7EB00FF72BD0}"/>
              </a:ext>
            </a:extLst>
          </p:cNvPr>
          <p:cNvGrpSpPr/>
          <p:nvPr/>
        </p:nvGrpSpPr>
        <p:grpSpPr>
          <a:xfrm>
            <a:off x="3124096" y="2809883"/>
            <a:ext cx="1883980" cy="1360393"/>
            <a:chOff x="12744325" y="814046"/>
            <a:chExt cx="1299026" cy="938006"/>
          </a:xfrm>
        </p:grpSpPr>
        <p:grpSp>
          <p:nvGrpSpPr>
            <p:cNvPr id="16" name="Google Shape;1398;p96">
              <a:extLst>
                <a:ext uri="{FF2B5EF4-FFF2-40B4-BE49-F238E27FC236}">
                  <a16:creationId xmlns:a16="http://schemas.microsoft.com/office/drawing/2014/main" id="{1053C3D8-65CD-D5F4-1A3C-8217CB8AE80B}"/>
                </a:ext>
              </a:extLst>
            </p:cNvPr>
            <p:cNvGrpSpPr/>
            <p:nvPr/>
          </p:nvGrpSpPr>
          <p:grpSpPr>
            <a:xfrm>
              <a:off x="12744325" y="1104978"/>
              <a:ext cx="1299026" cy="647074"/>
              <a:chOff x="12744325" y="1104978"/>
              <a:chExt cx="1299026" cy="647074"/>
            </a:xfrm>
          </p:grpSpPr>
          <p:sp>
            <p:nvSpPr>
              <p:cNvPr id="21" name="Google Shape;1399;p96">
                <a:extLst>
                  <a:ext uri="{FF2B5EF4-FFF2-40B4-BE49-F238E27FC236}">
                    <a16:creationId xmlns:a16="http://schemas.microsoft.com/office/drawing/2014/main" id="{66AC078B-A5FB-203E-036E-967077110B0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22" name="Google Shape;1400;p96">
                <a:extLst>
                  <a:ext uri="{FF2B5EF4-FFF2-40B4-BE49-F238E27FC236}">
                    <a16:creationId xmlns:a16="http://schemas.microsoft.com/office/drawing/2014/main" id="{F4D2A366-7C2D-CE0C-D55B-57A84B608C71}"/>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23" name="Google Shape;1401;p96">
                <a:extLst>
                  <a:ext uri="{FF2B5EF4-FFF2-40B4-BE49-F238E27FC236}">
                    <a16:creationId xmlns:a16="http://schemas.microsoft.com/office/drawing/2014/main" id="{808D40B1-B540-D359-98A8-A9041BFD2CD6}"/>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nvGrpSpPr>
            <p:cNvPr id="17" name="Google Shape;1402;p96">
              <a:extLst>
                <a:ext uri="{FF2B5EF4-FFF2-40B4-BE49-F238E27FC236}">
                  <a16:creationId xmlns:a16="http://schemas.microsoft.com/office/drawing/2014/main" id="{A567653B-D7D5-1A21-FF02-FA8ABAF3FFCF}"/>
                </a:ext>
              </a:extLst>
            </p:cNvPr>
            <p:cNvGrpSpPr/>
            <p:nvPr/>
          </p:nvGrpSpPr>
          <p:grpSpPr>
            <a:xfrm>
              <a:off x="12906085" y="814046"/>
              <a:ext cx="973856" cy="367809"/>
              <a:chOff x="12906085" y="814046"/>
              <a:chExt cx="973856" cy="367809"/>
            </a:xfrm>
          </p:grpSpPr>
          <p:sp>
            <p:nvSpPr>
              <p:cNvPr id="18" name="Google Shape;1403;p96">
                <a:extLst>
                  <a:ext uri="{FF2B5EF4-FFF2-40B4-BE49-F238E27FC236}">
                    <a16:creationId xmlns:a16="http://schemas.microsoft.com/office/drawing/2014/main" id="{9068D010-9C73-1110-EC78-314E7EFABE36}"/>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9" name="Google Shape;1404;p96">
                <a:extLst>
                  <a:ext uri="{FF2B5EF4-FFF2-40B4-BE49-F238E27FC236}">
                    <a16:creationId xmlns:a16="http://schemas.microsoft.com/office/drawing/2014/main" id="{AA5044FC-2DAE-EB5C-EE8D-31B900E75C99}"/>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20" name="Google Shape;1405;p96">
                <a:extLst>
                  <a:ext uri="{FF2B5EF4-FFF2-40B4-BE49-F238E27FC236}">
                    <a16:creationId xmlns:a16="http://schemas.microsoft.com/office/drawing/2014/main" id="{FC16CFE6-9197-3C2F-4631-767EBA7258EC}"/>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grpSp>
      <p:sp>
        <p:nvSpPr>
          <p:cNvPr id="7" name="Google Shape;594;p72">
            <a:extLst>
              <a:ext uri="{FF2B5EF4-FFF2-40B4-BE49-F238E27FC236}">
                <a16:creationId xmlns:a16="http://schemas.microsoft.com/office/drawing/2014/main" id="{2864CCE8-8DFF-5E30-385E-0541A7442F9F}"/>
              </a:ext>
            </a:extLst>
          </p:cNvPr>
          <p:cNvSpPr txBox="1">
            <a:spLocks/>
          </p:cNvSpPr>
          <p:nvPr/>
        </p:nvSpPr>
        <p:spPr>
          <a:xfrm>
            <a:off x="2186237"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t>Vue d'ensemble</a:t>
            </a:r>
            <a:endParaRPr lang="sv-SE" dirty="0"/>
          </a:p>
        </p:txBody>
      </p:sp>
      <p:sp>
        <p:nvSpPr>
          <p:cNvPr id="2" name="ZoneTexte 1">
            <a:extLst>
              <a:ext uri="{FF2B5EF4-FFF2-40B4-BE49-F238E27FC236}">
                <a16:creationId xmlns:a16="http://schemas.microsoft.com/office/drawing/2014/main" id="{1BABC0B5-E012-B9B6-8592-8BDC3D0E687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09B6627-1CAA-AEC8-C604-5C6FDF77146B}"/>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A93433B-73A6-5D4F-8FF3-6BBA45DF4564}"/>
              </a:ext>
            </a:extLst>
          </p:cNvPr>
          <p:cNvSpPr txBox="1"/>
          <p:nvPr/>
        </p:nvSpPr>
        <p:spPr>
          <a:xfrm>
            <a:off x="2433585" y="462285"/>
            <a:ext cx="6301715" cy="3611209"/>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r>
              <a:rPr lang="en-GB" sz="1600" b="1" dirty="0">
                <a:solidFill>
                  <a:srgbClr val="8ECC4E"/>
                </a:solidFill>
                <a:latin typeface="Calibri"/>
                <a:ea typeface="Calibri"/>
                <a:cs typeface="Calibri"/>
                <a:sym typeface="Calibri"/>
              </a:rPr>
              <a:t>Voici pourquoi les organisations ont une véritable responsabilité :</a:t>
            </a: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Impact sur l'environnement </a:t>
            </a:r>
            <a:r>
              <a:rPr lang="en-GB" dirty="0">
                <a:solidFill>
                  <a:srgbClr val="6D6E71"/>
                </a:solidFill>
                <a:latin typeface="Calibri"/>
                <a:ea typeface="Calibri"/>
                <a:cs typeface="Calibri"/>
                <a:sym typeface="Calibri"/>
              </a:rPr>
              <a:t>: Les entreprises consomment des ressources naturelles, produisent des déchets et émettent des polluants au cours de leurs activités.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L'impact social </a:t>
            </a:r>
            <a:r>
              <a:rPr lang="en-GB" dirty="0">
                <a:solidFill>
                  <a:srgbClr val="6D6E71"/>
                </a:solidFill>
                <a:latin typeface="Calibri"/>
                <a:ea typeface="Calibri"/>
                <a:cs typeface="Calibri"/>
                <a:sym typeface="Calibri"/>
              </a:rPr>
              <a:t>: Les entreprises ont un impact sur les communautés dans lesquelles elles opèrent par le biais de l'emploi, de l'approvisionnement et d'autres activités.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L'impact économique </a:t>
            </a:r>
            <a:r>
              <a:rPr lang="en-GB" dirty="0">
                <a:solidFill>
                  <a:srgbClr val="6D6E71"/>
                </a:solidFill>
                <a:latin typeface="Calibri"/>
                <a:ea typeface="Calibri"/>
                <a:cs typeface="Calibri"/>
                <a:sym typeface="Calibri"/>
              </a:rPr>
              <a:t>: Les entreprises jouent un rôle essentiel dans la croissance économique, la création d'emplois et la production de richesses.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Considérations éthiques </a:t>
            </a:r>
            <a:r>
              <a:rPr lang="en-GB" dirty="0">
                <a:solidFill>
                  <a:srgbClr val="6D6E71"/>
                </a:solidFill>
                <a:latin typeface="Calibri"/>
                <a:ea typeface="Calibri"/>
                <a:cs typeface="Calibri"/>
                <a:sym typeface="Calibri"/>
              </a:rPr>
              <a:t>: Au-delà des obligations légales, les organisations ont des responsabilités éthiques qui les amènent à mener leurs activités d'une manière moralement saine. </a:t>
            </a:r>
            <a:br>
              <a:rPr lang="en-GB" dirty="0">
                <a:solidFill>
                  <a:srgbClr val="6D6E71"/>
                </a:solidFill>
                <a:latin typeface="Calibri"/>
                <a:ea typeface="Calibri"/>
                <a:cs typeface="Calibri"/>
                <a:sym typeface="Calibri"/>
              </a:rPr>
            </a:br>
            <a:endParaRPr lang="en-GB"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en-GB" i="1" dirty="0">
                <a:solidFill>
                  <a:srgbClr val="6D6E71"/>
                </a:solidFill>
                <a:latin typeface="Calibri"/>
                <a:ea typeface="Calibri"/>
                <a:cs typeface="Calibri"/>
                <a:sym typeface="Calibri"/>
              </a:rPr>
              <a:t>Durabilité à long terme </a:t>
            </a:r>
            <a:r>
              <a:rPr lang="en-GB" dirty="0">
                <a:solidFill>
                  <a:srgbClr val="6D6E71"/>
                </a:solidFill>
                <a:latin typeface="Calibri"/>
                <a:ea typeface="Calibri"/>
                <a:cs typeface="Calibri"/>
                <a:sym typeface="Calibri"/>
              </a:rPr>
              <a:t>: En fin de compte, les organisations doivent reconnaître que leur succès à long terme est étroitement lié à la santé et au bien-être de la société et de la planète. </a:t>
            </a:r>
          </a:p>
        </p:txBody>
      </p:sp>
      <p:sp>
        <p:nvSpPr>
          <p:cNvPr id="383" name="Google Shape;383;p64">
            <a:extLst>
              <a:ext uri="{FF2B5EF4-FFF2-40B4-BE49-F238E27FC236}">
                <a16:creationId xmlns:a16="http://schemas.microsoft.com/office/drawing/2014/main" id="{23C28144-695F-B5A9-DDD7-1F763AD719B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50</a:t>
            </a:fld>
            <a:endParaRPr/>
          </a:p>
        </p:txBody>
      </p:sp>
      <p:sp>
        <p:nvSpPr>
          <p:cNvPr id="5" name="Google Shape;379;p64">
            <a:extLst>
              <a:ext uri="{FF2B5EF4-FFF2-40B4-BE49-F238E27FC236}">
                <a16:creationId xmlns:a16="http://schemas.microsoft.com/office/drawing/2014/main" id="{4E93DCFD-3B39-A103-1826-932DAE747912}"/>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F57B6A5F-A0C8-C11C-F4CB-D20068AFF666}"/>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Comment </a:t>
            </a:r>
            <a:r>
              <a:rPr lang="sv-SE" sz="2400" dirty="0" err="1"/>
              <a:t>procéder </a:t>
            </a:r>
            <a:r>
              <a:rPr lang="sv-SE" sz="2400" dirty="0"/>
              <a:t>? </a:t>
            </a:r>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7" name="Google Shape;457;p68">
            <a:extLst>
              <a:ext uri="{FF2B5EF4-FFF2-40B4-BE49-F238E27FC236}">
                <a16:creationId xmlns:a16="http://schemas.microsoft.com/office/drawing/2014/main" id="{CFA624F9-E48A-75F6-DCDC-8E99A0B39A89}"/>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8E9EDD87-88E7-F925-C80A-178402C41A17}"/>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051E0EB5-89BB-97B4-95D6-6DCE3C2750C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4279489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DB4B25A-DADE-FF6F-BB38-D32E7CC0970F}"/>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806E525E-4491-D05C-443D-08FDD0E04742}"/>
              </a:ext>
            </a:extLst>
          </p:cNvPr>
          <p:cNvSpPr txBox="1"/>
          <p:nvPr/>
        </p:nvSpPr>
        <p:spPr>
          <a:xfrm>
            <a:off x="2386855" y="277372"/>
            <a:ext cx="3057981" cy="3888208"/>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r>
              <a:rPr lang="en-GB" sz="1400" b="1" dirty="0">
                <a:solidFill>
                  <a:srgbClr val="8ECC4E"/>
                </a:solidFill>
                <a:latin typeface="Calibri"/>
                <a:ea typeface="Calibri"/>
                <a:cs typeface="Calibri"/>
                <a:sym typeface="Calibri"/>
              </a:rPr>
              <a:t>Questions clés :</a:t>
            </a:r>
            <a:endParaRPr lang="en-GB" dirty="0">
              <a:solidFill>
                <a:srgbClr val="6D6E71"/>
              </a:solidFill>
              <a:latin typeface="Calibri"/>
              <a:ea typeface="Calibri"/>
              <a:cs typeface="Calibri"/>
              <a:sym typeface="Calibri"/>
            </a:endParaRP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Objectif et valeurs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Impact actuel</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Engagement des parties prenantes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Évaluation des risques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Dépendance à l'égard des ressources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Conformité réglementaire</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Innovation et adaptation</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Gestion de la chaîne d'approvisionnement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Engagement des employés</a:t>
            </a:r>
          </a:p>
          <a:p>
            <a:pPr marL="285750" indent="-285750">
              <a:lnSpc>
                <a:spcPct val="150000"/>
              </a:lnSpc>
              <a:buClr>
                <a:srgbClr val="97C679"/>
              </a:buClr>
              <a:buSzPts val="1400"/>
              <a:buFont typeface="Wingdings" pitchFamily="2" charset="2"/>
              <a:buChar char="v"/>
            </a:pPr>
            <a:r>
              <a:rPr lang="en-GB" dirty="0" err="1">
                <a:solidFill>
                  <a:srgbClr val="6D6E71"/>
                </a:solidFill>
                <a:latin typeface="Calibri"/>
                <a:ea typeface="Calibri"/>
                <a:cs typeface="Calibri"/>
                <a:sym typeface="Calibri"/>
              </a:rPr>
              <a:t>Considérations</a:t>
            </a:r>
            <a:r>
              <a:rPr lang="en-GB" dirty="0">
                <a:solidFill>
                  <a:srgbClr val="6D6E71"/>
                </a:solidFill>
                <a:latin typeface="Calibri"/>
                <a:ea typeface="Calibri"/>
                <a:cs typeface="Calibri"/>
                <a:sym typeface="Calibri"/>
              </a:rPr>
              <a:t> </a:t>
            </a:r>
            <a:r>
              <a:rPr lang="en-GB" dirty="0" err="1">
                <a:solidFill>
                  <a:srgbClr val="6D6E71"/>
                </a:solidFill>
                <a:latin typeface="Calibri"/>
                <a:ea typeface="Calibri"/>
                <a:cs typeface="Calibri"/>
                <a:sym typeface="Calibri"/>
              </a:rPr>
              <a:t>financières</a:t>
            </a:r>
            <a:endParaRPr lang="en-GB" dirty="0">
              <a:solidFill>
                <a:srgbClr val="6D6E71"/>
              </a:solidFill>
              <a:latin typeface="Calibri"/>
              <a:ea typeface="Calibri"/>
              <a:cs typeface="Calibri"/>
              <a:sym typeface="Calibri"/>
            </a:endParaRPr>
          </a:p>
        </p:txBody>
      </p:sp>
      <p:sp>
        <p:nvSpPr>
          <p:cNvPr id="383" name="Google Shape;383;p64">
            <a:extLst>
              <a:ext uri="{FF2B5EF4-FFF2-40B4-BE49-F238E27FC236}">
                <a16:creationId xmlns:a16="http://schemas.microsoft.com/office/drawing/2014/main" id="{1F330508-D306-B54A-3118-DBB8A87E341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51</a:t>
            </a:fld>
            <a:endParaRPr dirty="0"/>
          </a:p>
        </p:txBody>
      </p:sp>
      <p:pic>
        <p:nvPicPr>
          <p:cNvPr id="4" name="Google Shape;382;p64">
            <a:extLst>
              <a:ext uri="{FF2B5EF4-FFF2-40B4-BE49-F238E27FC236}">
                <a16:creationId xmlns:a16="http://schemas.microsoft.com/office/drawing/2014/main" id="{2D5E8037-AA3F-EB2B-E6E2-0C14F5B14CA6}"/>
              </a:ext>
            </a:extLst>
          </p:cNvPr>
          <p:cNvPicPr preferRelativeResize="0"/>
          <p:nvPr/>
        </p:nvPicPr>
        <p:blipFill rotWithShape="1">
          <a:blip r:embed="rId3">
            <a:alphaModFix amt="70000"/>
          </a:blip>
          <a:srcRect/>
          <a:stretch/>
        </p:blipFill>
        <p:spPr>
          <a:xfrm flipH="1">
            <a:off x="6783084" y="27226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379;p64">
            <a:extLst>
              <a:ext uri="{FF2B5EF4-FFF2-40B4-BE49-F238E27FC236}">
                <a16:creationId xmlns:a16="http://schemas.microsoft.com/office/drawing/2014/main" id="{E879BC45-EDDC-E2F7-5ADA-6ECAB633EA3E}"/>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7" name="Google Shape;456;p68">
            <a:extLst>
              <a:ext uri="{FF2B5EF4-FFF2-40B4-BE49-F238E27FC236}">
                <a16:creationId xmlns:a16="http://schemas.microsoft.com/office/drawing/2014/main" id="{AB4A5541-E075-1C54-F5BD-B773B3050AEE}"/>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Questions </a:t>
            </a:r>
            <a:r>
              <a:rPr lang="sv-SE" sz="2400" dirty="0" err="1"/>
              <a:t>clés </a:t>
            </a:r>
          </a:p>
          <a:p>
            <a:pPr marL="0" indent="0">
              <a:lnSpc>
                <a:spcPct val="82058"/>
              </a:lnSpc>
            </a:pPr>
            <a:r>
              <a:rPr lang="sv-SE" sz="2400" dirty="0"/>
              <a:t>À </a:t>
            </a:r>
            <a:r>
              <a:rPr lang="sv-SE" sz="2400" dirty="0" err="1"/>
              <a:t>considérer</a:t>
            </a: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0" indent="0">
              <a:lnSpc>
                <a:spcPct val="82058"/>
              </a:lnSpc>
            </a:pPr>
            <a:endParaRPr lang="sv-SE" sz="2400" dirty="0"/>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8" name="Google Shape;457;p68">
            <a:extLst>
              <a:ext uri="{FF2B5EF4-FFF2-40B4-BE49-F238E27FC236}">
                <a16:creationId xmlns:a16="http://schemas.microsoft.com/office/drawing/2014/main" id="{D11D3E3D-4F58-1CA9-1A51-092B12FFE95B}"/>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9" name="Google Shape;458;p68">
            <a:extLst>
              <a:ext uri="{FF2B5EF4-FFF2-40B4-BE49-F238E27FC236}">
                <a16:creationId xmlns:a16="http://schemas.microsoft.com/office/drawing/2014/main" id="{74122F90-8C90-9CF5-DD4E-9D8ED6426213}"/>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78CFBC52-C111-9AA0-B9BF-475D78D99DFA}"/>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5238555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F44443A-7C2F-4DBA-13CD-3ED97C7388C2}"/>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FF951F81-9E9B-36E0-054A-93698B29D7BA}"/>
              </a:ext>
            </a:extLst>
          </p:cNvPr>
          <p:cNvSpPr txBox="1"/>
          <p:nvPr/>
        </p:nvSpPr>
        <p:spPr>
          <a:xfrm>
            <a:off x="2440103" y="719979"/>
            <a:ext cx="6301715" cy="3672764"/>
          </a:xfrm>
          <a:prstGeom prst="rect">
            <a:avLst/>
          </a:prstGeom>
          <a:noFill/>
          <a:ln>
            <a:noFill/>
          </a:ln>
        </p:spPr>
        <p:txBody>
          <a:bodyPr spcFirstLastPara="1" wrap="square" lIns="0" tIns="10124" rIns="0" bIns="0" anchor="t" anchorCtr="0">
            <a:spAutoFit/>
          </a:bodyPr>
          <a:lstStyle/>
          <a:p>
            <a:pPr>
              <a:buClr>
                <a:srgbClr val="97C679"/>
              </a:buClr>
              <a:buSzPts val="1400"/>
            </a:pPr>
            <a:r>
              <a:rPr lang="en-GB" b="1" dirty="0">
                <a:solidFill>
                  <a:srgbClr val="8ECC4E"/>
                </a:solidFill>
                <a:latin typeface="Calibri"/>
                <a:ea typeface="Calibri"/>
                <a:cs typeface="Calibri"/>
                <a:sym typeface="Calibri"/>
              </a:rPr>
              <a:t>Elle nécessite une réflexion approfondie, du dévouement et une volonté d'accepter le changement :</a:t>
            </a:r>
          </a:p>
          <a:p>
            <a:pPr>
              <a:buClr>
                <a:srgbClr val="97C679"/>
              </a:buClr>
              <a:buSzPts val="1400"/>
            </a:pPr>
            <a:endParaRPr lang="en-GB" b="1" dirty="0">
              <a:solidFill>
                <a:srgbClr val="8ECC4E"/>
              </a:solidFill>
              <a:latin typeface="Calibri"/>
              <a:ea typeface="Calibri"/>
              <a:cs typeface="Calibri"/>
              <a:sym typeface="Calibri"/>
            </a:endParaRP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Réflexion approfondie</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Ressources</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Ouverture d'esprit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L'heure</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Investissement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La sincérité dans l'engagement</a:t>
            </a:r>
          </a:p>
          <a:p>
            <a:pPr marL="285750" indent="-285750">
              <a:lnSpc>
                <a:spcPct val="150000"/>
              </a:lnSpc>
              <a:buClr>
                <a:srgbClr val="97C679"/>
              </a:buClr>
              <a:buSzPts val="1400"/>
              <a:buFont typeface="Wingdings" pitchFamily="2" charset="2"/>
              <a:buChar char="v"/>
            </a:pPr>
            <a:r>
              <a:rPr lang="en-GB" dirty="0">
                <a:solidFill>
                  <a:srgbClr val="6D6E71"/>
                </a:solidFill>
                <a:latin typeface="Calibri"/>
                <a:ea typeface="Calibri"/>
                <a:cs typeface="Calibri"/>
                <a:sym typeface="Calibri"/>
              </a:rPr>
              <a:t>Résilience au changement</a:t>
            </a:r>
          </a:p>
          <a:p>
            <a:pPr marL="285750" indent="-285750">
              <a:lnSpc>
                <a:spcPct val="150000"/>
              </a:lnSpc>
              <a:buClr>
                <a:srgbClr val="97C679"/>
              </a:buClr>
              <a:buSzPts val="1400"/>
              <a:buFont typeface="Arial" panose="020B0604020202020204" pitchFamily="34" charset="0"/>
              <a:buChar char="•"/>
            </a:pPr>
            <a:endParaRPr lang="en-GB" dirty="0">
              <a:solidFill>
                <a:srgbClr val="6D6E71"/>
              </a:solidFill>
              <a:latin typeface="Calibri"/>
              <a:ea typeface="Calibri"/>
              <a:cs typeface="Calibri"/>
              <a:sym typeface="Calibri"/>
            </a:endParaRPr>
          </a:p>
          <a:p>
            <a:pPr>
              <a:buClr>
                <a:srgbClr val="97C679"/>
              </a:buClr>
              <a:buSzPts val="1400"/>
            </a:pPr>
            <a:r>
              <a:rPr lang="en-GB" i="1" dirty="0">
                <a:solidFill>
                  <a:srgbClr val="6D6E71"/>
                </a:solidFill>
                <a:latin typeface="Calibri"/>
                <a:ea typeface="Calibri"/>
                <a:cs typeface="Calibri"/>
                <a:sym typeface="Calibri"/>
              </a:rPr>
              <a:t>L'adoption d'un modèle d'entreprise durable est un processus complexe et multiforme qui exige dévouement, collaboration et perspective à long terme.</a:t>
            </a:r>
          </a:p>
        </p:txBody>
      </p:sp>
      <p:pic>
        <p:nvPicPr>
          <p:cNvPr id="382" name="Google Shape;382;p64">
            <a:extLst>
              <a:ext uri="{FF2B5EF4-FFF2-40B4-BE49-F238E27FC236}">
                <a16:creationId xmlns:a16="http://schemas.microsoft.com/office/drawing/2014/main" id="{E47A1184-C5D9-6F60-EA51-0F5BC634608E}"/>
              </a:ext>
            </a:extLst>
          </p:cNvPr>
          <p:cNvPicPr preferRelativeResize="0"/>
          <p:nvPr/>
        </p:nvPicPr>
        <p:blipFill rotWithShape="1">
          <a:blip r:embed="rId3">
            <a:alphaModFix amt="70000"/>
          </a:blip>
          <a:srcRect/>
          <a:stretch/>
        </p:blipFill>
        <p:spPr>
          <a:xfrm flipH="1">
            <a:off x="7516771" y="246556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FFF57E58-F796-02DA-73B0-AE562E9F141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52</a:t>
            </a:fld>
            <a:endParaRPr/>
          </a:p>
        </p:txBody>
      </p:sp>
      <p:sp>
        <p:nvSpPr>
          <p:cNvPr id="2" name="Google Shape;379;p64">
            <a:extLst>
              <a:ext uri="{FF2B5EF4-FFF2-40B4-BE49-F238E27FC236}">
                <a16:creationId xmlns:a16="http://schemas.microsoft.com/office/drawing/2014/main" id="{EA084E7A-A6BB-3EAC-D540-0AABAD694C2D}"/>
              </a:ext>
            </a:extLst>
          </p:cNvPr>
          <p:cNvSpPr/>
          <p:nvPr/>
        </p:nvSpPr>
        <p:spPr>
          <a:xfrm>
            <a:off x="0" y="0"/>
            <a:ext cx="2237324"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3" name="Google Shape;456;p68">
            <a:extLst>
              <a:ext uri="{FF2B5EF4-FFF2-40B4-BE49-F238E27FC236}">
                <a16:creationId xmlns:a16="http://schemas.microsoft.com/office/drawing/2014/main" id="{C0E8AFA6-BAA0-446C-EE7A-B7DBD19FD80C}"/>
              </a:ext>
            </a:extLst>
          </p:cNvPr>
          <p:cNvSpPr txBox="1">
            <a:spLocks/>
          </p:cNvSpPr>
          <p:nvPr/>
        </p:nvSpPr>
        <p:spPr>
          <a:xfrm>
            <a:off x="267629" y="1744914"/>
            <a:ext cx="1835491"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err="1"/>
              <a:t>Adopter </a:t>
            </a:r>
            <a:r>
              <a:rPr lang="sv-SE" sz="2400" dirty="0"/>
              <a:t>un </a:t>
            </a:r>
            <a:r>
              <a:rPr lang="sv-SE" sz="2400" dirty="0" err="1"/>
              <a:t>modèle d'</a:t>
            </a:r>
            <a:r>
              <a:rPr lang="sv-SE" sz="2400" dirty="0"/>
              <a:t>entreprise </a:t>
            </a:r>
            <a:r>
              <a:rPr lang="sv-SE" sz="2400" dirty="0" err="1"/>
              <a:t>durable</a:t>
            </a:r>
            <a:endParaRPr lang="sv-SE" sz="2400" dirty="0"/>
          </a:p>
          <a:p>
            <a:pPr marL="0" indent="0">
              <a:lnSpc>
                <a:spcPct val="82058"/>
              </a:lnSpc>
            </a:pPr>
            <a:endParaRPr lang="sv-SE" sz="2400" dirty="0" err="1"/>
          </a:p>
        </p:txBody>
      </p:sp>
      <p:sp>
        <p:nvSpPr>
          <p:cNvPr id="4" name="Google Shape;457;p68">
            <a:extLst>
              <a:ext uri="{FF2B5EF4-FFF2-40B4-BE49-F238E27FC236}">
                <a16:creationId xmlns:a16="http://schemas.microsoft.com/office/drawing/2014/main" id="{C2AFF9B7-9013-5E8F-799E-EE593B077698}"/>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5" name="Google Shape;458;p68">
            <a:extLst>
              <a:ext uri="{FF2B5EF4-FFF2-40B4-BE49-F238E27FC236}">
                <a16:creationId xmlns:a16="http://schemas.microsoft.com/office/drawing/2014/main" id="{EBB301C6-2610-56E5-CAA3-FFFB745177AE}"/>
              </a:ext>
            </a:extLst>
          </p:cNvPr>
          <p:cNvCxnSpPr>
            <a:cxnSpLocks/>
          </p:cNvCxnSpPr>
          <p:nvPr/>
        </p:nvCxnSpPr>
        <p:spPr>
          <a:xfrm>
            <a:off x="283735"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D8065689-0DD9-B415-E107-8405E49B57C3}"/>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913836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C61B50D-C77A-7716-3796-81F6CA1F876C}"/>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4ABC2E05-E439-32C8-2658-C5621BA7375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53</a:t>
            </a:fld>
            <a:endParaRPr/>
          </a:p>
        </p:txBody>
      </p:sp>
      <p:sp>
        <p:nvSpPr>
          <p:cNvPr id="3" name="textruta 2">
            <a:extLst>
              <a:ext uri="{FF2B5EF4-FFF2-40B4-BE49-F238E27FC236}">
                <a16:creationId xmlns:a16="http://schemas.microsoft.com/office/drawing/2014/main" id="{80D813AA-7BE0-16A6-099D-A72F8F5159C4}"/>
              </a:ext>
            </a:extLst>
          </p:cNvPr>
          <p:cNvSpPr txBox="1"/>
          <p:nvPr/>
        </p:nvSpPr>
        <p:spPr>
          <a:xfrm>
            <a:off x="2915728" y="2648309"/>
            <a:ext cx="184731" cy="307777"/>
          </a:xfrm>
          <a:prstGeom prst="rect">
            <a:avLst/>
          </a:prstGeom>
          <a:noFill/>
        </p:spPr>
        <p:txBody>
          <a:bodyPr wrap="none" rtlCol="0">
            <a:spAutoFit/>
          </a:bodyPr>
          <a:lstStyle/>
          <a:p>
            <a:endParaRPr lang="en-GB" dirty="0"/>
          </a:p>
        </p:txBody>
      </p:sp>
      <p:graphicFrame>
        <p:nvGraphicFramePr>
          <p:cNvPr id="4" name="Tabell 3">
            <a:extLst>
              <a:ext uri="{FF2B5EF4-FFF2-40B4-BE49-F238E27FC236}">
                <a16:creationId xmlns:a16="http://schemas.microsoft.com/office/drawing/2014/main" id="{E5291CC5-292F-B899-96E9-C79F1DCE4A16}"/>
              </a:ext>
            </a:extLst>
          </p:cNvPr>
          <p:cNvGraphicFramePr>
            <a:graphicFrameLocks noGrp="1"/>
          </p:cNvGraphicFramePr>
          <p:nvPr>
            <p:extLst>
              <p:ext uri="{D42A27DB-BD31-4B8C-83A1-F6EECF244321}">
                <p14:modId xmlns:p14="http://schemas.microsoft.com/office/powerpoint/2010/main" val="1169406919"/>
              </p:ext>
            </p:extLst>
          </p:nvPr>
        </p:nvGraphicFramePr>
        <p:xfrm>
          <a:off x="2164689" y="249144"/>
          <a:ext cx="6776113" cy="4520098"/>
        </p:xfrm>
        <a:graphic>
          <a:graphicData uri="http://schemas.openxmlformats.org/drawingml/2006/table">
            <a:tbl>
              <a:tblPr firstRow="1" bandRow="1">
                <a:tableStyleId>{538008DE-9CB5-49C0-B233-6C6E2AA0C65B}</a:tableStyleId>
              </a:tblPr>
              <a:tblGrid>
                <a:gridCol w="1920147">
                  <a:extLst>
                    <a:ext uri="{9D8B030D-6E8A-4147-A177-3AD203B41FA5}">
                      <a16:colId xmlns:a16="http://schemas.microsoft.com/office/drawing/2014/main" val="2854180919"/>
                    </a:ext>
                  </a:extLst>
                </a:gridCol>
                <a:gridCol w="2493034">
                  <a:extLst>
                    <a:ext uri="{9D8B030D-6E8A-4147-A177-3AD203B41FA5}">
                      <a16:colId xmlns:a16="http://schemas.microsoft.com/office/drawing/2014/main" val="2052163178"/>
                    </a:ext>
                  </a:extLst>
                </a:gridCol>
                <a:gridCol w="2362932">
                  <a:extLst>
                    <a:ext uri="{9D8B030D-6E8A-4147-A177-3AD203B41FA5}">
                      <a16:colId xmlns:a16="http://schemas.microsoft.com/office/drawing/2014/main" val="1174646080"/>
                    </a:ext>
                  </a:extLst>
                </a:gridCol>
              </a:tblGrid>
              <a:tr h="269279">
                <a:tc>
                  <a:txBody>
                    <a:bodyPr/>
                    <a:lstStyle/>
                    <a:p>
                      <a:endParaRPr lang="en-GB" sz="1200" dirty="0"/>
                    </a:p>
                  </a:txBody>
                  <a:tcPr/>
                </a:tc>
                <a:tc>
                  <a:txBody>
                    <a:bodyPr/>
                    <a:lstStyle/>
                    <a:p>
                      <a:r>
                        <a:rPr lang="en-GB" sz="1200" dirty="0">
                          <a:solidFill>
                            <a:schemeClr val="bg1"/>
                          </a:solidFill>
                        </a:rPr>
                        <a:t>Entreprises durables</a:t>
                      </a:r>
                    </a:p>
                  </a:txBody>
                  <a:tcPr>
                    <a:solidFill>
                      <a:schemeClr val="accent4">
                        <a:lumMod val="75000"/>
                        <a:alpha val="85000"/>
                      </a:schemeClr>
                    </a:solidFill>
                  </a:tcPr>
                </a:tc>
                <a:tc>
                  <a:txBody>
                    <a:bodyPr/>
                    <a:lstStyle/>
                    <a:p>
                      <a:r>
                        <a:rPr lang="en-GB" sz="1200" dirty="0">
                          <a:solidFill>
                            <a:schemeClr val="bg1"/>
                          </a:solidFill>
                        </a:rPr>
                        <a:t>Entreprises traditionnelles</a:t>
                      </a:r>
                    </a:p>
                  </a:txBody>
                  <a:tcPr>
                    <a:solidFill>
                      <a:schemeClr val="accent4">
                        <a:lumMod val="75000"/>
                        <a:alpha val="85000"/>
                      </a:schemeClr>
                    </a:solidFill>
                  </a:tcPr>
                </a:tc>
                <a:extLst>
                  <a:ext uri="{0D108BD9-81ED-4DB2-BD59-A6C34878D82A}">
                    <a16:rowId xmlns:a16="http://schemas.microsoft.com/office/drawing/2014/main" val="1761593746"/>
                  </a:ext>
                </a:extLst>
              </a:tr>
              <a:tr h="728384">
                <a:tc>
                  <a:txBody>
                    <a:bodyPr/>
                    <a:lstStyle/>
                    <a:p>
                      <a:r>
                        <a:rPr lang="en-GB" sz="1200" dirty="0">
                          <a:solidFill>
                            <a:schemeClr val="bg1"/>
                          </a:solidFill>
                          <a:latin typeface="Calibri"/>
                          <a:ea typeface="Calibri"/>
                          <a:cs typeface="Calibri"/>
                          <a:sym typeface="Calibri"/>
                        </a:rPr>
                        <a:t>Impact sur l'environnement</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Réduction de l'empreinte environnementale</a:t>
                      </a:r>
                      <a:endParaRPr lang="en-GB" sz="1200" dirty="0"/>
                    </a:p>
                  </a:txBody>
                  <a:tcPr/>
                </a:tc>
                <a:tc>
                  <a:txBody>
                    <a:bodyPr/>
                    <a:lstStyle/>
                    <a:p>
                      <a:r>
                        <a:rPr lang="en-GB" sz="1200" dirty="0">
                          <a:solidFill>
                            <a:srgbClr val="6D6E71"/>
                          </a:solidFill>
                          <a:latin typeface="Calibri"/>
                          <a:ea typeface="Calibri"/>
                          <a:cs typeface="Calibri"/>
                          <a:sym typeface="Calibri"/>
                        </a:rPr>
                        <a:t>Épuisement des ressources naturelles, pollution, dégradation de l'environnement</a:t>
                      </a:r>
                      <a:endParaRPr lang="en-GB" sz="1200" dirty="0"/>
                    </a:p>
                  </a:txBody>
                  <a:tcPr/>
                </a:tc>
                <a:extLst>
                  <a:ext uri="{0D108BD9-81ED-4DB2-BD59-A6C34878D82A}">
                    <a16:rowId xmlns:a16="http://schemas.microsoft.com/office/drawing/2014/main" val="3025038998"/>
                  </a:ext>
                </a:extLst>
              </a:tr>
              <a:tr h="563910">
                <a:tc>
                  <a:txBody>
                    <a:bodyPr/>
                    <a:lstStyle/>
                    <a:p>
                      <a:r>
                        <a:rPr lang="en-GB" sz="1200" dirty="0">
                          <a:solidFill>
                            <a:schemeClr val="bg1"/>
                          </a:solidFill>
                          <a:latin typeface="Calibri"/>
                          <a:ea typeface="Calibri"/>
                          <a:cs typeface="Calibri"/>
                          <a:sym typeface="Calibri"/>
                        </a:rPr>
                        <a:t>Réduction des coûts</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Économies à long terme (efficacité des ressources)</a:t>
                      </a:r>
                      <a:endParaRPr lang="en-GB" sz="1200" dirty="0"/>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Coûts opérationnels plus élevés (gaspillage des ressources)  </a:t>
                      </a:r>
                    </a:p>
                  </a:txBody>
                  <a:tcPr/>
                </a:tc>
                <a:extLst>
                  <a:ext uri="{0D108BD9-81ED-4DB2-BD59-A6C34878D82A}">
                    <a16:rowId xmlns:a16="http://schemas.microsoft.com/office/drawing/2014/main" val="917203922"/>
                  </a:ext>
                </a:extLst>
              </a:tr>
              <a:tr h="563910">
                <a:tc>
                  <a:txBody>
                    <a:bodyPr/>
                    <a:lstStyle/>
                    <a:p>
                      <a:r>
                        <a:rPr lang="en-GB" sz="1200" dirty="0">
                          <a:solidFill>
                            <a:schemeClr val="bg1"/>
                          </a:solidFill>
                          <a:latin typeface="Calibri"/>
                          <a:ea typeface="Calibri"/>
                          <a:cs typeface="Calibri"/>
                          <a:sym typeface="Calibri"/>
                        </a:rPr>
                        <a:t>Réputation et image de marque</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Attirer les consommateurs et les parties prenantes soucieux de l'environnement</a:t>
                      </a:r>
                      <a:endParaRPr lang="en-GB" sz="1200" dirty="0"/>
                    </a:p>
                  </a:txBody>
                  <a:tcPr/>
                </a:tc>
                <a:tc>
                  <a:txBody>
                    <a:bodyPr/>
                    <a:lstStyle/>
                    <a:p>
                      <a:r>
                        <a:rPr lang="en-GB" sz="1200" dirty="0">
                          <a:solidFill>
                            <a:srgbClr val="6D6E71"/>
                          </a:solidFill>
                          <a:latin typeface="Calibri"/>
                          <a:ea typeface="Calibri"/>
                          <a:cs typeface="Calibri"/>
                          <a:sym typeface="Calibri"/>
                        </a:rPr>
                        <a:t>Risque d'atteinte à la réputation </a:t>
                      </a:r>
                      <a:endParaRPr lang="en-GB" sz="1200" dirty="0"/>
                    </a:p>
                  </a:txBody>
                  <a:tcPr/>
                </a:tc>
                <a:extLst>
                  <a:ext uri="{0D108BD9-81ED-4DB2-BD59-A6C34878D82A}">
                    <a16:rowId xmlns:a16="http://schemas.microsoft.com/office/drawing/2014/main" val="2145615399"/>
                  </a:ext>
                </a:extLst>
              </a:tr>
              <a:tr h="399436">
                <a:tc>
                  <a:txBody>
                    <a:bodyPr/>
                    <a:lstStyle/>
                    <a:p>
                      <a:r>
                        <a:rPr lang="en-GB" sz="1200" dirty="0">
                          <a:solidFill>
                            <a:schemeClr val="bg1"/>
                          </a:solidFill>
                          <a:latin typeface="Calibri"/>
                          <a:ea typeface="Calibri"/>
                          <a:cs typeface="Calibri"/>
                          <a:sym typeface="Calibri"/>
                        </a:rPr>
                        <a:t>Avantage concurrentiel</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Acquérir un avantage concurrentiel </a:t>
                      </a:r>
                      <a:endParaRPr lang="en-GB" sz="1200" dirty="0"/>
                    </a:p>
                  </a:txBody>
                  <a:tcPr/>
                </a:tc>
                <a:tc>
                  <a:txBody>
                    <a:bodyPr/>
                    <a:lstStyle/>
                    <a:p>
                      <a:r>
                        <a:rPr lang="en-GB" sz="1200" dirty="0">
                          <a:solidFill>
                            <a:srgbClr val="6D6E71"/>
                          </a:solidFill>
                          <a:latin typeface="Calibri"/>
                          <a:ea typeface="Calibri"/>
                          <a:cs typeface="Calibri"/>
                          <a:sym typeface="Calibri"/>
                        </a:rPr>
                        <a:t>Peut prendre du retard </a:t>
                      </a:r>
                      <a:endParaRPr lang="en-GB" sz="1200" dirty="0"/>
                    </a:p>
                  </a:txBody>
                  <a:tcPr/>
                </a:tc>
                <a:extLst>
                  <a:ext uri="{0D108BD9-81ED-4DB2-BD59-A6C34878D82A}">
                    <a16:rowId xmlns:a16="http://schemas.microsoft.com/office/drawing/2014/main" val="2431314246"/>
                  </a:ext>
                </a:extLst>
              </a:tr>
              <a:tr h="728384">
                <a:tc>
                  <a:txBody>
                    <a:bodyPr/>
                    <a:lstStyle/>
                    <a:p>
                      <a:r>
                        <a:rPr lang="en-GB" sz="1200" dirty="0">
                          <a:solidFill>
                            <a:schemeClr val="bg1"/>
                          </a:solidFill>
                          <a:latin typeface="Calibri"/>
                          <a:ea typeface="Calibri"/>
                          <a:cs typeface="Calibri"/>
                          <a:sym typeface="Calibri"/>
                        </a:rPr>
                        <a:t>Engagement et productivité des employés</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Augmentation de l'engagement, de la satisfaction et de la productivité des employés</a:t>
                      </a:r>
                      <a:endParaRPr lang="en-GB" sz="1200" dirty="0"/>
                    </a:p>
                  </a:txBody>
                  <a:tcPr/>
                </a:tc>
                <a:tc>
                  <a:txBody>
                    <a:bodyPr/>
                    <a:lstStyle/>
                    <a:p>
                      <a:r>
                        <a:rPr lang="en-GB" sz="1200" dirty="0">
                          <a:solidFill>
                            <a:srgbClr val="6D6E71"/>
                          </a:solidFill>
                          <a:latin typeface="Calibri"/>
                          <a:ea typeface="Calibri"/>
                          <a:cs typeface="Calibri"/>
                          <a:sym typeface="Calibri"/>
                        </a:rPr>
                        <a:t>Une baisse du moral des employés et des taux de rotation plus élevés.</a:t>
                      </a:r>
                      <a:endParaRPr lang="en-GB" sz="1200" dirty="0"/>
                    </a:p>
                  </a:txBody>
                  <a:tcPr/>
                </a:tc>
                <a:extLst>
                  <a:ext uri="{0D108BD9-81ED-4DB2-BD59-A6C34878D82A}">
                    <a16:rowId xmlns:a16="http://schemas.microsoft.com/office/drawing/2014/main" val="1960496358"/>
                  </a:ext>
                </a:extLst>
              </a:tr>
              <a:tr h="399436">
                <a:tc>
                  <a:txBody>
                    <a:bodyPr/>
                    <a:lstStyle/>
                    <a:p>
                      <a:r>
                        <a:rPr lang="en-GB" sz="1200" dirty="0">
                          <a:solidFill>
                            <a:schemeClr val="bg1"/>
                          </a:solidFill>
                          <a:latin typeface="Calibri"/>
                          <a:ea typeface="Calibri"/>
                          <a:cs typeface="Calibri"/>
                          <a:sym typeface="Calibri"/>
                        </a:rPr>
                        <a:t>Innovation et adaptabilité</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Favorise une culture d'amélioration continue</a:t>
                      </a:r>
                      <a:endParaRPr lang="en-GB" sz="1200" dirty="0"/>
                    </a:p>
                  </a:txBody>
                  <a:tcPr/>
                </a:tc>
                <a:tc>
                  <a:txBody>
                    <a:bodyPr/>
                    <a:lstStyle/>
                    <a:p>
                      <a:r>
                        <a:rPr lang="en-GB" sz="1200" dirty="0">
                          <a:solidFill>
                            <a:srgbClr val="6D6E71"/>
                          </a:solidFill>
                          <a:latin typeface="Calibri"/>
                          <a:ea typeface="Calibri"/>
                          <a:cs typeface="Calibri"/>
                          <a:sym typeface="Calibri"/>
                        </a:rPr>
                        <a:t>Lutte pour innover et rester pertinent</a:t>
                      </a:r>
                      <a:endParaRPr lang="en-GB" sz="1200" dirty="0"/>
                    </a:p>
                  </a:txBody>
                  <a:tcPr/>
                </a:tc>
                <a:extLst>
                  <a:ext uri="{0D108BD9-81ED-4DB2-BD59-A6C34878D82A}">
                    <a16:rowId xmlns:a16="http://schemas.microsoft.com/office/drawing/2014/main" val="352954074"/>
                  </a:ext>
                </a:extLst>
              </a:tr>
              <a:tr h="728384">
                <a:tc>
                  <a:txBody>
                    <a:bodyPr/>
                    <a:lstStyle/>
                    <a:p>
                      <a:r>
                        <a:rPr lang="en-GB" sz="1200" dirty="0">
                          <a:solidFill>
                            <a:schemeClr val="bg1"/>
                          </a:solidFill>
                          <a:latin typeface="Calibri"/>
                          <a:ea typeface="Calibri"/>
                          <a:cs typeface="Calibri"/>
                          <a:sym typeface="Calibri"/>
                        </a:rPr>
                        <a:t>Engagement des parties prenantes</a:t>
                      </a:r>
                      <a:endParaRPr lang="en-GB" sz="1200" dirty="0">
                        <a:solidFill>
                          <a:schemeClr val="bg1"/>
                        </a:solidFill>
                      </a:endParaRPr>
                    </a:p>
                  </a:txBody>
                  <a:tcPr>
                    <a:solidFill>
                      <a:srgbClr val="5E908E">
                        <a:alpha val="85000"/>
                      </a:srgbClr>
                    </a:solidFill>
                  </a:tcPr>
                </a:tc>
                <a:tc>
                  <a:txBody>
                    <a:bodyPr/>
                    <a:lstStyle/>
                    <a:p>
                      <a:r>
                        <a:rPr lang="en-GB" sz="1200" dirty="0">
                          <a:solidFill>
                            <a:srgbClr val="6D6E71"/>
                          </a:solidFill>
                          <a:latin typeface="Calibri"/>
                          <a:ea typeface="Calibri"/>
                          <a:cs typeface="Calibri"/>
                          <a:sym typeface="Calibri"/>
                        </a:rPr>
                        <a:t>Relations solides avec les parties prenantes (valeurs partagées, transparence, collaboration)</a:t>
                      </a:r>
                      <a:endParaRPr lang="en-GB" sz="1200" dirty="0"/>
                    </a:p>
                  </a:txBody>
                  <a:tcPr/>
                </a:tc>
                <a:tc>
                  <a:txBody>
                    <a:bodyPr/>
                    <a:lstStyle/>
                    <a:p>
                      <a:r>
                        <a:rPr lang="en-GB" sz="1200" dirty="0">
                          <a:solidFill>
                            <a:srgbClr val="6D6E71"/>
                          </a:solidFill>
                          <a:latin typeface="Calibri"/>
                          <a:ea typeface="Calibri"/>
                          <a:cs typeface="Calibri"/>
                          <a:sym typeface="Calibri"/>
                        </a:rPr>
                        <a:t>Peut être confronté au scepticisme et à la méfiance des parties prenantes </a:t>
                      </a:r>
                      <a:endParaRPr lang="en-GB" sz="1200" dirty="0"/>
                    </a:p>
                  </a:txBody>
                  <a:tcPr/>
                </a:tc>
                <a:extLst>
                  <a:ext uri="{0D108BD9-81ED-4DB2-BD59-A6C34878D82A}">
                    <a16:rowId xmlns:a16="http://schemas.microsoft.com/office/drawing/2014/main" val="3718797693"/>
                  </a:ext>
                </a:extLst>
              </a:tr>
            </a:tbl>
          </a:graphicData>
        </a:graphic>
      </p:graphicFrame>
      <p:sp>
        <p:nvSpPr>
          <p:cNvPr id="8" name="Google Shape;379;p64">
            <a:extLst>
              <a:ext uri="{FF2B5EF4-FFF2-40B4-BE49-F238E27FC236}">
                <a16:creationId xmlns:a16="http://schemas.microsoft.com/office/drawing/2014/main" id="{1BAE00E7-4399-59FB-35F9-195AC0A696F9}"/>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9" name="Google Shape;456;p68">
            <a:extLst>
              <a:ext uri="{FF2B5EF4-FFF2-40B4-BE49-F238E27FC236}">
                <a16:creationId xmlns:a16="http://schemas.microsoft.com/office/drawing/2014/main" id="{2E46D1A6-4C24-C5C3-F6F4-09818F78D3DD}"/>
              </a:ext>
            </a:extLst>
          </p:cNvPr>
          <p:cNvSpPr txBox="1">
            <a:spLocks/>
          </p:cNvSpPr>
          <p:nvPr/>
        </p:nvSpPr>
        <p:spPr>
          <a:xfrm>
            <a:off x="111239" y="1744917"/>
            <a:ext cx="1946162" cy="121116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fr-FR" sz="2400" dirty="0"/>
              <a:t>Les avantages par rapport au statu quo</a:t>
            </a:r>
            <a:r>
              <a:rPr lang="sv-SE" sz="2400" dirty="0"/>
              <a:t> </a:t>
            </a:r>
            <a:endParaRPr lang="sv-SE" sz="2800" dirty="0"/>
          </a:p>
          <a:p>
            <a:pPr marL="0" indent="0">
              <a:lnSpc>
                <a:spcPct val="82058"/>
              </a:lnSpc>
            </a:pPr>
            <a:endParaRPr lang="sv-SE" sz="3600" dirty="0"/>
          </a:p>
          <a:p>
            <a:pPr marL="0" indent="0">
              <a:lnSpc>
                <a:spcPct val="82058"/>
              </a:lnSpc>
            </a:pPr>
            <a:endParaRPr lang="sv-SE" sz="2400" dirty="0" err="1"/>
          </a:p>
        </p:txBody>
      </p:sp>
      <p:sp>
        <p:nvSpPr>
          <p:cNvPr id="10" name="Google Shape;457;p68">
            <a:extLst>
              <a:ext uri="{FF2B5EF4-FFF2-40B4-BE49-F238E27FC236}">
                <a16:creationId xmlns:a16="http://schemas.microsoft.com/office/drawing/2014/main" id="{2A616F7E-62C5-C207-A99D-1BBB96F76A3F}"/>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11" name="Google Shape;458;p68">
            <a:extLst>
              <a:ext uri="{FF2B5EF4-FFF2-40B4-BE49-F238E27FC236}">
                <a16:creationId xmlns:a16="http://schemas.microsoft.com/office/drawing/2014/main" id="{96FE503E-0545-F7E0-982D-5ACA5F8C6990}"/>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
        <p:nvSpPr>
          <p:cNvPr id="5" name="ZoneTexte 4">
            <a:extLst>
              <a:ext uri="{FF2B5EF4-FFF2-40B4-BE49-F238E27FC236}">
                <a16:creationId xmlns:a16="http://schemas.microsoft.com/office/drawing/2014/main" id="{19C4B42A-AB47-0313-26C3-AE99BF24F585}"/>
              </a:ext>
            </a:extLst>
          </p:cNvPr>
          <p:cNvSpPr txBox="1"/>
          <p:nvPr/>
        </p:nvSpPr>
        <p:spPr>
          <a:xfrm>
            <a:off x="5263312" y="4794328"/>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19708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BC77CA12-57C1-6C28-92CC-D9E449974297}"/>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85CB8BB6-C310-7DFC-0C09-1B472B2BADDC}"/>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C52BFA7B-35A3-97C5-F6A8-B0BF761DD03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C9C65D01-A2C5-6338-A78B-57F234C384B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6005699D-BB68-84A8-A3D9-70470DA3CEC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1800" b="0" dirty="0">
                <a:solidFill>
                  <a:schemeClr val="tx2">
                    <a:lumMod val="50000"/>
                  </a:schemeClr>
                </a:solidFill>
              </a:rPr>
              <a:t>Entreprise durable contre statu quo</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8A2AD172-BA3D-9AB5-353D-590C8255E8AE}"/>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FE930202-B9AE-EBF2-0532-4B54DA00469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54</a:t>
            </a:fld>
            <a:endParaRPr/>
          </a:p>
        </p:txBody>
      </p:sp>
      <p:sp>
        <p:nvSpPr>
          <p:cNvPr id="3" name="Google Shape;895;p81">
            <a:extLst>
              <a:ext uri="{FF2B5EF4-FFF2-40B4-BE49-F238E27FC236}">
                <a16:creationId xmlns:a16="http://schemas.microsoft.com/office/drawing/2014/main" id="{D50C30F7-4B53-0BA9-39A5-28EB7EFF04FB}"/>
              </a:ext>
            </a:extLst>
          </p:cNvPr>
          <p:cNvSpPr/>
          <p:nvPr/>
        </p:nvSpPr>
        <p:spPr>
          <a:xfrm>
            <a:off x="2" y="4290575"/>
            <a:ext cx="9144000" cy="852928"/>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A79EE570-113C-4884-BC13-B2DF9AD3B4A3}"/>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W.22</a:t>
            </a:r>
            <a:endParaRPr sz="1401" dirty="0"/>
          </a:p>
        </p:txBody>
      </p:sp>
      <p:grpSp>
        <p:nvGrpSpPr>
          <p:cNvPr id="6" name="Google Shape;678;p17">
            <a:extLst>
              <a:ext uri="{FF2B5EF4-FFF2-40B4-BE49-F238E27FC236}">
                <a16:creationId xmlns:a16="http://schemas.microsoft.com/office/drawing/2014/main" id="{8233AA25-AC62-381B-7D06-4B85B45306E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7458C668-BCD1-3450-D33F-5C8230B3032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50F74116-70C5-3724-F623-D43DAF8D27C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D9BB6709-10D5-19B3-3996-0D466F1BA463}"/>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386879DF-4C14-3841-3F24-2823587D35A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779DDC38-71CA-401A-32A4-1B1E9B5B26E8}"/>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183D9C38-203E-92E4-75C0-3FEE365D413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B67F9285-8FF4-0071-CA05-9151BF5017E7}"/>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FD2DB920-982F-2B81-B853-EC7A743EBE50}"/>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4C262495-CC8C-C1A1-41ED-675283EF2D2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B3AC5318-0967-6E24-CAD3-151F794D0EB1}"/>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7A036F4A-9428-B9A5-8D04-11A46751094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54A2D3C8-5F78-8A06-54E1-68765B014FBC}"/>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6E8141E4-DACE-0CF5-8C51-B9970929683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712AB0AA-3F11-D684-0524-85BE2FA9A61A}"/>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CA58EF72-57E4-5B7F-00BE-24F7CDF54F97}"/>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5" name="Tabell 4">
            <a:extLst>
              <a:ext uri="{FF2B5EF4-FFF2-40B4-BE49-F238E27FC236}">
                <a16:creationId xmlns:a16="http://schemas.microsoft.com/office/drawing/2014/main" id="{4CD8309E-C420-6753-7FE4-E6C3F79C57F7}"/>
              </a:ext>
            </a:extLst>
          </p:cNvPr>
          <p:cNvGraphicFramePr>
            <a:graphicFrameLocks noGrp="1"/>
          </p:cNvGraphicFramePr>
          <p:nvPr>
            <p:extLst>
              <p:ext uri="{D42A27DB-BD31-4B8C-83A1-F6EECF244321}">
                <p14:modId xmlns:p14="http://schemas.microsoft.com/office/powerpoint/2010/main" val="1089642283"/>
              </p:ext>
            </p:extLst>
          </p:nvPr>
        </p:nvGraphicFramePr>
        <p:xfrm>
          <a:off x="412647" y="1184855"/>
          <a:ext cx="8291737" cy="2998814"/>
        </p:xfrm>
        <a:graphic>
          <a:graphicData uri="http://schemas.openxmlformats.org/drawingml/2006/table">
            <a:tbl>
              <a:tblPr firstRow="1" bandRow="1">
                <a:tableStyleId>{538008DE-9CB5-49C0-B233-6C6E2AA0C65B}</a:tableStyleId>
              </a:tblPr>
              <a:tblGrid>
                <a:gridCol w="2231208">
                  <a:extLst>
                    <a:ext uri="{9D8B030D-6E8A-4147-A177-3AD203B41FA5}">
                      <a16:colId xmlns:a16="http://schemas.microsoft.com/office/drawing/2014/main" val="2854180919"/>
                    </a:ext>
                  </a:extLst>
                </a:gridCol>
                <a:gridCol w="3096578">
                  <a:extLst>
                    <a:ext uri="{9D8B030D-6E8A-4147-A177-3AD203B41FA5}">
                      <a16:colId xmlns:a16="http://schemas.microsoft.com/office/drawing/2014/main" val="2052163178"/>
                    </a:ext>
                  </a:extLst>
                </a:gridCol>
                <a:gridCol w="2963951">
                  <a:extLst>
                    <a:ext uri="{9D8B030D-6E8A-4147-A177-3AD203B41FA5}">
                      <a16:colId xmlns:a16="http://schemas.microsoft.com/office/drawing/2014/main" val="1174646080"/>
                    </a:ext>
                  </a:extLst>
                </a:gridCol>
              </a:tblGrid>
              <a:tr h="271234">
                <a:tc>
                  <a:txBody>
                    <a:bodyPr/>
                    <a:lstStyle/>
                    <a:p>
                      <a:endParaRPr lang="en-GB" sz="1200" dirty="0"/>
                    </a:p>
                  </a:txBody>
                  <a:tcPr/>
                </a:tc>
                <a:tc>
                  <a:txBody>
                    <a:bodyPr/>
                    <a:lstStyle/>
                    <a:p>
                      <a:r>
                        <a:rPr lang="en-GB" sz="1200" dirty="0">
                          <a:solidFill>
                            <a:schemeClr val="bg1"/>
                          </a:solidFill>
                        </a:rPr>
                        <a:t>Entreprises durables</a:t>
                      </a:r>
                    </a:p>
                  </a:txBody>
                  <a:tcPr>
                    <a:solidFill>
                      <a:schemeClr val="accent4">
                        <a:lumMod val="75000"/>
                        <a:alpha val="85000"/>
                      </a:schemeClr>
                    </a:solidFill>
                  </a:tcPr>
                </a:tc>
                <a:tc>
                  <a:txBody>
                    <a:bodyPr/>
                    <a:lstStyle/>
                    <a:p>
                      <a:r>
                        <a:rPr lang="en-GB" sz="1200" dirty="0">
                          <a:solidFill>
                            <a:schemeClr val="bg1"/>
                          </a:solidFill>
                        </a:rPr>
                        <a:t>Entreprises traditionnelles</a:t>
                      </a:r>
                    </a:p>
                  </a:txBody>
                  <a:tcPr>
                    <a:solidFill>
                      <a:schemeClr val="accent4">
                        <a:lumMod val="75000"/>
                        <a:alpha val="85000"/>
                      </a:schemeClr>
                    </a:solidFill>
                  </a:tcPr>
                </a:tc>
                <a:extLst>
                  <a:ext uri="{0D108BD9-81ED-4DB2-BD59-A6C34878D82A}">
                    <a16:rowId xmlns:a16="http://schemas.microsoft.com/office/drawing/2014/main" val="1761593746"/>
                  </a:ext>
                </a:extLst>
              </a:tr>
              <a:tr h="335728">
                <a:tc>
                  <a:txBody>
                    <a:bodyPr/>
                    <a:lstStyle/>
                    <a:p>
                      <a:r>
                        <a:rPr lang="en-GB" sz="1200" dirty="0">
                          <a:solidFill>
                            <a:schemeClr val="bg1"/>
                          </a:solidFill>
                          <a:latin typeface="Calibri"/>
                          <a:ea typeface="Calibri"/>
                          <a:cs typeface="Calibri"/>
                          <a:sym typeface="Calibri"/>
                        </a:rPr>
                        <a:t>Impact sur l'environnement</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3025038998"/>
                  </a:ext>
                </a:extLst>
              </a:tr>
              <a:tr h="363274">
                <a:tc>
                  <a:txBody>
                    <a:bodyPr/>
                    <a:lstStyle/>
                    <a:p>
                      <a:r>
                        <a:rPr lang="en-GB" sz="1200" dirty="0">
                          <a:solidFill>
                            <a:schemeClr val="bg1"/>
                          </a:solidFill>
                          <a:latin typeface="Calibri"/>
                          <a:ea typeface="Calibri"/>
                          <a:cs typeface="Calibri"/>
                          <a:sym typeface="Calibri"/>
                        </a:rPr>
                        <a:t>Économies de coûts</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917203922"/>
                  </a:ext>
                </a:extLst>
              </a:tr>
              <a:tr h="461131">
                <a:tc>
                  <a:txBody>
                    <a:bodyPr/>
                    <a:lstStyle/>
                    <a:p>
                      <a:r>
                        <a:rPr lang="en-GB" sz="1200" dirty="0">
                          <a:solidFill>
                            <a:schemeClr val="bg1"/>
                          </a:solidFill>
                          <a:latin typeface="Calibri"/>
                          <a:ea typeface="Calibri"/>
                          <a:cs typeface="Calibri"/>
                          <a:sym typeface="Calibri"/>
                        </a:rPr>
                        <a:t>Réputation et image de marque</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2145615399"/>
                  </a:ext>
                </a:extLst>
              </a:tr>
              <a:tr h="367779">
                <a:tc>
                  <a:txBody>
                    <a:bodyPr/>
                    <a:lstStyle/>
                    <a:p>
                      <a:r>
                        <a:rPr lang="en-GB" sz="1200" dirty="0">
                          <a:solidFill>
                            <a:schemeClr val="bg1"/>
                          </a:solidFill>
                          <a:latin typeface="Calibri"/>
                          <a:ea typeface="Calibri"/>
                          <a:cs typeface="Calibri"/>
                          <a:sym typeface="Calibri"/>
                        </a:rPr>
                        <a:t>Avantage concurrentiel</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2431314246"/>
                  </a:ext>
                </a:extLst>
              </a:tr>
              <a:tr h="461131">
                <a:tc>
                  <a:txBody>
                    <a:bodyPr/>
                    <a:lstStyle/>
                    <a:p>
                      <a:r>
                        <a:rPr lang="en-GB" sz="1200" dirty="0">
                          <a:solidFill>
                            <a:schemeClr val="bg1"/>
                          </a:solidFill>
                          <a:latin typeface="Calibri"/>
                          <a:ea typeface="Calibri"/>
                          <a:cs typeface="Calibri"/>
                          <a:sym typeface="Calibri"/>
                        </a:rPr>
                        <a:t>Engagement et productivité des employés</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a:p>
                  </a:txBody>
                  <a:tcPr/>
                </a:tc>
                <a:extLst>
                  <a:ext uri="{0D108BD9-81ED-4DB2-BD59-A6C34878D82A}">
                    <a16:rowId xmlns:a16="http://schemas.microsoft.com/office/drawing/2014/main" val="1960496358"/>
                  </a:ext>
                </a:extLst>
              </a:tr>
              <a:tr h="271234">
                <a:tc>
                  <a:txBody>
                    <a:bodyPr/>
                    <a:lstStyle/>
                    <a:p>
                      <a:r>
                        <a:rPr lang="en-GB" sz="1200" dirty="0">
                          <a:solidFill>
                            <a:schemeClr val="bg1"/>
                          </a:solidFill>
                          <a:latin typeface="Calibri"/>
                          <a:ea typeface="Calibri"/>
                          <a:cs typeface="Calibri"/>
                          <a:sym typeface="Calibri"/>
                        </a:rPr>
                        <a:t>Innovation et adaptabilité</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352954074"/>
                  </a:ext>
                </a:extLst>
              </a:tr>
              <a:tr h="461131">
                <a:tc>
                  <a:txBody>
                    <a:bodyPr/>
                    <a:lstStyle/>
                    <a:p>
                      <a:r>
                        <a:rPr lang="en-GB" sz="1200" dirty="0">
                          <a:solidFill>
                            <a:schemeClr val="bg1"/>
                          </a:solidFill>
                          <a:latin typeface="Calibri"/>
                          <a:ea typeface="Calibri"/>
                          <a:cs typeface="Calibri"/>
                          <a:sym typeface="Calibri"/>
                        </a:rPr>
                        <a:t>Engagement des parties prenantes</a:t>
                      </a:r>
                      <a:endParaRPr lang="en-GB" sz="1200" dirty="0">
                        <a:solidFill>
                          <a:schemeClr val="bg1"/>
                        </a:solidFill>
                      </a:endParaRPr>
                    </a:p>
                  </a:txBody>
                  <a:tcPr>
                    <a:solidFill>
                      <a:srgbClr val="5E908E">
                        <a:alpha val="85000"/>
                      </a:srgbClr>
                    </a:solidFill>
                  </a:tcPr>
                </a:tc>
                <a:tc>
                  <a:txBody>
                    <a:bodyPr/>
                    <a:lstStyle/>
                    <a:p>
                      <a:endParaRPr lang="en-GB" sz="1200" dirty="0"/>
                    </a:p>
                  </a:txBody>
                  <a:tcPr/>
                </a:tc>
                <a:tc>
                  <a:txBody>
                    <a:bodyPr/>
                    <a:lstStyle/>
                    <a:p>
                      <a:endParaRPr lang="en-GB" sz="1200" dirty="0"/>
                    </a:p>
                  </a:txBody>
                  <a:tcPr/>
                </a:tc>
                <a:extLst>
                  <a:ext uri="{0D108BD9-81ED-4DB2-BD59-A6C34878D82A}">
                    <a16:rowId xmlns:a16="http://schemas.microsoft.com/office/drawing/2014/main" val="3718797693"/>
                  </a:ext>
                </a:extLst>
              </a:tr>
            </a:tbl>
          </a:graphicData>
        </a:graphic>
      </p:graphicFrame>
    </p:spTree>
    <p:extLst>
      <p:ext uri="{BB962C8B-B14F-4D97-AF65-F5344CB8AC3E}">
        <p14:creationId xmlns:p14="http://schemas.microsoft.com/office/powerpoint/2010/main" val="911097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76C1998D-326F-5F8F-8591-EA0BA8277410}"/>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F9DB54A0-3231-8B0D-DCBF-F71586B65A26}"/>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4C1EA88C-A7EF-F73A-D7F4-F090184BC0B9}"/>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C7A32597-AAD5-6682-C965-F653007FC55F}"/>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C317923E-E4EC-B5F6-FD91-5B42BDECD3CA}"/>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1800" b="0" dirty="0">
                <a:solidFill>
                  <a:schemeClr val="tx2">
                    <a:lumMod val="50000"/>
                  </a:schemeClr>
                </a:solidFill>
              </a:rPr>
              <a:t>Canevas de l'entreprise durable</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E542C015-49F3-849E-6A2F-AE5B6237EF1D}"/>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02E324F0-B294-F343-5421-DE5338F07335}"/>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55</a:t>
            </a:fld>
            <a:endParaRPr/>
          </a:p>
        </p:txBody>
      </p:sp>
      <p:sp>
        <p:nvSpPr>
          <p:cNvPr id="3" name="Google Shape;895;p81">
            <a:extLst>
              <a:ext uri="{FF2B5EF4-FFF2-40B4-BE49-F238E27FC236}">
                <a16:creationId xmlns:a16="http://schemas.microsoft.com/office/drawing/2014/main" id="{EC4EF907-938C-2D6C-F66D-45791811D851}"/>
              </a:ext>
            </a:extLst>
          </p:cNvPr>
          <p:cNvSpPr/>
          <p:nvPr/>
        </p:nvSpPr>
        <p:spPr>
          <a:xfrm>
            <a:off x="2" y="4244637"/>
            <a:ext cx="9144000" cy="898865"/>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FF249AE3-8FF0-8F35-37AA-47081967C09C}"/>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W.23</a:t>
            </a:r>
            <a:endParaRPr sz="1401" dirty="0"/>
          </a:p>
        </p:txBody>
      </p:sp>
      <p:grpSp>
        <p:nvGrpSpPr>
          <p:cNvPr id="6" name="Google Shape;678;p17">
            <a:extLst>
              <a:ext uri="{FF2B5EF4-FFF2-40B4-BE49-F238E27FC236}">
                <a16:creationId xmlns:a16="http://schemas.microsoft.com/office/drawing/2014/main" id="{8D465A97-AA0E-FDAC-4E17-CA2C2165D70E}"/>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927FF328-FFAA-B819-F00E-CD7F717CDEF2}"/>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4B597C7A-72EA-B624-39E9-1E32E2DC876E}"/>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74153E8E-4796-4DE7-0261-1542A371A07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A2AF0E0C-2949-B662-C2F8-8D44E4951DC2}"/>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D164803F-98AF-E552-634F-45FDB522367B}"/>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539342E0-8DB4-6967-9E2B-DC7C1DCC007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24BC6384-FD09-BE95-A7B3-6AF2B2BC3FC8}"/>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CA8CCF20-DEF6-3691-8C55-97AED2336C76}"/>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B1279042-6B4F-9FC5-78A6-D66724E0120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E673FCB0-5458-DD78-5796-6707741AD5CD}"/>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456D5737-4915-DCF9-B680-F95F56300B5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FCA37B7E-9DE9-8872-26B7-085C0FAFF72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A2D9E158-5089-D243-E39E-B0A1DA10B23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8B456B88-BDCD-9025-C44E-0E469404280F}"/>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D6367EF4-DE26-22EE-CA14-8F82F07C0DE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22" name="Bildobjekt 21">
            <a:extLst>
              <a:ext uri="{FF2B5EF4-FFF2-40B4-BE49-F238E27FC236}">
                <a16:creationId xmlns:a16="http://schemas.microsoft.com/office/drawing/2014/main" id="{0F1F00B6-C498-651A-4772-F2F944C28800}"/>
              </a:ext>
            </a:extLst>
          </p:cNvPr>
          <p:cNvPicPr>
            <a:picLocks noChangeAspect="1"/>
          </p:cNvPicPr>
          <p:nvPr/>
        </p:nvPicPr>
        <p:blipFill>
          <a:blip r:embed="rId3"/>
          <a:stretch>
            <a:fillRect/>
          </a:stretch>
        </p:blipFill>
        <p:spPr>
          <a:xfrm>
            <a:off x="1674299" y="794161"/>
            <a:ext cx="5874220" cy="3349578"/>
          </a:xfrm>
          <a:prstGeom prst="rect">
            <a:avLst/>
          </a:prstGeom>
        </p:spPr>
      </p:pic>
    </p:spTree>
    <p:extLst>
      <p:ext uri="{BB962C8B-B14F-4D97-AF65-F5344CB8AC3E}">
        <p14:creationId xmlns:p14="http://schemas.microsoft.com/office/powerpoint/2010/main" val="3170211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518FBC7F-7D5F-E105-4921-2214326CAA27}"/>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59183825-5855-55D7-3445-CCEF819ADD1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50654A20-B339-340B-FBFD-60AB4AB418BF}"/>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9D9145CE-B13B-5280-066F-332EB3745631}"/>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6C82E2B4-A752-F78E-7509-99E10758FBBA}"/>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1800" b="0" dirty="0">
                <a:solidFill>
                  <a:schemeClr val="tx2">
                    <a:lumMod val="50000"/>
                  </a:schemeClr>
                </a:solidFill>
              </a:rPr>
              <a:t>Canevas de l'entreprise sociale</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DC706804-931D-9379-E07E-1A9B8C85AACB}"/>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1DBD79DA-3B53-5783-D433-FFFBFE3E8A10}"/>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56</a:t>
            </a:fld>
            <a:endParaRPr/>
          </a:p>
        </p:txBody>
      </p:sp>
      <p:sp>
        <p:nvSpPr>
          <p:cNvPr id="3" name="Google Shape;895;p81">
            <a:extLst>
              <a:ext uri="{FF2B5EF4-FFF2-40B4-BE49-F238E27FC236}">
                <a16:creationId xmlns:a16="http://schemas.microsoft.com/office/drawing/2014/main" id="{0F2630CF-08C9-B3DD-8F68-4676E04EC49C}"/>
              </a:ext>
            </a:extLst>
          </p:cNvPr>
          <p:cNvSpPr/>
          <p:nvPr/>
        </p:nvSpPr>
        <p:spPr>
          <a:xfrm>
            <a:off x="2" y="4244915"/>
            <a:ext cx="9144000" cy="898588"/>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EFEC0E11-5421-F4AD-9C2E-76C63F19177F}"/>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W.24</a:t>
            </a:r>
            <a:endParaRPr sz="1401" dirty="0"/>
          </a:p>
        </p:txBody>
      </p:sp>
      <p:grpSp>
        <p:nvGrpSpPr>
          <p:cNvPr id="6" name="Google Shape;678;p17">
            <a:extLst>
              <a:ext uri="{FF2B5EF4-FFF2-40B4-BE49-F238E27FC236}">
                <a16:creationId xmlns:a16="http://schemas.microsoft.com/office/drawing/2014/main" id="{486B5E3A-70C3-1F39-AB26-D5A6E6299DDA}"/>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203D619E-D3CF-A378-71F6-41BE75C441AA}"/>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856A9576-F3D9-4C2D-C093-431080D076F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009512AE-5ADD-26E0-6EB6-AE16D6494373}"/>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1ABCF1D6-B3C8-2A96-E453-C7C8C96D0FB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2277A2DD-D19E-E92C-1411-71A96D75A1B6}"/>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B911B818-748A-C597-4BD5-E93B5E2B637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28B7AA12-1B73-341E-3ABF-ED577BC3DFBF}"/>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40FFCC49-E584-15BD-44E7-E0F8A55A744E}"/>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FDCC4036-11B5-F2EB-094E-45BFD2E6EEA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BE0639D1-5454-D637-302C-C4574BF5E4E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BD9EC155-84A6-E9A3-34B5-A0E93AD591B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3615D9BB-0783-705A-946A-23B6A45E3D9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D33E8E3D-D168-6F81-D309-5AFC7F2D511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4944C714-B861-F33B-6BCF-DD046FC8DD19}"/>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1B55C15B-F68D-1BBE-AD72-E400417AFD8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3074" name="Picture 2">
            <a:extLst>
              <a:ext uri="{FF2B5EF4-FFF2-40B4-BE49-F238E27FC236}">
                <a16:creationId xmlns:a16="http://schemas.microsoft.com/office/drawing/2014/main" id="{30E49A74-F999-2F99-57F8-75F6D5605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570" y="898585"/>
            <a:ext cx="6851226" cy="3255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0216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8761471-E659-4DDF-4F0C-9DC76DA1A74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1E076CC-98BA-09AF-0295-5AD8E82498E1}"/>
              </a:ext>
            </a:extLst>
          </p:cNvPr>
          <p:cNvSpPr txBox="1"/>
          <p:nvPr/>
        </p:nvSpPr>
        <p:spPr>
          <a:xfrm>
            <a:off x="2422140" y="371636"/>
            <a:ext cx="6301715" cy="3134155"/>
          </a:xfrm>
          <a:prstGeom prst="rect">
            <a:avLst/>
          </a:prstGeom>
          <a:noFill/>
          <a:ln>
            <a:noFill/>
          </a:ln>
        </p:spPr>
        <p:txBody>
          <a:bodyPr spcFirstLastPara="1" wrap="square" lIns="0" tIns="10124" rIns="0" bIns="0" anchor="t" anchorCtr="0">
            <a:spAutoFit/>
          </a:bodyPr>
          <a:lstStyle/>
          <a:p>
            <a:pPr>
              <a:buClr>
                <a:srgbClr val="97C679"/>
              </a:buClr>
              <a:buSzPts val="1400"/>
            </a:pPr>
            <a:r>
              <a:rPr lang="en-GB" sz="2000" b="1" dirty="0">
                <a:solidFill>
                  <a:schemeClr val="accent4"/>
                </a:solidFill>
                <a:latin typeface="Calibri"/>
                <a:ea typeface="Calibri"/>
                <a:cs typeface="Calibri"/>
                <a:sym typeface="Calibri"/>
              </a:rPr>
              <a:t>Bien-être</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Aptitudes et compétences spécifiques au domaine :</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Techniques de pleine conscience et de méditation</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Santé et nutrition</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Règlements et normes en matière de tourisme de bien-être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Gestion des spas et des thérapies holistiques</a:t>
            </a:r>
          </a:p>
          <a:p>
            <a:pPr marL="285750" indent="-285750">
              <a:buClr>
                <a:srgbClr val="97C679"/>
              </a:buClr>
              <a:buSzPts val="1400"/>
              <a:buFont typeface="Courier New" panose="02070309020205020404" pitchFamily="49" charset="0"/>
              <a:buChar char="o"/>
            </a:pPr>
            <a:endParaRPr lang="en-GB" sz="1200" dirty="0">
              <a:solidFill>
                <a:schemeClr val="tx2">
                  <a:lumMod val="50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Tendances émergentes du tourisme culinaire :</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Retraites de bien-être personnalisées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Santé intégrative et médecine alternative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Éco-bien-être et voyages durables</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Tourisme de bien-être mental et de désintoxication numérique</a:t>
            </a:r>
          </a:p>
        </p:txBody>
      </p:sp>
      <p:pic>
        <p:nvPicPr>
          <p:cNvPr id="382" name="Google Shape;382;p64">
            <a:extLst>
              <a:ext uri="{FF2B5EF4-FFF2-40B4-BE49-F238E27FC236}">
                <a16:creationId xmlns:a16="http://schemas.microsoft.com/office/drawing/2014/main" id="{4D2169E1-FB5A-0AC0-E4E1-71D4F34B534A}"/>
              </a:ext>
            </a:extLst>
          </p:cNvPr>
          <p:cNvPicPr preferRelativeResize="0"/>
          <p:nvPr/>
        </p:nvPicPr>
        <p:blipFill rotWithShape="1">
          <a:blip r:embed="rId3">
            <a:alphaModFix amt="70000"/>
          </a:blip>
          <a:srcRect/>
          <a:stretch/>
        </p:blipFill>
        <p:spPr>
          <a:xfrm flipH="1">
            <a:off x="6728780" y="285406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5F98B75-B89D-34F3-1795-9A284EDC648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57</a:t>
            </a:fld>
            <a:endParaRPr/>
          </a:p>
        </p:txBody>
      </p:sp>
      <p:sp>
        <p:nvSpPr>
          <p:cNvPr id="3" name="textruta 2">
            <a:extLst>
              <a:ext uri="{FF2B5EF4-FFF2-40B4-BE49-F238E27FC236}">
                <a16:creationId xmlns:a16="http://schemas.microsoft.com/office/drawing/2014/main" id="{E2DB9AD4-B0F0-D475-55F8-E01B79C95014}"/>
              </a:ext>
            </a:extLst>
          </p:cNvPr>
          <p:cNvSpPr txBox="1"/>
          <p:nvPr/>
        </p:nvSpPr>
        <p:spPr>
          <a:xfrm>
            <a:off x="2422140" y="3644367"/>
            <a:ext cx="3941900" cy="769441"/>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Études de cas :</a:t>
            </a:r>
          </a:p>
          <a:p>
            <a:pPr marL="342900" indent="-342900">
              <a:buClr>
                <a:srgbClr val="97C679"/>
              </a:buClr>
              <a:buSzPts val="1400"/>
              <a:buAutoNum type="arabicParenBoth"/>
            </a:pPr>
            <a:r>
              <a:rPr lang="en-GB" dirty="0" err="1">
                <a:solidFill>
                  <a:schemeClr val="tx2">
                    <a:lumMod val="50000"/>
                  </a:schemeClr>
                </a:solidFill>
                <a:latin typeface="Calibri"/>
                <a:ea typeface="Calibri"/>
                <a:cs typeface="Calibri"/>
                <a:sym typeface="Calibri"/>
              </a:rPr>
              <a:t>Montrieux </a:t>
            </a:r>
            <a:r>
              <a:rPr lang="en-GB" dirty="0">
                <a:solidFill>
                  <a:schemeClr val="tx2">
                    <a:lumMod val="50000"/>
                  </a:schemeClr>
                </a:solidFill>
                <a:latin typeface="Calibri"/>
                <a:ea typeface="Calibri"/>
                <a:cs typeface="Calibri"/>
                <a:sym typeface="Calibri"/>
              </a:rPr>
              <a:t>le </a:t>
            </a:r>
            <a:r>
              <a:rPr lang="en-GB" dirty="0" err="1">
                <a:solidFill>
                  <a:schemeClr val="tx2">
                    <a:lumMod val="50000"/>
                  </a:schemeClr>
                </a:solidFill>
                <a:latin typeface="Calibri"/>
                <a:ea typeface="Calibri"/>
                <a:cs typeface="Calibri"/>
                <a:sym typeface="Calibri"/>
              </a:rPr>
              <a:t>Hameau</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QG Marseille</a:t>
            </a:r>
            <a:endParaRPr lang="en-GB" dirty="0">
              <a:solidFill>
                <a:srgbClr val="6D6E71"/>
              </a:solidFill>
              <a:latin typeface="Calibri"/>
              <a:ea typeface="Calibri"/>
              <a:cs typeface="Calibri"/>
              <a:sym typeface="Calibri"/>
            </a:endParaRPr>
          </a:p>
        </p:txBody>
      </p:sp>
      <p:sp>
        <p:nvSpPr>
          <p:cNvPr id="2" name="Google Shape;379;p64">
            <a:extLst>
              <a:ext uri="{FF2B5EF4-FFF2-40B4-BE49-F238E27FC236}">
                <a16:creationId xmlns:a16="http://schemas.microsoft.com/office/drawing/2014/main" id="{D1DD727F-1402-03C0-7AB8-BA106931A0E9}"/>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8DAA9988-A201-5C1D-6B72-64D6AE0CFDFF}"/>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Domaines </a:t>
            </a:r>
            <a:r>
              <a:rPr lang="sv-SE" sz="2400" dirty="0" err="1"/>
              <a:t>thématiques</a:t>
            </a:r>
          </a:p>
          <a:p>
            <a:pPr marL="0" indent="0">
              <a:lnSpc>
                <a:spcPct val="82058"/>
              </a:lnSpc>
            </a:pPr>
            <a:r>
              <a:rPr lang="sv-SE" sz="2400" dirty="0"/>
              <a:t>- Études de cas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2C6A055B-AB7F-BA75-5659-BF31BB36C7B2}"/>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B50D26E7-12B4-B805-0D60-5DEF48B1A034}"/>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
        <p:nvSpPr>
          <p:cNvPr id="7" name="ZoneTexte 6">
            <a:extLst>
              <a:ext uri="{FF2B5EF4-FFF2-40B4-BE49-F238E27FC236}">
                <a16:creationId xmlns:a16="http://schemas.microsoft.com/office/drawing/2014/main" id="{4521005D-7D3F-023B-F6DC-8AC73723389A}"/>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503131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A5C3F33-354C-722E-A18E-A119FFF018BA}"/>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647003C6-8161-A25D-C6D1-A18B9FC9682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46D94D7B-545B-66EE-69BA-FD0F5EB0B9CF}"/>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9200757C-2E31-1CF7-13A6-7B4A6EBEC63D}"/>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Lire les études de cas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Comparez et discutez avec votre voisin/collègue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Recherchez un exemple similaire dans votre région</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Partagez vos réflexions avec le groupe</a:t>
            </a:r>
          </a:p>
        </p:txBody>
      </p:sp>
      <p:sp>
        <p:nvSpPr>
          <p:cNvPr id="675" name="Google Shape;675;p17">
            <a:extLst>
              <a:ext uri="{FF2B5EF4-FFF2-40B4-BE49-F238E27FC236}">
                <a16:creationId xmlns:a16="http://schemas.microsoft.com/office/drawing/2014/main" id="{9A457439-C70E-857E-3E6D-303EF4F1E8A5}"/>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Réflexion et discussion </a:t>
            </a:r>
          </a:p>
        </p:txBody>
      </p:sp>
      <p:sp>
        <p:nvSpPr>
          <p:cNvPr id="677" name="Google Shape;677;p17">
            <a:extLst>
              <a:ext uri="{FF2B5EF4-FFF2-40B4-BE49-F238E27FC236}">
                <a16:creationId xmlns:a16="http://schemas.microsoft.com/office/drawing/2014/main" id="{85CA4596-EF4E-871C-8EAC-D55C8000033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171BE264-63C7-FA19-74D5-1F0ABAB39C7D}"/>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E11ACDF-79B7-3AF0-35B7-880DBC56CC3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229B4A32-D058-90ED-09DA-E9A35B7930E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551231B5-BAE0-6EFD-3FB7-9E60E736D57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E8049D3-3241-69DE-9DF3-28C2F533EEC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30131D0D-2991-43DF-E164-2B176C2878E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C558872-BF3E-3F1B-E4B8-0338D4F030F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7828C13-6EC9-F458-D9BD-37A257B7941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A9541116-11E4-9939-608B-D325CBB10F2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76F2C4AE-7A5F-16DE-B4CD-C62F21954B1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5D0C226-3908-82AF-2AC5-F77B3842E65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95331CDD-F2B4-BB65-01B5-F1075D2123E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657762CF-EF51-0F07-C312-1F43C2126E2A}"/>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0A76A45-30A9-CF3D-B438-7803040E9CF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6140FC39-61BD-AF2E-4AA0-A0ECD77FEF4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C551B8CB-6026-5B30-1A20-C7202E1D7DAF}"/>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56D9EC0C-59AB-2DBE-77BB-A8968D3D0CA3}"/>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E.22</a:t>
            </a:r>
            <a:endParaRPr sz="3000" dirty="0">
              <a:solidFill>
                <a:srgbClr val="FF9934"/>
              </a:solidFill>
            </a:endParaRPr>
          </a:p>
        </p:txBody>
      </p:sp>
      <p:sp>
        <p:nvSpPr>
          <p:cNvPr id="3" name="ZoneTexte 2">
            <a:extLst>
              <a:ext uri="{FF2B5EF4-FFF2-40B4-BE49-F238E27FC236}">
                <a16:creationId xmlns:a16="http://schemas.microsoft.com/office/drawing/2014/main" id="{65589C9E-AB4E-6AD6-030A-D6F792BBFFB8}"/>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3431784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dirty="0">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59</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32DC26C7-232C-9413-14A9-AB817B1073E0}"/>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755885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12375CF-57D5-D39E-A8CC-5B1CB93494EE}"/>
            </a:ext>
          </a:extLst>
        </p:cNvPr>
        <p:cNvGrpSpPr/>
        <p:nvPr/>
      </p:nvGrpSpPr>
      <p:grpSpPr>
        <a:xfrm>
          <a:off x="0" y="0"/>
          <a:ext cx="0" cy="0"/>
          <a:chOff x="0" y="0"/>
          <a:chExt cx="0" cy="0"/>
        </a:xfrm>
      </p:grpSpPr>
      <p:sp>
        <p:nvSpPr>
          <p:cNvPr id="3" name="Google Shape;379;p64">
            <a:extLst>
              <a:ext uri="{FF2B5EF4-FFF2-40B4-BE49-F238E27FC236}">
                <a16:creationId xmlns:a16="http://schemas.microsoft.com/office/drawing/2014/main" id="{0C0236D7-518E-8699-DF58-199BC4DF3074}"/>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2F509832-F2E9-42CA-896B-319ABFD15603}"/>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cxnSp>
        <p:nvCxnSpPr>
          <p:cNvPr id="5" name="Google Shape;458;p68">
            <a:extLst>
              <a:ext uri="{FF2B5EF4-FFF2-40B4-BE49-F238E27FC236}">
                <a16:creationId xmlns:a16="http://schemas.microsoft.com/office/drawing/2014/main" id="{2A6757A8-623E-E5D2-AF11-0093A195F36D}"/>
              </a:ext>
            </a:extLst>
          </p:cNvPr>
          <p:cNvCxnSpPr/>
          <p:nvPr/>
        </p:nvCxnSpPr>
        <p:spPr>
          <a:xfrm>
            <a:off x="251523"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6" name="Google Shape;457;p68">
            <a:extLst>
              <a:ext uri="{FF2B5EF4-FFF2-40B4-BE49-F238E27FC236}">
                <a16:creationId xmlns:a16="http://schemas.microsoft.com/office/drawing/2014/main" id="{C9E4EB0D-30C9-CBF6-2C81-C67F325CB6B9}"/>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458" name="Google Shape;458;p68">
            <a:extLst>
              <a:ext uri="{FF2B5EF4-FFF2-40B4-BE49-F238E27FC236}">
                <a16:creationId xmlns:a16="http://schemas.microsoft.com/office/drawing/2014/main" id="{5872C708-5FEB-7DF6-AC5A-B50104E3297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110072E9-D261-6F06-4BC2-B7C5ABA0A68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a:t>
            </a:fld>
            <a:endParaRPr dirty="0"/>
          </a:p>
        </p:txBody>
      </p:sp>
      <p:sp>
        <p:nvSpPr>
          <p:cNvPr id="460" name="Google Shape;460;p68">
            <a:extLst>
              <a:ext uri="{FF2B5EF4-FFF2-40B4-BE49-F238E27FC236}">
                <a16:creationId xmlns:a16="http://schemas.microsoft.com/office/drawing/2014/main" id="{2F46A764-C1C8-CAAE-BCBD-5D3ED27F286B}"/>
              </a:ext>
            </a:extLst>
          </p:cNvPr>
          <p:cNvSpPr txBox="1"/>
          <p:nvPr/>
        </p:nvSpPr>
        <p:spPr>
          <a:xfrm>
            <a:off x="2629917" y="439549"/>
            <a:ext cx="6039519" cy="1303654"/>
          </a:xfrm>
          <a:prstGeom prst="rect">
            <a:avLst/>
          </a:prstGeom>
          <a:noFill/>
          <a:ln>
            <a:noFill/>
          </a:ln>
        </p:spPr>
        <p:txBody>
          <a:bodyPr spcFirstLastPara="1" wrap="square" lIns="0" tIns="10124" rIns="0" bIns="0" anchor="t" anchorCtr="0">
            <a:spAutoFit/>
          </a:bodyPr>
          <a:lstStyle/>
          <a:p>
            <a:pPr rtl="0"/>
            <a:endParaRPr lang="en-GB" sz="1401" dirty="0">
              <a:solidFill>
                <a:schemeClr val="tx2">
                  <a:lumMod val="50000"/>
                </a:schemeClr>
              </a:solidFill>
              <a:highlight>
                <a:srgbClr val="FFFF00"/>
              </a:highlight>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endParaRPr lang="en-GB" sz="1401" dirty="0">
              <a:solidFill>
                <a:schemeClr val="tx2">
                  <a:lumMod val="50000"/>
                </a:schemeClr>
              </a:solidFill>
              <a:latin typeface="Calibri" panose="020F0502020204030204" pitchFamily="34" charset="0"/>
              <a:cs typeface="Calibri" panose="020F0502020204030204" pitchFamily="34" charset="0"/>
            </a:endParaRPr>
          </a:p>
          <a:p>
            <a:pPr rtl="0"/>
            <a:r>
              <a:rPr lang="en-GB" sz="1401" dirty="0">
                <a:solidFill>
                  <a:schemeClr val="tx2">
                    <a:lumMod val="50000"/>
                  </a:schemeClr>
                </a:solidFill>
                <a:latin typeface="Calibri" panose="020F0502020204030204" pitchFamily="34" charset="0"/>
                <a:cs typeface="Calibri" panose="020F0502020204030204" pitchFamily="34" charset="0"/>
              </a:rPr>
              <a:t>Plus précisément, nous nous concentrons sur la </a:t>
            </a:r>
            <a:r>
              <a:rPr lang="en-GB" sz="1401" b="1" dirty="0" err="1">
                <a:solidFill>
                  <a:schemeClr val="tx2">
                    <a:lumMod val="50000"/>
                  </a:schemeClr>
                </a:solidFill>
                <a:latin typeface="Calibri" panose="020F0502020204030204" pitchFamily="34" charset="0"/>
                <a:cs typeface="Calibri" panose="020F0502020204030204" pitchFamily="34" charset="0"/>
              </a:rPr>
              <a:t>permaentreprise</a:t>
            </a:r>
            <a:r>
              <a:rPr lang="en-GB" sz="1401" dirty="0">
                <a:solidFill>
                  <a:schemeClr val="tx2">
                    <a:lumMod val="50000"/>
                  </a:schemeClr>
                </a:solidFill>
                <a:latin typeface="Calibri" panose="020F0502020204030204" pitchFamily="34" charset="0"/>
                <a:cs typeface="Calibri" panose="020F0502020204030204" pitchFamily="34" charset="0"/>
              </a:rPr>
              <a:t>, qui repose sur trois principes éthiques : </a:t>
            </a:r>
          </a:p>
          <a:p>
            <a:pPr rtl="0"/>
            <a:r>
              <a:rPr lang="en-GB" sz="1401" dirty="0">
                <a:solidFill>
                  <a:schemeClr val="tx2">
                    <a:lumMod val="50000"/>
                  </a:schemeClr>
                </a:solidFill>
                <a:latin typeface="Calibri" panose="020F0502020204030204" pitchFamily="34" charset="0"/>
                <a:cs typeface="Calibri" panose="020F0502020204030204" pitchFamily="34" charset="0"/>
              </a:rPr>
              <a:t>prendre soin des humains, de notre planète et du partage équitable.</a:t>
            </a:r>
            <a:endParaRPr sz="1401" dirty="0">
              <a:solidFill>
                <a:schemeClr val="accent3"/>
              </a:solidFill>
              <a:latin typeface="Calibri"/>
              <a:ea typeface="Calibri"/>
              <a:cs typeface="Calibri"/>
              <a:sym typeface="Calibri"/>
            </a:endParaRPr>
          </a:p>
        </p:txBody>
      </p:sp>
      <p:sp>
        <p:nvSpPr>
          <p:cNvPr id="7" name="textruta 6">
            <a:extLst>
              <a:ext uri="{FF2B5EF4-FFF2-40B4-BE49-F238E27FC236}">
                <a16:creationId xmlns:a16="http://schemas.microsoft.com/office/drawing/2014/main" id="{7349C681-6705-5DF0-C843-BAA830AA5D29}"/>
              </a:ext>
            </a:extLst>
          </p:cNvPr>
          <p:cNvSpPr txBox="1"/>
          <p:nvPr/>
        </p:nvSpPr>
        <p:spPr>
          <a:xfrm>
            <a:off x="2516131" y="3016592"/>
            <a:ext cx="5652321" cy="1138773"/>
          </a:xfrm>
          <a:prstGeom prst="rect">
            <a:avLst/>
          </a:prstGeom>
          <a:noFill/>
        </p:spPr>
        <p:txBody>
          <a:bodyPr wrap="square">
            <a:spAutoFit/>
          </a:bodyPr>
          <a:lstStyle/>
          <a:p>
            <a:pPr rtl="0" fontAlgn="base"/>
            <a:r>
              <a:rPr lang="en-GB" sz="1600" b="1" dirty="0">
                <a:solidFill>
                  <a:schemeClr val="accent4"/>
                </a:solidFill>
                <a:latin typeface="Calibri" panose="020F0502020204030204" pitchFamily="34" charset="0"/>
                <a:cs typeface="Calibri" panose="020F0502020204030204" pitchFamily="34" charset="0"/>
              </a:rPr>
              <a:t>Focus/outline :</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Vue d'ensemble de l'éthique de la permaculture et de la </a:t>
            </a:r>
            <a:r>
              <a:rPr lang="en-GB" sz="1400" dirty="0" err="1">
                <a:solidFill>
                  <a:schemeClr val="tx2">
                    <a:lumMod val="50000"/>
                  </a:schemeClr>
                </a:solidFill>
                <a:latin typeface="Calibri" panose="020F0502020204030204" pitchFamily="34" charset="0"/>
                <a:cs typeface="Calibri" panose="020F0502020204030204" pitchFamily="34" charset="0"/>
              </a:rPr>
              <a:t>permaentreprise</a:t>
            </a:r>
            <a:endParaRPr lang="en-GB" sz="1400" dirty="0">
              <a:solidFill>
                <a:schemeClr val="tx2">
                  <a:lumMod val="50000"/>
                </a:schemeClr>
              </a:solidFill>
              <a:latin typeface="Calibri" panose="020F0502020204030204" pitchFamily="34" charset="0"/>
              <a:cs typeface="Calibri" panose="020F0502020204030204" pitchFamily="34" charset="0"/>
            </a:endParaRP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Explication des neuf principes clés et de leur pertinence</a:t>
            </a:r>
          </a:p>
          <a:p>
            <a:pPr marL="285753" indent="-285753" fontAlgn="base">
              <a:spcAft>
                <a:spcPts val="600"/>
              </a:spcAft>
              <a:buClr>
                <a:schemeClr val="tx2">
                  <a:lumMod val="50000"/>
                </a:schemeClr>
              </a:buClr>
              <a:buFont typeface="Wingdings" pitchFamily="2" charset="2"/>
              <a:buChar char="v"/>
            </a:pPr>
            <a:r>
              <a:rPr lang="en-GB" sz="1400" dirty="0">
                <a:solidFill>
                  <a:schemeClr val="tx2">
                    <a:lumMod val="50000"/>
                  </a:schemeClr>
                </a:solidFill>
                <a:latin typeface="Calibri" panose="020F0502020204030204" pitchFamily="34" charset="0"/>
                <a:cs typeface="Calibri" panose="020F0502020204030204" pitchFamily="34" charset="0"/>
              </a:rPr>
              <a:t>Utiliser l'éthique de la permaculture dans le développement de projets</a:t>
            </a:r>
          </a:p>
        </p:txBody>
      </p:sp>
      <p:sp>
        <p:nvSpPr>
          <p:cNvPr id="9" name="Google Shape;344;p3">
            <a:extLst>
              <a:ext uri="{FF2B5EF4-FFF2-40B4-BE49-F238E27FC236}">
                <a16:creationId xmlns:a16="http://schemas.microsoft.com/office/drawing/2014/main" id="{FA822293-61A4-F41E-5E0C-54F77332A42F}"/>
              </a:ext>
            </a:extLst>
          </p:cNvPr>
          <p:cNvSpPr/>
          <p:nvPr/>
        </p:nvSpPr>
        <p:spPr>
          <a:xfrm>
            <a:off x="2629917" y="515256"/>
            <a:ext cx="6067714" cy="4112988"/>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r>
              <a:rPr lang="en-GB" sz="1600" b="1" dirty="0">
                <a:solidFill>
                  <a:srgbClr val="5E908E"/>
                </a:solidFill>
                <a:latin typeface="Calibri" panose="020F0502020204030204" pitchFamily="34" charset="0"/>
                <a:cs typeface="Calibri" panose="020F0502020204030204" pitchFamily="34" charset="0"/>
              </a:rPr>
              <a:t>La permaculture est une approche holistique de la conception de systèmes qui imitent les modèles et les processus de la nature. </a:t>
            </a: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bg1"/>
              </a:solidFill>
              <a:latin typeface="Calibri" panose="020F0502020204030204" pitchFamily="34" charset="0"/>
              <a:cs typeface="Calibri" panose="020F0502020204030204" pitchFamily="34" charset="0"/>
            </a:endParaRPr>
          </a:p>
          <a:p>
            <a:endParaRPr lang="en-GB" sz="1600" dirty="0">
              <a:solidFill>
                <a:schemeClr val="tx2">
                  <a:lumMod val="50000"/>
                </a:schemeClr>
              </a:solidFill>
              <a:latin typeface="Calibri" panose="020F0502020204030204" pitchFamily="34" charset="0"/>
              <a:cs typeface="Calibri" panose="020F0502020204030204" pitchFamily="34" charset="0"/>
            </a:endParaRPr>
          </a:p>
          <a:p>
            <a:r>
              <a:rPr lang="en-GB" sz="1600" b="1" dirty="0">
                <a:solidFill>
                  <a:schemeClr val="accent4"/>
                </a:solidFill>
                <a:latin typeface="Calibri" panose="020F0502020204030204" pitchFamily="34" charset="0"/>
                <a:cs typeface="Calibri" panose="020F0502020204030204" pitchFamily="34" charset="0"/>
              </a:rPr>
              <a:t>COMMENT ?</a:t>
            </a:r>
          </a:p>
          <a:p>
            <a:r>
              <a:rPr lang="en-GB" dirty="0">
                <a:solidFill>
                  <a:schemeClr val="tx2">
                    <a:lumMod val="50000"/>
                  </a:schemeClr>
                </a:solidFill>
                <a:latin typeface="Calibri" panose="020F0502020204030204" pitchFamily="34" charset="0"/>
                <a:cs typeface="Calibri" panose="020F0502020204030204" pitchFamily="34" charset="0"/>
              </a:rPr>
              <a:t>Les principes de la permaculture mettent l'accent sur l'harmonie avec la nature, la durabilité et le respect des écosystèmes, et nous guident vers des projets de construction qui s'alignent sur ces valeurs.</a:t>
            </a:r>
            <a:endParaRPr lang="en-GB" sz="1600" dirty="0">
              <a:solidFill>
                <a:schemeClr val="tx2">
                  <a:lumMod val="50000"/>
                </a:schemeClr>
              </a:solidFill>
              <a:latin typeface="Calibri" panose="020F0502020204030204" pitchFamily="34" charset="0"/>
              <a:cs typeface="Calibri" panose="020F0502020204030204" pitchFamily="34" charset="0"/>
            </a:endParaRPr>
          </a:p>
          <a:p>
            <a:endParaRPr lang="en-GB" sz="1600" dirty="0">
              <a:solidFill>
                <a:schemeClr val="tx2">
                  <a:lumMod val="50000"/>
                </a:schemeClr>
              </a:solidFill>
              <a:latin typeface="Calibri" panose="020F0502020204030204" pitchFamily="34" charset="0"/>
              <a:cs typeface="Calibri" panose="020F0502020204030204" pitchFamily="34" charset="0"/>
            </a:endParaRPr>
          </a:p>
        </p:txBody>
      </p:sp>
      <p:sp>
        <p:nvSpPr>
          <p:cNvPr id="2" name="ZoneTexte 1">
            <a:extLst>
              <a:ext uri="{FF2B5EF4-FFF2-40B4-BE49-F238E27FC236}">
                <a16:creationId xmlns:a16="http://schemas.microsoft.com/office/drawing/2014/main" id="{11BD23BD-340A-94F8-4F1F-A403C0BAEC34}"/>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6454981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C596A67F-C3F4-A8D2-1BB5-54CAD275D3E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E7DA9A7-1AC8-E0FB-4CFC-7A76484A7352}"/>
              </a:ext>
            </a:extLst>
          </p:cNvPr>
          <p:cNvSpPr txBox="1"/>
          <p:nvPr/>
        </p:nvSpPr>
        <p:spPr>
          <a:xfrm>
            <a:off x="2440103" y="629444"/>
            <a:ext cx="6301715" cy="321109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Numérique et patrimoine</a:t>
            </a:r>
          </a:p>
          <a:p>
            <a:pPr>
              <a:buClr>
                <a:srgbClr val="97C679"/>
              </a:buClr>
              <a:buSzPts val="1400"/>
            </a:pPr>
            <a:endParaRPr lang="en-GB" sz="1600" dirty="0">
              <a:solidFill>
                <a:schemeClr val="accent4">
                  <a:lumMod val="75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Aptitudes et compétences spécifiques au domaine :</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Lois et éthique en matière de conservation du patrimoine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Outils numériques dans le tourisme patrimonial</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Engagement communautaire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Conception et conservation de l'expérience</a:t>
            </a:r>
          </a:p>
          <a:p>
            <a:pPr marL="285750" indent="-285750">
              <a:buClr>
                <a:srgbClr val="97C679"/>
              </a:buClr>
              <a:buSzPts val="1400"/>
              <a:buFont typeface="Courier New" panose="02070309020205020404" pitchFamily="49" charset="0"/>
              <a:buChar char="o"/>
            </a:pPr>
            <a:endParaRPr lang="en-GB" sz="1600" dirty="0">
              <a:solidFill>
                <a:schemeClr val="tx2">
                  <a:lumMod val="50000"/>
                </a:schemeClr>
              </a:solidFill>
              <a:latin typeface="Calibri"/>
              <a:ea typeface="Calibri"/>
              <a:cs typeface="Calibri"/>
              <a:sym typeface="Calibri"/>
            </a:endParaRPr>
          </a:p>
          <a:p>
            <a:pPr>
              <a:buClr>
                <a:srgbClr val="97C679"/>
              </a:buClr>
              <a:buSzPts val="1400"/>
            </a:pPr>
            <a:r>
              <a:rPr lang="en-GB" sz="1600" b="1" dirty="0">
                <a:solidFill>
                  <a:schemeClr val="tx2">
                    <a:lumMod val="50000"/>
                  </a:schemeClr>
                </a:solidFill>
                <a:latin typeface="Calibri"/>
                <a:ea typeface="Calibri"/>
                <a:cs typeface="Calibri"/>
                <a:sym typeface="Calibri"/>
              </a:rPr>
              <a:t>Tendances du tourisme numérique et patrimonial :</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Visites virtuelles de musées et archives en ligne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La réalité augmentée pour l'interprétation sur site</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Expériences personnalisées pilotées par l'IA</a:t>
            </a:r>
          </a:p>
          <a:p>
            <a:pPr marL="285750" indent="-285750">
              <a:buClr>
                <a:srgbClr val="97C679"/>
              </a:buClr>
              <a:buSzPts val="1400"/>
              <a:buFont typeface="Wingdings" pitchFamily="2" charset="2"/>
              <a:buChar char="v"/>
            </a:pPr>
            <a:r>
              <a:rPr lang="en-GB" sz="1600" dirty="0">
                <a:solidFill>
                  <a:schemeClr val="tx2">
                    <a:lumMod val="50000"/>
                  </a:schemeClr>
                </a:solidFill>
                <a:latin typeface="Calibri"/>
                <a:ea typeface="Calibri"/>
                <a:cs typeface="Calibri"/>
                <a:sym typeface="Calibri"/>
              </a:rPr>
              <a:t>L'histoire numérique pilotée par la communauté</a:t>
            </a:r>
            <a:endParaRPr lang="en-GB" sz="1600"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B28F8B0B-2373-5C3D-B4A4-D173258CCE2F}"/>
              </a:ext>
            </a:extLst>
          </p:cNvPr>
          <p:cNvPicPr preferRelativeResize="0"/>
          <p:nvPr/>
        </p:nvPicPr>
        <p:blipFill rotWithShape="1">
          <a:blip r:embed="rId3">
            <a:alphaModFix amt="70000"/>
          </a:blip>
          <a:srcRect/>
          <a:stretch/>
        </p:blipFill>
        <p:spPr>
          <a:xfrm flipH="1">
            <a:off x="6781333" y="278739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E54DABA1-8CF6-312B-544B-D53F71930BE8}"/>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60</a:t>
            </a:fld>
            <a:endParaRPr/>
          </a:p>
        </p:txBody>
      </p:sp>
      <p:sp>
        <p:nvSpPr>
          <p:cNvPr id="3" name="textruta 2">
            <a:extLst>
              <a:ext uri="{FF2B5EF4-FFF2-40B4-BE49-F238E27FC236}">
                <a16:creationId xmlns:a16="http://schemas.microsoft.com/office/drawing/2014/main" id="{A29F2C2E-CE5F-4280-C39D-2D545658D59C}"/>
              </a:ext>
            </a:extLst>
          </p:cNvPr>
          <p:cNvSpPr txBox="1"/>
          <p:nvPr/>
        </p:nvSpPr>
        <p:spPr>
          <a:xfrm>
            <a:off x="2440103" y="4076269"/>
            <a:ext cx="3470367" cy="553998"/>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Études de cas :</a:t>
            </a: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MAU, un musée d'art urbain</a:t>
            </a:r>
            <a:endParaRPr lang="en-GB" dirty="0">
              <a:solidFill>
                <a:schemeClr val="tx2">
                  <a:lumMod val="50000"/>
                </a:schemeClr>
              </a:solidFill>
              <a:highlight>
                <a:srgbClr val="FFFF00"/>
              </a:highlight>
              <a:latin typeface="Calibri"/>
              <a:ea typeface="Calibri"/>
              <a:cs typeface="Calibri"/>
              <a:sym typeface="Calibri"/>
            </a:endParaRPr>
          </a:p>
        </p:txBody>
      </p:sp>
      <p:sp>
        <p:nvSpPr>
          <p:cNvPr id="5" name="Google Shape;379;p64">
            <a:extLst>
              <a:ext uri="{FF2B5EF4-FFF2-40B4-BE49-F238E27FC236}">
                <a16:creationId xmlns:a16="http://schemas.microsoft.com/office/drawing/2014/main" id="{655E9A6F-BB28-FBDA-3FEC-ED6F8F71B03B}"/>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6" name="Google Shape;456;p68">
            <a:extLst>
              <a:ext uri="{FF2B5EF4-FFF2-40B4-BE49-F238E27FC236}">
                <a16:creationId xmlns:a16="http://schemas.microsoft.com/office/drawing/2014/main" id="{77C5FB13-06A8-5033-0F55-9859C78A073D}"/>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Domaines </a:t>
            </a:r>
            <a:r>
              <a:rPr lang="sv-SE" sz="2400" dirty="0" err="1"/>
              <a:t>thématiques</a:t>
            </a:r>
          </a:p>
          <a:p>
            <a:pPr marL="0" indent="0">
              <a:lnSpc>
                <a:spcPct val="82058"/>
              </a:lnSpc>
            </a:pPr>
            <a:r>
              <a:rPr lang="sv-SE" sz="2400" dirty="0"/>
              <a:t>- Études de cas</a:t>
            </a:r>
          </a:p>
          <a:p>
            <a:pPr marL="0" indent="0">
              <a:lnSpc>
                <a:spcPct val="82058"/>
              </a:lnSpc>
            </a:pPr>
            <a:endParaRPr lang="sv-SE" sz="2400" dirty="0"/>
          </a:p>
        </p:txBody>
      </p:sp>
      <p:sp>
        <p:nvSpPr>
          <p:cNvPr id="7" name="Google Shape;457;p68">
            <a:extLst>
              <a:ext uri="{FF2B5EF4-FFF2-40B4-BE49-F238E27FC236}">
                <a16:creationId xmlns:a16="http://schemas.microsoft.com/office/drawing/2014/main" id="{880EC6CE-A4CF-3A2C-E1A3-B7E576685129}"/>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8" name="Google Shape;458;p68">
            <a:extLst>
              <a:ext uri="{FF2B5EF4-FFF2-40B4-BE49-F238E27FC236}">
                <a16:creationId xmlns:a16="http://schemas.microsoft.com/office/drawing/2014/main" id="{0450E0B5-C431-781A-82DD-2BB31F2CEC78}"/>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
        <p:nvSpPr>
          <p:cNvPr id="2" name="ZoneTexte 1">
            <a:extLst>
              <a:ext uri="{FF2B5EF4-FFF2-40B4-BE49-F238E27FC236}">
                <a16:creationId xmlns:a16="http://schemas.microsoft.com/office/drawing/2014/main" id="{E273B51F-AF76-C0C0-EAFA-5C5275CF0B4C}"/>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2383012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435AC893-C037-CF1B-ACA8-0B579F184548}"/>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B808AD51-D6F7-943F-DD34-533FBD4E65A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43F1121C-9F50-3347-B31A-A23E89E4D01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6E289941-2EC5-A903-D876-88864A71A885}"/>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Lire l'étude de cas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Identifier la tendance émergente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Recherchez un exemple de projet numérique et patrimonial dans votre région</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Partagez vos conclusions avec le groupe</a:t>
            </a:r>
          </a:p>
        </p:txBody>
      </p:sp>
      <p:sp>
        <p:nvSpPr>
          <p:cNvPr id="675" name="Google Shape;675;p17">
            <a:extLst>
              <a:ext uri="{FF2B5EF4-FFF2-40B4-BE49-F238E27FC236}">
                <a16:creationId xmlns:a16="http://schemas.microsoft.com/office/drawing/2014/main" id="{DA8F5BF7-36F6-05D4-02AD-D8ECF381074C}"/>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Réflexion et discussion </a:t>
            </a:r>
          </a:p>
        </p:txBody>
      </p:sp>
      <p:sp>
        <p:nvSpPr>
          <p:cNvPr id="677" name="Google Shape;677;p17">
            <a:extLst>
              <a:ext uri="{FF2B5EF4-FFF2-40B4-BE49-F238E27FC236}">
                <a16:creationId xmlns:a16="http://schemas.microsoft.com/office/drawing/2014/main" id="{D18F3E1E-BE59-74D5-7C07-08885295AC5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D2B39C7A-E176-AC3E-F403-69360FB628DA}"/>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FF59A0BC-3877-106E-2CCE-A23F9E0942E9}"/>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7E4D0070-7247-5818-DDC1-4CAB3A57189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FFC7A00-47F8-2A79-5AB3-8002E3F7B9F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4065407B-B934-5AE8-E3FD-0AFD7BE6298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6E9772E-409D-3D63-B888-3EFB7624E1D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FFD3DBB-D04D-090E-87B9-81FD995C459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6651DA62-331A-3B32-CEF7-41EDC764F456}"/>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CF9A8CC5-72BD-72E4-2DE3-F9B851E7E76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78BCAEA-03B2-4B1A-E046-FC60E95EFA60}"/>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0F5E9A1-CA9D-239E-A9CD-5F398A7B0ED7}"/>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DAA5749-C633-E843-3EC2-DC1AFA28AEB8}"/>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DA4B95C5-7ECD-6B19-D0C6-DFDCD6E84FE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409970B-2933-95ED-0024-DA491CEA82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AFC1DAA-0601-57C0-9F0F-0CDB9BA81F2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E651225-1701-6E73-8FC9-128B51B490C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4054F29F-CA10-4D71-FD24-E25A64EF58F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E.23</a:t>
            </a:r>
            <a:endParaRPr sz="3000" dirty="0">
              <a:solidFill>
                <a:srgbClr val="FF9934"/>
              </a:solidFill>
            </a:endParaRPr>
          </a:p>
        </p:txBody>
      </p:sp>
      <p:sp>
        <p:nvSpPr>
          <p:cNvPr id="3" name="ZoneTexte 2">
            <a:extLst>
              <a:ext uri="{FF2B5EF4-FFF2-40B4-BE49-F238E27FC236}">
                <a16:creationId xmlns:a16="http://schemas.microsoft.com/office/drawing/2014/main" id="{8C5B6966-4A22-E7E9-A8F6-0960CA000A3D}"/>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5300894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B7A6642B-1955-16CB-5D2C-CB0B6A8961AD}"/>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5504154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D8AD98A6-96A0-0D04-99B1-E8830E739DC0}"/>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4A55EB-3B3B-1F3D-3B1C-F8A642C80C78}"/>
              </a:ext>
            </a:extLst>
          </p:cNvPr>
          <p:cNvSpPr txBox="1"/>
          <p:nvPr/>
        </p:nvSpPr>
        <p:spPr>
          <a:xfrm>
            <a:off x="2440103" y="526009"/>
            <a:ext cx="6301715" cy="3611209"/>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Commerce alimentaire/ Culinaire</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Aptitudes et compétences spécifiques au domaine :</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Sécurité alimentaire et conformité</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Réglementations et certifications locales en matière d'alimentation</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Gestion de l'accueil</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Signification culturelle de l'alimentation</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Gestion de la chaîne d'approvisionnement dans le secteur culinaire</a:t>
            </a:r>
          </a:p>
          <a:p>
            <a:pPr marL="285750" indent="-285750">
              <a:buClr>
                <a:srgbClr val="97C679"/>
              </a:buClr>
              <a:buSzPts val="1400"/>
              <a:buFont typeface="Courier New" panose="02070309020205020404" pitchFamily="49" charset="0"/>
              <a:buChar char="o"/>
            </a:pPr>
            <a:endParaRPr lang="en-GB" sz="1100" dirty="0">
              <a:solidFill>
                <a:schemeClr val="tx2">
                  <a:lumMod val="50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Tendances émergentes du tourisme culinaire :</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Expériences de la ferme à la table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Tourisme gastronomique Festivals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Street Food et cuisine locale authentique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Cuisine durable et végétale</a:t>
            </a:r>
          </a:p>
          <a:p>
            <a:pPr>
              <a:buClr>
                <a:srgbClr val="97C679"/>
              </a:buClr>
              <a:buSzPts val="1400"/>
            </a:pPr>
            <a:endParaRPr lang="en-GB" dirty="0">
              <a:solidFill>
                <a:srgbClr val="6D6E71"/>
              </a:solidFill>
              <a:latin typeface="Calibri"/>
              <a:ea typeface="Calibri"/>
              <a:cs typeface="Calibri"/>
              <a:sym typeface="Calibri"/>
            </a:endParaRPr>
          </a:p>
          <a:p>
            <a:pPr>
              <a:buClr>
                <a:srgbClr val="97C679"/>
              </a:buClr>
              <a:buSzPts val="1400"/>
            </a:pPr>
            <a:endParaRPr lang="en-GB" dirty="0">
              <a:solidFill>
                <a:srgbClr val="6D6E71"/>
              </a:solidFill>
              <a:latin typeface="Calibri"/>
              <a:ea typeface="Calibri"/>
              <a:cs typeface="Calibri"/>
              <a:sym typeface="Calibri"/>
            </a:endParaRPr>
          </a:p>
          <a:p>
            <a:pPr>
              <a:buClr>
                <a:srgbClr val="97C679"/>
              </a:buClr>
              <a:buSzPts val="1400"/>
            </a:pPr>
            <a:endParaRPr lang="en-GB"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70CCA37C-E5AD-EF04-BD43-5DDAC6A821B0}"/>
              </a:ext>
            </a:extLst>
          </p:cNvPr>
          <p:cNvPicPr preferRelativeResize="0"/>
          <p:nvPr/>
        </p:nvPicPr>
        <p:blipFill rotWithShape="1">
          <a:blip r:embed="rId3">
            <a:alphaModFix amt="70000"/>
          </a:blip>
          <a:srcRect/>
          <a:stretch/>
        </p:blipFill>
        <p:spPr>
          <a:xfrm flipH="1">
            <a:off x="6823374" y="2758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06781A6-46F8-76E3-453D-3260BE720EEC}"/>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63</a:t>
            </a:fld>
            <a:endParaRPr/>
          </a:p>
        </p:txBody>
      </p:sp>
      <p:sp>
        <p:nvSpPr>
          <p:cNvPr id="3" name="textruta 2">
            <a:extLst>
              <a:ext uri="{FF2B5EF4-FFF2-40B4-BE49-F238E27FC236}">
                <a16:creationId xmlns:a16="http://schemas.microsoft.com/office/drawing/2014/main" id="{9968DFAB-B6F0-993C-F4B2-36E867D11E04}"/>
              </a:ext>
            </a:extLst>
          </p:cNvPr>
          <p:cNvSpPr txBox="1"/>
          <p:nvPr/>
        </p:nvSpPr>
        <p:spPr>
          <a:xfrm>
            <a:off x="2440103" y="3582510"/>
            <a:ext cx="3391354" cy="1200329"/>
          </a:xfrm>
          <a:prstGeom prst="rect">
            <a:avLst/>
          </a:prstGeom>
          <a:noFill/>
          <a:ln>
            <a:solidFill>
              <a:schemeClr val="accent4">
                <a:lumMod val="75000"/>
              </a:schemeClr>
            </a:solidFill>
          </a:ln>
        </p:spPr>
        <p:txBody>
          <a:bodyPr wrap="square">
            <a:spAutoFit/>
          </a:bodyPr>
          <a:lstStyle/>
          <a:p>
            <a:pPr>
              <a:buClr>
                <a:srgbClr val="97C679"/>
              </a:buClr>
              <a:buSzPts val="1400"/>
            </a:pPr>
            <a:r>
              <a:rPr lang="en-GB" b="1" dirty="0">
                <a:solidFill>
                  <a:schemeClr val="tx2">
                    <a:lumMod val="50000"/>
                  </a:schemeClr>
                </a:solidFill>
                <a:latin typeface="Calibri"/>
                <a:ea typeface="Calibri"/>
                <a:cs typeface="Calibri"/>
                <a:sym typeface="Calibri"/>
              </a:rPr>
              <a:t>Études de cas :</a:t>
            </a:r>
          </a:p>
          <a:p>
            <a:pPr marL="342900" indent="-342900">
              <a:buClr>
                <a:srgbClr val="97C679"/>
              </a:buClr>
              <a:buSzPts val="1400"/>
              <a:buAutoNum type="arabicParenBoth"/>
            </a:pPr>
            <a:r>
              <a:rPr lang="en-GB" dirty="0" err="1">
                <a:solidFill>
                  <a:schemeClr val="tx2">
                    <a:lumMod val="50000"/>
                  </a:schemeClr>
                </a:solidFill>
                <a:latin typeface="Calibri"/>
                <a:ea typeface="Calibri"/>
                <a:cs typeface="Calibri"/>
                <a:sym typeface="Calibri"/>
              </a:rPr>
              <a:t>BiaSol</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My Goodness Food</a:t>
            </a:r>
            <a:endParaRPr lang="en-GB" dirty="0">
              <a:solidFill>
                <a:schemeClr val="tx2">
                  <a:lumMod val="50000"/>
                </a:schemeClr>
              </a:solidFill>
              <a:highlight>
                <a:srgbClr val="FFFF00"/>
              </a:highlight>
              <a:latin typeface="Calibri"/>
              <a:ea typeface="Calibri"/>
              <a:cs typeface="Calibri"/>
              <a:sym typeface="Calibri"/>
            </a:endParaRPr>
          </a:p>
          <a:p>
            <a:pPr marL="342900" indent="-342900">
              <a:buClr>
                <a:srgbClr val="97C679"/>
              </a:buClr>
              <a:buSzPts val="1400"/>
              <a:buFont typeface="Arial"/>
              <a:buAutoNum type="arabicParenBoth"/>
            </a:pPr>
            <a:r>
              <a:rPr lang="en-GB" dirty="0">
                <a:solidFill>
                  <a:schemeClr val="tx2">
                    <a:lumMod val="50000"/>
                  </a:schemeClr>
                </a:solidFill>
                <a:latin typeface="Calibri"/>
                <a:ea typeface="Calibri"/>
                <a:cs typeface="Calibri"/>
                <a:sym typeface="Calibri"/>
              </a:rPr>
              <a:t>Premium Oysters</a:t>
            </a:r>
          </a:p>
          <a:p>
            <a:pPr marL="342900" indent="-342900">
              <a:buClr>
                <a:srgbClr val="97C679"/>
              </a:buClr>
              <a:buSzPts val="1400"/>
              <a:buFont typeface="Arial"/>
              <a:buAutoNum type="arabicParenBoth"/>
            </a:pPr>
            <a:r>
              <a:rPr lang="en-GB" dirty="0">
                <a:solidFill>
                  <a:schemeClr val="tx2">
                    <a:lumMod val="50000"/>
                  </a:schemeClr>
                </a:solidFill>
                <a:latin typeface="Calibri"/>
                <a:ea typeface="Calibri"/>
                <a:cs typeface="Calibri"/>
                <a:sym typeface="Calibri"/>
              </a:rPr>
              <a:t>Ferme et brasserie de </a:t>
            </a:r>
            <a:r>
              <a:rPr lang="en-GB" dirty="0" err="1">
                <a:solidFill>
                  <a:schemeClr val="tx2">
                    <a:lumMod val="50000"/>
                  </a:schemeClr>
                </a:solidFill>
                <a:latin typeface="Calibri"/>
                <a:ea typeface="Calibri"/>
                <a:cs typeface="Calibri"/>
                <a:sym typeface="Calibri"/>
              </a:rPr>
              <a:t>Ballykilcavan</a:t>
            </a:r>
            <a:endParaRPr lang="en-GB" dirty="0">
              <a:solidFill>
                <a:schemeClr val="tx2">
                  <a:lumMod val="50000"/>
                </a:schemeClr>
              </a:solidFill>
              <a:highlight>
                <a:srgbClr val="FFFF00"/>
              </a:highlight>
              <a:latin typeface="Calibri"/>
              <a:ea typeface="Calibri"/>
              <a:cs typeface="Calibri"/>
              <a:sym typeface="Calibri"/>
            </a:endParaRPr>
          </a:p>
        </p:txBody>
      </p:sp>
      <p:sp>
        <p:nvSpPr>
          <p:cNvPr id="2" name="Google Shape;379;p64">
            <a:extLst>
              <a:ext uri="{FF2B5EF4-FFF2-40B4-BE49-F238E27FC236}">
                <a16:creationId xmlns:a16="http://schemas.microsoft.com/office/drawing/2014/main" id="{6123C3CC-0D55-C7B7-4D34-4DC3993260C5}"/>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55519301-DDC7-C933-6D6D-48C1FCDFE4DD}"/>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Domaines </a:t>
            </a:r>
            <a:r>
              <a:rPr lang="sv-SE" sz="2400" dirty="0" err="1"/>
              <a:t>thématiques</a:t>
            </a:r>
          </a:p>
          <a:p>
            <a:pPr marL="0" indent="0">
              <a:lnSpc>
                <a:spcPct val="82058"/>
              </a:lnSpc>
            </a:pPr>
            <a:r>
              <a:rPr lang="sv-SE" sz="2400" dirty="0"/>
              <a:t>- Études de cas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C7CABA69-71CB-CE5E-4D73-5A45C8893B4C}"/>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6A329449-2670-2D55-3129-C2784BD39157}"/>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
        <p:nvSpPr>
          <p:cNvPr id="7" name="ZoneTexte 6">
            <a:extLst>
              <a:ext uri="{FF2B5EF4-FFF2-40B4-BE49-F238E27FC236}">
                <a16:creationId xmlns:a16="http://schemas.microsoft.com/office/drawing/2014/main" id="{EE6ACCC9-BEF3-54FE-E1BD-A343EF6F8347}"/>
              </a:ext>
            </a:extLst>
          </p:cNvPr>
          <p:cNvSpPr txBox="1"/>
          <p:nvPr/>
        </p:nvSpPr>
        <p:spPr>
          <a:xfrm>
            <a:off x="5218462" y="4815438"/>
            <a:ext cx="3209823"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862360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F3455CB-1F3D-A142-FE77-E57C68A5AA27}"/>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32B9C0C-EE64-7F92-B6F5-E82C539ABC0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1E1BD13-E009-EB4F-EDF8-B5F321B22D0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1DD32F7-4307-6F31-97B5-12D6B4BF698C}"/>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Lire les études de cas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Comparez et discutez avec votre voisin/collègue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Identifier leurs caractéristiques communes</a:t>
            </a:r>
          </a:p>
          <a:p>
            <a:pPr marL="0" indent="0">
              <a:lnSpc>
                <a:spcPct val="100000"/>
              </a:lnSpc>
            </a:pPr>
            <a:endParaRPr lang="en-GB" sz="1600" dirty="0"/>
          </a:p>
          <a:p>
            <a:pPr marL="285753" indent="-285753">
              <a:lnSpc>
                <a:spcPct val="100000"/>
              </a:lnSpc>
              <a:buFont typeface="Wingdings" pitchFamily="2" charset="2"/>
              <a:buChar char="Ø"/>
            </a:pPr>
            <a:r>
              <a:rPr lang="en-GB" sz="1600" dirty="0"/>
              <a:t>Recherchez un exemple similaire dans votre région</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Partagez vos réflexions avec le groupe</a:t>
            </a:r>
          </a:p>
        </p:txBody>
      </p:sp>
      <p:sp>
        <p:nvSpPr>
          <p:cNvPr id="675" name="Google Shape;675;p17">
            <a:extLst>
              <a:ext uri="{FF2B5EF4-FFF2-40B4-BE49-F238E27FC236}">
                <a16:creationId xmlns:a16="http://schemas.microsoft.com/office/drawing/2014/main" id="{1678D22A-3EC5-7720-A5D5-40A1338AE4F3}"/>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Réflexion et discussion </a:t>
            </a:r>
          </a:p>
        </p:txBody>
      </p:sp>
      <p:sp>
        <p:nvSpPr>
          <p:cNvPr id="677" name="Google Shape;677;p17">
            <a:extLst>
              <a:ext uri="{FF2B5EF4-FFF2-40B4-BE49-F238E27FC236}">
                <a16:creationId xmlns:a16="http://schemas.microsoft.com/office/drawing/2014/main" id="{53818429-2696-95B6-D818-A294B413318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0304F9C-4739-24AA-383B-A9DD8548459C}"/>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B2A1B1D-097D-237D-FBC3-7080EA653B5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BD2B1BA-E885-C3AD-4F3E-463ED02FEAB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47753DEF-4C70-7609-0271-CD6DFC18DEE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62EF0353-84C1-B4B7-CFFB-3807A53E49D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0B6AD4A-9127-8FC8-DDE6-501F5A004F9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E1DEF8B-EC19-3D09-B38E-EBCCEF1AB21E}"/>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B64E64B-43F2-02D6-95EC-18F43CE48B6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84E5D25-A88F-5068-6DA5-E3CED49BFF7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7DBA1D87-4B06-88A5-6864-FBD6D2800F22}"/>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195C4AFA-0AE4-263B-06E4-5D510E0E0E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F96EF94-AF96-1C58-BDAC-02F75879D769}"/>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89DC62F-19C3-1AB9-2B24-736AADB92CB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291B98BE-F741-2AAC-80E2-26E6AC5FCDC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02238CC-0374-B9BE-18DF-E651A498D48C}"/>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B8037EFC-4073-F0BE-54BE-85A096D58136}"/>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6569848-9CAF-1AA4-86C1-D844B53BC6FB}"/>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E.24</a:t>
            </a:r>
            <a:endParaRPr sz="3000" dirty="0">
              <a:solidFill>
                <a:srgbClr val="FF9934"/>
              </a:solidFill>
            </a:endParaRPr>
          </a:p>
        </p:txBody>
      </p:sp>
      <p:sp>
        <p:nvSpPr>
          <p:cNvPr id="3" name="ZoneTexte 2">
            <a:extLst>
              <a:ext uri="{FF2B5EF4-FFF2-40B4-BE49-F238E27FC236}">
                <a16:creationId xmlns:a16="http://schemas.microsoft.com/office/drawing/2014/main" id="{951A72B8-5189-BCE7-0524-89449CFD5C06}"/>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5963377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65</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24095A34-35E3-204D-80D7-25B6646D47C9}"/>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6859149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10331DF-6AA6-3750-1A7A-0F1CB89B890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F9930F3-1D97-B1B4-6210-D3E824847BC9}"/>
              </a:ext>
            </a:extLst>
          </p:cNvPr>
          <p:cNvSpPr txBox="1"/>
          <p:nvPr/>
        </p:nvSpPr>
        <p:spPr>
          <a:xfrm>
            <a:off x="2440103" y="719979"/>
            <a:ext cx="6301715" cy="2795601"/>
          </a:xfrm>
          <a:prstGeom prst="rect">
            <a:avLst/>
          </a:prstGeom>
          <a:noFill/>
          <a:ln>
            <a:noFill/>
          </a:ln>
        </p:spPr>
        <p:txBody>
          <a:bodyPr spcFirstLastPara="1" wrap="square" lIns="0" tIns="10124" rIns="0" bIns="0" anchor="t" anchorCtr="0">
            <a:spAutoFit/>
          </a:bodyPr>
          <a:lstStyle/>
          <a:p>
            <a:pPr>
              <a:buClr>
                <a:srgbClr val="97C679"/>
              </a:buClr>
              <a:buSzPts val="1400"/>
            </a:pPr>
            <a:r>
              <a:rPr lang="en-GB" sz="1600" b="1" dirty="0">
                <a:solidFill>
                  <a:schemeClr val="accent4"/>
                </a:solidFill>
                <a:latin typeface="Calibri"/>
                <a:ea typeface="Calibri"/>
                <a:cs typeface="Calibri"/>
                <a:sym typeface="Calibri"/>
              </a:rPr>
              <a:t>Sport et forme physique</a:t>
            </a:r>
          </a:p>
          <a:p>
            <a:pPr>
              <a:buClr>
                <a:srgbClr val="97C679"/>
              </a:buClr>
              <a:buSzPts val="1400"/>
            </a:pPr>
            <a:endParaRPr lang="en-GB" sz="1100" dirty="0">
              <a:solidFill>
                <a:schemeClr val="accent4">
                  <a:lumMod val="75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Aptitudes et compétences spécifiques au domaine :</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Planification et gestion d'événements sportifs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Bien-être et santé holistique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Tourisme d'aventure respectueux de l'environnement</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Règlements et protocoles de sécurité</a:t>
            </a:r>
          </a:p>
          <a:p>
            <a:pPr marL="285750" indent="-285750">
              <a:buClr>
                <a:srgbClr val="97C679"/>
              </a:buClr>
              <a:buSzPts val="1400"/>
              <a:buFont typeface="Courier New" panose="02070309020205020404" pitchFamily="49" charset="0"/>
              <a:buChar char="o"/>
            </a:pPr>
            <a:endParaRPr lang="en-GB" dirty="0">
              <a:solidFill>
                <a:schemeClr val="tx2">
                  <a:lumMod val="50000"/>
                </a:schemeClr>
              </a:solidFill>
              <a:latin typeface="Calibri"/>
              <a:ea typeface="Calibri"/>
              <a:cs typeface="Calibri"/>
              <a:sym typeface="Calibri"/>
            </a:endParaRPr>
          </a:p>
          <a:p>
            <a:pPr>
              <a:buClr>
                <a:srgbClr val="97C679"/>
              </a:buClr>
              <a:buSzPts val="1400"/>
            </a:pPr>
            <a:r>
              <a:rPr lang="en-GB" b="1" dirty="0">
                <a:solidFill>
                  <a:schemeClr val="tx2">
                    <a:lumMod val="50000"/>
                  </a:schemeClr>
                </a:solidFill>
                <a:latin typeface="Calibri"/>
                <a:ea typeface="Calibri"/>
                <a:cs typeface="Calibri"/>
                <a:sym typeface="Calibri"/>
              </a:rPr>
              <a:t>Tendances émergentes dans le tourisme sportif et de remise en forme :</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Sports d'éco-aventure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Bien-être et voyages holistiques</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Tourisme numérique de remise en forme</a:t>
            </a:r>
          </a:p>
          <a:p>
            <a:pPr marL="285750" indent="-285750">
              <a:buClr>
                <a:srgbClr val="97C679"/>
              </a:buClr>
              <a:buSzPts val="1400"/>
              <a:buFont typeface="Wingdings" pitchFamily="2" charset="2"/>
              <a:buChar char="v"/>
            </a:pPr>
            <a:r>
              <a:rPr lang="en-GB" dirty="0">
                <a:solidFill>
                  <a:schemeClr val="tx2">
                    <a:lumMod val="50000"/>
                  </a:schemeClr>
                </a:solidFill>
                <a:latin typeface="Calibri"/>
                <a:ea typeface="Calibri"/>
                <a:cs typeface="Calibri"/>
                <a:sym typeface="Calibri"/>
              </a:rPr>
              <a:t>Événements extrêmes et d'endurance</a:t>
            </a:r>
            <a:endParaRPr lang="en-GB" dirty="0">
              <a:solidFill>
                <a:srgbClr val="6D6E71"/>
              </a:solidFill>
              <a:latin typeface="Calibri"/>
              <a:ea typeface="Calibri"/>
              <a:cs typeface="Calibri"/>
              <a:sym typeface="Calibri"/>
            </a:endParaRPr>
          </a:p>
        </p:txBody>
      </p:sp>
      <p:pic>
        <p:nvPicPr>
          <p:cNvPr id="382" name="Google Shape;382;p64">
            <a:extLst>
              <a:ext uri="{FF2B5EF4-FFF2-40B4-BE49-F238E27FC236}">
                <a16:creationId xmlns:a16="http://schemas.microsoft.com/office/drawing/2014/main" id="{B5651841-9AC8-7CF1-5A2F-C77C3F00BFEF}"/>
              </a:ext>
            </a:extLst>
          </p:cNvPr>
          <p:cNvPicPr preferRelativeResize="0"/>
          <p:nvPr/>
        </p:nvPicPr>
        <p:blipFill rotWithShape="1">
          <a:blip r:embed="rId3">
            <a:alphaModFix amt="70000"/>
          </a:blip>
          <a:srcRect/>
          <a:stretch/>
        </p:blipFill>
        <p:spPr>
          <a:xfrm flipH="1">
            <a:off x="6791842" y="2812021"/>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599AAE73-6150-5724-9DCB-D2CECBD8359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66</a:t>
            </a:fld>
            <a:endParaRPr/>
          </a:p>
        </p:txBody>
      </p:sp>
      <p:sp>
        <p:nvSpPr>
          <p:cNvPr id="3" name="textruta 2">
            <a:extLst>
              <a:ext uri="{FF2B5EF4-FFF2-40B4-BE49-F238E27FC236}">
                <a16:creationId xmlns:a16="http://schemas.microsoft.com/office/drawing/2014/main" id="{DA24DFD7-3421-1FF5-F618-B495BE22A725}"/>
              </a:ext>
            </a:extLst>
          </p:cNvPr>
          <p:cNvSpPr txBox="1"/>
          <p:nvPr/>
        </p:nvSpPr>
        <p:spPr>
          <a:xfrm>
            <a:off x="2377166" y="3982677"/>
            <a:ext cx="3361025" cy="769441"/>
          </a:xfrm>
          <a:prstGeom prst="rect">
            <a:avLst/>
          </a:prstGeom>
          <a:noFill/>
          <a:ln>
            <a:solidFill>
              <a:schemeClr val="accent4">
                <a:lumMod val="75000"/>
              </a:schemeClr>
            </a:solidFill>
          </a:ln>
        </p:spPr>
        <p:txBody>
          <a:bodyPr wrap="square">
            <a:spAutoFit/>
          </a:bodyPr>
          <a:lstStyle/>
          <a:p>
            <a:pPr>
              <a:buClr>
                <a:srgbClr val="97C679"/>
              </a:buClr>
              <a:buSzPts val="1400"/>
            </a:pPr>
            <a:r>
              <a:rPr lang="en-GB" sz="1600" b="1" dirty="0">
                <a:solidFill>
                  <a:schemeClr val="tx2">
                    <a:lumMod val="50000"/>
                  </a:schemeClr>
                </a:solidFill>
                <a:latin typeface="Calibri"/>
                <a:ea typeface="Calibri"/>
                <a:cs typeface="Calibri"/>
                <a:sym typeface="Calibri"/>
              </a:rPr>
              <a:t>Études de cas :</a:t>
            </a:r>
          </a:p>
          <a:p>
            <a:pPr marL="342900" indent="-342900">
              <a:buClr>
                <a:srgbClr val="97C679"/>
              </a:buClr>
              <a:buSzPts val="1400"/>
              <a:buAutoNum type="arabicParenBoth"/>
            </a:pPr>
            <a:r>
              <a:rPr lang="en-GB" dirty="0">
                <a:solidFill>
                  <a:schemeClr val="tx2">
                    <a:lumMod val="50000"/>
                  </a:schemeClr>
                </a:solidFill>
                <a:latin typeface="Calibri"/>
                <a:ea typeface="Calibri"/>
                <a:cs typeface="Calibri"/>
                <a:sym typeface="Calibri"/>
              </a:rPr>
              <a:t>GOGO Vert</a:t>
            </a:r>
            <a:br>
              <a:rPr lang="en-GB" dirty="0">
                <a:solidFill>
                  <a:schemeClr val="tx2">
                    <a:lumMod val="50000"/>
                  </a:schemeClr>
                </a:solidFill>
                <a:latin typeface="Calibri"/>
                <a:ea typeface="Calibri"/>
                <a:cs typeface="Calibri"/>
                <a:sym typeface="Calibri"/>
              </a:rPr>
            </a:br>
            <a:r>
              <a:rPr lang="en-GB" dirty="0">
                <a:solidFill>
                  <a:schemeClr val="tx2">
                    <a:lumMod val="50000"/>
                  </a:schemeClr>
                </a:solidFill>
                <a:latin typeface="Calibri"/>
                <a:ea typeface="Calibri"/>
                <a:cs typeface="Calibri"/>
                <a:sym typeface="Calibri"/>
              </a:rPr>
              <a:t>Venture Out</a:t>
            </a:r>
            <a:endParaRPr lang="en-GB" dirty="0">
              <a:solidFill>
                <a:schemeClr val="tx2">
                  <a:lumMod val="50000"/>
                </a:schemeClr>
              </a:solidFill>
              <a:highlight>
                <a:srgbClr val="FFFF00"/>
              </a:highlight>
              <a:latin typeface="Calibri"/>
              <a:ea typeface="Calibri"/>
              <a:cs typeface="Calibri"/>
              <a:sym typeface="Calibri"/>
            </a:endParaRPr>
          </a:p>
        </p:txBody>
      </p:sp>
      <p:sp>
        <p:nvSpPr>
          <p:cNvPr id="2" name="Google Shape;379;p64">
            <a:extLst>
              <a:ext uri="{FF2B5EF4-FFF2-40B4-BE49-F238E27FC236}">
                <a16:creationId xmlns:a16="http://schemas.microsoft.com/office/drawing/2014/main" id="{4722DC2E-865D-73BA-DCD7-925B08710610}"/>
              </a:ext>
            </a:extLst>
          </p:cNvPr>
          <p:cNvSpPr/>
          <p:nvPr/>
        </p:nvSpPr>
        <p:spPr>
          <a:xfrm>
            <a:off x="-1" y="0"/>
            <a:ext cx="2057401" cy="51435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E908E"/>
          </a:solidFill>
          <a:ln>
            <a:noFill/>
          </a:ln>
        </p:spPr>
        <p:txBody>
          <a:bodyPr spcFirstLastPara="1" wrap="square" lIns="0" tIns="0" rIns="0" bIns="0" anchor="t" anchorCtr="0">
            <a:noAutofit/>
          </a:bodyPr>
          <a:lstStyle/>
          <a:p>
            <a:endParaRPr sz="1051" dirty="0"/>
          </a:p>
        </p:txBody>
      </p:sp>
      <p:sp>
        <p:nvSpPr>
          <p:cNvPr id="4" name="Google Shape;456;p68">
            <a:extLst>
              <a:ext uri="{FF2B5EF4-FFF2-40B4-BE49-F238E27FC236}">
                <a16:creationId xmlns:a16="http://schemas.microsoft.com/office/drawing/2014/main" id="{31F04173-A2D0-E8D7-6E6A-509B8C25F93B}"/>
              </a:ext>
            </a:extLst>
          </p:cNvPr>
          <p:cNvSpPr txBox="1">
            <a:spLocks/>
          </p:cNvSpPr>
          <p:nvPr/>
        </p:nvSpPr>
        <p:spPr>
          <a:xfrm>
            <a:off x="111238" y="1744917"/>
            <a:ext cx="1835491" cy="1699316"/>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82058"/>
              </a:lnSpc>
            </a:pPr>
            <a:r>
              <a:rPr lang="sv-SE" sz="2400" dirty="0"/>
              <a:t>Domaines </a:t>
            </a:r>
            <a:r>
              <a:rPr lang="sv-SE" sz="2400" dirty="0" err="1"/>
              <a:t>thématiques</a:t>
            </a:r>
          </a:p>
          <a:p>
            <a:pPr marL="0" indent="0">
              <a:lnSpc>
                <a:spcPct val="82058"/>
              </a:lnSpc>
            </a:pPr>
            <a:r>
              <a:rPr lang="sv-SE" sz="2400" dirty="0"/>
              <a:t>- Études de cas</a:t>
            </a:r>
          </a:p>
          <a:p>
            <a:pPr marL="0" indent="0">
              <a:lnSpc>
                <a:spcPct val="82058"/>
              </a:lnSpc>
            </a:pPr>
            <a:endParaRPr lang="sv-SE" sz="2400" dirty="0"/>
          </a:p>
        </p:txBody>
      </p:sp>
      <p:sp>
        <p:nvSpPr>
          <p:cNvPr id="5" name="Google Shape;457;p68">
            <a:extLst>
              <a:ext uri="{FF2B5EF4-FFF2-40B4-BE49-F238E27FC236}">
                <a16:creationId xmlns:a16="http://schemas.microsoft.com/office/drawing/2014/main" id="{41B9F5E1-3657-4C87-632D-95131BE2B816}"/>
              </a:ext>
            </a:extLst>
          </p:cNvPr>
          <p:cNvSpPr txBox="1">
            <a:spLocks/>
          </p:cNvSpPr>
          <p:nvPr/>
        </p:nvSpPr>
        <p:spPr>
          <a:xfrm>
            <a:off x="408700"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3E</a:t>
            </a:r>
            <a:endParaRPr lang="sv-SE" dirty="0">
              <a:solidFill>
                <a:schemeClr val="bg1"/>
              </a:solidFill>
            </a:endParaRPr>
          </a:p>
        </p:txBody>
      </p:sp>
      <p:cxnSp>
        <p:nvCxnSpPr>
          <p:cNvPr id="6" name="Google Shape;458;p68">
            <a:extLst>
              <a:ext uri="{FF2B5EF4-FFF2-40B4-BE49-F238E27FC236}">
                <a16:creationId xmlns:a16="http://schemas.microsoft.com/office/drawing/2014/main" id="{3053B9DF-4514-11D1-E086-271E9B1A4553}"/>
              </a:ext>
            </a:extLst>
          </p:cNvPr>
          <p:cNvCxnSpPr>
            <a:cxnSpLocks/>
          </p:cNvCxnSpPr>
          <p:nvPr/>
        </p:nvCxnSpPr>
        <p:spPr>
          <a:xfrm>
            <a:off x="283735" y="1393903"/>
            <a:ext cx="1532365" cy="0"/>
          </a:xfrm>
          <a:prstGeom prst="straightConnector1">
            <a:avLst/>
          </a:prstGeom>
          <a:noFill/>
          <a:ln w="19050" cap="flat" cmpd="sng">
            <a:solidFill>
              <a:schemeClr val="lt1"/>
            </a:solidFill>
            <a:prstDash val="solid"/>
            <a:round/>
            <a:headEnd type="none" w="sm" len="sm"/>
            <a:tailEnd type="none" w="sm" len="sm"/>
          </a:ln>
        </p:spPr>
      </p:cxnSp>
      <p:sp>
        <p:nvSpPr>
          <p:cNvPr id="7" name="ZoneTexte 6">
            <a:extLst>
              <a:ext uri="{FF2B5EF4-FFF2-40B4-BE49-F238E27FC236}">
                <a16:creationId xmlns:a16="http://schemas.microsoft.com/office/drawing/2014/main" id="{86F3EF40-846C-CF36-A7B5-E76CEE924C36}"/>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71014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6987B500-1E6A-5924-7DC1-541F2FF900BC}"/>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555FA06-E0B1-33A7-7A4B-F8B998753907}"/>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C8AB7FD2-566E-C287-9406-AD56899EB8B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CDA199E-A182-36E1-481C-6EB99E0A93BB}"/>
              </a:ext>
            </a:extLst>
          </p:cNvPr>
          <p:cNvSpPr txBox="1">
            <a:spLocks noGrp="1"/>
          </p:cNvSpPr>
          <p:nvPr>
            <p:ph type="body" idx="1"/>
          </p:nvPr>
        </p:nvSpPr>
        <p:spPr>
          <a:xfrm>
            <a:off x="489067" y="1294871"/>
            <a:ext cx="8215317" cy="3266708"/>
          </a:xfrm>
          <a:prstGeom prst="rect">
            <a:avLst/>
          </a:prstGeom>
          <a:noFill/>
          <a:ln>
            <a:noFill/>
          </a:ln>
        </p:spPr>
        <p:txBody>
          <a:bodyPr spcFirstLastPara="1" wrap="square" lIns="91426" tIns="91426" rIns="91426" bIns="91426" anchor="t" anchorCtr="0">
            <a:noAutofit/>
          </a:bodyPr>
          <a:lstStyle/>
          <a:p>
            <a:pPr marL="285753" indent="-285753">
              <a:lnSpc>
                <a:spcPct val="100000"/>
              </a:lnSpc>
              <a:buFont typeface="Wingdings" pitchFamily="2" charset="2"/>
              <a:buChar char="Ø"/>
            </a:pPr>
            <a:r>
              <a:rPr lang="en-GB" sz="1600" dirty="0"/>
              <a:t>Lire les études de cas </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Comparez et discutez avec votre voisin/collègue</a:t>
            </a:r>
          </a:p>
          <a:p>
            <a:pPr marL="0" indent="0">
              <a:lnSpc>
                <a:spcPct val="100000"/>
              </a:lnSpc>
            </a:pPr>
            <a:endParaRPr lang="en-GB" sz="1600" dirty="0"/>
          </a:p>
          <a:p>
            <a:pPr marL="285753" indent="-285753">
              <a:lnSpc>
                <a:spcPct val="100000"/>
              </a:lnSpc>
              <a:buFont typeface="Wingdings" pitchFamily="2" charset="2"/>
              <a:buChar char="Ø"/>
            </a:pPr>
            <a:r>
              <a:rPr lang="en-GB" sz="1600" dirty="0"/>
              <a:t>Identifier leurs facteurs de réussite</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Recherchez un exemple similaire dans votre région</a:t>
            </a:r>
          </a:p>
          <a:p>
            <a:pPr marL="285753" indent="-285753">
              <a:lnSpc>
                <a:spcPct val="100000"/>
              </a:lnSpc>
              <a:buFont typeface="Wingdings" pitchFamily="2" charset="2"/>
              <a:buChar char="Ø"/>
            </a:pPr>
            <a:endParaRPr lang="en-GB" sz="1600" dirty="0"/>
          </a:p>
          <a:p>
            <a:pPr marL="285753" indent="-285753">
              <a:lnSpc>
                <a:spcPct val="100000"/>
              </a:lnSpc>
              <a:buFont typeface="Wingdings" pitchFamily="2" charset="2"/>
              <a:buChar char="Ø"/>
            </a:pPr>
            <a:r>
              <a:rPr lang="en-GB" sz="1600" dirty="0"/>
              <a:t>Partagez vos réflexions avec le groupe</a:t>
            </a:r>
          </a:p>
        </p:txBody>
      </p:sp>
      <p:sp>
        <p:nvSpPr>
          <p:cNvPr id="675" name="Google Shape;675;p17">
            <a:extLst>
              <a:ext uri="{FF2B5EF4-FFF2-40B4-BE49-F238E27FC236}">
                <a16:creationId xmlns:a16="http://schemas.microsoft.com/office/drawing/2014/main" id="{43199753-5385-1AC1-FDB1-49301C2140F7}"/>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Réflexion et discussion </a:t>
            </a:r>
          </a:p>
        </p:txBody>
      </p:sp>
      <p:sp>
        <p:nvSpPr>
          <p:cNvPr id="677" name="Google Shape;677;p17">
            <a:extLst>
              <a:ext uri="{FF2B5EF4-FFF2-40B4-BE49-F238E27FC236}">
                <a16:creationId xmlns:a16="http://schemas.microsoft.com/office/drawing/2014/main" id="{1E1352CD-FAE4-904B-36F9-6F7C016C36E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CE60DC37-6DBC-54B5-B6A3-8EF6BE5AE21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A1ACE0F-D0FC-4FF5-048A-B8BAE1C3899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0F9835D4-8D66-EED5-9D4D-4193381E770D}"/>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B7E0C88-11B3-C107-2437-EF268E73633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6C31BB44-FD9D-B615-C1FA-2D409A8099F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17421D82-99EB-D2A5-C120-CF444996ED65}"/>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79EB1D1B-5258-7D49-0941-E8B680255D8D}"/>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496755B-EE8C-68AF-51CF-7F0E50041F94}"/>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1B49B26-A93A-32E5-D072-1AE7ED26E04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3E05EAD-E4C8-CAC0-B3ED-BE528EB4CB8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9184F8F-F634-C4A2-E98A-95E56CEA7E7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496B375E-D8DA-6DBB-B96C-C55BD97B33D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2D6AD67-FB39-4AA4-5051-226B9793A62C}"/>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A95BB19A-72FD-4EAE-E458-F554E9BAB44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FD31DCBC-7E1F-E6F4-EF1F-E93AD4E32B9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F92CA96-C171-C933-712C-E8B31124CEF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B0BDABCF-6898-3BEA-D5A0-A8750E105A4F}"/>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E.25</a:t>
            </a:r>
            <a:endParaRPr sz="3000" dirty="0">
              <a:solidFill>
                <a:srgbClr val="FF9934"/>
              </a:solidFill>
            </a:endParaRPr>
          </a:p>
        </p:txBody>
      </p:sp>
      <p:sp>
        <p:nvSpPr>
          <p:cNvPr id="3" name="ZoneTexte 2">
            <a:extLst>
              <a:ext uri="{FF2B5EF4-FFF2-40B4-BE49-F238E27FC236}">
                <a16:creationId xmlns:a16="http://schemas.microsoft.com/office/drawing/2014/main" id="{CAAF9FD2-BD48-D5B6-FE21-AA58FE64D6EB}"/>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19179003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68</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9AC5AE69-3F8C-1586-D02C-000B491A102E}"/>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5179448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189163F7-5020-9C5C-C41D-5E13F3588AD0}"/>
            </a:ext>
          </a:extLst>
        </p:cNvPr>
        <p:cNvGrpSpPr/>
        <p:nvPr/>
      </p:nvGrpSpPr>
      <p:grpSpPr>
        <a:xfrm>
          <a:off x="0" y="0"/>
          <a:ext cx="0" cy="0"/>
          <a:chOff x="0" y="0"/>
          <a:chExt cx="0" cy="0"/>
        </a:xfrm>
      </p:grpSpPr>
      <p:sp>
        <p:nvSpPr>
          <p:cNvPr id="532" name="Google Shape;532;p70">
            <a:extLst>
              <a:ext uri="{FF2B5EF4-FFF2-40B4-BE49-F238E27FC236}">
                <a16:creationId xmlns:a16="http://schemas.microsoft.com/office/drawing/2014/main" id="{4F51B2F4-AE18-A979-2ED2-D589F6055E7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26" name="Google Shape;526;p70">
            <a:extLst>
              <a:ext uri="{FF2B5EF4-FFF2-40B4-BE49-F238E27FC236}">
                <a16:creationId xmlns:a16="http://schemas.microsoft.com/office/drawing/2014/main" id="{C2F10F0E-5A10-6549-8779-67210512C17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7" name="Google Shape;527;p70">
            <a:extLst>
              <a:ext uri="{FF2B5EF4-FFF2-40B4-BE49-F238E27FC236}">
                <a16:creationId xmlns:a16="http://schemas.microsoft.com/office/drawing/2014/main" id="{76779ACF-B56F-3437-A3A5-C6F745F7CBC9}"/>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a:p>
        </p:txBody>
      </p:sp>
      <p:sp>
        <p:nvSpPr>
          <p:cNvPr id="529" name="Google Shape;529;p70">
            <a:extLst>
              <a:ext uri="{FF2B5EF4-FFF2-40B4-BE49-F238E27FC236}">
                <a16:creationId xmlns:a16="http://schemas.microsoft.com/office/drawing/2014/main" id="{294281F9-14CE-CB10-690D-334DE07250F2}"/>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it" dirty="0">
                <a:solidFill>
                  <a:srgbClr val="FF9933"/>
                </a:solidFill>
              </a:rPr>
              <a:t>Feuille de travail : </a:t>
            </a:r>
            <a:r>
              <a:rPr lang="it" sz="1800" b="0" dirty="0">
                <a:solidFill>
                  <a:schemeClr val="tx2">
                    <a:lumMod val="50000"/>
                  </a:schemeClr>
                </a:solidFill>
              </a:rPr>
              <a:t>Cartographie des entreprises locales durables</a:t>
            </a:r>
            <a:endParaRPr sz="1800" b="0" dirty="0">
              <a:solidFill>
                <a:schemeClr val="tx2">
                  <a:lumMod val="50000"/>
                </a:schemeClr>
              </a:solidFill>
            </a:endParaRPr>
          </a:p>
        </p:txBody>
      </p:sp>
      <p:sp>
        <p:nvSpPr>
          <p:cNvPr id="530" name="Google Shape;530;p70">
            <a:extLst>
              <a:ext uri="{FF2B5EF4-FFF2-40B4-BE49-F238E27FC236}">
                <a16:creationId xmlns:a16="http://schemas.microsoft.com/office/drawing/2014/main" id="{3726A222-54D4-0477-BB8F-D12F8D638084}"/>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a:p>
        </p:txBody>
      </p:sp>
      <p:sp>
        <p:nvSpPr>
          <p:cNvPr id="531" name="Google Shape;531;p70">
            <a:extLst>
              <a:ext uri="{FF2B5EF4-FFF2-40B4-BE49-F238E27FC236}">
                <a16:creationId xmlns:a16="http://schemas.microsoft.com/office/drawing/2014/main" id="{A713C262-C17C-5161-944A-6C2CC820AB8D}"/>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69</a:t>
            </a:fld>
            <a:endParaRPr/>
          </a:p>
        </p:txBody>
      </p:sp>
      <p:sp>
        <p:nvSpPr>
          <p:cNvPr id="3" name="Google Shape;895;p81">
            <a:extLst>
              <a:ext uri="{FF2B5EF4-FFF2-40B4-BE49-F238E27FC236}">
                <a16:creationId xmlns:a16="http://schemas.microsoft.com/office/drawing/2014/main" id="{05B91BBB-FD39-990D-08A1-F0DD1276B7C1}"/>
              </a:ext>
            </a:extLst>
          </p:cNvPr>
          <p:cNvSpPr/>
          <p:nvPr/>
        </p:nvSpPr>
        <p:spPr>
          <a:xfrm>
            <a:off x="2" y="4175333"/>
            <a:ext cx="9144000" cy="968169"/>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899;p81">
            <a:extLst>
              <a:ext uri="{FF2B5EF4-FFF2-40B4-BE49-F238E27FC236}">
                <a16:creationId xmlns:a16="http://schemas.microsoft.com/office/drawing/2014/main" id="{CEA0807D-ACA4-8F54-6DD4-247C244D2366}"/>
              </a:ext>
            </a:extLst>
          </p:cNvPr>
          <p:cNvSpPr txBox="1"/>
          <p:nvPr/>
        </p:nvSpPr>
        <p:spPr>
          <a:xfrm>
            <a:off x="105755" y="4379339"/>
            <a:ext cx="163266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W.25</a:t>
            </a:r>
            <a:endParaRPr sz="1401" dirty="0"/>
          </a:p>
        </p:txBody>
      </p:sp>
      <p:grpSp>
        <p:nvGrpSpPr>
          <p:cNvPr id="6" name="Google Shape;678;p17">
            <a:extLst>
              <a:ext uri="{FF2B5EF4-FFF2-40B4-BE49-F238E27FC236}">
                <a16:creationId xmlns:a16="http://schemas.microsoft.com/office/drawing/2014/main" id="{C57E8D67-7FC0-CC76-DF33-E7DA01541937}"/>
              </a:ext>
            </a:extLst>
          </p:cNvPr>
          <p:cNvGrpSpPr/>
          <p:nvPr/>
        </p:nvGrpSpPr>
        <p:grpSpPr>
          <a:xfrm>
            <a:off x="318020" y="253388"/>
            <a:ext cx="692809" cy="808420"/>
            <a:chOff x="2307546" y="2307551"/>
            <a:chExt cx="929291" cy="1082976"/>
          </a:xfrm>
        </p:grpSpPr>
        <p:grpSp>
          <p:nvGrpSpPr>
            <p:cNvPr id="7" name="Google Shape;679;p17">
              <a:extLst>
                <a:ext uri="{FF2B5EF4-FFF2-40B4-BE49-F238E27FC236}">
                  <a16:creationId xmlns:a16="http://schemas.microsoft.com/office/drawing/2014/main" id="{6372DEF0-5565-44D0-9182-DFBAA56DEC25}"/>
                </a:ext>
              </a:extLst>
            </p:cNvPr>
            <p:cNvGrpSpPr/>
            <p:nvPr/>
          </p:nvGrpSpPr>
          <p:grpSpPr>
            <a:xfrm>
              <a:off x="2536980" y="2723928"/>
              <a:ext cx="470423" cy="276595"/>
              <a:chOff x="2536980" y="2723928"/>
              <a:chExt cx="470423" cy="276595"/>
            </a:xfrm>
          </p:grpSpPr>
          <p:sp>
            <p:nvSpPr>
              <p:cNvPr id="20" name="Google Shape;680;p17">
                <a:extLst>
                  <a:ext uri="{FF2B5EF4-FFF2-40B4-BE49-F238E27FC236}">
                    <a16:creationId xmlns:a16="http://schemas.microsoft.com/office/drawing/2014/main" id="{BD857855-2331-BE23-F01E-19535D98400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1" name="Google Shape;681;p17">
                <a:extLst>
                  <a:ext uri="{FF2B5EF4-FFF2-40B4-BE49-F238E27FC236}">
                    <a16:creationId xmlns:a16="http://schemas.microsoft.com/office/drawing/2014/main" id="{CB1533A7-FF48-7064-C943-ADE60591A44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8" name="Google Shape;682;p17">
              <a:extLst>
                <a:ext uri="{FF2B5EF4-FFF2-40B4-BE49-F238E27FC236}">
                  <a16:creationId xmlns:a16="http://schemas.microsoft.com/office/drawing/2014/main" id="{F454949F-5D8A-4DE1-8362-91351E06033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9" name="Google Shape;683;p17">
              <a:extLst>
                <a:ext uri="{FF2B5EF4-FFF2-40B4-BE49-F238E27FC236}">
                  <a16:creationId xmlns:a16="http://schemas.microsoft.com/office/drawing/2014/main" id="{D12810F6-B9AE-45C4-EE83-46EFB83D659E}"/>
                </a:ext>
              </a:extLst>
            </p:cNvPr>
            <p:cNvGrpSpPr/>
            <p:nvPr/>
          </p:nvGrpSpPr>
          <p:grpSpPr>
            <a:xfrm>
              <a:off x="2307546" y="2307551"/>
              <a:ext cx="929291" cy="1082976"/>
              <a:chOff x="2307546" y="2307551"/>
              <a:chExt cx="929291" cy="1082976"/>
            </a:xfrm>
          </p:grpSpPr>
          <p:sp>
            <p:nvSpPr>
              <p:cNvPr id="10" name="Google Shape;684;p17">
                <a:extLst>
                  <a:ext uri="{FF2B5EF4-FFF2-40B4-BE49-F238E27FC236}">
                    <a16:creationId xmlns:a16="http://schemas.microsoft.com/office/drawing/2014/main" id="{ACB2FEEE-65DD-0C26-424B-D163B193A98F}"/>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11" name="Google Shape;685;p17">
                <a:extLst>
                  <a:ext uri="{FF2B5EF4-FFF2-40B4-BE49-F238E27FC236}">
                    <a16:creationId xmlns:a16="http://schemas.microsoft.com/office/drawing/2014/main" id="{D009E628-4738-74C6-FF18-689C43CE12B4}"/>
                  </a:ext>
                </a:extLst>
              </p:cNvPr>
              <p:cNvGrpSpPr/>
              <p:nvPr/>
            </p:nvGrpSpPr>
            <p:grpSpPr>
              <a:xfrm>
                <a:off x="2362016" y="2746017"/>
                <a:ext cx="820351" cy="644510"/>
                <a:chOff x="2362016" y="2746017"/>
                <a:chExt cx="820351" cy="644510"/>
              </a:xfrm>
            </p:grpSpPr>
            <p:grpSp>
              <p:nvGrpSpPr>
                <p:cNvPr id="12" name="Google Shape;686;p17">
                  <a:extLst>
                    <a:ext uri="{FF2B5EF4-FFF2-40B4-BE49-F238E27FC236}">
                      <a16:creationId xmlns:a16="http://schemas.microsoft.com/office/drawing/2014/main" id="{426DB5BA-C59E-4779-B563-BD8F07E73049}"/>
                    </a:ext>
                  </a:extLst>
                </p:cNvPr>
                <p:cNvGrpSpPr/>
                <p:nvPr/>
              </p:nvGrpSpPr>
              <p:grpSpPr>
                <a:xfrm>
                  <a:off x="2810981" y="2747665"/>
                  <a:ext cx="371386" cy="642862"/>
                  <a:chOff x="2810981" y="2747665"/>
                  <a:chExt cx="371386" cy="642862"/>
                </a:xfrm>
              </p:grpSpPr>
              <p:sp>
                <p:nvSpPr>
                  <p:cNvPr id="17" name="Google Shape;687;p17">
                    <a:extLst>
                      <a:ext uri="{FF2B5EF4-FFF2-40B4-BE49-F238E27FC236}">
                        <a16:creationId xmlns:a16="http://schemas.microsoft.com/office/drawing/2014/main" id="{07AC6519-F019-3E2B-D4CD-2B68B376DD1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8" name="Google Shape;688;p17">
                    <a:extLst>
                      <a:ext uri="{FF2B5EF4-FFF2-40B4-BE49-F238E27FC236}">
                        <a16:creationId xmlns:a16="http://schemas.microsoft.com/office/drawing/2014/main" id="{13AD522C-B434-722A-8A2B-00BC769081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9" name="Google Shape;689;p17">
                    <a:extLst>
                      <a:ext uri="{FF2B5EF4-FFF2-40B4-BE49-F238E27FC236}">
                        <a16:creationId xmlns:a16="http://schemas.microsoft.com/office/drawing/2014/main" id="{E20E81E3-9DA5-A011-B4C0-F0F4C3F1F38E}"/>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 name="Google Shape;690;p17">
                  <a:extLst>
                    <a:ext uri="{FF2B5EF4-FFF2-40B4-BE49-F238E27FC236}">
                      <a16:creationId xmlns:a16="http://schemas.microsoft.com/office/drawing/2014/main" id="{8F252BBA-57C2-5A0D-E229-C5A935428077}"/>
                    </a:ext>
                  </a:extLst>
                </p:cNvPr>
                <p:cNvGrpSpPr/>
                <p:nvPr/>
              </p:nvGrpSpPr>
              <p:grpSpPr>
                <a:xfrm>
                  <a:off x="2362016" y="2746017"/>
                  <a:ext cx="369735" cy="644510"/>
                  <a:chOff x="2362016" y="2746017"/>
                  <a:chExt cx="369735" cy="644510"/>
                </a:xfrm>
              </p:grpSpPr>
              <p:sp>
                <p:nvSpPr>
                  <p:cNvPr id="14" name="Google Shape;691;p17">
                    <a:extLst>
                      <a:ext uri="{FF2B5EF4-FFF2-40B4-BE49-F238E27FC236}">
                        <a16:creationId xmlns:a16="http://schemas.microsoft.com/office/drawing/2014/main" id="{DA4D2D41-EFF4-FA1D-78BA-B37A9149B8B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5" name="Google Shape;692;p17">
                    <a:extLst>
                      <a:ext uri="{FF2B5EF4-FFF2-40B4-BE49-F238E27FC236}">
                        <a16:creationId xmlns:a16="http://schemas.microsoft.com/office/drawing/2014/main" id="{4115CCA5-BA03-48C3-5639-F3B408C2D60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6" name="Google Shape;693;p17">
                    <a:extLst>
                      <a:ext uri="{FF2B5EF4-FFF2-40B4-BE49-F238E27FC236}">
                        <a16:creationId xmlns:a16="http://schemas.microsoft.com/office/drawing/2014/main" id="{F320A332-0087-50F8-B7C3-8AD2A3E03D04}"/>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22" name="Tabell 21">
            <a:extLst>
              <a:ext uri="{FF2B5EF4-FFF2-40B4-BE49-F238E27FC236}">
                <a16:creationId xmlns:a16="http://schemas.microsoft.com/office/drawing/2014/main" id="{FA0469C6-868E-7301-44D3-7C75C51D140B}"/>
              </a:ext>
            </a:extLst>
          </p:cNvPr>
          <p:cNvGraphicFramePr>
            <a:graphicFrameLocks noGrp="1"/>
          </p:cNvGraphicFramePr>
          <p:nvPr>
            <p:extLst>
              <p:ext uri="{D42A27DB-BD31-4B8C-83A1-F6EECF244321}">
                <p14:modId xmlns:p14="http://schemas.microsoft.com/office/powerpoint/2010/main" val="3126454321"/>
              </p:ext>
            </p:extLst>
          </p:nvPr>
        </p:nvGraphicFramePr>
        <p:xfrm>
          <a:off x="506342" y="1178031"/>
          <a:ext cx="7957024" cy="2932163"/>
        </p:xfrm>
        <a:graphic>
          <a:graphicData uri="http://schemas.openxmlformats.org/drawingml/2006/table">
            <a:tbl>
              <a:tblPr firstRow="1" bandRow="1">
                <a:tableStyleId>{538008DE-9CB5-49C0-B233-6C6E2AA0C65B}</a:tableStyleId>
              </a:tblPr>
              <a:tblGrid>
                <a:gridCol w="2052412">
                  <a:extLst>
                    <a:ext uri="{9D8B030D-6E8A-4147-A177-3AD203B41FA5}">
                      <a16:colId xmlns:a16="http://schemas.microsoft.com/office/drawing/2014/main" val="69808395"/>
                    </a:ext>
                  </a:extLst>
                </a:gridCol>
                <a:gridCol w="1476153">
                  <a:extLst>
                    <a:ext uri="{9D8B030D-6E8A-4147-A177-3AD203B41FA5}">
                      <a16:colId xmlns:a16="http://schemas.microsoft.com/office/drawing/2014/main" val="2599130190"/>
                    </a:ext>
                  </a:extLst>
                </a:gridCol>
                <a:gridCol w="1476153">
                  <a:extLst>
                    <a:ext uri="{9D8B030D-6E8A-4147-A177-3AD203B41FA5}">
                      <a16:colId xmlns:a16="http://schemas.microsoft.com/office/drawing/2014/main" val="3365526107"/>
                    </a:ext>
                  </a:extLst>
                </a:gridCol>
                <a:gridCol w="1476153">
                  <a:extLst>
                    <a:ext uri="{9D8B030D-6E8A-4147-A177-3AD203B41FA5}">
                      <a16:colId xmlns:a16="http://schemas.microsoft.com/office/drawing/2014/main" val="4189999434"/>
                    </a:ext>
                  </a:extLst>
                </a:gridCol>
                <a:gridCol w="1476153">
                  <a:extLst>
                    <a:ext uri="{9D8B030D-6E8A-4147-A177-3AD203B41FA5}">
                      <a16:colId xmlns:a16="http://schemas.microsoft.com/office/drawing/2014/main" val="3169704090"/>
                    </a:ext>
                  </a:extLst>
                </a:gridCol>
              </a:tblGrid>
              <a:tr h="293180">
                <a:tc rowSpan="2">
                  <a:txBody>
                    <a:bodyPr/>
                    <a:lstStyle/>
                    <a:p>
                      <a:r>
                        <a:rPr lang="en-GB" sz="1200" dirty="0">
                          <a:solidFill>
                            <a:schemeClr val="tx2">
                              <a:lumMod val="50000"/>
                            </a:schemeClr>
                          </a:solidFill>
                          <a:latin typeface="Calibri" panose="020F0502020204030204" pitchFamily="34" charset="0"/>
                          <a:cs typeface="Calibri" panose="020F0502020204030204" pitchFamily="34" charset="0"/>
                        </a:rPr>
                        <a:t>Entreprises locales (nom)</a:t>
                      </a:r>
                    </a:p>
                  </a:txBody>
                  <a:tcPr/>
                </a:tc>
                <a:tc gridSpan="4">
                  <a:txBody>
                    <a:bodyPr/>
                    <a:lstStyle/>
                    <a:p>
                      <a:pPr algn="ctr"/>
                      <a:r>
                        <a:rPr lang="en-GB" sz="1200" dirty="0">
                          <a:solidFill>
                            <a:schemeClr val="tx2">
                              <a:lumMod val="50000"/>
                            </a:schemeClr>
                          </a:solidFill>
                          <a:latin typeface="Calibri" panose="020F0502020204030204" pitchFamily="34" charset="0"/>
                          <a:cs typeface="Calibri" panose="020F0502020204030204" pitchFamily="34" charset="0"/>
                        </a:rPr>
                        <a:t> L'idée d'entreprise</a:t>
                      </a: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tc hMerge="1">
                  <a:txBody>
                    <a:bodyPr/>
                    <a:lstStyle/>
                    <a:p>
                      <a:endParaRPr lang="en-GB"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34410688"/>
                  </a:ext>
                </a:extLst>
              </a:tr>
              <a:tr h="70370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dirty="0">
                          <a:solidFill>
                            <a:schemeClr val="tx2">
                              <a:lumMod val="50000"/>
                            </a:schemeClr>
                          </a:solidFill>
                          <a:latin typeface="Calibri" panose="020F0502020204030204" pitchFamily="34" charset="0"/>
                          <a:cs typeface="Calibri" panose="020F0502020204030204" pitchFamily="34" charset="0"/>
                        </a:rPr>
                        <a:t>Bien-être</a:t>
                      </a:r>
                    </a:p>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Numérique &amp;</a:t>
                      </a:r>
                    </a:p>
                    <a:p>
                      <a:r>
                        <a:rPr lang="en-GB" sz="1200" dirty="0">
                          <a:solidFill>
                            <a:schemeClr val="tx2">
                              <a:lumMod val="50000"/>
                            </a:schemeClr>
                          </a:solidFill>
                          <a:latin typeface="Calibri" panose="020F0502020204030204" pitchFamily="34" charset="0"/>
                          <a:cs typeface="Calibri" panose="020F0502020204030204" pitchFamily="34" charset="0"/>
                        </a:rPr>
                        <a:t>Patrimoine</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a:solidFill>
                            <a:schemeClr val="tx2">
                              <a:lumMod val="50000"/>
                            </a:schemeClr>
                          </a:solidFill>
                          <a:latin typeface="Calibri" panose="020F0502020204030204" pitchFamily="34" charset="0"/>
                          <a:cs typeface="Calibri" panose="020F0502020204030204" pitchFamily="34" charset="0"/>
                        </a:rPr>
                        <a:t>Alimentation/culinaire</a:t>
                      </a:r>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r>
                        <a:rPr lang="en-GB" sz="1200" dirty="0">
                          <a:solidFill>
                            <a:schemeClr val="tx2">
                              <a:lumMod val="50000"/>
                            </a:schemeClr>
                          </a:solidFill>
                          <a:latin typeface="Calibri" panose="020F0502020204030204" pitchFamily="34" charset="0"/>
                          <a:cs typeface="Calibri" panose="020F0502020204030204" pitchFamily="34" charset="0"/>
                        </a:rPr>
                        <a:t>Sports et maintien en forme</a:t>
                      </a:r>
                      <a:endParaRPr lang="en-GB" sz="1200" dirty="0"/>
                    </a:p>
                  </a:txBody>
                  <a:tcPr/>
                </a:tc>
                <a:extLst>
                  <a:ext uri="{0D108BD9-81ED-4DB2-BD59-A6C34878D82A}">
                    <a16:rowId xmlns:a16="http://schemas.microsoft.com/office/drawing/2014/main" val="895074943"/>
                  </a:ext>
                </a:extLst>
              </a:tr>
              <a:tr h="1935279">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endParaRPr lang="en-GB" sz="120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64553425"/>
                  </a:ext>
                </a:extLst>
              </a:tr>
            </a:tbl>
          </a:graphicData>
        </a:graphic>
      </p:graphicFrame>
    </p:spTree>
    <p:extLst>
      <p:ext uri="{BB962C8B-B14F-4D97-AF65-F5344CB8AC3E}">
        <p14:creationId xmlns:p14="http://schemas.microsoft.com/office/powerpoint/2010/main" val="4231890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324FDD9-79C3-8FA1-C17E-71CB7498C85C}"/>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261F55B7-2DC0-1463-4EBB-9753593F8A2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t>7</a:t>
            </a:fld>
            <a:endParaRPr lang="en-GB" dirty="0"/>
          </a:p>
        </p:txBody>
      </p:sp>
      <p:sp>
        <p:nvSpPr>
          <p:cNvPr id="2" name="Google Shape;594;p72">
            <a:extLst>
              <a:ext uri="{FF2B5EF4-FFF2-40B4-BE49-F238E27FC236}">
                <a16:creationId xmlns:a16="http://schemas.microsoft.com/office/drawing/2014/main" id="{63102F1C-1C27-975F-4ECF-33609A7D6AF6}"/>
              </a:ext>
            </a:extLst>
          </p:cNvPr>
          <p:cNvSpPr txBox="1">
            <a:spLocks/>
          </p:cNvSpPr>
          <p:nvPr/>
        </p:nvSpPr>
        <p:spPr>
          <a:xfrm>
            <a:off x="2629918" y="560348"/>
            <a:ext cx="6719978"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Vue d'ensemble de l'éthique de la permaculture et de la </a:t>
            </a:r>
            <a:r>
              <a:rPr lang="en-GB" sz="2000" dirty="0" err="1"/>
              <a:t>permaentreprise</a:t>
            </a:r>
            <a:endParaRPr lang="en-GB" sz="2000" dirty="0"/>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93EC8265-1557-287A-ED24-0BA01FA9ED26}"/>
              </a:ext>
            </a:extLst>
          </p:cNvPr>
          <p:cNvSpPr txBox="1"/>
          <p:nvPr/>
        </p:nvSpPr>
        <p:spPr>
          <a:xfrm>
            <a:off x="2723019" y="1409061"/>
            <a:ext cx="6028388" cy="3109405"/>
          </a:xfrm>
          <a:prstGeom prst="rect">
            <a:avLst/>
          </a:prstGeom>
          <a:noFill/>
          <a:ln>
            <a:noFill/>
          </a:ln>
        </p:spPr>
        <p:txBody>
          <a:bodyPr spcFirstLastPara="1" wrap="square" lIns="0" tIns="10124" rIns="0" bIns="0" anchor="t" anchorCtr="0">
            <a:spAutoFit/>
          </a:bodyPr>
          <a:lstStyle/>
          <a:p>
            <a:pPr marL="12701">
              <a:lnSpc>
                <a:spcPct val="105714"/>
              </a:lnSpc>
            </a:pPr>
            <a:r>
              <a:rPr lang="en-GB" sz="1600" b="1" noProof="0" dirty="0" err="1">
                <a:solidFill>
                  <a:srgbClr val="6D6E71"/>
                </a:solidFill>
                <a:latin typeface="Calibri"/>
                <a:ea typeface="Calibri"/>
                <a:cs typeface="Calibri"/>
                <a:sym typeface="Calibri"/>
              </a:rPr>
              <a:t>Permaenterprise</a:t>
            </a:r>
            <a:r>
              <a:rPr lang="en-GB" sz="1600" b="1" noProof="0" dirty="0">
                <a:solidFill>
                  <a:srgbClr val="6D6E71"/>
                </a:solidFill>
                <a:latin typeface="Calibri"/>
                <a:ea typeface="Calibri"/>
                <a:cs typeface="Calibri"/>
                <a:sym typeface="Calibri"/>
              </a:rPr>
              <a:t> : 		</a:t>
            </a:r>
            <a:r>
              <a:rPr lang="en-GB" sz="1600" noProof="0" dirty="0">
                <a:solidFill>
                  <a:srgbClr val="6D6E71"/>
                </a:solidFill>
                <a:latin typeface="Calibri"/>
                <a:ea typeface="Calibri"/>
                <a:cs typeface="Calibri"/>
                <a:sym typeface="Calibri"/>
              </a:rPr>
              <a:t>Les trois principes </a:t>
            </a:r>
            <a:r>
              <a:rPr lang="en-GB" sz="1600" noProof="0" dirty="0" err="1">
                <a:solidFill>
                  <a:srgbClr val="6D6E71"/>
                </a:solidFill>
                <a:latin typeface="Calibri"/>
                <a:ea typeface="Calibri"/>
                <a:cs typeface="Calibri"/>
                <a:sym typeface="Calibri"/>
              </a:rPr>
              <a:t>éthiques</a:t>
            </a:r>
            <a:r>
              <a:rPr lang="en-GB" sz="1600" dirty="0">
                <a:solidFill>
                  <a:srgbClr val="6D6E71"/>
                </a:solidFill>
                <a:latin typeface="Calibri"/>
                <a:ea typeface="Calibri"/>
                <a:cs typeface="Calibri"/>
                <a:sym typeface="Calibri"/>
              </a:rPr>
              <a:t> :</a:t>
            </a:r>
          </a:p>
          <a:p>
            <a:pPr marL="12701">
              <a:lnSpc>
                <a:spcPct val="105714"/>
              </a:lnSpc>
            </a:pPr>
            <a:endParaRPr lang="en-GB" sz="1600" noProof="0" dirty="0">
              <a:solidFill>
                <a:srgbClr val="6D6E71"/>
              </a:solidFill>
              <a:latin typeface="Calibri"/>
              <a:ea typeface="Calibri"/>
              <a:cs typeface="Calibri"/>
              <a:sym typeface="Calibri"/>
            </a:endParaRPr>
          </a:p>
          <a:p>
            <a:pPr marL="355600" indent="-342900">
              <a:lnSpc>
                <a:spcPct val="105714"/>
              </a:lnSpc>
              <a:buClr>
                <a:schemeClr val="tx2">
                  <a:lumMod val="50000"/>
                </a:schemeClr>
              </a:buClr>
              <a:buFont typeface="+mj-lt"/>
              <a:buAutoNum type="arabicParenR"/>
              <a:tabLst>
                <a:tab pos="2530475" algn="l"/>
              </a:tabLst>
            </a:pPr>
            <a:r>
              <a:rPr lang="en-GB" sz="1600" noProof="0" dirty="0">
                <a:solidFill>
                  <a:schemeClr val="tx2">
                    <a:lumMod val="50000"/>
                  </a:schemeClr>
                </a:solidFill>
                <a:latin typeface="Calibri"/>
                <a:ea typeface="Calibri"/>
                <a:cs typeface="Calibri"/>
                <a:sym typeface="Calibri"/>
              </a:rPr>
              <a:t>Prendre soin des humains : construire un avenir durable et améliorer la vie des êtres humains sur la planète.</a:t>
            </a:r>
          </a:p>
          <a:p>
            <a:pPr marL="355601" indent="-342900">
              <a:lnSpc>
                <a:spcPct val="105714"/>
              </a:lnSpc>
              <a:buClr>
                <a:schemeClr val="tx2">
                  <a:lumMod val="50000"/>
                </a:schemeClr>
              </a:buClr>
              <a:buFont typeface="+mj-lt"/>
              <a:buAutoNum type="arabicParenR"/>
            </a:pPr>
            <a:endParaRPr lang="en-GB" sz="1600" noProof="0" dirty="0">
              <a:solidFill>
                <a:schemeClr val="tx2">
                  <a:lumMod val="50000"/>
                </a:schemeClr>
              </a:solidFill>
              <a:latin typeface="Calibri"/>
              <a:ea typeface="Calibri"/>
              <a:cs typeface="Calibri"/>
              <a:sym typeface="Calibri"/>
            </a:endParaRPr>
          </a:p>
          <a:p>
            <a:pPr marL="355601" indent="-342900">
              <a:lnSpc>
                <a:spcPct val="105714"/>
              </a:lnSpc>
              <a:buClr>
                <a:schemeClr val="tx2">
                  <a:lumMod val="50000"/>
                </a:schemeClr>
              </a:buClr>
              <a:buFont typeface="+mj-lt"/>
              <a:buAutoNum type="arabicParenR"/>
            </a:pPr>
            <a:r>
              <a:rPr lang="en-GB" sz="1600" noProof="0" dirty="0">
                <a:solidFill>
                  <a:schemeClr val="tx2">
                    <a:lumMod val="50000"/>
                  </a:schemeClr>
                </a:solidFill>
                <a:latin typeface="Calibri"/>
                <a:ea typeface="Calibri"/>
                <a:cs typeface="Calibri"/>
                <a:sym typeface="Calibri"/>
              </a:rPr>
              <a:t>Prendre soin de notre planète : agir pour sauver, préserver et régénérer fondamentalement la vie</a:t>
            </a:r>
          </a:p>
          <a:p>
            <a:pPr marL="355601" indent="-342900">
              <a:lnSpc>
                <a:spcPct val="105714"/>
              </a:lnSpc>
              <a:buClr>
                <a:schemeClr val="tx2">
                  <a:lumMod val="50000"/>
                </a:schemeClr>
              </a:buClr>
              <a:buFont typeface="+mj-lt"/>
              <a:buAutoNum type="arabicParenR"/>
            </a:pPr>
            <a:endParaRPr lang="en-GB" sz="1600" noProof="0" dirty="0">
              <a:solidFill>
                <a:schemeClr val="tx2">
                  <a:lumMod val="50000"/>
                </a:schemeClr>
              </a:solidFill>
              <a:latin typeface="Calibri"/>
              <a:ea typeface="Calibri"/>
              <a:cs typeface="Calibri"/>
              <a:sym typeface="Calibri"/>
            </a:endParaRPr>
          </a:p>
          <a:p>
            <a:pPr marL="355601" indent="-342900">
              <a:lnSpc>
                <a:spcPct val="105714"/>
              </a:lnSpc>
              <a:buClr>
                <a:schemeClr val="tx2">
                  <a:lumMod val="50000"/>
                </a:schemeClr>
              </a:buClr>
              <a:buFont typeface="+mj-lt"/>
              <a:buAutoNum type="arabicParenR"/>
            </a:pPr>
            <a:r>
              <a:rPr lang="en-GB" sz="1600" noProof="0" dirty="0">
                <a:solidFill>
                  <a:schemeClr val="tx2">
                    <a:lumMod val="50000"/>
                  </a:schemeClr>
                </a:solidFill>
                <a:latin typeface="Calibri"/>
                <a:ea typeface="Calibri"/>
                <a:cs typeface="Calibri"/>
                <a:sym typeface="Calibri"/>
              </a:rPr>
              <a:t>Partage équitable </a:t>
            </a:r>
            <a:r>
              <a:rPr lang="en-GB" sz="1600" dirty="0">
                <a:solidFill>
                  <a:schemeClr val="tx2">
                    <a:lumMod val="50000"/>
                  </a:schemeClr>
                </a:solidFill>
                <a:latin typeface="Calibri"/>
                <a:ea typeface="Calibri"/>
                <a:cs typeface="Calibri"/>
                <a:sym typeface="Calibri"/>
              </a:rPr>
              <a:t>: </a:t>
            </a:r>
            <a:r>
              <a:rPr lang="en-GB" sz="1600" noProof="0" dirty="0">
                <a:solidFill>
                  <a:schemeClr val="tx2">
                    <a:lumMod val="50000"/>
                  </a:schemeClr>
                </a:solidFill>
                <a:latin typeface="Calibri"/>
                <a:ea typeface="Calibri"/>
                <a:cs typeface="Calibri"/>
                <a:sym typeface="Calibri"/>
              </a:rPr>
              <a:t>réduire la consommation, préserver les ressources matérielles et énergétiques, régénérer les ressources humaines et ne pas épuiser les ressources de la planète.</a:t>
            </a:r>
          </a:p>
          <a:p>
            <a:pPr marL="12701">
              <a:lnSpc>
                <a:spcPct val="105714"/>
              </a:lnSpc>
            </a:pPr>
            <a:endParaRPr lang="en-GB" sz="1401" noProof="0" dirty="0">
              <a:solidFill>
                <a:srgbClr val="6D6E71"/>
              </a:solidFill>
              <a:latin typeface="Calibri"/>
              <a:ea typeface="Calibri"/>
              <a:cs typeface="Calibri"/>
              <a:sym typeface="Calibri"/>
            </a:endParaRPr>
          </a:p>
        </p:txBody>
      </p:sp>
      <p:sp>
        <p:nvSpPr>
          <p:cNvPr id="5" name="Höger 4">
            <a:extLst>
              <a:ext uri="{FF2B5EF4-FFF2-40B4-BE49-F238E27FC236}">
                <a16:creationId xmlns:a16="http://schemas.microsoft.com/office/drawing/2014/main" id="{099E48D8-8DB7-1D74-E351-0284541A151C}"/>
              </a:ext>
            </a:extLst>
          </p:cNvPr>
          <p:cNvSpPr/>
          <p:nvPr/>
        </p:nvSpPr>
        <p:spPr>
          <a:xfrm>
            <a:off x="4384760" y="1491231"/>
            <a:ext cx="957532" cy="112143"/>
          </a:xfrm>
          <a:prstGeom prst="rightArrow">
            <a:avLst/>
          </a:prstGeom>
          <a:solidFill>
            <a:srgbClr val="50B8BA"/>
          </a:solidFill>
          <a:ln>
            <a:solidFill>
              <a:srgbClr val="50B8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E908E"/>
              </a:solidFill>
            </a:endParaRPr>
          </a:p>
        </p:txBody>
      </p:sp>
      <p:sp>
        <p:nvSpPr>
          <p:cNvPr id="10" name="Google Shape;379;p64">
            <a:extLst>
              <a:ext uri="{FF2B5EF4-FFF2-40B4-BE49-F238E27FC236}">
                <a16:creationId xmlns:a16="http://schemas.microsoft.com/office/drawing/2014/main" id="{40496D4A-2D34-4E6A-C2C2-275B13A3A88D}"/>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1FF9D428-5C55-B6B1-AF4C-B75CC8E8D9AE}"/>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B95FCBC3-B66F-960D-822D-C862EEC6C66F}"/>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3" name="Google Shape;458;p68">
            <a:extLst>
              <a:ext uri="{FF2B5EF4-FFF2-40B4-BE49-F238E27FC236}">
                <a16:creationId xmlns:a16="http://schemas.microsoft.com/office/drawing/2014/main" id="{518D6BF5-C4D7-2610-2703-A2E79574427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ZoneTexte 3">
            <a:extLst>
              <a:ext uri="{FF2B5EF4-FFF2-40B4-BE49-F238E27FC236}">
                <a16:creationId xmlns:a16="http://schemas.microsoft.com/office/drawing/2014/main" id="{78A99A8E-7EBA-9262-B0C2-16A22B7BCD2C}"/>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1136708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379555"/>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fr-FR" sz="2400" dirty="0">
                <a:solidFill>
                  <a:schemeClr val="tx1"/>
                </a:solidFill>
                <a:latin typeface="Calibri"/>
                <a:ea typeface="Calibri"/>
                <a:cs typeface="Calibri"/>
                <a:sym typeface="Calibri"/>
              </a:rPr>
              <a:t>BRAVO ET MERCI ! </a:t>
            </a:r>
            <a:endParaRPr sz="2400" dirty="0">
              <a:solidFill>
                <a:schemeClr val="tx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70</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a:solidFill>
                  <a:srgbClr val="6D6E71"/>
                </a:solidFill>
                <a:latin typeface="Roboto"/>
                <a:ea typeface="Roboto"/>
                <a:cs typeface="Roboto"/>
                <a:sym typeface="Roboto"/>
              </a:rPr>
              <a:t>Ce projet a été financé avec le soutien de la Commission européenne. L'auteur est seul responsable de cette publication (communication) et la Commission décline toute responsabilité quant à l'utilisation qui pourrait être faite des informations qu'elle contient. Conformément au nouveau cadre GDPR, veuillez noter que le Partenariat ne traitera vos données personnelles que dans le seul intérêt et dans le seul but du projet et sans préjudice de vos droits dans ce cadre </a:t>
            </a:r>
            <a:r>
              <a:rPr lang="it" sz="700" b="1">
                <a:solidFill>
                  <a:srgbClr val="6D6E71"/>
                </a:solidFill>
                <a:latin typeface="Roboto"/>
                <a:ea typeface="Roboto"/>
                <a:cs typeface="Roboto"/>
                <a:sym typeface="Roboto"/>
              </a:rPr>
              <a:t>2021-2-BE04-KA220-YOU-000050778</a:t>
            </a:r>
            <a:br>
              <a:rPr lang="it"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Cette ressource est placée sous licence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
        <p:nvSpPr>
          <p:cNvPr id="2" name="ZoneTexte 1">
            <a:extLst>
              <a:ext uri="{FF2B5EF4-FFF2-40B4-BE49-F238E27FC236}">
                <a16:creationId xmlns:a16="http://schemas.microsoft.com/office/drawing/2014/main" id="{85F6B368-613A-8C29-EAD6-96B887918C83}"/>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289294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EFE0C82-8899-0D4A-F8E5-61A0AE8A91D4}"/>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1D59F06-2502-BAD8-C937-72A4C053317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t>8</a:t>
            </a:fld>
            <a:endParaRPr lang="en-GB" dirty="0"/>
          </a:p>
        </p:txBody>
      </p:sp>
      <p:sp>
        <p:nvSpPr>
          <p:cNvPr id="2" name="Google Shape;594;p72">
            <a:extLst>
              <a:ext uri="{FF2B5EF4-FFF2-40B4-BE49-F238E27FC236}">
                <a16:creationId xmlns:a16="http://schemas.microsoft.com/office/drawing/2014/main" id="{0FDA6109-A789-7DBC-2EB9-3DED7AB2B050}"/>
              </a:ext>
            </a:extLst>
          </p:cNvPr>
          <p:cNvSpPr txBox="1">
            <a:spLocks/>
          </p:cNvSpPr>
          <p:nvPr/>
        </p:nvSpPr>
        <p:spPr>
          <a:xfrm>
            <a:off x="2504953" y="407451"/>
            <a:ext cx="629741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Explication des neuf principes clés et de leur pertinence</a:t>
            </a:r>
          </a:p>
          <a:p>
            <a:pPr marL="0" indent="0"/>
            <a:endParaRPr lang="en-GB" sz="2000" dirty="0">
              <a:solidFill>
                <a:srgbClr val="FF9933"/>
              </a:solidFill>
            </a:endParaRPr>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58BF52C3-DC7E-0340-7E50-33A13164F2BB}"/>
              </a:ext>
            </a:extLst>
          </p:cNvPr>
          <p:cNvSpPr txBox="1"/>
          <p:nvPr/>
        </p:nvSpPr>
        <p:spPr>
          <a:xfrm>
            <a:off x="2569890" y="1010192"/>
            <a:ext cx="6158193" cy="3674175"/>
          </a:xfrm>
          <a:prstGeom prst="rect">
            <a:avLst/>
          </a:prstGeom>
          <a:noFill/>
          <a:ln>
            <a:noFill/>
          </a:ln>
        </p:spPr>
        <p:txBody>
          <a:bodyPr spcFirstLastPara="1" wrap="square" lIns="0" tIns="10124" rIns="0" bIns="0" anchor="t" anchorCtr="0">
            <a:spAutoFit/>
          </a:bodyPr>
          <a:lstStyle/>
          <a:p>
            <a:pPr marL="12701">
              <a:lnSpc>
                <a:spcPct val="105714"/>
              </a:lnSpc>
            </a:pPr>
            <a:r>
              <a:rPr lang="en-GB" sz="1200" dirty="0">
                <a:solidFill>
                  <a:srgbClr val="6D6E71"/>
                </a:solidFill>
                <a:latin typeface="Calibri"/>
                <a:ea typeface="Calibri"/>
                <a:cs typeface="Calibri"/>
                <a:sym typeface="Calibri"/>
              </a:rPr>
              <a:t>La nature a 9 principes de fonctionnement clés que nous devrions intégrer dans notre processus de réflexion : </a:t>
            </a:r>
          </a:p>
          <a:p>
            <a:pPr marL="12701">
              <a:lnSpc>
                <a:spcPct val="105714"/>
              </a:lnSpc>
            </a:pPr>
            <a:endParaRPr lang="en-GB" sz="1200" dirty="0">
              <a:solidFill>
                <a:srgbClr val="6D6E71"/>
              </a:solidFill>
              <a:latin typeface="Calibri"/>
              <a:ea typeface="Calibri"/>
              <a:cs typeface="Calibri"/>
              <a:sym typeface="Calibri"/>
            </a:endParaRP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L'interdépendance : </a:t>
            </a:r>
            <a:r>
              <a:rPr lang="en-GB" sz="1200" dirty="0">
                <a:solidFill>
                  <a:srgbClr val="6D6E71"/>
                </a:solidFill>
                <a:latin typeface="Calibri"/>
                <a:ea typeface="Calibri"/>
                <a:cs typeface="Calibri"/>
                <a:sym typeface="Calibri"/>
              </a:rPr>
              <a:t>Tous les éléments de la nature dépendent les uns des autres.</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L'équilibre dynamique : </a:t>
            </a:r>
            <a:r>
              <a:rPr lang="en-GB" sz="1200" dirty="0">
                <a:solidFill>
                  <a:srgbClr val="6D6E71"/>
                </a:solidFill>
                <a:latin typeface="Calibri"/>
                <a:ea typeface="Calibri"/>
                <a:cs typeface="Calibri"/>
                <a:sym typeface="Calibri"/>
              </a:rPr>
              <a:t>La nature s'adapte constamment pour rester en harmonie.</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La diversité :</a:t>
            </a:r>
            <a:r>
              <a:rPr lang="en-GB" sz="1200" dirty="0">
                <a:solidFill>
                  <a:srgbClr val="6D6E71"/>
                </a:solidFill>
                <a:latin typeface="Calibri"/>
                <a:ea typeface="Calibri"/>
                <a:cs typeface="Calibri"/>
                <a:sym typeface="Calibri"/>
              </a:rPr>
              <a:t> La nature se nourrit de diversité, c'est-à-dire d'un grand nombre de choses différentes.</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Singularité :</a:t>
            </a:r>
            <a:r>
              <a:rPr lang="en-GB" sz="1200" dirty="0">
                <a:solidFill>
                  <a:srgbClr val="6D6E71"/>
                </a:solidFill>
                <a:latin typeface="Calibri"/>
                <a:ea typeface="Calibri"/>
                <a:cs typeface="Calibri"/>
                <a:sym typeface="Calibri"/>
              </a:rPr>
              <a:t> Chaque élément de la nature a son propre mode de fonctionnement.</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Décentralisation :</a:t>
            </a:r>
            <a:r>
              <a:rPr lang="en-GB" sz="1200" dirty="0">
                <a:solidFill>
                  <a:srgbClr val="6D6E71"/>
                </a:solidFill>
                <a:latin typeface="Calibri"/>
                <a:ea typeface="Calibri"/>
                <a:cs typeface="Calibri"/>
                <a:sym typeface="Calibri"/>
              </a:rPr>
              <a:t> La nature répartit les tâches et les ressources pour une meilleure efficacité.</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L'imperfection : </a:t>
            </a:r>
            <a:r>
              <a:rPr lang="en-GB" sz="1200" dirty="0">
                <a:solidFill>
                  <a:srgbClr val="6D6E71"/>
                </a:solidFill>
                <a:latin typeface="Calibri"/>
                <a:ea typeface="Calibri"/>
                <a:cs typeface="Calibri"/>
                <a:sym typeface="Calibri"/>
              </a:rPr>
              <a:t>La nature n'a pas besoin d'être parfaite pour bien fonctionner.</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Pas de gaspillage : </a:t>
            </a:r>
            <a:r>
              <a:rPr lang="en-GB" sz="1200" dirty="0">
                <a:solidFill>
                  <a:srgbClr val="6D6E71"/>
                </a:solidFill>
                <a:latin typeface="Calibri"/>
                <a:ea typeface="Calibri"/>
                <a:cs typeface="Calibri"/>
                <a:sym typeface="Calibri"/>
              </a:rPr>
              <a:t>La nature utilise tout de manière efficace, sans rien gaspiller.</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Croissance limitée : </a:t>
            </a:r>
            <a:r>
              <a:rPr lang="en-GB" sz="1200" dirty="0">
                <a:solidFill>
                  <a:srgbClr val="6D6E71"/>
                </a:solidFill>
                <a:latin typeface="Calibri"/>
                <a:ea typeface="Calibri"/>
                <a:cs typeface="Calibri"/>
                <a:sym typeface="Calibri"/>
              </a:rPr>
              <a:t>La nature ne pousse que ce dont elle a besoin, pas trop.</a:t>
            </a:r>
          </a:p>
          <a:p>
            <a:pPr marL="355601" indent="-342900">
              <a:lnSpc>
                <a:spcPct val="105714"/>
              </a:lnSpc>
              <a:spcAft>
                <a:spcPts val="800"/>
              </a:spcAft>
              <a:buClr>
                <a:schemeClr val="tx2">
                  <a:lumMod val="50000"/>
                </a:schemeClr>
              </a:buClr>
              <a:buFont typeface="+mj-lt"/>
              <a:buAutoNum type="arabicParenR"/>
            </a:pPr>
            <a:r>
              <a:rPr lang="en-GB" sz="1200" b="1" dirty="0">
                <a:solidFill>
                  <a:srgbClr val="6D6E71"/>
                </a:solidFill>
                <a:latin typeface="Calibri"/>
                <a:ea typeface="Calibri"/>
                <a:cs typeface="Calibri"/>
                <a:sym typeface="Calibri"/>
              </a:rPr>
              <a:t>Toujours en évolution : </a:t>
            </a:r>
            <a:r>
              <a:rPr lang="en-GB" sz="1200" dirty="0">
                <a:solidFill>
                  <a:srgbClr val="6D6E71"/>
                </a:solidFill>
                <a:latin typeface="Calibri"/>
                <a:ea typeface="Calibri"/>
                <a:cs typeface="Calibri"/>
                <a:sym typeface="Calibri"/>
              </a:rPr>
              <a:t>La nature évolue, s'adapte et se renouvelle en permanence.</a:t>
            </a:r>
            <a:endParaRPr lang="en-GB" sz="1200" noProof="0" dirty="0">
              <a:solidFill>
                <a:srgbClr val="6D6E71"/>
              </a:solidFill>
              <a:latin typeface="Calibri"/>
              <a:ea typeface="Calibri"/>
              <a:cs typeface="Calibri"/>
              <a:sym typeface="Calibri"/>
            </a:endParaRPr>
          </a:p>
        </p:txBody>
      </p:sp>
      <p:sp>
        <p:nvSpPr>
          <p:cNvPr id="9" name="Google Shape;379;p64">
            <a:extLst>
              <a:ext uri="{FF2B5EF4-FFF2-40B4-BE49-F238E27FC236}">
                <a16:creationId xmlns:a16="http://schemas.microsoft.com/office/drawing/2014/main" id="{ECD26A8F-1873-FB8C-3CD6-2460D07333FF}"/>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0" name="Google Shape;456;p68">
            <a:extLst>
              <a:ext uri="{FF2B5EF4-FFF2-40B4-BE49-F238E27FC236}">
                <a16:creationId xmlns:a16="http://schemas.microsoft.com/office/drawing/2014/main" id="{C49BE06E-25CD-32FE-275D-C1579C7177B7}"/>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1" name="Google Shape;457;p68">
            <a:extLst>
              <a:ext uri="{FF2B5EF4-FFF2-40B4-BE49-F238E27FC236}">
                <a16:creationId xmlns:a16="http://schemas.microsoft.com/office/drawing/2014/main" id="{FF65D272-B89D-BA09-7BEF-0F0CF823377D}"/>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2" name="Google Shape;458;p68">
            <a:extLst>
              <a:ext uri="{FF2B5EF4-FFF2-40B4-BE49-F238E27FC236}">
                <a16:creationId xmlns:a16="http://schemas.microsoft.com/office/drawing/2014/main" id="{F888310B-1B9F-34EB-C80A-BF6A2A19F603}"/>
              </a:ext>
            </a:extLst>
          </p:cNvPr>
          <p:cNvCxnSpPr>
            <a:cxnSpLocks/>
          </p:cNvCxnSpPr>
          <p:nvPr/>
        </p:nvCxnSpPr>
        <p:spPr>
          <a:xfrm>
            <a:off x="267629" y="1393903"/>
            <a:ext cx="2237324" cy="0"/>
          </a:xfrm>
          <a:prstGeom prst="straightConnector1">
            <a:avLst/>
          </a:prstGeom>
          <a:noFill/>
          <a:ln w="19050" cap="flat" cmpd="sng">
            <a:solidFill>
              <a:schemeClr val="lt1"/>
            </a:solidFill>
            <a:prstDash val="solid"/>
            <a:round/>
            <a:headEnd type="none" w="sm" len="sm"/>
            <a:tailEnd type="none" w="sm" len="sm"/>
          </a:ln>
        </p:spPr>
      </p:cxnSp>
      <p:sp>
        <p:nvSpPr>
          <p:cNvPr id="6" name="ZoneTexte 5">
            <a:extLst>
              <a:ext uri="{FF2B5EF4-FFF2-40B4-BE49-F238E27FC236}">
                <a16:creationId xmlns:a16="http://schemas.microsoft.com/office/drawing/2014/main" id="{B37470B9-BF8D-BAB9-9288-22D57CE3A747}"/>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402470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327841D8-E8F6-4256-FCAB-D05EBDB554FD}"/>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C2DBB6FE-60B1-525A-3B9E-19AB064795B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a:t>9</a:t>
            </a:fld>
            <a:endParaRPr lang="en-GB" dirty="0"/>
          </a:p>
        </p:txBody>
      </p:sp>
      <p:sp>
        <p:nvSpPr>
          <p:cNvPr id="2" name="Google Shape;594;p72">
            <a:extLst>
              <a:ext uri="{FF2B5EF4-FFF2-40B4-BE49-F238E27FC236}">
                <a16:creationId xmlns:a16="http://schemas.microsoft.com/office/drawing/2014/main" id="{CE6BF9EA-8B31-DF8B-9323-9142DE7697EE}"/>
              </a:ext>
            </a:extLst>
          </p:cNvPr>
          <p:cNvSpPr txBox="1">
            <a:spLocks/>
          </p:cNvSpPr>
          <p:nvPr/>
        </p:nvSpPr>
        <p:spPr>
          <a:xfrm>
            <a:off x="2471564" y="407451"/>
            <a:ext cx="6577916"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en-GB" sz="2000" dirty="0"/>
              <a:t>Utiliser l'éthique de la permaculture dans le développement de projets</a:t>
            </a:r>
          </a:p>
          <a:p>
            <a:pPr marL="0" indent="0"/>
            <a:endParaRPr lang="en-GB" sz="2000" dirty="0">
              <a:solidFill>
                <a:srgbClr val="FF9933"/>
              </a:solidFill>
            </a:endParaRPr>
          </a:p>
          <a:p>
            <a:pPr marL="0" indent="0"/>
            <a:endParaRPr lang="en-GB" sz="2000" dirty="0">
              <a:solidFill>
                <a:srgbClr val="FF9933"/>
              </a:solidFill>
            </a:endParaRPr>
          </a:p>
          <a:p>
            <a:pPr marL="0" indent="0"/>
            <a:endParaRPr lang="sv-SE" dirty="0">
              <a:solidFill>
                <a:srgbClr val="FF9933"/>
              </a:solidFill>
            </a:endParaRPr>
          </a:p>
          <a:p>
            <a:pPr marL="0" indent="0"/>
            <a:endParaRPr lang="sv-SE" dirty="0">
              <a:solidFill>
                <a:srgbClr val="FF9933"/>
              </a:solidFill>
            </a:endParaRPr>
          </a:p>
        </p:txBody>
      </p:sp>
      <p:sp>
        <p:nvSpPr>
          <p:cNvPr id="3" name="Google Shape;601;p72">
            <a:extLst>
              <a:ext uri="{FF2B5EF4-FFF2-40B4-BE49-F238E27FC236}">
                <a16:creationId xmlns:a16="http://schemas.microsoft.com/office/drawing/2014/main" id="{A470F1D8-E39A-2E9A-4A60-3E66B9333B03}"/>
              </a:ext>
            </a:extLst>
          </p:cNvPr>
          <p:cNvSpPr txBox="1"/>
          <p:nvPr/>
        </p:nvSpPr>
        <p:spPr>
          <a:xfrm>
            <a:off x="2506176" y="1202002"/>
            <a:ext cx="6245230" cy="2573938"/>
          </a:xfrm>
          <a:prstGeom prst="rect">
            <a:avLst/>
          </a:prstGeom>
          <a:noFill/>
          <a:ln>
            <a:noFill/>
          </a:ln>
        </p:spPr>
        <p:txBody>
          <a:bodyPr spcFirstLastPara="1" wrap="square" lIns="0" tIns="10124" rIns="0" bIns="0" anchor="t" anchorCtr="0">
            <a:spAutoFit/>
          </a:bodyPr>
          <a:lstStyle/>
          <a:p>
            <a:pPr marL="12701">
              <a:lnSpc>
                <a:spcPct val="105714"/>
              </a:lnSpc>
            </a:pPr>
            <a:r>
              <a:rPr lang="en-GB" sz="1200" dirty="0">
                <a:solidFill>
                  <a:srgbClr val="6D6E71"/>
                </a:solidFill>
                <a:latin typeface="Calibri"/>
                <a:ea typeface="Calibri"/>
                <a:cs typeface="Calibri"/>
                <a:sym typeface="Calibri"/>
              </a:rPr>
              <a:t>Raisons d'intégrer les </a:t>
            </a:r>
            <a:r>
              <a:rPr lang="en-GB" sz="1200" b="1" dirty="0">
                <a:solidFill>
                  <a:srgbClr val="6D6E71"/>
                </a:solidFill>
                <a:latin typeface="Calibri"/>
                <a:ea typeface="Calibri"/>
                <a:cs typeface="Calibri"/>
                <a:sym typeface="Calibri"/>
              </a:rPr>
              <a:t>principes de la permaculture </a:t>
            </a:r>
            <a:r>
              <a:rPr lang="en-GB" sz="1200" dirty="0">
                <a:solidFill>
                  <a:srgbClr val="6D6E71"/>
                </a:solidFill>
                <a:latin typeface="Calibri"/>
                <a:ea typeface="Calibri"/>
                <a:cs typeface="Calibri"/>
                <a:sym typeface="Calibri"/>
              </a:rPr>
              <a:t>et les </a:t>
            </a:r>
            <a:r>
              <a:rPr lang="en-GB" sz="1200" b="1" dirty="0">
                <a:solidFill>
                  <a:srgbClr val="6D6E71"/>
                </a:solidFill>
                <a:latin typeface="Calibri"/>
                <a:ea typeface="Calibri"/>
                <a:cs typeface="Calibri"/>
                <a:sym typeface="Calibri"/>
              </a:rPr>
              <a:t>grands principes de fonctionnement de la nature </a:t>
            </a:r>
            <a:r>
              <a:rPr lang="en-GB" sz="1200" dirty="0">
                <a:solidFill>
                  <a:srgbClr val="6D6E71"/>
                </a:solidFill>
                <a:latin typeface="Calibri"/>
                <a:ea typeface="Calibri"/>
                <a:cs typeface="Calibri"/>
                <a:sym typeface="Calibri"/>
              </a:rPr>
              <a:t>lors de l'élaboration d'un projet d'écotourisme :</a:t>
            </a:r>
          </a:p>
          <a:p>
            <a:pPr marL="298451" indent="-285750">
              <a:lnSpc>
                <a:spcPct val="105714"/>
              </a:lnSpc>
              <a:buFont typeface="Wingdings" pitchFamily="2" charset="2"/>
              <a:buChar char="v"/>
            </a:pPr>
            <a:endParaRPr lang="en-GB" sz="1200" dirty="0">
              <a:solidFill>
                <a:srgbClr val="6D6E71"/>
              </a:solidFill>
              <a:latin typeface="Calibri"/>
              <a:ea typeface="Calibri"/>
              <a:cs typeface="Calibri"/>
              <a:sym typeface="Calibri"/>
            </a:endParaRPr>
          </a:p>
          <a:p>
            <a:pPr marL="355601" indent="-342900">
              <a:lnSpc>
                <a:spcPct val="105714"/>
              </a:lnSpc>
              <a:spcAft>
                <a:spcPts val="800"/>
              </a:spcAft>
              <a:buClr>
                <a:schemeClr val="tx2">
                  <a:lumMod val="50000"/>
                </a:schemeClr>
              </a:buClr>
              <a:buFont typeface="Wingdings" pitchFamily="2" charset="2"/>
              <a:buChar char="v"/>
            </a:pPr>
            <a:r>
              <a:rPr lang="en-GB" sz="1200" dirty="0">
                <a:solidFill>
                  <a:srgbClr val="6D6E71"/>
                </a:solidFill>
                <a:latin typeface="Calibri"/>
                <a:ea typeface="Calibri"/>
                <a:cs typeface="Calibri"/>
                <a:sym typeface="Calibri"/>
              </a:rPr>
              <a:t>Des bases écologiques solides </a:t>
            </a:r>
            <a:r>
              <a:rPr lang="en-GB" sz="1200" dirty="0">
                <a:solidFill>
                  <a:srgbClr val="6D6E71"/>
                </a:solidFill>
                <a:latin typeface="Calibri"/>
                <a:ea typeface="Calibri"/>
                <a:cs typeface="Calibri"/>
                <a:sym typeface="Wingdings" pitchFamily="2" charset="2"/>
              </a:rPr>
              <a:t> </a:t>
            </a:r>
            <a:r>
              <a:rPr lang="en-GB" sz="1200" dirty="0">
                <a:solidFill>
                  <a:srgbClr val="6D6E71"/>
                </a:solidFill>
                <a:latin typeface="Calibri"/>
                <a:ea typeface="Calibri"/>
                <a:cs typeface="Calibri"/>
                <a:sym typeface="Calibri"/>
              </a:rPr>
              <a:t>Cela permet de minimiser les impacts négatifs sur l'environnement et de promouvoir la conservation des écosystèmes et de la biodiversité.</a:t>
            </a:r>
          </a:p>
          <a:p>
            <a:pPr marL="355601" indent="-342900">
              <a:lnSpc>
                <a:spcPct val="105714"/>
              </a:lnSpc>
              <a:spcAft>
                <a:spcPts val="800"/>
              </a:spcAft>
              <a:buClr>
                <a:schemeClr val="tx2">
                  <a:lumMod val="50000"/>
                </a:schemeClr>
              </a:buClr>
              <a:buFont typeface="Wingdings" pitchFamily="2" charset="2"/>
              <a:buChar char="v"/>
            </a:pPr>
            <a:r>
              <a:rPr lang="en-GB" sz="1200" dirty="0">
                <a:solidFill>
                  <a:srgbClr val="6D6E71"/>
                </a:solidFill>
                <a:latin typeface="Calibri"/>
                <a:ea typeface="Calibri"/>
                <a:cs typeface="Calibri"/>
                <a:sym typeface="Calibri"/>
              </a:rPr>
              <a:t> Changement de perspective : </a:t>
            </a:r>
            <a:r>
              <a:rPr lang="en-GB" sz="1200" dirty="0">
                <a:solidFill>
                  <a:srgbClr val="6D6E71"/>
                </a:solidFill>
                <a:latin typeface="Calibri"/>
                <a:ea typeface="Calibri"/>
                <a:cs typeface="Calibri"/>
                <a:sym typeface="Wingdings" pitchFamily="2" charset="2"/>
              </a:rPr>
              <a:t> </a:t>
            </a:r>
            <a:r>
              <a:rPr lang="en-GB" sz="1200" dirty="0">
                <a:solidFill>
                  <a:srgbClr val="6D6E71"/>
                </a:solidFill>
                <a:latin typeface="Calibri"/>
                <a:ea typeface="Calibri"/>
                <a:cs typeface="Calibri"/>
                <a:sym typeface="Calibri"/>
              </a:rPr>
              <a:t>cela encourage une approche plus équilibrée qui prend en compte le bien-être des écosystèmes, des communautés et des générations futures.</a:t>
            </a:r>
          </a:p>
          <a:p>
            <a:pPr marL="355601" indent="-342900">
              <a:lnSpc>
                <a:spcPct val="105714"/>
              </a:lnSpc>
              <a:spcAft>
                <a:spcPts val="800"/>
              </a:spcAft>
              <a:buClr>
                <a:schemeClr val="tx2">
                  <a:lumMod val="50000"/>
                </a:schemeClr>
              </a:buClr>
              <a:buFont typeface="Wingdings" pitchFamily="2" charset="2"/>
              <a:buChar char="v"/>
            </a:pPr>
            <a:r>
              <a:rPr lang="en-GB" sz="1200" dirty="0">
                <a:solidFill>
                  <a:srgbClr val="6D6E71"/>
                </a:solidFill>
                <a:latin typeface="Calibri"/>
                <a:ea typeface="Calibri"/>
                <a:cs typeface="Calibri"/>
                <a:sym typeface="Calibri"/>
              </a:rPr>
              <a:t>Perspective écosystémique : </a:t>
            </a:r>
            <a:r>
              <a:rPr lang="en-GB" sz="1200" dirty="0">
                <a:solidFill>
                  <a:srgbClr val="6D6E71"/>
                </a:solidFill>
                <a:latin typeface="Calibri"/>
                <a:ea typeface="Calibri"/>
                <a:cs typeface="Calibri"/>
                <a:sym typeface="Wingdings" pitchFamily="2" charset="2"/>
              </a:rPr>
              <a:t> </a:t>
            </a:r>
            <a:r>
              <a:rPr lang="en-GB" sz="1200" dirty="0">
                <a:solidFill>
                  <a:srgbClr val="6D6E71"/>
                </a:solidFill>
                <a:latin typeface="Calibri"/>
                <a:ea typeface="Calibri"/>
                <a:cs typeface="Calibri"/>
                <a:sym typeface="Calibri"/>
              </a:rPr>
              <a:t>Cela permet de développer des initiatives qui soutiennent la santé de l'écosystème, l'authenticité culturelle et la résilience de la communauté.</a:t>
            </a:r>
          </a:p>
          <a:p>
            <a:pPr marL="355601" indent="-342900">
              <a:lnSpc>
                <a:spcPct val="105714"/>
              </a:lnSpc>
              <a:spcAft>
                <a:spcPts val="800"/>
              </a:spcAft>
              <a:buClr>
                <a:schemeClr val="tx2">
                  <a:lumMod val="50000"/>
                </a:schemeClr>
              </a:buClr>
              <a:buFont typeface="Wingdings" pitchFamily="2" charset="2"/>
              <a:buChar char="v"/>
            </a:pPr>
            <a:r>
              <a:rPr lang="en-GB" sz="1200" dirty="0">
                <a:solidFill>
                  <a:srgbClr val="6D6E71"/>
                </a:solidFill>
                <a:latin typeface="Calibri"/>
                <a:ea typeface="Calibri"/>
                <a:cs typeface="Calibri"/>
                <a:sym typeface="Calibri"/>
              </a:rPr>
              <a:t>Approche axée sur les objectifs </a:t>
            </a:r>
            <a:r>
              <a:rPr lang="en-GB" sz="1200" dirty="0">
                <a:solidFill>
                  <a:srgbClr val="6D6E71"/>
                </a:solidFill>
                <a:latin typeface="Calibri"/>
                <a:ea typeface="Calibri"/>
                <a:cs typeface="Calibri"/>
                <a:sym typeface="Wingdings" pitchFamily="2" charset="2"/>
              </a:rPr>
              <a:t>:  </a:t>
            </a:r>
            <a:r>
              <a:rPr lang="en-GB" sz="1200" dirty="0">
                <a:solidFill>
                  <a:srgbClr val="6D6E71"/>
                </a:solidFill>
                <a:latin typeface="Calibri"/>
                <a:ea typeface="Calibri"/>
                <a:cs typeface="Calibri"/>
                <a:sym typeface="Calibri"/>
              </a:rPr>
              <a:t>Cette approche encourage les projets d'écotourisme à définir leur objectif au-delà du gain financier.</a:t>
            </a:r>
          </a:p>
        </p:txBody>
      </p:sp>
      <p:sp>
        <p:nvSpPr>
          <p:cNvPr id="6" name="textruta 5">
            <a:extLst>
              <a:ext uri="{FF2B5EF4-FFF2-40B4-BE49-F238E27FC236}">
                <a16:creationId xmlns:a16="http://schemas.microsoft.com/office/drawing/2014/main" id="{CC881DA0-FF8B-4B47-CEBF-DC64DCB839E4}"/>
              </a:ext>
            </a:extLst>
          </p:cNvPr>
          <p:cNvSpPr txBox="1"/>
          <p:nvPr/>
        </p:nvSpPr>
        <p:spPr>
          <a:xfrm>
            <a:off x="2450133" y="3775940"/>
            <a:ext cx="6490669" cy="996235"/>
          </a:xfrm>
          <a:prstGeom prst="rect">
            <a:avLst/>
          </a:prstGeom>
          <a:noFill/>
        </p:spPr>
        <p:txBody>
          <a:bodyPr wrap="square">
            <a:spAutoFit/>
          </a:bodyPr>
          <a:lstStyle/>
          <a:p>
            <a:pPr marL="12701">
              <a:lnSpc>
                <a:spcPct val="105714"/>
              </a:lnSpc>
              <a:spcAft>
                <a:spcPts val="800"/>
              </a:spcAft>
              <a:buClr>
                <a:schemeClr val="tx2">
                  <a:lumMod val="50000"/>
                </a:schemeClr>
              </a:buClr>
            </a:pPr>
            <a:r>
              <a:rPr lang="en-GB" i="1" dirty="0">
                <a:solidFill>
                  <a:srgbClr val="FFC000"/>
                </a:solidFill>
                <a:latin typeface="Calibri"/>
                <a:ea typeface="Calibri"/>
                <a:cs typeface="Calibri"/>
                <a:sym typeface="Calibri"/>
              </a:rPr>
              <a:t>L'intégration de ces principes dans les projets d'écotourisme permet d'établir une base écologique solide, de remettre en question les paradigmes commerciaux traditionnels, de favoriser une perspective holistique et de promouvoir des initiatives motivées par un but précis qui profitent à la fois aux personnes et à la planète.</a:t>
            </a:r>
          </a:p>
        </p:txBody>
      </p:sp>
      <p:sp>
        <p:nvSpPr>
          <p:cNvPr id="10" name="Google Shape;379;p64">
            <a:extLst>
              <a:ext uri="{FF2B5EF4-FFF2-40B4-BE49-F238E27FC236}">
                <a16:creationId xmlns:a16="http://schemas.microsoft.com/office/drawing/2014/main" id="{69B64EA0-1A93-7A22-AA0D-4E4A050F5DBF}"/>
              </a:ext>
            </a:extLst>
          </p:cNvPr>
          <p:cNvSpPr/>
          <p:nvPr/>
        </p:nvSpPr>
        <p:spPr>
          <a:xfrm>
            <a:off x="-16106"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11" name="Google Shape;456;p68">
            <a:extLst>
              <a:ext uri="{FF2B5EF4-FFF2-40B4-BE49-F238E27FC236}">
                <a16:creationId xmlns:a16="http://schemas.microsoft.com/office/drawing/2014/main" id="{9F528647-65C5-B88F-F485-9865E73BC151}"/>
              </a:ext>
            </a:extLst>
          </p:cNvPr>
          <p:cNvSpPr txBox="1">
            <a:spLocks/>
          </p:cNvSpPr>
          <p:nvPr/>
        </p:nvSpPr>
        <p:spPr>
          <a:xfrm>
            <a:off x="251523" y="1744914"/>
            <a:ext cx="1914875" cy="1177849"/>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90000"/>
              </a:lnSpc>
              <a:spcBef>
                <a:spcPts val="0"/>
              </a:spcBef>
              <a:spcAft>
                <a:spcPts val="0"/>
              </a:spcAft>
              <a:buClr>
                <a:schemeClr val="dk2"/>
              </a:buClr>
              <a:buSzPts val="1800"/>
              <a:buFont typeface="Arial"/>
              <a:buNone/>
              <a:defRPr sz="2100" b="0" i="0" u="none" strike="noStrike" cap="none">
                <a:solidFill>
                  <a:schemeClr val="lt1"/>
                </a:solidFill>
                <a:latin typeface="Calibri"/>
                <a:ea typeface="Calibri"/>
                <a:cs typeface="Calibri"/>
                <a:sym typeface="Calibri"/>
              </a:defRPr>
            </a:lvl1pPr>
            <a:lvl2pPr marL="914411" marR="0" lvl="1"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2pPr>
            <a:lvl3pPr marL="1371617" marR="0" lvl="2"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3pPr>
            <a:lvl4pPr marL="1828823" marR="0" lvl="3"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4pPr>
            <a:lvl5pPr marL="2286029" marR="0" lvl="4" indent="-228604" algn="l" rtl="0">
              <a:lnSpc>
                <a:spcPct val="115000"/>
              </a:lnSpc>
              <a:spcBef>
                <a:spcPts val="0"/>
              </a:spcBef>
              <a:spcAft>
                <a:spcPts val="0"/>
              </a:spcAft>
              <a:buClr>
                <a:schemeClr val="dk2"/>
              </a:buClr>
              <a:buSzPts val="1400"/>
              <a:buFont typeface="Arial"/>
              <a:buNone/>
              <a:defRPr sz="2400" b="0" i="0" u="none" strike="noStrike" cap="none">
                <a:solidFill>
                  <a:srgbClr val="011E3B"/>
                </a:solidFill>
                <a:latin typeface="Montserrat"/>
                <a:ea typeface="Montserrat"/>
                <a:cs typeface="Montserrat"/>
                <a:sym typeface="Montserrat"/>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2701">
              <a:lnSpc>
                <a:spcPct val="102857"/>
              </a:lnSpc>
              <a:buClr>
                <a:schemeClr val="dk1"/>
              </a:buClr>
              <a:buSzPts val="1100"/>
            </a:pPr>
            <a:r>
              <a:rPr lang="sv-SE" sz="2400" dirty="0" err="1">
                <a:latin typeface="Calibri" panose="020F0502020204030204" pitchFamily="34" charset="0"/>
                <a:cs typeface="Calibri" panose="020F0502020204030204" pitchFamily="34" charset="0"/>
              </a:rPr>
              <a:t>Permaculture</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2400" dirty="0" err="1">
              <a:latin typeface="Calibri" panose="020F0502020204030204" pitchFamily="34" charset="0"/>
              <a:cs typeface="Calibri" panose="020F0502020204030204" pitchFamily="34" charset="0"/>
            </a:endParaRPr>
          </a:p>
        </p:txBody>
      </p:sp>
      <p:sp>
        <p:nvSpPr>
          <p:cNvPr id="12" name="Google Shape;457;p68">
            <a:extLst>
              <a:ext uri="{FF2B5EF4-FFF2-40B4-BE49-F238E27FC236}">
                <a16:creationId xmlns:a16="http://schemas.microsoft.com/office/drawing/2014/main" id="{04DE3739-147B-63B3-0CAA-A7AE6839A733}"/>
              </a:ext>
            </a:extLst>
          </p:cNvPr>
          <p:cNvSpPr txBox="1">
            <a:spLocks/>
          </p:cNvSpPr>
          <p:nvPr/>
        </p:nvSpPr>
        <p:spPr>
          <a:xfrm>
            <a:off x="392594" y="708822"/>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3A</a:t>
            </a:r>
            <a:endParaRPr lang="sv-SE" dirty="0">
              <a:solidFill>
                <a:schemeClr val="bg1"/>
              </a:solidFill>
            </a:endParaRPr>
          </a:p>
        </p:txBody>
      </p:sp>
      <p:cxnSp>
        <p:nvCxnSpPr>
          <p:cNvPr id="13" name="Google Shape;458;p68">
            <a:extLst>
              <a:ext uri="{FF2B5EF4-FFF2-40B4-BE49-F238E27FC236}">
                <a16:creationId xmlns:a16="http://schemas.microsoft.com/office/drawing/2014/main" id="{708BDA5C-C853-0A65-5EEE-3E0A298A99B9}"/>
              </a:ext>
            </a:extLst>
          </p:cNvPr>
          <p:cNvCxnSpPr>
            <a:cxnSpLocks/>
          </p:cNvCxnSpPr>
          <p:nvPr/>
        </p:nvCxnSpPr>
        <p:spPr>
          <a:xfrm>
            <a:off x="267629" y="1393903"/>
            <a:ext cx="1953589" cy="0"/>
          </a:xfrm>
          <a:prstGeom prst="straightConnector1">
            <a:avLst/>
          </a:prstGeom>
          <a:noFill/>
          <a:ln w="19050" cap="flat" cmpd="sng">
            <a:solidFill>
              <a:schemeClr val="lt1"/>
            </a:solidFill>
            <a:prstDash val="solid"/>
            <a:round/>
            <a:headEnd type="none" w="sm" len="sm"/>
            <a:tailEnd type="none" w="sm" len="sm"/>
          </a:ln>
        </p:spPr>
      </p:cxnSp>
      <p:sp>
        <p:nvSpPr>
          <p:cNvPr id="4" name="ZoneTexte 3">
            <a:extLst>
              <a:ext uri="{FF2B5EF4-FFF2-40B4-BE49-F238E27FC236}">
                <a16:creationId xmlns:a16="http://schemas.microsoft.com/office/drawing/2014/main" id="{8F7417A0-0FC0-9F71-630A-3725A6056653}"/>
              </a:ext>
            </a:extLst>
          </p:cNvPr>
          <p:cNvSpPr txBox="1"/>
          <p:nvPr/>
        </p:nvSpPr>
        <p:spPr>
          <a:xfrm>
            <a:off x="5223607" y="4763150"/>
            <a:ext cx="3200054" cy="200055"/>
          </a:xfrm>
          <a:prstGeom prst="rect">
            <a:avLst/>
          </a:prstGeom>
          <a:solidFill>
            <a:schemeClr val="bg1"/>
          </a:solidFill>
        </p:spPr>
        <p:txBody>
          <a:bodyPr wrap="square" rtlCol="0">
            <a:spAutoFit/>
          </a:bodyPr>
          <a:lstStyle/>
          <a:p>
            <a:r>
              <a:rPr lang="fr-FR" sz="700" dirty="0"/>
              <a:t>GRASSROOTS YOUNG ENTREPRENEURS IN ECO-HEALTH TOURISM</a:t>
            </a:r>
          </a:p>
        </p:txBody>
      </p:sp>
    </p:spTree>
    <p:extLst>
      <p:ext uri="{BB962C8B-B14F-4D97-AF65-F5344CB8AC3E}">
        <p14:creationId xmlns:p14="http://schemas.microsoft.com/office/powerpoint/2010/main" val="368893975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92343</TotalTime>
  <Words>6439</Words>
  <Application>Microsoft Macintosh PowerPoint</Application>
  <PresentationFormat>Affichage à l'écran (16:9)</PresentationFormat>
  <Paragraphs>866</Paragraphs>
  <Slides>70</Slides>
  <Notes>70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70</vt:i4>
      </vt:variant>
    </vt:vector>
  </HeadingPairs>
  <TitlesOfParts>
    <vt:vector size="79" baseType="lpstr">
      <vt:lpstr>Arial</vt:lpstr>
      <vt:lpstr>Century Schoolbook</vt:lpstr>
      <vt:lpstr>Roboto</vt:lpstr>
      <vt:lpstr>Calibri</vt:lpstr>
      <vt:lpstr>Montserrat Light</vt:lpstr>
      <vt:lpstr>Wingdings</vt:lpstr>
      <vt:lpstr>Courier New</vt:lpstr>
      <vt:lpstr>Montserrat</vt:lpstr>
      <vt:lpstr>Simple Light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keywords>, docId:27014BD68FAEB68A09B61D88C6C76AAC</cp:keywords>
  <cp:lastModifiedBy>mac</cp:lastModifiedBy>
  <cp:revision>95</cp:revision>
  <dcterms:modified xsi:type="dcterms:W3CDTF">2025-04-30T15:11:14Z</dcterms:modified>
</cp:coreProperties>
</file>