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77"/>
  </p:notesMasterIdLst>
  <p:handoutMasterIdLst>
    <p:handoutMasterId r:id="rId78"/>
  </p:handoutMasterIdLst>
  <p:sldIdLst>
    <p:sldId id="256" r:id="rId5"/>
    <p:sldId id="269" r:id="rId6"/>
    <p:sldId id="287" r:id="rId7"/>
    <p:sldId id="271" r:id="rId8"/>
    <p:sldId id="280" r:id="rId9"/>
    <p:sldId id="322" r:id="rId10"/>
    <p:sldId id="323" r:id="rId11"/>
    <p:sldId id="324" r:id="rId12"/>
    <p:sldId id="325" r:id="rId13"/>
    <p:sldId id="327" r:id="rId14"/>
    <p:sldId id="332" r:id="rId15"/>
    <p:sldId id="389" r:id="rId16"/>
    <p:sldId id="390" r:id="rId17"/>
    <p:sldId id="391" r:id="rId18"/>
    <p:sldId id="392" r:id="rId19"/>
    <p:sldId id="393" r:id="rId20"/>
    <p:sldId id="394" r:id="rId21"/>
    <p:sldId id="395" r:id="rId22"/>
    <p:sldId id="396" r:id="rId23"/>
    <p:sldId id="397" r:id="rId24"/>
    <p:sldId id="398" r:id="rId25"/>
    <p:sldId id="399" r:id="rId26"/>
    <p:sldId id="400" r:id="rId27"/>
    <p:sldId id="328" r:id="rId28"/>
    <p:sldId id="337" r:id="rId29"/>
    <p:sldId id="338" r:id="rId30"/>
    <p:sldId id="339" r:id="rId31"/>
    <p:sldId id="341" r:id="rId32"/>
    <p:sldId id="342" r:id="rId33"/>
    <p:sldId id="343" r:id="rId34"/>
    <p:sldId id="344" r:id="rId35"/>
    <p:sldId id="333" r:id="rId36"/>
    <p:sldId id="345" r:id="rId37"/>
    <p:sldId id="346" r:id="rId38"/>
    <p:sldId id="347" r:id="rId39"/>
    <p:sldId id="351" r:id="rId40"/>
    <p:sldId id="353" r:id="rId41"/>
    <p:sldId id="352" r:id="rId42"/>
    <p:sldId id="354" r:id="rId43"/>
    <p:sldId id="355" r:id="rId44"/>
    <p:sldId id="356" r:id="rId45"/>
    <p:sldId id="401" r:id="rId46"/>
    <p:sldId id="357" r:id="rId47"/>
    <p:sldId id="358" r:id="rId48"/>
    <p:sldId id="359" r:id="rId49"/>
    <p:sldId id="360" r:id="rId50"/>
    <p:sldId id="361" r:id="rId51"/>
    <p:sldId id="362" r:id="rId52"/>
    <p:sldId id="363" r:id="rId53"/>
    <p:sldId id="365" r:id="rId54"/>
    <p:sldId id="364" r:id="rId55"/>
    <p:sldId id="366" r:id="rId56"/>
    <p:sldId id="367" r:id="rId57"/>
    <p:sldId id="368" r:id="rId58"/>
    <p:sldId id="369" r:id="rId59"/>
    <p:sldId id="370" r:id="rId60"/>
    <p:sldId id="372" r:id="rId61"/>
    <p:sldId id="373" r:id="rId62"/>
    <p:sldId id="374" r:id="rId63"/>
    <p:sldId id="375" r:id="rId64"/>
    <p:sldId id="376" r:id="rId65"/>
    <p:sldId id="377" r:id="rId66"/>
    <p:sldId id="379" r:id="rId67"/>
    <p:sldId id="380" r:id="rId68"/>
    <p:sldId id="381" r:id="rId69"/>
    <p:sldId id="382" r:id="rId70"/>
    <p:sldId id="383" r:id="rId71"/>
    <p:sldId id="384" r:id="rId72"/>
    <p:sldId id="385" r:id="rId73"/>
    <p:sldId id="387" r:id="rId74"/>
    <p:sldId id="388" r:id="rId75"/>
    <p:sldId id="276" r:id="rId76"/>
  </p:sldIdLst>
  <p:sldSz cx="7559675" cy="10691813"/>
  <p:notesSz cx="6858000" cy="9144000"/>
  <p:defaultTextStyle>
    <a:defPPr>
      <a:defRPr lang="fr"/>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1" pos="453" userDrawn="1">
          <p15:clr>
            <a:srgbClr val="A4A3A4"/>
          </p15:clr>
        </p15:guide>
        <p15:guide id="2" orient="horz" pos="334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6E71"/>
    <a:srgbClr val="82ADAD"/>
    <a:srgbClr val="69ADAD"/>
    <a:srgbClr val="97C879"/>
    <a:srgbClr val="8AC03B"/>
    <a:srgbClr val="44BAA9"/>
    <a:srgbClr val="ECECEC"/>
    <a:srgbClr val="F16924"/>
    <a:srgbClr val="B41F7A"/>
    <a:srgbClr val="4B4B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73" autoAdjust="0"/>
    <p:restoredTop sz="94638"/>
  </p:normalViewPr>
  <p:slideViewPr>
    <p:cSldViewPr snapToGrid="0" snapToObjects="1">
      <p:cViewPr varScale="1">
        <p:scale>
          <a:sx n="76" d="100"/>
          <a:sy n="76" d="100"/>
        </p:scale>
        <p:origin x="3216" y="216"/>
      </p:cViewPr>
      <p:guideLst>
        <p:guide pos="453"/>
        <p:guide orient="horz" pos="3345"/>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75" d="100"/>
          <a:sy n="75" d="100"/>
        </p:scale>
        <p:origin x="2936"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4/30/25</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‹N°›</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4/30/25</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‹N°›</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struc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D4166B6-C662-4A42-8C2C-77E7E833BD32}"/>
              </a:ext>
            </a:extLst>
          </p:cNvPr>
          <p:cNvSpPr/>
          <p:nvPr userDrawn="1"/>
        </p:nvSpPr>
        <p:spPr>
          <a:xfrm>
            <a:off x="0" y="0"/>
            <a:ext cx="7559675" cy="1069181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 name="Rectangle 3">
            <a:extLst>
              <a:ext uri="{FF2B5EF4-FFF2-40B4-BE49-F238E27FC236}">
                <a16:creationId xmlns:a16="http://schemas.microsoft.com/office/drawing/2014/main" id="{AC4A7F4B-529F-CB4E-8A64-1E6B07F4C3C0}"/>
              </a:ext>
            </a:extLst>
          </p:cNvPr>
          <p:cNvSpPr/>
          <p:nvPr userDrawn="1"/>
        </p:nvSpPr>
        <p:spPr>
          <a:xfrm>
            <a:off x="-15240" y="9662696"/>
            <a:ext cx="7559675" cy="646331"/>
          </a:xfrm>
          <a:prstGeom prst="rect">
            <a:avLst/>
          </a:prstGeom>
        </p:spPr>
        <p:txBody>
          <a:bodyPr wrap="square">
            <a:spAutoFit/>
          </a:bodyPr>
          <a:lstStyle/>
          <a:p>
            <a:pPr algn="ct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r>
              <a:rPr lang="en-I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PLEASE DELETE THIS INSTRUCTION SLIDE BEFORE PRESENTING FINAL PRESENTATION </a:t>
            </a: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endParaRPr lang="en-US"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C0FBEC42-033F-0740-A931-95187501D99D}"/>
              </a:ext>
            </a:extLst>
          </p:cNvPr>
          <p:cNvSpPr/>
          <p:nvPr userDrawn="1"/>
        </p:nvSpPr>
        <p:spPr>
          <a:xfrm>
            <a:off x="586900" y="491138"/>
            <a:ext cx="6408259" cy="923330"/>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18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18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1800" i="1" baseline="0" dirty="0">
              <a:solidFill>
                <a:schemeClr val="bg1"/>
              </a:solidFill>
              <a:latin typeface="Calibri" panose="020F0502020204030204" pitchFamily="34" charset="0"/>
              <a:ea typeface="Quattrocento Sans"/>
              <a:cs typeface="Calibri" panose="020F0502020204030204" pitchFamily="34" charset="0"/>
              <a:sym typeface="Quattrocento Sans"/>
            </a:endParaRPr>
          </a:p>
        </p:txBody>
      </p:sp>
      <p:cxnSp>
        <p:nvCxnSpPr>
          <p:cNvPr id="8" name="Straight Connector 7">
            <a:extLst>
              <a:ext uri="{FF2B5EF4-FFF2-40B4-BE49-F238E27FC236}">
                <a16:creationId xmlns:a16="http://schemas.microsoft.com/office/drawing/2014/main" id="{5997CD4E-175B-2B4D-9C23-EBEBBCF22DEF}"/>
              </a:ext>
            </a:extLst>
          </p:cNvPr>
          <p:cNvCxnSpPr/>
          <p:nvPr userDrawn="1"/>
        </p:nvCxnSpPr>
        <p:spPr>
          <a:xfrm>
            <a:off x="0" y="158496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F6FCBD-F024-5749-AB7D-AEA4F5BFCA76}"/>
              </a:ext>
            </a:extLst>
          </p:cNvPr>
          <p:cNvCxnSpPr/>
          <p:nvPr userDrawn="1"/>
        </p:nvCxnSpPr>
        <p:spPr>
          <a:xfrm>
            <a:off x="-15240" y="911352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769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stimonial/Quote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9A2529-9230-E0BE-DF95-AA0CDE4C1C8D}"/>
              </a:ext>
            </a:extLst>
          </p:cNvPr>
          <p:cNvSpPr/>
          <p:nvPr userDrawn="1"/>
        </p:nvSpPr>
        <p:spPr>
          <a:xfrm>
            <a:off x="0" y="2690806"/>
            <a:ext cx="7559675" cy="2752450"/>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 name="Text Placeholder 32">
            <a:extLst>
              <a:ext uri="{FF2B5EF4-FFF2-40B4-BE49-F238E27FC236}">
                <a16:creationId xmlns:a16="http://schemas.microsoft.com/office/drawing/2014/main" id="{33CEACF8-F97D-7607-C7A5-555CD8ED9265}"/>
              </a:ext>
            </a:extLst>
          </p:cNvPr>
          <p:cNvSpPr>
            <a:spLocks noGrp="1"/>
          </p:cNvSpPr>
          <p:nvPr>
            <p:ph type="body" sz="quarter" idx="53" hasCustomPrompt="1"/>
          </p:nvPr>
        </p:nvSpPr>
        <p:spPr>
          <a:xfrm>
            <a:off x="769518" y="807607"/>
            <a:ext cx="5956470"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WHO WE WORK WITH</a:t>
            </a:r>
            <a:endParaRPr lang="en-US" dirty="0"/>
          </a:p>
        </p:txBody>
      </p:sp>
      <p:cxnSp>
        <p:nvCxnSpPr>
          <p:cNvPr id="4" name="Straight Connector 3">
            <a:extLst>
              <a:ext uri="{FF2B5EF4-FFF2-40B4-BE49-F238E27FC236}">
                <a16:creationId xmlns:a16="http://schemas.microsoft.com/office/drawing/2014/main" id="{052CCF78-618E-040E-1F69-6A0F867F7DD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1AC12795-9EB0-339C-0697-5B7C9CD905B7}"/>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7" name="Text Box 5">
            <a:extLst>
              <a:ext uri="{FF2B5EF4-FFF2-40B4-BE49-F238E27FC236}">
                <a16:creationId xmlns:a16="http://schemas.microsoft.com/office/drawing/2014/main" id="{1BA7EADC-9669-54D8-8E65-E7FE9248174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9" name="Text Placeholder 23">
            <a:extLst>
              <a:ext uri="{FF2B5EF4-FFF2-40B4-BE49-F238E27FC236}">
                <a16:creationId xmlns:a16="http://schemas.microsoft.com/office/drawing/2014/main" id="{BBA367EB-F5E7-1A41-2B0E-6267EEE1A6F1}"/>
              </a:ext>
            </a:extLst>
          </p:cNvPr>
          <p:cNvSpPr>
            <a:spLocks noGrp="1"/>
          </p:cNvSpPr>
          <p:nvPr>
            <p:ph type="body" sz="quarter" idx="54" hasCustomPrompt="1"/>
          </p:nvPr>
        </p:nvSpPr>
        <p:spPr>
          <a:xfrm>
            <a:off x="3128102" y="4078366"/>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0" name="Text Placeholder 23">
            <a:extLst>
              <a:ext uri="{FF2B5EF4-FFF2-40B4-BE49-F238E27FC236}">
                <a16:creationId xmlns:a16="http://schemas.microsoft.com/office/drawing/2014/main" id="{7D399B02-4ED0-141C-4F3C-4CA0F341A266}"/>
              </a:ext>
            </a:extLst>
          </p:cNvPr>
          <p:cNvSpPr>
            <a:spLocks noGrp="1"/>
          </p:cNvSpPr>
          <p:nvPr>
            <p:ph type="body" sz="quarter" idx="55" hasCustomPrompt="1"/>
          </p:nvPr>
        </p:nvSpPr>
        <p:spPr>
          <a:xfrm>
            <a:off x="615910" y="2948645"/>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1" name="Text Placeholder 23">
            <a:extLst>
              <a:ext uri="{FF2B5EF4-FFF2-40B4-BE49-F238E27FC236}">
                <a16:creationId xmlns:a16="http://schemas.microsoft.com/office/drawing/2014/main" id="{6A303F6D-53BA-D1CD-1F32-D2312EEB55C4}"/>
              </a:ext>
            </a:extLst>
          </p:cNvPr>
          <p:cNvSpPr>
            <a:spLocks noGrp="1"/>
          </p:cNvSpPr>
          <p:nvPr>
            <p:ph type="body" sz="quarter" idx="42" hasCustomPrompt="1"/>
          </p:nvPr>
        </p:nvSpPr>
        <p:spPr>
          <a:xfrm>
            <a:off x="615910" y="2956923"/>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grpSp>
        <p:nvGrpSpPr>
          <p:cNvPr id="12" name="Graphic 18">
            <a:extLst>
              <a:ext uri="{FF2B5EF4-FFF2-40B4-BE49-F238E27FC236}">
                <a16:creationId xmlns:a16="http://schemas.microsoft.com/office/drawing/2014/main" id="{88F83BCA-BC64-9D46-0B25-AC55C1C57841}"/>
              </a:ext>
            </a:extLst>
          </p:cNvPr>
          <p:cNvGrpSpPr/>
          <p:nvPr userDrawn="1"/>
        </p:nvGrpSpPr>
        <p:grpSpPr>
          <a:xfrm>
            <a:off x="5203685" y="1933342"/>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B882E7BA-F9D6-E28E-CA6C-B220D00A90E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C8111CD3-9C06-CFB5-AD7F-008A60181BFF}"/>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38" name="Text Placeholder 32">
            <a:extLst>
              <a:ext uri="{FF2B5EF4-FFF2-40B4-BE49-F238E27FC236}">
                <a16:creationId xmlns:a16="http://schemas.microsoft.com/office/drawing/2014/main" id="{2284C67D-272D-114D-A934-C13CCF08FF71}"/>
              </a:ext>
            </a:extLst>
          </p:cNvPr>
          <p:cNvSpPr>
            <a:spLocks noGrp="1"/>
          </p:cNvSpPr>
          <p:nvPr>
            <p:ph type="body" sz="quarter" idx="52" hasCustomPrompt="1"/>
          </p:nvPr>
        </p:nvSpPr>
        <p:spPr>
          <a:xfrm>
            <a:off x="615910" y="5006693"/>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6" name="Rectangle 15">
            <a:extLst>
              <a:ext uri="{FF2B5EF4-FFF2-40B4-BE49-F238E27FC236}">
                <a16:creationId xmlns:a16="http://schemas.microsoft.com/office/drawing/2014/main" id="{E8CC0821-3F16-AB61-984C-B8833CA63EFC}"/>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32">
            <a:extLst>
              <a:ext uri="{FF2B5EF4-FFF2-40B4-BE49-F238E27FC236}">
                <a16:creationId xmlns:a16="http://schemas.microsoft.com/office/drawing/2014/main" id="{3B3F7589-155E-C7CC-6350-BA6D2DDD7E26}"/>
              </a:ext>
            </a:extLst>
          </p:cNvPr>
          <p:cNvSpPr>
            <a:spLocks noGrp="1"/>
          </p:cNvSpPr>
          <p:nvPr>
            <p:ph type="body" sz="quarter" idx="56" hasCustomPrompt="1"/>
          </p:nvPr>
        </p:nvSpPr>
        <p:spPr>
          <a:xfrm>
            <a:off x="3913430" y="5729275"/>
            <a:ext cx="3290511" cy="44768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what they say about us</a:t>
            </a:r>
          </a:p>
          <a:p>
            <a:pPr lvl="0"/>
            <a:endParaRPr lang="en-US" dirty="0"/>
          </a:p>
        </p:txBody>
      </p:sp>
      <p:sp>
        <p:nvSpPr>
          <p:cNvPr id="19" name="Text Placeholder 32">
            <a:extLst>
              <a:ext uri="{FF2B5EF4-FFF2-40B4-BE49-F238E27FC236}">
                <a16:creationId xmlns:a16="http://schemas.microsoft.com/office/drawing/2014/main" id="{E02EEF26-B0BB-D38A-9BB1-D3115C5A4A0C}"/>
              </a:ext>
            </a:extLst>
          </p:cNvPr>
          <p:cNvSpPr>
            <a:spLocks noGrp="1"/>
          </p:cNvSpPr>
          <p:nvPr>
            <p:ph type="body" sz="quarter" idx="58" hasCustomPrompt="1"/>
          </p:nvPr>
        </p:nvSpPr>
        <p:spPr>
          <a:xfrm>
            <a:off x="3913430" y="6307299"/>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cxnSp>
        <p:nvCxnSpPr>
          <p:cNvPr id="31" name="Straight Connector 30">
            <a:extLst>
              <a:ext uri="{FF2B5EF4-FFF2-40B4-BE49-F238E27FC236}">
                <a16:creationId xmlns:a16="http://schemas.microsoft.com/office/drawing/2014/main" id="{20170CC9-DFAE-5FBE-134E-BAC8BA40B1A8}"/>
              </a:ext>
            </a:extLst>
          </p:cNvPr>
          <p:cNvCxnSpPr>
            <a:cxnSpLocks/>
          </p:cNvCxnSpPr>
          <p:nvPr userDrawn="1"/>
        </p:nvCxnSpPr>
        <p:spPr>
          <a:xfrm>
            <a:off x="3951983" y="7966228"/>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9" name="Text Placeholder 32">
            <a:extLst>
              <a:ext uri="{FF2B5EF4-FFF2-40B4-BE49-F238E27FC236}">
                <a16:creationId xmlns:a16="http://schemas.microsoft.com/office/drawing/2014/main" id="{66F1D1F6-0CC5-A5F8-0A36-109239586859}"/>
              </a:ext>
            </a:extLst>
          </p:cNvPr>
          <p:cNvSpPr>
            <a:spLocks noGrp="1"/>
          </p:cNvSpPr>
          <p:nvPr>
            <p:ph type="body" sz="quarter" idx="59" hasCustomPrompt="1"/>
          </p:nvPr>
        </p:nvSpPr>
        <p:spPr>
          <a:xfrm>
            <a:off x="3898756" y="7420110"/>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40" name="Text Placeholder 32">
            <a:extLst>
              <a:ext uri="{FF2B5EF4-FFF2-40B4-BE49-F238E27FC236}">
                <a16:creationId xmlns:a16="http://schemas.microsoft.com/office/drawing/2014/main" id="{A185E3A2-F2B4-E080-B355-4DFE183DF196}"/>
              </a:ext>
            </a:extLst>
          </p:cNvPr>
          <p:cNvSpPr>
            <a:spLocks noGrp="1"/>
          </p:cNvSpPr>
          <p:nvPr>
            <p:ph type="body" sz="quarter" idx="60" hasCustomPrompt="1"/>
          </p:nvPr>
        </p:nvSpPr>
        <p:spPr>
          <a:xfrm>
            <a:off x="3898440" y="8241026"/>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sp>
        <p:nvSpPr>
          <p:cNvPr id="41" name="Text Placeholder 32">
            <a:extLst>
              <a:ext uri="{FF2B5EF4-FFF2-40B4-BE49-F238E27FC236}">
                <a16:creationId xmlns:a16="http://schemas.microsoft.com/office/drawing/2014/main" id="{7AFEE9C0-F570-9AF7-24FF-948F3A9E4D93}"/>
              </a:ext>
            </a:extLst>
          </p:cNvPr>
          <p:cNvSpPr>
            <a:spLocks noGrp="1"/>
          </p:cNvSpPr>
          <p:nvPr>
            <p:ph type="body" sz="quarter" idx="61" hasCustomPrompt="1"/>
          </p:nvPr>
        </p:nvSpPr>
        <p:spPr>
          <a:xfrm>
            <a:off x="3883766" y="9353837"/>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pic>
        <p:nvPicPr>
          <p:cNvPr id="33" name="Picture 32">
            <a:extLst>
              <a:ext uri="{FF2B5EF4-FFF2-40B4-BE49-F238E27FC236}">
                <a16:creationId xmlns:a16="http://schemas.microsoft.com/office/drawing/2014/main" id="{4E79B13F-05B8-88F8-B3FC-15E869E0A18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014157" y="6010436"/>
            <a:ext cx="6156989" cy="6335401"/>
          </a:xfrm>
          <a:custGeom>
            <a:avLst/>
            <a:gdLst>
              <a:gd name="connsiteX0" fmla="*/ 129446 w 6156989"/>
              <a:gd name="connsiteY0" fmla="*/ 319158 h 6335401"/>
              <a:gd name="connsiteX1" fmla="*/ 129446 w 6156989"/>
              <a:gd name="connsiteY1" fmla="*/ 5617282 h 6335401"/>
              <a:gd name="connsiteX2" fmla="*/ 1000542 w 6156989"/>
              <a:gd name="connsiteY2" fmla="*/ 5617282 h 6335401"/>
              <a:gd name="connsiteX3" fmla="*/ 1000542 w 6156989"/>
              <a:gd name="connsiteY3" fmla="*/ 5911395 h 6335401"/>
              <a:gd name="connsiteX4" fmla="*/ 1229734 w 6156989"/>
              <a:gd name="connsiteY4" fmla="*/ 5911395 h 6335401"/>
              <a:gd name="connsiteX5" fmla="*/ 1229734 w 6156989"/>
              <a:gd name="connsiteY5" fmla="*/ 5936446 h 6335401"/>
              <a:gd name="connsiteX6" fmla="*/ 5048379 w 6156989"/>
              <a:gd name="connsiteY6" fmla="*/ 5936446 h 6335401"/>
              <a:gd name="connsiteX7" fmla="*/ 5048379 w 6156989"/>
              <a:gd name="connsiteY7" fmla="*/ 5911395 h 6335401"/>
              <a:gd name="connsiteX8" fmla="*/ 5855347 w 6156989"/>
              <a:gd name="connsiteY8" fmla="*/ 5911395 h 6335401"/>
              <a:gd name="connsiteX9" fmla="*/ 5855347 w 6156989"/>
              <a:gd name="connsiteY9" fmla="*/ 4685910 h 6335401"/>
              <a:gd name="connsiteX10" fmla="*/ 2014157 w 6156989"/>
              <a:gd name="connsiteY10" fmla="*/ 4685910 h 6335401"/>
              <a:gd name="connsiteX11" fmla="*/ 2014157 w 6156989"/>
              <a:gd name="connsiteY11" fmla="*/ 560046 h 6335401"/>
              <a:gd name="connsiteX12" fmla="*/ 1997859 w 6156989"/>
              <a:gd name="connsiteY12" fmla="*/ 560046 h 6335401"/>
              <a:gd name="connsiteX13" fmla="*/ 1997859 w 6156989"/>
              <a:gd name="connsiteY13" fmla="*/ 509095 h 6335401"/>
              <a:gd name="connsiteX14" fmla="*/ 1866175 w 6156989"/>
              <a:gd name="connsiteY14" fmla="*/ 509095 h 6335401"/>
              <a:gd name="connsiteX15" fmla="*/ 1866175 w 6156989"/>
              <a:gd name="connsiteY15" fmla="*/ 319158 h 6335401"/>
              <a:gd name="connsiteX16" fmla="*/ 0 w 6156989"/>
              <a:gd name="connsiteY16" fmla="*/ 0 h 6335401"/>
              <a:gd name="connsiteX17" fmla="*/ 6156989 w 6156989"/>
              <a:gd name="connsiteY17" fmla="*/ 0 h 6335401"/>
              <a:gd name="connsiteX18" fmla="*/ 6156989 w 6156989"/>
              <a:gd name="connsiteY18" fmla="*/ 6335401 h 6335401"/>
              <a:gd name="connsiteX19" fmla="*/ 0 w 6156989"/>
              <a:gd name="connsiteY19" fmla="*/ 6335401 h 63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56989" h="6335401">
                <a:moveTo>
                  <a:pt x="129446" y="319158"/>
                </a:moveTo>
                <a:lnTo>
                  <a:pt x="129446" y="5617282"/>
                </a:lnTo>
                <a:lnTo>
                  <a:pt x="1000542" y="5617282"/>
                </a:lnTo>
                <a:lnTo>
                  <a:pt x="1000542" y="5911395"/>
                </a:lnTo>
                <a:lnTo>
                  <a:pt x="1229734" y="5911395"/>
                </a:lnTo>
                <a:lnTo>
                  <a:pt x="1229734" y="5936446"/>
                </a:lnTo>
                <a:lnTo>
                  <a:pt x="5048379" y="5936446"/>
                </a:lnTo>
                <a:lnTo>
                  <a:pt x="5048379" y="5911395"/>
                </a:lnTo>
                <a:lnTo>
                  <a:pt x="5855347" y="5911395"/>
                </a:lnTo>
                <a:lnTo>
                  <a:pt x="5855347" y="4685910"/>
                </a:lnTo>
                <a:lnTo>
                  <a:pt x="2014157" y="4685910"/>
                </a:lnTo>
                <a:lnTo>
                  <a:pt x="2014157" y="560046"/>
                </a:lnTo>
                <a:lnTo>
                  <a:pt x="1997859" y="560046"/>
                </a:lnTo>
                <a:lnTo>
                  <a:pt x="1997859" y="509095"/>
                </a:lnTo>
                <a:lnTo>
                  <a:pt x="1866175" y="509095"/>
                </a:lnTo>
                <a:lnTo>
                  <a:pt x="1866175" y="319158"/>
                </a:lnTo>
                <a:close/>
                <a:moveTo>
                  <a:pt x="0" y="0"/>
                </a:moveTo>
                <a:lnTo>
                  <a:pt x="6156989" y="0"/>
                </a:lnTo>
                <a:lnTo>
                  <a:pt x="6156989" y="6335401"/>
                </a:lnTo>
                <a:lnTo>
                  <a:pt x="0" y="6335401"/>
                </a:lnTo>
                <a:close/>
              </a:path>
            </a:pathLst>
          </a:custGeom>
        </p:spPr>
      </p:pic>
      <p:sp>
        <p:nvSpPr>
          <p:cNvPr id="35" name="Picture Placeholder 34">
            <a:extLst>
              <a:ext uri="{FF2B5EF4-FFF2-40B4-BE49-F238E27FC236}">
                <a16:creationId xmlns:a16="http://schemas.microsoft.com/office/drawing/2014/main" id="{5E3A02CF-7A26-FD4E-FB01-818C49E561E4}"/>
              </a:ext>
            </a:extLst>
          </p:cNvPr>
          <p:cNvSpPr>
            <a:spLocks noGrp="1"/>
          </p:cNvSpPr>
          <p:nvPr>
            <p:ph type="pic" sz="quarter" idx="44"/>
          </p:nvPr>
        </p:nvSpPr>
        <p:spPr>
          <a:xfrm>
            <a:off x="1" y="7328454"/>
            <a:ext cx="2938763" cy="3367892"/>
          </a:xfrm>
          <a:custGeom>
            <a:avLst/>
            <a:gdLst>
              <a:gd name="connsiteX0" fmla="*/ 1083846 w 2938763"/>
              <a:gd name="connsiteY0" fmla="*/ 0 h 3367892"/>
              <a:gd name="connsiteX1" fmla="*/ 2938763 w 2938763"/>
              <a:gd name="connsiteY1" fmla="*/ 1854917 h 3367892"/>
              <a:gd name="connsiteX2" fmla="*/ 2263745 w 2938763"/>
              <a:gd name="connsiteY2" fmla="*/ 3286261 h 3367892"/>
              <a:gd name="connsiteX3" fmla="*/ 2154581 w 2938763"/>
              <a:gd name="connsiteY3" fmla="*/ 3367892 h 3367892"/>
              <a:gd name="connsiteX4" fmla="*/ 13111 w 2938763"/>
              <a:gd name="connsiteY4" fmla="*/ 3367892 h 3367892"/>
              <a:gd name="connsiteX5" fmla="*/ 0 w 2938763"/>
              <a:gd name="connsiteY5" fmla="*/ 3358088 h 3367892"/>
              <a:gd name="connsiteX6" fmla="*/ 0 w 2938763"/>
              <a:gd name="connsiteY6" fmla="*/ 351747 h 3367892"/>
              <a:gd name="connsiteX7" fmla="*/ 46745 w 2938763"/>
              <a:gd name="connsiteY7" fmla="*/ 316791 h 3367892"/>
              <a:gd name="connsiteX8" fmla="*/ 1083846 w 2938763"/>
              <a:gd name="connsiteY8" fmla="*/ 0 h 336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38763" h="3367892">
                <a:moveTo>
                  <a:pt x="1083846" y="0"/>
                </a:moveTo>
                <a:cubicBezTo>
                  <a:pt x="2108287" y="0"/>
                  <a:pt x="2938763" y="830476"/>
                  <a:pt x="2938763" y="1854917"/>
                </a:cubicBezTo>
                <a:cubicBezTo>
                  <a:pt x="2938763" y="2431165"/>
                  <a:pt x="2675995" y="2946041"/>
                  <a:pt x="2263745" y="3286261"/>
                </a:cubicBezTo>
                <a:lnTo>
                  <a:pt x="2154581" y="3367892"/>
                </a:lnTo>
                <a:lnTo>
                  <a:pt x="13111" y="3367892"/>
                </a:lnTo>
                <a:lnTo>
                  <a:pt x="0" y="3358088"/>
                </a:lnTo>
                <a:lnTo>
                  <a:pt x="0" y="351747"/>
                </a:lnTo>
                <a:lnTo>
                  <a:pt x="46745" y="316791"/>
                </a:lnTo>
                <a:cubicBezTo>
                  <a:pt x="342792" y="116786"/>
                  <a:pt x="699681" y="0"/>
                  <a:pt x="1083846" y="0"/>
                </a:cubicBezTo>
                <a:close/>
              </a:path>
            </a:pathLst>
          </a:custGeom>
        </p:spPr>
        <p:txBody>
          <a:bodyPr wrap="square">
            <a:noAutofit/>
          </a:bodyPr>
          <a:lstStyle>
            <a:lvl1pPr>
              <a:defRPr sz="1600"/>
            </a:lvl1pPr>
          </a:lstStyle>
          <a:p>
            <a:endParaRPr lang="en-GB"/>
          </a:p>
        </p:txBody>
      </p:sp>
      <p:sp>
        <p:nvSpPr>
          <p:cNvPr id="47" name="Text Placeholder 32">
            <a:extLst>
              <a:ext uri="{FF2B5EF4-FFF2-40B4-BE49-F238E27FC236}">
                <a16:creationId xmlns:a16="http://schemas.microsoft.com/office/drawing/2014/main" id="{0E410008-6CB0-990D-E9B7-E431DF7EF739}"/>
              </a:ext>
            </a:extLst>
          </p:cNvPr>
          <p:cNvSpPr>
            <a:spLocks noGrp="1"/>
          </p:cNvSpPr>
          <p:nvPr>
            <p:ph type="body" sz="quarter" idx="62" hasCustomPrompt="1"/>
          </p:nvPr>
        </p:nvSpPr>
        <p:spPr>
          <a:xfrm>
            <a:off x="753476"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50391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Text Placeholder 32">
            <a:extLst>
              <a:ext uri="{FF2B5EF4-FFF2-40B4-BE49-F238E27FC236}">
                <a16:creationId xmlns:a16="http://schemas.microsoft.com/office/drawing/2014/main" id="{5A7E59F1-E15D-B14A-380A-E237D49B9225}"/>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091702AB-3602-A697-AEFB-B24F32211AE8}"/>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8" name="Google Shape;621;g2fda190aa30_1_611">
            <a:extLst>
              <a:ext uri="{FF2B5EF4-FFF2-40B4-BE49-F238E27FC236}">
                <a16:creationId xmlns:a16="http://schemas.microsoft.com/office/drawing/2014/main" id="{5B1E5EF1-B67B-9AA7-255E-CDE85FAB89EF}"/>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9" name="Google Shape;622;g2fda190aa30_1_611">
            <a:extLst>
              <a:ext uri="{FF2B5EF4-FFF2-40B4-BE49-F238E27FC236}">
                <a16:creationId xmlns:a16="http://schemas.microsoft.com/office/drawing/2014/main" id="{6F5BD48B-C3AA-2FB0-474D-E729E89DB9D8}"/>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10" name="Google Shape;623;g2fda190aa30_1_611">
            <a:extLst>
              <a:ext uri="{FF2B5EF4-FFF2-40B4-BE49-F238E27FC236}">
                <a16:creationId xmlns:a16="http://schemas.microsoft.com/office/drawing/2014/main" id="{9C5DBEA8-0DE5-8A14-0D7A-5C6C2E4A4DFC}"/>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7073F039-D935-1CE1-49A6-C8664FDB7233}"/>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74317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3E1153A-3441-E429-0075-58E3A133451A}"/>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071"/>
            <a:ext cx="2302933" cy="2283742"/>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12" name="Text Placeholder 32">
            <a:extLst>
              <a:ext uri="{FF2B5EF4-FFF2-40B4-BE49-F238E27FC236}">
                <a16:creationId xmlns:a16="http://schemas.microsoft.com/office/drawing/2014/main" id="{8837455A-C0A2-34E3-6D08-5F923C255B7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3" name="Text Placeholder 32">
            <a:extLst>
              <a:ext uri="{FF2B5EF4-FFF2-40B4-BE49-F238E27FC236}">
                <a16:creationId xmlns:a16="http://schemas.microsoft.com/office/drawing/2014/main" id="{88B94812-4D39-9E82-2A43-A88C6BCC2750}"/>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921563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EE070A-D558-8ACC-600B-9DDBBF08A48B}"/>
              </a:ext>
            </a:extLst>
          </p:cNvPr>
          <p:cNvSpPr/>
          <p:nvPr userDrawn="1"/>
        </p:nvSpPr>
        <p:spPr>
          <a:xfrm>
            <a:off x="0" y="0"/>
            <a:ext cx="7559675" cy="287089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9" name="Graphic 18">
            <a:extLst>
              <a:ext uri="{FF2B5EF4-FFF2-40B4-BE49-F238E27FC236}">
                <a16:creationId xmlns:a16="http://schemas.microsoft.com/office/drawing/2014/main" id="{F9AD3290-43E0-3001-4B5B-EF7D6376F908}"/>
              </a:ext>
            </a:extLst>
          </p:cNvPr>
          <p:cNvGrpSpPr/>
          <p:nvPr userDrawn="1"/>
        </p:nvGrpSpPr>
        <p:grpSpPr>
          <a:xfrm>
            <a:off x="5203685" y="-757463"/>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EBF9B75A-D3B5-1AA3-DD79-BAF8EB5DCAD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B39C9922-B336-922B-ECEE-0CB2648B80C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6" name="Rectangle 15">
            <a:extLst>
              <a:ext uri="{FF2B5EF4-FFF2-40B4-BE49-F238E27FC236}">
                <a16:creationId xmlns:a16="http://schemas.microsoft.com/office/drawing/2014/main" id="{3CE93E2A-FF3A-20A9-A4C4-4BD6B0829675}"/>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5">
            <a:extLst>
              <a:ext uri="{FF2B5EF4-FFF2-40B4-BE49-F238E27FC236}">
                <a16:creationId xmlns:a16="http://schemas.microsoft.com/office/drawing/2014/main" id="{9A834D9F-91C0-727C-0229-DA4223B7A6A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2CBA59E-B269-B6EA-1224-3F07F0EBF058}"/>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6ECDD2DC-40E7-1BB9-D7F5-7A4E751D89A2}"/>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316CBC50-1D33-B54F-D892-C1E7E0A140C5}"/>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31B17BF-4ACD-6BE6-5AE4-B2F3452F4FB3}"/>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2">
            <a:extLst>
              <a:ext uri="{FF2B5EF4-FFF2-40B4-BE49-F238E27FC236}">
                <a16:creationId xmlns:a16="http://schemas.microsoft.com/office/drawing/2014/main" id="{17F5E2C8-C8FF-4DEF-958C-4CFAC5FE8A01}"/>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1" name="Text Placeholder 32">
            <a:extLst>
              <a:ext uri="{FF2B5EF4-FFF2-40B4-BE49-F238E27FC236}">
                <a16:creationId xmlns:a16="http://schemas.microsoft.com/office/drawing/2014/main" id="{4A337438-77AD-9E37-54AB-6104D924B83F}"/>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1051340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4">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0F5A85B-4742-8EBB-5A28-4EBCF9F6066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654D717B-4A56-FED8-45F8-33D33214DDB2}"/>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B844640A-27D2-6680-B1F7-753925788645}"/>
              </a:ext>
            </a:extLst>
          </p:cNvPr>
          <p:cNvSpPr/>
          <p:nvPr userDrawn="1"/>
        </p:nvSpPr>
        <p:spPr>
          <a:xfrm>
            <a:off x="0" y="0"/>
            <a:ext cx="7559675" cy="100245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4FFF991C-F53E-6808-898B-17123F94534D}"/>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8" name="Straight Connector 7">
            <a:extLst>
              <a:ext uri="{FF2B5EF4-FFF2-40B4-BE49-F238E27FC236}">
                <a16:creationId xmlns:a16="http://schemas.microsoft.com/office/drawing/2014/main" id="{151A55E3-3A84-08A1-4BCE-7359971CD3CF}"/>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Graphic 18">
            <a:extLst>
              <a:ext uri="{FF2B5EF4-FFF2-40B4-BE49-F238E27FC236}">
                <a16:creationId xmlns:a16="http://schemas.microsoft.com/office/drawing/2014/main" id="{A3D9F611-5A3C-E64A-D93B-870FC4686661}"/>
              </a:ext>
            </a:extLst>
          </p:cNvPr>
          <p:cNvGrpSpPr/>
          <p:nvPr userDrawn="1"/>
        </p:nvGrpSpPr>
        <p:grpSpPr>
          <a:xfrm>
            <a:off x="-855518" y="7571773"/>
            <a:ext cx="3314240" cy="3315216"/>
            <a:chOff x="110688" y="1674538"/>
            <a:chExt cx="7339635" cy="7341798"/>
          </a:xfrm>
          <a:solidFill>
            <a:srgbClr val="FFFFFF"/>
          </a:solidFill>
        </p:grpSpPr>
        <p:sp>
          <p:nvSpPr>
            <p:cNvPr id="10" name="Freeform 9">
              <a:extLst>
                <a:ext uri="{FF2B5EF4-FFF2-40B4-BE49-F238E27FC236}">
                  <a16:creationId xmlns:a16="http://schemas.microsoft.com/office/drawing/2014/main" id="{2A5BF101-D73E-71E6-F736-A3ACE120474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1" name="Freeform 10">
              <a:extLst>
                <a:ext uri="{FF2B5EF4-FFF2-40B4-BE49-F238E27FC236}">
                  <a16:creationId xmlns:a16="http://schemas.microsoft.com/office/drawing/2014/main" id="{82A0BBC9-45A0-878F-A7F3-B9BE956EDDD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2" name="Rectangle 11">
            <a:extLst>
              <a:ext uri="{FF2B5EF4-FFF2-40B4-BE49-F238E27FC236}">
                <a16:creationId xmlns:a16="http://schemas.microsoft.com/office/drawing/2014/main" id="{BDB15A43-A9DD-2821-997D-9E21D2251B62}"/>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5A36546-5B88-0C0E-11B6-A4F878732867}"/>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4253FD4B-0C0D-A8E1-4188-4FF9FE610B0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21" name="Text Placeholder 32">
            <a:extLst>
              <a:ext uri="{FF2B5EF4-FFF2-40B4-BE49-F238E27FC236}">
                <a16:creationId xmlns:a16="http://schemas.microsoft.com/office/drawing/2014/main" id="{E2BF4DB2-148E-5BB4-B2F3-A94192C62DAB}"/>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4156750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EC4E8F98-3B29-28E8-20E8-DDDB914CA082}"/>
              </a:ext>
            </a:extLst>
          </p:cNvPr>
          <p:cNvSpPr/>
          <p:nvPr userDrawn="1"/>
        </p:nvSpPr>
        <p:spPr>
          <a:xfrm>
            <a:off x="0" y="2431361"/>
            <a:ext cx="6758072" cy="7720613"/>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4" name="Text Placeholder 32">
            <a:extLst>
              <a:ext uri="{FF2B5EF4-FFF2-40B4-BE49-F238E27FC236}">
                <a16:creationId xmlns:a16="http://schemas.microsoft.com/office/drawing/2014/main" id="{1EAFEFD1-CF62-344B-93C0-AEC2A5972FA1}"/>
              </a:ext>
            </a:extLst>
          </p:cNvPr>
          <p:cNvSpPr>
            <a:spLocks noGrp="1"/>
          </p:cNvSpPr>
          <p:nvPr>
            <p:ph type="body" sz="quarter" idx="47" hasCustomPrompt="1"/>
          </p:nvPr>
        </p:nvSpPr>
        <p:spPr>
          <a:xfrm>
            <a:off x="801602" y="3461943"/>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team</a:t>
            </a:r>
            <a:endParaRPr lang="en-US" dirty="0"/>
          </a:p>
        </p:txBody>
      </p:sp>
      <p:sp>
        <p:nvSpPr>
          <p:cNvPr id="2" name="Rectangle 1">
            <a:extLst>
              <a:ext uri="{FF2B5EF4-FFF2-40B4-BE49-F238E27FC236}">
                <a16:creationId xmlns:a16="http://schemas.microsoft.com/office/drawing/2014/main" id="{372802DE-6CE3-DB4B-B192-B1347B3C270C}"/>
              </a:ext>
            </a:extLst>
          </p:cNvPr>
          <p:cNvSpPr/>
          <p:nvPr userDrawn="1"/>
        </p:nvSpPr>
        <p:spPr>
          <a:xfrm>
            <a:off x="794294" y="41639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32">
            <a:extLst>
              <a:ext uri="{FF2B5EF4-FFF2-40B4-BE49-F238E27FC236}">
                <a16:creationId xmlns:a16="http://schemas.microsoft.com/office/drawing/2014/main" id="{0940C7BE-C5DF-5447-BF81-E2947DFCDD34}"/>
              </a:ext>
            </a:extLst>
          </p:cNvPr>
          <p:cNvSpPr>
            <a:spLocks noGrp="1"/>
          </p:cNvSpPr>
          <p:nvPr>
            <p:ph type="body" sz="quarter" idx="43" hasCustomPrompt="1"/>
          </p:nvPr>
        </p:nvSpPr>
        <p:spPr>
          <a:xfrm>
            <a:off x="794294" y="53265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2" name="Rectangle 31">
            <a:extLst>
              <a:ext uri="{FF2B5EF4-FFF2-40B4-BE49-F238E27FC236}">
                <a16:creationId xmlns:a16="http://schemas.microsoft.com/office/drawing/2014/main" id="{621B8B89-AA8F-5B45-ABF0-09063D311C82}"/>
              </a:ext>
            </a:extLst>
          </p:cNvPr>
          <p:cNvSpPr/>
          <p:nvPr userDrawn="1"/>
        </p:nvSpPr>
        <p:spPr>
          <a:xfrm>
            <a:off x="794294" y="5656461"/>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2">
            <a:extLst>
              <a:ext uri="{FF2B5EF4-FFF2-40B4-BE49-F238E27FC236}">
                <a16:creationId xmlns:a16="http://schemas.microsoft.com/office/drawing/2014/main" id="{E6FFB4C6-58E5-BC43-8407-D8275054E21A}"/>
              </a:ext>
            </a:extLst>
          </p:cNvPr>
          <p:cNvSpPr>
            <a:spLocks noGrp="1"/>
          </p:cNvSpPr>
          <p:nvPr>
            <p:ph type="body" sz="quarter" idx="50" hasCustomPrompt="1"/>
          </p:nvPr>
        </p:nvSpPr>
        <p:spPr>
          <a:xfrm>
            <a:off x="794294" y="6819008"/>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 name="Slide Number Placeholder 5">
            <a:extLst>
              <a:ext uri="{FF2B5EF4-FFF2-40B4-BE49-F238E27FC236}">
                <a16:creationId xmlns:a16="http://schemas.microsoft.com/office/drawing/2014/main" id="{53018D25-19FE-B6BE-B379-CD2B5262E04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 name="Text Box 5">
            <a:extLst>
              <a:ext uri="{FF2B5EF4-FFF2-40B4-BE49-F238E27FC236}">
                <a16:creationId xmlns:a16="http://schemas.microsoft.com/office/drawing/2014/main" id="{46BC455E-3BD0-E3BA-BE29-54645FC8C55A}"/>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7C71D022-6AC0-7B34-AB7A-4B2C78D8C107}"/>
              </a:ext>
            </a:extLst>
          </p:cNvPr>
          <p:cNvSpPr>
            <a:spLocks noGrp="1"/>
          </p:cNvSpPr>
          <p:nvPr>
            <p:ph type="body" sz="quarter" idx="54" hasCustomPrompt="1"/>
          </p:nvPr>
        </p:nvSpPr>
        <p:spPr>
          <a:xfrm>
            <a:off x="801602" y="88781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PARTNERS</a:t>
            </a:r>
            <a:endParaRPr lang="en-US" dirty="0"/>
          </a:p>
        </p:txBody>
      </p:sp>
      <p:cxnSp>
        <p:nvCxnSpPr>
          <p:cNvPr id="7" name="Straight Connector 6">
            <a:extLst>
              <a:ext uri="{FF2B5EF4-FFF2-40B4-BE49-F238E27FC236}">
                <a16:creationId xmlns:a16="http://schemas.microsoft.com/office/drawing/2014/main" id="{2BA91B44-BE92-EB95-46DC-AACA528867EE}"/>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E6E6B5E-2436-E6AE-AF71-0A8E12761855}"/>
              </a:ext>
            </a:extLst>
          </p:cNvPr>
          <p:cNvSpPr/>
          <p:nvPr userDrawn="1"/>
        </p:nvSpPr>
        <p:spPr>
          <a:xfrm>
            <a:off x="794294" y="7125497"/>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2">
            <a:extLst>
              <a:ext uri="{FF2B5EF4-FFF2-40B4-BE49-F238E27FC236}">
                <a16:creationId xmlns:a16="http://schemas.microsoft.com/office/drawing/2014/main" id="{D265A52B-A030-4C9B-95D8-A0D4FC198830}"/>
              </a:ext>
            </a:extLst>
          </p:cNvPr>
          <p:cNvSpPr>
            <a:spLocks noGrp="1"/>
          </p:cNvSpPr>
          <p:nvPr>
            <p:ph type="body" sz="quarter" idx="55" hasCustomPrompt="1"/>
          </p:nvPr>
        </p:nvSpPr>
        <p:spPr>
          <a:xfrm>
            <a:off x="794294" y="8288044"/>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1" name="Rectangle 10">
            <a:extLst>
              <a:ext uri="{FF2B5EF4-FFF2-40B4-BE49-F238E27FC236}">
                <a16:creationId xmlns:a16="http://schemas.microsoft.com/office/drawing/2014/main" id="{506918C1-B623-DAF1-DB35-B02C9D6D7B17}"/>
              </a:ext>
            </a:extLst>
          </p:cNvPr>
          <p:cNvSpPr/>
          <p:nvPr userDrawn="1"/>
        </p:nvSpPr>
        <p:spPr>
          <a:xfrm>
            <a:off x="3132759" y="4148979"/>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32">
            <a:extLst>
              <a:ext uri="{FF2B5EF4-FFF2-40B4-BE49-F238E27FC236}">
                <a16:creationId xmlns:a16="http://schemas.microsoft.com/office/drawing/2014/main" id="{70BB55DA-4FC4-3F95-499B-8E93D0171B55}"/>
              </a:ext>
            </a:extLst>
          </p:cNvPr>
          <p:cNvSpPr>
            <a:spLocks noGrp="1"/>
          </p:cNvSpPr>
          <p:nvPr>
            <p:ph type="body" sz="quarter" idx="56" hasCustomPrompt="1"/>
          </p:nvPr>
        </p:nvSpPr>
        <p:spPr>
          <a:xfrm>
            <a:off x="3132759" y="5311526"/>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4" name="Rectangle 13">
            <a:extLst>
              <a:ext uri="{FF2B5EF4-FFF2-40B4-BE49-F238E27FC236}">
                <a16:creationId xmlns:a16="http://schemas.microsoft.com/office/drawing/2014/main" id="{8BB286B9-7177-FF46-D4E5-A7497F13DD71}"/>
              </a:ext>
            </a:extLst>
          </p:cNvPr>
          <p:cNvSpPr/>
          <p:nvPr userDrawn="1"/>
        </p:nvSpPr>
        <p:spPr>
          <a:xfrm>
            <a:off x="3132759" y="56414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32">
            <a:extLst>
              <a:ext uri="{FF2B5EF4-FFF2-40B4-BE49-F238E27FC236}">
                <a16:creationId xmlns:a16="http://schemas.microsoft.com/office/drawing/2014/main" id="{FF221CCE-C568-D66F-21ED-7DAA13394AC6}"/>
              </a:ext>
            </a:extLst>
          </p:cNvPr>
          <p:cNvSpPr>
            <a:spLocks noGrp="1"/>
          </p:cNvSpPr>
          <p:nvPr>
            <p:ph type="body" sz="quarter" idx="57" hasCustomPrompt="1"/>
          </p:nvPr>
        </p:nvSpPr>
        <p:spPr>
          <a:xfrm>
            <a:off x="3132759" y="68040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6" name="Rectangle 15">
            <a:extLst>
              <a:ext uri="{FF2B5EF4-FFF2-40B4-BE49-F238E27FC236}">
                <a16:creationId xmlns:a16="http://schemas.microsoft.com/office/drawing/2014/main" id="{1E066C9B-8A42-76CF-F7CD-17B0FA1EDF1A}"/>
              </a:ext>
            </a:extLst>
          </p:cNvPr>
          <p:cNvSpPr/>
          <p:nvPr userDrawn="1"/>
        </p:nvSpPr>
        <p:spPr>
          <a:xfrm>
            <a:off x="3132759" y="7110506"/>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32">
            <a:extLst>
              <a:ext uri="{FF2B5EF4-FFF2-40B4-BE49-F238E27FC236}">
                <a16:creationId xmlns:a16="http://schemas.microsoft.com/office/drawing/2014/main" id="{6026DF7B-30C4-B5B0-2886-07C6F7FFA113}"/>
              </a:ext>
            </a:extLst>
          </p:cNvPr>
          <p:cNvSpPr>
            <a:spLocks noGrp="1"/>
          </p:cNvSpPr>
          <p:nvPr>
            <p:ph type="body" sz="quarter" idx="58" hasCustomPrompt="1"/>
          </p:nvPr>
        </p:nvSpPr>
        <p:spPr>
          <a:xfrm>
            <a:off x="3132759" y="8273053"/>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8" name="Rectangle 17">
            <a:extLst>
              <a:ext uri="{FF2B5EF4-FFF2-40B4-BE49-F238E27FC236}">
                <a16:creationId xmlns:a16="http://schemas.microsoft.com/office/drawing/2014/main" id="{AE865C90-64AC-557D-768A-0BBF3BDB9A43}"/>
              </a:ext>
            </a:extLst>
          </p:cNvPr>
          <p:cNvSpPr/>
          <p:nvPr userDrawn="1"/>
        </p:nvSpPr>
        <p:spPr>
          <a:xfrm>
            <a:off x="3268133" y="9004089"/>
            <a:ext cx="4291542"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9" name="Text Placeholder 32">
            <a:extLst>
              <a:ext uri="{FF2B5EF4-FFF2-40B4-BE49-F238E27FC236}">
                <a16:creationId xmlns:a16="http://schemas.microsoft.com/office/drawing/2014/main" id="{C6564FA2-17FE-7593-D68B-3BBF2CEC559F}"/>
              </a:ext>
            </a:extLst>
          </p:cNvPr>
          <p:cNvSpPr>
            <a:spLocks noGrp="1"/>
          </p:cNvSpPr>
          <p:nvPr>
            <p:ph type="body" sz="quarter" idx="17" hasCustomPrompt="1"/>
          </p:nvPr>
        </p:nvSpPr>
        <p:spPr>
          <a:xfrm>
            <a:off x="3268133" y="9000978"/>
            <a:ext cx="4291542"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1" name="Text Placeholder 32">
            <a:extLst>
              <a:ext uri="{FF2B5EF4-FFF2-40B4-BE49-F238E27FC236}">
                <a16:creationId xmlns:a16="http://schemas.microsoft.com/office/drawing/2014/main" id="{EF542702-5799-508E-7491-83EE73BF6D63}"/>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128579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with Photo ">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89053C1-6C7D-7135-F1D6-B7DE9031BEE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10800000">
            <a:off x="980346" y="2378135"/>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8" name="Freeform 7">
            <a:extLst>
              <a:ext uri="{FF2B5EF4-FFF2-40B4-BE49-F238E27FC236}">
                <a16:creationId xmlns:a16="http://schemas.microsoft.com/office/drawing/2014/main" id="{21A600BD-1295-6525-DCE2-18E0A9E817ED}"/>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ext Placeholder 23">
            <a:extLst>
              <a:ext uri="{FF2B5EF4-FFF2-40B4-BE49-F238E27FC236}">
                <a16:creationId xmlns:a16="http://schemas.microsoft.com/office/drawing/2014/main" id="{C4B8B27F-5EDA-9BE3-2AC9-B1C51605A88D}"/>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3" name="Text Placeholder 23">
            <a:extLst>
              <a:ext uri="{FF2B5EF4-FFF2-40B4-BE49-F238E27FC236}">
                <a16:creationId xmlns:a16="http://schemas.microsoft.com/office/drawing/2014/main" id="{3B74E19A-D0D7-3381-0D0F-77C00A6D3559}"/>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DF48CEB9-D798-BB9F-E144-0F1B091C2CB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Slide Number Placeholder 5">
            <a:extLst>
              <a:ext uri="{FF2B5EF4-FFF2-40B4-BE49-F238E27FC236}">
                <a16:creationId xmlns:a16="http://schemas.microsoft.com/office/drawing/2014/main" id="{FB03B26E-E7DE-741C-038A-DADFE8A3E9E9}"/>
              </a:ext>
            </a:extLst>
          </p:cNvPr>
          <p:cNvSpPr>
            <a:spLocks noGrp="1"/>
          </p:cNvSpPr>
          <p:nvPr>
            <p:ph type="sldNum" sz="quarter" idx="4"/>
          </p:nvPr>
        </p:nvSpPr>
        <p:spPr>
          <a:xfrm>
            <a:off x="329367"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1" name="Text Box 5">
            <a:extLst>
              <a:ext uri="{FF2B5EF4-FFF2-40B4-BE49-F238E27FC236}">
                <a16:creationId xmlns:a16="http://schemas.microsoft.com/office/drawing/2014/main" id="{423DFA45-2581-DA81-E874-F7659F4ABCD0}"/>
              </a:ext>
            </a:extLst>
          </p:cNvPr>
          <p:cNvSpPr txBox="1"/>
          <p:nvPr userDrawn="1"/>
        </p:nvSpPr>
        <p:spPr>
          <a:xfrm rot="16200000">
            <a:off x="-1431531"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Picture Placeholder 16">
            <a:extLst>
              <a:ext uri="{FF2B5EF4-FFF2-40B4-BE49-F238E27FC236}">
                <a16:creationId xmlns:a16="http://schemas.microsoft.com/office/drawing/2014/main" id="{8C11F625-858B-E1F9-F1EE-29495BC5AEB3}"/>
              </a:ext>
            </a:extLst>
          </p:cNvPr>
          <p:cNvSpPr>
            <a:spLocks noGrp="1"/>
          </p:cNvSpPr>
          <p:nvPr>
            <p:ph type="pic" sz="quarter" idx="44"/>
          </p:nvPr>
        </p:nvSpPr>
        <p:spPr>
          <a:xfrm>
            <a:off x="2777346" y="4368139"/>
            <a:ext cx="4782329" cy="5519907"/>
          </a:xfrm>
          <a:custGeom>
            <a:avLst/>
            <a:gdLst>
              <a:gd name="connsiteX0" fmla="*/ 2759954 w 4782329"/>
              <a:gd name="connsiteY0" fmla="*/ 0 h 5519907"/>
              <a:gd name="connsiteX1" fmla="*/ 4711535 w 4782329"/>
              <a:gd name="connsiteY1" fmla="*/ 808373 h 5519907"/>
              <a:gd name="connsiteX2" fmla="*/ 4782329 w 4782329"/>
              <a:gd name="connsiteY2" fmla="*/ 886266 h 5519907"/>
              <a:gd name="connsiteX3" fmla="*/ 4782329 w 4782329"/>
              <a:gd name="connsiteY3" fmla="*/ 4633641 h 5519907"/>
              <a:gd name="connsiteX4" fmla="*/ 4711535 w 4782329"/>
              <a:gd name="connsiteY4" fmla="*/ 4711535 h 5519907"/>
              <a:gd name="connsiteX5" fmla="*/ 2759954 w 4782329"/>
              <a:gd name="connsiteY5" fmla="*/ 5519907 h 5519907"/>
              <a:gd name="connsiteX6" fmla="*/ 0 w 4782329"/>
              <a:gd name="connsiteY6" fmla="*/ 2759954 h 5519907"/>
              <a:gd name="connsiteX7" fmla="*/ 2759954 w 4782329"/>
              <a:gd name="connsiteY7" fmla="*/ 0 h 55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2329" h="5519907">
                <a:moveTo>
                  <a:pt x="2759954" y="0"/>
                </a:moveTo>
                <a:cubicBezTo>
                  <a:pt x="3522093" y="0"/>
                  <a:pt x="4212081" y="308919"/>
                  <a:pt x="4711535" y="808373"/>
                </a:cubicBezTo>
                <a:lnTo>
                  <a:pt x="4782329" y="886266"/>
                </a:lnTo>
                <a:lnTo>
                  <a:pt x="4782329" y="4633641"/>
                </a:lnTo>
                <a:lnTo>
                  <a:pt x="4711535" y="4711535"/>
                </a:lnTo>
                <a:cubicBezTo>
                  <a:pt x="4212081" y="5210988"/>
                  <a:pt x="3522093" y="5519907"/>
                  <a:pt x="2759954" y="5519907"/>
                </a:cubicBezTo>
                <a:cubicBezTo>
                  <a:pt x="1235675" y="5519907"/>
                  <a:pt x="0" y="4284232"/>
                  <a:pt x="0" y="2759954"/>
                </a:cubicBezTo>
                <a:cubicBezTo>
                  <a:pt x="0" y="1235675"/>
                  <a:pt x="1235675" y="0"/>
                  <a:pt x="2759954"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588308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C2017E-6991-C57B-41FB-602A5141B9C1}"/>
              </a:ext>
            </a:extLst>
          </p:cNvPr>
          <p:cNvSpPr/>
          <p:nvPr userDrawn="1"/>
        </p:nvSpPr>
        <p:spPr>
          <a:xfrm>
            <a:off x="0" y="0"/>
            <a:ext cx="7559675"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7" name="Graphic 18">
            <a:extLst>
              <a:ext uri="{FF2B5EF4-FFF2-40B4-BE49-F238E27FC236}">
                <a16:creationId xmlns:a16="http://schemas.microsoft.com/office/drawing/2014/main" id="{953A8010-95A9-35F7-C8BB-F1EE0C83B130}"/>
              </a:ext>
            </a:extLst>
          </p:cNvPr>
          <p:cNvGrpSpPr/>
          <p:nvPr userDrawn="1"/>
        </p:nvGrpSpPr>
        <p:grpSpPr>
          <a:xfrm>
            <a:off x="5757333" y="-757463"/>
            <a:ext cx="2760592" cy="2761405"/>
            <a:chOff x="110688" y="1674538"/>
            <a:chExt cx="7339635" cy="7341798"/>
          </a:xfrm>
          <a:solidFill>
            <a:srgbClr val="FFFFFF"/>
          </a:solidFill>
        </p:grpSpPr>
        <p:sp>
          <p:nvSpPr>
            <p:cNvPr id="8" name="Freeform 7">
              <a:extLst>
                <a:ext uri="{FF2B5EF4-FFF2-40B4-BE49-F238E27FC236}">
                  <a16:creationId xmlns:a16="http://schemas.microsoft.com/office/drawing/2014/main" id="{0DAD9610-A862-9255-3B01-F28F9C3CA9F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5F24E315-275F-5EB8-5741-243CA792145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0" name="Rectangle 9">
            <a:extLst>
              <a:ext uri="{FF2B5EF4-FFF2-40B4-BE49-F238E27FC236}">
                <a16:creationId xmlns:a16="http://schemas.microsoft.com/office/drawing/2014/main" id="{090CEE63-9448-0699-1C2D-2905EE412C45}"/>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103526D-ACDE-BAB8-9E6B-FA1B128B5901}"/>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32">
            <a:extLst>
              <a:ext uri="{FF2B5EF4-FFF2-40B4-BE49-F238E27FC236}">
                <a16:creationId xmlns:a16="http://schemas.microsoft.com/office/drawing/2014/main" id="{2F40AB55-7B20-B069-7148-7ABF79B5BA46}"/>
              </a:ext>
            </a:extLst>
          </p:cNvPr>
          <p:cNvSpPr>
            <a:spLocks noGrp="1"/>
          </p:cNvSpPr>
          <p:nvPr>
            <p:ph type="body" sz="quarter" idx="48" hasCustomPrompt="1"/>
          </p:nvPr>
        </p:nvSpPr>
        <p:spPr>
          <a:xfrm>
            <a:off x="801602" y="155552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63134F1C-AB9B-03EC-6DC0-9DBFC0201161}"/>
              </a:ext>
            </a:extLst>
          </p:cNvPr>
          <p:cNvSpPr>
            <a:spLocks noGrp="1"/>
          </p:cNvSpPr>
          <p:nvPr>
            <p:ph type="body" sz="quarter" idx="49" hasCustomPrompt="1"/>
          </p:nvPr>
        </p:nvSpPr>
        <p:spPr>
          <a:xfrm>
            <a:off x="801602" y="88781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7" name="Text Placeholder 32">
            <a:extLst>
              <a:ext uri="{FF2B5EF4-FFF2-40B4-BE49-F238E27FC236}">
                <a16:creationId xmlns:a16="http://schemas.microsoft.com/office/drawing/2014/main" id="{A0A0F16A-9973-B848-51F6-6E24160B82EC}"/>
              </a:ext>
            </a:extLst>
          </p:cNvPr>
          <p:cNvSpPr>
            <a:spLocks noGrp="1"/>
          </p:cNvSpPr>
          <p:nvPr>
            <p:ph type="body" sz="quarter" idx="32" hasCustomPrompt="1"/>
          </p:nvPr>
        </p:nvSpPr>
        <p:spPr>
          <a:xfrm>
            <a:off x="801602" y="2403364"/>
            <a:ext cx="5956470" cy="2621956"/>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18" name="Straight Connector 17">
            <a:extLst>
              <a:ext uri="{FF2B5EF4-FFF2-40B4-BE49-F238E27FC236}">
                <a16:creationId xmlns:a16="http://schemas.microsoft.com/office/drawing/2014/main" id="{448834C0-1235-3B77-A81F-4F471B8F00F2}"/>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lide Number Placeholder 5">
            <a:extLst>
              <a:ext uri="{FF2B5EF4-FFF2-40B4-BE49-F238E27FC236}">
                <a16:creationId xmlns:a16="http://schemas.microsoft.com/office/drawing/2014/main" id="{6B261984-3E6A-3EDF-E7EE-9770AC6F8514}"/>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20" name="Text Box 5">
            <a:extLst>
              <a:ext uri="{FF2B5EF4-FFF2-40B4-BE49-F238E27FC236}">
                <a16:creationId xmlns:a16="http://schemas.microsoft.com/office/drawing/2014/main" id="{D63CDCA0-CEFE-5093-1F7C-A9E76C23ED04}"/>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55C824A8-D1D8-0116-BD1F-9B58A0E182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3" name="Picture Placeholder 2">
            <a:extLst>
              <a:ext uri="{FF2B5EF4-FFF2-40B4-BE49-F238E27FC236}">
                <a16:creationId xmlns:a16="http://schemas.microsoft.com/office/drawing/2014/main" id="{740F8494-E608-A148-9E16-327D3B9E1218}"/>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322217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hone Preview">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EF6FF3AE-A748-680C-F7B6-F55577FC9471}"/>
              </a:ext>
            </a:extLst>
          </p:cNvPr>
          <p:cNvSpPr/>
          <p:nvPr userDrawn="1"/>
        </p:nvSpPr>
        <p:spPr>
          <a:xfrm>
            <a:off x="2728780" y="570537"/>
            <a:ext cx="4830895" cy="6323323"/>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pic>
        <p:nvPicPr>
          <p:cNvPr id="30" name="Picture 29">
            <a:extLst>
              <a:ext uri="{FF2B5EF4-FFF2-40B4-BE49-F238E27FC236}">
                <a16:creationId xmlns:a16="http://schemas.microsoft.com/office/drawing/2014/main" id="{8CFA054D-2D4B-9447-A9F7-FD9A9214B7B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178235" y="5196167"/>
            <a:ext cx="4812798" cy="5495646"/>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31" name="Picture Placeholder 9">
            <a:extLst>
              <a:ext uri="{FF2B5EF4-FFF2-40B4-BE49-F238E27FC236}">
                <a16:creationId xmlns:a16="http://schemas.microsoft.com/office/drawing/2014/main" id="{34B00FC3-5246-874F-9991-48FF5517AC20}"/>
              </a:ext>
            </a:extLst>
          </p:cNvPr>
          <p:cNvSpPr>
            <a:spLocks noGrp="1"/>
          </p:cNvSpPr>
          <p:nvPr>
            <p:ph type="pic" sz="quarter" idx="13"/>
          </p:nvPr>
        </p:nvSpPr>
        <p:spPr>
          <a:xfrm>
            <a:off x="686565" y="6737513"/>
            <a:ext cx="3796138" cy="3954301"/>
          </a:xfrm>
          <a:solidFill>
            <a:schemeClr val="bg1">
              <a:lumMod val="75000"/>
            </a:schemeClr>
          </a:solidFill>
        </p:spPr>
        <p:txBody>
          <a:bodyPr>
            <a:normAutofit/>
          </a:bodyPr>
          <a:lstStyle>
            <a:lvl1pPr marL="0" indent="0">
              <a:buNone/>
              <a:defRPr sz="1000"/>
            </a:lvl1pPr>
          </a:lstStyle>
          <a:p>
            <a:endParaRPr lang="fr-CA" dirty="0"/>
          </a:p>
        </p:txBody>
      </p:sp>
      <p:sp>
        <p:nvSpPr>
          <p:cNvPr id="2" name="Slide Number Placeholder 5">
            <a:extLst>
              <a:ext uri="{FF2B5EF4-FFF2-40B4-BE49-F238E27FC236}">
                <a16:creationId xmlns:a16="http://schemas.microsoft.com/office/drawing/2014/main" id="{E2F037B9-6FCA-376B-7D6D-A1923EB8FA3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CC5BC444-AA81-56FB-53B9-6DC270FEE223}"/>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C27AA43D-E4BB-4689-88C0-F26A5C8154B4}"/>
              </a:ext>
            </a:extLst>
          </p:cNvPr>
          <p:cNvSpPr>
            <a:spLocks noGrp="1"/>
          </p:cNvSpPr>
          <p:nvPr>
            <p:ph type="body" sz="quarter" idx="48" hasCustomPrompt="1"/>
          </p:nvPr>
        </p:nvSpPr>
        <p:spPr>
          <a:xfrm>
            <a:off x="3798030" y="2354654"/>
            <a:ext cx="3639422" cy="2074689"/>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6" name="Text Placeholder 32">
            <a:extLst>
              <a:ext uri="{FF2B5EF4-FFF2-40B4-BE49-F238E27FC236}">
                <a16:creationId xmlns:a16="http://schemas.microsoft.com/office/drawing/2014/main" id="{16ABFD30-FF33-6C79-DD93-07130E67D33E}"/>
              </a:ext>
            </a:extLst>
          </p:cNvPr>
          <p:cNvSpPr>
            <a:spLocks noGrp="1"/>
          </p:cNvSpPr>
          <p:nvPr>
            <p:ph type="body" sz="quarter" idx="49" hasCustomPrompt="1"/>
          </p:nvPr>
        </p:nvSpPr>
        <p:spPr>
          <a:xfrm>
            <a:off x="3796036" y="1666323"/>
            <a:ext cx="3657458" cy="665144"/>
          </a:xfrm>
        </p:spPr>
        <p:txBody>
          <a:bodyPr>
            <a:noAutofit/>
          </a:bodyPr>
          <a:lstStyle>
            <a:lvl1pPr marL="0" indent="0" algn="l">
              <a:lnSpc>
                <a:spcPct val="100000"/>
              </a:lnSpc>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cxnSp>
        <p:nvCxnSpPr>
          <p:cNvPr id="7" name="Straight Connector 6">
            <a:extLst>
              <a:ext uri="{FF2B5EF4-FFF2-40B4-BE49-F238E27FC236}">
                <a16:creationId xmlns:a16="http://schemas.microsoft.com/office/drawing/2014/main" id="{B3438125-C993-061D-4810-728DB76E8898}"/>
              </a:ext>
            </a:extLst>
          </p:cNvPr>
          <p:cNvCxnSpPr>
            <a:cxnSpLocks/>
          </p:cNvCxnSpPr>
          <p:nvPr userDrawn="1"/>
        </p:nvCxnSpPr>
        <p:spPr>
          <a:xfrm>
            <a:off x="3780532" y="2343000"/>
            <a:ext cx="3779838" cy="1165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7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creen Preview">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DB2CB8-E902-A534-DAF6-C372D2F0E353}"/>
              </a:ext>
            </a:extLst>
          </p:cNvPr>
          <p:cNvSpPr/>
          <p:nvPr userDrawn="1"/>
        </p:nvSpPr>
        <p:spPr>
          <a:xfrm>
            <a:off x="0" y="2057399"/>
            <a:ext cx="7559675" cy="79671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32">
            <a:extLst>
              <a:ext uri="{FF2B5EF4-FFF2-40B4-BE49-F238E27FC236}">
                <a16:creationId xmlns:a16="http://schemas.microsoft.com/office/drawing/2014/main" id="{CB5B1130-9FB5-A873-9346-C364F626E011}"/>
              </a:ext>
            </a:extLst>
          </p:cNvPr>
          <p:cNvSpPr>
            <a:spLocks noGrp="1"/>
          </p:cNvSpPr>
          <p:nvPr>
            <p:ph type="body" sz="quarter" idx="32" hasCustomPrompt="1"/>
          </p:nvPr>
        </p:nvSpPr>
        <p:spPr>
          <a:xfrm>
            <a:off x="801602" y="7495821"/>
            <a:ext cx="5956470" cy="2327712"/>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3" name="Straight Connector 2">
            <a:extLst>
              <a:ext uri="{FF2B5EF4-FFF2-40B4-BE49-F238E27FC236}">
                <a16:creationId xmlns:a16="http://schemas.microsoft.com/office/drawing/2014/main" id="{C77537B0-CF21-E4F8-5C0B-AECD9A1EF89E}"/>
              </a:ext>
            </a:extLst>
          </p:cNvPr>
          <p:cNvCxnSpPr>
            <a:cxnSpLocks/>
          </p:cNvCxnSpPr>
          <p:nvPr userDrawn="1"/>
        </p:nvCxnSpPr>
        <p:spPr>
          <a:xfrm>
            <a:off x="0" y="6403398"/>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 Placeholder 32">
            <a:extLst>
              <a:ext uri="{FF2B5EF4-FFF2-40B4-BE49-F238E27FC236}">
                <a16:creationId xmlns:a16="http://schemas.microsoft.com/office/drawing/2014/main" id="{34368D01-6D24-38F2-2747-69B9F628D05F}"/>
              </a:ext>
            </a:extLst>
          </p:cNvPr>
          <p:cNvSpPr>
            <a:spLocks noGrp="1"/>
          </p:cNvSpPr>
          <p:nvPr>
            <p:ph type="body" sz="quarter" idx="46" hasCustomPrompt="1"/>
          </p:nvPr>
        </p:nvSpPr>
        <p:spPr>
          <a:xfrm>
            <a:off x="801602" y="6416277"/>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35A8C4BC-1642-9EBE-E1A7-1983945658E6}"/>
              </a:ext>
            </a:extLst>
          </p:cNvPr>
          <p:cNvSpPr>
            <a:spLocks noGrp="1"/>
          </p:cNvSpPr>
          <p:nvPr>
            <p:ph type="body" sz="quarter" idx="47" hasCustomPrompt="1"/>
          </p:nvPr>
        </p:nvSpPr>
        <p:spPr>
          <a:xfrm>
            <a:off x="801602" y="5748573"/>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0" name="Slide Number Placeholder 5">
            <a:extLst>
              <a:ext uri="{FF2B5EF4-FFF2-40B4-BE49-F238E27FC236}">
                <a16:creationId xmlns:a16="http://schemas.microsoft.com/office/drawing/2014/main" id="{DB82441A-E88B-7356-4134-F782C195907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1" name="Text Box 5">
            <a:extLst>
              <a:ext uri="{FF2B5EF4-FFF2-40B4-BE49-F238E27FC236}">
                <a16:creationId xmlns:a16="http://schemas.microsoft.com/office/drawing/2014/main" id="{E2DB4FB6-1F66-2096-EB50-F1AE49EAD16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1" name="Picture 20">
            <a:extLst>
              <a:ext uri="{FF2B5EF4-FFF2-40B4-BE49-F238E27FC236}">
                <a16:creationId xmlns:a16="http://schemas.microsoft.com/office/drawing/2014/main" id="{376C6727-4149-A10C-3E93-AAAFC2B378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411" y="562944"/>
            <a:ext cx="5831542" cy="4239955"/>
          </a:xfrm>
          <a:prstGeom prst="rect">
            <a:avLst/>
          </a:prstGeom>
        </p:spPr>
      </p:pic>
      <p:sp>
        <p:nvSpPr>
          <p:cNvPr id="23" name="Picture Placeholder 9">
            <a:extLst>
              <a:ext uri="{FF2B5EF4-FFF2-40B4-BE49-F238E27FC236}">
                <a16:creationId xmlns:a16="http://schemas.microsoft.com/office/drawing/2014/main" id="{BB68F1D6-171F-5F26-75F8-05843D1A0B96}"/>
              </a:ext>
            </a:extLst>
          </p:cNvPr>
          <p:cNvSpPr>
            <a:spLocks noGrp="1"/>
          </p:cNvSpPr>
          <p:nvPr>
            <p:ph type="pic" sz="quarter" idx="13"/>
          </p:nvPr>
        </p:nvSpPr>
        <p:spPr>
          <a:xfrm>
            <a:off x="1716516" y="1017241"/>
            <a:ext cx="4126644" cy="2610075"/>
          </a:xfrm>
          <a:solidFill>
            <a:schemeClr val="bg1">
              <a:lumMod val="75000"/>
            </a:schemeClr>
          </a:solidFill>
        </p:spPr>
        <p:txBody>
          <a:bodyPr>
            <a:normAutofit/>
          </a:bodyPr>
          <a:lstStyle>
            <a:lvl1pPr marL="0" indent="0" algn="ctr">
              <a:buNone/>
              <a:defRPr sz="1000"/>
            </a:lvl1pPr>
          </a:lstStyle>
          <a:p>
            <a:endParaRPr lang="fr-CA" dirty="0"/>
          </a:p>
        </p:txBody>
      </p:sp>
    </p:spTree>
    <p:extLst>
      <p:ext uri="{BB962C8B-B14F-4D97-AF65-F5344CB8AC3E}">
        <p14:creationId xmlns:p14="http://schemas.microsoft.com/office/powerpoint/2010/main" val="1578933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8FC3F3A1-D9B6-F3C6-6909-A5CDF2CECC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2520299" y="1636164"/>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13" name="Picture Placeholder 12">
            <a:extLst>
              <a:ext uri="{FF2B5EF4-FFF2-40B4-BE49-F238E27FC236}">
                <a16:creationId xmlns:a16="http://schemas.microsoft.com/office/drawing/2014/main" id="{DFD01C8E-0752-7A6C-E4BE-7DA0D26E23A1}"/>
              </a:ext>
            </a:extLst>
          </p:cNvPr>
          <p:cNvSpPr>
            <a:spLocks noGrp="1"/>
          </p:cNvSpPr>
          <p:nvPr>
            <p:ph type="pic" sz="quarter" idx="20"/>
          </p:nvPr>
        </p:nvSpPr>
        <p:spPr>
          <a:xfrm>
            <a:off x="0" y="3629826"/>
            <a:ext cx="4786172" cy="5479825"/>
          </a:xfrm>
          <a:custGeom>
            <a:avLst/>
            <a:gdLst>
              <a:gd name="connsiteX0" fmla="*/ 2046260 w 4786172"/>
              <a:gd name="connsiteY0" fmla="*/ 0 h 5479825"/>
              <a:gd name="connsiteX1" fmla="*/ 4786172 w 4786172"/>
              <a:gd name="connsiteY1" fmla="*/ 2739913 h 5479825"/>
              <a:gd name="connsiteX2" fmla="*/ 4730507 w 4786172"/>
              <a:gd name="connsiteY2" fmla="*/ 3292101 h 5479825"/>
              <a:gd name="connsiteX3" fmla="*/ 4715836 w 4786172"/>
              <a:gd name="connsiteY3" fmla="*/ 3349158 h 5479825"/>
              <a:gd name="connsiteX4" fmla="*/ 3137338 w 4786172"/>
              <a:gd name="connsiteY4" fmla="*/ 3349158 h 5479825"/>
              <a:gd name="connsiteX5" fmla="*/ 3137338 w 4786172"/>
              <a:gd name="connsiteY5" fmla="*/ 3795646 h 5479825"/>
              <a:gd name="connsiteX6" fmla="*/ 4574796 w 4786172"/>
              <a:gd name="connsiteY6" fmla="*/ 3795646 h 5479825"/>
              <a:gd name="connsiteX7" fmla="*/ 4570856 w 4786172"/>
              <a:gd name="connsiteY7" fmla="*/ 3806410 h 5479825"/>
              <a:gd name="connsiteX8" fmla="*/ 2046260 w 4786172"/>
              <a:gd name="connsiteY8" fmla="*/ 5479825 h 5479825"/>
              <a:gd name="connsiteX9" fmla="*/ 108849 w 4786172"/>
              <a:gd name="connsiteY9" fmla="*/ 4677323 h 5479825"/>
              <a:gd name="connsiteX10" fmla="*/ 0 w 4786172"/>
              <a:gd name="connsiteY10" fmla="*/ 4557559 h 5479825"/>
              <a:gd name="connsiteX11" fmla="*/ 0 w 4786172"/>
              <a:gd name="connsiteY11" fmla="*/ 922266 h 5479825"/>
              <a:gd name="connsiteX12" fmla="*/ 108849 w 4786172"/>
              <a:gd name="connsiteY12" fmla="*/ 802502 h 5479825"/>
              <a:gd name="connsiteX13" fmla="*/ 2046260 w 4786172"/>
              <a:gd name="connsiteY13" fmla="*/ 0 h 547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86172" h="5479825">
                <a:moveTo>
                  <a:pt x="2046260" y="0"/>
                </a:moveTo>
                <a:cubicBezTo>
                  <a:pt x="3559471" y="0"/>
                  <a:pt x="4786172" y="1226701"/>
                  <a:pt x="4786172" y="2739913"/>
                </a:cubicBezTo>
                <a:cubicBezTo>
                  <a:pt x="4786172" y="2929064"/>
                  <a:pt x="4767005" y="3113739"/>
                  <a:pt x="4730507" y="3292101"/>
                </a:cubicBezTo>
                <a:lnTo>
                  <a:pt x="4715836" y="3349158"/>
                </a:lnTo>
                <a:lnTo>
                  <a:pt x="3137338" y="3349158"/>
                </a:lnTo>
                <a:lnTo>
                  <a:pt x="3137338" y="3795646"/>
                </a:lnTo>
                <a:lnTo>
                  <a:pt x="4574796" y="3795646"/>
                </a:lnTo>
                <a:lnTo>
                  <a:pt x="4570856" y="3806410"/>
                </a:lnTo>
                <a:cubicBezTo>
                  <a:pt x="4154915" y="4789806"/>
                  <a:pt x="3181168" y="5479825"/>
                  <a:pt x="2046260" y="5479825"/>
                </a:cubicBezTo>
                <a:cubicBezTo>
                  <a:pt x="1289654" y="5479825"/>
                  <a:pt x="604676" y="5173150"/>
                  <a:pt x="108849" y="4677323"/>
                </a:cubicBezTo>
                <a:lnTo>
                  <a:pt x="0" y="4557559"/>
                </a:lnTo>
                <a:lnTo>
                  <a:pt x="0" y="922266"/>
                </a:lnTo>
                <a:lnTo>
                  <a:pt x="108849" y="802502"/>
                </a:lnTo>
                <a:cubicBezTo>
                  <a:pt x="604676" y="306675"/>
                  <a:pt x="1289654" y="0"/>
                  <a:pt x="2046260" y="0"/>
                </a:cubicBezTo>
                <a:close/>
              </a:path>
            </a:pathLst>
          </a:custGeom>
        </p:spPr>
        <p:txBody>
          <a:bodyPr wrap="square">
            <a:noAutofit/>
          </a:bodyPr>
          <a:lstStyle/>
          <a:p>
            <a:endParaRPr lang="en-GB"/>
          </a:p>
        </p:txBody>
      </p:sp>
      <p:sp>
        <p:nvSpPr>
          <p:cNvPr id="14" name="Rectangle 13">
            <a:extLst>
              <a:ext uri="{FF2B5EF4-FFF2-40B4-BE49-F238E27FC236}">
                <a16:creationId xmlns:a16="http://schemas.microsoft.com/office/drawing/2014/main" id="{F3EE173B-5EFE-C69A-428A-59EDE5A4EF85}"/>
              </a:ext>
            </a:extLst>
          </p:cNvPr>
          <p:cNvSpPr/>
          <p:nvPr userDrawn="1"/>
        </p:nvSpPr>
        <p:spPr>
          <a:xfrm>
            <a:off x="3137338" y="6985206"/>
            <a:ext cx="4438381"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99" name="Text Placeholder 32">
            <a:extLst>
              <a:ext uri="{FF2B5EF4-FFF2-40B4-BE49-F238E27FC236}">
                <a16:creationId xmlns:a16="http://schemas.microsoft.com/office/drawing/2014/main" id="{BC3B08D3-B3AE-424E-854C-C73ED81F88F3}"/>
              </a:ext>
            </a:extLst>
          </p:cNvPr>
          <p:cNvSpPr>
            <a:spLocks noGrp="1"/>
          </p:cNvSpPr>
          <p:nvPr>
            <p:ph type="body" sz="quarter" idx="11" hasCustomPrompt="1"/>
          </p:nvPr>
        </p:nvSpPr>
        <p:spPr>
          <a:xfrm>
            <a:off x="4072852" y="2087466"/>
            <a:ext cx="2951698" cy="574616"/>
          </a:xfrm>
        </p:spPr>
        <p:txBody>
          <a:bodyPr>
            <a:noAutofit/>
          </a:bodyPr>
          <a:lstStyle>
            <a:lvl1pPr marL="0" indent="0" algn="l">
              <a:lnSpc>
                <a:spcPct val="100000"/>
              </a:lnSpc>
              <a:spcBef>
                <a:spcPts val="0"/>
              </a:spcBef>
              <a:buNone/>
              <a:defRPr sz="2800" b="1" i="0">
                <a:solidFill>
                  <a:srgbClr val="8AC03B"/>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PROJECT</a:t>
            </a:r>
            <a:endParaRPr lang="en-US" dirty="0"/>
          </a:p>
        </p:txBody>
      </p:sp>
      <p:sp>
        <p:nvSpPr>
          <p:cNvPr id="400" name="Text Placeholder 32">
            <a:extLst>
              <a:ext uri="{FF2B5EF4-FFF2-40B4-BE49-F238E27FC236}">
                <a16:creationId xmlns:a16="http://schemas.microsoft.com/office/drawing/2014/main" id="{462DF9E3-5F02-D84E-8D16-2D884CF1F8CC}"/>
              </a:ext>
            </a:extLst>
          </p:cNvPr>
          <p:cNvSpPr>
            <a:spLocks noGrp="1"/>
          </p:cNvSpPr>
          <p:nvPr>
            <p:ph type="body" sz="quarter" idx="16" hasCustomPrompt="1"/>
          </p:nvPr>
        </p:nvSpPr>
        <p:spPr>
          <a:xfrm>
            <a:off x="4072851" y="2785829"/>
            <a:ext cx="2980605" cy="751695"/>
          </a:xfrm>
        </p:spPr>
        <p:txBody>
          <a:bodyPr anchor="t">
            <a:noAutofit/>
          </a:bodyPr>
          <a:lstStyle>
            <a:lvl1pPr marL="0" indent="0" algn="l">
              <a:lnSpc>
                <a:spcPct val="100000"/>
              </a:lnSpc>
              <a:spcBef>
                <a:spcPts val="0"/>
              </a:spcBef>
              <a:buNone/>
              <a:defRPr sz="1800" b="0" i="0">
                <a:solidFill>
                  <a:srgbClr val="6D6E7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sub-heading</a:t>
            </a:r>
            <a:endParaRPr lang="en-US" dirty="0"/>
          </a:p>
        </p:txBody>
      </p:sp>
      <p:cxnSp>
        <p:nvCxnSpPr>
          <p:cNvPr id="996" name="Straight Connector 995">
            <a:extLst>
              <a:ext uri="{FF2B5EF4-FFF2-40B4-BE49-F238E27FC236}">
                <a16:creationId xmlns:a16="http://schemas.microsoft.com/office/drawing/2014/main" id="{474887F3-1044-8444-BCBD-15DCE715606C}"/>
              </a:ext>
            </a:extLst>
          </p:cNvPr>
          <p:cNvCxnSpPr>
            <a:cxnSpLocks/>
          </p:cNvCxnSpPr>
          <p:nvPr userDrawn="1"/>
        </p:nvCxnSpPr>
        <p:spPr>
          <a:xfrm>
            <a:off x="4072851" y="2665192"/>
            <a:ext cx="3486824"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A994AF67-042C-801E-7A10-152EED23EBE7}"/>
              </a:ext>
            </a:extLst>
          </p:cNvPr>
          <p:cNvPicPr>
            <a:picLocks noChangeAspect="1"/>
          </p:cNvPicPr>
          <p:nvPr userDrawn="1"/>
        </p:nvPicPr>
        <p:blipFill>
          <a:blip r:embed="rId3"/>
          <a:stretch>
            <a:fillRect/>
          </a:stretch>
        </p:blipFill>
        <p:spPr>
          <a:xfrm>
            <a:off x="232111" y="436666"/>
            <a:ext cx="5045742" cy="1459123"/>
          </a:xfrm>
          <a:prstGeom prst="rect">
            <a:avLst/>
          </a:prstGeom>
        </p:spPr>
      </p:pic>
      <p:sp>
        <p:nvSpPr>
          <p:cNvPr id="9" name="Text Placeholder 32">
            <a:extLst>
              <a:ext uri="{FF2B5EF4-FFF2-40B4-BE49-F238E27FC236}">
                <a16:creationId xmlns:a16="http://schemas.microsoft.com/office/drawing/2014/main" id="{0E39F0D8-DD76-86F9-69C1-C7A193A1971F}"/>
              </a:ext>
            </a:extLst>
          </p:cNvPr>
          <p:cNvSpPr>
            <a:spLocks noGrp="1"/>
          </p:cNvSpPr>
          <p:nvPr>
            <p:ph type="body" sz="quarter" idx="17" hasCustomPrompt="1"/>
          </p:nvPr>
        </p:nvSpPr>
        <p:spPr>
          <a:xfrm>
            <a:off x="3137338" y="6982095"/>
            <a:ext cx="4422335"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5" name="Google Shape;621;g2fda190aa30_1_611">
            <a:extLst>
              <a:ext uri="{FF2B5EF4-FFF2-40B4-BE49-F238E27FC236}">
                <a16:creationId xmlns:a16="http://schemas.microsoft.com/office/drawing/2014/main" id="{D579A942-BE07-EF7B-15A3-5DDEBA1DCB5C}"/>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6" name="Google Shape;622;g2fda190aa30_1_611">
            <a:extLst>
              <a:ext uri="{FF2B5EF4-FFF2-40B4-BE49-F238E27FC236}">
                <a16:creationId xmlns:a16="http://schemas.microsoft.com/office/drawing/2014/main" id="{22047A56-6675-2BC8-74C3-628DE42D7A28}"/>
              </a:ext>
            </a:extLst>
          </p:cNvPr>
          <p:cNvSpPr/>
          <p:nvPr userDrawn="1"/>
        </p:nvSpPr>
        <p:spPr>
          <a:xfrm>
            <a:off x="596235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dirty="0">
                <a:solidFill>
                  <a:schemeClr val="dk1"/>
                </a:solidFill>
                <a:latin typeface="Calibri"/>
                <a:ea typeface="Calibri"/>
                <a:cs typeface="Calibri"/>
                <a:sym typeface="Calibri"/>
              </a:rPr>
              <a:t>This resource is licensed under CC BY 4.0</a:t>
            </a:r>
            <a:endParaRPr dirty="0"/>
          </a:p>
          <a:p>
            <a:pPr marL="0" marR="0" lvl="0" indent="0" algn="l" rtl="0">
              <a:lnSpc>
                <a:spcPct val="100000"/>
              </a:lnSpc>
              <a:spcBef>
                <a:spcPts val="0"/>
              </a:spcBef>
              <a:spcAft>
                <a:spcPts val="0"/>
              </a:spcAft>
              <a:buClr>
                <a:schemeClr val="dk1"/>
              </a:buClr>
              <a:buSzPts val="800"/>
              <a:buFont typeface="Century Schoolbook"/>
              <a:buNone/>
            </a:pPr>
            <a:endParaRPr sz="800" b="1" i="0" dirty="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32131BFF-1F6A-6C3B-F263-4834A08B1C86}"/>
              </a:ext>
            </a:extLst>
          </p:cNvPr>
          <p:cNvPicPr preferRelativeResize="0"/>
          <p:nvPr userDrawn="1"/>
        </p:nvPicPr>
        <p:blipFill rotWithShape="1">
          <a:blip r:embed="rId4">
            <a:alphaModFix/>
          </a:blip>
          <a:srcRect/>
          <a:stretch/>
        </p:blipFill>
        <p:spPr>
          <a:xfrm>
            <a:off x="4726480" y="9616036"/>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1F474F64-B428-D562-69E4-D8326E5F5548}"/>
              </a:ext>
            </a:extLst>
          </p:cNvPr>
          <p:cNvPicPr preferRelativeResize="0"/>
          <p:nvPr userDrawn="1"/>
        </p:nvPicPr>
        <p:blipFill rotWithShape="1">
          <a:blip r:embed="rId5">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4843023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t Preview">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8A2EF54-9819-E9C6-5F33-22E88DE28FA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4" name="Rectangle 3">
            <a:extLst>
              <a:ext uri="{FF2B5EF4-FFF2-40B4-BE49-F238E27FC236}">
                <a16:creationId xmlns:a16="http://schemas.microsoft.com/office/drawing/2014/main" id="{542857A4-4255-2A67-3FE7-55F3F927E777}"/>
              </a:ext>
            </a:extLst>
          </p:cNvPr>
          <p:cNvSpPr/>
          <p:nvPr userDrawn="1"/>
        </p:nvSpPr>
        <p:spPr>
          <a:xfrm>
            <a:off x="0" y="657727"/>
            <a:ext cx="7559675" cy="560474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32DC480C-9F31-3C43-A8A1-D13EE23B006B}"/>
              </a:ext>
            </a:extLst>
          </p:cNvPr>
          <p:cNvPicPr>
            <a:picLocks noChangeAspect="1"/>
          </p:cNvPicPr>
          <p:nvPr userDrawn="1"/>
        </p:nvPicPr>
        <p:blipFill>
          <a:blip r:embed="rId3" cstate="screen">
            <a:extLst>
              <a:ext uri="{28A0092B-C50C-407E-A947-70E740481C1C}">
                <a14:useLocalDpi xmlns:a14="http://schemas.microsoft.com/office/drawing/2010/main"/>
              </a:ext>
            </a:extLst>
          </a:blip>
          <a:srcRect b="15814"/>
          <a:stretch>
            <a:fillRect/>
          </a:stretch>
        </p:blipFill>
        <p:spPr>
          <a:xfrm>
            <a:off x="1476145" y="5479784"/>
            <a:ext cx="4607383" cy="5212029"/>
          </a:xfrm>
          <a:custGeom>
            <a:avLst/>
            <a:gdLst>
              <a:gd name="connsiteX0" fmla="*/ 0 w 4607383"/>
              <a:gd name="connsiteY0" fmla="*/ 0 h 5212029"/>
              <a:gd name="connsiteX1" fmla="*/ 4607383 w 4607383"/>
              <a:gd name="connsiteY1" fmla="*/ 0 h 5212029"/>
              <a:gd name="connsiteX2" fmla="*/ 4607383 w 4607383"/>
              <a:gd name="connsiteY2" fmla="*/ 5212029 h 5212029"/>
              <a:gd name="connsiteX3" fmla="*/ 0 w 4607383"/>
              <a:gd name="connsiteY3" fmla="*/ 5212029 h 5212029"/>
            </a:gdLst>
            <a:ahLst/>
            <a:cxnLst>
              <a:cxn ang="0">
                <a:pos x="connsiteX0" y="connsiteY0"/>
              </a:cxn>
              <a:cxn ang="0">
                <a:pos x="connsiteX1" y="connsiteY1"/>
              </a:cxn>
              <a:cxn ang="0">
                <a:pos x="connsiteX2" y="connsiteY2"/>
              </a:cxn>
              <a:cxn ang="0">
                <a:pos x="connsiteX3" y="connsiteY3"/>
              </a:cxn>
            </a:cxnLst>
            <a:rect l="l" t="t" r="r" b="b"/>
            <a:pathLst>
              <a:path w="4607383" h="5212029">
                <a:moveTo>
                  <a:pt x="0" y="0"/>
                </a:moveTo>
                <a:lnTo>
                  <a:pt x="4607383" y="0"/>
                </a:lnTo>
                <a:lnTo>
                  <a:pt x="4607383" y="5212029"/>
                </a:lnTo>
                <a:lnTo>
                  <a:pt x="0" y="5212029"/>
                </a:lnTo>
                <a:close/>
              </a:path>
            </a:pathLst>
          </a:custGeom>
        </p:spPr>
      </p:pic>
      <p:sp>
        <p:nvSpPr>
          <p:cNvPr id="48" name="Picture Placeholder 47">
            <a:extLst>
              <a:ext uri="{FF2B5EF4-FFF2-40B4-BE49-F238E27FC236}">
                <a16:creationId xmlns:a16="http://schemas.microsoft.com/office/drawing/2014/main" id="{9FC2D4DE-32FC-634B-AB46-8DB0DF3D5579}"/>
              </a:ext>
            </a:extLst>
          </p:cNvPr>
          <p:cNvSpPr>
            <a:spLocks noGrp="1"/>
          </p:cNvSpPr>
          <p:nvPr>
            <p:ph type="pic" sz="quarter" idx="13"/>
          </p:nvPr>
        </p:nvSpPr>
        <p:spPr>
          <a:xfrm>
            <a:off x="1793144" y="5952556"/>
            <a:ext cx="3973385" cy="4739257"/>
          </a:xfrm>
          <a:custGeom>
            <a:avLst/>
            <a:gdLst>
              <a:gd name="connsiteX0" fmla="*/ 738033 w 3973385"/>
              <a:gd name="connsiteY0" fmla="*/ 3910953 h 4739257"/>
              <a:gd name="connsiteX1" fmla="*/ 738033 w 3973385"/>
              <a:gd name="connsiteY1" fmla="*/ 4438888 h 4739257"/>
              <a:gd name="connsiteX2" fmla="*/ 3211934 w 3973385"/>
              <a:gd name="connsiteY2" fmla="*/ 4438888 h 4739257"/>
              <a:gd name="connsiteX3" fmla="*/ 3211934 w 3973385"/>
              <a:gd name="connsiteY3" fmla="*/ 3910953 h 4739257"/>
              <a:gd name="connsiteX4" fmla="*/ 0 w 3973385"/>
              <a:gd name="connsiteY4" fmla="*/ 0 h 4739257"/>
              <a:gd name="connsiteX5" fmla="*/ 3973385 w 3973385"/>
              <a:gd name="connsiteY5" fmla="*/ 0 h 4739257"/>
              <a:gd name="connsiteX6" fmla="*/ 3973385 w 3973385"/>
              <a:gd name="connsiteY6" fmla="*/ 4739257 h 4739257"/>
              <a:gd name="connsiteX7" fmla="*/ 0 w 3973385"/>
              <a:gd name="connsiteY7" fmla="*/ 4739257 h 473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3385" h="4739257">
                <a:moveTo>
                  <a:pt x="738033" y="3910953"/>
                </a:moveTo>
                <a:lnTo>
                  <a:pt x="738033" y="4438888"/>
                </a:lnTo>
                <a:lnTo>
                  <a:pt x="3211934" y="4438888"/>
                </a:lnTo>
                <a:lnTo>
                  <a:pt x="3211934" y="3910953"/>
                </a:lnTo>
                <a:close/>
                <a:moveTo>
                  <a:pt x="0" y="0"/>
                </a:moveTo>
                <a:lnTo>
                  <a:pt x="3973385" y="0"/>
                </a:lnTo>
                <a:lnTo>
                  <a:pt x="3973385" y="4739257"/>
                </a:lnTo>
                <a:lnTo>
                  <a:pt x="0" y="4739257"/>
                </a:lnTo>
                <a:close/>
              </a:path>
            </a:pathLst>
          </a:custGeom>
          <a:solidFill>
            <a:schemeClr val="bg1">
              <a:lumMod val="75000"/>
            </a:schemeClr>
          </a:solidFill>
        </p:spPr>
        <p:txBody>
          <a:bodyPr wrap="square">
            <a:noAutofit/>
          </a:bodyPr>
          <a:lstStyle>
            <a:lvl1pPr marL="0" indent="0" algn="ctr">
              <a:buNone/>
              <a:defRPr lang="fr-CA" sz="1000"/>
            </a:lvl1pPr>
          </a:lstStyle>
          <a:p>
            <a:endParaRPr lang="fr-CA" dirty="0"/>
          </a:p>
        </p:txBody>
      </p:sp>
      <p:sp>
        <p:nvSpPr>
          <p:cNvPr id="37" name="Rectangle 36">
            <a:extLst>
              <a:ext uri="{FF2B5EF4-FFF2-40B4-BE49-F238E27FC236}">
                <a16:creationId xmlns:a16="http://schemas.microsoft.com/office/drawing/2014/main" id="{3B009728-2DA3-8E4D-9F2A-C1239AFF1B1A}"/>
              </a:ext>
            </a:extLst>
          </p:cNvPr>
          <p:cNvSpPr/>
          <p:nvPr userDrawn="1"/>
        </p:nvSpPr>
        <p:spPr bwMode="auto">
          <a:xfrm>
            <a:off x="2542885" y="9876090"/>
            <a:ext cx="2473903" cy="527935"/>
          </a:xfrm>
          <a:prstGeom prst="rect">
            <a:avLst/>
          </a:prstGeom>
          <a:solidFill>
            <a:srgbClr val="69ADAD"/>
          </a:solidFill>
          <a:ln w="12700" cap="flat">
            <a:noFill/>
            <a:prstDash val="solid"/>
            <a:miter lim="800000"/>
            <a:headEnd/>
            <a:tailEnd/>
          </a:ln>
        </p:spPr>
        <p:txBody>
          <a:bodyPr vert="horz" wrap="square" lIns="141398" tIns="70698" rIns="141398" bIns="70698" numCol="1" rtlCol="0" anchor="t" anchorCtr="0" compatLnSpc="1">
            <a:prstTxWarp prst="textNoShape">
              <a:avLst/>
            </a:prstTxWarp>
          </a:bodyPr>
          <a:lstStyle/>
          <a:p>
            <a:pPr algn="ctr"/>
            <a:endParaRPr lang="fr-CA" sz="4175" dirty="0"/>
          </a:p>
        </p:txBody>
      </p:sp>
      <p:sp>
        <p:nvSpPr>
          <p:cNvPr id="40" name="Text Placeholder 32">
            <a:extLst>
              <a:ext uri="{FF2B5EF4-FFF2-40B4-BE49-F238E27FC236}">
                <a16:creationId xmlns:a16="http://schemas.microsoft.com/office/drawing/2014/main" id="{5F052AE7-3A08-4247-874C-FB077814E0FD}"/>
              </a:ext>
            </a:extLst>
          </p:cNvPr>
          <p:cNvSpPr>
            <a:spLocks noGrp="1"/>
          </p:cNvSpPr>
          <p:nvPr>
            <p:ph type="body" sz="quarter" idx="19" hasCustomPrompt="1"/>
          </p:nvPr>
        </p:nvSpPr>
        <p:spPr>
          <a:xfrm>
            <a:off x="1793144" y="9969560"/>
            <a:ext cx="3973385" cy="434465"/>
          </a:xfrm>
        </p:spPr>
        <p:txBody>
          <a:bodyPr anchor="t">
            <a:noAutofit/>
          </a:bodyPr>
          <a:lstStyle>
            <a:lvl1pPr marL="0" indent="0" algn="ctr">
              <a:lnSpc>
                <a:spcPct val="100000"/>
              </a:lnSpc>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67460" indent="0">
              <a:buNone/>
              <a:defRPr sz="3111">
                <a:solidFill>
                  <a:srgbClr val="011E3B"/>
                </a:solidFill>
                <a:latin typeface="Montserrat" pitchFamily="2" charset="77"/>
              </a:defRPr>
            </a:lvl2pPr>
            <a:lvl3pPr marL="734919" indent="0">
              <a:buNone/>
              <a:defRPr sz="3111">
                <a:solidFill>
                  <a:srgbClr val="011E3B"/>
                </a:solidFill>
                <a:latin typeface="Montserrat" pitchFamily="2" charset="77"/>
              </a:defRPr>
            </a:lvl3pPr>
            <a:lvl4pPr marL="1102379" indent="0">
              <a:buNone/>
              <a:defRPr sz="3111">
                <a:solidFill>
                  <a:srgbClr val="011E3B"/>
                </a:solidFill>
                <a:latin typeface="Montserrat" pitchFamily="2" charset="77"/>
              </a:defRPr>
            </a:lvl4pPr>
            <a:lvl5pPr marL="1469839" indent="0">
              <a:buNone/>
              <a:defRPr sz="3111">
                <a:solidFill>
                  <a:srgbClr val="011E3B"/>
                </a:solidFill>
                <a:latin typeface="Montserrat" pitchFamily="2" charset="77"/>
              </a:defRPr>
            </a:lvl5pPr>
          </a:lstStyle>
          <a:p>
            <a:pPr lvl="0"/>
            <a:r>
              <a:rPr lang="en-GB" dirty="0"/>
              <a:t>LEARN MORE</a:t>
            </a:r>
            <a:endParaRPr lang="en-US" dirty="0"/>
          </a:p>
        </p:txBody>
      </p:sp>
      <p:sp>
        <p:nvSpPr>
          <p:cNvPr id="2" name="Slide Number Placeholder 5">
            <a:extLst>
              <a:ext uri="{FF2B5EF4-FFF2-40B4-BE49-F238E27FC236}">
                <a16:creationId xmlns:a16="http://schemas.microsoft.com/office/drawing/2014/main" id="{ACC1BA24-7E25-F5C8-253F-523B2EC7C34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F04820CE-A23E-6B86-E655-4C884769B6B2}"/>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83792B55-125B-0453-0517-5C41B003C546}"/>
              </a:ext>
            </a:extLst>
          </p:cNvPr>
          <p:cNvSpPr>
            <a:spLocks noGrp="1"/>
          </p:cNvSpPr>
          <p:nvPr>
            <p:ph type="body" sz="quarter" idx="32" hasCustomPrompt="1"/>
          </p:nvPr>
        </p:nvSpPr>
        <p:spPr>
          <a:xfrm>
            <a:off x="801602" y="2619024"/>
            <a:ext cx="5956470" cy="2593004"/>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6" name="Straight Connector 5">
            <a:extLst>
              <a:ext uri="{FF2B5EF4-FFF2-40B4-BE49-F238E27FC236}">
                <a16:creationId xmlns:a16="http://schemas.microsoft.com/office/drawing/2014/main" id="{1D1738C7-048A-DE32-2F6A-0420D19B2C8D}"/>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AF267CF6-CAEC-C72E-AF56-A075C9BCF66F}"/>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8" name="Text Placeholder 32">
            <a:extLst>
              <a:ext uri="{FF2B5EF4-FFF2-40B4-BE49-F238E27FC236}">
                <a16:creationId xmlns:a16="http://schemas.microsoft.com/office/drawing/2014/main" id="{4119E4E2-BD4E-00FA-D0C2-8C09B0DBDF03}"/>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491419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F0D7B8DF-C511-9C06-2F3D-9E687673B09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5137" y="0"/>
            <a:ext cx="3301373" cy="4021666"/>
          </a:xfrm>
          <a:custGeom>
            <a:avLst/>
            <a:gdLst>
              <a:gd name="connsiteX0" fmla="*/ 0 w 3301373"/>
              <a:gd name="connsiteY0" fmla="*/ 0 h 4021666"/>
              <a:gd name="connsiteX1" fmla="*/ 3301373 w 3301373"/>
              <a:gd name="connsiteY1" fmla="*/ 0 h 4021666"/>
              <a:gd name="connsiteX2" fmla="*/ 3301373 w 3301373"/>
              <a:gd name="connsiteY2" fmla="*/ 4021666 h 4021666"/>
              <a:gd name="connsiteX3" fmla="*/ 0 w 3301373"/>
              <a:gd name="connsiteY3" fmla="*/ 4021666 h 4021666"/>
            </a:gdLst>
            <a:ahLst/>
            <a:cxnLst>
              <a:cxn ang="0">
                <a:pos x="connsiteX0" y="connsiteY0"/>
              </a:cxn>
              <a:cxn ang="0">
                <a:pos x="connsiteX1" y="connsiteY1"/>
              </a:cxn>
              <a:cxn ang="0">
                <a:pos x="connsiteX2" y="connsiteY2"/>
              </a:cxn>
              <a:cxn ang="0">
                <a:pos x="connsiteX3" y="connsiteY3"/>
              </a:cxn>
            </a:cxnLst>
            <a:rect l="l" t="t" r="r" b="b"/>
            <a:pathLst>
              <a:path w="3301373" h="4021666">
                <a:moveTo>
                  <a:pt x="0" y="0"/>
                </a:moveTo>
                <a:lnTo>
                  <a:pt x="3301373" y="0"/>
                </a:lnTo>
                <a:lnTo>
                  <a:pt x="3301373" y="4021666"/>
                </a:lnTo>
                <a:lnTo>
                  <a:pt x="0" y="4021666"/>
                </a:lnTo>
                <a:close/>
              </a:path>
            </a:pathLst>
          </a:custGeom>
        </p:spPr>
      </p:pic>
      <p:sp>
        <p:nvSpPr>
          <p:cNvPr id="24" name="Picture Placeholder 23">
            <a:extLst>
              <a:ext uri="{FF2B5EF4-FFF2-40B4-BE49-F238E27FC236}">
                <a16:creationId xmlns:a16="http://schemas.microsoft.com/office/drawing/2014/main" id="{22C8CDA2-11AA-89A0-D5B7-CF5C59B960A6}"/>
              </a:ext>
            </a:extLst>
          </p:cNvPr>
          <p:cNvSpPr>
            <a:spLocks noGrp="1"/>
          </p:cNvSpPr>
          <p:nvPr>
            <p:ph type="pic" sz="quarter" idx="44"/>
          </p:nvPr>
        </p:nvSpPr>
        <p:spPr>
          <a:xfrm>
            <a:off x="5136" y="1"/>
            <a:ext cx="2850694" cy="3459591"/>
          </a:xfrm>
          <a:custGeom>
            <a:avLst/>
            <a:gdLst>
              <a:gd name="connsiteX0" fmla="*/ 38767 w 2850694"/>
              <a:gd name="connsiteY0" fmla="*/ 0 h 3459591"/>
              <a:gd name="connsiteX1" fmla="*/ 1939899 w 2850694"/>
              <a:gd name="connsiteY1" fmla="*/ 0 h 3459591"/>
              <a:gd name="connsiteX2" fmla="*/ 2030037 w 2850694"/>
              <a:gd name="connsiteY2" fmla="*/ 54761 h 3459591"/>
              <a:gd name="connsiteX3" fmla="*/ 2850694 w 2850694"/>
              <a:gd name="connsiteY3" fmla="*/ 1598230 h 3459591"/>
              <a:gd name="connsiteX4" fmla="*/ 989333 w 2850694"/>
              <a:gd name="connsiteY4" fmla="*/ 3459591 h 3459591"/>
              <a:gd name="connsiteX5" fmla="*/ 102098 w 2850694"/>
              <a:gd name="connsiteY5" fmla="*/ 3234935 h 3459591"/>
              <a:gd name="connsiteX6" fmla="*/ 0 w 2850694"/>
              <a:gd name="connsiteY6" fmla="*/ 3172908 h 3459591"/>
              <a:gd name="connsiteX7" fmla="*/ 0 w 2850694"/>
              <a:gd name="connsiteY7" fmla="*/ 23552 h 345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694" h="3459591">
                <a:moveTo>
                  <a:pt x="38767" y="0"/>
                </a:moveTo>
                <a:lnTo>
                  <a:pt x="1939899" y="0"/>
                </a:lnTo>
                <a:lnTo>
                  <a:pt x="2030037" y="54761"/>
                </a:lnTo>
                <a:cubicBezTo>
                  <a:pt x="2525162" y="389261"/>
                  <a:pt x="2850694" y="955730"/>
                  <a:pt x="2850694" y="1598230"/>
                </a:cubicBezTo>
                <a:cubicBezTo>
                  <a:pt x="2850694" y="2626230"/>
                  <a:pt x="2017333" y="3459591"/>
                  <a:pt x="989333" y="3459591"/>
                </a:cubicBezTo>
                <a:cubicBezTo>
                  <a:pt x="668083" y="3459591"/>
                  <a:pt x="365841" y="3378208"/>
                  <a:pt x="102098" y="3234935"/>
                </a:cubicBezTo>
                <a:lnTo>
                  <a:pt x="0" y="3172908"/>
                </a:lnTo>
                <a:lnTo>
                  <a:pt x="0" y="23552"/>
                </a:lnTo>
                <a:close/>
              </a:path>
            </a:pathLst>
          </a:custGeom>
        </p:spPr>
        <p:txBody>
          <a:bodyPr wrap="square">
            <a:noAutofit/>
          </a:bodyPr>
          <a:lstStyle>
            <a:lvl1pPr>
              <a:defRPr sz="1600"/>
            </a:lvl1pPr>
          </a:lstStyle>
          <a:p>
            <a:endParaRPr lang="en-GB"/>
          </a:p>
        </p:txBody>
      </p:sp>
      <p:sp>
        <p:nvSpPr>
          <p:cNvPr id="28" name="Freeform 27">
            <a:extLst>
              <a:ext uri="{FF2B5EF4-FFF2-40B4-BE49-F238E27FC236}">
                <a16:creationId xmlns:a16="http://schemas.microsoft.com/office/drawing/2014/main" id="{46DBF39B-024B-0109-34B6-36578E9F03CE}"/>
              </a:ext>
            </a:extLst>
          </p:cNvPr>
          <p:cNvSpPr/>
          <p:nvPr userDrawn="1"/>
        </p:nvSpPr>
        <p:spPr>
          <a:xfrm>
            <a:off x="3779839" y="1"/>
            <a:ext cx="3779837" cy="4738961"/>
          </a:xfrm>
          <a:custGeom>
            <a:avLst/>
            <a:gdLst>
              <a:gd name="connsiteX0" fmla="*/ 1298119 w 3779837"/>
              <a:gd name="connsiteY0" fmla="*/ 0 h 4738961"/>
              <a:gd name="connsiteX1" fmla="*/ 3761976 w 3779837"/>
              <a:gd name="connsiteY1" fmla="*/ 0 h 4738961"/>
              <a:gd name="connsiteX2" fmla="*/ 3779837 w 3779837"/>
              <a:gd name="connsiteY2" fmla="*/ 10851 h 4738961"/>
              <a:gd name="connsiteX3" fmla="*/ 3779837 w 3779837"/>
              <a:gd name="connsiteY3" fmla="*/ 4406977 h 4738961"/>
              <a:gd name="connsiteX4" fmla="*/ 3736018 w 3779837"/>
              <a:gd name="connsiteY4" fmla="*/ 4433598 h 4738961"/>
              <a:gd name="connsiteX5" fmla="*/ 2530047 w 3779837"/>
              <a:gd name="connsiteY5" fmla="*/ 4738961 h 4738961"/>
              <a:gd name="connsiteX6" fmla="*/ 0 w 3779837"/>
              <a:gd name="connsiteY6" fmla="*/ 2208914 h 4738961"/>
              <a:gd name="connsiteX7" fmla="*/ 1115474 w 3779837"/>
              <a:gd name="connsiteY7" fmla="*/ 110960 h 4738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738961">
                <a:moveTo>
                  <a:pt x="1298119" y="0"/>
                </a:moveTo>
                <a:lnTo>
                  <a:pt x="3761976" y="0"/>
                </a:lnTo>
                <a:lnTo>
                  <a:pt x="3779837" y="10851"/>
                </a:lnTo>
                <a:lnTo>
                  <a:pt x="3779837" y="4406977"/>
                </a:lnTo>
                <a:lnTo>
                  <a:pt x="3736018" y="4433598"/>
                </a:lnTo>
                <a:cubicBezTo>
                  <a:pt x="3377527" y="4628342"/>
                  <a:pt x="2966705" y="4738961"/>
                  <a:pt x="2530047" y="4738961"/>
                </a:cubicBezTo>
                <a:cubicBezTo>
                  <a:pt x="1132741" y="4738961"/>
                  <a:pt x="0" y="3606220"/>
                  <a:pt x="0" y="2208914"/>
                </a:cubicBezTo>
                <a:cubicBezTo>
                  <a:pt x="0" y="1335598"/>
                  <a:pt x="442477" y="565627"/>
                  <a:pt x="1115474" y="11096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Slide Number Placeholder 5">
            <a:extLst>
              <a:ext uri="{FF2B5EF4-FFF2-40B4-BE49-F238E27FC236}">
                <a16:creationId xmlns:a16="http://schemas.microsoft.com/office/drawing/2014/main" id="{1BC60C5D-D897-82C2-1F2A-DE6F27704133}"/>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 name="Text Box 5">
            <a:extLst>
              <a:ext uri="{FF2B5EF4-FFF2-40B4-BE49-F238E27FC236}">
                <a16:creationId xmlns:a16="http://schemas.microsoft.com/office/drawing/2014/main" id="{E3ECE128-55CB-369D-EFDF-2FBB05DB528F}"/>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4" name="Text Placeholder 32">
            <a:extLst>
              <a:ext uri="{FF2B5EF4-FFF2-40B4-BE49-F238E27FC236}">
                <a16:creationId xmlns:a16="http://schemas.microsoft.com/office/drawing/2014/main" id="{6BADB925-F09B-3036-87C1-03CD63B23350}"/>
              </a:ext>
            </a:extLst>
          </p:cNvPr>
          <p:cNvSpPr>
            <a:spLocks noGrp="1"/>
          </p:cNvSpPr>
          <p:nvPr>
            <p:ph type="body" sz="quarter" idx="47" hasCustomPrompt="1"/>
          </p:nvPr>
        </p:nvSpPr>
        <p:spPr>
          <a:xfrm>
            <a:off x="4459209" y="1736495"/>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36" name="Text Placeholder 32">
            <a:extLst>
              <a:ext uri="{FF2B5EF4-FFF2-40B4-BE49-F238E27FC236}">
                <a16:creationId xmlns:a16="http://schemas.microsoft.com/office/drawing/2014/main" id="{3DF08E77-5DED-B32E-E211-36AAE24BCFD7}"/>
              </a:ext>
            </a:extLst>
          </p:cNvPr>
          <p:cNvSpPr>
            <a:spLocks noGrp="1"/>
          </p:cNvSpPr>
          <p:nvPr>
            <p:ph type="body" sz="quarter" idx="113" hasCustomPrompt="1"/>
          </p:nvPr>
        </p:nvSpPr>
        <p:spPr>
          <a:xfrm>
            <a:off x="4459209" y="887817"/>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sp>
        <p:nvSpPr>
          <p:cNvPr id="40" name="Text Placeholder 32">
            <a:extLst>
              <a:ext uri="{FF2B5EF4-FFF2-40B4-BE49-F238E27FC236}">
                <a16:creationId xmlns:a16="http://schemas.microsoft.com/office/drawing/2014/main" id="{3FD4B3B5-E7CB-618E-71AE-B2FDB5C049F0}"/>
              </a:ext>
            </a:extLst>
          </p:cNvPr>
          <p:cNvSpPr>
            <a:spLocks noGrp="1"/>
          </p:cNvSpPr>
          <p:nvPr>
            <p:ph type="body" sz="quarter" idx="114" hasCustomPrompt="1"/>
          </p:nvPr>
        </p:nvSpPr>
        <p:spPr>
          <a:xfrm>
            <a:off x="766012" y="7547751"/>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Location</a:t>
            </a:r>
            <a:endParaRPr lang="en-US" dirty="0"/>
          </a:p>
        </p:txBody>
      </p:sp>
      <p:sp>
        <p:nvSpPr>
          <p:cNvPr id="41" name="Text Placeholder 32">
            <a:extLst>
              <a:ext uri="{FF2B5EF4-FFF2-40B4-BE49-F238E27FC236}">
                <a16:creationId xmlns:a16="http://schemas.microsoft.com/office/drawing/2014/main" id="{3860C14F-8A8D-9718-E08A-2D229CD609F2}"/>
              </a:ext>
            </a:extLst>
          </p:cNvPr>
          <p:cNvSpPr>
            <a:spLocks noGrp="1"/>
          </p:cNvSpPr>
          <p:nvPr>
            <p:ph type="body" sz="quarter" idx="115" hasCustomPrompt="1"/>
          </p:nvPr>
        </p:nvSpPr>
        <p:spPr>
          <a:xfrm>
            <a:off x="750772" y="5639757"/>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42" name="Text Placeholder 32">
            <a:extLst>
              <a:ext uri="{FF2B5EF4-FFF2-40B4-BE49-F238E27FC236}">
                <a16:creationId xmlns:a16="http://schemas.microsoft.com/office/drawing/2014/main" id="{5C775629-0492-0CF7-6732-B7A0340AE915}"/>
              </a:ext>
            </a:extLst>
          </p:cNvPr>
          <p:cNvSpPr>
            <a:spLocks noGrp="1"/>
          </p:cNvSpPr>
          <p:nvPr>
            <p:ph type="body" sz="quarter" idx="116" hasCustomPrompt="1"/>
          </p:nvPr>
        </p:nvSpPr>
        <p:spPr>
          <a:xfrm>
            <a:off x="750772" y="5195174"/>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study</a:t>
            </a:r>
            <a:endParaRPr lang="en-US" dirty="0"/>
          </a:p>
        </p:txBody>
      </p:sp>
      <p:cxnSp>
        <p:nvCxnSpPr>
          <p:cNvPr id="43" name="Straight Connector 42">
            <a:extLst>
              <a:ext uri="{FF2B5EF4-FFF2-40B4-BE49-F238E27FC236}">
                <a16:creationId xmlns:a16="http://schemas.microsoft.com/office/drawing/2014/main" id="{9B2B36CE-031C-6BEA-E221-442FE8485181}"/>
              </a:ext>
            </a:extLst>
          </p:cNvPr>
          <p:cNvCxnSpPr>
            <a:cxnSpLocks/>
          </p:cNvCxnSpPr>
          <p:nvPr userDrawn="1"/>
        </p:nvCxnSpPr>
        <p:spPr>
          <a:xfrm>
            <a:off x="0" y="7452884"/>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6" name="Text Placeholder 32">
            <a:extLst>
              <a:ext uri="{FF2B5EF4-FFF2-40B4-BE49-F238E27FC236}">
                <a16:creationId xmlns:a16="http://schemas.microsoft.com/office/drawing/2014/main" id="{995AC8E0-FC2C-8D66-6424-D1DF6E9D99DB}"/>
              </a:ext>
            </a:extLst>
          </p:cNvPr>
          <p:cNvSpPr>
            <a:spLocks noGrp="1"/>
          </p:cNvSpPr>
          <p:nvPr>
            <p:ph type="body" sz="quarter" idx="45" hasCustomPrompt="1"/>
          </p:nvPr>
        </p:nvSpPr>
        <p:spPr>
          <a:xfrm>
            <a:off x="4459209" y="24607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Module</a:t>
            </a:r>
            <a:endParaRPr lang="en-US" dirty="0"/>
          </a:p>
        </p:txBody>
      </p:sp>
      <p:sp>
        <p:nvSpPr>
          <p:cNvPr id="27" name="Text Placeholder 32">
            <a:extLst>
              <a:ext uri="{FF2B5EF4-FFF2-40B4-BE49-F238E27FC236}">
                <a16:creationId xmlns:a16="http://schemas.microsoft.com/office/drawing/2014/main" id="{E2862F7B-3091-E4BB-3622-182D7BA04C9D}"/>
              </a:ext>
            </a:extLst>
          </p:cNvPr>
          <p:cNvSpPr>
            <a:spLocks noGrp="1"/>
          </p:cNvSpPr>
          <p:nvPr>
            <p:ph type="body" sz="quarter" idx="119" hasCustomPrompt="1"/>
          </p:nvPr>
        </p:nvSpPr>
        <p:spPr>
          <a:xfrm>
            <a:off x="4459209" y="29179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Type of Business</a:t>
            </a:r>
            <a:endParaRPr lang="en-US" dirty="0"/>
          </a:p>
        </p:txBody>
      </p:sp>
      <p:sp>
        <p:nvSpPr>
          <p:cNvPr id="29" name="Text Placeholder 32">
            <a:extLst>
              <a:ext uri="{FF2B5EF4-FFF2-40B4-BE49-F238E27FC236}">
                <a16:creationId xmlns:a16="http://schemas.microsoft.com/office/drawing/2014/main" id="{C8ECAA0B-ACC6-2AE5-ACC5-32D06B99F9CE}"/>
              </a:ext>
            </a:extLst>
          </p:cNvPr>
          <p:cNvSpPr>
            <a:spLocks noGrp="1"/>
          </p:cNvSpPr>
          <p:nvPr>
            <p:ph type="body" sz="quarter" idx="120" hasCustomPrompt="1"/>
          </p:nvPr>
        </p:nvSpPr>
        <p:spPr>
          <a:xfrm>
            <a:off x="4459209" y="33751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Website</a:t>
            </a:r>
            <a:endParaRPr lang="en-US" dirty="0"/>
          </a:p>
        </p:txBody>
      </p:sp>
      <p:cxnSp>
        <p:nvCxnSpPr>
          <p:cNvPr id="49" name="Straight Connector 48">
            <a:extLst>
              <a:ext uri="{FF2B5EF4-FFF2-40B4-BE49-F238E27FC236}">
                <a16:creationId xmlns:a16="http://schemas.microsoft.com/office/drawing/2014/main" id="{0F4692A4-3331-521E-7360-67F4A1A33445}"/>
              </a:ext>
            </a:extLst>
          </p:cNvPr>
          <p:cNvCxnSpPr>
            <a:cxnSpLocks/>
          </p:cNvCxnSpPr>
          <p:nvPr userDrawn="1"/>
        </p:nvCxnSpPr>
        <p:spPr>
          <a:xfrm flipH="1">
            <a:off x="4451408" y="3267600"/>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7B35E69-D833-56FB-AFFF-5B35AB4F530E}"/>
              </a:ext>
            </a:extLst>
          </p:cNvPr>
          <p:cNvCxnSpPr>
            <a:cxnSpLocks/>
          </p:cNvCxnSpPr>
          <p:nvPr userDrawn="1"/>
        </p:nvCxnSpPr>
        <p:spPr>
          <a:xfrm flipH="1">
            <a:off x="4451408" y="28184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8846A0A-9FA2-E918-CBF3-4E879769DBCB}"/>
              </a:ext>
            </a:extLst>
          </p:cNvPr>
          <p:cNvCxnSpPr>
            <a:cxnSpLocks/>
          </p:cNvCxnSpPr>
          <p:nvPr userDrawn="1"/>
        </p:nvCxnSpPr>
        <p:spPr>
          <a:xfrm flipH="1">
            <a:off x="4451408" y="15992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 Placeholder 32">
            <a:extLst>
              <a:ext uri="{FF2B5EF4-FFF2-40B4-BE49-F238E27FC236}">
                <a16:creationId xmlns:a16="http://schemas.microsoft.com/office/drawing/2014/main" id="{791C1818-B93E-22E5-8CED-2BA414C8A8FD}"/>
              </a:ext>
            </a:extLst>
          </p:cNvPr>
          <p:cNvSpPr>
            <a:spLocks noGrp="1"/>
          </p:cNvSpPr>
          <p:nvPr>
            <p:ph type="body" sz="quarter" idx="121" hasCustomPrompt="1"/>
          </p:nvPr>
        </p:nvSpPr>
        <p:spPr>
          <a:xfrm>
            <a:off x="734729" y="8046073"/>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1841413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1" name="Text Placeholder 32">
            <a:extLst>
              <a:ext uri="{FF2B5EF4-FFF2-40B4-BE49-F238E27FC236}">
                <a16:creationId xmlns:a16="http://schemas.microsoft.com/office/drawing/2014/main" id="{683DB77A-99D2-19ED-DF6F-B44AEE5F4BCE}"/>
              </a:ext>
            </a:extLst>
          </p:cNvPr>
          <p:cNvSpPr>
            <a:spLocks noGrp="1"/>
          </p:cNvSpPr>
          <p:nvPr>
            <p:ph type="body" sz="quarter" idx="61" hasCustomPrompt="1"/>
          </p:nvPr>
        </p:nvSpPr>
        <p:spPr>
          <a:xfrm>
            <a:off x="766012" y="6149784"/>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2" name="Text Placeholder 32">
            <a:extLst>
              <a:ext uri="{FF2B5EF4-FFF2-40B4-BE49-F238E27FC236}">
                <a16:creationId xmlns:a16="http://schemas.microsoft.com/office/drawing/2014/main" id="{E26FED5F-31EF-E3B2-4CB6-AB4FE6871140}"/>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4" name="Slide Number Placeholder 5">
            <a:extLst>
              <a:ext uri="{FF2B5EF4-FFF2-40B4-BE49-F238E27FC236}">
                <a16:creationId xmlns:a16="http://schemas.microsoft.com/office/drawing/2014/main" id="{8A6CCB53-7593-4217-805B-FA1B039869BE}"/>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5" name="Text Box 5">
            <a:extLst>
              <a:ext uri="{FF2B5EF4-FFF2-40B4-BE49-F238E27FC236}">
                <a16:creationId xmlns:a16="http://schemas.microsoft.com/office/drawing/2014/main" id="{89061FE9-BA0D-CD9B-CBEE-584CA3F63DE5}"/>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Text Placeholder 32">
            <a:extLst>
              <a:ext uri="{FF2B5EF4-FFF2-40B4-BE49-F238E27FC236}">
                <a16:creationId xmlns:a16="http://schemas.microsoft.com/office/drawing/2014/main" id="{89348D06-8DA3-B9ED-E577-9281356644CD}"/>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8" name="Text Placeholder 32">
            <a:extLst>
              <a:ext uri="{FF2B5EF4-FFF2-40B4-BE49-F238E27FC236}">
                <a16:creationId xmlns:a16="http://schemas.microsoft.com/office/drawing/2014/main" id="{5B108035-4825-C93D-5395-A4B2017188E0}"/>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E23164AF-3A1D-79FF-D5F0-C6E6BD0654DA}"/>
              </a:ext>
            </a:extLst>
          </p:cNvPr>
          <p:cNvCxnSpPr>
            <a:cxnSpLocks/>
          </p:cNvCxnSpPr>
          <p:nvPr userDrawn="1"/>
        </p:nvCxnSpPr>
        <p:spPr>
          <a:xfrm>
            <a:off x="0" y="5348532"/>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5AFDEA55-A5AA-821E-76D7-7640B254B82C}"/>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cxnSp>
        <p:nvCxnSpPr>
          <p:cNvPr id="4" name="Straight Connector 3">
            <a:extLst>
              <a:ext uri="{FF2B5EF4-FFF2-40B4-BE49-F238E27FC236}">
                <a16:creationId xmlns:a16="http://schemas.microsoft.com/office/drawing/2014/main" id="{24EE2D68-290E-90FD-0405-7941A6866B61}"/>
              </a:ext>
            </a:extLst>
          </p:cNvPr>
          <p:cNvCxnSpPr>
            <a:cxnSpLocks/>
          </p:cNvCxnSpPr>
          <p:nvPr userDrawn="1"/>
        </p:nvCxnSpPr>
        <p:spPr>
          <a:xfrm>
            <a:off x="3801978" y="122571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90807A-202A-9519-1AE1-CD81A29AE616}"/>
              </a:ext>
            </a:extLst>
          </p:cNvPr>
          <p:cNvCxnSpPr>
            <a:cxnSpLocks/>
          </p:cNvCxnSpPr>
          <p:nvPr userDrawn="1"/>
        </p:nvCxnSpPr>
        <p:spPr>
          <a:xfrm>
            <a:off x="3801978" y="6054385"/>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5B9980DA-B80C-7E14-FEF2-789ED7C4BCD2}"/>
              </a:ext>
            </a:extLst>
          </p:cNvPr>
          <p:cNvGrpSpPr/>
          <p:nvPr userDrawn="1"/>
        </p:nvGrpSpPr>
        <p:grpSpPr>
          <a:xfrm>
            <a:off x="6770986" y="850643"/>
            <a:ext cx="750136" cy="750136"/>
            <a:chOff x="7559675" y="1928896"/>
            <a:chExt cx="750136" cy="750136"/>
          </a:xfrm>
        </p:grpSpPr>
        <p:sp>
          <p:nvSpPr>
            <p:cNvPr id="33" name="Oval 32">
              <a:extLst>
                <a:ext uri="{FF2B5EF4-FFF2-40B4-BE49-F238E27FC236}">
                  <a16:creationId xmlns:a16="http://schemas.microsoft.com/office/drawing/2014/main" id="{252B73B7-DFCE-2FCF-C6B2-2597C0AA21C9}"/>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37CCCADD-D618-EE39-EE71-3F78EB829B1E}"/>
                </a:ext>
              </a:extLst>
            </p:cNvPr>
            <p:cNvGrpSpPr/>
            <p:nvPr userDrawn="1"/>
          </p:nvGrpSpPr>
          <p:grpSpPr>
            <a:xfrm>
              <a:off x="7683372" y="2028561"/>
              <a:ext cx="526805" cy="526741"/>
              <a:chOff x="1042830" y="5367345"/>
              <a:chExt cx="907476" cy="907364"/>
            </a:xfrm>
            <a:solidFill>
              <a:schemeClr val="bg1"/>
            </a:solidFill>
          </p:grpSpPr>
          <p:grpSp>
            <p:nvGrpSpPr>
              <p:cNvPr id="8" name="Graphic 2">
                <a:extLst>
                  <a:ext uri="{FF2B5EF4-FFF2-40B4-BE49-F238E27FC236}">
                    <a16:creationId xmlns:a16="http://schemas.microsoft.com/office/drawing/2014/main" id="{FB03E29C-D84C-3185-3F22-04692D90FCD8}"/>
                  </a:ext>
                </a:extLst>
              </p:cNvPr>
              <p:cNvGrpSpPr/>
              <p:nvPr userDrawn="1"/>
            </p:nvGrpSpPr>
            <p:grpSpPr>
              <a:xfrm>
                <a:off x="1042830" y="5367345"/>
                <a:ext cx="907476" cy="907364"/>
                <a:chOff x="5318121" y="3727141"/>
                <a:chExt cx="907476" cy="907364"/>
              </a:xfrm>
              <a:grpFill/>
            </p:grpSpPr>
            <p:sp>
              <p:nvSpPr>
                <p:cNvPr id="24" name="Freeform 23">
                  <a:extLst>
                    <a:ext uri="{FF2B5EF4-FFF2-40B4-BE49-F238E27FC236}">
                      <a16:creationId xmlns:a16="http://schemas.microsoft.com/office/drawing/2014/main" id="{E41F8654-CAA8-FC2B-60B4-3BFB2DDDE41A}"/>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393C3229-7110-F300-EA6E-2E0DAE7946D8}"/>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3042E2B3-14FC-4E19-A386-B7349606324B}"/>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3F2218-3891-7B1D-6684-0DC0A5C13FD2}"/>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F266B9A-A2E4-655A-42CB-9BB212953CB1}"/>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0FDC28B9-DDBE-111F-C2B1-FCF87455E2F0}"/>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E5EDE79B-ADB2-43F5-08C5-E967F4437DDA}"/>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12BED00E-1C36-B2A1-35D3-F168F7EEFC52}"/>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7DF0C5A6-81DE-4E66-3672-5C0ECE4F5BE5}"/>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9" name="Graphic 2">
                <a:extLst>
                  <a:ext uri="{FF2B5EF4-FFF2-40B4-BE49-F238E27FC236}">
                    <a16:creationId xmlns:a16="http://schemas.microsoft.com/office/drawing/2014/main" id="{2CDAA170-A128-19B6-2433-3C4871A90553}"/>
                  </a:ext>
                </a:extLst>
              </p:cNvPr>
              <p:cNvGrpSpPr/>
              <p:nvPr userDrawn="1"/>
            </p:nvGrpSpPr>
            <p:grpSpPr>
              <a:xfrm>
                <a:off x="1304333" y="5488666"/>
                <a:ext cx="566267" cy="691349"/>
                <a:chOff x="5574516" y="3858678"/>
                <a:chExt cx="566267" cy="691349"/>
              </a:xfrm>
              <a:grpFill/>
            </p:grpSpPr>
            <p:sp>
              <p:nvSpPr>
                <p:cNvPr id="10" name="Freeform 9">
                  <a:extLst>
                    <a:ext uri="{FF2B5EF4-FFF2-40B4-BE49-F238E27FC236}">
                      <a16:creationId xmlns:a16="http://schemas.microsoft.com/office/drawing/2014/main" id="{983E9446-8270-15CF-0B8A-3BCEE228EC54}"/>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F12A8510-9425-241E-4FDC-E11E72AB78F8}"/>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6EFFA6EE-E80C-B79B-3656-D610E9133619}"/>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E6DE053B-340E-AD0D-05DD-7D9FF1930CF8}"/>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59B0FB4A-07E2-C7F2-FC24-032DCAA98BCA}"/>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3C53E012-FCCD-33C7-E3BE-2B7B81E5BDAF}"/>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grpSp>
        <p:nvGrpSpPr>
          <p:cNvPr id="74" name="Group 73">
            <a:extLst>
              <a:ext uri="{FF2B5EF4-FFF2-40B4-BE49-F238E27FC236}">
                <a16:creationId xmlns:a16="http://schemas.microsoft.com/office/drawing/2014/main" id="{41B38884-3165-C2C1-F4C9-CB30F1C1FF1E}"/>
              </a:ext>
            </a:extLst>
          </p:cNvPr>
          <p:cNvGrpSpPr/>
          <p:nvPr userDrawn="1"/>
        </p:nvGrpSpPr>
        <p:grpSpPr>
          <a:xfrm>
            <a:off x="6770986" y="5699369"/>
            <a:ext cx="750136" cy="750136"/>
            <a:chOff x="6770986" y="5699369"/>
            <a:chExt cx="750136" cy="750136"/>
          </a:xfrm>
        </p:grpSpPr>
        <p:sp>
          <p:nvSpPr>
            <p:cNvPr id="36" name="Oval 35">
              <a:extLst>
                <a:ext uri="{FF2B5EF4-FFF2-40B4-BE49-F238E27FC236}">
                  <a16:creationId xmlns:a16="http://schemas.microsoft.com/office/drawing/2014/main" id="{52662F31-2498-615B-884C-7BC191F560B3}"/>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5" name="Group 54">
              <a:extLst>
                <a:ext uri="{FF2B5EF4-FFF2-40B4-BE49-F238E27FC236}">
                  <a16:creationId xmlns:a16="http://schemas.microsoft.com/office/drawing/2014/main" id="{55828198-D3F9-6AC2-E5A1-AA9F970EA6E8}"/>
                </a:ext>
              </a:extLst>
            </p:cNvPr>
            <p:cNvGrpSpPr/>
            <p:nvPr userDrawn="1"/>
          </p:nvGrpSpPr>
          <p:grpSpPr>
            <a:xfrm>
              <a:off x="6927017" y="5844011"/>
              <a:ext cx="460180" cy="460851"/>
              <a:chOff x="5846399" y="5075944"/>
              <a:chExt cx="910779" cy="912108"/>
            </a:xfrm>
            <a:solidFill>
              <a:schemeClr val="bg1"/>
            </a:solidFill>
          </p:grpSpPr>
          <p:grpSp>
            <p:nvGrpSpPr>
              <p:cNvPr id="56" name="Graphic 2">
                <a:extLst>
                  <a:ext uri="{FF2B5EF4-FFF2-40B4-BE49-F238E27FC236}">
                    <a16:creationId xmlns:a16="http://schemas.microsoft.com/office/drawing/2014/main" id="{A6B2680D-7D00-85A3-43B4-4E96D1F1B78B}"/>
                  </a:ext>
                </a:extLst>
              </p:cNvPr>
              <p:cNvGrpSpPr/>
              <p:nvPr userDrawn="1"/>
            </p:nvGrpSpPr>
            <p:grpSpPr>
              <a:xfrm>
                <a:off x="6118625" y="5123402"/>
                <a:ext cx="376897" cy="533617"/>
                <a:chOff x="2711364" y="4936062"/>
                <a:chExt cx="376897" cy="533617"/>
              </a:xfrm>
              <a:grpFill/>
            </p:grpSpPr>
            <p:sp>
              <p:nvSpPr>
                <p:cNvPr id="68" name="Freeform 67">
                  <a:extLst>
                    <a:ext uri="{FF2B5EF4-FFF2-40B4-BE49-F238E27FC236}">
                      <a16:creationId xmlns:a16="http://schemas.microsoft.com/office/drawing/2014/main" id="{AAB89080-2F7D-C555-8A32-8E8F474BBE6D}"/>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2191A19F-991B-B620-71DD-491288156767}"/>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0E7F3045-B0B5-5282-02BC-211E5026848B}"/>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8F37487-22DD-D069-A682-804FC13FB660}"/>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83F13562-5277-F567-D5EF-245F6ED58758}"/>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F2AFF3FE-031E-4742-49C7-745F5231144B}"/>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DDD2BDC0-0EEC-33C7-4B11-D3726438E37A}"/>
                  </a:ext>
                </a:extLst>
              </p:cNvPr>
              <p:cNvGrpSpPr/>
              <p:nvPr userDrawn="1"/>
            </p:nvGrpSpPr>
            <p:grpSpPr>
              <a:xfrm>
                <a:off x="5846399" y="5075944"/>
                <a:ext cx="910779" cy="912108"/>
                <a:chOff x="2444246" y="4903928"/>
                <a:chExt cx="910779" cy="912108"/>
              </a:xfrm>
              <a:grpFill/>
            </p:grpSpPr>
            <p:sp>
              <p:nvSpPr>
                <p:cNvPr id="58" name="Freeform 57">
                  <a:extLst>
                    <a:ext uri="{FF2B5EF4-FFF2-40B4-BE49-F238E27FC236}">
                      <a16:creationId xmlns:a16="http://schemas.microsoft.com/office/drawing/2014/main" id="{FC8E0CF1-EBEF-2DB0-AEAB-D8CFF83A982E}"/>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6F25046D-773B-A398-2673-1D495A258198}"/>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199C4008-275F-5FBE-0513-E07968086A6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CBB67DFD-B059-F1DC-8906-E45C93D05CDA}"/>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C091A3A-3D03-B51D-ADF3-9DF31B6B58F9}"/>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FE9CD1BC-EFD7-6561-FAA0-E99119CC3FA2}"/>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6BA1089D-BA8E-85CB-C826-59046E958D0B}"/>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E6B4D28A-2291-3951-00F6-CDE0236F3A4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FE186408-3ABA-84A1-3862-1D6532ABE1D1}"/>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44F040D-679B-A237-FE33-21F57482AAE8}"/>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79562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ase Study 2">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8A5AA431-18C7-0540-79DF-4D706B9DDA11}"/>
              </a:ext>
            </a:extLst>
          </p:cNvPr>
          <p:cNvSpPr/>
          <p:nvPr userDrawn="1"/>
        </p:nvSpPr>
        <p:spPr>
          <a:xfrm>
            <a:off x="0" y="1"/>
            <a:ext cx="5954589" cy="3385086"/>
          </a:xfrm>
          <a:custGeom>
            <a:avLst/>
            <a:gdLst>
              <a:gd name="connsiteX0" fmla="*/ 0 w 5954589"/>
              <a:gd name="connsiteY0" fmla="*/ 0 h 3385086"/>
              <a:gd name="connsiteX1" fmla="*/ 5036093 w 5954589"/>
              <a:gd name="connsiteY1" fmla="*/ 0 h 3385086"/>
              <a:gd name="connsiteX2" fmla="*/ 4943736 w 5954589"/>
              <a:gd name="connsiteY2" fmla="*/ 123507 h 3385086"/>
              <a:gd name="connsiteX3" fmla="*/ 4569471 w 5954589"/>
              <a:gd name="connsiteY3" fmla="*/ 1348767 h 3385086"/>
              <a:gd name="connsiteX4" fmla="*/ 5907909 w 5954589"/>
              <a:gd name="connsiteY4" fmla="*/ 3368001 h 3385086"/>
              <a:gd name="connsiteX5" fmla="*/ 5954589 w 5954589"/>
              <a:gd name="connsiteY5" fmla="*/ 3385086 h 3385086"/>
              <a:gd name="connsiteX6" fmla="*/ 0 w 5954589"/>
              <a:gd name="connsiteY6" fmla="*/ 3385086 h 33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54589" h="3385086">
                <a:moveTo>
                  <a:pt x="0" y="0"/>
                </a:moveTo>
                <a:lnTo>
                  <a:pt x="5036093" y="0"/>
                </a:lnTo>
                <a:lnTo>
                  <a:pt x="4943736" y="123507"/>
                </a:lnTo>
                <a:cubicBezTo>
                  <a:pt x="4707445" y="473265"/>
                  <a:pt x="4569471" y="894903"/>
                  <a:pt x="4569471" y="1348767"/>
                </a:cubicBezTo>
                <a:cubicBezTo>
                  <a:pt x="4569471" y="2256495"/>
                  <a:pt x="5121365" y="3035321"/>
                  <a:pt x="5907909" y="3368001"/>
                </a:cubicBezTo>
                <a:lnTo>
                  <a:pt x="5954589" y="3385086"/>
                </a:lnTo>
                <a:lnTo>
                  <a:pt x="0" y="3385086"/>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283"/>
          </a:p>
        </p:txBody>
      </p:sp>
      <p:sp>
        <p:nvSpPr>
          <p:cNvPr id="6" name="Text Placeholder 23">
            <a:extLst>
              <a:ext uri="{FF2B5EF4-FFF2-40B4-BE49-F238E27FC236}">
                <a16:creationId xmlns:a16="http://schemas.microsoft.com/office/drawing/2014/main" id="{13DCDA6C-A304-0B93-9751-ED15D90DFD00}"/>
              </a:ext>
            </a:extLst>
          </p:cNvPr>
          <p:cNvSpPr>
            <a:spLocks noGrp="1"/>
          </p:cNvSpPr>
          <p:nvPr>
            <p:ph type="body" sz="quarter" idx="55" hasCustomPrompt="1"/>
          </p:nvPr>
        </p:nvSpPr>
        <p:spPr>
          <a:xfrm>
            <a:off x="615910" y="510251"/>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7" name="Text Placeholder 23">
            <a:extLst>
              <a:ext uri="{FF2B5EF4-FFF2-40B4-BE49-F238E27FC236}">
                <a16:creationId xmlns:a16="http://schemas.microsoft.com/office/drawing/2014/main" id="{9F9FB516-C4E9-656B-F124-9805ABA2D222}"/>
              </a:ext>
            </a:extLst>
          </p:cNvPr>
          <p:cNvSpPr>
            <a:spLocks noGrp="1"/>
          </p:cNvSpPr>
          <p:nvPr>
            <p:ph type="body" sz="quarter" idx="42" hasCustomPrompt="1"/>
          </p:nvPr>
        </p:nvSpPr>
        <p:spPr>
          <a:xfrm>
            <a:off x="615910" y="518529"/>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Text Placeholder 32">
            <a:extLst>
              <a:ext uri="{FF2B5EF4-FFF2-40B4-BE49-F238E27FC236}">
                <a16:creationId xmlns:a16="http://schemas.microsoft.com/office/drawing/2014/main" id="{6C2BC772-F219-61B6-EDE6-82E02402618F}"/>
              </a:ext>
            </a:extLst>
          </p:cNvPr>
          <p:cNvSpPr>
            <a:spLocks noGrp="1"/>
          </p:cNvSpPr>
          <p:nvPr>
            <p:ph type="body" sz="quarter" idx="52" hasCustomPrompt="1"/>
          </p:nvPr>
        </p:nvSpPr>
        <p:spPr>
          <a:xfrm>
            <a:off x="615910" y="2568299"/>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1" name="Text Placeholder 23">
            <a:extLst>
              <a:ext uri="{FF2B5EF4-FFF2-40B4-BE49-F238E27FC236}">
                <a16:creationId xmlns:a16="http://schemas.microsoft.com/office/drawing/2014/main" id="{B923F593-2D9B-6443-8F94-BD2E6A7036C0}"/>
              </a:ext>
            </a:extLst>
          </p:cNvPr>
          <p:cNvSpPr>
            <a:spLocks noGrp="1"/>
          </p:cNvSpPr>
          <p:nvPr>
            <p:ph type="body" sz="quarter" idx="54" hasCustomPrompt="1"/>
          </p:nvPr>
        </p:nvSpPr>
        <p:spPr>
          <a:xfrm>
            <a:off x="3128102" y="192684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2" name="Text Placeholder 32">
            <a:extLst>
              <a:ext uri="{FF2B5EF4-FFF2-40B4-BE49-F238E27FC236}">
                <a16:creationId xmlns:a16="http://schemas.microsoft.com/office/drawing/2014/main" id="{8E13B011-2BED-E344-BF1E-093D5911E35C}"/>
              </a:ext>
            </a:extLst>
          </p:cNvPr>
          <p:cNvSpPr>
            <a:spLocks noGrp="1"/>
          </p:cNvSpPr>
          <p:nvPr>
            <p:ph type="body" sz="quarter" idx="65" hasCustomPrompt="1"/>
          </p:nvPr>
        </p:nvSpPr>
        <p:spPr>
          <a:xfrm>
            <a:off x="766012" y="4733361"/>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3" name="Text Placeholder 32">
            <a:extLst>
              <a:ext uri="{FF2B5EF4-FFF2-40B4-BE49-F238E27FC236}">
                <a16:creationId xmlns:a16="http://schemas.microsoft.com/office/drawing/2014/main" id="{A378379D-932F-B94E-582E-7D2808690B84}"/>
              </a:ext>
            </a:extLst>
          </p:cNvPr>
          <p:cNvSpPr>
            <a:spLocks noGrp="1"/>
          </p:cNvSpPr>
          <p:nvPr>
            <p:ph type="body" sz="quarter" idx="114" hasCustomPrompt="1"/>
          </p:nvPr>
        </p:nvSpPr>
        <p:spPr>
          <a:xfrm>
            <a:off x="766012" y="4098701"/>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1751A68F-B65D-76DE-545D-FAD107966D28}"/>
              </a:ext>
            </a:extLst>
          </p:cNvPr>
          <p:cNvCxnSpPr>
            <a:cxnSpLocks/>
          </p:cNvCxnSpPr>
          <p:nvPr userDrawn="1"/>
        </p:nvCxnSpPr>
        <p:spPr>
          <a:xfrm>
            <a:off x="0" y="6980109"/>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0" name="Text Placeholder 32">
            <a:extLst>
              <a:ext uri="{FF2B5EF4-FFF2-40B4-BE49-F238E27FC236}">
                <a16:creationId xmlns:a16="http://schemas.microsoft.com/office/drawing/2014/main" id="{A18AD7F3-4964-2355-486A-7DA407477D3D}"/>
              </a:ext>
            </a:extLst>
          </p:cNvPr>
          <p:cNvSpPr>
            <a:spLocks noGrp="1"/>
          </p:cNvSpPr>
          <p:nvPr>
            <p:ph type="body" sz="quarter" idx="115" hasCustomPrompt="1"/>
          </p:nvPr>
        </p:nvSpPr>
        <p:spPr>
          <a:xfrm>
            <a:off x="730153" y="7799289"/>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21" name="Text Placeholder 32">
            <a:extLst>
              <a:ext uri="{FF2B5EF4-FFF2-40B4-BE49-F238E27FC236}">
                <a16:creationId xmlns:a16="http://schemas.microsoft.com/office/drawing/2014/main" id="{36212791-295B-05E5-2BA0-2CA7EBCB07C6}"/>
              </a:ext>
            </a:extLst>
          </p:cNvPr>
          <p:cNvSpPr>
            <a:spLocks noGrp="1"/>
          </p:cNvSpPr>
          <p:nvPr>
            <p:ph type="body" sz="quarter" idx="116" hasCustomPrompt="1"/>
          </p:nvPr>
        </p:nvSpPr>
        <p:spPr>
          <a:xfrm>
            <a:off x="730153" y="7164629"/>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22" name="Slide Number Placeholder 5">
            <a:extLst>
              <a:ext uri="{FF2B5EF4-FFF2-40B4-BE49-F238E27FC236}">
                <a16:creationId xmlns:a16="http://schemas.microsoft.com/office/drawing/2014/main" id="{E3491C23-B259-A7ED-C493-19EA361E29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23" name="Text Box 5">
            <a:extLst>
              <a:ext uri="{FF2B5EF4-FFF2-40B4-BE49-F238E27FC236}">
                <a16:creationId xmlns:a16="http://schemas.microsoft.com/office/drawing/2014/main" id="{0FFC472A-7D44-B629-671F-4A7DA6EDB5FC}"/>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4" name="Picture 23">
            <a:extLst>
              <a:ext uri="{FF2B5EF4-FFF2-40B4-BE49-F238E27FC236}">
                <a16:creationId xmlns:a16="http://schemas.microsoft.com/office/drawing/2014/main" id="{98EB354F-1461-F882-9EBC-52167392BD7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7" name="Picture Placeholder 26">
            <a:extLst>
              <a:ext uri="{FF2B5EF4-FFF2-40B4-BE49-F238E27FC236}">
                <a16:creationId xmlns:a16="http://schemas.microsoft.com/office/drawing/2014/main" id="{54EE477C-E353-1093-85B8-AC2173B9A332}"/>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50" name="Straight Connector 49">
            <a:extLst>
              <a:ext uri="{FF2B5EF4-FFF2-40B4-BE49-F238E27FC236}">
                <a16:creationId xmlns:a16="http://schemas.microsoft.com/office/drawing/2014/main" id="{8F4B9124-5C2A-FA1D-3EBD-FD9CB404BFAA}"/>
              </a:ext>
            </a:extLst>
          </p:cNvPr>
          <p:cNvCxnSpPr>
            <a:cxnSpLocks/>
          </p:cNvCxnSpPr>
          <p:nvPr userDrawn="1"/>
        </p:nvCxnSpPr>
        <p:spPr>
          <a:xfrm>
            <a:off x="3801978" y="4640714"/>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602D0789-6C5F-60B5-4C6B-8232DD1FA03F}"/>
              </a:ext>
            </a:extLst>
          </p:cNvPr>
          <p:cNvGrpSpPr/>
          <p:nvPr userDrawn="1"/>
        </p:nvGrpSpPr>
        <p:grpSpPr>
          <a:xfrm>
            <a:off x="6770986" y="4265646"/>
            <a:ext cx="750136" cy="750136"/>
            <a:chOff x="7559675" y="1928896"/>
            <a:chExt cx="750136" cy="750136"/>
          </a:xfrm>
        </p:grpSpPr>
        <p:sp>
          <p:nvSpPr>
            <p:cNvPr id="52" name="Oval 51">
              <a:extLst>
                <a:ext uri="{FF2B5EF4-FFF2-40B4-BE49-F238E27FC236}">
                  <a16:creationId xmlns:a16="http://schemas.microsoft.com/office/drawing/2014/main" id="{1CC796E5-03B7-696F-5EDF-1FE4FC12F168}"/>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3" name="Group 52">
              <a:extLst>
                <a:ext uri="{FF2B5EF4-FFF2-40B4-BE49-F238E27FC236}">
                  <a16:creationId xmlns:a16="http://schemas.microsoft.com/office/drawing/2014/main" id="{4B6D35A6-9ED9-716D-A73C-3213EB860C83}"/>
                </a:ext>
              </a:extLst>
            </p:cNvPr>
            <p:cNvGrpSpPr/>
            <p:nvPr userDrawn="1"/>
          </p:nvGrpSpPr>
          <p:grpSpPr>
            <a:xfrm>
              <a:off x="7683372" y="2028561"/>
              <a:ext cx="526805" cy="526741"/>
              <a:chOff x="1042830" y="5367345"/>
              <a:chExt cx="907476" cy="907364"/>
            </a:xfrm>
            <a:solidFill>
              <a:schemeClr val="bg1"/>
            </a:solidFill>
          </p:grpSpPr>
          <p:grpSp>
            <p:nvGrpSpPr>
              <p:cNvPr id="54" name="Graphic 2">
                <a:extLst>
                  <a:ext uri="{FF2B5EF4-FFF2-40B4-BE49-F238E27FC236}">
                    <a16:creationId xmlns:a16="http://schemas.microsoft.com/office/drawing/2014/main" id="{0E9085EE-6C05-7F63-EFAA-C39F8BBCC0DA}"/>
                  </a:ext>
                </a:extLst>
              </p:cNvPr>
              <p:cNvGrpSpPr/>
              <p:nvPr userDrawn="1"/>
            </p:nvGrpSpPr>
            <p:grpSpPr>
              <a:xfrm>
                <a:off x="1042830" y="5367345"/>
                <a:ext cx="907476" cy="907364"/>
                <a:chOff x="5318121" y="3727141"/>
                <a:chExt cx="907476" cy="907364"/>
              </a:xfrm>
              <a:grpFill/>
            </p:grpSpPr>
            <p:sp>
              <p:nvSpPr>
                <p:cNvPr id="62" name="Freeform 61">
                  <a:extLst>
                    <a:ext uri="{FF2B5EF4-FFF2-40B4-BE49-F238E27FC236}">
                      <a16:creationId xmlns:a16="http://schemas.microsoft.com/office/drawing/2014/main" id="{E3D9A37F-EC3D-F7C5-E52B-B3FD94CC9307}"/>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048D1FD8-E5AB-0980-A485-814B44585E05}"/>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A860F6A9-A1C8-ADF4-3508-91AAEA40F693}"/>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9276904C-C760-9807-C8EC-390F6071FE08}"/>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36C24053-BA68-9449-4A39-68A0C1D59572}"/>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BB6EA96-13C2-F3FA-5271-B275FAB2CC68}"/>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96C0D658-D250-D3EF-1FD2-91BBF95CE1E7}"/>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1511B4B1-8791-D34E-1D91-675B7B972BC3}"/>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EF48212F-388D-4526-A438-0C73EB2CEEEF}"/>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55" name="Graphic 2">
                <a:extLst>
                  <a:ext uri="{FF2B5EF4-FFF2-40B4-BE49-F238E27FC236}">
                    <a16:creationId xmlns:a16="http://schemas.microsoft.com/office/drawing/2014/main" id="{5EC91D81-585F-93E5-2C5A-2F6C5E1FDA05}"/>
                  </a:ext>
                </a:extLst>
              </p:cNvPr>
              <p:cNvGrpSpPr/>
              <p:nvPr userDrawn="1"/>
            </p:nvGrpSpPr>
            <p:grpSpPr>
              <a:xfrm>
                <a:off x="1304333" y="5488666"/>
                <a:ext cx="566267" cy="691349"/>
                <a:chOff x="5574516" y="3858678"/>
                <a:chExt cx="566267" cy="691349"/>
              </a:xfrm>
              <a:grpFill/>
            </p:grpSpPr>
            <p:sp>
              <p:nvSpPr>
                <p:cNvPr id="56" name="Freeform 55">
                  <a:extLst>
                    <a:ext uri="{FF2B5EF4-FFF2-40B4-BE49-F238E27FC236}">
                      <a16:creationId xmlns:a16="http://schemas.microsoft.com/office/drawing/2014/main" id="{C018F4AA-57EA-DB57-06FB-15D04199206C}"/>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D371FB6-CB34-788C-9E58-F6524E0515AC}"/>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A5C87209-E6A8-A94F-DB1E-B3C6539004C0}"/>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BDE38A43-A797-BAE9-1492-C81CFDD9C359}"/>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E8042EAF-9F1C-FE74-8568-67B02A7DE583}"/>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63658DA0-B867-1EE0-8441-6F1CFD64DFF0}"/>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cxnSp>
        <p:nvCxnSpPr>
          <p:cNvPr id="71" name="Straight Connector 70">
            <a:extLst>
              <a:ext uri="{FF2B5EF4-FFF2-40B4-BE49-F238E27FC236}">
                <a16:creationId xmlns:a16="http://schemas.microsoft.com/office/drawing/2014/main" id="{A32F60B8-7EF2-CA6A-8AB8-271BBE41DEBF}"/>
              </a:ext>
            </a:extLst>
          </p:cNvPr>
          <p:cNvCxnSpPr>
            <a:cxnSpLocks/>
          </p:cNvCxnSpPr>
          <p:nvPr userDrawn="1"/>
        </p:nvCxnSpPr>
        <p:spPr>
          <a:xfrm>
            <a:off x="3801978" y="769657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F9459355-6819-4F9E-B3D3-9C6D64E4CB9A}"/>
              </a:ext>
            </a:extLst>
          </p:cNvPr>
          <p:cNvGrpSpPr/>
          <p:nvPr userDrawn="1"/>
        </p:nvGrpSpPr>
        <p:grpSpPr>
          <a:xfrm>
            <a:off x="6770986" y="7341555"/>
            <a:ext cx="750136" cy="750136"/>
            <a:chOff x="6770986" y="5699369"/>
            <a:chExt cx="750136" cy="750136"/>
          </a:xfrm>
        </p:grpSpPr>
        <p:sp>
          <p:nvSpPr>
            <p:cNvPr id="73" name="Oval 72">
              <a:extLst>
                <a:ext uri="{FF2B5EF4-FFF2-40B4-BE49-F238E27FC236}">
                  <a16:creationId xmlns:a16="http://schemas.microsoft.com/office/drawing/2014/main" id="{F06BDCF1-B435-6A8E-E40D-3874718FEFD7}"/>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85D4450D-8272-80DA-E30E-A90604BD577D}"/>
                </a:ext>
              </a:extLst>
            </p:cNvPr>
            <p:cNvGrpSpPr/>
            <p:nvPr userDrawn="1"/>
          </p:nvGrpSpPr>
          <p:grpSpPr>
            <a:xfrm>
              <a:off x="6927017" y="5844011"/>
              <a:ext cx="460180" cy="460851"/>
              <a:chOff x="5846399" y="5075944"/>
              <a:chExt cx="910779" cy="912108"/>
            </a:xfrm>
            <a:solidFill>
              <a:schemeClr val="bg1"/>
            </a:solidFill>
          </p:grpSpPr>
          <p:grpSp>
            <p:nvGrpSpPr>
              <p:cNvPr id="75" name="Graphic 2">
                <a:extLst>
                  <a:ext uri="{FF2B5EF4-FFF2-40B4-BE49-F238E27FC236}">
                    <a16:creationId xmlns:a16="http://schemas.microsoft.com/office/drawing/2014/main" id="{57FD16DF-9356-8BBC-D048-03A33254535F}"/>
                  </a:ext>
                </a:extLst>
              </p:cNvPr>
              <p:cNvGrpSpPr/>
              <p:nvPr userDrawn="1"/>
            </p:nvGrpSpPr>
            <p:grpSpPr>
              <a:xfrm>
                <a:off x="6118625" y="5123402"/>
                <a:ext cx="376897" cy="533617"/>
                <a:chOff x="2711364" y="4936062"/>
                <a:chExt cx="376897" cy="533617"/>
              </a:xfrm>
              <a:grpFill/>
            </p:grpSpPr>
            <p:sp>
              <p:nvSpPr>
                <p:cNvPr id="87" name="Freeform 86">
                  <a:extLst>
                    <a:ext uri="{FF2B5EF4-FFF2-40B4-BE49-F238E27FC236}">
                      <a16:creationId xmlns:a16="http://schemas.microsoft.com/office/drawing/2014/main" id="{34232FC9-D2D4-7FEC-7747-0B1B50666B6F}"/>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C7553D1F-219D-7779-DACA-2EF5E4A4915E}"/>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CA36297F-3EF8-B59B-D8A1-0A366C528C10}"/>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32794E8D-00C2-BE16-A0F6-B9B0F716CE83}"/>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1EC31F78-115E-1375-3D2B-A519E4E78D65}"/>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92" name="Freeform 91">
                  <a:extLst>
                    <a:ext uri="{FF2B5EF4-FFF2-40B4-BE49-F238E27FC236}">
                      <a16:creationId xmlns:a16="http://schemas.microsoft.com/office/drawing/2014/main" id="{ABB08EE1-95F8-77B4-3DA0-1D0D21F7155D}"/>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76" name="Graphic 2">
                <a:extLst>
                  <a:ext uri="{FF2B5EF4-FFF2-40B4-BE49-F238E27FC236}">
                    <a16:creationId xmlns:a16="http://schemas.microsoft.com/office/drawing/2014/main" id="{E9788965-6630-224D-8983-BF540EB8BC03}"/>
                  </a:ext>
                </a:extLst>
              </p:cNvPr>
              <p:cNvGrpSpPr/>
              <p:nvPr userDrawn="1"/>
            </p:nvGrpSpPr>
            <p:grpSpPr>
              <a:xfrm>
                <a:off x="5846399" y="5075944"/>
                <a:ext cx="910779" cy="912108"/>
                <a:chOff x="2444246" y="4903928"/>
                <a:chExt cx="910779" cy="912108"/>
              </a:xfrm>
              <a:grpFill/>
            </p:grpSpPr>
            <p:sp>
              <p:nvSpPr>
                <p:cNvPr id="77" name="Freeform 76">
                  <a:extLst>
                    <a:ext uri="{FF2B5EF4-FFF2-40B4-BE49-F238E27FC236}">
                      <a16:creationId xmlns:a16="http://schemas.microsoft.com/office/drawing/2014/main" id="{7834D4A5-3359-CF82-8C9A-646290F2C3A0}"/>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67F8ED35-7C1E-FF34-4013-A34EDA265807}"/>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7B546A84-5FB1-F3D3-47E6-6BAB9B391CF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28DACE21-3A92-4903-923B-A51F400C51A6}"/>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AA4C83D8-EE3A-EEAE-1352-F507D260A543}"/>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FC026DB2-3A9F-7A80-EA60-C8B53DA9182B}"/>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A8FFEF30-A162-F71C-47D3-2074E94E7E9D}"/>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54DFD6D0-45BB-809A-51CF-AD18143CE36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A53CE095-2115-63B9-2767-D3CA8E830E22}"/>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438DA55E-AA46-5BD0-D556-8CF1A24A3A56}"/>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633541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07B32658-0898-D4D5-B293-296A5A28CA95}"/>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Text Placeholder 23">
            <a:extLst>
              <a:ext uri="{FF2B5EF4-FFF2-40B4-BE49-F238E27FC236}">
                <a16:creationId xmlns:a16="http://schemas.microsoft.com/office/drawing/2014/main" id="{573748C1-9197-F464-7422-EE575C077A66}"/>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8C8DEB03-84C1-659B-1B76-C34CE6FA3F74}"/>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5" name="Text Placeholder 23">
            <a:extLst>
              <a:ext uri="{FF2B5EF4-FFF2-40B4-BE49-F238E27FC236}">
                <a16:creationId xmlns:a16="http://schemas.microsoft.com/office/drawing/2014/main" id="{4BEDDB14-C0E3-2CD5-B110-F5C93B4AF01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6" name="Text Placeholder 32">
            <a:extLst>
              <a:ext uri="{FF2B5EF4-FFF2-40B4-BE49-F238E27FC236}">
                <a16:creationId xmlns:a16="http://schemas.microsoft.com/office/drawing/2014/main" id="{F2F2D272-1649-6531-6282-09DD4DEF6B0A}"/>
              </a:ext>
            </a:extLst>
          </p:cNvPr>
          <p:cNvSpPr>
            <a:spLocks noGrp="1"/>
          </p:cNvSpPr>
          <p:nvPr>
            <p:ph type="body" sz="quarter" idx="52" hasCustomPrompt="1"/>
          </p:nvPr>
        </p:nvSpPr>
        <p:spPr>
          <a:xfrm>
            <a:off x="615910" y="3393051"/>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7" name="Text Placeholder 32">
            <a:extLst>
              <a:ext uri="{FF2B5EF4-FFF2-40B4-BE49-F238E27FC236}">
                <a16:creationId xmlns:a16="http://schemas.microsoft.com/office/drawing/2014/main" id="{20CF4E5D-719A-A4C4-4487-E7F89875BCBB}"/>
              </a:ext>
            </a:extLst>
          </p:cNvPr>
          <p:cNvSpPr>
            <a:spLocks noGrp="1"/>
          </p:cNvSpPr>
          <p:nvPr>
            <p:ph type="body" sz="quarter" idx="65" hasCustomPrompt="1"/>
          </p:nvPr>
        </p:nvSpPr>
        <p:spPr>
          <a:xfrm>
            <a:off x="766012" y="52891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 name="Text Placeholder 32">
            <a:extLst>
              <a:ext uri="{FF2B5EF4-FFF2-40B4-BE49-F238E27FC236}">
                <a16:creationId xmlns:a16="http://schemas.microsoft.com/office/drawing/2014/main" id="{1A0F5AF6-279C-75ED-8E17-116A0B73CE5B}"/>
              </a:ext>
            </a:extLst>
          </p:cNvPr>
          <p:cNvSpPr>
            <a:spLocks noGrp="1"/>
          </p:cNvSpPr>
          <p:nvPr>
            <p:ph type="body" sz="quarter" idx="114" hasCustomPrompt="1"/>
          </p:nvPr>
        </p:nvSpPr>
        <p:spPr>
          <a:xfrm>
            <a:off x="766012" y="4654512"/>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9" name="Straight Connector 8">
            <a:extLst>
              <a:ext uri="{FF2B5EF4-FFF2-40B4-BE49-F238E27FC236}">
                <a16:creationId xmlns:a16="http://schemas.microsoft.com/office/drawing/2014/main" id="{6B3A06F1-5919-3AC7-5A56-EF6FED06163D}"/>
              </a:ext>
            </a:extLst>
          </p:cNvPr>
          <p:cNvCxnSpPr>
            <a:cxnSpLocks/>
          </p:cNvCxnSpPr>
          <p:nvPr userDrawn="1"/>
        </p:nvCxnSpPr>
        <p:spPr>
          <a:xfrm>
            <a:off x="0" y="7249051"/>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11" name="Text Placeholder 32">
            <a:extLst>
              <a:ext uri="{FF2B5EF4-FFF2-40B4-BE49-F238E27FC236}">
                <a16:creationId xmlns:a16="http://schemas.microsoft.com/office/drawing/2014/main" id="{254CB4B8-6DC7-856C-B1B7-0206B5620293}"/>
              </a:ext>
            </a:extLst>
          </p:cNvPr>
          <p:cNvSpPr>
            <a:spLocks noGrp="1"/>
          </p:cNvSpPr>
          <p:nvPr>
            <p:ph type="body" sz="quarter" idx="116" hasCustomPrompt="1"/>
          </p:nvPr>
        </p:nvSpPr>
        <p:spPr>
          <a:xfrm>
            <a:off x="730153" y="7433571"/>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3" name="Text Placeholder 32">
            <a:extLst>
              <a:ext uri="{FF2B5EF4-FFF2-40B4-BE49-F238E27FC236}">
                <a16:creationId xmlns:a16="http://schemas.microsoft.com/office/drawing/2014/main" id="{26EEC635-7D2B-5D47-9492-72300F146E72}"/>
              </a:ext>
            </a:extLst>
          </p:cNvPr>
          <p:cNvSpPr>
            <a:spLocks noGrp="1"/>
          </p:cNvSpPr>
          <p:nvPr>
            <p:ph type="body" sz="quarter" idx="117" hasCustomPrompt="1"/>
          </p:nvPr>
        </p:nvSpPr>
        <p:spPr>
          <a:xfrm>
            <a:off x="730153" y="80323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Slide Number Placeholder 5">
            <a:extLst>
              <a:ext uri="{FF2B5EF4-FFF2-40B4-BE49-F238E27FC236}">
                <a16:creationId xmlns:a16="http://schemas.microsoft.com/office/drawing/2014/main" id="{46F9BCAC-655C-91E7-1D3D-1530238EA52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5" name="Text Box 5">
            <a:extLst>
              <a:ext uri="{FF2B5EF4-FFF2-40B4-BE49-F238E27FC236}">
                <a16:creationId xmlns:a16="http://schemas.microsoft.com/office/drawing/2014/main" id="{3023D106-9523-019B-BE67-E9007283AEF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595420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se Study 4">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F093AF6-BED5-6A8C-3698-2EFA187AEC2F}"/>
              </a:ext>
            </a:extLst>
          </p:cNvPr>
          <p:cNvSpPr/>
          <p:nvPr userDrawn="1"/>
        </p:nvSpPr>
        <p:spPr>
          <a:xfrm>
            <a:off x="0" y="0"/>
            <a:ext cx="7559675" cy="9430871"/>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32">
            <a:extLst>
              <a:ext uri="{FF2B5EF4-FFF2-40B4-BE49-F238E27FC236}">
                <a16:creationId xmlns:a16="http://schemas.microsoft.com/office/drawing/2014/main" id="{88AA48D3-B044-B676-448D-EEDAF60F1F0C}"/>
              </a:ext>
            </a:extLst>
          </p:cNvPr>
          <p:cNvSpPr>
            <a:spLocks noGrp="1"/>
          </p:cNvSpPr>
          <p:nvPr>
            <p:ph type="body" sz="quarter" idx="61" hasCustomPrompt="1"/>
          </p:nvPr>
        </p:nvSpPr>
        <p:spPr>
          <a:xfrm>
            <a:off x="766012" y="6149784"/>
            <a:ext cx="5992060" cy="2854731"/>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7" name="Text Placeholder 32">
            <a:extLst>
              <a:ext uri="{FF2B5EF4-FFF2-40B4-BE49-F238E27FC236}">
                <a16:creationId xmlns:a16="http://schemas.microsoft.com/office/drawing/2014/main" id="{D5CAC415-5004-0EED-4424-8D0837E5362C}"/>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8" name="Text Placeholder 32">
            <a:extLst>
              <a:ext uri="{FF2B5EF4-FFF2-40B4-BE49-F238E27FC236}">
                <a16:creationId xmlns:a16="http://schemas.microsoft.com/office/drawing/2014/main" id="{E5CDE0EF-C2D1-F5E3-2E97-9D08D806FBE1}"/>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9" name="Text Placeholder 32">
            <a:extLst>
              <a:ext uri="{FF2B5EF4-FFF2-40B4-BE49-F238E27FC236}">
                <a16:creationId xmlns:a16="http://schemas.microsoft.com/office/drawing/2014/main" id="{F1D2C256-1949-DB65-3BB2-9E7389568177}"/>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20" name="Straight Connector 19">
            <a:extLst>
              <a:ext uri="{FF2B5EF4-FFF2-40B4-BE49-F238E27FC236}">
                <a16:creationId xmlns:a16="http://schemas.microsoft.com/office/drawing/2014/main" id="{D7FAEAA5-94F2-692E-3799-3C491680D2F2}"/>
              </a:ext>
            </a:extLst>
          </p:cNvPr>
          <p:cNvCxnSpPr>
            <a:cxnSpLocks/>
          </p:cNvCxnSpPr>
          <p:nvPr userDrawn="1"/>
        </p:nvCxnSpPr>
        <p:spPr>
          <a:xfrm>
            <a:off x="0" y="5348532"/>
            <a:ext cx="36076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aphic 18">
            <a:extLst>
              <a:ext uri="{FF2B5EF4-FFF2-40B4-BE49-F238E27FC236}">
                <a16:creationId xmlns:a16="http://schemas.microsoft.com/office/drawing/2014/main" id="{503E10D0-E8EC-AB3A-F6A3-BE4E0E4E6C1D}"/>
              </a:ext>
            </a:extLst>
          </p:cNvPr>
          <p:cNvGrpSpPr/>
          <p:nvPr userDrawn="1"/>
        </p:nvGrpSpPr>
        <p:grpSpPr>
          <a:xfrm>
            <a:off x="5757333" y="-757463"/>
            <a:ext cx="2760592" cy="2761405"/>
            <a:chOff x="110688" y="1674538"/>
            <a:chExt cx="7339635" cy="7341798"/>
          </a:xfrm>
          <a:solidFill>
            <a:srgbClr val="FFFFFF"/>
          </a:solidFill>
        </p:grpSpPr>
        <p:sp>
          <p:nvSpPr>
            <p:cNvPr id="22" name="Freeform 21">
              <a:extLst>
                <a:ext uri="{FF2B5EF4-FFF2-40B4-BE49-F238E27FC236}">
                  <a16:creationId xmlns:a16="http://schemas.microsoft.com/office/drawing/2014/main" id="{7142734D-66CA-0A6E-0728-1782475E3909}"/>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14B2E4EF-B1F6-BEA1-1B99-0737E527024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4" name="Rectangle 23">
            <a:extLst>
              <a:ext uri="{FF2B5EF4-FFF2-40B4-BE49-F238E27FC236}">
                <a16:creationId xmlns:a16="http://schemas.microsoft.com/office/drawing/2014/main" id="{0B29F08F-4800-66CB-883B-27C06D22D5F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F4DA1E5-24A8-43BF-E5FE-15A833CE4330}"/>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Google Shape;621;g2fda190aa30_1_611">
            <a:extLst>
              <a:ext uri="{FF2B5EF4-FFF2-40B4-BE49-F238E27FC236}">
                <a16:creationId xmlns:a16="http://schemas.microsoft.com/office/drawing/2014/main" id="{F6E985B4-4D18-4541-A6C7-00157B24155E}"/>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5" name="Google Shape;622;g2fda190aa30_1_611">
            <a:extLst>
              <a:ext uri="{FF2B5EF4-FFF2-40B4-BE49-F238E27FC236}">
                <a16:creationId xmlns:a16="http://schemas.microsoft.com/office/drawing/2014/main" id="{3E29B7AE-161E-1FEB-379F-F046F2F6E23E}"/>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D9950BED-7703-8511-ACED-6453D2ABADA9}"/>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E8DF8F93-2AE3-9A10-8A45-5B6CCA8E9014}"/>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3174330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se Study 5">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2151E59-7629-27A5-DE2D-E15E7D1F74C1}"/>
              </a:ext>
            </a:extLst>
          </p:cNvPr>
          <p:cNvSpPr>
            <a:spLocks noGrp="1"/>
          </p:cNvSpPr>
          <p:nvPr>
            <p:ph type="pic" sz="quarter" idx="10"/>
          </p:nvPr>
        </p:nvSpPr>
        <p:spPr>
          <a:xfrm>
            <a:off x="659220" y="0"/>
            <a:ext cx="6900456" cy="5345113"/>
          </a:xfrm>
          <a:custGeom>
            <a:avLst/>
            <a:gdLst>
              <a:gd name="connsiteX0" fmla="*/ 0 w 6900456"/>
              <a:gd name="connsiteY0" fmla="*/ 5342050 h 5345113"/>
              <a:gd name="connsiteX1" fmla="*/ 121140 w 6900456"/>
              <a:gd name="connsiteY1" fmla="*/ 5345113 h 5345113"/>
              <a:gd name="connsiteX2" fmla="*/ 0 w 6900456"/>
              <a:gd name="connsiteY2" fmla="*/ 5345113 h 5345113"/>
              <a:gd name="connsiteX3" fmla="*/ 1751643 w 6900456"/>
              <a:gd name="connsiteY3" fmla="*/ 0 h 5345113"/>
              <a:gd name="connsiteX4" fmla="*/ 6900456 w 6900456"/>
              <a:gd name="connsiteY4" fmla="*/ 0 h 5345113"/>
              <a:gd name="connsiteX5" fmla="*/ 6900456 w 6900456"/>
              <a:gd name="connsiteY5" fmla="*/ 5345113 h 5345113"/>
              <a:gd name="connsiteX6" fmla="*/ 121140 w 6900456"/>
              <a:gd name="connsiteY6" fmla="*/ 5345113 h 5345113"/>
              <a:gd name="connsiteX7" fmla="*/ 3042306 w 6900456"/>
              <a:gd name="connsiteY7" fmla="*/ 2423947 h 5345113"/>
              <a:gd name="connsiteX8" fmla="*/ 1754392 w 6900456"/>
              <a:gd name="connsiteY8" fmla="*/ 1671 h 534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0456" h="5345113">
                <a:moveTo>
                  <a:pt x="0" y="5342050"/>
                </a:moveTo>
                <a:lnTo>
                  <a:pt x="121140" y="5345113"/>
                </a:lnTo>
                <a:lnTo>
                  <a:pt x="0" y="5345113"/>
                </a:lnTo>
                <a:close/>
                <a:moveTo>
                  <a:pt x="1751643" y="0"/>
                </a:moveTo>
                <a:lnTo>
                  <a:pt x="6900456" y="0"/>
                </a:lnTo>
                <a:lnTo>
                  <a:pt x="6900456" y="5345113"/>
                </a:lnTo>
                <a:lnTo>
                  <a:pt x="121140" y="5345113"/>
                </a:lnTo>
                <a:cubicBezTo>
                  <a:pt x="1734456" y="5345113"/>
                  <a:pt x="3042306" y="4037263"/>
                  <a:pt x="3042306" y="2423947"/>
                </a:cubicBezTo>
                <a:cubicBezTo>
                  <a:pt x="3042306" y="1415625"/>
                  <a:pt x="2531427" y="526625"/>
                  <a:pt x="1754392" y="1671"/>
                </a:cubicBezTo>
                <a:close/>
              </a:path>
            </a:pathLst>
          </a:custGeom>
        </p:spPr>
        <p:txBody>
          <a:bodyPr wrap="square">
            <a:noAutofit/>
          </a:bodyPr>
          <a:lstStyle>
            <a:lvl1pPr>
              <a:defRPr sz="1600"/>
            </a:lvl1pPr>
          </a:lstStyle>
          <a:p>
            <a:endParaRPr lang="en-GB"/>
          </a:p>
        </p:txBody>
      </p:sp>
      <p:sp>
        <p:nvSpPr>
          <p:cNvPr id="15" name="Freeform 14">
            <a:extLst>
              <a:ext uri="{FF2B5EF4-FFF2-40B4-BE49-F238E27FC236}">
                <a16:creationId xmlns:a16="http://schemas.microsoft.com/office/drawing/2014/main" id="{D63B3485-FBB4-B095-E2CE-FF6F62600CCE}"/>
              </a:ext>
            </a:extLst>
          </p:cNvPr>
          <p:cNvSpPr/>
          <p:nvPr userDrawn="1"/>
        </p:nvSpPr>
        <p:spPr>
          <a:xfrm>
            <a:off x="0" y="0"/>
            <a:ext cx="3701526" cy="5345113"/>
          </a:xfrm>
          <a:custGeom>
            <a:avLst/>
            <a:gdLst>
              <a:gd name="connsiteX0" fmla="*/ 0 w 4376058"/>
              <a:gd name="connsiteY0" fmla="*/ 0 h 6319158"/>
              <a:gd name="connsiteX1" fmla="*/ 2850196 w 4376058"/>
              <a:gd name="connsiteY1" fmla="*/ 0 h 6319158"/>
              <a:gd name="connsiteX2" fmla="*/ 2853446 w 4376058"/>
              <a:gd name="connsiteY2" fmla="*/ 1975 h 6319158"/>
              <a:gd name="connsiteX3" fmla="*/ 4376058 w 4376058"/>
              <a:gd name="connsiteY3" fmla="*/ 2865665 h 6319158"/>
              <a:gd name="connsiteX4" fmla="*/ 922565 w 4376058"/>
              <a:gd name="connsiteY4" fmla="*/ 6319158 h 6319158"/>
              <a:gd name="connsiteX5" fmla="*/ 226566 w 4376058"/>
              <a:gd name="connsiteY5" fmla="*/ 6248996 h 6319158"/>
              <a:gd name="connsiteX6" fmla="*/ 0 w 4376058"/>
              <a:gd name="connsiteY6" fmla="*/ 6190740 h 631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6058" h="6319158">
                <a:moveTo>
                  <a:pt x="0" y="0"/>
                </a:moveTo>
                <a:lnTo>
                  <a:pt x="2850196" y="0"/>
                </a:lnTo>
                <a:lnTo>
                  <a:pt x="2853446" y="1975"/>
                </a:lnTo>
                <a:cubicBezTo>
                  <a:pt x="3772081" y="622592"/>
                  <a:pt x="4376058" y="1673595"/>
                  <a:pt x="4376058" y="2865665"/>
                </a:cubicBezTo>
                <a:cubicBezTo>
                  <a:pt x="4376058" y="4772977"/>
                  <a:pt x="2829877" y="6319158"/>
                  <a:pt x="922565" y="6319158"/>
                </a:cubicBezTo>
                <a:cubicBezTo>
                  <a:pt x="684151" y="6319158"/>
                  <a:pt x="451380" y="6294999"/>
                  <a:pt x="226566" y="6248996"/>
                </a:cubicBezTo>
                <a:lnTo>
                  <a:pt x="0" y="6190740"/>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6" name="Rectangle 15">
            <a:extLst>
              <a:ext uri="{FF2B5EF4-FFF2-40B4-BE49-F238E27FC236}">
                <a16:creationId xmlns:a16="http://schemas.microsoft.com/office/drawing/2014/main" id="{F4A5D7E8-9390-3602-7BD6-147DE368D963}"/>
              </a:ext>
            </a:extLst>
          </p:cNvPr>
          <p:cNvSpPr/>
          <p:nvPr userDrawn="1"/>
        </p:nvSpPr>
        <p:spPr>
          <a:xfrm>
            <a:off x="-1" y="5638037"/>
            <a:ext cx="1948757" cy="216953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574FF32-A76D-F0D0-854F-1CA861CE50AC}"/>
              </a:ext>
            </a:extLst>
          </p:cNvPr>
          <p:cNvSpPr/>
          <p:nvPr userDrawn="1"/>
        </p:nvSpPr>
        <p:spPr>
          <a:xfrm>
            <a:off x="1870305" y="5638037"/>
            <a:ext cx="1948757" cy="2169532"/>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DC57991-8E93-7F8E-9574-BCBF1DCF8287}"/>
              </a:ext>
            </a:extLst>
          </p:cNvPr>
          <p:cNvSpPr/>
          <p:nvPr userDrawn="1"/>
        </p:nvSpPr>
        <p:spPr>
          <a:xfrm>
            <a:off x="3740612" y="5638037"/>
            <a:ext cx="1905014" cy="216953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1D11132-214D-E6DD-79BF-96B81C35C04A}"/>
              </a:ext>
            </a:extLst>
          </p:cNvPr>
          <p:cNvSpPr/>
          <p:nvPr userDrawn="1"/>
        </p:nvSpPr>
        <p:spPr>
          <a:xfrm>
            <a:off x="5645625" y="5638037"/>
            <a:ext cx="1914049" cy="2169532"/>
          </a:xfrm>
          <a:prstGeom prst="rect">
            <a:avLst/>
          </a:prstGeom>
          <a:solidFill>
            <a:srgbClr val="82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7A2CD743-35A9-32D1-1673-05682F3DF98E}"/>
              </a:ext>
            </a:extLst>
          </p:cNvPr>
          <p:cNvSpPr>
            <a:spLocks noGrp="1"/>
          </p:cNvSpPr>
          <p:nvPr>
            <p:ph type="body" sz="quarter" idx="116" hasCustomPrompt="1"/>
          </p:nvPr>
        </p:nvSpPr>
        <p:spPr>
          <a:xfrm>
            <a:off x="0"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1</a:t>
            </a:r>
          </a:p>
        </p:txBody>
      </p:sp>
      <p:sp>
        <p:nvSpPr>
          <p:cNvPr id="21" name="Text Placeholder 32">
            <a:extLst>
              <a:ext uri="{FF2B5EF4-FFF2-40B4-BE49-F238E27FC236}">
                <a16:creationId xmlns:a16="http://schemas.microsoft.com/office/drawing/2014/main" id="{49A168BC-94B6-2A10-8CE6-9BE59D6A5AC2}"/>
              </a:ext>
            </a:extLst>
          </p:cNvPr>
          <p:cNvSpPr>
            <a:spLocks noGrp="1"/>
          </p:cNvSpPr>
          <p:nvPr>
            <p:ph type="body" sz="quarter" idx="117" hasCustomPrompt="1"/>
          </p:nvPr>
        </p:nvSpPr>
        <p:spPr>
          <a:xfrm>
            <a:off x="1865745"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2</a:t>
            </a:r>
          </a:p>
        </p:txBody>
      </p:sp>
      <p:sp>
        <p:nvSpPr>
          <p:cNvPr id="22" name="Text Placeholder 32">
            <a:extLst>
              <a:ext uri="{FF2B5EF4-FFF2-40B4-BE49-F238E27FC236}">
                <a16:creationId xmlns:a16="http://schemas.microsoft.com/office/drawing/2014/main" id="{765183D9-7298-FC4E-565A-D91D3618C27F}"/>
              </a:ext>
            </a:extLst>
          </p:cNvPr>
          <p:cNvSpPr>
            <a:spLocks noGrp="1"/>
          </p:cNvSpPr>
          <p:nvPr>
            <p:ph type="body" sz="quarter" idx="118" hasCustomPrompt="1"/>
          </p:nvPr>
        </p:nvSpPr>
        <p:spPr>
          <a:xfrm>
            <a:off x="3740727" y="6421070"/>
            <a:ext cx="1904898"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3</a:t>
            </a:r>
          </a:p>
        </p:txBody>
      </p:sp>
      <p:sp>
        <p:nvSpPr>
          <p:cNvPr id="23" name="Text Placeholder 32">
            <a:extLst>
              <a:ext uri="{FF2B5EF4-FFF2-40B4-BE49-F238E27FC236}">
                <a16:creationId xmlns:a16="http://schemas.microsoft.com/office/drawing/2014/main" id="{44770437-99BB-D7C6-D8B1-406CA06F0795}"/>
              </a:ext>
            </a:extLst>
          </p:cNvPr>
          <p:cNvSpPr>
            <a:spLocks noGrp="1"/>
          </p:cNvSpPr>
          <p:nvPr>
            <p:ph type="body" sz="quarter" idx="119" hasCustomPrompt="1"/>
          </p:nvPr>
        </p:nvSpPr>
        <p:spPr>
          <a:xfrm>
            <a:off x="5664126" y="6421070"/>
            <a:ext cx="1905014"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4</a:t>
            </a:r>
          </a:p>
        </p:txBody>
      </p:sp>
      <p:sp>
        <p:nvSpPr>
          <p:cNvPr id="24" name="Text Placeholder 32">
            <a:extLst>
              <a:ext uri="{FF2B5EF4-FFF2-40B4-BE49-F238E27FC236}">
                <a16:creationId xmlns:a16="http://schemas.microsoft.com/office/drawing/2014/main" id="{E305D1BA-0716-4B1B-9B84-B43F20B0601D}"/>
              </a:ext>
            </a:extLst>
          </p:cNvPr>
          <p:cNvSpPr>
            <a:spLocks noGrp="1"/>
          </p:cNvSpPr>
          <p:nvPr>
            <p:ph type="body" sz="quarter" idx="61" hasCustomPrompt="1"/>
          </p:nvPr>
        </p:nvSpPr>
        <p:spPr>
          <a:xfrm>
            <a:off x="0"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5" name="Text Placeholder 32">
            <a:extLst>
              <a:ext uri="{FF2B5EF4-FFF2-40B4-BE49-F238E27FC236}">
                <a16:creationId xmlns:a16="http://schemas.microsoft.com/office/drawing/2014/main" id="{BA1DB830-7D76-0CAD-5B68-1862782E4CBD}"/>
              </a:ext>
            </a:extLst>
          </p:cNvPr>
          <p:cNvSpPr>
            <a:spLocks noGrp="1"/>
          </p:cNvSpPr>
          <p:nvPr>
            <p:ph type="body" sz="quarter" idx="120" hasCustomPrompt="1"/>
          </p:nvPr>
        </p:nvSpPr>
        <p:spPr>
          <a:xfrm>
            <a:off x="1875693"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6" name="Text Placeholder 32">
            <a:extLst>
              <a:ext uri="{FF2B5EF4-FFF2-40B4-BE49-F238E27FC236}">
                <a16:creationId xmlns:a16="http://schemas.microsoft.com/office/drawing/2014/main" id="{EE5352CB-C0B9-16F4-07B1-6ECCDDDC226B}"/>
              </a:ext>
            </a:extLst>
          </p:cNvPr>
          <p:cNvSpPr>
            <a:spLocks noGrp="1"/>
          </p:cNvSpPr>
          <p:nvPr>
            <p:ph type="body" sz="quarter" idx="121" hasCustomPrompt="1"/>
          </p:nvPr>
        </p:nvSpPr>
        <p:spPr>
          <a:xfrm>
            <a:off x="3763108"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Placeholder 32">
            <a:extLst>
              <a:ext uri="{FF2B5EF4-FFF2-40B4-BE49-F238E27FC236}">
                <a16:creationId xmlns:a16="http://schemas.microsoft.com/office/drawing/2014/main" id="{D7FC1001-28A5-99CC-3A51-F86B4A4D8EF1}"/>
              </a:ext>
            </a:extLst>
          </p:cNvPr>
          <p:cNvSpPr>
            <a:spLocks noGrp="1"/>
          </p:cNvSpPr>
          <p:nvPr>
            <p:ph type="body" sz="quarter" idx="122" hasCustomPrompt="1"/>
          </p:nvPr>
        </p:nvSpPr>
        <p:spPr>
          <a:xfrm>
            <a:off x="5627077" y="6893168"/>
            <a:ext cx="1948756"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8" name="Text Placeholder 32">
            <a:extLst>
              <a:ext uri="{FF2B5EF4-FFF2-40B4-BE49-F238E27FC236}">
                <a16:creationId xmlns:a16="http://schemas.microsoft.com/office/drawing/2014/main" id="{0D86F44F-F330-17CD-F56A-135FD18311CC}"/>
              </a:ext>
            </a:extLst>
          </p:cNvPr>
          <p:cNvSpPr>
            <a:spLocks noGrp="1"/>
          </p:cNvSpPr>
          <p:nvPr>
            <p:ph type="body" sz="quarter" idx="32" hasCustomPrompt="1"/>
          </p:nvPr>
        </p:nvSpPr>
        <p:spPr>
          <a:xfrm>
            <a:off x="801602" y="8836496"/>
            <a:ext cx="5956470" cy="1074947"/>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9" name="Text Placeholder 32">
            <a:extLst>
              <a:ext uri="{FF2B5EF4-FFF2-40B4-BE49-F238E27FC236}">
                <a16:creationId xmlns:a16="http://schemas.microsoft.com/office/drawing/2014/main" id="{5EF14073-FBF9-9386-E5FA-F250F6286EDE}"/>
              </a:ext>
            </a:extLst>
          </p:cNvPr>
          <p:cNvSpPr>
            <a:spLocks noGrp="1"/>
          </p:cNvSpPr>
          <p:nvPr>
            <p:ph type="body" sz="quarter" idx="46" hasCustomPrompt="1"/>
          </p:nvPr>
        </p:nvSpPr>
        <p:spPr>
          <a:xfrm>
            <a:off x="801602" y="7946774"/>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Slide Number Placeholder 5">
            <a:extLst>
              <a:ext uri="{FF2B5EF4-FFF2-40B4-BE49-F238E27FC236}">
                <a16:creationId xmlns:a16="http://schemas.microsoft.com/office/drawing/2014/main" id="{4F7094DA-E73E-1718-AC6A-859D47FDE3F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1" name="Text Box 5">
            <a:extLst>
              <a:ext uri="{FF2B5EF4-FFF2-40B4-BE49-F238E27FC236}">
                <a16:creationId xmlns:a16="http://schemas.microsoft.com/office/drawing/2014/main" id="{6A9883BE-79FF-5489-E8C4-E6B2A49F5B39}"/>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2" name="Text Placeholder 32">
            <a:extLst>
              <a:ext uri="{FF2B5EF4-FFF2-40B4-BE49-F238E27FC236}">
                <a16:creationId xmlns:a16="http://schemas.microsoft.com/office/drawing/2014/main" id="{C393825B-F88B-FB87-FB44-1251B1C235CB}"/>
              </a:ext>
            </a:extLst>
          </p:cNvPr>
          <p:cNvSpPr>
            <a:spLocks noGrp="1"/>
          </p:cNvSpPr>
          <p:nvPr>
            <p:ph type="body" sz="quarter" idx="123" hasCustomPrompt="1"/>
          </p:nvPr>
        </p:nvSpPr>
        <p:spPr>
          <a:xfrm>
            <a:off x="348033" y="834938"/>
            <a:ext cx="3407954" cy="2255493"/>
          </a:xfrm>
        </p:spPr>
        <p:txBody>
          <a:bodyPr>
            <a:noAutofit/>
          </a:bodyPr>
          <a:lstStyle>
            <a:lvl1pPr marL="0" indent="0" algn="l">
              <a:spcBef>
                <a:spcPts val="0"/>
              </a:spcBef>
              <a:buNone/>
              <a:defRPr sz="6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a:t>
            </a:r>
          </a:p>
          <a:p>
            <a:pPr lvl="0"/>
            <a:r>
              <a:rPr lang="en-GB" dirty="0"/>
              <a:t>study</a:t>
            </a:r>
            <a:endParaRPr lang="en-US" dirty="0"/>
          </a:p>
        </p:txBody>
      </p:sp>
      <p:sp>
        <p:nvSpPr>
          <p:cNvPr id="33" name="Text Placeholder 32">
            <a:extLst>
              <a:ext uri="{FF2B5EF4-FFF2-40B4-BE49-F238E27FC236}">
                <a16:creationId xmlns:a16="http://schemas.microsoft.com/office/drawing/2014/main" id="{9EF7A62F-98A4-E986-FBF6-DE9FB252DAEB}"/>
              </a:ext>
            </a:extLst>
          </p:cNvPr>
          <p:cNvSpPr>
            <a:spLocks noGrp="1"/>
          </p:cNvSpPr>
          <p:nvPr>
            <p:ph type="body" sz="quarter" idx="113" hasCustomPrompt="1"/>
          </p:nvPr>
        </p:nvSpPr>
        <p:spPr>
          <a:xfrm>
            <a:off x="348033" y="3090431"/>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cxnSp>
        <p:nvCxnSpPr>
          <p:cNvPr id="34" name="Straight Connector 33">
            <a:extLst>
              <a:ext uri="{FF2B5EF4-FFF2-40B4-BE49-F238E27FC236}">
                <a16:creationId xmlns:a16="http://schemas.microsoft.com/office/drawing/2014/main" id="{D844CB44-03C7-D94E-6F75-87D85C2D718F}"/>
              </a:ext>
            </a:extLst>
          </p:cNvPr>
          <p:cNvCxnSpPr>
            <a:cxnSpLocks/>
          </p:cNvCxnSpPr>
          <p:nvPr userDrawn="1"/>
        </p:nvCxnSpPr>
        <p:spPr>
          <a:xfrm flipH="1">
            <a:off x="18498" y="3801836"/>
            <a:ext cx="277550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915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ase Study 6">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992D4512-2E56-E8E6-CF33-155B70AE386F}"/>
              </a:ext>
            </a:extLst>
          </p:cNvPr>
          <p:cNvCxnSpPr>
            <a:cxnSpLocks/>
          </p:cNvCxnSpPr>
          <p:nvPr userDrawn="1"/>
        </p:nvCxnSpPr>
        <p:spPr>
          <a:xfrm flipH="1">
            <a:off x="4207447" y="6438814"/>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E150A500-A1F6-8245-17E7-29CBFD46BF47}"/>
              </a:ext>
            </a:extLst>
          </p:cNvPr>
          <p:cNvSpPr/>
          <p:nvPr userDrawn="1"/>
        </p:nvSpPr>
        <p:spPr>
          <a:xfrm>
            <a:off x="3934731" y="5688740"/>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5">
            <a:extLst>
              <a:ext uri="{FF2B5EF4-FFF2-40B4-BE49-F238E27FC236}">
                <a16:creationId xmlns:a16="http://schemas.microsoft.com/office/drawing/2014/main" id="{A0A5EF86-9221-FCA1-BCD7-28DC1F3891C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5" name="Text Box 5">
            <a:extLst>
              <a:ext uri="{FF2B5EF4-FFF2-40B4-BE49-F238E27FC236}">
                <a16:creationId xmlns:a16="http://schemas.microsoft.com/office/drawing/2014/main" id="{E621F136-F0C9-5C2C-910F-76C16B6A6E2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7F12DE1B-6223-6008-F33A-B7FCD32FB171}"/>
              </a:ext>
            </a:extLst>
          </p:cNvPr>
          <p:cNvSpPr/>
          <p:nvPr userDrawn="1"/>
        </p:nvSpPr>
        <p:spPr>
          <a:xfrm>
            <a:off x="0" y="0"/>
            <a:ext cx="3779837"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115CF9C5-67E5-2F61-D7D5-777C83D28EDB}"/>
              </a:ext>
            </a:extLst>
          </p:cNvPr>
          <p:cNvSpPr>
            <a:spLocks noGrp="1"/>
          </p:cNvSpPr>
          <p:nvPr>
            <p:ph type="body" sz="quarter" idx="32" hasCustomPrompt="1"/>
          </p:nvPr>
        </p:nvSpPr>
        <p:spPr>
          <a:xfrm>
            <a:off x="801602" y="2619024"/>
            <a:ext cx="2823342" cy="2593004"/>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8" name="Straight Connector 7">
            <a:extLst>
              <a:ext uri="{FF2B5EF4-FFF2-40B4-BE49-F238E27FC236}">
                <a16:creationId xmlns:a16="http://schemas.microsoft.com/office/drawing/2014/main" id="{2A33D0C3-EAE6-A6EB-1DFF-6DE073C2E7CE}"/>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Placeholder 32">
            <a:extLst>
              <a:ext uri="{FF2B5EF4-FFF2-40B4-BE49-F238E27FC236}">
                <a16:creationId xmlns:a16="http://schemas.microsoft.com/office/drawing/2014/main" id="{56224FD4-EBE3-DC80-002D-CF428F30FB1A}"/>
              </a:ext>
            </a:extLst>
          </p:cNvPr>
          <p:cNvSpPr>
            <a:spLocks noGrp="1"/>
          </p:cNvSpPr>
          <p:nvPr>
            <p:ph type="body" sz="quarter" idx="46" hasCustomPrompt="1"/>
          </p:nvPr>
        </p:nvSpPr>
        <p:spPr>
          <a:xfrm>
            <a:off x="801602" y="1475311"/>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0" name="Text Placeholder 32">
            <a:extLst>
              <a:ext uri="{FF2B5EF4-FFF2-40B4-BE49-F238E27FC236}">
                <a16:creationId xmlns:a16="http://schemas.microsoft.com/office/drawing/2014/main" id="{83301247-6B84-B0B2-4305-4CAA2FFAEC25}"/>
              </a:ext>
            </a:extLst>
          </p:cNvPr>
          <p:cNvSpPr>
            <a:spLocks noGrp="1"/>
          </p:cNvSpPr>
          <p:nvPr>
            <p:ph type="body" sz="quarter" idx="47" hasCustomPrompt="1"/>
          </p:nvPr>
        </p:nvSpPr>
        <p:spPr>
          <a:xfrm>
            <a:off x="801603" y="470725"/>
            <a:ext cx="2823342"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pic>
        <p:nvPicPr>
          <p:cNvPr id="11" name="Picture 10">
            <a:extLst>
              <a:ext uri="{FF2B5EF4-FFF2-40B4-BE49-F238E27FC236}">
                <a16:creationId xmlns:a16="http://schemas.microsoft.com/office/drawing/2014/main" id="{C4FE164D-7BDE-B6E8-4B51-A330D8061B9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12" name="Picture Placeholder 26">
            <a:extLst>
              <a:ext uri="{FF2B5EF4-FFF2-40B4-BE49-F238E27FC236}">
                <a16:creationId xmlns:a16="http://schemas.microsoft.com/office/drawing/2014/main" id="{7E57E89E-91F3-807F-D43F-55B7067F6A0C}"/>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sp>
        <p:nvSpPr>
          <p:cNvPr id="13" name="Text Placeholder 32">
            <a:extLst>
              <a:ext uri="{FF2B5EF4-FFF2-40B4-BE49-F238E27FC236}">
                <a16:creationId xmlns:a16="http://schemas.microsoft.com/office/drawing/2014/main" id="{2B837B14-BD50-6AE6-D178-055CA2652A41}"/>
              </a:ext>
            </a:extLst>
          </p:cNvPr>
          <p:cNvSpPr>
            <a:spLocks noGrp="1"/>
          </p:cNvSpPr>
          <p:nvPr>
            <p:ph type="body" sz="quarter" idx="48" hasCustomPrompt="1"/>
          </p:nvPr>
        </p:nvSpPr>
        <p:spPr>
          <a:xfrm>
            <a:off x="737433" y="6918308"/>
            <a:ext cx="2823342" cy="283180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Text Placeholder 32">
            <a:extLst>
              <a:ext uri="{FF2B5EF4-FFF2-40B4-BE49-F238E27FC236}">
                <a16:creationId xmlns:a16="http://schemas.microsoft.com/office/drawing/2014/main" id="{A2D23378-15E3-5908-495F-EB5B7DA1A78B}"/>
              </a:ext>
            </a:extLst>
          </p:cNvPr>
          <p:cNvSpPr>
            <a:spLocks noGrp="1"/>
          </p:cNvSpPr>
          <p:nvPr>
            <p:ph type="body" sz="quarter" idx="49" hasCustomPrompt="1"/>
          </p:nvPr>
        </p:nvSpPr>
        <p:spPr>
          <a:xfrm>
            <a:off x="737433" y="5774596"/>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46CBD0B8-DB34-CB20-5F2C-BBD9707C24CA}"/>
              </a:ext>
            </a:extLst>
          </p:cNvPr>
          <p:cNvSpPr>
            <a:spLocks noGrp="1"/>
          </p:cNvSpPr>
          <p:nvPr>
            <p:ph type="body" sz="quarter" idx="11" hasCustomPrompt="1"/>
          </p:nvPr>
        </p:nvSpPr>
        <p:spPr>
          <a:xfrm>
            <a:off x="3934732" y="5688740"/>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17" name="Text Placeholder 32">
            <a:extLst>
              <a:ext uri="{FF2B5EF4-FFF2-40B4-BE49-F238E27FC236}">
                <a16:creationId xmlns:a16="http://schemas.microsoft.com/office/drawing/2014/main" id="{748AB655-3DE5-CBA2-C0C4-5B3E2E2F25AA}"/>
              </a:ext>
            </a:extLst>
          </p:cNvPr>
          <p:cNvSpPr>
            <a:spLocks noGrp="1"/>
          </p:cNvSpPr>
          <p:nvPr>
            <p:ph type="body" sz="quarter" idx="12" hasCustomPrompt="1"/>
          </p:nvPr>
        </p:nvSpPr>
        <p:spPr>
          <a:xfrm>
            <a:off x="5011838" y="5735164"/>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0" name="Straight Connector 39">
            <a:extLst>
              <a:ext uri="{FF2B5EF4-FFF2-40B4-BE49-F238E27FC236}">
                <a16:creationId xmlns:a16="http://schemas.microsoft.com/office/drawing/2014/main" id="{4926C247-BF48-5004-C28D-3CF46B071DBD}"/>
              </a:ext>
            </a:extLst>
          </p:cNvPr>
          <p:cNvCxnSpPr>
            <a:cxnSpLocks/>
          </p:cNvCxnSpPr>
          <p:nvPr userDrawn="1"/>
        </p:nvCxnSpPr>
        <p:spPr>
          <a:xfrm flipH="1">
            <a:off x="4207447" y="7434237"/>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F0C7AB97-EA73-0212-0D4A-A1961D56F57D}"/>
              </a:ext>
            </a:extLst>
          </p:cNvPr>
          <p:cNvSpPr/>
          <p:nvPr userDrawn="1"/>
        </p:nvSpPr>
        <p:spPr>
          <a:xfrm>
            <a:off x="3934731" y="6684163"/>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 Placeholder 32">
            <a:extLst>
              <a:ext uri="{FF2B5EF4-FFF2-40B4-BE49-F238E27FC236}">
                <a16:creationId xmlns:a16="http://schemas.microsoft.com/office/drawing/2014/main" id="{AFE3374F-4204-61F6-2F2E-EADBFEA98BCC}"/>
              </a:ext>
            </a:extLst>
          </p:cNvPr>
          <p:cNvSpPr>
            <a:spLocks noGrp="1"/>
          </p:cNvSpPr>
          <p:nvPr>
            <p:ph type="body" sz="quarter" idx="50" hasCustomPrompt="1"/>
          </p:nvPr>
        </p:nvSpPr>
        <p:spPr>
          <a:xfrm>
            <a:off x="3934732" y="6684163"/>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43" name="Text Placeholder 32">
            <a:extLst>
              <a:ext uri="{FF2B5EF4-FFF2-40B4-BE49-F238E27FC236}">
                <a16:creationId xmlns:a16="http://schemas.microsoft.com/office/drawing/2014/main" id="{D88F79B5-BB1B-BCDB-8D76-9A6ED2CC1697}"/>
              </a:ext>
            </a:extLst>
          </p:cNvPr>
          <p:cNvSpPr>
            <a:spLocks noGrp="1"/>
          </p:cNvSpPr>
          <p:nvPr>
            <p:ph type="body" sz="quarter" idx="51" hasCustomPrompt="1"/>
          </p:nvPr>
        </p:nvSpPr>
        <p:spPr>
          <a:xfrm>
            <a:off x="5011838" y="6730587"/>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4" name="Straight Connector 43">
            <a:extLst>
              <a:ext uri="{FF2B5EF4-FFF2-40B4-BE49-F238E27FC236}">
                <a16:creationId xmlns:a16="http://schemas.microsoft.com/office/drawing/2014/main" id="{0EDB879C-C64A-278D-1046-A99D050A363E}"/>
              </a:ext>
            </a:extLst>
          </p:cNvPr>
          <p:cNvCxnSpPr>
            <a:cxnSpLocks/>
          </p:cNvCxnSpPr>
          <p:nvPr userDrawn="1"/>
        </p:nvCxnSpPr>
        <p:spPr>
          <a:xfrm flipH="1">
            <a:off x="4219022" y="8418085"/>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FA1CEC7A-0316-D012-2BD4-83A03206FE46}"/>
              </a:ext>
            </a:extLst>
          </p:cNvPr>
          <p:cNvSpPr/>
          <p:nvPr userDrawn="1"/>
        </p:nvSpPr>
        <p:spPr>
          <a:xfrm>
            <a:off x="3946306" y="7668011"/>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 Placeholder 32">
            <a:extLst>
              <a:ext uri="{FF2B5EF4-FFF2-40B4-BE49-F238E27FC236}">
                <a16:creationId xmlns:a16="http://schemas.microsoft.com/office/drawing/2014/main" id="{BC58B3BA-A092-07A4-F39C-7D38A7491C29}"/>
              </a:ext>
            </a:extLst>
          </p:cNvPr>
          <p:cNvSpPr>
            <a:spLocks noGrp="1"/>
          </p:cNvSpPr>
          <p:nvPr>
            <p:ph type="body" sz="quarter" idx="52" hasCustomPrompt="1"/>
          </p:nvPr>
        </p:nvSpPr>
        <p:spPr>
          <a:xfrm>
            <a:off x="3946307" y="7668011"/>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47" name="Text Placeholder 32">
            <a:extLst>
              <a:ext uri="{FF2B5EF4-FFF2-40B4-BE49-F238E27FC236}">
                <a16:creationId xmlns:a16="http://schemas.microsoft.com/office/drawing/2014/main" id="{0275C130-A1A4-8143-BBC8-2C0026BDC129}"/>
              </a:ext>
            </a:extLst>
          </p:cNvPr>
          <p:cNvSpPr>
            <a:spLocks noGrp="1"/>
          </p:cNvSpPr>
          <p:nvPr>
            <p:ph type="body" sz="quarter" idx="53" hasCustomPrompt="1"/>
          </p:nvPr>
        </p:nvSpPr>
        <p:spPr>
          <a:xfrm>
            <a:off x="5023413" y="7714435"/>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8" name="Straight Connector 47">
            <a:extLst>
              <a:ext uri="{FF2B5EF4-FFF2-40B4-BE49-F238E27FC236}">
                <a16:creationId xmlns:a16="http://schemas.microsoft.com/office/drawing/2014/main" id="{9DB4E8AA-FAD1-C454-2A6C-9DCE5A2D4549}"/>
              </a:ext>
            </a:extLst>
          </p:cNvPr>
          <p:cNvCxnSpPr>
            <a:cxnSpLocks/>
          </p:cNvCxnSpPr>
          <p:nvPr userDrawn="1"/>
        </p:nvCxnSpPr>
        <p:spPr>
          <a:xfrm flipH="1">
            <a:off x="4207447" y="9390358"/>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CA393979-BD7C-3703-45E6-3F4233F9BA5A}"/>
              </a:ext>
            </a:extLst>
          </p:cNvPr>
          <p:cNvSpPr/>
          <p:nvPr userDrawn="1"/>
        </p:nvSpPr>
        <p:spPr>
          <a:xfrm>
            <a:off x="3934731" y="8640284"/>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 Placeholder 32">
            <a:extLst>
              <a:ext uri="{FF2B5EF4-FFF2-40B4-BE49-F238E27FC236}">
                <a16:creationId xmlns:a16="http://schemas.microsoft.com/office/drawing/2014/main" id="{94F85A0E-2854-6440-52C5-FAE6C992FFE4}"/>
              </a:ext>
            </a:extLst>
          </p:cNvPr>
          <p:cNvSpPr>
            <a:spLocks noGrp="1"/>
          </p:cNvSpPr>
          <p:nvPr>
            <p:ph type="body" sz="quarter" idx="54" hasCustomPrompt="1"/>
          </p:nvPr>
        </p:nvSpPr>
        <p:spPr>
          <a:xfrm>
            <a:off x="3934732" y="8640284"/>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51" name="Text Placeholder 32">
            <a:extLst>
              <a:ext uri="{FF2B5EF4-FFF2-40B4-BE49-F238E27FC236}">
                <a16:creationId xmlns:a16="http://schemas.microsoft.com/office/drawing/2014/main" id="{7CADD854-42C3-92B3-E4D4-50C326AA0EB2}"/>
              </a:ext>
            </a:extLst>
          </p:cNvPr>
          <p:cNvSpPr>
            <a:spLocks noGrp="1"/>
          </p:cNvSpPr>
          <p:nvPr>
            <p:ph type="body" sz="quarter" idx="55" hasCustomPrompt="1"/>
          </p:nvPr>
        </p:nvSpPr>
        <p:spPr>
          <a:xfrm>
            <a:off x="5011838" y="8686708"/>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38773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30606F5-658C-1F7B-48EC-2E15722A732E}"/>
              </a:ext>
            </a:extLst>
          </p:cNvPr>
          <p:cNvPicPr>
            <a:picLocks noChangeAspect="1"/>
          </p:cNvPicPr>
          <p:nvPr userDrawn="1"/>
        </p:nvPicPr>
        <p:blipFill>
          <a:blip r:embed="rId2" cstate="screen">
            <a:alphaModFix/>
            <a:extLst>
              <a:ext uri="{28A0092B-C50C-407E-A947-70E740481C1C}">
                <a14:useLocalDpi xmlns:a14="http://schemas.microsoft.com/office/drawing/2010/main"/>
              </a:ext>
            </a:extLst>
          </a:blip>
          <a:srcRect/>
          <a:stretch>
            <a:fillRect/>
          </a:stretch>
        </p:blipFill>
        <p:spPr>
          <a:xfrm>
            <a:off x="2089928" y="-1753300"/>
            <a:ext cx="6835648" cy="7131799"/>
          </a:xfrm>
          <a:custGeom>
            <a:avLst/>
            <a:gdLst>
              <a:gd name="connsiteX0" fmla="*/ 6691001 w 6835648"/>
              <a:gd name="connsiteY0" fmla="*/ 0 h 7131799"/>
              <a:gd name="connsiteX1" fmla="*/ 6835648 w 6835648"/>
              <a:gd name="connsiteY1" fmla="*/ 0 h 7131799"/>
              <a:gd name="connsiteX2" fmla="*/ 6835648 w 6835648"/>
              <a:gd name="connsiteY2" fmla="*/ 1378753 h 7131799"/>
              <a:gd name="connsiteX3" fmla="*/ 6691001 w 6835648"/>
              <a:gd name="connsiteY3" fmla="*/ 1378753 h 7131799"/>
              <a:gd name="connsiteX4" fmla="*/ 0 w 6835648"/>
              <a:gd name="connsiteY4" fmla="*/ 0 h 7131799"/>
              <a:gd name="connsiteX5" fmla="*/ 170016 w 6835648"/>
              <a:gd name="connsiteY5" fmla="*/ 0 h 7131799"/>
              <a:gd name="connsiteX6" fmla="*/ 170016 w 6835648"/>
              <a:gd name="connsiteY6" fmla="*/ 1753300 h 7131799"/>
              <a:gd name="connsiteX7" fmla="*/ 5469748 w 6835648"/>
              <a:gd name="connsiteY7" fmla="*/ 1753300 h 7131799"/>
              <a:gd name="connsiteX8" fmla="*/ 5469748 w 6835648"/>
              <a:gd name="connsiteY8" fmla="*/ 7131799 h 7131799"/>
              <a:gd name="connsiteX9" fmla="*/ 0 w 6835648"/>
              <a:gd name="connsiteY9" fmla="*/ 7131799 h 7131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48" h="7131799">
                <a:moveTo>
                  <a:pt x="6691001" y="0"/>
                </a:moveTo>
                <a:lnTo>
                  <a:pt x="6835648" y="0"/>
                </a:lnTo>
                <a:lnTo>
                  <a:pt x="6835648" y="1378753"/>
                </a:lnTo>
                <a:lnTo>
                  <a:pt x="6691001" y="1378753"/>
                </a:lnTo>
                <a:close/>
                <a:moveTo>
                  <a:pt x="0" y="0"/>
                </a:moveTo>
                <a:lnTo>
                  <a:pt x="170016" y="0"/>
                </a:lnTo>
                <a:lnTo>
                  <a:pt x="170016" y="1753300"/>
                </a:lnTo>
                <a:lnTo>
                  <a:pt x="5469748" y="1753300"/>
                </a:lnTo>
                <a:lnTo>
                  <a:pt x="5469748" y="7131799"/>
                </a:lnTo>
                <a:lnTo>
                  <a:pt x="0" y="7131799"/>
                </a:lnTo>
                <a:close/>
              </a:path>
            </a:pathLst>
          </a:custGeom>
        </p:spPr>
      </p:pic>
      <p:sp>
        <p:nvSpPr>
          <p:cNvPr id="15" name="Rectangle 14">
            <a:extLst>
              <a:ext uri="{FF2B5EF4-FFF2-40B4-BE49-F238E27FC236}">
                <a16:creationId xmlns:a16="http://schemas.microsoft.com/office/drawing/2014/main" id="{FD04AD2D-BC29-776D-FD48-BD1499116838}"/>
              </a:ext>
            </a:extLst>
          </p:cNvPr>
          <p:cNvSpPr/>
          <p:nvPr userDrawn="1"/>
        </p:nvSpPr>
        <p:spPr>
          <a:xfrm>
            <a:off x="-25603" y="1530175"/>
            <a:ext cx="4326669"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4" name="Picture Placeholder 13">
            <a:extLst>
              <a:ext uri="{FF2B5EF4-FFF2-40B4-BE49-F238E27FC236}">
                <a16:creationId xmlns:a16="http://schemas.microsoft.com/office/drawing/2014/main" id="{91383543-1815-98EC-843F-A530F1E1CC3F}"/>
              </a:ext>
            </a:extLst>
          </p:cNvPr>
          <p:cNvSpPr>
            <a:spLocks noGrp="1"/>
          </p:cNvSpPr>
          <p:nvPr>
            <p:ph type="pic" sz="quarter" idx="51"/>
          </p:nvPr>
        </p:nvSpPr>
        <p:spPr>
          <a:xfrm>
            <a:off x="2783121" y="0"/>
            <a:ext cx="4789072" cy="4566547"/>
          </a:xfrm>
          <a:custGeom>
            <a:avLst/>
            <a:gdLst>
              <a:gd name="connsiteX0" fmla="*/ 624662 w 4789072"/>
              <a:gd name="connsiteY0" fmla="*/ 0 h 4566547"/>
              <a:gd name="connsiteX1" fmla="*/ 4789072 w 4789072"/>
              <a:gd name="connsiteY1" fmla="*/ 0 h 4566547"/>
              <a:gd name="connsiteX2" fmla="*/ 4789072 w 4789072"/>
              <a:gd name="connsiteY2" fmla="*/ 3714815 h 4566547"/>
              <a:gd name="connsiteX3" fmla="*/ 4758608 w 4789072"/>
              <a:gd name="connsiteY3" fmla="*/ 3748335 h 4566547"/>
              <a:gd name="connsiteX4" fmla="*/ 2783268 w 4789072"/>
              <a:gd name="connsiteY4" fmla="*/ 4566547 h 4566547"/>
              <a:gd name="connsiteX5" fmla="*/ 4138 w 4789072"/>
              <a:gd name="connsiteY5" fmla="*/ 2058620 h 4566547"/>
              <a:gd name="connsiteX6" fmla="*/ 0 w 4789072"/>
              <a:gd name="connsiteY6" fmla="*/ 1976663 h 4566547"/>
              <a:gd name="connsiteX7" fmla="*/ 1517945 w 4789072"/>
              <a:gd name="connsiteY7" fmla="*/ 1976663 h 4566547"/>
              <a:gd name="connsiteX8" fmla="*/ 1517945 w 4789072"/>
              <a:gd name="connsiteY8" fmla="*/ 1530175 h 4566547"/>
              <a:gd name="connsiteX9" fmla="*/ 1046 w 4789072"/>
              <a:gd name="connsiteY9" fmla="*/ 1530175 h 4566547"/>
              <a:gd name="connsiteX10" fmla="*/ 21903 w 4789072"/>
              <a:gd name="connsiteY10" fmla="*/ 1347564 h 4566547"/>
              <a:gd name="connsiteX11" fmla="*/ 466810 w 4789072"/>
              <a:gd name="connsiteY11" fmla="*/ 211093 h 456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9072" h="4566547">
                <a:moveTo>
                  <a:pt x="624662" y="0"/>
                </a:moveTo>
                <a:lnTo>
                  <a:pt x="4789072" y="0"/>
                </a:lnTo>
                <a:lnTo>
                  <a:pt x="4789072" y="3714815"/>
                </a:lnTo>
                <a:lnTo>
                  <a:pt x="4758608" y="3748335"/>
                </a:lnTo>
                <a:cubicBezTo>
                  <a:pt x="4253074" y="4253868"/>
                  <a:pt x="3554686" y="4566547"/>
                  <a:pt x="2783268" y="4566547"/>
                </a:cubicBezTo>
                <a:cubicBezTo>
                  <a:pt x="1336858" y="4566547"/>
                  <a:pt x="147196" y="3467285"/>
                  <a:pt x="4138" y="2058620"/>
                </a:cubicBezTo>
                <a:lnTo>
                  <a:pt x="0" y="1976663"/>
                </a:lnTo>
                <a:lnTo>
                  <a:pt x="1517945" y="1976663"/>
                </a:lnTo>
                <a:lnTo>
                  <a:pt x="1517945" y="1530175"/>
                </a:lnTo>
                <a:lnTo>
                  <a:pt x="1046" y="1530175"/>
                </a:lnTo>
                <a:lnTo>
                  <a:pt x="21903" y="1347564"/>
                </a:lnTo>
                <a:cubicBezTo>
                  <a:pt x="85489" y="931416"/>
                  <a:pt x="240900" y="545484"/>
                  <a:pt x="466810" y="211093"/>
                </a:cubicBezTo>
                <a:close/>
              </a:path>
            </a:pathLst>
          </a:custGeom>
        </p:spPr>
        <p:txBody>
          <a:bodyPr wrap="square">
            <a:noAutofit/>
          </a:bodyPr>
          <a:lstStyle/>
          <a:p>
            <a:endParaRPr lang="en-GB"/>
          </a:p>
        </p:txBody>
      </p:sp>
      <p:sp>
        <p:nvSpPr>
          <p:cNvPr id="10" name="Text Placeholder 32">
            <a:extLst>
              <a:ext uri="{FF2B5EF4-FFF2-40B4-BE49-F238E27FC236}">
                <a16:creationId xmlns:a16="http://schemas.microsoft.com/office/drawing/2014/main" id="{8F305710-49CE-2CD1-A190-0899D236C5C3}"/>
              </a:ext>
            </a:extLst>
          </p:cNvPr>
          <p:cNvSpPr>
            <a:spLocks noGrp="1"/>
          </p:cNvSpPr>
          <p:nvPr>
            <p:ph type="body" sz="quarter" idx="17" hasCustomPrompt="1"/>
          </p:nvPr>
        </p:nvSpPr>
        <p:spPr>
          <a:xfrm>
            <a:off x="0" y="1538257"/>
            <a:ext cx="4301066"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9" name="Text Placeholder 32">
            <a:extLst>
              <a:ext uri="{FF2B5EF4-FFF2-40B4-BE49-F238E27FC236}">
                <a16:creationId xmlns:a16="http://schemas.microsoft.com/office/drawing/2014/main" id="{959F6218-D33D-7104-2D83-FB7D29B59E78}"/>
              </a:ext>
            </a:extLst>
          </p:cNvPr>
          <p:cNvSpPr>
            <a:spLocks noGrp="1"/>
          </p:cNvSpPr>
          <p:nvPr>
            <p:ph type="body" sz="quarter" idx="48" hasCustomPrompt="1"/>
          </p:nvPr>
        </p:nvSpPr>
        <p:spPr>
          <a:xfrm>
            <a:off x="2277980" y="6148998"/>
            <a:ext cx="492596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Text Placeholder 32">
            <a:extLst>
              <a:ext uri="{FF2B5EF4-FFF2-40B4-BE49-F238E27FC236}">
                <a16:creationId xmlns:a16="http://schemas.microsoft.com/office/drawing/2014/main" id="{59372EE0-CF07-7283-DE74-9CA95690F266}"/>
              </a:ext>
            </a:extLst>
          </p:cNvPr>
          <p:cNvSpPr>
            <a:spLocks noGrp="1"/>
          </p:cNvSpPr>
          <p:nvPr>
            <p:ph type="body" sz="quarter" idx="49" hasCustomPrompt="1"/>
          </p:nvPr>
        </p:nvSpPr>
        <p:spPr>
          <a:xfrm>
            <a:off x="2259944" y="5481294"/>
            <a:ext cx="4925962"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31" name="Text Placeholder 32">
            <a:extLst>
              <a:ext uri="{FF2B5EF4-FFF2-40B4-BE49-F238E27FC236}">
                <a16:creationId xmlns:a16="http://schemas.microsoft.com/office/drawing/2014/main" id="{79513FAF-DD48-EB4B-4C3D-EBF815669A32}"/>
              </a:ext>
            </a:extLst>
          </p:cNvPr>
          <p:cNvSpPr>
            <a:spLocks noGrp="1"/>
          </p:cNvSpPr>
          <p:nvPr>
            <p:ph type="body" sz="quarter" idx="50" hasCustomPrompt="1"/>
          </p:nvPr>
        </p:nvSpPr>
        <p:spPr>
          <a:xfrm>
            <a:off x="2277980" y="6996841"/>
            <a:ext cx="4925962" cy="234943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32" name="Straight Connector 31">
            <a:extLst>
              <a:ext uri="{FF2B5EF4-FFF2-40B4-BE49-F238E27FC236}">
                <a16:creationId xmlns:a16="http://schemas.microsoft.com/office/drawing/2014/main" id="{E0FAE6EC-3AD2-E0D5-6902-27FC5B263F8B}"/>
              </a:ext>
            </a:extLst>
          </p:cNvPr>
          <p:cNvCxnSpPr>
            <a:cxnSpLocks/>
          </p:cNvCxnSpPr>
          <p:nvPr userDrawn="1"/>
        </p:nvCxnSpPr>
        <p:spPr>
          <a:xfrm flipV="1">
            <a:off x="2277980" y="6057133"/>
            <a:ext cx="5294213" cy="26376"/>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Google Shape;620;g2fda190aa30_1_611">
            <a:extLst>
              <a:ext uri="{FF2B5EF4-FFF2-40B4-BE49-F238E27FC236}">
                <a16:creationId xmlns:a16="http://schemas.microsoft.com/office/drawing/2014/main" id="{B0DD5FA3-0226-133C-F766-90884C9F6D23}"/>
              </a:ext>
            </a:extLst>
          </p:cNvPr>
          <p:cNvSpPr txBox="1"/>
          <p:nvPr userDrawn="1"/>
        </p:nvSpPr>
        <p:spPr>
          <a:xfrm>
            <a:off x="6713756" y="10028654"/>
            <a:ext cx="374400" cy="4659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GB" sz="700" b="0" i="0">
                <a:solidFill>
                  <a:srgbClr val="8AC03B"/>
                </a:solidFill>
                <a:latin typeface="Calibri"/>
                <a:ea typeface="Calibri"/>
                <a:cs typeface="Calibri"/>
                <a:sym typeface="Calibri"/>
              </a:rPr>
              <a:t>‹N°›</a:t>
            </a:fld>
            <a:endParaRPr sz="700" b="0" i="0">
              <a:solidFill>
                <a:srgbClr val="8AC03B"/>
              </a:solidFill>
              <a:latin typeface="Calibri"/>
              <a:ea typeface="Calibri"/>
              <a:cs typeface="Calibri"/>
              <a:sym typeface="Calibri"/>
            </a:endParaRPr>
          </a:p>
        </p:txBody>
      </p:sp>
      <p:sp>
        <p:nvSpPr>
          <p:cNvPr id="7" name="Google Shape;621;g2fda190aa30_1_611">
            <a:extLst>
              <a:ext uri="{FF2B5EF4-FFF2-40B4-BE49-F238E27FC236}">
                <a16:creationId xmlns:a16="http://schemas.microsoft.com/office/drawing/2014/main" id="{C23C7C74-EEAF-A013-A659-6D23844BEAB7}"/>
              </a:ext>
            </a:extLst>
          </p:cNvPr>
          <p:cNvSpPr txBox="1"/>
          <p:nvPr userDrawn="1"/>
        </p:nvSpPr>
        <p:spPr>
          <a:xfrm>
            <a:off x="1948383" y="9779577"/>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8" name="Google Shape;622;g2fda190aa30_1_611">
            <a:extLst>
              <a:ext uri="{FF2B5EF4-FFF2-40B4-BE49-F238E27FC236}">
                <a16:creationId xmlns:a16="http://schemas.microsoft.com/office/drawing/2014/main" id="{793878C4-CFFD-FC20-8B77-F6D935CDFC53}"/>
              </a:ext>
            </a:extLst>
          </p:cNvPr>
          <p:cNvSpPr/>
          <p:nvPr userDrawn="1"/>
        </p:nvSpPr>
        <p:spPr>
          <a:xfrm>
            <a:off x="1589709" y="942761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9" name="Google Shape;623;g2fda190aa30_1_611">
            <a:extLst>
              <a:ext uri="{FF2B5EF4-FFF2-40B4-BE49-F238E27FC236}">
                <a16:creationId xmlns:a16="http://schemas.microsoft.com/office/drawing/2014/main" id="{4064D5E9-C1E2-7627-2ACA-CCE0ADDF9935}"/>
              </a:ext>
            </a:extLst>
          </p:cNvPr>
          <p:cNvPicPr preferRelativeResize="0"/>
          <p:nvPr userDrawn="1"/>
        </p:nvPicPr>
        <p:blipFill rotWithShape="1">
          <a:blip r:embed="rId3">
            <a:alphaModFix/>
          </a:blip>
          <a:srcRect/>
          <a:stretch/>
        </p:blipFill>
        <p:spPr>
          <a:xfrm>
            <a:off x="324486" y="934540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8F9B7E7F-8CF0-64A3-86CD-CC3C03B82A14}"/>
              </a:ext>
            </a:extLst>
          </p:cNvPr>
          <p:cNvPicPr preferRelativeResize="0"/>
          <p:nvPr userDrawn="1"/>
        </p:nvPicPr>
        <p:blipFill rotWithShape="1">
          <a:blip r:embed="rId4">
            <a:alphaModFix/>
          </a:blip>
          <a:srcRect/>
          <a:stretch/>
        </p:blipFill>
        <p:spPr>
          <a:xfrm>
            <a:off x="314578" y="9857496"/>
            <a:ext cx="1724688" cy="433251"/>
          </a:xfrm>
          <a:prstGeom prst="rect">
            <a:avLst/>
          </a:prstGeom>
          <a:noFill/>
          <a:ln>
            <a:noFill/>
          </a:ln>
        </p:spPr>
      </p:pic>
    </p:spTree>
    <p:extLst>
      <p:ext uri="{BB962C8B-B14F-4D97-AF65-F5344CB8AC3E}">
        <p14:creationId xmlns:p14="http://schemas.microsoft.com/office/powerpoint/2010/main" val="358799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gazine/Newsletter Cover">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DA5D47D1-2E4D-53CD-5BC3-8F1CDDFDBF9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96" name="Text Placeholder 32">
            <a:extLst>
              <a:ext uri="{FF2B5EF4-FFF2-40B4-BE49-F238E27FC236}">
                <a16:creationId xmlns:a16="http://schemas.microsoft.com/office/drawing/2014/main" id="{ECA6C077-5204-6C4D-9FFA-06AB7E6C2557}"/>
              </a:ext>
            </a:extLst>
          </p:cNvPr>
          <p:cNvSpPr>
            <a:spLocks noGrp="1"/>
          </p:cNvSpPr>
          <p:nvPr>
            <p:ph type="body" sz="quarter" idx="34" hasCustomPrompt="1"/>
          </p:nvPr>
        </p:nvSpPr>
        <p:spPr>
          <a:xfrm>
            <a:off x="6507413" y="3867270"/>
            <a:ext cx="1081492" cy="411620"/>
          </a:xfrm>
        </p:spPr>
        <p:txBody>
          <a:bodyPr anchor="ctr">
            <a:noAutofit/>
          </a:bodyPr>
          <a:lstStyle>
            <a:lvl1pPr marL="0" indent="0" algn="l">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03.01.2023</a:t>
            </a:r>
            <a:endParaRPr lang="en-US" dirty="0"/>
          </a:p>
        </p:txBody>
      </p:sp>
      <p:sp>
        <p:nvSpPr>
          <p:cNvPr id="951" name="Text Placeholder 32">
            <a:extLst>
              <a:ext uri="{FF2B5EF4-FFF2-40B4-BE49-F238E27FC236}">
                <a16:creationId xmlns:a16="http://schemas.microsoft.com/office/drawing/2014/main" id="{5B25CC80-B1CE-B74C-877E-AE820AED9FCB}"/>
              </a:ext>
            </a:extLst>
          </p:cNvPr>
          <p:cNvSpPr>
            <a:spLocks noGrp="1"/>
          </p:cNvSpPr>
          <p:nvPr userDrawn="1">
            <p:ph type="body" sz="quarter" idx="46" hasCustomPrompt="1"/>
          </p:nvPr>
        </p:nvSpPr>
        <p:spPr>
          <a:xfrm>
            <a:off x="336028" y="2871681"/>
            <a:ext cx="3383477"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952" name="Text Placeholder 32">
            <a:extLst>
              <a:ext uri="{FF2B5EF4-FFF2-40B4-BE49-F238E27FC236}">
                <a16:creationId xmlns:a16="http://schemas.microsoft.com/office/drawing/2014/main" id="{ED82B23B-FF73-0D4C-801A-57724D278473}"/>
              </a:ext>
            </a:extLst>
          </p:cNvPr>
          <p:cNvSpPr>
            <a:spLocks noGrp="1"/>
          </p:cNvSpPr>
          <p:nvPr userDrawn="1">
            <p:ph type="body" sz="quarter" idx="47" hasCustomPrompt="1"/>
          </p:nvPr>
        </p:nvSpPr>
        <p:spPr>
          <a:xfrm>
            <a:off x="317992" y="2203977"/>
            <a:ext cx="3383477"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957" name="Text Placeholder 32">
            <a:extLst>
              <a:ext uri="{FF2B5EF4-FFF2-40B4-BE49-F238E27FC236}">
                <a16:creationId xmlns:a16="http://schemas.microsoft.com/office/drawing/2014/main" id="{14453E36-43B2-A742-AAE1-1D6615402456}"/>
              </a:ext>
            </a:extLst>
          </p:cNvPr>
          <p:cNvSpPr>
            <a:spLocks noGrp="1"/>
          </p:cNvSpPr>
          <p:nvPr userDrawn="1">
            <p:ph type="body" sz="quarter" idx="48" hasCustomPrompt="1"/>
          </p:nvPr>
        </p:nvSpPr>
        <p:spPr>
          <a:xfrm>
            <a:off x="5784170" y="3868154"/>
            <a:ext cx="1066605" cy="411620"/>
          </a:xfrm>
        </p:spPr>
        <p:txBody>
          <a:bodyPr anchor="ctr">
            <a:noAutofit/>
          </a:bodyPr>
          <a:lstStyle>
            <a:lvl1pPr marL="0" indent="0" algn="l">
              <a:buNone/>
              <a:defRPr sz="10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ISSUE 1 |</a:t>
            </a:r>
            <a:endParaRPr lang="en-US" dirty="0"/>
          </a:p>
        </p:txBody>
      </p:sp>
      <p:sp>
        <p:nvSpPr>
          <p:cNvPr id="26" name="Freeform 25">
            <a:extLst>
              <a:ext uri="{FF2B5EF4-FFF2-40B4-BE49-F238E27FC236}">
                <a16:creationId xmlns:a16="http://schemas.microsoft.com/office/drawing/2014/main" id="{824723B6-F575-08AD-98AE-555F9A51F052}"/>
              </a:ext>
            </a:extLst>
          </p:cNvPr>
          <p:cNvSpPr/>
          <p:nvPr userDrawn="1"/>
        </p:nvSpPr>
        <p:spPr>
          <a:xfrm>
            <a:off x="-3025" y="3830750"/>
            <a:ext cx="5181224" cy="5919178"/>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06" name="Text Placeholder 32">
            <a:extLst>
              <a:ext uri="{FF2B5EF4-FFF2-40B4-BE49-F238E27FC236}">
                <a16:creationId xmlns:a16="http://schemas.microsoft.com/office/drawing/2014/main" id="{D17BC012-D9EA-534A-BEFC-2C2863DD8823}"/>
              </a:ext>
            </a:extLst>
          </p:cNvPr>
          <p:cNvSpPr>
            <a:spLocks noGrp="1"/>
          </p:cNvSpPr>
          <p:nvPr userDrawn="1">
            <p:ph type="body" sz="quarter" idx="14" hasCustomPrompt="1"/>
          </p:nvPr>
        </p:nvSpPr>
        <p:spPr>
          <a:xfrm>
            <a:off x="644309" y="557455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1</a:t>
            </a:r>
            <a:endParaRPr lang="en-US" dirty="0"/>
          </a:p>
        </p:txBody>
      </p:sp>
      <p:sp>
        <p:nvSpPr>
          <p:cNvPr id="307" name="Text Placeholder 32">
            <a:extLst>
              <a:ext uri="{FF2B5EF4-FFF2-40B4-BE49-F238E27FC236}">
                <a16:creationId xmlns:a16="http://schemas.microsoft.com/office/drawing/2014/main" id="{382A08F1-9E54-5648-BB22-C9AF6ACC09EB}"/>
              </a:ext>
            </a:extLst>
          </p:cNvPr>
          <p:cNvSpPr>
            <a:spLocks noGrp="1"/>
          </p:cNvSpPr>
          <p:nvPr userDrawn="1">
            <p:ph type="body" sz="quarter" idx="15" hasCustomPrompt="1"/>
          </p:nvPr>
        </p:nvSpPr>
        <p:spPr>
          <a:xfrm>
            <a:off x="1258920" y="556473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08" name="Text Placeholder 32">
            <a:extLst>
              <a:ext uri="{FF2B5EF4-FFF2-40B4-BE49-F238E27FC236}">
                <a16:creationId xmlns:a16="http://schemas.microsoft.com/office/drawing/2014/main" id="{3DB9BB93-CE9E-B84F-BB30-28EF773833E9}"/>
              </a:ext>
            </a:extLst>
          </p:cNvPr>
          <p:cNvSpPr>
            <a:spLocks noGrp="1"/>
          </p:cNvSpPr>
          <p:nvPr userDrawn="1">
            <p:ph type="body" sz="quarter" idx="16" hasCustomPrompt="1"/>
          </p:nvPr>
        </p:nvSpPr>
        <p:spPr>
          <a:xfrm>
            <a:off x="644309" y="616286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2</a:t>
            </a:r>
            <a:endParaRPr lang="en-US" dirty="0"/>
          </a:p>
        </p:txBody>
      </p:sp>
      <p:sp>
        <p:nvSpPr>
          <p:cNvPr id="309" name="Text Placeholder 32">
            <a:extLst>
              <a:ext uri="{FF2B5EF4-FFF2-40B4-BE49-F238E27FC236}">
                <a16:creationId xmlns:a16="http://schemas.microsoft.com/office/drawing/2014/main" id="{75FF6FF5-50D5-024F-8A24-1F56A4BB1620}"/>
              </a:ext>
            </a:extLst>
          </p:cNvPr>
          <p:cNvSpPr>
            <a:spLocks noGrp="1"/>
          </p:cNvSpPr>
          <p:nvPr userDrawn="1">
            <p:ph type="body" sz="quarter" idx="17" hasCustomPrompt="1"/>
          </p:nvPr>
        </p:nvSpPr>
        <p:spPr>
          <a:xfrm>
            <a:off x="1258920" y="616266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0" name="Text Placeholder 32">
            <a:extLst>
              <a:ext uri="{FF2B5EF4-FFF2-40B4-BE49-F238E27FC236}">
                <a16:creationId xmlns:a16="http://schemas.microsoft.com/office/drawing/2014/main" id="{D5FEB1B5-8091-D241-825E-C6721C051129}"/>
              </a:ext>
            </a:extLst>
          </p:cNvPr>
          <p:cNvSpPr>
            <a:spLocks noGrp="1"/>
          </p:cNvSpPr>
          <p:nvPr userDrawn="1">
            <p:ph type="body" sz="quarter" idx="18" hasCustomPrompt="1"/>
          </p:nvPr>
        </p:nvSpPr>
        <p:spPr>
          <a:xfrm>
            <a:off x="644309" y="675117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3</a:t>
            </a:r>
            <a:endParaRPr lang="en-US" dirty="0"/>
          </a:p>
        </p:txBody>
      </p:sp>
      <p:sp>
        <p:nvSpPr>
          <p:cNvPr id="311" name="Text Placeholder 32">
            <a:extLst>
              <a:ext uri="{FF2B5EF4-FFF2-40B4-BE49-F238E27FC236}">
                <a16:creationId xmlns:a16="http://schemas.microsoft.com/office/drawing/2014/main" id="{BAC969AF-A73C-7A4B-9CA1-3361BC420950}"/>
              </a:ext>
            </a:extLst>
          </p:cNvPr>
          <p:cNvSpPr>
            <a:spLocks noGrp="1"/>
          </p:cNvSpPr>
          <p:nvPr userDrawn="1">
            <p:ph type="body" sz="quarter" idx="19" hasCustomPrompt="1"/>
          </p:nvPr>
        </p:nvSpPr>
        <p:spPr>
          <a:xfrm>
            <a:off x="1258920" y="676060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2" name="Text Placeholder 32">
            <a:extLst>
              <a:ext uri="{FF2B5EF4-FFF2-40B4-BE49-F238E27FC236}">
                <a16:creationId xmlns:a16="http://schemas.microsoft.com/office/drawing/2014/main" id="{343765AB-3721-9749-A9F9-DF462E313BEA}"/>
              </a:ext>
            </a:extLst>
          </p:cNvPr>
          <p:cNvSpPr>
            <a:spLocks noGrp="1"/>
          </p:cNvSpPr>
          <p:nvPr userDrawn="1">
            <p:ph type="body" sz="quarter" idx="20" hasCustomPrompt="1"/>
          </p:nvPr>
        </p:nvSpPr>
        <p:spPr>
          <a:xfrm>
            <a:off x="644309" y="733948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4</a:t>
            </a:r>
            <a:endParaRPr lang="en-US" dirty="0"/>
          </a:p>
        </p:txBody>
      </p:sp>
      <p:sp>
        <p:nvSpPr>
          <p:cNvPr id="313" name="Text Placeholder 32">
            <a:extLst>
              <a:ext uri="{FF2B5EF4-FFF2-40B4-BE49-F238E27FC236}">
                <a16:creationId xmlns:a16="http://schemas.microsoft.com/office/drawing/2014/main" id="{9889A35B-E120-8E49-A5B4-C5FCFCF87EC6}"/>
              </a:ext>
            </a:extLst>
          </p:cNvPr>
          <p:cNvSpPr>
            <a:spLocks noGrp="1"/>
          </p:cNvSpPr>
          <p:nvPr userDrawn="1">
            <p:ph type="body" sz="quarter" idx="21" hasCustomPrompt="1"/>
          </p:nvPr>
        </p:nvSpPr>
        <p:spPr>
          <a:xfrm>
            <a:off x="1258920" y="735853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4" name="Text Placeholder 32">
            <a:extLst>
              <a:ext uri="{FF2B5EF4-FFF2-40B4-BE49-F238E27FC236}">
                <a16:creationId xmlns:a16="http://schemas.microsoft.com/office/drawing/2014/main" id="{C4311BDE-0796-C64F-9A76-1278AE3223D2}"/>
              </a:ext>
            </a:extLst>
          </p:cNvPr>
          <p:cNvSpPr>
            <a:spLocks noGrp="1"/>
          </p:cNvSpPr>
          <p:nvPr userDrawn="1">
            <p:ph type="body" sz="quarter" idx="22" hasCustomPrompt="1"/>
          </p:nvPr>
        </p:nvSpPr>
        <p:spPr>
          <a:xfrm>
            <a:off x="644309" y="792779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5</a:t>
            </a:r>
            <a:endParaRPr lang="en-US" dirty="0"/>
          </a:p>
        </p:txBody>
      </p:sp>
      <p:sp>
        <p:nvSpPr>
          <p:cNvPr id="315" name="Text Placeholder 32">
            <a:extLst>
              <a:ext uri="{FF2B5EF4-FFF2-40B4-BE49-F238E27FC236}">
                <a16:creationId xmlns:a16="http://schemas.microsoft.com/office/drawing/2014/main" id="{9FC9CF8B-67BA-EC41-A4A7-5C8AC34284B1}"/>
              </a:ext>
            </a:extLst>
          </p:cNvPr>
          <p:cNvSpPr>
            <a:spLocks noGrp="1"/>
          </p:cNvSpPr>
          <p:nvPr userDrawn="1">
            <p:ph type="body" sz="quarter" idx="23" hasCustomPrompt="1"/>
          </p:nvPr>
        </p:nvSpPr>
        <p:spPr>
          <a:xfrm>
            <a:off x="1258920" y="795647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6" name="Text Placeholder 32">
            <a:extLst>
              <a:ext uri="{FF2B5EF4-FFF2-40B4-BE49-F238E27FC236}">
                <a16:creationId xmlns:a16="http://schemas.microsoft.com/office/drawing/2014/main" id="{AF4A4BF6-A11E-FF41-A48C-590E8063A5B7}"/>
              </a:ext>
            </a:extLst>
          </p:cNvPr>
          <p:cNvSpPr>
            <a:spLocks noGrp="1"/>
          </p:cNvSpPr>
          <p:nvPr userDrawn="1">
            <p:ph type="body" sz="quarter" idx="24" hasCustomPrompt="1"/>
          </p:nvPr>
        </p:nvSpPr>
        <p:spPr>
          <a:xfrm>
            <a:off x="644309" y="8516101"/>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6</a:t>
            </a:r>
            <a:endParaRPr lang="en-US" dirty="0"/>
          </a:p>
        </p:txBody>
      </p:sp>
      <p:sp>
        <p:nvSpPr>
          <p:cNvPr id="317" name="Text Placeholder 32">
            <a:extLst>
              <a:ext uri="{FF2B5EF4-FFF2-40B4-BE49-F238E27FC236}">
                <a16:creationId xmlns:a16="http://schemas.microsoft.com/office/drawing/2014/main" id="{90821062-2E4A-054F-9C7C-75FAB0DD6336}"/>
              </a:ext>
            </a:extLst>
          </p:cNvPr>
          <p:cNvSpPr>
            <a:spLocks noGrp="1"/>
          </p:cNvSpPr>
          <p:nvPr userDrawn="1">
            <p:ph type="body" sz="quarter" idx="25" hasCustomPrompt="1"/>
          </p:nvPr>
        </p:nvSpPr>
        <p:spPr>
          <a:xfrm>
            <a:off x="1258920" y="8554410"/>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955" name="Text Placeholder 32">
            <a:extLst>
              <a:ext uri="{FF2B5EF4-FFF2-40B4-BE49-F238E27FC236}">
                <a16:creationId xmlns:a16="http://schemas.microsoft.com/office/drawing/2014/main" id="{333B2BA7-6721-2145-A936-107B17A549E6}"/>
              </a:ext>
            </a:extLst>
          </p:cNvPr>
          <p:cNvSpPr>
            <a:spLocks noGrp="1"/>
          </p:cNvSpPr>
          <p:nvPr userDrawn="1">
            <p:ph type="body" sz="quarter" idx="13" hasCustomPrompt="1"/>
          </p:nvPr>
        </p:nvSpPr>
        <p:spPr>
          <a:xfrm>
            <a:off x="539608" y="4732051"/>
            <a:ext cx="3794482" cy="722327"/>
          </a:xfrm>
        </p:spPr>
        <p:txBody>
          <a:bodyPr>
            <a:noAutofit/>
          </a:bodyPr>
          <a:lstStyle>
            <a:lvl1pPr marL="0" indent="0" algn="l">
              <a:lnSpc>
                <a:spcPct val="100000"/>
              </a:lnSpc>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What’s Inside…</a:t>
            </a:r>
            <a:endParaRPr lang="en-US" dirty="0"/>
          </a:p>
        </p:txBody>
      </p:sp>
      <p:grpSp>
        <p:nvGrpSpPr>
          <p:cNvPr id="897" name="Group 896">
            <a:extLst>
              <a:ext uri="{FF2B5EF4-FFF2-40B4-BE49-F238E27FC236}">
                <a16:creationId xmlns:a16="http://schemas.microsoft.com/office/drawing/2014/main" id="{960F2289-09B7-A769-4059-857B88CBDC65}"/>
              </a:ext>
            </a:extLst>
          </p:cNvPr>
          <p:cNvGrpSpPr/>
          <p:nvPr userDrawn="1"/>
        </p:nvGrpSpPr>
        <p:grpSpPr>
          <a:xfrm>
            <a:off x="628267" y="6075645"/>
            <a:ext cx="3705823" cy="2967449"/>
            <a:chOff x="-3025" y="5942032"/>
            <a:chExt cx="3207651" cy="2490651"/>
          </a:xfrm>
        </p:grpSpPr>
        <p:cxnSp>
          <p:nvCxnSpPr>
            <p:cNvPr id="6" name="Straight Connector 5">
              <a:extLst>
                <a:ext uri="{FF2B5EF4-FFF2-40B4-BE49-F238E27FC236}">
                  <a16:creationId xmlns:a16="http://schemas.microsoft.com/office/drawing/2014/main" id="{57F303C9-5E96-9AD9-1F42-0C74B9CE06C9}"/>
                </a:ext>
              </a:extLst>
            </p:cNvPr>
            <p:cNvCxnSpPr>
              <a:cxnSpLocks/>
            </p:cNvCxnSpPr>
            <p:nvPr userDrawn="1"/>
          </p:nvCxnSpPr>
          <p:spPr>
            <a:xfrm>
              <a:off x="0" y="594203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388D815-23A5-026E-1AAC-928DC71DB20A}"/>
                </a:ext>
              </a:extLst>
            </p:cNvPr>
            <p:cNvCxnSpPr>
              <a:cxnSpLocks/>
            </p:cNvCxnSpPr>
            <p:nvPr userDrawn="1"/>
          </p:nvCxnSpPr>
          <p:spPr>
            <a:xfrm>
              <a:off x="-3025" y="6440162"/>
              <a:ext cx="320765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5B910E-9013-72F3-89F3-342960CE179D}"/>
                </a:ext>
              </a:extLst>
            </p:cNvPr>
            <p:cNvCxnSpPr>
              <a:cxnSpLocks/>
            </p:cNvCxnSpPr>
            <p:nvPr userDrawn="1"/>
          </p:nvCxnSpPr>
          <p:spPr>
            <a:xfrm>
              <a:off x="0" y="693829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F69F735-B873-B958-D2A8-D2642EE7BEEA}"/>
                </a:ext>
              </a:extLst>
            </p:cNvPr>
            <p:cNvCxnSpPr>
              <a:cxnSpLocks/>
            </p:cNvCxnSpPr>
            <p:nvPr userDrawn="1"/>
          </p:nvCxnSpPr>
          <p:spPr>
            <a:xfrm>
              <a:off x="0" y="743642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98235DC-D91B-C7CA-69C8-02109E7CD22C}"/>
                </a:ext>
              </a:extLst>
            </p:cNvPr>
            <p:cNvCxnSpPr>
              <a:cxnSpLocks/>
            </p:cNvCxnSpPr>
            <p:nvPr userDrawn="1"/>
          </p:nvCxnSpPr>
          <p:spPr>
            <a:xfrm>
              <a:off x="0" y="793455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640BF19-A7BE-FE95-C650-E84C45F76C62}"/>
                </a:ext>
              </a:extLst>
            </p:cNvPr>
            <p:cNvCxnSpPr>
              <a:cxnSpLocks/>
            </p:cNvCxnSpPr>
            <p:nvPr userDrawn="1"/>
          </p:nvCxnSpPr>
          <p:spPr>
            <a:xfrm>
              <a:off x="0" y="8417115"/>
              <a:ext cx="3204626" cy="155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Rectangle 62">
            <a:extLst>
              <a:ext uri="{FF2B5EF4-FFF2-40B4-BE49-F238E27FC236}">
                <a16:creationId xmlns:a16="http://schemas.microsoft.com/office/drawing/2014/main" id="{36CCC5E1-7D22-B178-317D-4938605F670F}"/>
              </a:ext>
            </a:extLst>
          </p:cNvPr>
          <p:cNvSpPr/>
          <p:nvPr userDrawn="1"/>
        </p:nvSpPr>
        <p:spPr>
          <a:xfrm>
            <a:off x="-3025" y="9279437"/>
            <a:ext cx="3836256" cy="53196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96" name="Text Placeholder 32">
            <a:extLst>
              <a:ext uri="{FF2B5EF4-FFF2-40B4-BE49-F238E27FC236}">
                <a16:creationId xmlns:a16="http://schemas.microsoft.com/office/drawing/2014/main" id="{7B30A735-15EC-EACA-B538-641B72ABBA35}"/>
              </a:ext>
            </a:extLst>
          </p:cNvPr>
          <p:cNvSpPr>
            <a:spLocks noGrp="1"/>
          </p:cNvSpPr>
          <p:nvPr>
            <p:ph type="body" sz="quarter" idx="50" hasCustomPrompt="1"/>
          </p:nvPr>
        </p:nvSpPr>
        <p:spPr>
          <a:xfrm>
            <a:off x="19827" y="9343352"/>
            <a:ext cx="3794482" cy="497021"/>
          </a:xfrm>
        </p:spPr>
        <p:txBody>
          <a:bodyPr anchor="t">
            <a:noAutofit/>
          </a:bodyPr>
          <a:lstStyle>
            <a:lvl1pPr marL="0" indent="0" algn="ctr">
              <a:lnSpc>
                <a:spcPct val="100000"/>
              </a:lnSpc>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cxnSp>
        <p:nvCxnSpPr>
          <p:cNvPr id="900" name="Straight Connector 899">
            <a:extLst>
              <a:ext uri="{FF2B5EF4-FFF2-40B4-BE49-F238E27FC236}">
                <a16:creationId xmlns:a16="http://schemas.microsoft.com/office/drawing/2014/main" id="{A5FAE43B-7996-437F-8774-15C5BE016BEA}"/>
              </a:ext>
            </a:extLst>
          </p:cNvPr>
          <p:cNvCxnSpPr>
            <a:cxnSpLocks/>
          </p:cNvCxnSpPr>
          <p:nvPr userDrawn="1"/>
        </p:nvCxnSpPr>
        <p:spPr>
          <a:xfrm>
            <a:off x="-3025" y="2857609"/>
            <a:ext cx="3769765"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4CB85CB-0392-AF53-481F-5411CE6D8462}"/>
              </a:ext>
            </a:extLst>
          </p:cNvPr>
          <p:cNvSpPr txBox="1"/>
          <p:nvPr userDrawn="1"/>
        </p:nvSpPr>
        <p:spPr>
          <a:xfrm>
            <a:off x="317992" y="10005335"/>
            <a:ext cx="5181224" cy="630942"/>
          </a:xfrm>
          <a:prstGeom prst="rect">
            <a:avLst/>
          </a:prstGeom>
          <a:noFill/>
        </p:spPr>
        <p:txBody>
          <a:bodyPr wrap="square">
            <a:spAutoFit/>
          </a:bodyPr>
          <a:lstStyle/>
          <a:p>
            <a:pPr algn="just"/>
            <a:r>
              <a:rPr lang="en-US" sz="700" b="0" i="0">
                <a:solidFill>
                  <a:srgbClr val="6D6E71"/>
                </a:solidFill>
                <a:effectLst/>
                <a:latin typeface="Roboto" panose="02000000000000000000" pitchFamily="2" charset="0"/>
                <a:ea typeface="Roboto" panose="02000000000000000000" pitchFamily="2" charset="0"/>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a:t>
            </a:r>
            <a:r>
              <a:rPr lang="en-IE" sz="700" b="0" i="0" dirty="0">
                <a:solidFill>
                  <a:srgbClr val="6D6E71"/>
                </a:solidFill>
                <a:effectLst/>
                <a:latin typeface="Roboto" panose="02000000000000000000" pitchFamily="2" charset="0"/>
                <a:ea typeface="Roboto" panose="02000000000000000000" pitchFamily="2" charset="0"/>
                <a:cs typeface="Open Sans" panose="020B0606030504020204" pitchFamily="34" charset="0"/>
              </a:rPr>
              <a:t> </a:t>
            </a:r>
            <a:r>
              <a:rPr lang="en-US" sz="700" b="1" i="0">
                <a:solidFill>
                  <a:srgbClr val="6D6E71"/>
                </a:solidFill>
                <a:effectLst/>
                <a:latin typeface="Roboto" panose="02000000000000000000" pitchFamily="2" charset="0"/>
                <a:ea typeface="Roboto" panose="02000000000000000000" pitchFamily="2" charset="0"/>
              </a:rPr>
              <a:t>2021-2-BE04-KA220-YOU-000050778</a:t>
            </a:r>
            <a:br>
              <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rPr>
            </a:br>
            <a:endPar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endParaRPr>
          </a:p>
        </p:txBody>
      </p:sp>
      <p:pic>
        <p:nvPicPr>
          <p:cNvPr id="39" name="Picture 38">
            <a:extLst>
              <a:ext uri="{FF2B5EF4-FFF2-40B4-BE49-F238E27FC236}">
                <a16:creationId xmlns:a16="http://schemas.microsoft.com/office/drawing/2014/main" id="{A4D83EFA-F521-24F5-CB34-EFA2C12E67BD}"/>
              </a:ext>
            </a:extLst>
          </p:cNvPr>
          <p:cNvPicPr>
            <a:picLocks noChangeAspect="1"/>
          </p:cNvPicPr>
          <p:nvPr userDrawn="1"/>
        </p:nvPicPr>
        <p:blipFill>
          <a:blip r:embed="rId3"/>
          <a:stretch>
            <a:fillRect/>
          </a:stretch>
        </p:blipFill>
        <p:spPr>
          <a:xfrm>
            <a:off x="232111" y="387001"/>
            <a:ext cx="4296822" cy="1242551"/>
          </a:xfrm>
          <a:prstGeom prst="rect">
            <a:avLst/>
          </a:prstGeom>
        </p:spPr>
      </p:pic>
      <p:sp>
        <p:nvSpPr>
          <p:cNvPr id="41" name="Picture Placeholder 40">
            <a:extLst>
              <a:ext uri="{FF2B5EF4-FFF2-40B4-BE49-F238E27FC236}">
                <a16:creationId xmlns:a16="http://schemas.microsoft.com/office/drawing/2014/main" id="{BBEF3B85-E5B0-198A-2FB0-5B8A9464F7D9}"/>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44" name="Straight Connector 43">
            <a:extLst>
              <a:ext uri="{FF2B5EF4-FFF2-40B4-BE49-F238E27FC236}">
                <a16:creationId xmlns:a16="http://schemas.microsoft.com/office/drawing/2014/main" id="{657E68B2-4066-2E7B-3026-0165D01EB0C3}"/>
              </a:ext>
            </a:extLst>
          </p:cNvPr>
          <p:cNvCxnSpPr>
            <a:cxnSpLocks/>
          </p:cNvCxnSpPr>
          <p:nvPr userDrawn="1"/>
        </p:nvCxnSpPr>
        <p:spPr>
          <a:xfrm>
            <a:off x="5756091" y="4269311"/>
            <a:ext cx="1803584" cy="9579"/>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 name="Google Shape;624;g2fda190aa30_1_611" descr="Co-funded by the European Union logo in png for web usage">
            <a:extLst>
              <a:ext uri="{FF2B5EF4-FFF2-40B4-BE49-F238E27FC236}">
                <a16:creationId xmlns:a16="http://schemas.microsoft.com/office/drawing/2014/main" id="{29291BCA-5A77-92BD-7A45-3500B435B67A}"/>
              </a:ext>
            </a:extLst>
          </p:cNvPr>
          <p:cNvPicPr preferRelativeResize="0"/>
          <p:nvPr userDrawn="1"/>
        </p:nvPicPr>
        <p:blipFill rotWithShape="1">
          <a:blip r:embed="rId4">
            <a:alphaModFix/>
          </a:blip>
          <a:srcRect/>
          <a:stretch/>
        </p:blipFill>
        <p:spPr>
          <a:xfrm>
            <a:off x="5499215" y="10058294"/>
            <a:ext cx="1895498" cy="461700"/>
          </a:xfrm>
          <a:prstGeom prst="rect">
            <a:avLst/>
          </a:prstGeom>
          <a:noFill/>
          <a:ln>
            <a:noFill/>
          </a:ln>
        </p:spPr>
      </p:pic>
      <p:sp>
        <p:nvSpPr>
          <p:cNvPr id="3" name="Google Shape;622;g2fda190aa30_1_611">
            <a:extLst>
              <a:ext uri="{FF2B5EF4-FFF2-40B4-BE49-F238E27FC236}">
                <a16:creationId xmlns:a16="http://schemas.microsoft.com/office/drawing/2014/main" id="{06FA885E-042F-A61F-1218-7E8A589B778A}"/>
              </a:ext>
            </a:extLst>
          </p:cNvPr>
          <p:cNvSpPr/>
          <p:nvPr userDrawn="1"/>
        </p:nvSpPr>
        <p:spPr>
          <a:xfrm>
            <a:off x="5252213" y="948933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4" name="Google Shape;623;g2fda190aa30_1_611">
            <a:extLst>
              <a:ext uri="{FF2B5EF4-FFF2-40B4-BE49-F238E27FC236}">
                <a16:creationId xmlns:a16="http://schemas.microsoft.com/office/drawing/2014/main" id="{56C643CC-535C-5E87-B689-224343A9ED17}"/>
              </a:ext>
            </a:extLst>
          </p:cNvPr>
          <p:cNvPicPr preferRelativeResize="0"/>
          <p:nvPr userDrawn="1"/>
        </p:nvPicPr>
        <p:blipFill rotWithShape="1">
          <a:blip r:embed="rId5">
            <a:alphaModFix/>
          </a:blip>
          <a:srcRect/>
          <a:stretch/>
        </p:blipFill>
        <p:spPr>
          <a:xfrm>
            <a:off x="3986990" y="9407122"/>
            <a:ext cx="1244049" cy="433251"/>
          </a:xfrm>
          <a:prstGeom prst="rect">
            <a:avLst/>
          </a:prstGeom>
          <a:noFill/>
          <a:ln>
            <a:noFill/>
          </a:ln>
        </p:spPr>
      </p:pic>
    </p:spTree>
    <p:extLst>
      <p:ext uri="{BB962C8B-B14F-4D97-AF65-F5344CB8AC3E}">
        <p14:creationId xmlns:p14="http://schemas.microsoft.com/office/powerpoint/2010/main" val="1629710422"/>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348AE124-3429-DF42-9BDB-18B144E66A90}"/>
              </a:ext>
            </a:extLst>
          </p:cNvPr>
          <p:cNvSpPr/>
          <p:nvPr userDrawn="1"/>
        </p:nvSpPr>
        <p:spPr>
          <a:xfrm>
            <a:off x="-1" y="-22715"/>
            <a:ext cx="7559675" cy="217522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1" name="Text Placeholder 32">
            <a:extLst>
              <a:ext uri="{FF2B5EF4-FFF2-40B4-BE49-F238E27FC236}">
                <a16:creationId xmlns:a16="http://schemas.microsoft.com/office/drawing/2014/main" id="{A59851DB-E5A2-A244-9977-EE5507DDE8EE}"/>
              </a:ext>
            </a:extLst>
          </p:cNvPr>
          <p:cNvSpPr>
            <a:spLocks noGrp="1"/>
          </p:cNvSpPr>
          <p:nvPr>
            <p:ph type="body" sz="quarter" idx="11" hasCustomPrompt="1"/>
          </p:nvPr>
        </p:nvSpPr>
        <p:spPr>
          <a:xfrm>
            <a:off x="561474" y="295002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82" name="Text Placeholder 32">
            <a:extLst>
              <a:ext uri="{FF2B5EF4-FFF2-40B4-BE49-F238E27FC236}">
                <a16:creationId xmlns:a16="http://schemas.microsoft.com/office/drawing/2014/main" id="{588B1F1F-B20D-1741-A1F0-B305FBF12732}"/>
              </a:ext>
            </a:extLst>
          </p:cNvPr>
          <p:cNvSpPr>
            <a:spLocks noGrp="1"/>
          </p:cNvSpPr>
          <p:nvPr>
            <p:ph type="body" sz="quarter" idx="12" hasCustomPrompt="1"/>
          </p:nvPr>
        </p:nvSpPr>
        <p:spPr>
          <a:xfrm>
            <a:off x="1486931" y="2950025"/>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7" name="Text Placeholder 32">
            <a:extLst>
              <a:ext uri="{FF2B5EF4-FFF2-40B4-BE49-F238E27FC236}">
                <a16:creationId xmlns:a16="http://schemas.microsoft.com/office/drawing/2014/main" id="{D2198099-9115-344D-B9E7-A9BA8B46D60F}"/>
              </a:ext>
            </a:extLst>
          </p:cNvPr>
          <p:cNvSpPr>
            <a:spLocks noGrp="1"/>
          </p:cNvSpPr>
          <p:nvPr>
            <p:ph type="body" sz="quarter" idx="13" hasCustomPrompt="1"/>
          </p:nvPr>
        </p:nvSpPr>
        <p:spPr>
          <a:xfrm>
            <a:off x="561474" y="344400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88" name="Text Placeholder 32">
            <a:extLst>
              <a:ext uri="{FF2B5EF4-FFF2-40B4-BE49-F238E27FC236}">
                <a16:creationId xmlns:a16="http://schemas.microsoft.com/office/drawing/2014/main" id="{B7D4A8B7-F6D8-6349-A361-F181BD504AC1}"/>
              </a:ext>
            </a:extLst>
          </p:cNvPr>
          <p:cNvSpPr>
            <a:spLocks noGrp="1"/>
          </p:cNvSpPr>
          <p:nvPr>
            <p:ph type="body" sz="quarter" idx="14" hasCustomPrompt="1"/>
          </p:nvPr>
        </p:nvSpPr>
        <p:spPr>
          <a:xfrm>
            <a:off x="1486931" y="3425267"/>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9" name="Text Placeholder 32">
            <a:extLst>
              <a:ext uri="{FF2B5EF4-FFF2-40B4-BE49-F238E27FC236}">
                <a16:creationId xmlns:a16="http://schemas.microsoft.com/office/drawing/2014/main" id="{EC15E688-1168-1C4E-A9CD-794E37AD04E8}"/>
              </a:ext>
            </a:extLst>
          </p:cNvPr>
          <p:cNvSpPr>
            <a:spLocks noGrp="1"/>
          </p:cNvSpPr>
          <p:nvPr>
            <p:ph type="body" sz="quarter" idx="15" hasCustomPrompt="1"/>
          </p:nvPr>
        </p:nvSpPr>
        <p:spPr>
          <a:xfrm>
            <a:off x="561474" y="3937988"/>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90" name="Text Placeholder 32">
            <a:extLst>
              <a:ext uri="{FF2B5EF4-FFF2-40B4-BE49-F238E27FC236}">
                <a16:creationId xmlns:a16="http://schemas.microsoft.com/office/drawing/2014/main" id="{F69C57A8-C898-294C-BDED-5566C088D833}"/>
              </a:ext>
            </a:extLst>
          </p:cNvPr>
          <p:cNvSpPr>
            <a:spLocks noGrp="1"/>
          </p:cNvSpPr>
          <p:nvPr>
            <p:ph type="body" sz="quarter" idx="19" hasCustomPrompt="1"/>
          </p:nvPr>
        </p:nvSpPr>
        <p:spPr>
          <a:xfrm>
            <a:off x="1486931" y="394139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1" name="Text Placeholder 32">
            <a:extLst>
              <a:ext uri="{FF2B5EF4-FFF2-40B4-BE49-F238E27FC236}">
                <a16:creationId xmlns:a16="http://schemas.microsoft.com/office/drawing/2014/main" id="{8D824305-1B9A-A042-8BAC-97522EB09867}"/>
              </a:ext>
            </a:extLst>
          </p:cNvPr>
          <p:cNvSpPr>
            <a:spLocks noGrp="1"/>
          </p:cNvSpPr>
          <p:nvPr>
            <p:ph type="body" sz="quarter" idx="17" hasCustomPrompt="1"/>
          </p:nvPr>
        </p:nvSpPr>
        <p:spPr>
          <a:xfrm>
            <a:off x="561474" y="4431970"/>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92" name="Text Placeholder 32">
            <a:extLst>
              <a:ext uri="{FF2B5EF4-FFF2-40B4-BE49-F238E27FC236}">
                <a16:creationId xmlns:a16="http://schemas.microsoft.com/office/drawing/2014/main" id="{B4BE590E-14F6-734B-95F9-FFC0E3202831}"/>
              </a:ext>
            </a:extLst>
          </p:cNvPr>
          <p:cNvSpPr>
            <a:spLocks noGrp="1"/>
          </p:cNvSpPr>
          <p:nvPr>
            <p:ph type="body" sz="quarter" idx="20" hasCustomPrompt="1"/>
          </p:nvPr>
        </p:nvSpPr>
        <p:spPr>
          <a:xfrm>
            <a:off x="1486931" y="442735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3" name="Text Placeholder 32">
            <a:extLst>
              <a:ext uri="{FF2B5EF4-FFF2-40B4-BE49-F238E27FC236}">
                <a16:creationId xmlns:a16="http://schemas.microsoft.com/office/drawing/2014/main" id="{0EF7FA5C-7B26-7C4A-AD3A-9B96EDB885D5}"/>
              </a:ext>
            </a:extLst>
          </p:cNvPr>
          <p:cNvSpPr>
            <a:spLocks noGrp="1"/>
          </p:cNvSpPr>
          <p:nvPr>
            <p:ph type="body" sz="quarter" idx="21" hasCustomPrompt="1"/>
          </p:nvPr>
        </p:nvSpPr>
        <p:spPr>
          <a:xfrm>
            <a:off x="561474" y="4925952"/>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94" name="Text Placeholder 32">
            <a:extLst>
              <a:ext uri="{FF2B5EF4-FFF2-40B4-BE49-F238E27FC236}">
                <a16:creationId xmlns:a16="http://schemas.microsoft.com/office/drawing/2014/main" id="{5D6A533B-0A1A-0B4C-83EE-FDD3E8B07B6F}"/>
              </a:ext>
            </a:extLst>
          </p:cNvPr>
          <p:cNvSpPr>
            <a:spLocks noGrp="1"/>
          </p:cNvSpPr>
          <p:nvPr>
            <p:ph type="body" sz="quarter" idx="22" hasCustomPrompt="1"/>
          </p:nvPr>
        </p:nvSpPr>
        <p:spPr>
          <a:xfrm>
            <a:off x="1486931" y="496662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5" name="Text Placeholder 32">
            <a:extLst>
              <a:ext uri="{FF2B5EF4-FFF2-40B4-BE49-F238E27FC236}">
                <a16:creationId xmlns:a16="http://schemas.microsoft.com/office/drawing/2014/main" id="{3F2C32D0-9D81-6149-B612-4FD7C486BC51}"/>
              </a:ext>
            </a:extLst>
          </p:cNvPr>
          <p:cNvSpPr>
            <a:spLocks noGrp="1"/>
          </p:cNvSpPr>
          <p:nvPr>
            <p:ph type="body" sz="quarter" idx="23" hasCustomPrompt="1"/>
          </p:nvPr>
        </p:nvSpPr>
        <p:spPr>
          <a:xfrm>
            <a:off x="561474" y="541993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96" name="Text Placeholder 32">
            <a:extLst>
              <a:ext uri="{FF2B5EF4-FFF2-40B4-BE49-F238E27FC236}">
                <a16:creationId xmlns:a16="http://schemas.microsoft.com/office/drawing/2014/main" id="{ABD7E210-26C9-064E-9F0A-44731309BA94}"/>
              </a:ext>
            </a:extLst>
          </p:cNvPr>
          <p:cNvSpPr>
            <a:spLocks noGrp="1"/>
          </p:cNvSpPr>
          <p:nvPr>
            <p:ph type="body" sz="quarter" idx="24" hasCustomPrompt="1"/>
          </p:nvPr>
        </p:nvSpPr>
        <p:spPr>
          <a:xfrm>
            <a:off x="1486931" y="5463308"/>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7" name="Text Placeholder 32">
            <a:extLst>
              <a:ext uri="{FF2B5EF4-FFF2-40B4-BE49-F238E27FC236}">
                <a16:creationId xmlns:a16="http://schemas.microsoft.com/office/drawing/2014/main" id="{D2E11612-63A9-9741-BB7B-0C52BFF1ACF5}"/>
              </a:ext>
            </a:extLst>
          </p:cNvPr>
          <p:cNvSpPr>
            <a:spLocks noGrp="1"/>
          </p:cNvSpPr>
          <p:nvPr>
            <p:ph type="body" sz="quarter" idx="25" hasCustomPrompt="1"/>
          </p:nvPr>
        </p:nvSpPr>
        <p:spPr>
          <a:xfrm>
            <a:off x="561474" y="591391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98" name="Text Placeholder 32">
            <a:extLst>
              <a:ext uri="{FF2B5EF4-FFF2-40B4-BE49-F238E27FC236}">
                <a16:creationId xmlns:a16="http://schemas.microsoft.com/office/drawing/2014/main" id="{E2A88B1F-CD9A-7741-B8DB-196E95F98E0B}"/>
              </a:ext>
            </a:extLst>
          </p:cNvPr>
          <p:cNvSpPr>
            <a:spLocks noGrp="1"/>
          </p:cNvSpPr>
          <p:nvPr>
            <p:ph type="body" sz="quarter" idx="26" hasCustomPrompt="1"/>
          </p:nvPr>
        </p:nvSpPr>
        <p:spPr>
          <a:xfrm>
            <a:off x="1486931" y="5959339"/>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9" name="Text Placeholder 32">
            <a:extLst>
              <a:ext uri="{FF2B5EF4-FFF2-40B4-BE49-F238E27FC236}">
                <a16:creationId xmlns:a16="http://schemas.microsoft.com/office/drawing/2014/main" id="{A0BAD99F-EFA9-A648-BF68-F6E2B8A13D75}"/>
              </a:ext>
            </a:extLst>
          </p:cNvPr>
          <p:cNvSpPr>
            <a:spLocks noGrp="1"/>
          </p:cNvSpPr>
          <p:nvPr>
            <p:ph type="body" sz="quarter" idx="27" hasCustomPrompt="1"/>
          </p:nvPr>
        </p:nvSpPr>
        <p:spPr>
          <a:xfrm>
            <a:off x="561474" y="6407899"/>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08</a:t>
            </a:r>
            <a:endParaRPr lang="en-US" dirty="0"/>
          </a:p>
        </p:txBody>
      </p:sp>
      <p:sp>
        <p:nvSpPr>
          <p:cNvPr id="119" name="Text Placeholder 32">
            <a:extLst>
              <a:ext uri="{FF2B5EF4-FFF2-40B4-BE49-F238E27FC236}">
                <a16:creationId xmlns:a16="http://schemas.microsoft.com/office/drawing/2014/main" id="{DE316CDC-5319-DB45-8EB9-DE61D16C4CCD}"/>
              </a:ext>
            </a:extLst>
          </p:cNvPr>
          <p:cNvSpPr>
            <a:spLocks noGrp="1"/>
          </p:cNvSpPr>
          <p:nvPr>
            <p:ph type="body" sz="quarter" idx="28" hasCustomPrompt="1"/>
          </p:nvPr>
        </p:nvSpPr>
        <p:spPr>
          <a:xfrm>
            <a:off x="1486931" y="645602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120" name="Freeform 119">
            <a:extLst>
              <a:ext uri="{FF2B5EF4-FFF2-40B4-BE49-F238E27FC236}">
                <a16:creationId xmlns:a16="http://schemas.microsoft.com/office/drawing/2014/main" id="{3940A8D4-1EFE-094C-9A22-6C2299E9990A}"/>
              </a:ext>
            </a:extLst>
          </p:cNvPr>
          <p:cNvSpPr/>
          <p:nvPr userDrawn="1"/>
        </p:nvSpPr>
        <p:spPr>
          <a:xfrm rot="16200000">
            <a:off x="-305598" y="9670325"/>
            <a:ext cx="1392572" cy="67184"/>
          </a:xfrm>
          <a:custGeom>
            <a:avLst/>
            <a:gdLst>
              <a:gd name="connsiteX0" fmla="*/ 226252 w 472886"/>
              <a:gd name="connsiteY0" fmla="*/ 2794 h 22814"/>
              <a:gd name="connsiteX1" fmla="*/ 226252 w 472886"/>
              <a:gd name="connsiteY1" fmla="*/ 11226 h 22814"/>
              <a:gd name="connsiteX2" fmla="*/ 233597 w 472886"/>
              <a:gd name="connsiteY2" fmla="*/ 11226 h 22814"/>
              <a:gd name="connsiteX3" fmla="*/ 235305 w 472886"/>
              <a:gd name="connsiteY3" fmla="*/ 10605 h 22814"/>
              <a:gd name="connsiteX4" fmla="*/ 236649 w 472886"/>
              <a:gd name="connsiteY4" fmla="*/ 9002 h 22814"/>
              <a:gd name="connsiteX5" fmla="*/ 237167 w 472886"/>
              <a:gd name="connsiteY5" fmla="*/ 6674 h 22814"/>
              <a:gd name="connsiteX6" fmla="*/ 236132 w 472886"/>
              <a:gd name="connsiteY6" fmla="*/ 3880 h 22814"/>
              <a:gd name="connsiteX7" fmla="*/ 233442 w 472886"/>
              <a:gd name="connsiteY7" fmla="*/ 2794 h 22814"/>
              <a:gd name="connsiteX8" fmla="*/ 41588 w 472886"/>
              <a:gd name="connsiteY8" fmla="*/ 2794 h 22814"/>
              <a:gd name="connsiteX9" fmla="*/ 41588 w 472886"/>
              <a:gd name="connsiteY9" fmla="*/ 11226 h 22814"/>
              <a:gd name="connsiteX10" fmla="*/ 48933 w 472886"/>
              <a:gd name="connsiteY10" fmla="*/ 11226 h 22814"/>
              <a:gd name="connsiteX11" fmla="*/ 50640 w 472886"/>
              <a:gd name="connsiteY11" fmla="*/ 10605 h 22814"/>
              <a:gd name="connsiteX12" fmla="*/ 51985 w 472886"/>
              <a:gd name="connsiteY12" fmla="*/ 9002 h 22814"/>
              <a:gd name="connsiteX13" fmla="*/ 52502 w 472886"/>
              <a:gd name="connsiteY13" fmla="*/ 6674 h 22814"/>
              <a:gd name="connsiteX14" fmla="*/ 51468 w 472886"/>
              <a:gd name="connsiteY14" fmla="*/ 3880 h 22814"/>
              <a:gd name="connsiteX15" fmla="*/ 48778 w 472886"/>
              <a:gd name="connsiteY15" fmla="*/ 2794 h 22814"/>
              <a:gd name="connsiteX16" fmla="*/ 345483 w 472886"/>
              <a:gd name="connsiteY16" fmla="*/ 2225 h 22814"/>
              <a:gd name="connsiteX17" fmla="*/ 345483 w 472886"/>
              <a:gd name="connsiteY17" fmla="*/ 11278 h 22814"/>
              <a:gd name="connsiteX18" fmla="*/ 353087 w 472886"/>
              <a:gd name="connsiteY18" fmla="*/ 11278 h 22814"/>
              <a:gd name="connsiteX19" fmla="*/ 355052 w 472886"/>
              <a:gd name="connsiteY19" fmla="*/ 10605 h 22814"/>
              <a:gd name="connsiteX20" fmla="*/ 356604 w 472886"/>
              <a:gd name="connsiteY20" fmla="*/ 8898 h 22814"/>
              <a:gd name="connsiteX21" fmla="*/ 357173 w 472886"/>
              <a:gd name="connsiteY21" fmla="*/ 6415 h 22814"/>
              <a:gd name="connsiteX22" fmla="*/ 355983 w 472886"/>
              <a:gd name="connsiteY22" fmla="*/ 3414 h 22814"/>
              <a:gd name="connsiteX23" fmla="*/ 352828 w 472886"/>
              <a:gd name="connsiteY23" fmla="*/ 2225 h 22814"/>
              <a:gd name="connsiteX24" fmla="*/ 315688 w 472886"/>
              <a:gd name="connsiteY24" fmla="*/ 2225 h 22814"/>
              <a:gd name="connsiteX25" fmla="*/ 315688 w 472886"/>
              <a:gd name="connsiteY25" fmla="*/ 11278 h 22814"/>
              <a:gd name="connsiteX26" fmla="*/ 323292 w 472886"/>
              <a:gd name="connsiteY26" fmla="*/ 11278 h 22814"/>
              <a:gd name="connsiteX27" fmla="*/ 325258 w 472886"/>
              <a:gd name="connsiteY27" fmla="*/ 10605 h 22814"/>
              <a:gd name="connsiteX28" fmla="*/ 326809 w 472886"/>
              <a:gd name="connsiteY28" fmla="*/ 8898 h 22814"/>
              <a:gd name="connsiteX29" fmla="*/ 327378 w 472886"/>
              <a:gd name="connsiteY29" fmla="*/ 6415 h 22814"/>
              <a:gd name="connsiteX30" fmla="*/ 326189 w 472886"/>
              <a:gd name="connsiteY30" fmla="*/ 3414 h 22814"/>
              <a:gd name="connsiteX31" fmla="*/ 323034 w 472886"/>
              <a:gd name="connsiteY31" fmla="*/ 2225 h 22814"/>
              <a:gd name="connsiteX32" fmla="*/ 421573 w 472886"/>
              <a:gd name="connsiteY32" fmla="*/ 1914 h 22814"/>
              <a:gd name="connsiteX33" fmla="*/ 417125 w 472886"/>
              <a:gd name="connsiteY33" fmla="*/ 3104 h 22814"/>
              <a:gd name="connsiteX34" fmla="*/ 414073 w 472886"/>
              <a:gd name="connsiteY34" fmla="*/ 6415 h 22814"/>
              <a:gd name="connsiteX35" fmla="*/ 412986 w 472886"/>
              <a:gd name="connsiteY35" fmla="*/ 11381 h 22814"/>
              <a:gd name="connsiteX36" fmla="*/ 414073 w 472886"/>
              <a:gd name="connsiteY36" fmla="*/ 16347 h 22814"/>
              <a:gd name="connsiteX37" fmla="*/ 417125 w 472886"/>
              <a:gd name="connsiteY37" fmla="*/ 19658 h 22814"/>
              <a:gd name="connsiteX38" fmla="*/ 421573 w 472886"/>
              <a:gd name="connsiteY38" fmla="*/ 20848 h 22814"/>
              <a:gd name="connsiteX39" fmla="*/ 426022 w 472886"/>
              <a:gd name="connsiteY39" fmla="*/ 19658 h 22814"/>
              <a:gd name="connsiteX40" fmla="*/ 429022 w 472886"/>
              <a:gd name="connsiteY40" fmla="*/ 16347 h 22814"/>
              <a:gd name="connsiteX41" fmla="*/ 430108 w 472886"/>
              <a:gd name="connsiteY41" fmla="*/ 11381 h 22814"/>
              <a:gd name="connsiteX42" fmla="*/ 429022 w 472886"/>
              <a:gd name="connsiteY42" fmla="*/ 6415 h 22814"/>
              <a:gd name="connsiteX43" fmla="*/ 426022 w 472886"/>
              <a:gd name="connsiteY43" fmla="*/ 3104 h 22814"/>
              <a:gd name="connsiteX44" fmla="*/ 421573 w 472886"/>
              <a:gd name="connsiteY44" fmla="*/ 1914 h 22814"/>
              <a:gd name="connsiteX45" fmla="*/ 298670 w 472886"/>
              <a:gd name="connsiteY45" fmla="*/ 1914 h 22814"/>
              <a:gd name="connsiteX46" fmla="*/ 294222 w 472886"/>
              <a:gd name="connsiteY46" fmla="*/ 3104 h 22814"/>
              <a:gd name="connsiteX47" fmla="*/ 291170 w 472886"/>
              <a:gd name="connsiteY47" fmla="*/ 6415 h 22814"/>
              <a:gd name="connsiteX48" fmla="*/ 290084 w 472886"/>
              <a:gd name="connsiteY48" fmla="*/ 11381 h 22814"/>
              <a:gd name="connsiteX49" fmla="*/ 291170 w 472886"/>
              <a:gd name="connsiteY49" fmla="*/ 16347 h 22814"/>
              <a:gd name="connsiteX50" fmla="*/ 294222 w 472886"/>
              <a:gd name="connsiteY50" fmla="*/ 19658 h 22814"/>
              <a:gd name="connsiteX51" fmla="*/ 298670 w 472886"/>
              <a:gd name="connsiteY51" fmla="*/ 20848 h 22814"/>
              <a:gd name="connsiteX52" fmla="*/ 303119 w 472886"/>
              <a:gd name="connsiteY52" fmla="*/ 19658 h 22814"/>
              <a:gd name="connsiteX53" fmla="*/ 306119 w 472886"/>
              <a:gd name="connsiteY53" fmla="*/ 16347 h 22814"/>
              <a:gd name="connsiteX54" fmla="*/ 307205 w 472886"/>
              <a:gd name="connsiteY54" fmla="*/ 11381 h 22814"/>
              <a:gd name="connsiteX55" fmla="*/ 306119 w 472886"/>
              <a:gd name="connsiteY55" fmla="*/ 6415 h 22814"/>
              <a:gd name="connsiteX56" fmla="*/ 303119 w 472886"/>
              <a:gd name="connsiteY56" fmla="*/ 3104 h 22814"/>
              <a:gd name="connsiteX57" fmla="*/ 298670 w 472886"/>
              <a:gd name="connsiteY57" fmla="*/ 1914 h 22814"/>
              <a:gd name="connsiteX58" fmla="*/ 344448 w 472886"/>
              <a:gd name="connsiteY58" fmla="*/ 414 h 22814"/>
              <a:gd name="connsiteX59" fmla="*/ 352983 w 472886"/>
              <a:gd name="connsiteY59" fmla="*/ 414 h 22814"/>
              <a:gd name="connsiteX60" fmla="*/ 356190 w 472886"/>
              <a:gd name="connsiteY60" fmla="*/ 1190 h 22814"/>
              <a:gd name="connsiteX61" fmla="*/ 358414 w 472886"/>
              <a:gd name="connsiteY61" fmla="*/ 3311 h 22814"/>
              <a:gd name="connsiteX62" fmla="*/ 359242 w 472886"/>
              <a:gd name="connsiteY62" fmla="*/ 6363 h 22814"/>
              <a:gd name="connsiteX63" fmla="*/ 358725 w 472886"/>
              <a:gd name="connsiteY63" fmla="*/ 8898 h 22814"/>
              <a:gd name="connsiteX64" fmla="*/ 357328 w 472886"/>
              <a:gd name="connsiteY64" fmla="*/ 10864 h 22814"/>
              <a:gd name="connsiteX65" fmla="*/ 355414 w 472886"/>
              <a:gd name="connsiteY65" fmla="*/ 12002 h 22814"/>
              <a:gd name="connsiteX66" fmla="*/ 356345 w 472886"/>
              <a:gd name="connsiteY66" fmla="*/ 12467 h 22814"/>
              <a:gd name="connsiteX67" fmla="*/ 357949 w 472886"/>
              <a:gd name="connsiteY67" fmla="*/ 14226 h 22814"/>
              <a:gd name="connsiteX68" fmla="*/ 358621 w 472886"/>
              <a:gd name="connsiteY68" fmla="*/ 16916 h 22814"/>
              <a:gd name="connsiteX69" fmla="*/ 358776 w 472886"/>
              <a:gd name="connsiteY69" fmla="*/ 19037 h 22814"/>
              <a:gd name="connsiteX70" fmla="*/ 359087 w 472886"/>
              <a:gd name="connsiteY70" fmla="*/ 20175 h 22814"/>
              <a:gd name="connsiteX71" fmla="*/ 359656 w 472886"/>
              <a:gd name="connsiteY71" fmla="*/ 20796 h 22814"/>
              <a:gd name="connsiteX72" fmla="*/ 360121 w 472886"/>
              <a:gd name="connsiteY72" fmla="*/ 21365 h 22814"/>
              <a:gd name="connsiteX73" fmla="*/ 360018 w 472886"/>
              <a:gd name="connsiteY73" fmla="*/ 22038 h 22814"/>
              <a:gd name="connsiteX74" fmla="*/ 359656 w 472886"/>
              <a:gd name="connsiteY74" fmla="*/ 22400 h 22814"/>
              <a:gd name="connsiteX75" fmla="*/ 359190 w 472886"/>
              <a:gd name="connsiteY75" fmla="*/ 22503 h 22814"/>
              <a:gd name="connsiteX76" fmla="*/ 358673 w 472886"/>
              <a:gd name="connsiteY76" fmla="*/ 22400 h 22814"/>
              <a:gd name="connsiteX77" fmla="*/ 357794 w 472886"/>
              <a:gd name="connsiteY77" fmla="*/ 21624 h 22814"/>
              <a:gd name="connsiteX78" fmla="*/ 357018 w 472886"/>
              <a:gd name="connsiteY78" fmla="*/ 20020 h 22814"/>
              <a:gd name="connsiteX79" fmla="*/ 356708 w 472886"/>
              <a:gd name="connsiteY79" fmla="*/ 17123 h 22814"/>
              <a:gd name="connsiteX80" fmla="*/ 356294 w 472886"/>
              <a:gd name="connsiteY80" fmla="*/ 15106 h 22814"/>
              <a:gd name="connsiteX81" fmla="*/ 355259 w 472886"/>
              <a:gd name="connsiteY81" fmla="*/ 13864 h 22814"/>
              <a:gd name="connsiteX82" fmla="*/ 353914 w 472886"/>
              <a:gd name="connsiteY82" fmla="*/ 13243 h 22814"/>
              <a:gd name="connsiteX83" fmla="*/ 352517 w 472886"/>
              <a:gd name="connsiteY83" fmla="*/ 13088 h 22814"/>
              <a:gd name="connsiteX84" fmla="*/ 345534 w 472886"/>
              <a:gd name="connsiteY84" fmla="*/ 13088 h 22814"/>
              <a:gd name="connsiteX85" fmla="*/ 345534 w 472886"/>
              <a:gd name="connsiteY85" fmla="*/ 21572 h 22814"/>
              <a:gd name="connsiteX86" fmla="*/ 345276 w 472886"/>
              <a:gd name="connsiteY86" fmla="*/ 22245 h 22814"/>
              <a:gd name="connsiteX87" fmla="*/ 344603 w 472886"/>
              <a:gd name="connsiteY87" fmla="*/ 22555 h 22814"/>
              <a:gd name="connsiteX88" fmla="*/ 343827 w 472886"/>
              <a:gd name="connsiteY88" fmla="*/ 22245 h 22814"/>
              <a:gd name="connsiteX89" fmla="*/ 343517 w 472886"/>
              <a:gd name="connsiteY89" fmla="*/ 21572 h 22814"/>
              <a:gd name="connsiteX90" fmla="*/ 343517 w 472886"/>
              <a:gd name="connsiteY90" fmla="*/ 1345 h 22814"/>
              <a:gd name="connsiteX91" fmla="*/ 343776 w 472886"/>
              <a:gd name="connsiteY91" fmla="*/ 673 h 22814"/>
              <a:gd name="connsiteX92" fmla="*/ 344448 w 472886"/>
              <a:gd name="connsiteY92" fmla="*/ 414 h 22814"/>
              <a:gd name="connsiteX93" fmla="*/ 314654 w 472886"/>
              <a:gd name="connsiteY93" fmla="*/ 414 h 22814"/>
              <a:gd name="connsiteX94" fmla="*/ 323189 w 472886"/>
              <a:gd name="connsiteY94" fmla="*/ 414 h 22814"/>
              <a:gd name="connsiteX95" fmla="*/ 326396 w 472886"/>
              <a:gd name="connsiteY95" fmla="*/ 1190 h 22814"/>
              <a:gd name="connsiteX96" fmla="*/ 328620 w 472886"/>
              <a:gd name="connsiteY96" fmla="*/ 3311 h 22814"/>
              <a:gd name="connsiteX97" fmla="*/ 329448 w 472886"/>
              <a:gd name="connsiteY97" fmla="*/ 6363 h 22814"/>
              <a:gd name="connsiteX98" fmla="*/ 328930 w 472886"/>
              <a:gd name="connsiteY98" fmla="*/ 8898 h 22814"/>
              <a:gd name="connsiteX99" fmla="*/ 327534 w 472886"/>
              <a:gd name="connsiteY99" fmla="*/ 10864 h 22814"/>
              <a:gd name="connsiteX100" fmla="*/ 325620 w 472886"/>
              <a:gd name="connsiteY100" fmla="*/ 12002 h 22814"/>
              <a:gd name="connsiteX101" fmla="*/ 326551 w 472886"/>
              <a:gd name="connsiteY101" fmla="*/ 12467 h 22814"/>
              <a:gd name="connsiteX102" fmla="*/ 328154 w 472886"/>
              <a:gd name="connsiteY102" fmla="*/ 14226 h 22814"/>
              <a:gd name="connsiteX103" fmla="*/ 328827 w 472886"/>
              <a:gd name="connsiteY103" fmla="*/ 16916 h 22814"/>
              <a:gd name="connsiteX104" fmla="*/ 328982 w 472886"/>
              <a:gd name="connsiteY104" fmla="*/ 19037 h 22814"/>
              <a:gd name="connsiteX105" fmla="*/ 329292 w 472886"/>
              <a:gd name="connsiteY105" fmla="*/ 20175 h 22814"/>
              <a:gd name="connsiteX106" fmla="*/ 329862 w 472886"/>
              <a:gd name="connsiteY106" fmla="*/ 20796 h 22814"/>
              <a:gd name="connsiteX107" fmla="*/ 330327 w 472886"/>
              <a:gd name="connsiteY107" fmla="*/ 21365 h 22814"/>
              <a:gd name="connsiteX108" fmla="*/ 330223 w 472886"/>
              <a:gd name="connsiteY108" fmla="*/ 22038 h 22814"/>
              <a:gd name="connsiteX109" fmla="*/ 329862 w 472886"/>
              <a:gd name="connsiteY109" fmla="*/ 22400 h 22814"/>
              <a:gd name="connsiteX110" fmla="*/ 329396 w 472886"/>
              <a:gd name="connsiteY110" fmla="*/ 22503 h 22814"/>
              <a:gd name="connsiteX111" fmla="*/ 328879 w 472886"/>
              <a:gd name="connsiteY111" fmla="*/ 22400 h 22814"/>
              <a:gd name="connsiteX112" fmla="*/ 327999 w 472886"/>
              <a:gd name="connsiteY112" fmla="*/ 21624 h 22814"/>
              <a:gd name="connsiteX113" fmla="*/ 327223 w 472886"/>
              <a:gd name="connsiteY113" fmla="*/ 20020 h 22814"/>
              <a:gd name="connsiteX114" fmla="*/ 326913 w 472886"/>
              <a:gd name="connsiteY114" fmla="*/ 17123 h 22814"/>
              <a:gd name="connsiteX115" fmla="*/ 326499 w 472886"/>
              <a:gd name="connsiteY115" fmla="*/ 15106 h 22814"/>
              <a:gd name="connsiteX116" fmla="*/ 325465 w 472886"/>
              <a:gd name="connsiteY116" fmla="*/ 13864 h 22814"/>
              <a:gd name="connsiteX117" fmla="*/ 324120 w 472886"/>
              <a:gd name="connsiteY117" fmla="*/ 13243 h 22814"/>
              <a:gd name="connsiteX118" fmla="*/ 322723 w 472886"/>
              <a:gd name="connsiteY118" fmla="*/ 13088 h 22814"/>
              <a:gd name="connsiteX119" fmla="*/ 315688 w 472886"/>
              <a:gd name="connsiteY119" fmla="*/ 13088 h 22814"/>
              <a:gd name="connsiteX120" fmla="*/ 315688 w 472886"/>
              <a:gd name="connsiteY120" fmla="*/ 21572 h 22814"/>
              <a:gd name="connsiteX121" fmla="*/ 315430 w 472886"/>
              <a:gd name="connsiteY121" fmla="*/ 22245 h 22814"/>
              <a:gd name="connsiteX122" fmla="*/ 314757 w 472886"/>
              <a:gd name="connsiteY122" fmla="*/ 22555 h 22814"/>
              <a:gd name="connsiteX123" fmla="*/ 313981 w 472886"/>
              <a:gd name="connsiteY123" fmla="*/ 22245 h 22814"/>
              <a:gd name="connsiteX124" fmla="*/ 313671 w 472886"/>
              <a:gd name="connsiteY124" fmla="*/ 21572 h 22814"/>
              <a:gd name="connsiteX125" fmla="*/ 313671 w 472886"/>
              <a:gd name="connsiteY125" fmla="*/ 1345 h 22814"/>
              <a:gd name="connsiteX126" fmla="*/ 313981 w 472886"/>
              <a:gd name="connsiteY126" fmla="*/ 673 h 22814"/>
              <a:gd name="connsiteX127" fmla="*/ 314654 w 472886"/>
              <a:gd name="connsiteY127" fmla="*/ 414 h 22814"/>
              <a:gd name="connsiteX128" fmla="*/ 437556 w 472886"/>
              <a:gd name="connsiteY128" fmla="*/ 362 h 22814"/>
              <a:gd name="connsiteX129" fmla="*/ 437970 w 472886"/>
              <a:gd name="connsiteY129" fmla="*/ 465 h 22814"/>
              <a:gd name="connsiteX130" fmla="*/ 438332 w 472886"/>
              <a:gd name="connsiteY130" fmla="*/ 724 h 22814"/>
              <a:gd name="connsiteX131" fmla="*/ 451936 w 472886"/>
              <a:gd name="connsiteY131" fmla="*/ 19037 h 22814"/>
              <a:gd name="connsiteX132" fmla="*/ 451936 w 472886"/>
              <a:gd name="connsiteY132" fmla="*/ 1241 h 22814"/>
              <a:gd name="connsiteX133" fmla="*/ 452195 w 472886"/>
              <a:gd name="connsiteY133" fmla="*/ 621 h 22814"/>
              <a:gd name="connsiteX134" fmla="*/ 452816 w 472886"/>
              <a:gd name="connsiteY134" fmla="*/ 362 h 22814"/>
              <a:gd name="connsiteX135" fmla="*/ 453540 w 472886"/>
              <a:gd name="connsiteY135" fmla="*/ 724 h 22814"/>
              <a:gd name="connsiteX136" fmla="*/ 453799 w 472886"/>
              <a:gd name="connsiteY136" fmla="*/ 1345 h 22814"/>
              <a:gd name="connsiteX137" fmla="*/ 453799 w 472886"/>
              <a:gd name="connsiteY137" fmla="*/ 21572 h 22814"/>
              <a:gd name="connsiteX138" fmla="*/ 453488 w 472886"/>
              <a:gd name="connsiteY138" fmla="*/ 22296 h 22814"/>
              <a:gd name="connsiteX139" fmla="*/ 452816 w 472886"/>
              <a:gd name="connsiteY139" fmla="*/ 22555 h 22814"/>
              <a:gd name="connsiteX140" fmla="*/ 452402 w 472886"/>
              <a:gd name="connsiteY140" fmla="*/ 22451 h 22814"/>
              <a:gd name="connsiteX141" fmla="*/ 452040 w 472886"/>
              <a:gd name="connsiteY141" fmla="*/ 22193 h 22814"/>
              <a:gd name="connsiteX142" fmla="*/ 438488 w 472886"/>
              <a:gd name="connsiteY142" fmla="*/ 3931 h 22814"/>
              <a:gd name="connsiteX143" fmla="*/ 438488 w 472886"/>
              <a:gd name="connsiteY143" fmla="*/ 21675 h 22814"/>
              <a:gd name="connsiteX144" fmla="*/ 438229 w 472886"/>
              <a:gd name="connsiteY144" fmla="*/ 22296 h 22814"/>
              <a:gd name="connsiteX145" fmla="*/ 437608 w 472886"/>
              <a:gd name="connsiteY145" fmla="*/ 22555 h 22814"/>
              <a:gd name="connsiteX146" fmla="*/ 436936 w 472886"/>
              <a:gd name="connsiteY146" fmla="*/ 22296 h 22814"/>
              <a:gd name="connsiteX147" fmla="*/ 436677 w 472886"/>
              <a:gd name="connsiteY147" fmla="*/ 21675 h 22814"/>
              <a:gd name="connsiteX148" fmla="*/ 436677 w 472886"/>
              <a:gd name="connsiteY148" fmla="*/ 1345 h 22814"/>
              <a:gd name="connsiteX149" fmla="*/ 436936 w 472886"/>
              <a:gd name="connsiteY149" fmla="*/ 621 h 22814"/>
              <a:gd name="connsiteX150" fmla="*/ 437556 w 472886"/>
              <a:gd name="connsiteY150" fmla="*/ 362 h 22814"/>
              <a:gd name="connsiteX151" fmla="*/ 405538 w 472886"/>
              <a:gd name="connsiteY151" fmla="*/ 362 h 22814"/>
              <a:gd name="connsiteX152" fmla="*/ 406210 w 472886"/>
              <a:gd name="connsiteY152" fmla="*/ 672 h 22814"/>
              <a:gd name="connsiteX153" fmla="*/ 406520 w 472886"/>
              <a:gd name="connsiteY153" fmla="*/ 1345 h 22814"/>
              <a:gd name="connsiteX154" fmla="*/ 406520 w 472886"/>
              <a:gd name="connsiteY154" fmla="*/ 21468 h 22814"/>
              <a:gd name="connsiteX155" fmla="*/ 406210 w 472886"/>
              <a:gd name="connsiteY155" fmla="*/ 22141 h 22814"/>
              <a:gd name="connsiteX156" fmla="*/ 405538 w 472886"/>
              <a:gd name="connsiteY156" fmla="*/ 22399 h 22814"/>
              <a:gd name="connsiteX157" fmla="*/ 404814 w 472886"/>
              <a:gd name="connsiteY157" fmla="*/ 22141 h 22814"/>
              <a:gd name="connsiteX158" fmla="*/ 404555 w 472886"/>
              <a:gd name="connsiteY158" fmla="*/ 21468 h 22814"/>
              <a:gd name="connsiteX159" fmla="*/ 404555 w 472886"/>
              <a:gd name="connsiteY159" fmla="*/ 1345 h 22814"/>
              <a:gd name="connsiteX160" fmla="*/ 404814 w 472886"/>
              <a:gd name="connsiteY160" fmla="*/ 672 h 22814"/>
              <a:gd name="connsiteX161" fmla="*/ 405538 w 472886"/>
              <a:gd name="connsiteY161" fmla="*/ 362 h 22814"/>
              <a:gd name="connsiteX162" fmla="*/ 365605 w 472886"/>
              <a:gd name="connsiteY162" fmla="*/ 362 h 22814"/>
              <a:gd name="connsiteX163" fmla="*/ 377192 w 472886"/>
              <a:gd name="connsiteY163" fmla="*/ 362 h 22814"/>
              <a:gd name="connsiteX164" fmla="*/ 377864 w 472886"/>
              <a:gd name="connsiteY164" fmla="*/ 621 h 22814"/>
              <a:gd name="connsiteX165" fmla="*/ 378123 w 472886"/>
              <a:gd name="connsiteY165" fmla="*/ 1293 h 22814"/>
              <a:gd name="connsiteX166" fmla="*/ 377864 w 472886"/>
              <a:gd name="connsiteY166" fmla="*/ 1966 h 22814"/>
              <a:gd name="connsiteX167" fmla="*/ 377192 w 472886"/>
              <a:gd name="connsiteY167" fmla="*/ 2224 h 22814"/>
              <a:gd name="connsiteX168" fmla="*/ 366640 w 472886"/>
              <a:gd name="connsiteY168" fmla="*/ 2224 h 22814"/>
              <a:gd name="connsiteX169" fmla="*/ 366640 w 472886"/>
              <a:gd name="connsiteY169" fmla="*/ 10139 h 22814"/>
              <a:gd name="connsiteX170" fmla="*/ 375744 w 472886"/>
              <a:gd name="connsiteY170" fmla="*/ 10139 h 22814"/>
              <a:gd name="connsiteX171" fmla="*/ 376416 w 472886"/>
              <a:gd name="connsiteY171" fmla="*/ 10398 h 22814"/>
              <a:gd name="connsiteX172" fmla="*/ 376675 w 472886"/>
              <a:gd name="connsiteY172" fmla="*/ 11070 h 22814"/>
              <a:gd name="connsiteX173" fmla="*/ 376416 w 472886"/>
              <a:gd name="connsiteY173" fmla="*/ 11743 h 22814"/>
              <a:gd name="connsiteX174" fmla="*/ 375744 w 472886"/>
              <a:gd name="connsiteY174" fmla="*/ 12001 h 22814"/>
              <a:gd name="connsiteX175" fmla="*/ 366640 w 472886"/>
              <a:gd name="connsiteY175" fmla="*/ 12001 h 22814"/>
              <a:gd name="connsiteX176" fmla="*/ 366640 w 472886"/>
              <a:gd name="connsiteY176" fmla="*/ 20589 h 22814"/>
              <a:gd name="connsiteX177" fmla="*/ 377192 w 472886"/>
              <a:gd name="connsiteY177" fmla="*/ 20589 h 22814"/>
              <a:gd name="connsiteX178" fmla="*/ 377864 w 472886"/>
              <a:gd name="connsiteY178" fmla="*/ 20847 h 22814"/>
              <a:gd name="connsiteX179" fmla="*/ 378123 w 472886"/>
              <a:gd name="connsiteY179" fmla="*/ 21520 h 22814"/>
              <a:gd name="connsiteX180" fmla="*/ 377864 w 472886"/>
              <a:gd name="connsiteY180" fmla="*/ 22193 h 22814"/>
              <a:gd name="connsiteX181" fmla="*/ 377192 w 472886"/>
              <a:gd name="connsiteY181" fmla="*/ 22451 h 22814"/>
              <a:gd name="connsiteX182" fmla="*/ 365605 w 472886"/>
              <a:gd name="connsiteY182" fmla="*/ 22451 h 22814"/>
              <a:gd name="connsiteX183" fmla="*/ 364933 w 472886"/>
              <a:gd name="connsiteY183" fmla="*/ 22193 h 22814"/>
              <a:gd name="connsiteX184" fmla="*/ 364674 w 472886"/>
              <a:gd name="connsiteY184" fmla="*/ 21520 h 22814"/>
              <a:gd name="connsiteX185" fmla="*/ 364674 w 472886"/>
              <a:gd name="connsiteY185" fmla="*/ 1293 h 22814"/>
              <a:gd name="connsiteX186" fmla="*/ 364933 w 472886"/>
              <a:gd name="connsiteY186" fmla="*/ 621 h 22814"/>
              <a:gd name="connsiteX187" fmla="*/ 365605 w 472886"/>
              <a:gd name="connsiteY187" fmla="*/ 362 h 22814"/>
              <a:gd name="connsiteX188" fmla="*/ 272910 w 472886"/>
              <a:gd name="connsiteY188" fmla="*/ 362 h 22814"/>
              <a:gd name="connsiteX189" fmla="*/ 284393 w 472886"/>
              <a:gd name="connsiteY189" fmla="*/ 362 h 22814"/>
              <a:gd name="connsiteX190" fmla="*/ 285014 w 472886"/>
              <a:gd name="connsiteY190" fmla="*/ 621 h 22814"/>
              <a:gd name="connsiteX191" fmla="*/ 285272 w 472886"/>
              <a:gd name="connsiteY191" fmla="*/ 1293 h 22814"/>
              <a:gd name="connsiteX192" fmla="*/ 285014 w 472886"/>
              <a:gd name="connsiteY192" fmla="*/ 1966 h 22814"/>
              <a:gd name="connsiteX193" fmla="*/ 284341 w 472886"/>
              <a:gd name="connsiteY193" fmla="*/ 2224 h 22814"/>
              <a:gd name="connsiteX194" fmla="*/ 273841 w 472886"/>
              <a:gd name="connsiteY194" fmla="*/ 2224 h 22814"/>
              <a:gd name="connsiteX195" fmla="*/ 273841 w 472886"/>
              <a:gd name="connsiteY195" fmla="*/ 10139 h 22814"/>
              <a:gd name="connsiteX196" fmla="*/ 282945 w 472886"/>
              <a:gd name="connsiteY196" fmla="*/ 10139 h 22814"/>
              <a:gd name="connsiteX197" fmla="*/ 283617 w 472886"/>
              <a:gd name="connsiteY197" fmla="*/ 10398 h 22814"/>
              <a:gd name="connsiteX198" fmla="*/ 283876 w 472886"/>
              <a:gd name="connsiteY198" fmla="*/ 11070 h 22814"/>
              <a:gd name="connsiteX199" fmla="*/ 283617 w 472886"/>
              <a:gd name="connsiteY199" fmla="*/ 11743 h 22814"/>
              <a:gd name="connsiteX200" fmla="*/ 282945 w 472886"/>
              <a:gd name="connsiteY200" fmla="*/ 12001 h 22814"/>
              <a:gd name="connsiteX201" fmla="*/ 273841 w 472886"/>
              <a:gd name="connsiteY201" fmla="*/ 12001 h 22814"/>
              <a:gd name="connsiteX202" fmla="*/ 273841 w 472886"/>
              <a:gd name="connsiteY202" fmla="*/ 21520 h 22814"/>
              <a:gd name="connsiteX203" fmla="*/ 273582 w 472886"/>
              <a:gd name="connsiteY203" fmla="*/ 22193 h 22814"/>
              <a:gd name="connsiteX204" fmla="*/ 272910 w 472886"/>
              <a:gd name="connsiteY204" fmla="*/ 22451 h 22814"/>
              <a:gd name="connsiteX205" fmla="*/ 272186 w 472886"/>
              <a:gd name="connsiteY205" fmla="*/ 22193 h 22814"/>
              <a:gd name="connsiteX206" fmla="*/ 271927 w 472886"/>
              <a:gd name="connsiteY206" fmla="*/ 21520 h 22814"/>
              <a:gd name="connsiteX207" fmla="*/ 271927 w 472886"/>
              <a:gd name="connsiteY207" fmla="*/ 1293 h 22814"/>
              <a:gd name="connsiteX208" fmla="*/ 272237 w 472886"/>
              <a:gd name="connsiteY208" fmla="*/ 621 h 22814"/>
              <a:gd name="connsiteX209" fmla="*/ 272910 w 472886"/>
              <a:gd name="connsiteY209" fmla="*/ 362 h 22814"/>
              <a:gd name="connsiteX210" fmla="*/ 246270 w 472886"/>
              <a:gd name="connsiteY210" fmla="*/ 362 h 22814"/>
              <a:gd name="connsiteX211" fmla="*/ 257495 w 472886"/>
              <a:gd name="connsiteY211" fmla="*/ 362 h 22814"/>
              <a:gd name="connsiteX212" fmla="*/ 258426 w 472886"/>
              <a:gd name="connsiteY212" fmla="*/ 724 h 22814"/>
              <a:gd name="connsiteX213" fmla="*/ 258788 w 472886"/>
              <a:gd name="connsiteY213" fmla="*/ 1604 h 22814"/>
              <a:gd name="connsiteX214" fmla="*/ 258426 w 472886"/>
              <a:gd name="connsiteY214" fmla="*/ 2483 h 22814"/>
              <a:gd name="connsiteX215" fmla="*/ 257495 w 472886"/>
              <a:gd name="connsiteY215" fmla="*/ 2793 h 22814"/>
              <a:gd name="connsiteX216" fmla="*/ 257495 w 472886"/>
              <a:gd name="connsiteY216" fmla="*/ 2845 h 22814"/>
              <a:gd name="connsiteX217" fmla="*/ 247615 w 472886"/>
              <a:gd name="connsiteY217" fmla="*/ 2845 h 22814"/>
              <a:gd name="connsiteX218" fmla="*/ 247615 w 472886"/>
              <a:gd name="connsiteY218" fmla="*/ 9932 h 22814"/>
              <a:gd name="connsiteX219" fmla="*/ 256099 w 472886"/>
              <a:gd name="connsiteY219" fmla="*/ 9932 h 22814"/>
              <a:gd name="connsiteX220" fmla="*/ 257030 w 472886"/>
              <a:gd name="connsiteY220" fmla="*/ 10294 h 22814"/>
              <a:gd name="connsiteX221" fmla="*/ 257392 w 472886"/>
              <a:gd name="connsiteY221" fmla="*/ 11174 h 22814"/>
              <a:gd name="connsiteX222" fmla="*/ 257030 w 472886"/>
              <a:gd name="connsiteY222" fmla="*/ 12053 h 22814"/>
              <a:gd name="connsiteX223" fmla="*/ 256099 w 472886"/>
              <a:gd name="connsiteY223" fmla="*/ 12364 h 22814"/>
              <a:gd name="connsiteX224" fmla="*/ 247615 w 472886"/>
              <a:gd name="connsiteY224" fmla="*/ 12364 h 22814"/>
              <a:gd name="connsiteX225" fmla="*/ 247615 w 472886"/>
              <a:gd name="connsiteY225" fmla="*/ 20020 h 22814"/>
              <a:gd name="connsiteX226" fmla="*/ 257495 w 472886"/>
              <a:gd name="connsiteY226" fmla="*/ 20020 h 22814"/>
              <a:gd name="connsiteX227" fmla="*/ 258426 w 472886"/>
              <a:gd name="connsiteY227" fmla="*/ 20382 h 22814"/>
              <a:gd name="connsiteX228" fmla="*/ 258788 w 472886"/>
              <a:gd name="connsiteY228" fmla="*/ 21210 h 22814"/>
              <a:gd name="connsiteX229" fmla="*/ 258426 w 472886"/>
              <a:gd name="connsiteY229" fmla="*/ 22089 h 22814"/>
              <a:gd name="connsiteX230" fmla="*/ 257495 w 472886"/>
              <a:gd name="connsiteY230" fmla="*/ 22451 h 22814"/>
              <a:gd name="connsiteX231" fmla="*/ 246270 w 472886"/>
              <a:gd name="connsiteY231" fmla="*/ 22451 h 22814"/>
              <a:gd name="connsiteX232" fmla="*/ 245391 w 472886"/>
              <a:gd name="connsiteY232" fmla="*/ 22089 h 22814"/>
              <a:gd name="connsiteX233" fmla="*/ 245029 w 472886"/>
              <a:gd name="connsiteY233" fmla="*/ 21158 h 22814"/>
              <a:gd name="connsiteX234" fmla="*/ 245029 w 472886"/>
              <a:gd name="connsiteY234" fmla="*/ 1604 h 22814"/>
              <a:gd name="connsiteX235" fmla="*/ 245391 w 472886"/>
              <a:gd name="connsiteY235" fmla="*/ 724 h 22814"/>
              <a:gd name="connsiteX236" fmla="*/ 246270 w 472886"/>
              <a:gd name="connsiteY236" fmla="*/ 362 h 22814"/>
              <a:gd name="connsiteX237" fmla="*/ 202665 w 472886"/>
              <a:gd name="connsiteY237" fmla="*/ 362 h 22814"/>
              <a:gd name="connsiteX238" fmla="*/ 203544 w 472886"/>
              <a:gd name="connsiteY238" fmla="*/ 724 h 22814"/>
              <a:gd name="connsiteX239" fmla="*/ 203958 w 472886"/>
              <a:gd name="connsiteY239" fmla="*/ 1655 h 22814"/>
              <a:gd name="connsiteX240" fmla="*/ 203958 w 472886"/>
              <a:gd name="connsiteY240" fmla="*/ 14174 h 22814"/>
              <a:gd name="connsiteX241" fmla="*/ 204734 w 472886"/>
              <a:gd name="connsiteY241" fmla="*/ 17278 h 22814"/>
              <a:gd name="connsiteX242" fmla="*/ 206855 w 472886"/>
              <a:gd name="connsiteY242" fmla="*/ 19399 h 22814"/>
              <a:gd name="connsiteX243" fmla="*/ 209751 w 472886"/>
              <a:gd name="connsiteY243" fmla="*/ 20175 h 22814"/>
              <a:gd name="connsiteX244" fmla="*/ 212700 w 472886"/>
              <a:gd name="connsiteY244" fmla="*/ 19399 h 22814"/>
              <a:gd name="connsiteX245" fmla="*/ 214872 w 472886"/>
              <a:gd name="connsiteY245" fmla="*/ 17278 h 22814"/>
              <a:gd name="connsiteX246" fmla="*/ 215700 w 472886"/>
              <a:gd name="connsiteY246" fmla="*/ 14174 h 22814"/>
              <a:gd name="connsiteX247" fmla="*/ 215700 w 472886"/>
              <a:gd name="connsiteY247" fmla="*/ 1655 h 22814"/>
              <a:gd name="connsiteX248" fmla="*/ 216011 w 472886"/>
              <a:gd name="connsiteY248" fmla="*/ 724 h 22814"/>
              <a:gd name="connsiteX249" fmla="*/ 216890 w 472886"/>
              <a:gd name="connsiteY249" fmla="*/ 362 h 22814"/>
              <a:gd name="connsiteX250" fmla="*/ 217821 w 472886"/>
              <a:gd name="connsiteY250" fmla="*/ 724 h 22814"/>
              <a:gd name="connsiteX251" fmla="*/ 218183 w 472886"/>
              <a:gd name="connsiteY251" fmla="*/ 1655 h 22814"/>
              <a:gd name="connsiteX252" fmla="*/ 218183 w 472886"/>
              <a:gd name="connsiteY252" fmla="*/ 14174 h 22814"/>
              <a:gd name="connsiteX253" fmla="*/ 217045 w 472886"/>
              <a:gd name="connsiteY253" fmla="*/ 18520 h 22814"/>
              <a:gd name="connsiteX254" fmla="*/ 214045 w 472886"/>
              <a:gd name="connsiteY254" fmla="*/ 21572 h 22814"/>
              <a:gd name="connsiteX255" fmla="*/ 209751 w 472886"/>
              <a:gd name="connsiteY255" fmla="*/ 22710 h 22814"/>
              <a:gd name="connsiteX256" fmla="*/ 205407 w 472886"/>
              <a:gd name="connsiteY256" fmla="*/ 21572 h 22814"/>
              <a:gd name="connsiteX257" fmla="*/ 202406 w 472886"/>
              <a:gd name="connsiteY257" fmla="*/ 18520 h 22814"/>
              <a:gd name="connsiteX258" fmla="*/ 201320 w 472886"/>
              <a:gd name="connsiteY258" fmla="*/ 14174 h 22814"/>
              <a:gd name="connsiteX259" fmla="*/ 201320 w 472886"/>
              <a:gd name="connsiteY259" fmla="*/ 1655 h 22814"/>
              <a:gd name="connsiteX260" fmla="*/ 201682 w 472886"/>
              <a:gd name="connsiteY260" fmla="*/ 724 h 22814"/>
              <a:gd name="connsiteX261" fmla="*/ 202665 w 472886"/>
              <a:gd name="connsiteY261" fmla="*/ 362 h 22814"/>
              <a:gd name="connsiteX262" fmla="*/ 181458 w 472886"/>
              <a:gd name="connsiteY262" fmla="*/ 362 h 22814"/>
              <a:gd name="connsiteX263" fmla="*/ 196148 w 472886"/>
              <a:gd name="connsiteY263" fmla="*/ 362 h 22814"/>
              <a:gd name="connsiteX264" fmla="*/ 197027 w 472886"/>
              <a:gd name="connsiteY264" fmla="*/ 672 h 22814"/>
              <a:gd name="connsiteX265" fmla="*/ 197389 w 472886"/>
              <a:gd name="connsiteY265" fmla="*/ 1552 h 22814"/>
              <a:gd name="connsiteX266" fmla="*/ 197027 w 472886"/>
              <a:gd name="connsiteY266" fmla="*/ 2431 h 22814"/>
              <a:gd name="connsiteX267" fmla="*/ 196096 w 472886"/>
              <a:gd name="connsiteY267" fmla="*/ 2742 h 22814"/>
              <a:gd name="connsiteX268" fmla="*/ 190096 w 472886"/>
              <a:gd name="connsiteY268" fmla="*/ 2742 h 22814"/>
              <a:gd name="connsiteX269" fmla="*/ 190096 w 472886"/>
              <a:gd name="connsiteY269" fmla="*/ 21158 h 22814"/>
              <a:gd name="connsiteX270" fmla="*/ 189734 w 472886"/>
              <a:gd name="connsiteY270" fmla="*/ 22089 h 22814"/>
              <a:gd name="connsiteX271" fmla="*/ 188751 w 472886"/>
              <a:gd name="connsiteY271" fmla="*/ 22451 h 22814"/>
              <a:gd name="connsiteX272" fmla="*/ 187820 w 472886"/>
              <a:gd name="connsiteY272" fmla="*/ 22089 h 22814"/>
              <a:gd name="connsiteX273" fmla="*/ 187458 w 472886"/>
              <a:gd name="connsiteY273" fmla="*/ 21158 h 22814"/>
              <a:gd name="connsiteX274" fmla="*/ 187458 w 472886"/>
              <a:gd name="connsiteY274" fmla="*/ 2742 h 22814"/>
              <a:gd name="connsiteX275" fmla="*/ 181458 w 472886"/>
              <a:gd name="connsiteY275" fmla="*/ 2742 h 22814"/>
              <a:gd name="connsiteX276" fmla="*/ 180578 w 472886"/>
              <a:gd name="connsiteY276" fmla="*/ 2431 h 22814"/>
              <a:gd name="connsiteX277" fmla="*/ 180216 w 472886"/>
              <a:gd name="connsiteY277" fmla="*/ 1552 h 22814"/>
              <a:gd name="connsiteX278" fmla="*/ 180578 w 472886"/>
              <a:gd name="connsiteY278" fmla="*/ 672 h 22814"/>
              <a:gd name="connsiteX279" fmla="*/ 181458 w 472886"/>
              <a:gd name="connsiteY279" fmla="*/ 362 h 22814"/>
              <a:gd name="connsiteX280" fmla="*/ 168422 w 472886"/>
              <a:gd name="connsiteY280" fmla="*/ 362 h 22814"/>
              <a:gd name="connsiteX281" fmla="*/ 169353 w 472886"/>
              <a:gd name="connsiteY281" fmla="*/ 724 h 22814"/>
              <a:gd name="connsiteX282" fmla="*/ 169715 w 472886"/>
              <a:gd name="connsiteY282" fmla="*/ 1604 h 22814"/>
              <a:gd name="connsiteX283" fmla="*/ 169715 w 472886"/>
              <a:gd name="connsiteY283" fmla="*/ 19968 h 22814"/>
              <a:gd name="connsiteX284" fmla="*/ 179285 w 472886"/>
              <a:gd name="connsiteY284" fmla="*/ 19968 h 22814"/>
              <a:gd name="connsiteX285" fmla="*/ 180216 w 472886"/>
              <a:gd name="connsiteY285" fmla="*/ 20330 h 22814"/>
              <a:gd name="connsiteX286" fmla="*/ 180578 w 472886"/>
              <a:gd name="connsiteY286" fmla="*/ 21210 h 22814"/>
              <a:gd name="connsiteX287" fmla="*/ 180216 w 472886"/>
              <a:gd name="connsiteY287" fmla="*/ 22089 h 22814"/>
              <a:gd name="connsiteX288" fmla="*/ 179285 w 472886"/>
              <a:gd name="connsiteY288" fmla="*/ 22451 h 22814"/>
              <a:gd name="connsiteX289" fmla="*/ 168370 w 472886"/>
              <a:gd name="connsiteY289" fmla="*/ 22451 h 22814"/>
              <a:gd name="connsiteX290" fmla="*/ 167491 w 472886"/>
              <a:gd name="connsiteY290" fmla="*/ 22089 h 22814"/>
              <a:gd name="connsiteX291" fmla="*/ 167129 w 472886"/>
              <a:gd name="connsiteY291" fmla="*/ 21158 h 22814"/>
              <a:gd name="connsiteX292" fmla="*/ 167129 w 472886"/>
              <a:gd name="connsiteY292" fmla="*/ 1604 h 22814"/>
              <a:gd name="connsiteX293" fmla="*/ 167491 w 472886"/>
              <a:gd name="connsiteY293" fmla="*/ 724 h 22814"/>
              <a:gd name="connsiteX294" fmla="*/ 168422 w 472886"/>
              <a:gd name="connsiteY294" fmla="*/ 362 h 22814"/>
              <a:gd name="connsiteX295" fmla="*/ 146024 w 472886"/>
              <a:gd name="connsiteY295" fmla="*/ 362 h 22814"/>
              <a:gd name="connsiteX296" fmla="*/ 146903 w 472886"/>
              <a:gd name="connsiteY296" fmla="*/ 724 h 22814"/>
              <a:gd name="connsiteX297" fmla="*/ 147317 w 472886"/>
              <a:gd name="connsiteY297" fmla="*/ 1655 h 22814"/>
              <a:gd name="connsiteX298" fmla="*/ 147317 w 472886"/>
              <a:gd name="connsiteY298" fmla="*/ 14174 h 22814"/>
              <a:gd name="connsiteX299" fmla="*/ 148093 w 472886"/>
              <a:gd name="connsiteY299" fmla="*/ 17278 h 22814"/>
              <a:gd name="connsiteX300" fmla="*/ 150214 w 472886"/>
              <a:gd name="connsiteY300" fmla="*/ 19399 h 22814"/>
              <a:gd name="connsiteX301" fmla="*/ 153162 w 472886"/>
              <a:gd name="connsiteY301" fmla="*/ 20175 h 22814"/>
              <a:gd name="connsiteX302" fmla="*/ 156111 w 472886"/>
              <a:gd name="connsiteY302" fmla="*/ 19399 h 22814"/>
              <a:gd name="connsiteX303" fmla="*/ 158283 w 472886"/>
              <a:gd name="connsiteY303" fmla="*/ 17278 h 22814"/>
              <a:gd name="connsiteX304" fmla="*/ 159111 w 472886"/>
              <a:gd name="connsiteY304" fmla="*/ 14174 h 22814"/>
              <a:gd name="connsiteX305" fmla="*/ 159111 w 472886"/>
              <a:gd name="connsiteY305" fmla="*/ 1655 h 22814"/>
              <a:gd name="connsiteX306" fmla="*/ 159421 w 472886"/>
              <a:gd name="connsiteY306" fmla="*/ 724 h 22814"/>
              <a:gd name="connsiteX307" fmla="*/ 160301 w 472886"/>
              <a:gd name="connsiteY307" fmla="*/ 362 h 22814"/>
              <a:gd name="connsiteX308" fmla="*/ 161180 w 472886"/>
              <a:gd name="connsiteY308" fmla="*/ 724 h 22814"/>
              <a:gd name="connsiteX309" fmla="*/ 161542 w 472886"/>
              <a:gd name="connsiteY309" fmla="*/ 1655 h 22814"/>
              <a:gd name="connsiteX310" fmla="*/ 161542 w 472886"/>
              <a:gd name="connsiteY310" fmla="*/ 14174 h 22814"/>
              <a:gd name="connsiteX311" fmla="*/ 160404 w 472886"/>
              <a:gd name="connsiteY311" fmla="*/ 18520 h 22814"/>
              <a:gd name="connsiteX312" fmla="*/ 157404 w 472886"/>
              <a:gd name="connsiteY312" fmla="*/ 21572 h 22814"/>
              <a:gd name="connsiteX313" fmla="*/ 153110 w 472886"/>
              <a:gd name="connsiteY313" fmla="*/ 22710 h 22814"/>
              <a:gd name="connsiteX314" fmla="*/ 148766 w 472886"/>
              <a:gd name="connsiteY314" fmla="*/ 21572 h 22814"/>
              <a:gd name="connsiteX315" fmla="*/ 145765 w 472886"/>
              <a:gd name="connsiteY315" fmla="*/ 18520 h 22814"/>
              <a:gd name="connsiteX316" fmla="*/ 144679 w 472886"/>
              <a:gd name="connsiteY316" fmla="*/ 14174 h 22814"/>
              <a:gd name="connsiteX317" fmla="*/ 144679 w 472886"/>
              <a:gd name="connsiteY317" fmla="*/ 1655 h 22814"/>
              <a:gd name="connsiteX318" fmla="*/ 145041 w 472886"/>
              <a:gd name="connsiteY318" fmla="*/ 724 h 22814"/>
              <a:gd name="connsiteX319" fmla="*/ 146024 w 472886"/>
              <a:gd name="connsiteY319" fmla="*/ 362 h 22814"/>
              <a:gd name="connsiteX320" fmla="*/ 95849 w 472886"/>
              <a:gd name="connsiteY320" fmla="*/ 362 h 22814"/>
              <a:gd name="connsiteX321" fmla="*/ 110540 w 472886"/>
              <a:gd name="connsiteY321" fmla="*/ 362 h 22814"/>
              <a:gd name="connsiteX322" fmla="*/ 111419 w 472886"/>
              <a:gd name="connsiteY322" fmla="*/ 672 h 22814"/>
              <a:gd name="connsiteX323" fmla="*/ 111781 w 472886"/>
              <a:gd name="connsiteY323" fmla="*/ 1552 h 22814"/>
              <a:gd name="connsiteX324" fmla="*/ 111419 w 472886"/>
              <a:gd name="connsiteY324" fmla="*/ 2431 h 22814"/>
              <a:gd name="connsiteX325" fmla="*/ 110488 w 472886"/>
              <a:gd name="connsiteY325" fmla="*/ 2742 h 22814"/>
              <a:gd name="connsiteX326" fmla="*/ 104488 w 472886"/>
              <a:gd name="connsiteY326" fmla="*/ 2742 h 22814"/>
              <a:gd name="connsiteX327" fmla="*/ 104488 w 472886"/>
              <a:gd name="connsiteY327" fmla="*/ 21158 h 22814"/>
              <a:gd name="connsiteX328" fmla="*/ 104126 w 472886"/>
              <a:gd name="connsiteY328" fmla="*/ 22089 h 22814"/>
              <a:gd name="connsiteX329" fmla="*/ 103143 w 472886"/>
              <a:gd name="connsiteY329" fmla="*/ 22451 h 22814"/>
              <a:gd name="connsiteX330" fmla="*/ 102212 w 472886"/>
              <a:gd name="connsiteY330" fmla="*/ 22089 h 22814"/>
              <a:gd name="connsiteX331" fmla="*/ 101850 w 472886"/>
              <a:gd name="connsiteY331" fmla="*/ 21158 h 22814"/>
              <a:gd name="connsiteX332" fmla="*/ 101850 w 472886"/>
              <a:gd name="connsiteY332" fmla="*/ 2742 h 22814"/>
              <a:gd name="connsiteX333" fmla="*/ 95849 w 472886"/>
              <a:gd name="connsiteY333" fmla="*/ 2742 h 22814"/>
              <a:gd name="connsiteX334" fmla="*/ 94970 w 472886"/>
              <a:gd name="connsiteY334" fmla="*/ 2431 h 22814"/>
              <a:gd name="connsiteX335" fmla="*/ 94608 w 472886"/>
              <a:gd name="connsiteY335" fmla="*/ 1552 h 22814"/>
              <a:gd name="connsiteX336" fmla="*/ 94970 w 472886"/>
              <a:gd name="connsiteY336" fmla="*/ 672 h 22814"/>
              <a:gd name="connsiteX337" fmla="*/ 95849 w 472886"/>
              <a:gd name="connsiteY337" fmla="*/ 362 h 22814"/>
              <a:gd name="connsiteX338" fmla="*/ 79608 w 472886"/>
              <a:gd name="connsiteY338" fmla="*/ 362 h 22814"/>
              <a:gd name="connsiteX339" fmla="*/ 90832 w 472886"/>
              <a:gd name="connsiteY339" fmla="*/ 362 h 22814"/>
              <a:gd name="connsiteX340" fmla="*/ 91763 w 472886"/>
              <a:gd name="connsiteY340" fmla="*/ 724 h 22814"/>
              <a:gd name="connsiteX341" fmla="*/ 92125 w 472886"/>
              <a:gd name="connsiteY341" fmla="*/ 1604 h 22814"/>
              <a:gd name="connsiteX342" fmla="*/ 91763 w 472886"/>
              <a:gd name="connsiteY342" fmla="*/ 2483 h 22814"/>
              <a:gd name="connsiteX343" fmla="*/ 90832 w 472886"/>
              <a:gd name="connsiteY343" fmla="*/ 2793 h 22814"/>
              <a:gd name="connsiteX344" fmla="*/ 90832 w 472886"/>
              <a:gd name="connsiteY344" fmla="*/ 2845 h 22814"/>
              <a:gd name="connsiteX345" fmla="*/ 80952 w 472886"/>
              <a:gd name="connsiteY345" fmla="*/ 2845 h 22814"/>
              <a:gd name="connsiteX346" fmla="*/ 80952 w 472886"/>
              <a:gd name="connsiteY346" fmla="*/ 9932 h 22814"/>
              <a:gd name="connsiteX347" fmla="*/ 89436 w 472886"/>
              <a:gd name="connsiteY347" fmla="*/ 9932 h 22814"/>
              <a:gd name="connsiteX348" fmla="*/ 90367 w 472886"/>
              <a:gd name="connsiteY348" fmla="*/ 10294 h 22814"/>
              <a:gd name="connsiteX349" fmla="*/ 90729 w 472886"/>
              <a:gd name="connsiteY349" fmla="*/ 11174 h 22814"/>
              <a:gd name="connsiteX350" fmla="*/ 90367 w 472886"/>
              <a:gd name="connsiteY350" fmla="*/ 12053 h 22814"/>
              <a:gd name="connsiteX351" fmla="*/ 89436 w 472886"/>
              <a:gd name="connsiteY351" fmla="*/ 12364 h 22814"/>
              <a:gd name="connsiteX352" fmla="*/ 80952 w 472886"/>
              <a:gd name="connsiteY352" fmla="*/ 12364 h 22814"/>
              <a:gd name="connsiteX353" fmla="*/ 80952 w 472886"/>
              <a:gd name="connsiteY353" fmla="*/ 20020 h 22814"/>
              <a:gd name="connsiteX354" fmla="*/ 90832 w 472886"/>
              <a:gd name="connsiteY354" fmla="*/ 20020 h 22814"/>
              <a:gd name="connsiteX355" fmla="*/ 91763 w 472886"/>
              <a:gd name="connsiteY355" fmla="*/ 20382 h 22814"/>
              <a:gd name="connsiteX356" fmla="*/ 92125 w 472886"/>
              <a:gd name="connsiteY356" fmla="*/ 21210 h 22814"/>
              <a:gd name="connsiteX357" fmla="*/ 91763 w 472886"/>
              <a:gd name="connsiteY357" fmla="*/ 22089 h 22814"/>
              <a:gd name="connsiteX358" fmla="*/ 90832 w 472886"/>
              <a:gd name="connsiteY358" fmla="*/ 22451 h 22814"/>
              <a:gd name="connsiteX359" fmla="*/ 79608 w 472886"/>
              <a:gd name="connsiteY359" fmla="*/ 22451 h 22814"/>
              <a:gd name="connsiteX360" fmla="*/ 78728 w 472886"/>
              <a:gd name="connsiteY360" fmla="*/ 22089 h 22814"/>
              <a:gd name="connsiteX361" fmla="*/ 78366 w 472886"/>
              <a:gd name="connsiteY361" fmla="*/ 21158 h 22814"/>
              <a:gd name="connsiteX362" fmla="*/ 78366 w 472886"/>
              <a:gd name="connsiteY362" fmla="*/ 1604 h 22814"/>
              <a:gd name="connsiteX363" fmla="*/ 78728 w 472886"/>
              <a:gd name="connsiteY363" fmla="*/ 724 h 22814"/>
              <a:gd name="connsiteX364" fmla="*/ 79608 w 472886"/>
              <a:gd name="connsiteY364" fmla="*/ 362 h 22814"/>
              <a:gd name="connsiteX365" fmla="*/ 61606 w 472886"/>
              <a:gd name="connsiteY365" fmla="*/ 362 h 22814"/>
              <a:gd name="connsiteX366" fmla="*/ 72831 w 472886"/>
              <a:gd name="connsiteY366" fmla="*/ 362 h 22814"/>
              <a:gd name="connsiteX367" fmla="*/ 73762 w 472886"/>
              <a:gd name="connsiteY367" fmla="*/ 724 h 22814"/>
              <a:gd name="connsiteX368" fmla="*/ 74124 w 472886"/>
              <a:gd name="connsiteY368" fmla="*/ 1604 h 22814"/>
              <a:gd name="connsiteX369" fmla="*/ 73762 w 472886"/>
              <a:gd name="connsiteY369" fmla="*/ 2483 h 22814"/>
              <a:gd name="connsiteX370" fmla="*/ 72831 w 472886"/>
              <a:gd name="connsiteY370" fmla="*/ 2793 h 22814"/>
              <a:gd name="connsiteX371" fmla="*/ 72831 w 472886"/>
              <a:gd name="connsiteY371" fmla="*/ 2845 h 22814"/>
              <a:gd name="connsiteX372" fmla="*/ 62951 w 472886"/>
              <a:gd name="connsiteY372" fmla="*/ 2845 h 22814"/>
              <a:gd name="connsiteX373" fmla="*/ 62951 w 472886"/>
              <a:gd name="connsiteY373" fmla="*/ 9932 h 22814"/>
              <a:gd name="connsiteX374" fmla="*/ 71435 w 472886"/>
              <a:gd name="connsiteY374" fmla="*/ 9932 h 22814"/>
              <a:gd name="connsiteX375" fmla="*/ 72366 w 472886"/>
              <a:gd name="connsiteY375" fmla="*/ 10294 h 22814"/>
              <a:gd name="connsiteX376" fmla="*/ 72728 w 472886"/>
              <a:gd name="connsiteY376" fmla="*/ 11174 h 22814"/>
              <a:gd name="connsiteX377" fmla="*/ 72366 w 472886"/>
              <a:gd name="connsiteY377" fmla="*/ 12053 h 22814"/>
              <a:gd name="connsiteX378" fmla="*/ 71435 w 472886"/>
              <a:gd name="connsiteY378" fmla="*/ 12364 h 22814"/>
              <a:gd name="connsiteX379" fmla="*/ 62951 w 472886"/>
              <a:gd name="connsiteY379" fmla="*/ 12364 h 22814"/>
              <a:gd name="connsiteX380" fmla="*/ 62951 w 472886"/>
              <a:gd name="connsiteY380" fmla="*/ 20020 h 22814"/>
              <a:gd name="connsiteX381" fmla="*/ 72831 w 472886"/>
              <a:gd name="connsiteY381" fmla="*/ 20020 h 22814"/>
              <a:gd name="connsiteX382" fmla="*/ 73762 w 472886"/>
              <a:gd name="connsiteY382" fmla="*/ 20382 h 22814"/>
              <a:gd name="connsiteX383" fmla="*/ 74124 w 472886"/>
              <a:gd name="connsiteY383" fmla="*/ 21210 h 22814"/>
              <a:gd name="connsiteX384" fmla="*/ 73762 w 472886"/>
              <a:gd name="connsiteY384" fmla="*/ 22089 h 22814"/>
              <a:gd name="connsiteX385" fmla="*/ 72831 w 472886"/>
              <a:gd name="connsiteY385" fmla="*/ 22451 h 22814"/>
              <a:gd name="connsiteX386" fmla="*/ 61606 w 472886"/>
              <a:gd name="connsiteY386" fmla="*/ 22451 h 22814"/>
              <a:gd name="connsiteX387" fmla="*/ 60727 w 472886"/>
              <a:gd name="connsiteY387" fmla="*/ 22089 h 22814"/>
              <a:gd name="connsiteX388" fmla="*/ 60365 w 472886"/>
              <a:gd name="connsiteY388" fmla="*/ 21158 h 22814"/>
              <a:gd name="connsiteX389" fmla="*/ 60365 w 472886"/>
              <a:gd name="connsiteY389" fmla="*/ 1604 h 22814"/>
              <a:gd name="connsiteX390" fmla="*/ 60727 w 472886"/>
              <a:gd name="connsiteY390" fmla="*/ 724 h 22814"/>
              <a:gd name="connsiteX391" fmla="*/ 61606 w 472886"/>
              <a:gd name="connsiteY391" fmla="*/ 362 h 22814"/>
              <a:gd name="connsiteX392" fmla="*/ 19191 w 472886"/>
              <a:gd name="connsiteY392" fmla="*/ 362 h 22814"/>
              <a:gd name="connsiteX393" fmla="*/ 33881 w 472886"/>
              <a:gd name="connsiteY393" fmla="*/ 362 h 22814"/>
              <a:gd name="connsiteX394" fmla="*/ 34760 w 472886"/>
              <a:gd name="connsiteY394" fmla="*/ 672 h 22814"/>
              <a:gd name="connsiteX395" fmla="*/ 35122 w 472886"/>
              <a:gd name="connsiteY395" fmla="*/ 1552 h 22814"/>
              <a:gd name="connsiteX396" fmla="*/ 34760 w 472886"/>
              <a:gd name="connsiteY396" fmla="*/ 2431 h 22814"/>
              <a:gd name="connsiteX397" fmla="*/ 33829 w 472886"/>
              <a:gd name="connsiteY397" fmla="*/ 2742 h 22814"/>
              <a:gd name="connsiteX398" fmla="*/ 27829 w 472886"/>
              <a:gd name="connsiteY398" fmla="*/ 2742 h 22814"/>
              <a:gd name="connsiteX399" fmla="*/ 27829 w 472886"/>
              <a:gd name="connsiteY399" fmla="*/ 21158 h 22814"/>
              <a:gd name="connsiteX400" fmla="*/ 27467 w 472886"/>
              <a:gd name="connsiteY400" fmla="*/ 22089 h 22814"/>
              <a:gd name="connsiteX401" fmla="*/ 26484 w 472886"/>
              <a:gd name="connsiteY401" fmla="*/ 22451 h 22814"/>
              <a:gd name="connsiteX402" fmla="*/ 25553 w 472886"/>
              <a:gd name="connsiteY402" fmla="*/ 22089 h 22814"/>
              <a:gd name="connsiteX403" fmla="*/ 25191 w 472886"/>
              <a:gd name="connsiteY403" fmla="*/ 21158 h 22814"/>
              <a:gd name="connsiteX404" fmla="*/ 25191 w 472886"/>
              <a:gd name="connsiteY404" fmla="*/ 2742 h 22814"/>
              <a:gd name="connsiteX405" fmla="*/ 19191 w 472886"/>
              <a:gd name="connsiteY405" fmla="*/ 2742 h 22814"/>
              <a:gd name="connsiteX406" fmla="*/ 18311 w 472886"/>
              <a:gd name="connsiteY406" fmla="*/ 2431 h 22814"/>
              <a:gd name="connsiteX407" fmla="*/ 17949 w 472886"/>
              <a:gd name="connsiteY407" fmla="*/ 1552 h 22814"/>
              <a:gd name="connsiteX408" fmla="*/ 18311 w 472886"/>
              <a:gd name="connsiteY408" fmla="*/ 672 h 22814"/>
              <a:gd name="connsiteX409" fmla="*/ 19191 w 472886"/>
              <a:gd name="connsiteY409" fmla="*/ 362 h 22814"/>
              <a:gd name="connsiteX410" fmla="*/ 224907 w 472886"/>
              <a:gd name="connsiteY410" fmla="*/ 259 h 22814"/>
              <a:gd name="connsiteX411" fmla="*/ 233649 w 472886"/>
              <a:gd name="connsiteY411" fmla="*/ 259 h 22814"/>
              <a:gd name="connsiteX412" fmla="*/ 236856 w 472886"/>
              <a:gd name="connsiteY412" fmla="*/ 1087 h 22814"/>
              <a:gd name="connsiteX413" fmla="*/ 239132 w 472886"/>
              <a:gd name="connsiteY413" fmla="*/ 3311 h 22814"/>
              <a:gd name="connsiteX414" fmla="*/ 239960 w 472886"/>
              <a:gd name="connsiteY414" fmla="*/ 6570 h 22814"/>
              <a:gd name="connsiteX415" fmla="*/ 239443 w 472886"/>
              <a:gd name="connsiteY415" fmla="*/ 9053 h 22814"/>
              <a:gd name="connsiteX416" fmla="*/ 238046 w 472886"/>
              <a:gd name="connsiteY416" fmla="*/ 11019 h 22814"/>
              <a:gd name="connsiteX417" fmla="*/ 236339 w 472886"/>
              <a:gd name="connsiteY417" fmla="*/ 12157 h 22814"/>
              <a:gd name="connsiteX418" fmla="*/ 237270 w 472886"/>
              <a:gd name="connsiteY418" fmla="*/ 12726 h 22814"/>
              <a:gd name="connsiteX419" fmla="*/ 238667 w 472886"/>
              <a:gd name="connsiteY419" fmla="*/ 14382 h 22814"/>
              <a:gd name="connsiteX420" fmla="*/ 239236 w 472886"/>
              <a:gd name="connsiteY420" fmla="*/ 16709 h 22814"/>
              <a:gd name="connsiteX421" fmla="*/ 239391 w 472886"/>
              <a:gd name="connsiteY421" fmla="*/ 18572 h 22814"/>
              <a:gd name="connsiteX422" fmla="*/ 239650 w 472886"/>
              <a:gd name="connsiteY422" fmla="*/ 19658 h 22814"/>
              <a:gd name="connsiteX423" fmla="*/ 240167 w 472886"/>
              <a:gd name="connsiteY423" fmla="*/ 20279 h 22814"/>
              <a:gd name="connsiteX424" fmla="*/ 240736 w 472886"/>
              <a:gd name="connsiteY424" fmla="*/ 21003 h 22814"/>
              <a:gd name="connsiteX425" fmla="*/ 240581 w 472886"/>
              <a:gd name="connsiteY425" fmla="*/ 21934 h 22814"/>
              <a:gd name="connsiteX426" fmla="*/ 240063 w 472886"/>
              <a:gd name="connsiteY426" fmla="*/ 22348 h 22814"/>
              <a:gd name="connsiteX427" fmla="*/ 239391 w 472886"/>
              <a:gd name="connsiteY427" fmla="*/ 22452 h 22814"/>
              <a:gd name="connsiteX428" fmla="*/ 238770 w 472886"/>
              <a:gd name="connsiteY428" fmla="*/ 22245 h 22814"/>
              <a:gd name="connsiteX429" fmla="*/ 237787 w 472886"/>
              <a:gd name="connsiteY429" fmla="*/ 21417 h 22814"/>
              <a:gd name="connsiteX430" fmla="*/ 237012 w 472886"/>
              <a:gd name="connsiteY430" fmla="*/ 19813 h 22814"/>
              <a:gd name="connsiteX431" fmla="*/ 236701 w 472886"/>
              <a:gd name="connsiteY431" fmla="*/ 16968 h 22814"/>
              <a:gd name="connsiteX432" fmla="*/ 236391 w 472886"/>
              <a:gd name="connsiteY432" fmla="*/ 15313 h 22814"/>
              <a:gd name="connsiteX433" fmla="*/ 235511 w 472886"/>
              <a:gd name="connsiteY433" fmla="*/ 14226 h 22814"/>
              <a:gd name="connsiteX434" fmla="*/ 234322 w 472886"/>
              <a:gd name="connsiteY434" fmla="*/ 13657 h 22814"/>
              <a:gd name="connsiteX435" fmla="*/ 232977 w 472886"/>
              <a:gd name="connsiteY435" fmla="*/ 13502 h 22814"/>
              <a:gd name="connsiteX436" fmla="*/ 226304 w 472886"/>
              <a:gd name="connsiteY436" fmla="*/ 13502 h 22814"/>
              <a:gd name="connsiteX437" fmla="*/ 226304 w 472886"/>
              <a:gd name="connsiteY437" fmla="*/ 21055 h 22814"/>
              <a:gd name="connsiteX438" fmla="*/ 225994 w 472886"/>
              <a:gd name="connsiteY438" fmla="*/ 21986 h 22814"/>
              <a:gd name="connsiteX439" fmla="*/ 225115 w 472886"/>
              <a:gd name="connsiteY439" fmla="*/ 22348 h 22814"/>
              <a:gd name="connsiteX440" fmla="*/ 224080 w 472886"/>
              <a:gd name="connsiteY440" fmla="*/ 21986 h 22814"/>
              <a:gd name="connsiteX441" fmla="*/ 223666 w 472886"/>
              <a:gd name="connsiteY441" fmla="*/ 21055 h 22814"/>
              <a:gd name="connsiteX442" fmla="*/ 223666 w 472886"/>
              <a:gd name="connsiteY442" fmla="*/ 1501 h 22814"/>
              <a:gd name="connsiteX443" fmla="*/ 224028 w 472886"/>
              <a:gd name="connsiteY443" fmla="*/ 621 h 22814"/>
              <a:gd name="connsiteX444" fmla="*/ 224907 w 472886"/>
              <a:gd name="connsiteY444" fmla="*/ 259 h 22814"/>
              <a:gd name="connsiteX445" fmla="*/ 40294 w 472886"/>
              <a:gd name="connsiteY445" fmla="*/ 259 h 22814"/>
              <a:gd name="connsiteX446" fmla="*/ 48984 w 472886"/>
              <a:gd name="connsiteY446" fmla="*/ 259 h 22814"/>
              <a:gd name="connsiteX447" fmla="*/ 52191 w 472886"/>
              <a:gd name="connsiteY447" fmla="*/ 1087 h 22814"/>
              <a:gd name="connsiteX448" fmla="*/ 54467 w 472886"/>
              <a:gd name="connsiteY448" fmla="*/ 3311 h 22814"/>
              <a:gd name="connsiteX449" fmla="*/ 55295 w 472886"/>
              <a:gd name="connsiteY449" fmla="*/ 6570 h 22814"/>
              <a:gd name="connsiteX450" fmla="*/ 54778 w 472886"/>
              <a:gd name="connsiteY450" fmla="*/ 9053 h 22814"/>
              <a:gd name="connsiteX451" fmla="*/ 53381 w 472886"/>
              <a:gd name="connsiteY451" fmla="*/ 11019 h 22814"/>
              <a:gd name="connsiteX452" fmla="*/ 51674 w 472886"/>
              <a:gd name="connsiteY452" fmla="*/ 12157 h 22814"/>
              <a:gd name="connsiteX453" fmla="*/ 52605 w 472886"/>
              <a:gd name="connsiteY453" fmla="*/ 12726 h 22814"/>
              <a:gd name="connsiteX454" fmla="*/ 54002 w 472886"/>
              <a:gd name="connsiteY454" fmla="*/ 14382 h 22814"/>
              <a:gd name="connsiteX455" fmla="*/ 54571 w 472886"/>
              <a:gd name="connsiteY455" fmla="*/ 16709 h 22814"/>
              <a:gd name="connsiteX456" fmla="*/ 54726 w 472886"/>
              <a:gd name="connsiteY456" fmla="*/ 18572 h 22814"/>
              <a:gd name="connsiteX457" fmla="*/ 54985 w 472886"/>
              <a:gd name="connsiteY457" fmla="*/ 19658 h 22814"/>
              <a:gd name="connsiteX458" fmla="*/ 55502 w 472886"/>
              <a:gd name="connsiteY458" fmla="*/ 20279 h 22814"/>
              <a:gd name="connsiteX459" fmla="*/ 56123 w 472886"/>
              <a:gd name="connsiteY459" fmla="*/ 21003 h 22814"/>
              <a:gd name="connsiteX460" fmla="*/ 55968 w 472886"/>
              <a:gd name="connsiteY460" fmla="*/ 21934 h 22814"/>
              <a:gd name="connsiteX461" fmla="*/ 55450 w 472886"/>
              <a:gd name="connsiteY461" fmla="*/ 22348 h 22814"/>
              <a:gd name="connsiteX462" fmla="*/ 54778 w 472886"/>
              <a:gd name="connsiteY462" fmla="*/ 22452 h 22814"/>
              <a:gd name="connsiteX463" fmla="*/ 54157 w 472886"/>
              <a:gd name="connsiteY463" fmla="*/ 22245 h 22814"/>
              <a:gd name="connsiteX464" fmla="*/ 53174 w 472886"/>
              <a:gd name="connsiteY464" fmla="*/ 21417 h 22814"/>
              <a:gd name="connsiteX465" fmla="*/ 52399 w 472886"/>
              <a:gd name="connsiteY465" fmla="*/ 19813 h 22814"/>
              <a:gd name="connsiteX466" fmla="*/ 52088 w 472886"/>
              <a:gd name="connsiteY466" fmla="*/ 16968 h 22814"/>
              <a:gd name="connsiteX467" fmla="*/ 51778 w 472886"/>
              <a:gd name="connsiteY467" fmla="*/ 15313 h 22814"/>
              <a:gd name="connsiteX468" fmla="*/ 50898 w 472886"/>
              <a:gd name="connsiteY468" fmla="*/ 14226 h 22814"/>
              <a:gd name="connsiteX469" fmla="*/ 49709 w 472886"/>
              <a:gd name="connsiteY469" fmla="*/ 13657 h 22814"/>
              <a:gd name="connsiteX470" fmla="*/ 48364 w 472886"/>
              <a:gd name="connsiteY470" fmla="*/ 13502 h 22814"/>
              <a:gd name="connsiteX471" fmla="*/ 41691 w 472886"/>
              <a:gd name="connsiteY471" fmla="*/ 13502 h 22814"/>
              <a:gd name="connsiteX472" fmla="*/ 41691 w 472886"/>
              <a:gd name="connsiteY472" fmla="*/ 21055 h 22814"/>
              <a:gd name="connsiteX473" fmla="*/ 41381 w 472886"/>
              <a:gd name="connsiteY473" fmla="*/ 21986 h 22814"/>
              <a:gd name="connsiteX474" fmla="*/ 40502 w 472886"/>
              <a:gd name="connsiteY474" fmla="*/ 22348 h 22814"/>
              <a:gd name="connsiteX475" fmla="*/ 39467 w 472886"/>
              <a:gd name="connsiteY475" fmla="*/ 21986 h 22814"/>
              <a:gd name="connsiteX476" fmla="*/ 39053 w 472886"/>
              <a:gd name="connsiteY476" fmla="*/ 21055 h 22814"/>
              <a:gd name="connsiteX477" fmla="*/ 39053 w 472886"/>
              <a:gd name="connsiteY477" fmla="*/ 1501 h 22814"/>
              <a:gd name="connsiteX478" fmla="*/ 39415 w 472886"/>
              <a:gd name="connsiteY478" fmla="*/ 621 h 22814"/>
              <a:gd name="connsiteX479" fmla="*/ 40294 w 472886"/>
              <a:gd name="connsiteY479" fmla="*/ 259 h 22814"/>
              <a:gd name="connsiteX480" fmla="*/ 465800 w 472886"/>
              <a:gd name="connsiteY480" fmla="*/ 104 h 22814"/>
              <a:gd name="connsiteX481" fmla="*/ 469369 w 472886"/>
              <a:gd name="connsiteY481" fmla="*/ 725 h 22814"/>
              <a:gd name="connsiteX482" fmla="*/ 472110 w 472886"/>
              <a:gd name="connsiteY482" fmla="*/ 2587 h 22814"/>
              <a:gd name="connsiteX483" fmla="*/ 472576 w 472886"/>
              <a:gd name="connsiteY483" fmla="*/ 3518 h 22814"/>
              <a:gd name="connsiteX484" fmla="*/ 472265 w 472886"/>
              <a:gd name="connsiteY484" fmla="*/ 4139 h 22814"/>
              <a:gd name="connsiteX485" fmla="*/ 471593 w 472886"/>
              <a:gd name="connsiteY485" fmla="*/ 4449 h 22814"/>
              <a:gd name="connsiteX486" fmla="*/ 471076 w 472886"/>
              <a:gd name="connsiteY486" fmla="*/ 4242 h 22814"/>
              <a:gd name="connsiteX487" fmla="*/ 469731 w 472886"/>
              <a:gd name="connsiteY487" fmla="*/ 3053 h 22814"/>
              <a:gd name="connsiteX488" fmla="*/ 467921 w 472886"/>
              <a:gd name="connsiteY488" fmla="*/ 2225 h 22814"/>
              <a:gd name="connsiteX489" fmla="*/ 465851 w 472886"/>
              <a:gd name="connsiteY489" fmla="*/ 1966 h 22814"/>
              <a:gd name="connsiteX490" fmla="*/ 463161 w 472886"/>
              <a:gd name="connsiteY490" fmla="*/ 2432 h 22814"/>
              <a:gd name="connsiteX491" fmla="*/ 461299 w 472886"/>
              <a:gd name="connsiteY491" fmla="*/ 3725 h 22814"/>
              <a:gd name="connsiteX492" fmla="*/ 460627 w 472886"/>
              <a:gd name="connsiteY492" fmla="*/ 5794 h 22814"/>
              <a:gd name="connsiteX493" fmla="*/ 461403 w 472886"/>
              <a:gd name="connsiteY493" fmla="*/ 7967 h 22814"/>
              <a:gd name="connsiteX494" fmla="*/ 463369 w 472886"/>
              <a:gd name="connsiteY494" fmla="*/ 9364 h 22814"/>
              <a:gd name="connsiteX495" fmla="*/ 466006 w 472886"/>
              <a:gd name="connsiteY495" fmla="*/ 10398 h 22814"/>
              <a:gd name="connsiteX496" fmla="*/ 468593 w 472886"/>
              <a:gd name="connsiteY496" fmla="*/ 11278 h 22814"/>
              <a:gd name="connsiteX497" fmla="*/ 470817 w 472886"/>
              <a:gd name="connsiteY497" fmla="*/ 12468 h 22814"/>
              <a:gd name="connsiteX498" fmla="*/ 472317 w 472886"/>
              <a:gd name="connsiteY498" fmla="*/ 14278 h 22814"/>
              <a:gd name="connsiteX499" fmla="*/ 472886 w 472886"/>
              <a:gd name="connsiteY499" fmla="*/ 17072 h 22814"/>
              <a:gd name="connsiteX500" fmla="*/ 471955 w 472886"/>
              <a:gd name="connsiteY500" fmla="*/ 19969 h 22814"/>
              <a:gd name="connsiteX501" fmla="*/ 469421 w 472886"/>
              <a:gd name="connsiteY501" fmla="*/ 22038 h 22814"/>
              <a:gd name="connsiteX502" fmla="*/ 465696 w 472886"/>
              <a:gd name="connsiteY502" fmla="*/ 22814 h 22814"/>
              <a:gd name="connsiteX503" fmla="*/ 461506 w 472886"/>
              <a:gd name="connsiteY503" fmla="*/ 22038 h 22814"/>
              <a:gd name="connsiteX504" fmla="*/ 458144 w 472886"/>
              <a:gd name="connsiteY504" fmla="*/ 19658 h 22814"/>
              <a:gd name="connsiteX505" fmla="*/ 457886 w 472886"/>
              <a:gd name="connsiteY505" fmla="*/ 19348 h 22814"/>
              <a:gd name="connsiteX506" fmla="*/ 457782 w 472886"/>
              <a:gd name="connsiteY506" fmla="*/ 18882 h 22814"/>
              <a:gd name="connsiteX507" fmla="*/ 458092 w 472886"/>
              <a:gd name="connsiteY507" fmla="*/ 18210 h 22814"/>
              <a:gd name="connsiteX508" fmla="*/ 458765 w 472886"/>
              <a:gd name="connsiteY508" fmla="*/ 17899 h 22814"/>
              <a:gd name="connsiteX509" fmla="*/ 459437 w 472886"/>
              <a:gd name="connsiteY509" fmla="*/ 18210 h 22814"/>
              <a:gd name="connsiteX510" fmla="*/ 462230 w 472886"/>
              <a:gd name="connsiteY510" fmla="*/ 20227 h 22814"/>
              <a:gd name="connsiteX511" fmla="*/ 465593 w 472886"/>
              <a:gd name="connsiteY511" fmla="*/ 20900 h 22814"/>
              <a:gd name="connsiteX512" fmla="*/ 468282 w 472886"/>
              <a:gd name="connsiteY512" fmla="*/ 20434 h 22814"/>
              <a:gd name="connsiteX513" fmla="*/ 470145 w 472886"/>
              <a:gd name="connsiteY513" fmla="*/ 19089 h 22814"/>
              <a:gd name="connsiteX514" fmla="*/ 470817 w 472886"/>
              <a:gd name="connsiteY514" fmla="*/ 17020 h 22814"/>
              <a:gd name="connsiteX515" fmla="*/ 470041 w 472886"/>
              <a:gd name="connsiteY515" fmla="*/ 14692 h 22814"/>
              <a:gd name="connsiteX516" fmla="*/ 467972 w 472886"/>
              <a:gd name="connsiteY516" fmla="*/ 13192 h 22814"/>
              <a:gd name="connsiteX517" fmla="*/ 465075 w 472886"/>
              <a:gd name="connsiteY517" fmla="*/ 12157 h 22814"/>
              <a:gd name="connsiteX518" fmla="*/ 462593 w 472886"/>
              <a:gd name="connsiteY518" fmla="*/ 11278 h 22814"/>
              <a:gd name="connsiteX519" fmla="*/ 460523 w 472886"/>
              <a:gd name="connsiteY519" fmla="*/ 10088 h 22814"/>
              <a:gd name="connsiteX520" fmla="*/ 459127 w 472886"/>
              <a:gd name="connsiteY520" fmla="*/ 8329 h 22814"/>
              <a:gd name="connsiteX521" fmla="*/ 458609 w 472886"/>
              <a:gd name="connsiteY521" fmla="*/ 5794 h 22814"/>
              <a:gd name="connsiteX522" fmla="*/ 459489 w 472886"/>
              <a:gd name="connsiteY522" fmla="*/ 2846 h 22814"/>
              <a:gd name="connsiteX523" fmla="*/ 462024 w 472886"/>
              <a:gd name="connsiteY523" fmla="*/ 828 h 22814"/>
              <a:gd name="connsiteX524" fmla="*/ 465800 w 472886"/>
              <a:gd name="connsiteY524" fmla="*/ 104 h 22814"/>
              <a:gd name="connsiteX525" fmla="*/ 392502 w 472886"/>
              <a:gd name="connsiteY525" fmla="*/ 104 h 22814"/>
              <a:gd name="connsiteX526" fmla="*/ 395761 w 472886"/>
              <a:gd name="connsiteY526" fmla="*/ 518 h 22814"/>
              <a:gd name="connsiteX527" fmla="*/ 398554 w 472886"/>
              <a:gd name="connsiteY527" fmla="*/ 1708 h 22814"/>
              <a:gd name="connsiteX528" fmla="*/ 398864 w 472886"/>
              <a:gd name="connsiteY528" fmla="*/ 2070 h 22814"/>
              <a:gd name="connsiteX529" fmla="*/ 398968 w 472886"/>
              <a:gd name="connsiteY529" fmla="*/ 2484 h 22814"/>
              <a:gd name="connsiteX530" fmla="*/ 398709 w 472886"/>
              <a:gd name="connsiteY530" fmla="*/ 3208 h 22814"/>
              <a:gd name="connsiteX531" fmla="*/ 398089 w 472886"/>
              <a:gd name="connsiteY531" fmla="*/ 3467 h 22814"/>
              <a:gd name="connsiteX532" fmla="*/ 397778 w 472886"/>
              <a:gd name="connsiteY532" fmla="*/ 3415 h 22814"/>
              <a:gd name="connsiteX533" fmla="*/ 397520 w 472886"/>
              <a:gd name="connsiteY533" fmla="*/ 3311 h 22814"/>
              <a:gd name="connsiteX534" fmla="*/ 395192 w 472886"/>
              <a:gd name="connsiteY534" fmla="*/ 2380 h 22814"/>
              <a:gd name="connsiteX535" fmla="*/ 392502 w 472886"/>
              <a:gd name="connsiteY535" fmla="*/ 2018 h 22814"/>
              <a:gd name="connsiteX536" fmla="*/ 387692 w 472886"/>
              <a:gd name="connsiteY536" fmla="*/ 3260 h 22814"/>
              <a:gd name="connsiteX537" fmla="*/ 384381 w 472886"/>
              <a:gd name="connsiteY537" fmla="*/ 6622 h 22814"/>
              <a:gd name="connsiteX538" fmla="*/ 383191 w 472886"/>
              <a:gd name="connsiteY538" fmla="*/ 11485 h 22814"/>
              <a:gd name="connsiteX539" fmla="*/ 384381 w 472886"/>
              <a:gd name="connsiteY539" fmla="*/ 16348 h 22814"/>
              <a:gd name="connsiteX540" fmla="*/ 387692 w 472886"/>
              <a:gd name="connsiteY540" fmla="*/ 19710 h 22814"/>
              <a:gd name="connsiteX541" fmla="*/ 392502 w 472886"/>
              <a:gd name="connsiteY541" fmla="*/ 20952 h 22814"/>
              <a:gd name="connsiteX542" fmla="*/ 395347 w 472886"/>
              <a:gd name="connsiteY542" fmla="*/ 20538 h 22814"/>
              <a:gd name="connsiteX543" fmla="*/ 397675 w 472886"/>
              <a:gd name="connsiteY543" fmla="*/ 19503 h 22814"/>
              <a:gd name="connsiteX544" fmla="*/ 397675 w 472886"/>
              <a:gd name="connsiteY544" fmla="*/ 13244 h 22814"/>
              <a:gd name="connsiteX545" fmla="*/ 392709 w 472886"/>
              <a:gd name="connsiteY545" fmla="*/ 13244 h 22814"/>
              <a:gd name="connsiteX546" fmla="*/ 392036 w 472886"/>
              <a:gd name="connsiteY546" fmla="*/ 12933 h 22814"/>
              <a:gd name="connsiteX547" fmla="*/ 391726 w 472886"/>
              <a:gd name="connsiteY547" fmla="*/ 12261 h 22814"/>
              <a:gd name="connsiteX548" fmla="*/ 392036 w 472886"/>
              <a:gd name="connsiteY548" fmla="*/ 11588 h 22814"/>
              <a:gd name="connsiteX549" fmla="*/ 392709 w 472886"/>
              <a:gd name="connsiteY549" fmla="*/ 11330 h 22814"/>
              <a:gd name="connsiteX550" fmla="*/ 398761 w 472886"/>
              <a:gd name="connsiteY550" fmla="*/ 11330 h 22814"/>
              <a:gd name="connsiteX551" fmla="*/ 399382 w 472886"/>
              <a:gd name="connsiteY551" fmla="*/ 11640 h 22814"/>
              <a:gd name="connsiteX552" fmla="*/ 399640 w 472886"/>
              <a:gd name="connsiteY552" fmla="*/ 12313 h 22814"/>
              <a:gd name="connsiteX553" fmla="*/ 399640 w 472886"/>
              <a:gd name="connsiteY553" fmla="*/ 19917 h 22814"/>
              <a:gd name="connsiteX554" fmla="*/ 399537 w 472886"/>
              <a:gd name="connsiteY554" fmla="*/ 20383 h 22814"/>
              <a:gd name="connsiteX555" fmla="*/ 399175 w 472886"/>
              <a:gd name="connsiteY555" fmla="*/ 20745 h 22814"/>
              <a:gd name="connsiteX556" fmla="*/ 396071 w 472886"/>
              <a:gd name="connsiteY556" fmla="*/ 22245 h 22814"/>
              <a:gd name="connsiteX557" fmla="*/ 392502 w 472886"/>
              <a:gd name="connsiteY557" fmla="*/ 22814 h 22814"/>
              <a:gd name="connsiteX558" fmla="*/ 388002 w 472886"/>
              <a:gd name="connsiteY558" fmla="*/ 21986 h 22814"/>
              <a:gd name="connsiteX559" fmla="*/ 384381 w 472886"/>
              <a:gd name="connsiteY559" fmla="*/ 19607 h 22814"/>
              <a:gd name="connsiteX560" fmla="*/ 382001 w 472886"/>
              <a:gd name="connsiteY560" fmla="*/ 15985 h 22814"/>
              <a:gd name="connsiteX561" fmla="*/ 381174 w 472886"/>
              <a:gd name="connsiteY561" fmla="*/ 11485 h 22814"/>
              <a:gd name="connsiteX562" fmla="*/ 382001 w 472886"/>
              <a:gd name="connsiteY562" fmla="*/ 6984 h 22814"/>
              <a:gd name="connsiteX563" fmla="*/ 384381 w 472886"/>
              <a:gd name="connsiteY563" fmla="*/ 3363 h 22814"/>
              <a:gd name="connsiteX564" fmla="*/ 388002 w 472886"/>
              <a:gd name="connsiteY564" fmla="*/ 983 h 22814"/>
              <a:gd name="connsiteX565" fmla="*/ 392502 w 472886"/>
              <a:gd name="connsiteY565" fmla="*/ 104 h 22814"/>
              <a:gd name="connsiteX566" fmla="*/ 134179 w 472886"/>
              <a:gd name="connsiteY566" fmla="*/ 104 h 22814"/>
              <a:gd name="connsiteX567" fmla="*/ 137386 w 472886"/>
              <a:gd name="connsiteY567" fmla="*/ 570 h 22814"/>
              <a:gd name="connsiteX568" fmla="*/ 140231 w 472886"/>
              <a:gd name="connsiteY568" fmla="*/ 1811 h 22814"/>
              <a:gd name="connsiteX569" fmla="*/ 140852 w 472886"/>
              <a:gd name="connsiteY569" fmla="*/ 2639 h 22814"/>
              <a:gd name="connsiteX570" fmla="*/ 140541 w 472886"/>
              <a:gd name="connsiteY570" fmla="*/ 3673 h 22814"/>
              <a:gd name="connsiteX571" fmla="*/ 139817 w 472886"/>
              <a:gd name="connsiteY571" fmla="*/ 4139 h 22814"/>
              <a:gd name="connsiteX572" fmla="*/ 138938 w 472886"/>
              <a:gd name="connsiteY572" fmla="*/ 3932 h 22814"/>
              <a:gd name="connsiteX573" fmla="*/ 136714 w 472886"/>
              <a:gd name="connsiteY573" fmla="*/ 2949 h 22814"/>
              <a:gd name="connsiteX574" fmla="*/ 134179 w 472886"/>
              <a:gd name="connsiteY574" fmla="*/ 2587 h 22814"/>
              <a:gd name="connsiteX575" fmla="*/ 130765 w 472886"/>
              <a:gd name="connsiteY575" fmla="*/ 3260 h 22814"/>
              <a:gd name="connsiteX576" fmla="*/ 128075 w 472886"/>
              <a:gd name="connsiteY576" fmla="*/ 5070 h 22814"/>
              <a:gd name="connsiteX577" fmla="*/ 126317 w 472886"/>
              <a:gd name="connsiteY577" fmla="*/ 7864 h 22814"/>
              <a:gd name="connsiteX578" fmla="*/ 125696 w 472886"/>
              <a:gd name="connsiteY578" fmla="*/ 11433 h 22814"/>
              <a:gd name="connsiteX579" fmla="*/ 126368 w 472886"/>
              <a:gd name="connsiteY579" fmla="*/ 15158 h 22814"/>
              <a:gd name="connsiteX580" fmla="*/ 128179 w 472886"/>
              <a:gd name="connsiteY580" fmla="*/ 17951 h 22814"/>
              <a:gd name="connsiteX581" fmla="*/ 130869 w 472886"/>
              <a:gd name="connsiteY581" fmla="*/ 19710 h 22814"/>
              <a:gd name="connsiteX582" fmla="*/ 134179 w 472886"/>
              <a:gd name="connsiteY582" fmla="*/ 20331 h 22814"/>
              <a:gd name="connsiteX583" fmla="*/ 136662 w 472886"/>
              <a:gd name="connsiteY583" fmla="*/ 19969 h 22814"/>
              <a:gd name="connsiteX584" fmla="*/ 138938 w 472886"/>
              <a:gd name="connsiteY584" fmla="*/ 18934 h 22814"/>
              <a:gd name="connsiteX585" fmla="*/ 139817 w 472886"/>
              <a:gd name="connsiteY585" fmla="*/ 18779 h 22814"/>
              <a:gd name="connsiteX586" fmla="*/ 140645 w 472886"/>
              <a:gd name="connsiteY586" fmla="*/ 19141 h 22814"/>
              <a:gd name="connsiteX587" fmla="*/ 140904 w 472886"/>
              <a:gd name="connsiteY587" fmla="*/ 20176 h 22814"/>
              <a:gd name="connsiteX588" fmla="*/ 140283 w 472886"/>
              <a:gd name="connsiteY588" fmla="*/ 21003 h 22814"/>
              <a:gd name="connsiteX589" fmla="*/ 138473 w 472886"/>
              <a:gd name="connsiteY589" fmla="*/ 21883 h 22814"/>
              <a:gd name="connsiteX590" fmla="*/ 136352 w 472886"/>
              <a:gd name="connsiteY590" fmla="*/ 22504 h 22814"/>
              <a:gd name="connsiteX591" fmla="*/ 134179 w 472886"/>
              <a:gd name="connsiteY591" fmla="*/ 22710 h 22814"/>
              <a:gd name="connsiteX592" fmla="*/ 129886 w 472886"/>
              <a:gd name="connsiteY592" fmla="*/ 21935 h 22814"/>
              <a:gd name="connsiteX593" fmla="*/ 126317 w 472886"/>
              <a:gd name="connsiteY593" fmla="*/ 19658 h 22814"/>
              <a:gd name="connsiteX594" fmla="*/ 123886 w 472886"/>
              <a:gd name="connsiteY594" fmla="*/ 16089 h 22814"/>
              <a:gd name="connsiteX595" fmla="*/ 123006 w 472886"/>
              <a:gd name="connsiteY595" fmla="*/ 11381 h 22814"/>
              <a:gd name="connsiteX596" fmla="*/ 123834 w 472886"/>
              <a:gd name="connsiteY596" fmla="*/ 6881 h 22814"/>
              <a:gd name="connsiteX597" fmla="*/ 126213 w 472886"/>
              <a:gd name="connsiteY597" fmla="*/ 3311 h 22814"/>
              <a:gd name="connsiteX598" fmla="*/ 129782 w 472886"/>
              <a:gd name="connsiteY598" fmla="*/ 932 h 22814"/>
              <a:gd name="connsiteX599" fmla="*/ 134179 w 472886"/>
              <a:gd name="connsiteY599" fmla="*/ 104 h 22814"/>
              <a:gd name="connsiteX600" fmla="*/ 421573 w 472886"/>
              <a:gd name="connsiteY600" fmla="*/ 52 h 22814"/>
              <a:gd name="connsiteX601" fmla="*/ 425815 w 472886"/>
              <a:gd name="connsiteY601" fmla="*/ 880 h 22814"/>
              <a:gd name="connsiteX602" fmla="*/ 429177 w 472886"/>
              <a:gd name="connsiteY602" fmla="*/ 3259 h 22814"/>
              <a:gd name="connsiteX603" fmla="*/ 431350 w 472886"/>
              <a:gd name="connsiteY603" fmla="*/ 6880 h 22814"/>
              <a:gd name="connsiteX604" fmla="*/ 432125 w 472886"/>
              <a:gd name="connsiteY604" fmla="*/ 11433 h 22814"/>
              <a:gd name="connsiteX605" fmla="*/ 431350 w 472886"/>
              <a:gd name="connsiteY605" fmla="*/ 15985 h 22814"/>
              <a:gd name="connsiteX606" fmla="*/ 429177 w 472886"/>
              <a:gd name="connsiteY606" fmla="*/ 19606 h 22814"/>
              <a:gd name="connsiteX607" fmla="*/ 425815 w 472886"/>
              <a:gd name="connsiteY607" fmla="*/ 21986 h 22814"/>
              <a:gd name="connsiteX608" fmla="*/ 421573 w 472886"/>
              <a:gd name="connsiteY608" fmla="*/ 22814 h 22814"/>
              <a:gd name="connsiteX609" fmla="*/ 417332 w 472886"/>
              <a:gd name="connsiteY609" fmla="*/ 21986 h 22814"/>
              <a:gd name="connsiteX610" fmla="*/ 413969 w 472886"/>
              <a:gd name="connsiteY610" fmla="*/ 19606 h 22814"/>
              <a:gd name="connsiteX611" fmla="*/ 411797 w 472886"/>
              <a:gd name="connsiteY611" fmla="*/ 15985 h 22814"/>
              <a:gd name="connsiteX612" fmla="*/ 411021 w 472886"/>
              <a:gd name="connsiteY612" fmla="*/ 11433 h 22814"/>
              <a:gd name="connsiteX613" fmla="*/ 411797 w 472886"/>
              <a:gd name="connsiteY613" fmla="*/ 6880 h 22814"/>
              <a:gd name="connsiteX614" fmla="*/ 413969 w 472886"/>
              <a:gd name="connsiteY614" fmla="*/ 3259 h 22814"/>
              <a:gd name="connsiteX615" fmla="*/ 417332 w 472886"/>
              <a:gd name="connsiteY615" fmla="*/ 880 h 22814"/>
              <a:gd name="connsiteX616" fmla="*/ 421573 w 472886"/>
              <a:gd name="connsiteY616" fmla="*/ 52 h 22814"/>
              <a:gd name="connsiteX617" fmla="*/ 298670 w 472886"/>
              <a:gd name="connsiteY617" fmla="*/ 52 h 22814"/>
              <a:gd name="connsiteX618" fmla="*/ 302912 w 472886"/>
              <a:gd name="connsiteY618" fmla="*/ 880 h 22814"/>
              <a:gd name="connsiteX619" fmla="*/ 306274 w 472886"/>
              <a:gd name="connsiteY619" fmla="*/ 3259 h 22814"/>
              <a:gd name="connsiteX620" fmla="*/ 308447 w 472886"/>
              <a:gd name="connsiteY620" fmla="*/ 6880 h 22814"/>
              <a:gd name="connsiteX621" fmla="*/ 309222 w 472886"/>
              <a:gd name="connsiteY621" fmla="*/ 11433 h 22814"/>
              <a:gd name="connsiteX622" fmla="*/ 308447 w 472886"/>
              <a:gd name="connsiteY622" fmla="*/ 15985 h 22814"/>
              <a:gd name="connsiteX623" fmla="*/ 306274 w 472886"/>
              <a:gd name="connsiteY623" fmla="*/ 19606 h 22814"/>
              <a:gd name="connsiteX624" fmla="*/ 302912 w 472886"/>
              <a:gd name="connsiteY624" fmla="*/ 21986 h 22814"/>
              <a:gd name="connsiteX625" fmla="*/ 298670 w 472886"/>
              <a:gd name="connsiteY625" fmla="*/ 22814 h 22814"/>
              <a:gd name="connsiteX626" fmla="*/ 294429 w 472886"/>
              <a:gd name="connsiteY626" fmla="*/ 21986 h 22814"/>
              <a:gd name="connsiteX627" fmla="*/ 291066 w 472886"/>
              <a:gd name="connsiteY627" fmla="*/ 19606 h 22814"/>
              <a:gd name="connsiteX628" fmla="*/ 288894 w 472886"/>
              <a:gd name="connsiteY628" fmla="*/ 15985 h 22814"/>
              <a:gd name="connsiteX629" fmla="*/ 288118 w 472886"/>
              <a:gd name="connsiteY629" fmla="*/ 11433 h 22814"/>
              <a:gd name="connsiteX630" fmla="*/ 288894 w 472886"/>
              <a:gd name="connsiteY630" fmla="*/ 6880 h 22814"/>
              <a:gd name="connsiteX631" fmla="*/ 291066 w 472886"/>
              <a:gd name="connsiteY631" fmla="*/ 3259 h 22814"/>
              <a:gd name="connsiteX632" fmla="*/ 294429 w 472886"/>
              <a:gd name="connsiteY632" fmla="*/ 880 h 22814"/>
              <a:gd name="connsiteX633" fmla="*/ 298670 w 472886"/>
              <a:gd name="connsiteY633" fmla="*/ 52 h 22814"/>
              <a:gd name="connsiteX634" fmla="*/ 8069 w 472886"/>
              <a:gd name="connsiteY634" fmla="*/ 0 h 22814"/>
              <a:gd name="connsiteX635" fmla="*/ 11742 w 472886"/>
              <a:gd name="connsiteY635" fmla="*/ 621 h 22814"/>
              <a:gd name="connsiteX636" fmla="*/ 14483 w 472886"/>
              <a:gd name="connsiteY636" fmla="*/ 2380 h 22814"/>
              <a:gd name="connsiteX637" fmla="*/ 15104 w 472886"/>
              <a:gd name="connsiteY637" fmla="*/ 3569 h 22814"/>
              <a:gd name="connsiteX638" fmla="*/ 14690 w 472886"/>
              <a:gd name="connsiteY638" fmla="*/ 4449 h 22814"/>
              <a:gd name="connsiteX639" fmla="*/ 13811 w 472886"/>
              <a:gd name="connsiteY639" fmla="*/ 4863 h 22814"/>
              <a:gd name="connsiteX640" fmla="*/ 13190 w 472886"/>
              <a:gd name="connsiteY640" fmla="*/ 4604 h 22814"/>
              <a:gd name="connsiteX641" fmla="*/ 11845 w 472886"/>
              <a:gd name="connsiteY641" fmla="*/ 3518 h 22814"/>
              <a:gd name="connsiteX642" fmla="*/ 10035 w 472886"/>
              <a:gd name="connsiteY642" fmla="*/ 2742 h 22814"/>
              <a:gd name="connsiteX643" fmla="*/ 8069 w 472886"/>
              <a:gd name="connsiteY643" fmla="*/ 2483 h 22814"/>
              <a:gd name="connsiteX644" fmla="*/ 5535 w 472886"/>
              <a:gd name="connsiteY644" fmla="*/ 2897 h 22814"/>
              <a:gd name="connsiteX645" fmla="*/ 3828 w 472886"/>
              <a:gd name="connsiteY645" fmla="*/ 4087 h 22814"/>
              <a:gd name="connsiteX646" fmla="*/ 3207 w 472886"/>
              <a:gd name="connsiteY646" fmla="*/ 5949 h 22814"/>
              <a:gd name="connsiteX647" fmla="*/ 3880 w 472886"/>
              <a:gd name="connsiteY647" fmla="*/ 7915 h 22814"/>
              <a:gd name="connsiteX648" fmla="*/ 5742 w 472886"/>
              <a:gd name="connsiteY648" fmla="*/ 9156 h 22814"/>
              <a:gd name="connsiteX649" fmla="*/ 8328 w 472886"/>
              <a:gd name="connsiteY649" fmla="*/ 10036 h 22814"/>
              <a:gd name="connsiteX650" fmla="*/ 11173 w 472886"/>
              <a:gd name="connsiteY650" fmla="*/ 10915 h 22814"/>
              <a:gd name="connsiteX651" fmla="*/ 13449 w 472886"/>
              <a:gd name="connsiteY651" fmla="*/ 12157 h 22814"/>
              <a:gd name="connsiteX652" fmla="*/ 15001 w 472886"/>
              <a:gd name="connsiteY652" fmla="*/ 13916 h 22814"/>
              <a:gd name="connsiteX653" fmla="*/ 15518 w 472886"/>
              <a:gd name="connsiteY653" fmla="*/ 16657 h 22814"/>
              <a:gd name="connsiteX654" fmla="*/ 14535 w 472886"/>
              <a:gd name="connsiteY654" fmla="*/ 19761 h 22814"/>
              <a:gd name="connsiteX655" fmla="*/ 11845 w 472886"/>
              <a:gd name="connsiteY655" fmla="*/ 21882 h 22814"/>
              <a:gd name="connsiteX656" fmla="*/ 8018 w 472886"/>
              <a:gd name="connsiteY656" fmla="*/ 22710 h 22814"/>
              <a:gd name="connsiteX657" fmla="*/ 3931 w 472886"/>
              <a:gd name="connsiteY657" fmla="*/ 22037 h 22814"/>
              <a:gd name="connsiteX658" fmla="*/ 517 w 472886"/>
              <a:gd name="connsiteY658" fmla="*/ 19813 h 22814"/>
              <a:gd name="connsiteX659" fmla="*/ 155 w 472886"/>
              <a:gd name="connsiteY659" fmla="*/ 19347 h 22814"/>
              <a:gd name="connsiteX660" fmla="*/ 0 w 472886"/>
              <a:gd name="connsiteY660" fmla="*/ 18778 h 22814"/>
              <a:gd name="connsiteX661" fmla="*/ 362 w 472886"/>
              <a:gd name="connsiteY661" fmla="*/ 17899 h 22814"/>
              <a:gd name="connsiteX662" fmla="*/ 1241 w 472886"/>
              <a:gd name="connsiteY662" fmla="*/ 17485 h 22814"/>
              <a:gd name="connsiteX663" fmla="*/ 2017 w 472886"/>
              <a:gd name="connsiteY663" fmla="*/ 17847 h 22814"/>
              <a:gd name="connsiteX664" fmla="*/ 4707 w 472886"/>
              <a:gd name="connsiteY664" fmla="*/ 19658 h 22814"/>
              <a:gd name="connsiteX665" fmla="*/ 7966 w 472886"/>
              <a:gd name="connsiteY665" fmla="*/ 20279 h 22814"/>
              <a:gd name="connsiteX666" fmla="*/ 10500 w 472886"/>
              <a:gd name="connsiteY666" fmla="*/ 19813 h 22814"/>
              <a:gd name="connsiteX667" fmla="*/ 12259 w 472886"/>
              <a:gd name="connsiteY667" fmla="*/ 18571 h 22814"/>
              <a:gd name="connsiteX668" fmla="*/ 12932 w 472886"/>
              <a:gd name="connsiteY668" fmla="*/ 16761 h 22814"/>
              <a:gd name="connsiteX669" fmla="*/ 12207 w 472886"/>
              <a:gd name="connsiteY669" fmla="*/ 14692 h 22814"/>
              <a:gd name="connsiteX670" fmla="*/ 10242 w 472886"/>
              <a:gd name="connsiteY670" fmla="*/ 13295 h 22814"/>
              <a:gd name="connsiteX671" fmla="*/ 7345 w 472886"/>
              <a:gd name="connsiteY671" fmla="*/ 12364 h 22814"/>
              <a:gd name="connsiteX672" fmla="*/ 4655 w 472886"/>
              <a:gd name="connsiteY672" fmla="*/ 11536 h 22814"/>
              <a:gd name="connsiteX673" fmla="*/ 2535 w 472886"/>
              <a:gd name="connsiteY673" fmla="*/ 10294 h 22814"/>
              <a:gd name="connsiteX674" fmla="*/ 1138 w 472886"/>
              <a:gd name="connsiteY674" fmla="*/ 8484 h 22814"/>
              <a:gd name="connsiteX675" fmla="*/ 672 w 472886"/>
              <a:gd name="connsiteY675" fmla="*/ 6001 h 22814"/>
              <a:gd name="connsiteX676" fmla="*/ 1604 w 472886"/>
              <a:gd name="connsiteY676" fmla="*/ 2845 h 22814"/>
              <a:gd name="connsiteX677" fmla="*/ 4242 w 472886"/>
              <a:gd name="connsiteY677" fmla="*/ 724 h 22814"/>
              <a:gd name="connsiteX678" fmla="*/ 8069 w 472886"/>
              <a:gd name="connsiteY678" fmla="*/ 0 h 2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Lst>
            <a:rect l="l" t="t" r="r" b="b"/>
            <a:pathLst>
              <a:path w="472886" h="22814">
                <a:moveTo>
                  <a:pt x="226252" y="2794"/>
                </a:moveTo>
                <a:lnTo>
                  <a:pt x="226252" y="11226"/>
                </a:lnTo>
                <a:lnTo>
                  <a:pt x="233597" y="11226"/>
                </a:lnTo>
                <a:cubicBezTo>
                  <a:pt x="234218" y="11174"/>
                  <a:pt x="234787" y="10967"/>
                  <a:pt x="235305" y="10605"/>
                </a:cubicBezTo>
                <a:cubicBezTo>
                  <a:pt x="235873" y="10243"/>
                  <a:pt x="236287" y="9674"/>
                  <a:pt x="236649" y="9002"/>
                </a:cubicBezTo>
                <a:cubicBezTo>
                  <a:pt x="237012" y="8329"/>
                  <a:pt x="237167" y="7553"/>
                  <a:pt x="237167" y="6674"/>
                </a:cubicBezTo>
                <a:cubicBezTo>
                  <a:pt x="237167" y="5536"/>
                  <a:pt x="236856" y="4604"/>
                  <a:pt x="236132" y="3880"/>
                </a:cubicBezTo>
                <a:cubicBezTo>
                  <a:pt x="235408" y="3156"/>
                  <a:pt x="234528" y="2794"/>
                  <a:pt x="233442" y="2794"/>
                </a:cubicBezTo>
                <a:close/>
                <a:moveTo>
                  <a:pt x="41588" y="2794"/>
                </a:moveTo>
                <a:lnTo>
                  <a:pt x="41588" y="11226"/>
                </a:lnTo>
                <a:lnTo>
                  <a:pt x="48933" y="11226"/>
                </a:lnTo>
                <a:cubicBezTo>
                  <a:pt x="49554" y="11174"/>
                  <a:pt x="50123" y="10967"/>
                  <a:pt x="50640" y="10605"/>
                </a:cubicBezTo>
                <a:cubicBezTo>
                  <a:pt x="51209" y="10243"/>
                  <a:pt x="51623" y="9674"/>
                  <a:pt x="51985" y="9002"/>
                </a:cubicBezTo>
                <a:cubicBezTo>
                  <a:pt x="52347" y="8329"/>
                  <a:pt x="52502" y="7553"/>
                  <a:pt x="52502" y="6674"/>
                </a:cubicBezTo>
                <a:cubicBezTo>
                  <a:pt x="52502" y="5536"/>
                  <a:pt x="52191" y="4604"/>
                  <a:pt x="51468" y="3880"/>
                </a:cubicBezTo>
                <a:cubicBezTo>
                  <a:pt x="50743" y="3156"/>
                  <a:pt x="49864" y="2794"/>
                  <a:pt x="48778" y="2794"/>
                </a:cubicBezTo>
                <a:close/>
                <a:moveTo>
                  <a:pt x="345483" y="2225"/>
                </a:moveTo>
                <a:lnTo>
                  <a:pt x="345483" y="11278"/>
                </a:lnTo>
                <a:lnTo>
                  <a:pt x="353087" y="11278"/>
                </a:lnTo>
                <a:cubicBezTo>
                  <a:pt x="353811" y="11226"/>
                  <a:pt x="354483" y="11019"/>
                  <a:pt x="355052" y="10605"/>
                </a:cubicBezTo>
                <a:cubicBezTo>
                  <a:pt x="355725" y="10191"/>
                  <a:pt x="356190" y="9622"/>
                  <a:pt x="356604" y="8898"/>
                </a:cubicBezTo>
                <a:cubicBezTo>
                  <a:pt x="356966" y="8174"/>
                  <a:pt x="357173" y="7346"/>
                  <a:pt x="357173" y="6415"/>
                </a:cubicBezTo>
                <a:cubicBezTo>
                  <a:pt x="357173" y="5173"/>
                  <a:pt x="356811" y="4190"/>
                  <a:pt x="355983" y="3414"/>
                </a:cubicBezTo>
                <a:cubicBezTo>
                  <a:pt x="355207" y="2638"/>
                  <a:pt x="354121" y="2225"/>
                  <a:pt x="352828" y="2225"/>
                </a:cubicBezTo>
                <a:close/>
                <a:moveTo>
                  <a:pt x="315688" y="2225"/>
                </a:moveTo>
                <a:lnTo>
                  <a:pt x="315688" y="11278"/>
                </a:lnTo>
                <a:lnTo>
                  <a:pt x="323292" y="11278"/>
                </a:lnTo>
                <a:cubicBezTo>
                  <a:pt x="324016" y="11226"/>
                  <a:pt x="324689" y="11019"/>
                  <a:pt x="325258" y="10605"/>
                </a:cubicBezTo>
                <a:cubicBezTo>
                  <a:pt x="325930" y="10191"/>
                  <a:pt x="326396" y="9622"/>
                  <a:pt x="326809" y="8898"/>
                </a:cubicBezTo>
                <a:cubicBezTo>
                  <a:pt x="327172" y="8174"/>
                  <a:pt x="327378" y="7346"/>
                  <a:pt x="327378" y="6415"/>
                </a:cubicBezTo>
                <a:cubicBezTo>
                  <a:pt x="327378" y="5173"/>
                  <a:pt x="327016" y="4190"/>
                  <a:pt x="326189" y="3414"/>
                </a:cubicBezTo>
                <a:cubicBezTo>
                  <a:pt x="325413" y="2638"/>
                  <a:pt x="324327" y="2225"/>
                  <a:pt x="323034" y="2225"/>
                </a:cubicBezTo>
                <a:close/>
                <a:moveTo>
                  <a:pt x="421573" y="1914"/>
                </a:moveTo>
                <a:cubicBezTo>
                  <a:pt x="419918" y="1914"/>
                  <a:pt x="418418" y="2328"/>
                  <a:pt x="417125" y="3104"/>
                </a:cubicBezTo>
                <a:cubicBezTo>
                  <a:pt x="415832" y="3880"/>
                  <a:pt x="414797" y="5018"/>
                  <a:pt x="414073" y="6415"/>
                </a:cubicBezTo>
                <a:cubicBezTo>
                  <a:pt x="413348" y="7863"/>
                  <a:pt x="412986" y="9519"/>
                  <a:pt x="412986" y="11381"/>
                </a:cubicBezTo>
                <a:cubicBezTo>
                  <a:pt x="412986" y="13295"/>
                  <a:pt x="413348" y="14951"/>
                  <a:pt x="414073" y="16347"/>
                </a:cubicBezTo>
                <a:cubicBezTo>
                  <a:pt x="414797" y="17744"/>
                  <a:pt x="415832" y="18882"/>
                  <a:pt x="417125" y="19658"/>
                </a:cubicBezTo>
                <a:cubicBezTo>
                  <a:pt x="418418" y="20434"/>
                  <a:pt x="419918" y="20848"/>
                  <a:pt x="421573" y="20848"/>
                </a:cubicBezTo>
                <a:cubicBezTo>
                  <a:pt x="423228" y="20848"/>
                  <a:pt x="424728" y="20434"/>
                  <a:pt x="426022" y="19658"/>
                </a:cubicBezTo>
                <a:cubicBezTo>
                  <a:pt x="427315" y="18882"/>
                  <a:pt x="428298" y="17744"/>
                  <a:pt x="429022" y="16347"/>
                </a:cubicBezTo>
                <a:cubicBezTo>
                  <a:pt x="429746" y="14951"/>
                  <a:pt x="430108" y="13295"/>
                  <a:pt x="430108" y="11381"/>
                </a:cubicBezTo>
                <a:cubicBezTo>
                  <a:pt x="430108" y="9467"/>
                  <a:pt x="429746" y="7812"/>
                  <a:pt x="429022" y="6415"/>
                </a:cubicBezTo>
                <a:cubicBezTo>
                  <a:pt x="428298" y="5018"/>
                  <a:pt x="427315" y="3880"/>
                  <a:pt x="426022" y="3104"/>
                </a:cubicBezTo>
                <a:cubicBezTo>
                  <a:pt x="424728" y="2328"/>
                  <a:pt x="423280" y="1914"/>
                  <a:pt x="421573" y="1914"/>
                </a:cubicBezTo>
                <a:close/>
                <a:moveTo>
                  <a:pt x="298670" y="1914"/>
                </a:moveTo>
                <a:cubicBezTo>
                  <a:pt x="297015" y="1914"/>
                  <a:pt x="295515" y="2328"/>
                  <a:pt x="294222" y="3104"/>
                </a:cubicBezTo>
                <a:cubicBezTo>
                  <a:pt x="292929" y="3880"/>
                  <a:pt x="291894" y="5018"/>
                  <a:pt x="291170" y="6415"/>
                </a:cubicBezTo>
                <a:cubicBezTo>
                  <a:pt x="290445" y="7863"/>
                  <a:pt x="290084" y="9519"/>
                  <a:pt x="290084" y="11381"/>
                </a:cubicBezTo>
                <a:cubicBezTo>
                  <a:pt x="290084" y="13295"/>
                  <a:pt x="290445" y="14951"/>
                  <a:pt x="291170" y="16347"/>
                </a:cubicBezTo>
                <a:cubicBezTo>
                  <a:pt x="291894" y="17744"/>
                  <a:pt x="292929" y="18882"/>
                  <a:pt x="294222" y="19658"/>
                </a:cubicBezTo>
                <a:cubicBezTo>
                  <a:pt x="295515" y="20434"/>
                  <a:pt x="297015" y="20848"/>
                  <a:pt x="298670" y="20848"/>
                </a:cubicBezTo>
                <a:cubicBezTo>
                  <a:pt x="300377" y="20848"/>
                  <a:pt x="301825" y="20434"/>
                  <a:pt x="303119" y="19658"/>
                </a:cubicBezTo>
                <a:cubicBezTo>
                  <a:pt x="304412" y="18882"/>
                  <a:pt x="305395" y="17744"/>
                  <a:pt x="306119" y="16347"/>
                </a:cubicBezTo>
                <a:cubicBezTo>
                  <a:pt x="306843" y="14951"/>
                  <a:pt x="307205" y="13295"/>
                  <a:pt x="307205" y="11381"/>
                </a:cubicBezTo>
                <a:cubicBezTo>
                  <a:pt x="307205" y="9467"/>
                  <a:pt x="306843" y="7812"/>
                  <a:pt x="306119" y="6415"/>
                </a:cubicBezTo>
                <a:cubicBezTo>
                  <a:pt x="305395" y="5018"/>
                  <a:pt x="304412" y="3880"/>
                  <a:pt x="303119" y="3104"/>
                </a:cubicBezTo>
                <a:cubicBezTo>
                  <a:pt x="301825" y="2328"/>
                  <a:pt x="300377" y="1914"/>
                  <a:pt x="298670" y="1914"/>
                </a:cubicBezTo>
                <a:close/>
                <a:moveTo>
                  <a:pt x="344448" y="414"/>
                </a:moveTo>
                <a:lnTo>
                  <a:pt x="352983" y="414"/>
                </a:lnTo>
                <a:cubicBezTo>
                  <a:pt x="354173" y="414"/>
                  <a:pt x="355259" y="673"/>
                  <a:pt x="356190" y="1190"/>
                </a:cubicBezTo>
                <a:cubicBezTo>
                  <a:pt x="357121" y="1707"/>
                  <a:pt x="357897" y="2432"/>
                  <a:pt x="358414" y="3311"/>
                </a:cubicBezTo>
                <a:cubicBezTo>
                  <a:pt x="358983" y="4190"/>
                  <a:pt x="359242" y="5225"/>
                  <a:pt x="359242" y="6363"/>
                </a:cubicBezTo>
                <a:cubicBezTo>
                  <a:pt x="359242" y="7242"/>
                  <a:pt x="359087" y="8122"/>
                  <a:pt x="358725" y="8898"/>
                </a:cubicBezTo>
                <a:cubicBezTo>
                  <a:pt x="358414" y="9674"/>
                  <a:pt x="357949" y="10346"/>
                  <a:pt x="357328" y="10864"/>
                </a:cubicBezTo>
                <a:cubicBezTo>
                  <a:pt x="356759" y="11381"/>
                  <a:pt x="356138" y="11743"/>
                  <a:pt x="355414" y="12002"/>
                </a:cubicBezTo>
                <a:cubicBezTo>
                  <a:pt x="355725" y="12105"/>
                  <a:pt x="356035" y="12260"/>
                  <a:pt x="356345" y="12467"/>
                </a:cubicBezTo>
                <a:cubicBezTo>
                  <a:pt x="357018" y="12881"/>
                  <a:pt x="357535" y="13502"/>
                  <a:pt x="357949" y="14226"/>
                </a:cubicBezTo>
                <a:cubicBezTo>
                  <a:pt x="358363" y="14950"/>
                  <a:pt x="358621" y="15882"/>
                  <a:pt x="358621" y="16916"/>
                </a:cubicBezTo>
                <a:cubicBezTo>
                  <a:pt x="358673" y="17847"/>
                  <a:pt x="358725" y="18520"/>
                  <a:pt x="358776" y="19037"/>
                </a:cubicBezTo>
                <a:cubicBezTo>
                  <a:pt x="358828" y="19555"/>
                  <a:pt x="358932" y="19917"/>
                  <a:pt x="359087" y="20175"/>
                </a:cubicBezTo>
                <a:cubicBezTo>
                  <a:pt x="359242" y="20434"/>
                  <a:pt x="359449" y="20641"/>
                  <a:pt x="359656" y="20796"/>
                </a:cubicBezTo>
                <a:cubicBezTo>
                  <a:pt x="359863" y="20900"/>
                  <a:pt x="360018" y="21055"/>
                  <a:pt x="360121" y="21365"/>
                </a:cubicBezTo>
                <a:cubicBezTo>
                  <a:pt x="360173" y="21624"/>
                  <a:pt x="360121" y="21831"/>
                  <a:pt x="360018" y="22038"/>
                </a:cubicBezTo>
                <a:cubicBezTo>
                  <a:pt x="359915" y="22193"/>
                  <a:pt x="359811" y="22348"/>
                  <a:pt x="359656" y="22400"/>
                </a:cubicBezTo>
                <a:cubicBezTo>
                  <a:pt x="359501" y="22451"/>
                  <a:pt x="359345" y="22503"/>
                  <a:pt x="359190" y="22503"/>
                </a:cubicBezTo>
                <a:cubicBezTo>
                  <a:pt x="359035" y="22503"/>
                  <a:pt x="358828" y="22503"/>
                  <a:pt x="358673" y="22400"/>
                </a:cubicBezTo>
                <a:cubicBezTo>
                  <a:pt x="358414" y="22245"/>
                  <a:pt x="358104" y="21986"/>
                  <a:pt x="357794" y="21624"/>
                </a:cubicBezTo>
                <a:cubicBezTo>
                  <a:pt x="357483" y="21262"/>
                  <a:pt x="357225" y="20693"/>
                  <a:pt x="357018" y="20020"/>
                </a:cubicBezTo>
                <a:cubicBezTo>
                  <a:pt x="356811" y="19348"/>
                  <a:pt x="356708" y="18365"/>
                  <a:pt x="356708" y="17123"/>
                </a:cubicBezTo>
                <a:cubicBezTo>
                  <a:pt x="356708" y="16295"/>
                  <a:pt x="356552" y="15623"/>
                  <a:pt x="356294" y="15106"/>
                </a:cubicBezTo>
                <a:cubicBezTo>
                  <a:pt x="355983" y="14537"/>
                  <a:pt x="355673" y="14123"/>
                  <a:pt x="355259" y="13864"/>
                </a:cubicBezTo>
                <a:cubicBezTo>
                  <a:pt x="354845" y="13554"/>
                  <a:pt x="354432" y="13347"/>
                  <a:pt x="353914" y="13243"/>
                </a:cubicBezTo>
                <a:cubicBezTo>
                  <a:pt x="353449" y="13140"/>
                  <a:pt x="352983" y="13088"/>
                  <a:pt x="352517" y="13088"/>
                </a:cubicBezTo>
                <a:lnTo>
                  <a:pt x="345534" y="13088"/>
                </a:lnTo>
                <a:lnTo>
                  <a:pt x="345534" y="21572"/>
                </a:lnTo>
                <a:cubicBezTo>
                  <a:pt x="345534" y="21831"/>
                  <a:pt x="345431" y="22038"/>
                  <a:pt x="345276" y="22245"/>
                </a:cubicBezTo>
                <a:cubicBezTo>
                  <a:pt x="345121" y="22451"/>
                  <a:pt x="344862" y="22555"/>
                  <a:pt x="344603" y="22555"/>
                </a:cubicBezTo>
                <a:cubicBezTo>
                  <a:pt x="344293" y="22555"/>
                  <a:pt x="344034" y="22451"/>
                  <a:pt x="343827" y="22245"/>
                </a:cubicBezTo>
                <a:cubicBezTo>
                  <a:pt x="343621" y="22038"/>
                  <a:pt x="343517" y="21831"/>
                  <a:pt x="343517" y="21572"/>
                </a:cubicBezTo>
                <a:lnTo>
                  <a:pt x="343517" y="1345"/>
                </a:lnTo>
                <a:cubicBezTo>
                  <a:pt x="343517" y="1087"/>
                  <a:pt x="343569" y="880"/>
                  <a:pt x="343776" y="673"/>
                </a:cubicBezTo>
                <a:cubicBezTo>
                  <a:pt x="343983" y="517"/>
                  <a:pt x="344189" y="414"/>
                  <a:pt x="344448" y="414"/>
                </a:cubicBezTo>
                <a:close/>
                <a:moveTo>
                  <a:pt x="314654" y="414"/>
                </a:moveTo>
                <a:lnTo>
                  <a:pt x="323189" y="414"/>
                </a:lnTo>
                <a:cubicBezTo>
                  <a:pt x="324378" y="414"/>
                  <a:pt x="325465" y="673"/>
                  <a:pt x="326396" y="1190"/>
                </a:cubicBezTo>
                <a:cubicBezTo>
                  <a:pt x="327327" y="1707"/>
                  <a:pt x="328103" y="2432"/>
                  <a:pt x="328620" y="3311"/>
                </a:cubicBezTo>
                <a:cubicBezTo>
                  <a:pt x="329189" y="4190"/>
                  <a:pt x="329448" y="5225"/>
                  <a:pt x="329448" y="6363"/>
                </a:cubicBezTo>
                <a:cubicBezTo>
                  <a:pt x="329448" y="7242"/>
                  <a:pt x="329240" y="8122"/>
                  <a:pt x="328930" y="8898"/>
                </a:cubicBezTo>
                <a:cubicBezTo>
                  <a:pt x="328620" y="9674"/>
                  <a:pt x="328154" y="10346"/>
                  <a:pt x="327534" y="10864"/>
                </a:cubicBezTo>
                <a:cubicBezTo>
                  <a:pt x="326965" y="11381"/>
                  <a:pt x="326344" y="11743"/>
                  <a:pt x="325620" y="12002"/>
                </a:cubicBezTo>
                <a:cubicBezTo>
                  <a:pt x="325930" y="12105"/>
                  <a:pt x="326241" y="12260"/>
                  <a:pt x="326551" y="12467"/>
                </a:cubicBezTo>
                <a:cubicBezTo>
                  <a:pt x="327223" y="12881"/>
                  <a:pt x="327741" y="13502"/>
                  <a:pt x="328154" y="14226"/>
                </a:cubicBezTo>
                <a:cubicBezTo>
                  <a:pt x="328568" y="14950"/>
                  <a:pt x="328827" y="15882"/>
                  <a:pt x="328827" y="16916"/>
                </a:cubicBezTo>
                <a:cubicBezTo>
                  <a:pt x="328879" y="17847"/>
                  <a:pt x="328930" y="18520"/>
                  <a:pt x="328982" y="19037"/>
                </a:cubicBezTo>
                <a:cubicBezTo>
                  <a:pt x="329034" y="19555"/>
                  <a:pt x="329137" y="19917"/>
                  <a:pt x="329292" y="20175"/>
                </a:cubicBezTo>
                <a:cubicBezTo>
                  <a:pt x="329448" y="20434"/>
                  <a:pt x="329654" y="20641"/>
                  <a:pt x="329862" y="20796"/>
                </a:cubicBezTo>
                <a:cubicBezTo>
                  <a:pt x="330068" y="20900"/>
                  <a:pt x="330223" y="21055"/>
                  <a:pt x="330327" y="21365"/>
                </a:cubicBezTo>
                <a:cubicBezTo>
                  <a:pt x="330379" y="21624"/>
                  <a:pt x="330327" y="21831"/>
                  <a:pt x="330223" y="22038"/>
                </a:cubicBezTo>
                <a:cubicBezTo>
                  <a:pt x="330120" y="22193"/>
                  <a:pt x="330017" y="22348"/>
                  <a:pt x="329862" y="22400"/>
                </a:cubicBezTo>
                <a:cubicBezTo>
                  <a:pt x="329706" y="22451"/>
                  <a:pt x="329551" y="22503"/>
                  <a:pt x="329396" y="22503"/>
                </a:cubicBezTo>
                <a:cubicBezTo>
                  <a:pt x="329189" y="22503"/>
                  <a:pt x="329034" y="22503"/>
                  <a:pt x="328879" y="22400"/>
                </a:cubicBezTo>
                <a:cubicBezTo>
                  <a:pt x="328620" y="22245"/>
                  <a:pt x="328309" y="21986"/>
                  <a:pt x="327999" y="21624"/>
                </a:cubicBezTo>
                <a:cubicBezTo>
                  <a:pt x="327689" y="21262"/>
                  <a:pt x="327430" y="20693"/>
                  <a:pt x="327223" y="20020"/>
                </a:cubicBezTo>
                <a:cubicBezTo>
                  <a:pt x="327016" y="19348"/>
                  <a:pt x="326913" y="18365"/>
                  <a:pt x="326913" y="17123"/>
                </a:cubicBezTo>
                <a:cubicBezTo>
                  <a:pt x="326913" y="16295"/>
                  <a:pt x="326758" y="15623"/>
                  <a:pt x="326499" y="15106"/>
                </a:cubicBezTo>
                <a:cubicBezTo>
                  <a:pt x="326189" y="14537"/>
                  <a:pt x="325878" y="14123"/>
                  <a:pt x="325465" y="13864"/>
                </a:cubicBezTo>
                <a:cubicBezTo>
                  <a:pt x="325051" y="13554"/>
                  <a:pt x="324637" y="13347"/>
                  <a:pt x="324120" y="13243"/>
                </a:cubicBezTo>
                <a:cubicBezTo>
                  <a:pt x="323654" y="13140"/>
                  <a:pt x="323189" y="13088"/>
                  <a:pt x="322723" y="13088"/>
                </a:cubicBezTo>
                <a:lnTo>
                  <a:pt x="315688" y="13088"/>
                </a:lnTo>
                <a:lnTo>
                  <a:pt x="315688" y="21572"/>
                </a:lnTo>
                <a:cubicBezTo>
                  <a:pt x="315688" y="21831"/>
                  <a:pt x="315585" y="22038"/>
                  <a:pt x="315430" y="22245"/>
                </a:cubicBezTo>
                <a:cubicBezTo>
                  <a:pt x="315275" y="22451"/>
                  <a:pt x="315016" y="22555"/>
                  <a:pt x="314757" y="22555"/>
                </a:cubicBezTo>
                <a:cubicBezTo>
                  <a:pt x="314447" y="22555"/>
                  <a:pt x="314188" y="22451"/>
                  <a:pt x="313981" y="22245"/>
                </a:cubicBezTo>
                <a:cubicBezTo>
                  <a:pt x="313774" y="22038"/>
                  <a:pt x="313671" y="21831"/>
                  <a:pt x="313671" y="21572"/>
                </a:cubicBezTo>
                <a:lnTo>
                  <a:pt x="313671" y="1345"/>
                </a:lnTo>
                <a:cubicBezTo>
                  <a:pt x="313671" y="1087"/>
                  <a:pt x="313774" y="880"/>
                  <a:pt x="313981" y="673"/>
                </a:cubicBezTo>
                <a:cubicBezTo>
                  <a:pt x="314188" y="517"/>
                  <a:pt x="314395" y="414"/>
                  <a:pt x="314654" y="414"/>
                </a:cubicBezTo>
                <a:close/>
                <a:moveTo>
                  <a:pt x="437556" y="362"/>
                </a:moveTo>
                <a:cubicBezTo>
                  <a:pt x="437712" y="362"/>
                  <a:pt x="437815" y="414"/>
                  <a:pt x="437970" y="465"/>
                </a:cubicBezTo>
                <a:cubicBezTo>
                  <a:pt x="438126" y="517"/>
                  <a:pt x="438229" y="621"/>
                  <a:pt x="438332" y="724"/>
                </a:cubicBezTo>
                <a:lnTo>
                  <a:pt x="451936" y="19037"/>
                </a:lnTo>
                <a:lnTo>
                  <a:pt x="451936" y="1241"/>
                </a:lnTo>
                <a:cubicBezTo>
                  <a:pt x="451936" y="983"/>
                  <a:pt x="452040" y="776"/>
                  <a:pt x="452195" y="621"/>
                </a:cubicBezTo>
                <a:cubicBezTo>
                  <a:pt x="452402" y="465"/>
                  <a:pt x="452609" y="362"/>
                  <a:pt x="452816" y="362"/>
                </a:cubicBezTo>
                <a:cubicBezTo>
                  <a:pt x="453074" y="362"/>
                  <a:pt x="453281" y="465"/>
                  <a:pt x="453540" y="724"/>
                </a:cubicBezTo>
                <a:cubicBezTo>
                  <a:pt x="453695" y="879"/>
                  <a:pt x="453799" y="1086"/>
                  <a:pt x="453799" y="1345"/>
                </a:cubicBezTo>
                <a:lnTo>
                  <a:pt x="453799" y="21572"/>
                </a:lnTo>
                <a:cubicBezTo>
                  <a:pt x="453799" y="21882"/>
                  <a:pt x="453695" y="22141"/>
                  <a:pt x="453488" y="22296"/>
                </a:cubicBezTo>
                <a:cubicBezTo>
                  <a:pt x="453281" y="22451"/>
                  <a:pt x="453074" y="22555"/>
                  <a:pt x="452816" y="22555"/>
                </a:cubicBezTo>
                <a:cubicBezTo>
                  <a:pt x="452661" y="22555"/>
                  <a:pt x="452557" y="22503"/>
                  <a:pt x="452402" y="22451"/>
                </a:cubicBezTo>
                <a:cubicBezTo>
                  <a:pt x="452247" y="22399"/>
                  <a:pt x="452143" y="22296"/>
                  <a:pt x="452040" y="22193"/>
                </a:cubicBezTo>
                <a:lnTo>
                  <a:pt x="438488" y="3931"/>
                </a:lnTo>
                <a:lnTo>
                  <a:pt x="438488" y="21675"/>
                </a:lnTo>
                <a:cubicBezTo>
                  <a:pt x="438488" y="21934"/>
                  <a:pt x="438384" y="22141"/>
                  <a:pt x="438229" y="22296"/>
                </a:cubicBezTo>
                <a:cubicBezTo>
                  <a:pt x="438074" y="22451"/>
                  <a:pt x="437867" y="22555"/>
                  <a:pt x="437608" y="22555"/>
                </a:cubicBezTo>
                <a:cubicBezTo>
                  <a:pt x="437298" y="22555"/>
                  <a:pt x="437091" y="22451"/>
                  <a:pt x="436936" y="22296"/>
                </a:cubicBezTo>
                <a:cubicBezTo>
                  <a:pt x="436781" y="22089"/>
                  <a:pt x="436677" y="21934"/>
                  <a:pt x="436677" y="21675"/>
                </a:cubicBezTo>
                <a:lnTo>
                  <a:pt x="436677" y="1345"/>
                </a:lnTo>
                <a:cubicBezTo>
                  <a:pt x="436677" y="1034"/>
                  <a:pt x="436729" y="776"/>
                  <a:pt x="436936" y="621"/>
                </a:cubicBezTo>
                <a:cubicBezTo>
                  <a:pt x="437091" y="465"/>
                  <a:pt x="437349" y="362"/>
                  <a:pt x="437556" y="362"/>
                </a:cubicBezTo>
                <a:close/>
                <a:moveTo>
                  <a:pt x="405538" y="362"/>
                </a:moveTo>
                <a:cubicBezTo>
                  <a:pt x="405796" y="362"/>
                  <a:pt x="406055" y="465"/>
                  <a:pt x="406210" y="672"/>
                </a:cubicBezTo>
                <a:cubicBezTo>
                  <a:pt x="406417" y="828"/>
                  <a:pt x="406520" y="1086"/>
                  <a:pt x="406520" y="1345"/>
                </a:cubicBezTo>
                <a:lnTo>
                  <a:pt x="406520" y="21468"/>
                </a:lnTo>
                <a:cubicBezTo>
                  <a:pt x="406520" y="21727"/>
                  <a:pt x="406417" y="21934"/>
                  <a:pt x="406210" y="22141"/>
                </a:cubicBezTo>
                <a:cubicBezTo>
                  <a:pt x="406003" y="22296"/>
                  <a:pt x="405796" y="22399"/>
                  <a:pt x="405538" y="22399"/>
                </a:cubicBezTo>
                <a:cubicBezTo>
                  <a:pt x="405227" y="22399"/>
                  <a:pt x="404969" y="22348"/>
                  <a:pt x="404814" y="22141"/>
                </a:cubicBezTo>
                <a:cubicBezTo>
                  <a:pt x="404658" y="21986"/>
                  <a:pt x="404555" y="21727"/>
                  <a:pt x="404555" y="21468"/>
                </a:cubicBezTo>
                <a:lnTo>
                  <a:pt x="404555" y="1345"/>
                </a:lnTo>
                <a:cubicBezTo>
                  <a:pt x="404555" y="1086"/>
                  <a:pt x="404606" y="879"/>
                  <a:pt x="404814" y="672"/>
                </a:cubicBezTo>
                <a:cubicBezTo>
                  <a:pt x="405020" y="465"/>
                  <a:pt x="405227" y="362"/>
                  <a:pt x="405538" y="362"/>
                </a:cubicBezTo>
                <a:close/>
                <a:moveTo>
                  <a:pt x="365605" y="362"/>
                </a:moveTo>
                <a:lnTo>
                  <a:pt x="377192" y="362"/>
                </a:lnTo>
                <a:cubicBezTo>
                  <a:pt x="377450" y="362"/>
                  <a:pt x="377657" y="465"/>
                  <a:pt x="377864" y="621"/>
                </a:cubicBezTo>
                <a:cubicBezTo>
                  <a:pt x="378020" y="776"/>
                  <a:pt x="378123" y="1034"/>
                  <a:pt x="378123" y="1293"/>
                </a:cubicBezTo>
                <a:cubicBezTo>
                  <a:pt x="378123" y="1552"/>
                  <a:pt x="378071" y="1810"/>
                  <a:pt x="377864" y="1966"/>
                </a:cubicBezTo>
                <a:cubicBezTo>
                  <a:pt x="377657" y="2121"/>
                  <a:pt x="377450" y="2224"/>
                  <a:pt x="377192" y="2224"/>
                </a:cubicBezTo>
                <a:lnTo>
                  <a:pt x="366640" y="2224"/>
                </a:lnTo>
                <a:lnTo>
                  <a:pt x="366640" y="10139"/>
                </a:lnTo>
                <a:lnTo>
                  <a:pt x="375744" y="10139"/>
                </a:lnTo>
                <a:cubicBezTo>
                  <a:pt x="376002" y="10139"/>
                  <a:pt x="376209" y="10191"/>
                  <a:pt x="376416" y="10398"/>
                </a:cubicBezTo>
                <a:cubicBezTo>
                  <a:pt x="376571" y="10605"/>
                  <a:pt x="376675" y="10812"/>
                  <a:pt x="376675" y="11070"/>
                </a:cubicBezTo>
                <a:cubicBezTo>
                  <a:pt x="376675" y="11329"/>
                  <a:pt x="376623" y="11588"/>
                  <a:pt x="376416" y="11743"/>
                </a:cubicBezTo>
                <a:cubicBezTo>
                  <a:pt x="376209" y="11898"/>
                  <a:pt x="376002" y="12001"/>
                  <a:pt x="375744" y="12001"/>
                </a:cubicBezTo>
                <a:lnTo>
                  <a:pt x="366640" y="12001"/>
                </a:lnTo>
                <a:lnTo>
                  <a:pt x="366640" y="20589"/>
                </a:lnTo>
                <a:lnTo>
                  <a:pt x="377192" y="20589"/>
                </a:lnTo>
                <a:cubicBezTo>
                  <a:pt x="377450" y="20589"/>
                  <a:pt x="377657" y="20641"/>
                  <a:pt x="377864" y="20847"/>
                </a:cubicBezTo>
                <a:cubicBezTo>
                  <a:pt x="378020" y="21054"/>
                  <a:pt x="378123" y="21261"/>
                  <a:pt x="378123" y="21520"/>
                </a:cubicBezTo>
                <a:cubicBezTo>
                  <a:pt x="378123" y="21779"/>
                  <a:pt x="378071" y="22037"/>
                  <a:pt x="377864" y="22193"/>
                </a:cubicBezTo>
                <a:cubicBezTo>
                  <a:pt x="377657" y="22348"/>
                  <a:pt x="377450" y="22451"/>
                  <a:pt x="377192" y="22451"/>
                </a:cubicBezTo>
                <a:lnTo>
                  <a:pt x="365605" y="22451"/>
                </a:lnTo>
                <a:cubicBezTo>
                  <a:pt x="365346" y="22451"/>
                  <a:pt x="365139" y="22399"/>
                  <a:pt x="364933" y="22193"/>
                </a:cubicBezTo>
                <a:cubicBezTo>
                  <a:pt x="364778" y="21986"/>
                  <a:pt x="364674" y="21779"/>
                  <a:pt x="364674" y="21520"/>
                </a:cubicBezTo>
                <a:lnTo>
                  <a:pt x="364674" y="1293"/>
                </a:lnTo>
                <a:cubicBezTo>
                  <a:pt x="364674" y="1034"/>
                  <a:pt x="364726" y="828"/>
                  <a:pt x="364933" y="621"/>
                </a:cubicBezTo>
                <a:cubicBezTo>
                  <a:pt x="365139" y="465"/>
                  <a:pt x="365346" y="362"/>
                  <a:pt x="365605" y="362"/>
                </a:cubicBezTo>
                <a:close/>
                <a:moveTo>
                  <a:pt x="272910" y="362"/>
                </a:moveTo>
                <a:lnTo>
                  <a:pt x="284393" y="362"/>
                </a:lnTo>
                <a:cubicBezTo>
                  <a:pt x="284652" y="362"/>
                  <a:pt x="284910" y="465"/>
                  <a:pt x="285014" y="621"/>
                </a:cubicBezTo>
                <a:cubicBezTo>
                  <a:pt x="285169" y="776"/>
                  <a:pt x="285272" y="1034"/>
                  <a:pt x="285272" y="1293"/>
                </a:cubicBezTo>
                <a:cubicBezTo>
                  <a:pt x="285272" y="1552"/>
                  <a:pt x="285169" y="1810"/>
                  <a:pt x="285014" y="1966"/>
                </a:cubicBezTo>
                <a:cubicBezTo>
                  <a:pt x="284859" y="2121"/>
                  <a:pt x="284600" y="2224"/>
                  <a:pt x="284341" y="2224"/>
                </a:cubicBezTo>
                <a:lnTo>
                  <a:pt x="273841" y="2224"/>
                </a:lnTo>
                <a:lnTo>
                  <a:pt x="273841" y="10139"/>
                </a:lnTo>
                <a:lnTo>
                  <a:pt x="282945" y="10139"/>
                </a:lnTo>
                <a:cubicBezTo>
                  <a:pt x="283203" y="10139"/>
                  <a:pt x="283462" y="10243"/>
                  <a:pt x="283617" y="10398"/>
                </a:cubicBezTo>
                <a:cubicBezTo>
                  <a:pt x="283772" y="10605"/>
                  <a:pt x="283876" y="10812"/>
                  <a:pt x="283876" y="11070"/>
                </a:cubicBezTo>
                <a:cubicBezTo>
                  <a:pt x="283876" y="11329"/>
                  <a:pt x="283772" y="11588"/>
                  <a:pt x="283617" y="11743"/>
                </a:cubicBezTo>
                <a:cubicBezTo>
                  <a:pt x="283462" y="11898"/>
                  <a:pt x="283203" y="12001"/>
                  <a:pt x="282945" y="12001"/>
                </a:cubicBezTo>
                <a:lnTo>
                  <a:pt x="273841" y="12001"/>
                </a:lnTo>
                <a:lnTo>
                  <a:pt x="273841" y="21520"/>
                </a:lnTo>
                <a:cubicBezTo>
                  <a:pt x="273841" y="21779"/>
                  <a:pt x="273737" y="21986"/>
                  <a:pt x="273582" y="22193"/>
                </a:cubicBezTo>
                <a:cubicBezTo>
                  <a:pt x="273427" y="22348"/>
                  <a:pt x="273168" y="22451"/>
                  <a:pt x="272910" y="22451"/>
                </a:cubicBezTo>
                <a:cubicBezTo>
                  <a:pt x="272599" y="22451"/>
                  <a:pt x="272341" y="22399"/>
                  <a:pt x="272186" y="22193"/>
                </a:cubicBezTo>
                <a:cubicBezTo>
                  <a:pt x="272030" y="21986"/>
                  <a:pt x="271927" y="21779"/>
                  <a:pt x="271927" y="21520"/>
                </a:cubicBezTo>
                <a:lnTo>
                  <a:pt x="271927" y="1293"/>
                </a:lnTo>
                <a:cubicBezTo>
                  <a:pt x="271927" y="1034"/>
                  <a:pt x="272030" y="828"/>
                  <a:pt x="272237" y="621"/>
                </a:cubicBezTo>
                <a:cubicBezTo>
                  <a:pt x="272444" y="465"/>
                  <a:pt x="272651" y="362"/>
                  <a:pt x="272910" y="362"/>
                </a:cubicBezTo>
                <a:close/>
                <a:moveTo>
                  <a:pt x="246270" y="362"/>
                </a:moveTo>
                <a:lnTo>
                  <a:pt x="257495" y="362"/>
                </a:lnTo>
                <a:cubicBezTo>
                  <a:pt x="257857" y="362"/>
                  <a:pt x="258167" y="517"/>
                  <a:pt x="258426" y="724"/>
                </a:cubicBezTo>
                <a:cubicBezTo>
                  <a:pt x="258685" y="931"/>
                  <a:pt x="258788" y="1241"/>
                  <a:pt x="258788" y="1604"/>
                </a:cubicBezTo>
                <a:cubicBezTo>
                  <a:pt x="258788" y="1966"/>
                  <a:pt x="258685" y="2276"/>
                  <a:pt x="258426" y="2483"/>
                </a:cubicBezTo>
                <a:cubicBezTo>
                  <a:pt x="258167" y="2690"/>
                  <a:pt x="257857" y="2793"/>
                  <a:pt x="257495" y="2793"/>
                </a:cubicBezTo>
                <a:lnTo>
                  <a:pt x="257495" y="2845"/>
                </a:lnTo>
                <a:lnTo>
                  <a:pt x="247615" y="2845"/>
                </a:lnTo>
                <a:lnTo>
                  <a:pt x="247615" y="9932"/>
                </a:lnTo>
                <a:lnTo>
                  <a:pt x="256099" y="9932"/>
                </a:lnTo>
                <a:cubicBezTo>
                  <a:pt x="256461" y="9932"/>
                  <a:pt x="256771" y="10087"/>
                  <a:pt x="257030" y="10294"/>
                </a:cubicBezTo>
                <a:cubicBezTo>
                  <a:pt x="257288" y="10501"/>
                  <a:pt x="257392" y="10812"/>
                  <a:pt x="257392" y="11174"/>
                </a:cubicBezTo>
                <a:cubicBezTo>
                  <a:pt x="257392" y="11536"/>
                  <a:pt x="257288" y="11846"/>
                  <a:pt x="257030" y="12053"/>
                </a:cubicBezTo>
                <a:cubicBezTo>
                  <a:pt x="256771" y="12260"/>
                  <a:pt x="256461" y="12364"/>
                  <a:pt x="256099" y="12364"/>
                </a:cubicBezTo>
                <a:lnTo>
                  <a:pt x="247615" y="12364"/>
                </a:lnTo>
                <a:lnTo>
                  <a:pt x="247615" y="20020"/>
                </a:lnTo>
                <a:lnTo>
                  <a:pt x="257495" y="20020"/>
                </a:lnTo>
                <a:cubicBezTo>
                  <a:pt x="257857" y="20020"/>
                  <a:pt x="258167" y="20123"/>
                  <a:pt x="258426" y="20382"/>
                </a:cubicBezTo>
                <a:cubicBezTo>
                  <a:pt x="258685" y="20589"/>
                  <a:pt x="258788" y="20899"/>
                  <a:pt x="258788" y="21210"/>
                </a:cubicBezTo>
                <a:cubicBezTo>
                  <a:pt x="258788" y="21572"/>
                  <a:pt x="258685" y="21882"/>
                  <a:pt x="258426" y="22089"/>
                </a:cubicBezTo>
                <a:cubicBezTo>
                  <a:pt x="258167" y="22348"/>
                  <a:pt x="257857" y="22451"/>
                  <a:pt x="257495" y="22451"/>
                </a:cubicBezTo>
                <a:lnTo>
                  <a:pt x="246270" y="22451"/>
                </a:lnTo>
                <a:cubicBezTo>
                  <a:pt x="245908" y="22451"/>
                  <a:pt x="245650" y="22348"/>
                  <a:pt x="245391" y="22089"/>
                </a:cubicBezTo>
                <a:cubicBezTo>
                  <a:pt x="245133" y="21830"/>
                  <a:pt x="245029" y="21520"/>
                  <a:pt x="245029" y="21158"/>
                </a:cubicBezTo>
                <a:lnTo>
                  <a:pt x="245029" y="1604"/>
                </a:lnTo>
                <a:cubicBezTo>
                  <a:pt x="245029" y="1241"/>
                  <a:pt x="245133" y="983"/>
                  <a:pt x="245391" y="724"/>
                </a:cubicBezTo>
                <a:cubicBezTo>
                  <a:pt x="245598" y="465"/>
                  <a:pt x="245908" y="362"/>
                  <a:pt x="246270" y="362"/>
                </a:cubicBezTo>
                <a:close/>
                <a:moveTo>
                  <a:pt x="202665" y="362"/>
                </a:moveTo>
                <a:cubicBezTo>
                  <a:pt x="202975" y="362"/>
                  <a:pt x="203286" y="465"/>
                  <a:pt x="203544" y="724"/>
                </a:cubicBezTo>
                <a:cubicBezTo>
                  <a:pt x="203803" y="983"/>
                  <a:pt x="203958" y="1293"/>
                  <a:pt x="203958" y="1655"/>
                </a:cubicBezTo>
                <a:lnTo>
                  <a:pt x="203958" y="14174"/>
                </a:lnTo>
                <a:cubicBezTo>
                  <a:pt x="203958" y="15364"/>
                  <a:pt x="204217" y="16399"/>
                  <a:pt x="204734" y="17278"/>
                </a:cubicBezTo>
                <a:cubicBezTo>
                  <a:pt x="205251" y="18157"/>
                  <a:pt x="205976" y="18882"/>
                  <a:pt x="206855" y="19399"/>
                </a:cubicBezTo>
                <a:cubicBezTo>
                  <a:pt x="207734" y="19916"/>
                  <a:pt x="208717" y="20175"/>
                  <a:pt x="209751" y="20175"/>
                </a:cubicBezTo>
                <a:cubicBezTo>
                  <a:pt x="210786" y="20175"/>
                  <a:pt x="211769" y="19916"/>
                  <a:pt x="212700" y="19399"/>
                </a:cubicBezTo>
                <a:cubicBezTo>
                  <a:pt x="213579" y="18882"/>
                  <a:pt x="214303" y="18209"/>
                  <a:pt x="214872" y="17278"/>
                </a:cubicBezTo>
                <a:cubicBezTo>
                  <a:pt x="215441" y="16347"/>
                  <a:pt x="215700" y="15312"/>
                  <a:pt x="215700" y="14174"/>
                </a:cubicBezTo>
                <a:lnTo>
                  <a:pt x="215700" y="1655"/>
                </a:lnTo>
                <a:cubicBezTo>
                  <a:pt x="215700" y="1293"/>
                  <a:pt x="215803" y="983"/>
                  <a:pt x="216011" y="724"/>
                </a:cubicBezTo>
                <a:cubicBezTo>
                  <a:pt x="216217" y="465"/>
                  <a:pt x="216528" y="362"/>
                  <a:pt x="216890" y="362"/>
                </a:cubicBezTo>
                <a:cubicBezTo>
                  <a:pt x="217252" y="362"/>
                  <a:pt x="217511" y="465"/>
                  <a:pt x="217821" y="724"/>
                </a:cubicBezTo>
                <a:cubicBezTo>
                  <a:pt x="218079" y="983"/>
                  <a:pt x="218183" y="1293"/>
                  <a:pt x="218183" y="1655"/>
                </a:cubicBezTo>
                <a:lnTo>
                  <a:pt x="218183" y="14174"/>
                </a:lnTo>
                <a:cubicBezTo>
                  <a:pt x="218183" y="15778"/>
                  <a:pt x="217769" y="17226"/>
                  <a:pt x="217045" y="18520"/>
                </a:cubicBezTo>
                <a:cubicBezTo>
                  <a:pt x="216321" y="19813"/>
                  <a:pt x="215286" y="20847"/>
                  <a:pt x="214045" y="21572"/>
                </a:cubicBezTo>
                <a:cubicBezTo>
                  <a:pt x="212804" y="22348"/>
                  <a:pt x="211355" y="22710"/>
                  <a:pt x="209751" y="22710"/>
                </a:cubicBezTo>
                <a:cubicBezTo>
                  <a:pt x="208148" y="22710"/>
                  <a:pt x="206700" y="22296"/>
                  <a:pt x="205407" y="21572"/>
                </a:cubicBezTo>
                <a:cubicBezTo>
                  <a:pt x="204165" y="20796"/>
                  <a:pt x="203131" y="19813"/>
                  <a:pt x="202406" y="18520"/>
                </a:cubicBezTo>
                <a:cubicBezTo>
                  <a:pt x="201682" y="17226"/>
                  <a:pt x="201320" y="15778"/>
                  <a:pt x="201320" y="14174"/>
                </a:cubicBezTo>
                <a:lnTo>
                  <a:pt x="201320" y="1655"/>
                </a:lnTo>
                <a:cubicBezTo>
                  <a:pt x="201320" y="1293"/>
                  <a:pt x="201424" y="983"/>
                  <a:pt x="201682" y="724"/>
                </a:cubicBezTo>
                <a:cubicBezTo>
                  <a:pt x="201941" y="465"/>
                  <a:pt x="202251" y="362"/>
                  <a:pt x="202665" y="362"/>
                </a:cubicBezTo>
                <a:close/>
                <a:moveTo>
                  <a:pt x="181458" y="362"/>
                </a:moveTo>
                <a:lnTo>
                  <a:pt x="196148" y="362"/>
                </a:lnTo>
                <a:cubicBezTo>
                  <a:pt x="196510" y="362"/>
                  <a:pt x="196820" y="465"/>
                  <a:pt x="197027" y="672"/>
                </a:cubicBezTo>
                <a:cubicBezTo>
                  <a:pt x="197286" y="879"/>
                  <a:pt x="197389" y="1190"/>
                  <a:pt x="197389" y="1552"/>
                </a:cubicBezTo>
                <a:cubicBezTo>
                  <a:pt x="197389" y="1914"/>
                  <a:pt x="197286" y="2224"/>
                  <a:pt x="197027" y="2431"/>
                </a:cubicBezTo>
                <a:cubicBezTo>
                  <a:pt x="196769" y="2638"/>
                  <a:pt x="196458" y="2742"/>
                  <a:pt x="196096" y="2742"/>
                </a:cubicBezTo>
                <a:lnTo>
                  <a:pt x="190096" y="2742"/>
                </a:lnTo>
                <a:lnTo>
                  <a:pt x="190096" y="21158"/>
                </a:lnTo>
                <a:cubicBezTo>
                  <a:pt x="190096" y="21520"/>
                  <a:pt x="189992" y="21830"/>
                  <a:pt x="189734" y="22089"/>
                </a:cubicBezTo>
                <a:cubicBezTo>
                  <a:pt x="189475" y="22348"/>
                  <a:pt x="189165" y="22451"/>
                  <a:pt x="188751" y="22451"/>
                </a:cubicBezTo>
                <a:cubicBezTo>
                  <a:pt x="188389" y="22451"/>
                  <a:pt x="188079" y="22348"/>
                  <a:pt x="187820" y="22089"/>
                </a:cubicBezTo>
                <a:cubicBezTo>
                  <a:pt x="187561" y="21830"/>
                  <a:pt x="187458" y="21520"/>
                  <a:pt x="187458" y="21158"/>
                </a:cubicBezTo>
                <a:lnTo>
                  <a:pt x="187458" y="2742"/>
                </a:lnTo>
                <a:lnTo>
                  <a:pt x="181458" y="2742"/>
                </a:lnTo>
                <a:cubicBezTo>
                  <a:pt x="181096" y="2742"/>
                  <a:pt x="180837" y="2638"/>
                  <a:pt x="180578" y="2431"/>
                </a:cubicBezTo>
                <a:cubicBezTo>
                  <a:pt x="180320" y="2173"/>
                  <a:pt x="180216" y="1914"/>
                  <a:pt x="180216" y="1552"/>
                </a:cubicBezTo>
                <a:cubicBezTo>
                  <a:pt x="180216" y="1190"/>
                  <a:pt x="180320" y="879"/>
                  <a:pt x="180578" y="672"/>
                </a:cubicBezTo>
                <a:cubicBezTo>
                  <a:pt x="180785" y="465"/>
                  <a:pt x="181096" y="362"/>
                  <a:pt x="181458" y="362"/>
                </a:cubicBezTo>
                <a:close/>
                <a:moveTo>
                  <a:pt x="168422" y="362"/>
                </a:moveTo>
                <a:cubicBezTo>
                  <a:pt x="168784" y="362"/>
                  <a:pt x="169095" y="465"/>
                  <a:pt x="169353" y="724"/>
                </a:cubicBezTo>
                <a:cubicBezTo>
                  <a:pt x="169612" y="931"/>
                  <a:pt x="169715" y="1241"/>
                  <a:pt x="169715" y="1604"/>
                </a:cubicBezTo>
                <a:lnTo>
                  <a:pt x="169715" y="19968"/>
                </a:lnTo>
                <a:lnTo>
                  <a:pt x="179285" y="19968"/>
                </a:lnTo>
                <a:cubicBezTo>
                  <a:pt x="179647" y="19968"/>
                  <a:pt x="179905" y="20123"/>
                  <a:pt x="180216" y="20330"/>
                </a:cubicBezTo>
                <a:cubicBezTo>
                  <a:pt x="180475" y="20537"/>
                  <a:pt x="180578" y="20847"/>
                  <a:pt x="180578" y="21210"/>
                </a:cubicBezTo>
                <a:cubicBezTo>
                  <a:pt x="180578" y="21572"/>
                  <a:pt x="180475" y="21882"/>
                  <a:pt x="180216" y="22089"/>
                </a:cubicBezTo>
                <a:cubicBezTo>
                  <a:pt x="179957" y="22348"/>
                  <a:pt x="179647" y="22451"/>
                  <a:pt x="179285" y="22451"/>
                </a:cubicBezTo>
                <a:lnTo>
                  <a:pt x="168370" y="22451"/>
                </a:lnTo>
                <a:cubicBezTo>
                  <a:pt x="168008" y="22451"/>
                  <a:pt x="167750" y="22348"/>
                  <a:pt x="167491" y="22089"/>
                </a:cubicBezTo>
                <a:cubicBezTo>
                  <a:pt x="167233" y="21830"/>
                  <a:pt x="167129" y="21520"/>
                  <a:pt x="167129" y="21158"/>
                </a:cubicBezTo>
                <a:lnTo>
                  <a:pt x="167129" y="1604"/>
                </a:lnTo>
                <a:cubicBezTo>
                  <a:pt x="167129" y="1241"/>
                  <a:pt x="167233" y="983"/>
                  <a:pt x="167491" y="724"/>
                </a:cubicBezTo>
                <a:cubicBezTo>
                  <a:pt x="167750" y="465"/>
                  <a:pt x="168060" y="362"/>
                  <a:pt x="168422" y="362"/>
                </a:cubicBezTo>
                <a:close/>
                <a:moveTo>
                  <a:pt x="146024" y="362"/>
                </a:moveTo>
                <a:cubicBezTo>
                  <a:pt x="146334" y="362"/>
                  <a:pt x="146645" y="465"/>
                  <a:pt x="146903" y="724"/>
                </a:cubicBezTo>
                <a:cubicBezTo>
                  <a:pt x="147162" y="983"/>
                  <a:pt x="147317" y="1293"/>
                  <a:pt x="147317" y="1655"/>
                </a:cubicBezTo>
                <a:lnTo>
                  <a:pt x="147317" y="14174"/>
                </a:lnTo>
                <a:cubicBezTo>
                  <a:pt x="147317" y="15364"/>
                  <a:pt x="147576" y="16399"/>
                  <a:pt x="148093" y="17278"/>
                </a:cubicBezTo>
                <a:cubicBezTo>
                  <a:pt x="148610" y="18157"/>
                  <a:pt x="149335" y="18882"/>
                  <a:pt x="150214" y="19399"/>
                </a:cubicBezTo>
                <a:cubicBezTo>
                  <a:pt x="151145" y="19916"/>
                  <a:pt x="152128" y="20175"/>
                  <a:pt x="153162" y="20175"/>
                </a:cubicBezTo>
                <a:cubicBezTo>
                  <a:pt x="154197" y="20175"/>
                  <a:pt x="155180" y="19916"/>
                  <a:pt x="156111" y="19399"/>
                </a:cubicBezTo>
                <a:cubicBezTo>
                  <a:pt x="156990" y="18882"/>
                  <a:pt x="157714" y="18209"/>
                  <a:pt x="158283" y="17278"/>
                </a:cubicBezTo>
                <a:cubicBezTo>
                  <a:pt x="158852" y="16347"/>
                  <a:pt x="159111" y="15312"/>
                  <a:pt x="159111" y="14174"/>
                </a:cubicBezTo>
                <a:lnTo>
                  <a:pt x="159111" y="1655"/>
                </a:lnTo>
                <a:cubicBezTo>
                  <a:pt x="159111" y="1293"/>
                  <a:pt x="159214" y="983"/>
                  <a:pt x="159421" y="724"/>
                </a:cubicBezTo>
                <a:cubicBezTo>
                  <a:pt x="159628" y="465"/>
                  <a:pt x="159938" y="362"/>
                  <a:pt x="160301" y="362"/>
                </a:cubicBezTo>
                <a:cubicBezTo>
                  <a:pt x="160663" y="362"/>
                  <a:pt x="160973" y="465"/>
                  <a:pt x="161180" y="724"/>
                </a:cubicBezTo>
                <a:cubicBezTo>
                  <a:pt x="161439" y="983"/>
                  <a:pt x="161542" y="1293"/>
                  <a:pt x="161542" y="1655"/>
                </a:cubicBezTo>
                <a:lnTo>
                  <a:pt x="161542" y="14174"/>
                </a:lnTo>
                <a:cubicBezTo>
                  <a:pt x="161542" y="15778"/>
                  <a:pt x="161128" y="17226"/>
                  <a:pt x="160404" y="18520"/>
                </a:cubicBezTo>
                <a:cubicBezTo>
                  <a:pt x="159680" y="19813"/>
                  <a:pt x="158645" y="20847"/>
                  <a:pt x="157404" y="21572"/>
                </a:cubicBezTo>
                <a:cubicBezTo>
                  <a:pt x="156163" y="22348"/>
                  <a:pt x="154714" y="22710"/>
                  <a:pt x="153110" y="22710"/>
                </a:cubicBezTo>
                <a:cubicBezTo>
                  <a:pt x="151507" y="22710"/>
                  <a:pt x="150059" y="22296"/>
                  <a:pt x="148766" y="21572"/>
                </a:cubicBezTo>
                <a:cubicBezTo>
                  <a:pt x="147524" y="20796"/>
                  <a:pt x="146490" y="19813"/>
                  <a:pt x="145765" y="18520"/>
                </a:cubicBezTo>
                <a:cubicBezTo>
                  <a:pt x="145041" y="17226"/>
                  <a:pt x="144679" y="15778"/>
                  <a:pt x="144679" y="14174"/>
                </a:cubicBezTo>
                <a:lnTo>
                  <a:pt x="144679" y="1655"/>
                </a:lnTo>
                <a:cubicBezTo>
                  <a:pt x="144679" y="1293"/>
                  <a:pt x="144783" y="983"/>
                  <a:pt x="145041" y="724"/>
                </a:cubicBezTo>
                <a:cubicBezTo>
                  <a:pt x="145300" y="465"/>
                  <a:pt x="145610" y="362"/>
                  <a:pt x="146024" y="362"/>
                </a:cubicBezTo>
                <a:close/>
                <a:moveTo>
                  <a:pt x="95849" y="362"/>
                </a:moveTo>
                <a:lnTo>
                  <a:pt x="110540" y="362"/>
                </a:lnTo>
                <a:cubicBezTo>
                  <a:pt x="110902" y="362"/>
                  <a:pt x="111212" y="465"/>
                  <a:pt x="111419" y="672"/>
                </a:cubicBezTo>
                <a:cubicBezTo>
                  <a:pt x="111678" y="879"/>
                  <a:pt x="111781" y="1190"/>
                  <a:pt x="111781" y="1552"/>
                </a:cubicBezTo>
                <a:cubicBezTo>
                  <a:pt x="111781" y="1914"/>
                  <a:pt x="111678" y="2224"/>
                  <a:pt x="111419" y="2431"/>
                </a:cubicBezTo>
                <a:cubicBezTo>
                  <a:pt x="111161" y="2638"/>
                  <a:pt x="110850" y="2742"/>
                  <a:pt x="110488" y="2742"/>
                </a:cubicBezTo>
                <a:lnTo>
                  <a:pt x="104488" y="2742"/>
                </a:lnTo>
                <a:lnTo>
                  <a:pt x="104488" y="21158"/>
                </a:lnTo>
                <a:cubicBezTo>
                  <a:pt x="104488" y="21520"/>
                  <a:pt x="104384" y="21830"/>
                  <a:pt x="104126" y="22089"/>
                </a:cubicBezTo>
                <a:cubicBezTo>
                  <a:pt x="103867" y="22348"/>
                  <a:pt x="103557" y="22451"/>
                  <a:pt x="103143" y="22451"/>
                </a:cubicBezTo>
                <a:cubicBezTo>
                  <a:pt x="102781" y="22451"/>
                  <a:pt x="102471" y="22348"/>
                  <a:pt x="102212" y="22089"/>
                </a:cubicBezTo>
                <a:cubicBezTo>
                  <a:pt x="101953" y="21830"/>
                  <a:pt x="101850" y="21520"/>
                  <a:pt x="101850" y="21158"/>
                </a:cubicBezTo>
                <a:lnTo>
                  <a:pt x="101850" y="2742"/>
                </a:lnTo>
                <a:lnTo>
                  <a:pt x="95849" y="2742"/>
                </a:lnTo>
                <a:cubicBezTo>
                  <a:pt x="95488" y="2742"/>
                  <a:pt x="95229" y="2638"/>
                  <a:pt x="94970" y="2431"/>
                </a:cubicBezTo>
                <a:cubicBezTo>
                  <a:pt x="94712" y="2173"/>
                  <a:pt x="94608" y="1914"/>
                  <a:pt x="94608" y="1552"/>
                </a:cubicBezTo>
                <a:cubicBezTo>
                  <a:pt x="94608" y="1190"/>
                  <a:pt x="94712" y="879"/>
                  <a:pt x="94970" y="672"/>
                </a:cubicBezTo>
                <a:cubicBezTo>
                  <a:pt x="95177" y="465"/>
                  <a:pt x="95488" y="362"/>
                  <a:pt x="95849" y="362"/>
                </a:cubicBezTo>
                <a:close/>
                <a:moveTo>
                  <a:pt x="79608" y="362"/>
                </a:moveTo>
                <a:lnTo>
                  <a:pt x="90832" y="362"/>
                </a:lnTo>
                <a:cubicBezTo>
                  <a:pt x="91194" y="362"/>
                  <a:pt x="91505" y="517"/>
                  <a:pt x="91763" y="724"/>
                </a:cubicBezTo>
                <a:cubicBezTo>
                  <a:pt x="92022" y="931"/>
                  <a:pt x="92125" y="1241"/>
                  <a:pt x="92125" y="1604"/>
                </a:cubicBezTo>
                <a:cubicBezTo>
                  <a:pt x="92125" y="1966"/>
                  <a:pt x="92022" y="2276"/>
                  <a:pt x="91763" y="2483"/>
                </a:cubicBezTo>
                <a:cubicBezTo>
                  <a:pt x="91505" y="2690"/>
                  <a:pt x="91194" y="2793"/>
                  <a:pt x="90832" y="2793"/>
                </a:cubicBezTo>
                <a:lnTo>
                  <a:pt x="90832" y="2845"/>
                </a:lnTo>
                <a:lnTo>
                  <a:pt x="80952" y="2845"/>
                </a:lnTo>
                <a:lnTo>
                  <a:pt x="80952" y="9932"/>
                </a:lnTo>
                <a:lnTo>
                  <a:pt x="89436" y="9932"/>
                </a:lnTo>
                <a:cubicBezTo>
                  <a:pt x="89798" y="9932"/>
                  <a:pt x="90108" y="10087"/>
                  <a:pt x="90367" y="10294"/>
                </a:cubicBezTo>
                <a:cubicBezTo>
                  <a:pt x="90626" y="10501"/>
                  <a:pt x="90729" y="10812"/>
                  <a:pt x="90729" y="11174"/>
                </a:cubicBezTo>
                <a:cubicBezTo>
                  <a:pt x="90729" y="11536"/>
                  <a:pt x="90626" y="11846"/>
                  <a:pt x="90367" y="12053"/>
                </a:cubicBezTo>
                <a:cubicBezTo>
                  <a:pt x="90108" y="12260"/>
                  <a:pt x="89798" y="12364"/>
                  <a:pt x="89436" y="12364"/>
                </a:cubicBezTo>
                <a:lnTo>
                  <a:pt x="80952" y="12364"/>
                </a:lnTo>
                <a:lnTo>
                  <a:pt x="80952" y="20020"/>
                </a:lnTo>
                <a:lnTo>
                  <a:pt x="90832" y="20020"/>
                </a:lnTo>
                <a:cubicBezTo>
                  <a:pt x="91194" y="20020"/>
                  <a:pt x="91505" y="20123"/>
                  <a:pt x="91763" y="20382"/>
                </a:cubicBezTo>
                <a:cubicBezTo>
                  <a:pt x="92022" y="20589"/>
                  <a:pt x="92125" y="20899"/>
                  <a:pt x="92125" y="21210"/>
                </a:cubicBezTo>
                <a:cubicBezTo>
                  <a:pt x="92125" y="21572"/>
                  <a:pt x="92022" y="21882"/>
                  <a:pt x="91763" y="22089"/>
                </a:cubicBezTo>
                <a:cubicBezTo>
                  <a:pt x="91505" y="22348"/>
                  <a:pt x="91194" y="22451"/>
                  <a:pt x="90832" y="22451"/>
                </a:cubicBezTo>
                <a:lnTo>
                  <a:pt x="79608" y="22451"/>
                </a:lnTo>
                <a:cubicBezTo>
                  <a:pt x="79246" y="22451"/>
                  <a:pt x="78987" y="22348"/>
                  <a:pt x="78728" y="22089"/>
                </a:cubicBezTo>
                <a:cubicBezTo>
                  <a:pt x="78470" y="21830"/>
                  <a:pt x="78366" y="21520"/>
                  <a:pt x="78366" y="21158"/>
                </a:cubicBezTo>
                <a:lnTo>
                  <a:pt x="78366" y="1604"/>
                </a:lnTo>
                <a:cubicBezTo>
                  <a:pt x="78366" y="1241"/>
                  <a:pt x="78470" y="983"/>
                  <a:pt x="78728" y="724"/>
                </a:cubicBezTo>
                <a:cubicBezTo>
                  <a:pt x="78935" y="465"/>
                  <a:pt x="79246" y="362"/>
                  <a:pt x="79608" y="362"/>
                </a:cubicBezTo>
                <a:close/>
                <a:moveTo>
                  <a:pt x="61606" y="362"/>
                </a:moveTo>
                <a:lnTo>
                  <a:pt x="72831" y="362"/>
                </a:lnTo>
                <a:cubicBezTo>
                  <a:pt x="73193" y="362"/>
                  <a:pt x="73504" y="517"/>
                  <a:pt x="73762" y="724"/>
                </a:cubicBezTo>
                <a:cubicBezTo>
                  <a:pt x="74021" y="931"/>
                  <a:pt x="74124" y="1241"/>
                  <a:pt x="74124" y="1604"/>
                </a:cubicBezTo>
                <a:cubicBezTo>
                  <a:pt x="74124" y="1966"/>
                  <a:pt x="74021" y="2276"/>
                  <a:pt x="73762" y="2483"/>
                </a:cubicBezTo>
                <a:cubicBezTo>
                  <a:pt x="73504" y="2690"/>
                  <a:pt x="73193" y="2793"/>
                  <a:pt x="72831" y="2793"/>
                </a:cubicBezTo>
                <a:lnTo>
                  <a:pt x="72831" y="2845"/>
                </a:lnTo>
                <a:lnTo>
                  <a:pt x="62951" y="2845"/>
                </a:lnTo>
                <a:lnTo>
                  <a:pt x="62951" y="9932"/>
                </a:lnTo>
                <a:lnTo>
                  <a:pt x="71435" y="9932"/>
                </a:lnTo>
                <a:cubicBezTo>
                  <a:pt x="71797" y="9932"/>
                  <a:pt x="72107" y="10087"/>
                  <a:pt x="72366" y="10294"/>
                </a:cubicBezTo>
                <a:cubicBezTo>
                  <a:pt x="72624" y="10501"/>
                  <a:pt x="72728" y="10812"/>
                  <a:pt x="72728" y="11174"/>
                </a:cubicBezTo>
                <a:cubicBezTo>
                  <a:pt x="72728" y="11536"/>
                  <a:pt x="72624" y="11846"/>
                  <a:pt x="72366" y="12053"/>
                </a:cubicBezTo>
                <a:cubicBezTo>
                  <a:pt x="72107" y="12260"/>
                  <a:pt x="71797" y="12364"/>
                  <a:pt x="71435" y="12364"/>
                </a:cubicBezTo>
                <a:lnTo>
                  <a:pt x="62951" y="12364"/>
                </a:lnTo>
                <a:lnTo>
                  <a:pt x="62951" y="20020"/>
                </a:lnTo>
                <a:lnTo>
                  <a:pt x="72831" y="20020"/>
                </a:lnTo>
                <a:cubicBezTo>
                  <a:pt x="73193" y="20020"/>
                  <a:pt x="73504" y="20123"/>
                  <a:pt x="73762" y="20382"/>
                </a:cubicBezTo>
                <a:cubicBezTo>
                  <a:pt x="74021" y="20589"/>
                  <a:pt x="74124" y="20899"/>
                  <a:pt x="74124" y="21210"/>
                </a:cubicBezTo>
                <a:cubicBezTo>
                  <a:pt x="74124" y="21572"/>
                  <a:pt x="74021" y="21882"/>
                  <a:pt x="73762" y="22089"/>
                </a:cubicBezTo>
                <a:cubicBezTo>
                  <a:pt x="73504" y="22348"/>
                  <a:pt x="73193" y="22451"/>
                  <a:pt x="72831" y="22451"/>
                </a:cubicBezTo>
                <a:lnTo>
                  <a:pt x="61606" y="22451"/>
                </a:lnTo>
                <a:cubicBezTo>
                  <a:pt x="61244" y="22451"/>
                  <a:pt x="60986" y="22348"/>
                  <a:pt x="60727" y="22089"/>
                </a:cubicBezTo>
                <a:cubicBezTo>
                  <a:pt x="60469" y="21830"/>
                  <a:pt x="60365" y="21520"/>
                  <a:pt x="60365" y="21158"/>
                </a:cubicBezTo>
                <a:lnTo>
                  <a:pt x="60365" y="1604"/>
                </a:lnTo>
                <a:cubicBezTo>
                  <a:pt x="60365" y="1241"/>
                  <a:pt x="60469" y="983"/>
                  <a:pt x="60727" y="724"/>
                </a:cubicBezTo>
                <a:cubicBezTo>
                  <a:pt x="60934" y="465"/>
                  <a:pt x="61244" y="362"/>
                  <a:pt x="61606" y="362"/>
                </a:cubicBezTo>
                <a:close/>
                <a:moveTo>
                  <a:pt x="19191" y="362"/>
                </a:moveTo>
                <a:lnTo>
                  <a:pt x="33881" y="362"/>
                </a:lnTo>
                <a:cubicBezTo>
                  <a:pt x="34243" y="362"/>
                  <a:pt x="34553" y="465"/>
                  <a:pt x="34760" y="672"/>
                </a:cubicBezTo>
                <a:cubicBezTo>
                  <a:pt x="35019" y="879"/>
                  <a:pt x="35122" y="1190"/>
                  <a:pt x="35122" y="1552"/>
                </a:cubicBezTo>
                <a:cubicBezTo>
                  <a:pt x="35122" y="1914"/>
                  <a:pt x="35019" y="2224"/>
                  <a:pt x="34760" y="2431"/>
                </a:cubicBezTo>
                <a:cubicBezTo>
                  <a:pt x="34502" y="2638"/>
                  <a:pt x="34191" y="2742"/>
                  <a:pt x="33829" y="2742"/>
                </a:cubicBezTo>
                <a:lnTo>
                  <a:pt x="27829" y="2742"/>
                </a:lnTo>
                <a:lnTo>
                  <a:pt x="27829" y="21158"/>
                </a:lnTo>
                <a:cubicBezTo>
                  <a:pt x="27829" y="21520"/>
                  <a:pt x="27725" y="21830"/>
                  <a:pt x="27467" y="22089"/>
                </a:cubicBezTo>
                <a:cubicBezTo>
                  <a:pt x="27208" y="22348"/>
                  <a:pt x="26898" y="22451"/>
                  <a:pt x="26484" y="22451"/>
                </a:cubicBezTo>
                <a:cubicBezTo>
                  <a:pt x="26122" y="22451"/>
                  <a:pt x="25812" y="22348"/>
                  <a:pt x="25553" y="22089"/>
                </a:cubicBezTo>
                <a:cubicBezTo>
                  <a:pt x="25294" y="21830"/>
                  <a:pt x="25191" y="21520"/>
                  <a:pt x="25191" y="21158"/>
                </a:cubicBezTo>
                <a:lnTo>
                  <a:pt x="25191" y="2742"/>
                </a:lnTo>
                <a:lnTo>
                  <a:pt x="19191" y="2742"/>
                </a:lnTo>
                <a:cubicBezTo>
                  <a:pt x="18829" y="2742"/>
                  <a:pt x="18570" y="2638"/>
                  <a:pt x="18311" y="2431"/>
                </a:cubicBezTo>
                <a:cubicBezTo>
                  <a:pt x="18053" y="2173"/>
                  <a:pt x="17949" y="1914"/>
                  <a:pt x="17949" y="1552"/>
                </a:cubicBezTo>
                <a:cubicBezTo>
                  <a:pt x="17949" y="1190"/>
                  <a:pt x="18053" y="879"/>
                  <a:pt x="18311" y="672"/>
                </a:cubicBezTo>
                <a:cubicBezTo>
                  <a:pt x="18518" y="465"/>
                  <a:pt x="18829" y="362"/>
                  <a:pt x="19191" y="362"/>
                </a:cubicBezTo>
                <a:close/>
                <a:moveTo>
                  <a:pt x="224907" y="259"/>
                </a:moveTo>
                <a:lnTo>
                  <a:pt x="233649" y="259"/>
                </a:lnTo>
                <a:cubicBezTo>
                  <a:pt x="234839" y="259"/>
                  <a:pt x="235925" y="569"/>
                  <a:pt x="236856" y="1087"/>
                </a:cubicBezTo>
                <a:cubicBezTo>
                  <a:pt x="237839" y="1656"/>
                  <a:pt x="238563" y="2380"/>
                  <a:pt x="239132" y="3311"/>
                </a:cubicBezTo>
                <a:cubicBezTo>
                  <a:pt x="239701" y="4294"/>
                  <a:pt x="239960" y="5329"/>
                  <a:pt x="239960" y="6570"/>
                </a:cubicBezTo>
                <a:cubicBezTo>
                  <a:pt x="239960" y="7450"/>
                  <a:pt x="239805" y="8277"/>
                  <a:pt x="239443" y="9053"/>
                </a:cubicBezTo>
                <a:cubicBezTo>
                  <a:pt x="239080" y="9778"/>
                  <a:pt x="238615" y="10450"/>
                  <a:pt x="238046" y="11019"/>
                </a:cubicBezTo>
                <a:cubicBezTo>
                  <a:pt x="237529" y="11536"/>
                  <a:pt x="236960" y="11898"/>
                  <a:pt x="236339" y="12157"/>
                </a:cubicBezTo>
                <a:cubicBezTo>
                  <a:pt x="236649" y="12312"/>
                  <a:pt x="236960" y="12519"/>
                  <a:pt x="237270" y="12726"/>
                </a:cubicBezTo>
                <a:cubicBezTo>
                  <a:pt x="237839" y="13192"/>
                  <a:pt x="238305" y="13709"/>
                  <a:pt x="238667" y="14382"/>
                </a:cubicBezTo>
                <a:cubicBezTo>
                  <a:pt x="239029" y="15054"/>
                  <a:pt x="239236" y="15830"/>
                  <a:pt x="239236" y="16709"/>
                </a:cubicBezTo>
                <a:cubicBezTo>
                  <a:pt x="239288" y="17485"/>
                  <a:pt x="239339" y="18106"/>
                  <a:pt x="239391" y="18572"/>
                </a:cubicBezTo>
                <a:cubicBezTo>
                  <a:pt x="239443" y="19037"/>
                  <a:pt x="239546" y="19400"/>
                  <a:pt x="239650" y="19658"/>
                </a:cubicBezTo>
                <a:cubicBezTo>
                  <a:pt x="239753" y="19917"/>
                  <a:pt x="239960" y="20124"/>
                  <a:pt x="240167" y="20279"/>
                </a:cubicBezTo>
                <a:cubicBezTo>
                  <a:pt x="240425" y="20486"/>
                  <a:pt x="240633" y="20744"/>
                  <a:pt x="240736" y="21003"/>
                </a:cubicBezTo>
                <a:cubicBezTo>
                  <a:pt x="240839" y="21314"/>
                  <a:pt x="240788" y="21624"/>
                  <a:pt x="240581" y="21934"/>
                </a:cubicBezTo>
                <a:cubicBezTo>
                  <a:pt x="240477" y="22141"/>
                  <a:pt x="240270" y="22296"/>
                  <a:pt x="240063" y="22348"/>
                </a:cubicBezTo>
                <a:cubicBezTo>
                  <a:pt x="239857" y="22452"/>
                  <a:pt x="239598" y="22452"/>
                  <a:pt x="239391" y="22452"/>
                </a:cubicBezTo>
                <a:cubicBezTo>
                  <a:pt x="239132" y="22400"/>
                  <a:pt x="238925" y="22348"/>
                  <a:pt x="238770" y="22245"/>
                </a:cubicBezTo>
                <a:cubicBezTo>
                  <a:pt x="238408" y="22090"/>
                  <a:pt x="238098" y="21779"/>
                  <a:pt x="237787" y="21417"/>
                </a:cubicBezTo>
                <a:cubicBezTo>
                  <a:pt x="237477" y="21055"/>
                  <a:pt x="237218" y="20486"/>
                  <a:pt x="237012" y="19813"/>
                </a:cubicBezTo>
                <a:cubicBezTo>
                  <a:pt x="236804" y="19141"/>
                  <a:pt x="236701" y="18158"/>
                  <a:pt x="236701" y="16968"/>
                </a:cubicBezTo>
                <a:cubicBezTo>
                  <a:pt x="236701" y="16296"/>
                  <a:pt x="236598" y="15778"/>
                  <a:pt x="236391" y="15313"/>
                </a:cubicBezTo>
                <a:cubicBezTo>
                  <a:pt x="236132" y="14847"/>
                  <a:pt x="235873" y="14485"/>
                  <a:pt x="235511" y="14226"/>
                </a:cubicBezTo>
                <a:cubicBezTo>
                  <a:pt x="235150" y="13968"/>
                  <a:pt x="234787" y="13761"/>
                  <a:pt x="234322" y="13657"/>
                </a:cubicBezTo>
                <a:cubicBezTo>
                  <a:pt x="233908" y="13554"/>
                  <a:pt x="233442" y="13502"/>
                  <a:pt x="232977" y="13502"/>
                </a:cubicBezTo>
                <a:lnTo>
                  <a:pt x="226304" y="13502"/>
                </a:lnTo>
                <a:lnTo>
                  <a:pt x="226304" y="21055"/>
                </a:lnTo>
                <a:cubicBezTo>
                  <a:pt x="226304" y="21417"/>
                  <a:pt x="226201" y="21727"/>
                  <a:pt x="225994" y="21986"/>
                </a:cubicBezTo>
                <a:cubicBezTo>
                  <a:pt x="225735" y="22245"/>
                  <a:pt x="225476" y="22348"/>
                  <a:pt x="225115" y="22348"/>
                </a:cubicBezTo>
                <a:cubicBezTo>
                  <a:pt x="224701" y="22348"/>
                  <a:pt x="224338" y="22245"/>
                  <a:pt x="224080" y="21986"/>
                </a:cubicBezTo>
                <a:cubicBezTo>
                  <a:pt x="223821" y="21727"/>
                  <a:pt x="223666" y="21417"/>
                  <a:pt x="223666" y="21055"/>
                </a:cubicBezTo>
                <a:lnTo>
                  <a:pt x="223666" y="1501"/>
                </a:lnTo>
                <a:cubicBezTo>
                  <a:pt x="223666" y="1138"/>
                  <a:pt x="223770" y="880"/>
                  <a:pt x="224028" y="621"/>
                </a:cubicBezTo>
                <a:cubicBezTo>
                  <a:pt x="224235" y="362"/>
                  <a:pt x="224545" y="259"/>
                  <a:pt x="224907" y="259"/>
                </a:cubicBezTo>
                <a:close/>
                <a:moveTo>
                  <a:pt x="40294" y="259"/>
                </a:moveTo>
                <a:lnTo>
                  <a:pt x="48984" y="259"/>
                </a:lnTo>
                <a:cubicBezTo>
                  <a:pt x="50174" y="259"/>
                  <a:pt x="51260" y="569"/>
                  <a:pt x="52191" y="1087"/>
                </a:cubicBezTo>
                <a:cubicBezTo>
                  <a:pt x="53174" y="1656"/>
                  <a:pt x="53899" y="2380"/>
                  <a:pt x="54467" y="3311"/>
                </a:cubicBezTo>
                <a:cubicBezTo>
                  <a:pt x="55037" y="4294"/>
                  <a:pt x="55295" y="5329"/>
                  <a:pt x="55295" y="6570"/>
                </a:cubicBezTo>
                <a:cubicBezTo>
                  <a:pt x="55295" y="7450"/>
                  <a:pt x="55140" y="8277"/>
                  <a:pt x="54778" y="9053"/>
                </a:cubicBezTo>
                <a:cubicBezTo>
                  <a:pt x="54416" y="9778"/>
                  <a:pt x="53950" y="10450"/>
                  <a:pt x="53381" y="11019"/>
                </a:cubicBezTo>
                <a:cubicBezTo>
                  <a:pt x="52864" y="11536"/>
                  <a:pt x="52295" y="11898"/>
                  <a:pt x="51674" y="12157"/>
                </a:cubicBezTo>
                <a:cubicBezTo>
                  <a:pt x="52036" y="12312"/>
                  <a:pt x="52295" y="12519"/>
                  <a:pt x="52605" y="12726"/>
                </a:cubicBezTo>
                <a:cubicBezTo>
                  <a:pt x="53174" y="13192"/>
                  <a:pt x="53640" y="13709"/>
                  <a:pt x="54002" y="14382"/>
                </a:cubicBezTo>
                <a:cubicBezTo>
                  <a:pt x="54364" y="15054"/>
                  <a:pt x="54571" y="15830"/>
                  <a:pt x="54571" y="16709"/>
                </a:cubicBezTo>
                <a:cubicBezTo>
                  <a:pt x="54623" y="17485"/>
                  <a:pt x="54675" y="18106"/>
                  <a:pt x="54726" y="18572"/>
                </a:cubicBezTo>
                <a:cubicBezTo>
                  <a:pt x="54778" y="19037"/>
                  <a:pt x="54881" y="19400"/>
                  <a:pt x="54985" y="19658"/>
                </a:cubicBezTo>
                <a:cubicBezTo>
                  <a:pt x="55088" y="19917"/>
                  <a:pt x="55295" y="20124"/>
                  <a:pt x="55502" y="20279"/>
                </a:cubicBezTo>
                <a:cubicBezTo>
                  <a:pt x="55761" y="20486"/>
                  <a:pt x="55968" y="20744"/>
                  <a:pt x="56123" y="21003"/>
                </a:cubicBezTo>
                <a:cubicBezTo>
                  <a:pt x="56226" y="21314"/>
                  <a:pt x="56175" y="21624"/>
                  <a:pt x="55968" y="21934"/>
                </a:cubicBezTo>
                <a:cubicBezTo>
                  <a:pt x="55864" y="22141"/>
                  <a:pt x="55657" y="22296"/>
                  <a:pt x="55450" y="22348"/>
                </a:cubicBezTo>
                <a:cubicBezTo>
                  <a:pt x="55244" y="22452"/>
                  <a:pt x="54985" y="22452"/>
                  <a:pt x="54778" y="22452"/>
                </a:cubicBezTo>
                <a:cubicBezTo>
                  <a:pt x="54519" y="22400"/>
                  <a:pt x="54312" y="22348"/>
                  <a:pt x="54157" y="22245"/>
                </a:cubicBezTo>
                <a:cubicBezTo>
                  <a:pt x="53795" y="22090"/>
                  <a:pt x="53485" y="21779"/>
                  <a:pt x="53174" y="21417"/>
                </a:cubicBezTo>
                <a:cubicBezTo>
                  <a:pt x="52864" y="21055"/>
                  <a:pt x="52605" y="20486"/>
                  <a:pt x="52399" y="19813"/>
                </a:cubicBezTo>
                <a:cubicBezTo>
                  <a:pt x="52191" y="19141"/>
                  <a:pt x="52088" y="18158"/>
                  <a:pt x="52088" y="16968"/>
                </a:cubicBezTo>
                <a:cubicBezTo>
                  <a:pt x="52088" y="16296"/>
                  <a:pt x="51985" y="15778"/>
                  <a:pt x="51778" y="15313"/>
                </a:cubicBezTo>
                <a:cubicBezTo>
                  <a:pt x="51519" y="14847"/>
                  <a:pt x="51260" y="14485"/>
                  <a:pt x="50898" y="14226"/>
                </a:cubicBezTo>
                <a:cubicBezTo>
                  <a:pt x="50537" y="13968"/>
                  <a:pt x="50174" y="13761"/>
                  <a:pt x="49709" y="13657"/>
                </a:cubicBezTo>
                <a:cubicBezTo>
                  <a:pt x="49295" y="13554"/>
                  <a:pt x="48829" y="13502"/>
                  <a:pt x="48364" y="13502"/>
                </a:cubicBezTo>
                <a:lnTo>
                  <a:pt x="41691" y="13502"/>
                </a:lnTo>
                <a:lnTo>
                  <a:pt x="41691" y="21055"/>
                </a:lnTo>
                <a:cubicBezTo>
                  <a:pt x="41691" y="21417"/>
                  <a:pt x="41588" y="21727"/>
                  <a:pt x="41381" y="21986"/>
                </a:cubicBezTo>
                <a:cubicBezTo>
                  <a:pt x="41122" y="22245"/>
                  <a:pt x="40863" y="22348"/>
                  <a:pt x="40502" y="22348"/>
                </a:cubicBezTo>
                <a:cubicBezTo>
                  <a:pt x="40088" y="22348"/>
                  <a:pt x="39777" y="22245"/>
                  <a:pt x="39467" y="21986"/>
                </a:cubicBezTo>
                <a:cubicBezTo>
                  <a:pt x="39208" y="21727"/>
                  <a:pt x="39053" y="21417"/>
                  <a:pt x="39053" y="21055"/>
                </a:cubicBezTo>
                <a:lnTo>
                  <a:pt x="39053" y="1501"/>
                </a:lnTo>
                <a:cubicBezTo>
                  <a:pt x="39053" y="1138"/>
                  <a:pt x="39157" y="880"/>
                  <a:pt x="39415" y="621"/>
                </a:cubicBezTo>
                <a:cubicBezTo>
                  <a:pt x="39622" y="362"/>
                  <a:pt x="39932" y="259"/>
                  <a:pt x="40294" y="259"/>
                </a:cubicBezTo>
                <a:close/>
                <a:moveTo>
                  <a:pt x="465800" y="104"/>
                </a:moveTo>
                <a:cubicBezTo>
                  <a:pt x="467041" y="104"/>
                  <a:pt x="468231" y="311"/>
                  <a:pt x="469369" y="725"/>
                </a:cubicBezTo>
                <a:cubicBezTo>
                  <a:pt x="470507" y="1139"/>
                  <a:pt x="471438" y="1759"/>
                  <a:pt x="472110" y="2587"/>
                </a:cubicBezTo>
                <a:cubicBezTo>
                  <a:pt x="472421" y="2949"/>
                  <a:pt x="472576" y="3260"/>
                  <a:pt x="472576" y="3518"/>
                </a:cubicBezTo>
                <a:cubicBezTo>
                  <a:pt x="472576" y="3725"/>
                  <a:pt x="472472" y="3932"/>
                  <a:pt x="472265" y="4139"/>
                </a:cubicBezTo>
                <a:cubicBezTo>
                  <a:pt x="472059" y="4346"/>
                  <a:pt x="471852" y="4449"/>
                  <a:pt x="471593" y="4449"/>
                </a:cubicBezTo>
                <a:cubicBezTo>
                  <a:pt x="471386" y="4449"/>
                  <a:pt x="471231" y="4398"/>
                  <a:pt x="471076" y="4242"/>
                </a:cubicBezTo>
                <a:cubicBezTo>
                  <a:pt x="470714" y="3777"/>
                  <a:pt x="470300" y="3415"/>
                  <a:pt x="469731" y="3053"/>
                </a:cubicBezTo>
                <a:cubicBezTo>
                  <a:pt x="469162" y="2691"/>
                  <a:pt x="468593" y="2432"/>
                  <a:pt x="467921" y="2225"/>
                </a:cubicBezTo>
                <a:cubicBezTo>
                  <a:pt x="467248" y="2070"/>
                  <a:pt x="466576" y="1966"/>
                  <a:pt x="465851" y="1966"/>
                </a:cubicBezTo>
                <a:cubicBezTo>
                  <a:pt x="464817" y="1966"/>
                  <a:pt x="463937" y="2122"/>
                  <a:pt x="463161" y="2432"/>
                </a:cubicBezTo>
                <a:cubicBezTo>
                  <a:pt x="462386" y="2742"/>
                  <a:pt x="461765" y="3156"/>
                  <a:pt x="461299" y="3725"/>
                </a:cubicBezTo>
                <a:cubicBezTo>
                  <a:pt x="460834" y="4294"/>
                  <a:pt x="460627" y="5018"/>
                  <a:pt x="460627" y="5794"/>
                </a:cubicBezTo>
                <a:cubicBezTo>
                  <a:pt x="460627" y="6674"/>
                  <a:pt x="460885" y="7398"/>
                  <a:pt x="461403" y="7967"/>
                </a:cubicBezTo>
                <a:cubicBezTo>
                  <a:pt x="461868" y="8536"/>
                  <a:pt x="462541" y="9002"/>
                  <a:pt x="463369" y="9364"/>
                </a:cubicBezTo>
                <a:cubicBezTo>
                  <a:pt x="464196" y="9726"/>
                  <a:pt x="465075" y="10088"/>
                  <a:pt x="466006" y="10398"/>
                </a:cubicBezTo>
                <a:cubicBezTo>
                  <a:pt x="466886" y="10657"/>
                  <a:pt x="467765" y="10968"/>
                  <a:pt x="468593" y="11278"/>
                </a:cubicBezTo>
                <a:cubicBezTo>
                  <a:pt x="469421" y="11588"/>
                  <a:pt x="470196" y="12002"/>
                  <a:pt x="470817" y="12468"/>
                </a:cubicBezTo>
                <a:cubicBezTo>
                  <a:pt x="471438" y="12933"/>
                  <a:pt x="471955" y="13554"/>
                  <a:pt x="472317" y="14278"/>
                </a:cubicBezTo>
                <a:cubicBezTo>
                  <a:pt x="472679" y="15003"/>
                  <a:pt x="472886" y="15934"/>
                  <a:pt x="472886" y="17072"/>
                </a:cubicBezTo>
                <a:cubicBezTo>
                  <a:pt x="472886" y="18158"/>
                  <a:pt x="472576" y="19089"/>
                  <a:pt x="471955" y="19969"/>
                </a:cubicBezTo>
                <a:cubicBezTo>
                  <a:pt x="471334" y="20848"/>
                  <a:pt x="470507" y="21521"/>
                  <a:pt x="469421" y="22038"/>
                </a:cubicBezTo>
                <a:cubicBezTo>
                  <a:pt x="468386" y="22555"/>
                  <a:pt x="467145" y="22814"/>
                  <a:pt x="465696" y="22814"/>
                </a:cubicBezTo>
                <a:cubicBezTo>
                  <a:pt x="464093" y="22814"/>
                  <a:pt x="462696" y="22555"/>
                  <a:pt x="461506" y="22038"/>
                </a:cubicBezTo>
                <a:cubicBezTo>
                  <a:pt x="460317" y="21521"/>
                  <a:pt x="459230" y="20693"/>
                  <a:pt x="458144" y="19658"/>
                </a:cubicBezTo>
                <a:cubicBezTo>
                  <a:pt x="458041" y="19555"/>
                  <a:pt x="457937" y="19451"/>
                  <a:pt x="457886" y="19348"/>
                </a:cubicBezTo>
                <a:cubicBezTo>
                  <a:pt x="457834" y="19193"/>
                  <a:pt x="457782" y="19038"/>
                  <a:pt x="457782" y="18882"/>
                </a:cubicBezTo>
                <a:cubicBezTo>
                  <a:pt x="457782" y="18675"/>
                  <a:pt x="457886" y="18417"/>
                  <a:pt x="458092" y="18210"/>
                </a:cubicBezTo>
                <a:cubicBezTo>
                  <a:pt x="458299" y="18003"/>
                  <a:pt x="458506" y="17899"/>
                  <a:pt x="458765" y="17899"/>
                </a:cubicBezTo>
                <a:cubicBezTo>
                  <a:pt x="458972" y="17899"/>
                  <a:pt x="459230" y="18003"/>
                  <a:pt x="459437" y="18210"/>
                </a:cubicBezTo>
                <a:cubicBezTo>
                  <a:pt x="460265" y="19089"/>
                  <a:pt x="461196" y="19762"/>
                  <a:pt x="462230" y="20227"/>
                </a:cubicBezTo>
                <a:cubicBezTo>
                  <a:pt x="463265" y="20693"/>
                  <a:pt x="464403" y="20900"/>
                  <a:pt x="465593" y="20900"/>
                </a:cubicBezTo>
                <a:cubicBezTo>
                  <a:pt x="466576" y="20900"/>
                  <a:pt x="467507" y="20745"/>
                  <a:pt x="468282" y="20434"/>
                </a:cubicBezTo>
                <a:cubicBezTo>
                  <a:pt x="469058" y="20124"/>
                  <a:pt x="469679" y="19658"/>
                  <a:pt x="470145" y="19089"/>
                </a:cubicBezTo>
                <a:cubicBezTo>
                  <a:pt x="470558" y="18469"/>
                  <a:pt x="470817" y="17796"/>
                  <a:pt x="470817" y="17020"/>
                </a:cubicBezTo>
                <a:cubicBezTo>
                  <a:pt x="470817" y="16089"/>
                  <a:pt x="470558" y="15313"/>
                  <a:pt x="470041" y="14692"/>
                </a:cubicBezTo>
                <a:cubicBezTo>
                  <a:pt x="469524" y="14071"/>
                  <a:pt x="468852" y="13606"/>
                  <a:pt x="467972" y="13192"/>
                </a:cubicBezTo>
                <a:cubicBezTo>
                  <a:pt x="467093" y="12830"/>
                  <a:pt x="466110" y="12468"/>
                  <a:pt x="465075" y="12157"/>
                </a:cubicBezTo>
                <a:cubicBezTo>
                  <a:pt x="464196" y="11899"/>
                  <a:pt x="463369" y="11588"/>
                  <a:pt x="462593" y="11278"/>
                </a:cubicBezTo>
                <a:cubicBezTo>
                  <a:pt x="461817" y="10968"/>
                  <a:pt x="461144" y="10554"/>
                  <a:pt x="460523" y="10088"/>
                </a:cubicBezTo>
                <a:cubicBezTo>
                  <a:pt x="459954" y="9623"/>
                  <a:pt x="459489" y="9002"/>
                  <a:pt x="459127" y="8329"/>
                </a:cubicBezTo>
                <a:cubicBezTo>
                  <a:pt x="458765" y="7605"/>
                  <a:pt x="458609" y="6777"/>
                  <a:pt x="458609" y="5794"/>
                </a:cubicBezTo>
                <a:cubicBezTo>
                  <a:pt x="458609" y="4708"/>
                  <a:pt x="458920" y="3725"/>
                  <a:pt x="459489" y="2846"/>
                </a:cubicBezTo>
                <a:cubicBezTo>
                  <a:pt x="460110" y="2018"/>
                  <a:pt x="460937" y="1346"/>
                  <a:pt x="462024" y="828"/>
                </a:cubicBezTo>
                <a:cubicBezTo>
                  <a:pt x="463110" y="363"/>
                  <a:pt x="464351" y="104"/>
                  <a:pt x="465800" y="104"/>
                </a:cubicBezTo>
                <a:close/>
                <a:moveTo>
                  <a:pt x="392502" y="104"/>
                </a:moveTo>
                <a:cubicBezTo>
                  <a:pt x="393640" y="104"/>
                  <a:pt x="394726" y="259"/>
                  <a:pt x="395761" y="518"/>
                </a:cubicBezTo>
                <a:cubicBezTo>
                  <a:pt x="396796" y="776"/>
                  <a:pt x="397727" y="1190"/>
                  <a:pt x="398554" y="1708"/>
                </a:cubicBezTo>
                <a:cubicBezTo>
                  <a:pt x="398658" y="1811"/>
                  <a:pt x="398813" y="1915"/>
                  <a:pt x="398864" y="2070"/>
                </a:cubicBezTo>
                <a:cubicBezTo>
                  <a:pt x="398916" y="2173"/>
                  <a:pt x="398968" y="2328"/>
                  <a:pt x="398968" y="2484"/>
                </a:cubicBezTo>
                <a:cubicBezTo>
                  <a:pt x="398968" y="2794"/>
                  <a:pt x="398916" y="3053"/>
                  <a:pt x="398709" y="3208"/>
                </a:cubicBezTo>
                <a:cubicBezTo>
                  <a:pt x="398502" y="3363"/>
                  <a:pt x="398296" y="3467"/>
                  <a:pt x="398089" y="3467"/>
                </a:cubicBezTo>
                <a:cubicBezTo>
                  <a:pt x="397985" y="3467"/>
                  <a:pt x="397882" y="3415"/>
                  <a:pt x="397778" y="3415"/>
                </a:cubicBezTo>
                <a:cubicBezTo>
                  <a:pt x="397675" y="3415"/>
                  <a:pt x="397623" y="3363"/>
                  <a:pt x="397520" y="3311"/>
                </a:cubicBezTo>
                <a:cubicBezTo>
                  <a:pt x="396796" y="2949"/>
                  <a:pt x="396020" y="2587"/>
                  <a:pt x="395192" y="2380"/>
                </a:cubicBezTo>
                <a:cubicBezTo>
                  <a:pt x="394364" y="2122"/>
                  <a:pt x="393433" y="2018"/>
                  <a:pt x="392502" y="2018"/>
                </a:cubicBezTo>
                <a:cubicBezTo>
                  <a:pt x="390692" y="2018"/>
                  <a:pt x="389088" y="2432"/>
                  <a:pt x="387692" y="3260"/>
                </a:cubicBezTo>
                <a:cubicBezTo>
                  <a:pt x="386295" y="4087"/>
                  <a:pt x="385157" y="5174"/>
                  <a:pt x="384381" y="6622"/>
                </a:cubicBezTo>
                <a:cubicBezTo>
                  <a:pt x="383605" y="8071"/>
                  <a:pt x="383191" y="9674"/>
                  <a:pt x="383191" y="11485"/>
                </a:cubicBezTo>
                <a:cubicBezTo>
                  <a:pt x="383191" y="13295"/>
                  <a:pt x="383605" y="14899"/>
                  <a:pt x="384381" y="16348"/>
                </a:cubicBezTo>
                <a:cubicBezTo>
                  <a:pt x="385157" y="17744"/>
                  <a:pt x="386295" y="18882"/>
                  <a:pt x="387692" y="19710"/>
                </a:cubicBezTo>
                <a:cubicBezTo>
                  <a:pt x="389088" y="20538"/>
                  <a:pt x="390692" y="20952"/>
                  <a:pt x="392502" y="20952"/>
                </a:cubicBezTo>
                <a:cubicBezTo>
                  <a:pt x="393433" y="20952"/>
                  <a:pt x="394364" y="20796"/>
                  <a:pt x="395347" y="20538"/>
                </a:cubicBezTo>
                <a:cubicBezTo>
                  <a:pt x="396226" y="20279"/>
                  <a:pt x="397002" y="19917"/>
                  <a:pt x="397675" y="19503"/>
                </a:cubicBezTo>
                <a:lnTo>
                  <a:pt x="397675" y="13244"/>
                </a:lnTo>
                <a:lnTo>
                  <a:pt x="392709" y="13244"/>
                </a:lnTo>
                <a:cubicBezTo>
                  <a:pt x="392450" y="13244"/>
                  <a:pt x="392244" y="13140"/>
                  <a:pt x="392036" y="12933"/>
                </a:cubicBezTo>
                <a:cubicBezTo>
                  <a:pt x="391830" y="12726"/>
                  <a:pt x="391726" y="12519"/>
                  <a:pt x="391726" y="12261"/>
                </a:cubicBezTo>
                <a:cubicBezTo>
                  <a:pt x="391726" y="12002"/>
                  <a:pt x="391830" y="11743"/>
                  <a:pt x="392036" y="11588"/>
                </a:cubicBezTo>
                <a:cubicBezTo>
                  <a:pt x="392192" y="11433"/>
                  <a:pt x="392450" y="11330"/>
                  <a:pt x="392709" y="11330"/>
                </a:cubicBezTo>
                <a:lnTo>
                  <a:pt x="398761" y="11330"/>
                </a:lnTo>
                <a:cubicBezTo>
                  <a:pt x="399020" y="11330"/>
                  <a:pt x="399227" y="11433"/>
                  <a:pt x="399382" y="11640"/>
                </a:cubicBezTo>
                <a:cubicBezTo>
                  <a:pt x="399537" y="11795"/>
                  <a:pt x="399640" y="12054"/>
                  <a:pt x="399640" y="12313"/>
                </a:cubicBezTo>
                <a:lnTo>
                  <a:pt x="399640" y="19917"/>
                </a:lnTo>
                <a:cubicBezTo>
                  <a:pt x="399640" y="20072"/>
                  <a:pt x="399640" y="20227"/>
                  <a:pt x="399537" y="20383"/>
                </a:cubicBezTo>
                <a:cubicBezTo>
                  <a:pt x="399433" y="20538"/>
                  <a:pt x="399330" y="20641"/>
                  <a:pt x="399175" y="20745"/>
                </a:cubicBezTo>
                <a:cubicBezTo>
                  <a:pt x="398244" y="21365"/>
                  <a:pt x="397209" y="21883"/>
                  <a:pt x="396071" y="22245"/>
                </a:cubicBezTo>
                <a:cubicBezTo>
                  <a:pt x="394933" y="22607"/>
                  <a:pt x="393744" y="22814"/>
                  <a:pt x="392502" y="22814"/>
                </a:cubicBezTo>
                <a:cubicBezTo>
                  <a:pt x="390899" y="22814"/>
                  <a:pt x="389398" y="22555"/>
                  <a:pt x="388002" y="21986"/>
                </a:cubicBezTo>
                <a:cubicBezTo>
                  <a:pt x="386605" y="21417"/>
                  <a:pt x="385416" y="20641"/>
                  <a:pt x="384381" y="19607"/>
                </a:cubicBezTo>
                <a:cubicBezTo>
                  <a:pt x="383346" y="18572"/>
                  <a:pt x="382571" y="17382"/>
                  <a:pt x="382001" y="15985"/>
                </a:cubicBezTo>
                <a:cubicBezTo>
                  <a:pt x="381433" y="14589"/>
                  <a:pt x="381174" y="13089"/>
                  <a:pt x="381174" y="11485"/>
                </a:cubicBezTo>
                <a:cubicBezTo>
                  <a:pt x="381174" y="9881"/>
                  <a:pt x="381433" y="8381"/>
                  <a:pt x="382001" y="6984"/>
                </a:cubicBezTo>
                <a:cubicBezTo>
                  <a:pt x="382571" y="5587"/>
                  <a:pt x="383346" y="4398"/>
                  <a:pt x="384381" y="3363"/>
                </a:cubicBezTo>
                <a:cubicBezTo>
                  <a:pt x="385416" y="2328"/>
                  <a:pt x="386605" y="1552"/>
                  <a:pt x="388002" y="983"/>
                </a:cubicBezTo>
                <a:cubicBezTo>
                  <a:pt x="389398" y="414"/>
                  <a:pt x="390899" y="104"/>
                  <a:pt x="392502" y="104"/>
                </a:cubicBezTo>
                <a:close/>
                <a:moveTo>
                  <a:pt x="134179" y="104"/>
                </a:moveTo>
                <a:cubicBezTo>
                  <a:pt x="135265" y="104"/>
                  <a:pt x="136352" y="259"/>
                  <a:pt x="137386" y="570"/>
                </a:cubicBezTo>
                <a:cubicBezTo>
                  <a:pt x="138421" y="828"/>
                  <a:pt x="139352" y="1242"/>
                  <a:pt x="140231" y="1811"/>
                </a:cubicBezTo>
                <a:cubicBezTo>
                  <a:pt x="140593" y="1966"/>
                  <a:pt x="140800" y="2277"/>
                  <a:pt x="140852" y="2639"/>
                </a:cubicBezTo>
                <a:cubicBezTo>
                  <a:pt x="140904" y="3001"/>
                  <a:pt x="140800" y="3363"/>
                  <a:pt x="140541" y="3673"/>
                </a:cubicBezTo>
                <a:cubicBezTo>
                  <a:pt x="140335" y="3984"/>
                  <a:pt x="140128" y="4139"/>
                  <a:pt x="139817" y="4139"/>
                </a:cubicBezTo>
                <a:cubicBezTo>
                  <a:pt x="139507" y="4139"/>
                  <a:pt x="139248" y="4087"/>
                  <a:pt x="138938" y="3932"/>
                </a:cubicBezTo>
                <a:cubicBezTo>
                  <a:pt x="138265" y="3518"/>
                  <a:pt x="137490" y="3208"/>
                  <a:pt x="136714" y="2949"/>
                </a:cubicBezTo>
                <a:cubicBezTo>
                  <a:pt x="135886" y="2691"/>
                  <a:pt x="135058" y="2587"/>
                  <a:pt x="134179" y="2587"/>
                </a:cubicBezTo>
                <a:cubicBezTo>
                  <a:pt x="132938" y="2587"/>
                  <a:pt x="131800" y="2846"/>
                  <a:pt x="130765" y="3260"/>
                </a:cubicBezTo>
                <a:cubicBezTo>
                  <a:pt x="129731" y="3673"/>
                  <a:pt x="128851" y="4294"/>
                  <a:pt x="128075" y="5070"/>
                </a:cubicBezTo>
                <a:cubicBezTo>
                  <a:pt x="127351" y="5846"/>
                  <a:pt x="126730" y="6777"/>
                  <a:pt x="126317" y="7864"/>
                </a:cubicBezTo>
                <a:cubicBezTo>
                  <a:pt x="125903" y="8950"/>
                  <a:pt x="125696" y="10140"/>
                  <a:pt x="125696" y="11433"/>
                </a:cubicBezTo>
                <a:cubicBezTo>
                  <a:pt x="125696" y="12830"/>
                  <a:pt x="125903" y="14071"/>
                  <a:pt x="126368" y="15158"/>
                </a:cubicBezTo>
                <a:cubicBezTo>
                  <a:pt x="126782" y="16244"/>
                  <a:pt x="127403" y="17175"/>
                  <a:pt x="128179" y="17951"/>
                </a:cubicBezTo>
                <a:cubicBezTo>
                  <a:pt x="128955" y="18727"/>
                  <a:pt x="129834" y="19296"/>
                  <a:pt x="130869" y="19710"/>
                </a:cubicBezTo>
                <a:cubicBezTo>
                  <a:pt x="131851" y="20124"/>
                  <a:pt x="132990" y="20331"/>
                  <a:pt x="134179" y="20331"/>
                </a:cubicBezTo>
                <a:cubicBezTo>
                  <a:pt x="135007" y="20331"/>
                  <a:pt x="135886" y="20227"/>
                  <a:pt x="136662" y="19969"/>
                </a:cubicBezTo>
                <a:cubicBezTo>
                  <a:pt x="137438" y="19710"/>
                  <a:pt x="138214" y="19400"/>
                  <a:pt x="138938" y="18934"/>
                </a:cubicBezTo>
                <a:cubicBezTo>
                  <a:pt x="139248" y="18779"/>
                  <a:pt x="139507" y="18727"/>
                  <a:pt x="139817" y="18779"/>
                </a:cubicBezTo>
                <a:cubicBezTo>
                  <a:pt x="140076" y="18831"/>
                  <a:pt x="140335" y="18986"/>
                  <a:pt x="140645" y="19141"/>
                </a:cubicBezTo>
                <a:cubicBezTo>
                  <a:pt x="140852" y="19451"/>
                  <a:pt x="140955" y="19814"/>
                  <a:pt x="140904" y="20176"/>
                </a:cubicBezTo>
                <a:cubicBezTo>
                  <a:pt x="140800" y="20589"/>
                  <a:pt x="140645" y="20848"/>
                  <a:pt x="140283" y="21003"/>
                </a:cubicBezTo>
                <a:cubicBezTo>
                  <a:pt x="139766" y="21314"/>
                  <a:pt x="139145" y="21624"/>
                  <a:pt x="138473" y="21883"/>
                </a:cubicBezTo>
                <a:cubicBezTo>
                  <a:pt x="137800" y="22141"/>
                  <a:pt x="137076" y="22348"/>
                  <a:pt x="136352" y="22504"/>
                </a:cubicBezTo>
                <a:cubicBezTo>
                  <a:pt x="135627" y="22659"/>
                  <a:pt x="134903" y="22710"/>
                  <a:pt x="134179" y="22710"/>
                </a:cubicBezTo>
                <a:cubicBezTo>
                  <a:pt x="132679" y="22710"/>
                  <a:pt x="131231" y="22452"/>
                  <a:pt x="129886" y="21935"/>
                </a:cubicBezTo>
                <a:cubicBezTo>
                  <a:pt x="128541" y="21417"/>
                  <a:pt x="127351" y="20641"/>
                  <a:pt x="126317" y="19658"/>
                </a:cubicBezTo>
                <a:cubicBezTo>
                  <a:pt x="125282" y="18675"/>
                  <a:pt x="124506" y="17486"/>
                  <a:pt x="123886" y="16089"/>
                </a:cubicBezTo>
                <a:cubicBezTo>
                  <a:pt x="123316" y="14692"/>
                  <a:pt x="123006" y="13140"/>
                  <a:pt x="123006" y="11381"/>
                </a:cubicBezTo>
                <a:cubicBezTo>
                  <a:pt x="123006" y="9778"/>
                  <a:pt x="123265" y="8226"/>
                  <a:pt x="123834" y="6881"/>
                </a:cubicBezTo>
                <a:cubicBezTo>
                  <a:pt x="124403" y="5536"/>
                  <a:pt x="125179" y="4346"/>
                  <a:pt x="126213" y="3311"/>
                </a:cubicBezTo>
                <a:cubicBezTo>
                  <a:pt x="127248" y="2277"/>
                  <a:pt x="128438" y="1501"/>
                  <a:pt x="129782" y="932"/>
                </a:cubicBezTo>
                <a:cubicBezTo>
                  <a:pt x="131127" y="363"/>
                  <a:pt x="132576" y="104"/>
                  <a:pt x="134179" y="104"/>
                </a:cubicBezTo>
                <a:close/>
                <a:moveTo>
                  <a:pt x="421573" y="52"/>
                </a:moveTo>
                <a:cubicBezTo>
                  <a:pt x="423125" y="52"/>
                  <a:pt x="424522" y="311"/>
                  <a:pt x="425815" y="880"/>
                </a:cubicBezTo>
                <a:cubicBezTo>
                  <a:pt x="427108" y="1449"/>
                  <a:pt x="428246" y="2225"/>
                  <a:pt x="429177" y="3259"/>
                </a:cubicBezTo>
                <a:cubicBezTo>
                  <a:pt x="430108" y="4294"/>
                  <a:pt x="430884" y="5484"/>
                  <a:pt x="431350" y="6880"/>
                </a:cubicBezTo>
                <a:cubicBezTo>
                  <a:pt x="431867" y="8226"/>
                  <a:pt x="432125" y="9777"/>
                  <a:pt x="432125" y="11433"/>
                </a:cubicBezTo>
                <a:cubicBezTo>
                  <a:pt x="432125" y="13088"/>
                  <a:pt x="431867" y="14588"/>
                  <a:pt x="431350" y="15985"/>
                </a:cubicBezTo>
                <a:cubicBezTo>
                  <a:pt x="430832" y="17382"/>
                  <a:pt x="430108" y="18572"/>
                  <a:pt x="429177" y="19606"/>
                </a:cubicBezTo>
                <a:cubicBezTo>
                  <a:pt x="428246" y="20641"/>
                  <a:pt x="427108" y="21417"/>
                  <a:pt x="425815" y="21986"/>
                </a:cubicBezTo>
                <a:cubicBezTo>
                  <a:pt x="424522" y="22555"/>
                  <a:pt x="423125" y="22814"/>
                  <a:pt x="421573" y="22814"/>
                </a:cubicBezTo>
                <a:cubicBezTo>
                  <a:pt x="420021" y="22814"/>
                  <a:pt x="418625" y="22555"/>
                  <a:pt x="417332" y="21986"/>
                </a:cubicBezTo>
                <a:cubicBezTo>
                  <a:pt x="416038" y="21417"/>
                  <a:pt x="414901" y="20641"/>
                  <a:pt x="413969" y="19606"/>
                </a:cubicBezTo>
                <a:cubicBezTo>
                  <a:pt x="413038" y="18572"/>
                  <a:pt x="412314" y="17330"/>
                  <a:pt x="411797" y="15985"/>
                </a:cubicBezTo>
                <a:cubicBezTo>
                  <a:pt x="411280" y="14640"/>
                  <a:pt x="411021" y="13088"/>
                  <a:pt x="411021" y="11433"/>
                </a:cubicBezTo>
                <a:cubicBezTo>
                  <a:pt x="411021" y="9777"/>
                  <a:pt x="411280" y="8277"/>
                  <a:pt x="411797" y="6880"/>
                </a:cubicBezTo>
                <a:cubicBezTo>
                  <a:pt x="412262" y="5484"/>
                  <a:pt x="413038" y="4294"/>
                  <a:pt x="413969" y="3259"/>
                </a:cubicBezTo>
                <a:cubicBezTo>
                  <a:pt x="414901" y="2225"/>
                  <a:pt x="416038" y="1449"/>
                  <a:pt x="417332" y="880"/>
                </a:cubicBezTo>
                <a:cubicBezTo>
                  <a:pt x="418625" y="311"/>
                  <a:pt x="420021" y="52"/>
                  <a:pt x="421573" y="52"/>
                </a:cubicBezTo>
                <a:close/>
                <a:moveTo>
                  <a:pt x="298670" y="52"/>
                </a:moveTo>
                <a:cubicBezTo>
                  <a:pt x="300222" y="52"/>
                  <a:pt x="301619" y="311"/>
                  <a:pt x="302912" y="880"/>
                </a:cubicBezTo>
                <a:cubicBezTo>
                  <a:pt x="304205" y="1449"/>
                  <a:pt x="305343" y="2225"/>
                  <a:pt x="306274" y="3259"/>
                </a:cubicBezTo>
                <a:cubicBezTo>
                  <a:pt x="307205" y="4294"/>
                  <a:pt x="307981" y="5484"/>
                  <a:pt x="308447" y="6880"/>
                </a:cubicBezTo>
                <a:cubicBezTo>
                  <a:pt x="308964" y="8226"/>
                  <a:pt x="309222" y="9777"/>
                  <a:pt x="309222" y="11433"/>
                </a:cubicBezTo>
                <a:cubicBezTo>
                  <a:pt x="309222" y="13088"/>
                  <a:pt x="308964" y="14588"/>
                  <a:pt x="308447" y="15985"/>
                </a:cubicBezTo>
                <a:cubicBezTo>
                  <a:pt x="307929" y="17382"/>
                  <a:pt x="307205" y="18572"/>
                  <a:pt x="306274" y="19606"/>
                </a:cubicBezTo>
                <a:cubicBezTo>
                  <a:pt x="305343" y="20641"/>
                  <a:pt x="304205" y="21417"/>
                  <a:pt x="302912" y="21986"/>
                </a:cubicBezTo>
                <a:cubicBezTo>
                  <a:pt x="301619" y="22555"/>
                  <a:pt x="300222" y="22814"/>
                  <a:pt x="298670" y="22814"/>
                </a:cubicBezTo>
                <a:cubicBezTo>
                  <a:pt x="297118" y="22814"/>
                  <a:pt x="295722" y="22555"/>
                  <a:pt x="294429" y="21986"/>
                </a:cubicBezTo>
                <a:cubicBezTo>
                  <a:pt x="293135" y="21417"/>
                  <a:pt x="291998" y="20641"/>
                  <a:pt x="291066" y="19606"/>
                </a:cubicBezTo>
                <a:cubicBezTo>
                  <a:pt x="290135" y="18572"/>
                  <a:pt x="289411" y="17382"/>
                  <a:pt x="288894" y="15985"/>
                </a:cubicBezTo>
                <a:cubicBezTo>
                  <a:pt x="288377" y="14640"/>
                  <a:pt x="288118" y="13088"/>
                  <a:pt x="288118" y="11433"/>
                </a:cubicBezTo>
                <a:cubicBezTo>
                  <a:pt x="288118" y="9777"/>
                  <a:pt x="288377" y="8277"/>
                  <a:pt x="288894" y="6880"/>
                </a:cubicBezTo>
                <a:cubicBezTo>
                  <a:pt x="289411" y="5484"/>
                  <a:pt x="290135" y="4294"/>
                  <a:pt x="291066" y="3259"/>
                </a:cubicBezTo>
                <a:cubicBezTo>
                  <a:pt x="291998" y="2225"/>
                  <a:pt x="293135" y="1449"/>
                  <a:pt x="294429" y="880"/>
                </a:cubicBezTo>
                <a:cubicBezTo>
                  <a:pt x="295722" y="311"/>
                  <a:pt x="297118" y="52"/>
                  <a:pt x="298670" y="52"/>
                </a:cubicBezTo>
                <a:close/>
                <a:moveTo>
                  <a:pt x="8069" y="0"/>
                </a:moveTo>
                <a:cubicBezTo>
                  <a:pt x="9363" y="0"/>
                  <a:pt x="10604" y="207"/>
                  <a:pt x="11742" y="621"/>
                </a:cubicBezTo>
                <a:cubicBezTo>
                  <a:pt x="12880" y="1086"/>
                  <a:pt x="13811" y="1655"/>
                  <a:pt x="14483" y="2380"/>
                </a:cubicBezTo>
                <a:cubicBezTo>
                  <a:pt x="14897" y="2793"/>
                  <a:pt x="15104" y="3207"/>
                  <a:pt x="15104" y="3569"/>
                </a:cubicBezTo>
                <a:cubicBezTo>
                  <a:pt x="15104" y="3880"/>
                  <a:pt x="14949" y="4190"/>
                  <a:pt x="14690" y="4449"/>
                </a:cubicBezTo>
                <a:cubicBezTo>
                  <a:pt x="14432" y="4708"/>
                  <a:pt x="14121" y="4863"/>
                  <a:pt x="13811" y="4863"/>
                </a:cubicBezTo>
                <a:cubicBezTo>
                  <a:pt x="13604" y="4863"/>
                  <a:pt x="13397" y="4759"/>
                  <a:pt x="13190" y="4604"/>
                </a:cubicBezTo>
                <a:cubicBezTo>
                  <a:pt x="12828" y="4190"/>
                  <a:pt x="12414" y="3828"/>
                  <a:pt x="11845" y="3518"/>
                </a:cubicBezTo>
                <a:cubicBezTo>
                  <a:pt x="11276" y="3207"/>
                  <a:pt x="10707" y="2949"/>
                  <a:pt x="10035" y="2742"/>
                </a:cubicBezTo>
                <a:cubicBezTo>
                  <a:pt x="9363" y="2587"/>
                  <a:pt x="8742" y="2483"/>
                  <a:pt x="8069" y="2483"/>
                </a:cubicBezTo>
                <a:cubicBezTo>
                  <a:pt x="7138" y="2483"/>
                  <a:pt x="6259" y="2638"/>
                  <a:pt x="5535" y="2897"/>
                </a:cubicBezTo>
                <a:cubicBezTo>
                  <a:pt x="4811" y="3156"/>
                  <a:pt x="4242" y="3569"/>
                  <a:pt x="3828" y="4087"/>
                </a:cubicBezTo>
                <a:cubicBezTo>
                  <a:pt x="3414" y="4604"/>
                  <a:pt x="3207" y="5225"/>
                  <a:pt x="3207" y="5949"/>
                </a:cubicBezTo>
                <a:cubicBezTo>
                  <a:pt x="3207" y="6725"/>
                  <a:pt x="3414" y="7398"/>
                  <a:pt x="3880" y="7915"/>
                </a:cubicBezTo>
                <a:cubicBezTo>
                  <a:pt x="4345" y="8432"/>
                  <a:pt x="4966" y="8846"/>
                  <a:pt x="5742" y="9156"/>
                </a:cubicBezTo>
                <a:cubicBezTo>
                  <a:pt x="6518" y="9518"/>
                  <a:pt x="7397" y="9777"/>
                  <a:pt x="8328" y="10036"/>
                </a:cubicBezTo>
                <a:cubicBezTo>
                  <a:pt x="9363" y="10294"/>
                  <a:pt x="10294" y="10605"/>
                  <a:pt x="11173" y="10915"/>
                </a:cubicBezTo>
                <a:cubicBezTo>
                  <a:pt x="12052" y="11277"/>
                  <a:pt x="12828" y="11691"/>
                  <a:pt x="13449" y="12157"/>
                </a:cubicBezTo>
                <a:cubicBezTo>
                  <a:pt x="14070" y="12622"/>
                  <a:pt x="14587" y="13243"/>
                  <a:pt x="15001" y="13916"/>
                </a:cubicBezTo>
                <a:cubicBezTo>
                  <a:pt x="15363" y="14640"/>
                  <a:pt x="15518" y="15571"/>
                  <a:pt x="15518" y="16657"/>
                </a:cubicBezTo>
                <a:cubicBezTo>
                  <a:pt x="15518" y="17847"/>
                  <a:pt x="15208" y="18882"/>
                  <a:pt x="14535" y="19761"/>
                </a:cubicBezTo>
                <a:cubicBezTo>
                  <a:pt x="13863" y="20641"/>
                  <a:pt x="12983" y="21365"/>
                  <a:pt x="11845" y="21882"/>
                </a:cubicBezTo>
                <a:cubicBezTo>
                  <a:pt x="10707" y="22400"/>
                  <a:pt x="9414" y="22710"/>
                  <a:pt x="8018" y="22710"/>
                </a:cubicBezTo>
                <a:cubicBezTo>
                  <a:pt x="6466" y="22710"/>
                  <a:pt x="5121" y="22503"/>
                  <a:pt x="3931" y="22037"/>
                </a:cubicBezTo>
                <a:cubicBezTo>
                  <a:pt x="2741" y="21572"/>
                  <a:pt x="1604" y="20848"/>
                  <a:pt x="517" y="19813"/>
                </a:cubicBezTo>
                <a:cubicBezTo>
                  <a:pt x="362" y="19710"/>
                  <a:pt x="259" y="19503"/>
                  <a:pt x="155" y="19347"/>
                </a:cubicBezTo>
                <a:cubicBezTo>
                  <a:pt x="52" y="19192"/>
                  <a:pt x="0" y="18985"/>
                  <a:pt x="0" y="18778"/>
                </a:cubicBezTo>
                <a:cubicBezTo>
                  <a:pt x="0" y="18468"/>
                  <a:pt x="104" y="18158"/>
                  <a:pt x="362" y="17899"/>
                </a:cubicBezTo>
                <a:cubicBezTo>
                  <a:pt x="569" y="17640"/>
                  <a:pt x="879" y="17485"/>
                  <a:pt x="1241" y="17485"/>
                </a:cubicBezTo>
                <a:cubicBezTo>
                  <a:pt x="1500" y="17485"/>
                  <a:pt x="1810" y="17640"/>
                  <a:pt x="2017" y="17847"/>
                </a:cubicBezTo>
                <a:cubicBezTo>
                  <a:pt x="2845" y="18623"/>
                  <a:pt x="3724" y="19244"/>
                  <a:pt x="4707" y="19658"/>
                </a:cubicBezTo>
                <a:cubicBezTo>
                  <a:pt x="5690" y="20072"/>
                  <a:pt x="6776" y="20279"/>
                  <a:pt x="7966" y="20279"/>
                </a:cubicBezTo>
                <a:cubicBezTo>
                  <a:pt x="8897" y="20279"/>
                  <a:pt x="9776" y="20123"/>
                  <a:pt x="10500" y="19813"/>
                </a:cubicBezTo>
                <a:cubicBezTo>
                  <a:pt x="11225" y="19503"/>
                  <a:pt x="11794" y="19089"/>
                  <a:pt x="12259" y="18571"/>
                </a:cubicBezTo>
                <a:cubicBezTo>
                  <a:pt x="12725" y="18054"/>
                  <a:pt x="12932" y="17433"/>
                  <a:pt x="12932" y="16761"/>
                </a:cubicBezTo>
                <a:cubicBezTo>
                  <a:pt x="12932" y="15933"/>
                  <a:pt x="12673" y="15261"/>
                  <a:pt x="12207" y="14692"/>
                </a:cubicBezTo>
                <a:cubicBezTo>
                  <a:pt x="11742" y="14123"/>
                  <a:pt x="11070" y="13657"/>
                  <a:pt x="10242" y="13295"/>
                </a:cubicBezTo>
                <a:cubicBezTo>
                  <a:pt x="9414" y="12933"/>
                  <a:pt x="8431" y="12622"/>
                  <a:pt x="7345" y="12364"/>
                </a:cubicBezTo>
                <a:cubicBezTo>
                  <a:pt x="6362" y="12157"/>
                  <a:pt x="5483" y="11898"/>
                  <a:pt x="4655" y="11536"/>
                </a:cubicBezTo>
                <a:cubicBezTo>
                  <a:pt x="3828" y="11226"/>
                  <a:pt x="3103" y="10812"/>
                  <a:pt x="2535" y="10294"/>
                </a:cubicBezTo>
                <a:cubicBezTo>
                  <a:pt x="1914" y="9777"/>
                  <a:pt x="1448" y="9208"/>
                  <a:pt x="1138" y="8484"/>
                </a:cubicBezTo>
                <a:cubicBezTo>
                  <a:pt x="827" y="7760"/>
                  <a:pt x="672" y="6932"/>
                  <a:pt x="672" y="6001"/>
                </a:cubicBezTo>
                <a:cubicBezTo>
                  <a:pt x="672" y="4811"/>
                  <a:pt x="983" y="3776"/>
                  <a:pt x="1604" y="2845"/>
                </a:cubicBezTo>
                <a:cubicBezTo>
                  <a:pt x="2276" y="1914"/>
                  <a:pt x="3103" y="1242"/>
                  <a:pt x="4242" y="724"/>
                </a:cubicBezTo>
                <a:cubicBezTo>
                  <a:pt x="5328" y="259"/>
                  <a:pt x="6621" y="0"/>
                  <a:pt x="8069" y="0"/>
                </a:cubicBezTo>
                <a:close/>
              </a:path>
            </a:pathLst>
          </a:custGeom>
          <a:solidFill>
            <a:schemeClr val="bg1"/>
          </a:solidFill>
          <a:ln w="5173" cap="flat">
            <a:noFill/>
            <a:prstDash val="solid"/>
            <a:miter/>
          </a:ln>
        </p:spPr>
        <p:txBody>
          <a:bodyPr rtlCol="0" anchor="ctr"/>
          <a:lstStyle/>
          <a:p>
            <a:endParaRPr lang="en-US" sz="1800"/>
          </a:p>
        </p:txBody>
      </p:sp>
      <p:grpSp>
        <p:nvGrpSpPr>
          <p:cNvPr id="123" name="Group 122">
            <a:extLst>
              <a:ext uri="{FF2B5EF4-FFF2-40B4-BE49-F238E27FC236}">
                <a16:creationId xmlns:a16="http://schemas.microsoft.com/office/drawing/2014/main" id="{2974A8F4-8C45-6C42-AD3B-D522FADBD45F}"/>
              </a:ext>
            </a:extLst>
          </p:cNvPr>
          <p:cNvGrpSpPr/>
          <p:nvPr userDrawn="1"/>
        </p:nvGrpSpPr>
        <p:grpSpPr>
          <a:xfrm>
            <a:off x="0" y="3364307"/>
            <a:ext cx="4715405" cy="3004079"/>
            <a:chOff x="195319" y="2097486"/>
            <a:chExt cx="4278713" cy="3004079"/>
          </a:xfrm>
        </p:grpSpPr>
        <p:cxnSp>
          <p:nvCxnSpPr>
            <p:cNvPr id="124" name="Straight Connector 123">
              <a:extLst>
                <a:ext uri="{FF2B5EF4-FFF2-40B4-BE49-F238E27FC236}">
                  <a16:creationId xmlns:a16="http://schemas.microsoft.com/office/drawing/2014/main" id="{BEE9EF6E-13CB-B548-BD2F-AB006C3DC800}"/>
                </a:ext>
              </a:extLst>
            </p:cNvPr>
            <p:cNvCxnSpPr>
              <a:cxnSpLocks/>
            </p:cNvCxnSpPr>
            <p:nvPr userDrawn="1"/>
          </p:nvCxnSpPr>
          <p:spPr>
            <a:xfrm flipH="1">
              <a:off x="195319" y="209748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498D56D-C854-1444-A529-D727D8FA8A77}"/>
                </a:ext>
              </a:extLst>
            </p:cNvPr>
            <p:cNvCxnSpPr>
              <a:cxnSpLocks/>
            </p:cNvCxnSpPr>
            <p:nvPr userDrawn="1"/>
          </p:nvCxnSpPr>
          <p:spPr>
            <a:xfrm flipH="1">
              <a:off x="195319" y="259273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233DDD2-A876-B442-9F45-C932FF5A265D}"/>
                </a:ext>
              </a:extLst>
            </p:cNvPr>
            <p:cNvCxnSpPr>
              <a:cxnSpLocks/>
            </p:cNvCxnSpPr>
            <p:nvPr userDrawn="1"/>
          </p:nvCxnSpPr>
          <p:spPr>
            <a:xfrm flipH="1">
              <a:off x="195319" y="308988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03CBD230-236C-5144-A38B-97FAF5CECBEC}"/>
                </a:ext>
              </a:extLst>
            </p:cNvPr>
            <p:cNvCxnSpPr>
              <a:cxnSpLocks/>
            </p:cNvCxnSpPr>
            <p:nvPr userDrawn="1"/>
          </p:nvCxnSpPr>
          <p:spPr>
            <a:xfrm flipH="1">
              <a:off x="195319" y="358513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D54CE24-2062-2742-A79D-ACD57F7D39B7}"/>
                </a:ext>
              </a:extLst>
            </p:cNvPr>
            <p:cNvCxnSpPr>
              <a:cxnSpLocks/>
            </p:cNvCxnSpPr>
            <p:nvPr userDrawn="1"/>
          </p:nvCxnSpPr>
          <p:spPr>
            <a:xfrm flipH="1">
              <a:off x="195319" y="410916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6B124B75-2E34-6C47-9990-2B82D0BB13D4}"/>
                </a:ext>
              </a:extLst>
            </p:cNvPr>
            <p:cNvCxnSpPr>
              <a:cxnSpLocks/>
            </p:cNvCxnSpPr>
            <p:nvPr userDrawn="1"/>
          </p:nvCxnSpPr>
          <p:spPr>
            <a:xfrm flipH="1">
              <a:off x="195319" y="460441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3D6C0F0-DDFB-794C-A7CB-E15919B52122}"/>
                </a:ext>
              </a:extLst>
            </p:cNvPr>
            <p:cNvCxnSpPr>
              <a:cxnSpLocks/>
            </p:cNvCxnSpPr>
            <p:nvPr userDrawn="1"/>
          </p:nvCxnSpPr>
          <p:spPr>
            <a:xfrm flipH="1">
              <a:off x="195319" y="510156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sp>
        <p:nvSpPr>
          <p:cNvPr id="184" name="Text Placeholder 32">
            <a:extLst>
              <a:ext uri="{FF2B5EF4-FFF2-40B4-BE49-F238E27FC236}">
                <a16:creationId xmlns:a16="http://schemas.microsoft.com/office/drawing/2014/main" id="{E06027D6-8CE4-984C-B777-32D6AFC6B575}"/>
              </a:ext>
            </a:extLst>
          </p:cNvPr>
          <p:cNvSpPr>
            <a:spLocks noGrp="1"/>
          </p:cNvSpPr>
          <p:nvPr>
            <p:ph type="body" sz="quarter" idx="47" hasCustomPrompt="1"/>
          </p:nvPr>
        </p:nvSpPr>
        <p:spPr>
          <a:xfrm>
            <a:off x="791228" y="729337"/>
            <a:ext cx="4746695" cy="1301871"/>
          </a:xfrm>
        </p:spPr>
        <p:txBody>
          <a:bodyPr>
            <a:noAutofit/>
          </a:bodyPr>
          <a:lstStyle>
            <a:lvl1pPr marL="0" indent="0" algn="l">
              <a:spcBef>
                <a:spcPts val="0"/>
              </a:spcBef>
              <a:buNone/>
              <a:defRPr sz="6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a:t>
            </a:r>
            <a:endParaRPr lang="en-US" dirty="0"/>
          </a:p>
        </p:txBody>
      </p:sp>
      <p:sp>
        <p:nvSpPr>
          <p:cNvPr id="43" name="Slide Number Placeholder 5">
            <a:extLst>
              <a:ext uri="{FF2B5EF4-FFF2-40B4-BE49-F238E27FC236}">
                <a16:creationId xmlns:a16="http://schemas.microsoft.com/office/drawing/2014/main" id="{D2100B2C-ECD5-5941-B5EE-1420573B04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4" name="Text Box 5">
            <a:extLst>
              <a:ext uri="{FF2B5EF4-FFF2-40B4-BE49-F238E27FC236}">
                <a16:creationId xmlns:a16="http://schemas.microsoft.com/office/drawing/2014/main" id="{C4FBB623-E2FF-FD49-AA3D-1215FE4D49BE}"/>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3B81399C-567B-FB17-A39E-5348DF19BF63}"/>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7291388"/>
            <a:ext cx="3429000" cy="340042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Tree>
    <p:extLst>
      <p:ext uri="{BB962C8B-B14F-4D97-AF65-F5344CB8AC3E}">
        <p14:creationId xmlns:p14="http://schemas.microsoft.com/office/powerpoint/2010/main" val="204757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01</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146129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02</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134863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03</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033322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with photo">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94292498-C849-5884-9035-FAE5EFD794D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52" name="Rectangle 51">
            <a:extLst>
              <a:ext uri="{FF2B5EF4-FFF2-40B4-BE49-F238E27FC236}">
                <a16:creationId xmlns:a16="http://schemas.microsoft.com/office/drawing/2014/main" id="{20ECD36C-3D23-EA46-831C-7D8DA38730C6}"/>
              </a:ext>
            </a:extLst>
          </p:cNvPr>
          <p:cNvSpPr/>
          <p:nvPr userDrawn="1"/>
        </p:nvSpPr>
        <p:spPr>
          <a:xfrm>
            <a:off x="0" y="0"/>
            <a:ext cx="7559675" cy="409705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57" name="Text Placeholder 23">
            <a:extLst>
              <a:ext uri="{FF2B5EF4-FFF2-40B4-BE49-F238E27FC236}">
                <a16:creationId xmlns:a16="http://schemas.microsoft.com/office/drawing/2014/main" id="{B4F316CB-86CF-7F4A-91F4-085580AC0238}"/>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9" name="Text Placeholder 23">
            <a:extLst>
              <a:ext uri="{FF2B5EF4-FFF2-40B4-BE49-F238E27FC236}">
                <a16:creationId xmlns:a16="http://schemas.microsoft.com/office/drawing/2014/main" id="{2721C86B-EEB5-7B40-A3F2-6FA45780492F}"/>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64" name="Text Placeholder 23">
            <a:extLst>
              <a:ext uri="{FF2B5EF4-FFF2-40B4-BE49-F238E27FC236}">
                <a16:creationId xmlns:a16="http://schemas.microsoft.com/office/drawing/2014/main" id="{58A93ACD-1987-2441-9CBB-AA1A4196A0E5}"/>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2" name="Slide Number Placeholder 5">
            <a:extLst>
              <a:ext uri="{FF2B5EF4-FFF2-40B4-BE49-F238E27FC236}">
                <a16:creationId xmlns:a16="http://schemas.microsoft.com/office/drawing/2014/main" id="{B5D063AD-C02C-393C-2A93-D3818361857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665180BA-9AB7-974E-C10B-FEFDE38FC3B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grpSp>
        <p:nvGrpSpPr>
          <p:cNvPr id="20" name="Graphic 18">
            <a:extLst>
              <a:ext uri="{FF2B5EF4-FFF2-40B4-BE49-F238E27FC236}">
                <a16:creationId xmlns:a16="http://schemas.microsoft.com/office/drawing/2014/main" id="{A6C4133F-8E8D-B1FB-6B65-F173B3AEDA4D}"/>
              </a:ext>
            </a:extLst>
          </p:cNvPr>
          <p:cNvGrpSpPr/>
          <p:nvPr/>
        </p:nvGrpSpPr>
        <p:grpSpPr>
          <a:xfrm>
            <a:off x="5203685" y="-757463"/>
            <a:ext cx="3314240" cy="3315216"/>
            <a:chOff x="110688" y="1674538"/>
            <a:chExt cx="7339635" cy="7341798"/>
          </a:xfrm>
          <a:solidFill>
            <a:srgbClr val="FFFFFF"/>
          </a:solidFill>
        </p:grpSpPr>
        <p:sp>
          <p:nvSpPr>
            <p:cNvPr id="21" name="Freeform 20">
              <a:extLst>
                <a:ext uri="{FF2B5EF4-FFF2-40B4-BE49-F238E27FC236}">
                  <a16:creationId xmlns:a16="http://schemas.microsoft.com/office/drawing/2014/main" id="{3C6F32BD-93C4-AB90-46C9-6B3DE7944CDE}"/>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2" name="Freeform 21">
              <a:extLst>
                <a:ext uri="{FF2B5EF4-FFF2-40B4-BE49-F238E27FC236}">
                  <a16:creationId xmlns:a16="http://schemas.microsoft.com/office/drawing/2014/main" id="{8A14BF64-FA8C-0C22-E927-361AB62ED43E}"/>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3" name="Rectangle 22">
            <a:extLst>
              <a:ext uri="{FF2B5EF4-FFF2-40B4-BE49-F238E27FC236}">
                <a16:creationId xmlns:a16="http://schemas.microsoft.com/office/drawing/2014/main" id="{DDF74C59-9C0C-0852-FDAC-5DFE7382B3B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7E55BE5-820E-63B6-5E74-814C005493A6}"/>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Picture Placeholder 38">
            <a:extLst>
              <a:ext uri="{FF2B5EF4-FFF2-40B4-BE49-F238E27FC236}">
                <a16:creationId xmlns:a16="http://schemas.microsoft.com/office/drawing/2014/main" id="{7D3FB09E-6A81-5442-0475-279E1C7FD617}"/>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84612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elcome Slide">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5C3347C9-3721-823B-69F7-49EFBEF05850}"/>
              </a:ext>
            </a:extLst>
          </p:cNvPr>
          <p:cNvSpPr/>
          <p:nvPr userDrawn="1"/>
        </p:nvSpPr>
        <p:spPr>
          <a:xfrm>
            <a:off x="3779838" y="570538"/>
            <a:ext cx="3779837" cy="4947558"/>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Text Placeholder 23">
            <a:extLst>
              <a:ext uri="{FF2B5EF4-FFF2-40B4-BE49-F238E27FC236}">
                <a16:creationId xmlns:a16="http://schemas.microsoft.com/office/drawing/2014/main" id="{3EAF5DB5-4F46-5D48-9AEF-51ADADA987EE}"/>
              </a:ext>
            </a:extLst>
          </p:cNvPr>
          <p:cNvSpPr>
            <a:spLocks noGrp="1"/>
          </p:cNvSpPr>
          <p:nvPr>
            <p:ph type="body" sz="quarter" idx="14" hasCustomPrompt="1"/>
          </p:nvPr>
        </p:nvSpPr>
        <p:spPr>
          <a:xfrm>
            <a:off x="6747565" y="406102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 name="Text Placeholder 23">
            <a:extLst>
              <a:ext uri="{FF2B5EF4-FFF2-40B4-BE49-F238E27FC236}">
                <a16:creationId xmlns:a16="http://schemas.microsoft.com/office/drawing/2014/main" id="{C248726D-08DE-0747-9112-A0440727F88C}"/>
              </a:ext>
            </a:extLst>
          </p:cNvPr>
          <p:cNvSpPr>
            <a:spLocks noGrp="1"/>
          </p:cNvSpPr>
          <p:nvPr>
            <p:ph type="body" sz="quarter" idx="13" hasCustomPrompt="1"/>
          </p:nvPr>
        </p:nvSpPr>
        <p:spPr>
          <a:xfrm>
            <a:off x="4256944" y="1538407"/>
            <a:ext cx="3264178" cy="3438394"/>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6" name="Text Placeholder 23">
            <a:extLst>
              <a:ext uri="{FF2B5EF4-FFF2-40B4-BE49-F238E27FC236}">
                <a16:creationId xmlns:a16="http://schemas.microsoft.com/office/drawing/2014/main" id="{4F85B246-3A35-9649-AB5E-58603396DCC1}"/>
              </a:ext>
            </a:extLst>
          </p:cNvPr>
          <p:cNvSpPr>
            <a:spLocks noGrp="1"/>
          </p:cNvSpPr>
          <p:nvPr>
            <p:ph type="body" sz="quarter" idx="15" hasCustomPrompt="1"/>
          </p:nvPr>
        </p:nvSpPr>
        <p:spPr>
          <a:xfrm>
            <a:off x="4571311" y="1081146"/>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8" name="Text Placeholder 32">
            <a:extLst>
              <a:ext uri="{FF2B5EF4-FFF2-40B4-BE49-F238E27FC236}">
                <a16:creationId xmlns:a16="http://schemas.microsoft.com/office/drawing/2014/main" id="{58088761-3471-A041-B4C3-C91CCD295927}"/>
              </a:ext>
            </a:extLst>
          </p:cNvPr>
          <p:cNvSpPr>
            <a:spLocks noGrp="1"/>
          </p:cNvSpPr>
          <p:nvPr>
            <p:ph type="body" sz="quarter" idx="44" hasCustomPrompt="1"/>
          </p:nvPr>
        </p:nvSpPr>
        <p:spPr>
          <a:xfrm>
            <a:off x="578969" y="9701768"/>
            <a:ext cx="2966985" cy="243891"/>
          </a:xfrm>
        </p:spPr>
        <p:txBody>
          <a:bodyPr numCol="1" spcCol="288000" anchor="t">
            <a:noAutofit/>
          </a:bodyPr>
          <a:lstStyle>
            <a:lvl1pPr marL="0" indent="0" algn="just">
              <a:lnSpc>
                <a:spcPct val="100000"/>
              </a:lnSpc>
              <a:spcBef>
                <a:spcPts val="0"/>
              </a:spcBef>
              <a:buNone/>
              <a:defRPr sz="12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Editor Name</a:t>
            </a:r>
            <a:endParaRPr lang="en-US" dirty="0"/>
          </a:p>
        </p:txBody>
      </p:sp>
      <p:sp>
        <p:nvSpPr>
          <p:cNvPr id="19" name="Text Placeholder 32">
            <a:extLst>
              <a:ext uri="{FF2B5EF4-FFF2-40B4-BE49-F238E27FC236}">
                <a16:creationId xmlns:a16="http://schemas.microsoft.com/office/drawing/2014/main" id="{EFCCF708-3735-664D-B11A-9C8193BEF68F}"/>
              </a:ext>
            </a:extLst>
          </p:cNvPr>
          <p:cNvSpPr>
            <a:spLocks noGrp="1"/>
          </p:cNvSpPr>
          <p:nvPr>
            <p:ph type="body" sz="quarter" idx="45" hasCustomPrompt="1"/>
          </p:nvPr>
        </p:nvSpPr>
        <p:spPr>
          <a:xfrm>
            <a:off x="578969" y="9920274"/>
            <a:ext cx="2966985" cy="243891"/>
          </a:xfrm>
        </p:spPr>
        <p:txBody>
          <a:bodyPr numCol="1" spcCol="288000" anchor="t">
            <a:noAutofit/>
          </a:bodyPr>
          <a:lstStyle>
            <a:lvl1pPr marL="0" indent="0" algn="just">
              <a:lnSpc>
                <a:spcPct val="100000"/>
              </a:lnSpc>
              <a:spcBef>
                <a:spcPts val="0"/>
              </a:spcBef>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Company</a:t>
            </a:r>
            <a:endParaRPr lang="en-US" dirty="0"/>
          </a:p>
        </p:txBody>
      </p:sp>
      <p:sp>
        <p:nvSpPr>
          <p:cNvPr id="2" name="Text Placeholder 32">
            <a:extLst>
              <a:ext uri="{FF2B5EF4-FFF2-40B4-BE49-F238E27FC236}">
                <a16:creationId xmlns:a16="http://schemas.microsoft.com/office/drawing/2014/main" id="{D86D9DD4-B917-89B0-5249-15F3B5403162}"/>
              </a:ext>
            </a:extLst>
          </p:cNvPr>
          <p:cNvSpPr>
            <a:spLocks noGrp="1"/>
          </p:cNvSpPr>
          <p:nvPr>
            <p:ph type="body" sz="quarter" idx="47" hasCustomPrompt="1"/>
          </p:nvPr>
        </p:nvSpPr>
        <p:spPr>
          <a:xfrm>
            <a:off x="578969" y="1542975"/>
            <a:ext cx="2662335" cy="380293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 name="Text Placeholder 32">
            <a:extLst>
              <a:ext uri="{FF2B5EF4-FFF2-40B4-BE49-F238E27FC236}">
                <a16:creationId xmlns:a16="http://schemas.microsoft.com/office/drawing/2014/main" id="{86335C29-FAD9-095C-7C8F-8FF65CEE1DCD}"/>
              </a:ext>
            </a:extLst>
          </p:cNvPr>
          <p:cNvSpPr>
            <a:spLocks noGrp="1"/>
          </p:cNvSpPr>
          <p:nvPr>
            <p:ph type="body" sz="quarter" idx="48" hasCustomPrompt="1"/>
          </p:nvPr>
        </p:nvSpPr>
        <p:spPr>
          <a:xfrm>
            <a:off x="560933" y="549846"/>
            <a:ext cx="3657458"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MESSAGE FROM THE EDITOR</a:t>
            </a:r>
            <a:endParaRPr lang="en-US" dirty="0"/>
          </a:p>
        </p:txBody>
      </p:sp>
      <p:sp>
        <p:nvSpPr>
          <p:cNvPr id="4" name="Text Placeholder 32">
            <a:extLst>
              <a:ext uri="{FF2B5EF4-FFF2-40B4-BE49-F238E27FC236}">
                <a16:creationId xmlns:a16="http://schemas.microsoft.com/office/drawing/2014/main" id="{B8859EEF-3700-DAF6-6390-5157FCD7D58F}"/>
              </a:ext>
            </a:extLst>
          </p:cNvPr>
          <p:cNvSpPr>
            <a:spLocks noGrp="1"/>
          </p:cNvSpPr>
          <p:nvPr>
            <p:ph type="body" sz="quarter" idx="32" hasCustomPrompt="1"/>
          </p:nvPr>
        </p:nvSpPr>
        <p:spPr>
          <a:xfrm>
            <a:off x="578969" y="6096000"/>
            <a:ext cx="6656220" cy="344261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coloums)</a:t>
            </a:r>
            <a:endParaRPr lang="en-US" dirty="0"/>
          </a:p>
        </p:txBody>
      </p:sp>
      <p:cxnSp>
        <p:nvCxnSpPr>
          <p:cNvPr id="5" name="Straight Connector 4">
            <a:extLst>
              <a:ext uri="{FF2B5EF4-FFF2-40B4-BE49-F238E27FC236}">
                <a16:creationId xmlns:a16="http://schemas.microsoft.com/office/drawing/2014/main" id="{FD1EB924-E137-9137-C359-FFB6EC0C7DE1}"/>
              </a:ext>
            </a:extLst>
          </p:cNvPr>
          <p:cNvCxnSpPr>
            <a:cxnSpLocks/>
          </p:cNvCxnSpPr>
          <p:nvPr userDrawn="1"/>
        </p:nvCxnSpPr>
        <p:spPr>
          <a:xfrm>
            <a:off x="0" y="1531321"/>
            <a:ext cx="3779838" cy="11654"/>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324F9035-A5EC-7EC2-4A73-B88CFA5A49DA}"/>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7" name="Text Box 5">
            <a:extLst>
              <a:ext uri="{FF2B5EF4-FFF2-40B4-BE49-F238E27FC236}">
                <a16:creationId xmlns:a16="http://schemas.microsoft.com/office/drawing/2014/main" id="{6B1281A8-C04E-1E58-CDAB-141865C334A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2949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5"/>
            <a:ext cx="6520220" cy="206658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231620" y="10122572"/>
            <a:ext cx="1047264" cy="465822"/>
          </a:xfrm>
          <a:prstGeom prst="rect">
            <a:avLst/>
          </a:prstGeom>
        </p:spPr>
        <p:txBody>
          <a:bodyPr vert="horz" lIns="91440" tIns="45720" rIns="91440" bIns="45720" rtlCol="0" anchor="ctr"/>
          <a:lstStyle>
            <a:lvl1pPr algn="r">
              <a:defRPr sz="1200" b="0" i="0">
                <a:solidFill>
                  <a:srgbClr val="011E3B"/>
                </a:solidFill>
                <a:latin typeface="Avenir" panose="02000503020000020003" pitchFamily="2" charset="0"/>
              </a:defRPr>
            </a:lvl1pPr>
          </a:lstStyle>
          <a:p>
            <a:fld id="{CB2079F2-58AF-ED44-82D7-E04B2F6FD686}" type="slidenum">
              <a:rPr lang="en-US" smtClean="0"/>
              <a:pPr/>
              <a:t>‹N°›</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704" r:id="rId1"/>
    <p:sldLayoutId id="2147483661" r:id="rId2"/>
    <p:sldLayoutId id="2147483693" r:id="rId3"/>
    <p:sldLayoutId id="2147483683" r:id="rId4"/>
    <p:sldLayoutId id="2147483705" r:id="rId5"/>
    <p:sldLayoutId id="2147483706" r:id="rId6"/>
    <p:sldLayoutId id="2147483707" r:id="rId7"/>
    <p:sldLayoutId id="2147483672" r:id="rId8"/>
    <p:sldLayoutId id="2147483688" r:id="rId9"/>
    <p:sldLayoutId id="2147483690" r:id="rId10"/>
    <p:sldLayoutId id="2147483691" r:id="rId11"/>
    <p:sldLayoutId id="2147483694" r:id="rId12"/>
    <p:sldLayoutId id="2147483692" r:id="rId13"/>
    <p:sldLayoutId id="2147483681" r:id="rId14"/>
    <p:sldLayoutId id="2147483689" r:id="rId15"/>
    <p:sldLayoutId id="2147483684" r:id="rId16"/>
    <p:sldLayoutId id="2147483682" r:id="rId17"/>
    <p:sldLayoutId id="2147483708" r:id="rId18"/>
    <p:sldLayoutId id="2147483709" r:id="rId19"/>
    <p:sldLayoutId id="2147483710" r:id="rId20"/>
    <p:sldLayoutId id="2147483696" r:id="rId21"/>
    <p:sldLayoutId id="2147483698" r:id="rId22"/>
    <p:sldLayoutId id="2147483700" r:id="rId23"/>
    <p:sldLayoutId id="2147483701" r:id="rId24"/>
    <p:sldLayoutId id="2147483703" r:id="rId25"/>
    <p:sldLayoutId id="2147483711" r:id="rId26"/>
    <p:sldLayoutId id="2147483712" r:id="rId27"/>
    <p:sldLayoutId id="2147483665" r:id="rId28"/>
  </p:sldLayoutIdLst>
  <p:hf hdr="0"/>
  <p:txStyles>
    <p:titleStyle>
      <a:lvl1pPr algn="l" defTabSz="2072941"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36" indent="-518236" algn="l" defTabSz="2072941"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07" indent="-518236" algn="l" defTabSz="2072941" rtl="0" eaLnBrk="1" latinLnBrk="0" hangingPunct="1">
        <a:lnSpc>
          <a:spcPct val="100000"/>
        </a:lnSpc>
        <a:spcBef>
          <a:spcPts val="1133"/>
        </a:spcBef>
        <a:buFont typeface="Arial" panose="020B0604020202020204" pitchFamily="34" charset="0"/>
        <a:buChar char="•"/>
        <a:defRPr sz="5442" kern="1200">
          <a:solidFill>
            <a:srgbClr val="011E3B"/>
          </a:solidFill>
          <a:latin typeface="Poppins" pitchFamily="2" charset="77"/>
          <a:ea typeface="+mn-ea"/>
          <a:cs typeface="Poppins" pitchFamily="2" charset="77"/>
        </a:defRPr>
      </a:lvl2pPr>
      <a:lvl3pPr marL="2591176" indent="-518236" algn="l" defTabSz="2072941" rtl="0" eaLnBrk="1" latinLnBrk="0" hangingPunct="1">
        <a:lnSpc>
          <a:spcPct val="100000"/>
        </a:lnSpc>
        <a:spcBef>
          <a:spcPts val="1133"/>
        </a:spcBef>
        <a:buFont typeface="Arial" panose="020B0604020202020204" pitchFamily="34" charset="0"/>
        <a:buChar char="•"/>
        <a:defRPr sz="4533" kern="1200">
          <a:solidFill>
            <a:srgbClr val="011E3B"/>
          </a:solidFill>
          <a:latin typeface="Poppins" pitchFamily="2" charset="77"/>
          <a:ea typeface="+mn-ea"/>
          <a:cs typeface="Poppins" pitchFamily="2" charset="77"/>
        </a:defRPr>
      </a:lvl3pPr>
      <a:lvl4pPr marL="3627646"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118"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2941" rtl="0" eaLnBrk="1" latinLnBrk="0" hangingPunct="1">
        <a:defRPr sz="4080" kern="1200">
          <a:solidFill>
            <a:schemeClr val="tx1"/>
          </a:solidFill>
          <a:latin typeface="+mn-lt"/>
          <a:ea typeface="+mn-ea"/>
          <a:cs typeface="+mn-cs"/>
        </a:defRPr>
      </a:lvl1pPr>
      <a:lvl2pPr marL="1036469" algn="l" defTabSz="2072941" rtl="0" eaLnBrk="1" latinLnBrk="0" hangingPunct="1">
        <a:defRPr sz="4080" kern="1200">
          <a:solidFill>
            <a:schemeClr val="tx1"/>
          </a:solidFill>
          <a:latin typeface="+mn-lt"/>
          <a:ea typeface="+mn-ea"/>
          <a:cs typeface="+mn-cs"/>
        </a:defRPr>
      </a:lvl2pPr>
      <a:lvl3pPr marL="2072941" algn="l" defTabSz="2072941" rtl="0" eaLnBrk="1" latinLnBrk="0" hangingPunct="1">
        <a:defRPr sz="4080" kern="1200">
          <a:solidFill>
            <a:schemeClr val="tx1"/>
          </a:solidFill>
          <a:latin typeface="+mn-lt"/>
          <a:ea typeface="+mn-ea"/>
          <a:cs typeface="+mn-cs"/>
        </a:defRPr>
      </a:lvl3pPr>
      <a:lvl4pPr marL="3109412" algn="l" defTabSz="2072941" rtl="0" eaLnBrk="1" latinLnBrk="0" hangingPunct="1">
        <a:defRPr sz="4080" kern="1200">
          <a:solidFill>
            <a:schemeClr val="tx1"/>
          </a:solidFill>
          <a:latin typeface="+mn-lt"/>
          <a:ea typeface="+mn-ea"/>
          <a:cs typeface="+mn-cs"/>
        </a:defRPr>
      </a:lvl4pPr>
      <a:lvl5pPr marL="4145883" algn="l" defTabSz="2072941" rtl="0" eaLnBrk="1" latinLnBrk="0" hangingPunct="1">
        <a:defRPr sz="4080" kern="1200">
          <a:solidFill>
            <a:schemeClr val="tx1"/>
          </a:solidFill>
          <a:latin typeface="+mn-lt"/>
          <a:ea typeface="+mn-ea"/>
          <a:cs typeface="+mn-cs"/>
        </a:defRPr>
      </a:lvl5pPr>
      <a:lvl6pPr marL="5182352" algn="l" defTabSz="2072941" rtl="0" eaLnBrk="1" latinLnBrk="0" hangingPunct="1">
        <a:defRPr sz="4080" kern="1200">
          <a:solidFill>
            <a:schemeClr val="tx1"/>
          </a:solidFill>
          <a:latin typeface="+mn-lt"/>
          <a:ea typeface="+mn-ea"/>
          <a:cs typeface="+mn-cs"/>
        </a:defRPr>
      </a:lvl6pPr>
      <a:lvl7pPr marL="6218822" algn="l" defTabSz="2072941" rtl="0" eaLnBrk="1" latinLnBrk="0" hangingPunct="1">
        <a:defRPr sz="4080" kern="1200">
          <a:solidFill>
            <a:schemeClr val="tx1"/>
          </a:solidFill>
          <a:latin typeface="+mn-lt"/>
          <a:ea typeface="+mn-ea"/>
          <a:cs typeface="+mn-cs"/>
        </a:defRPr>
      </a:lvl7pPr>
      <a:lvl8pPr marL="7255294" algn="l" defTabSz="2072941" rtl="0" eaLnBrk="1" latinLnBrk="0" hangingPunct="1">
        <a:defRPr sz="4080" kern="1200">
          <a:solidFill>
            <a:schemeClr val="tx1"/>
          </a:solidFill>
          <a:latin typeface="+mn-lt"/>
          <a:ea typeface="+mn-ea"/>
          <a:cs typeface="+mn-cs"/>
        </a:defRPr>
      </a:lvl8pPr>
      <a:lvl9pPr marL="8291764" algn="l" defTabSz="2072941" rtl="0" eaLnBrk="1" latinLnBrk="0" hangingPunct="1">
        <a:defRPr sz="408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7"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hyperlink" Target="https://www.hsph.harvard.edu/samuel-myers/" TargetMode="External"/><Relationship Id="rId2" Type="http://schemas.openxmlformats.org/officeDocument/2006/relationships/hyperlink" Target="https://wid.world/wp-content/uploads/2023/01/CBV2023-ClimateInequalityReport-2.pdf" TargetMode="External"/><Relationship Id="rId1" Type="http://schemas.openxmlformats.org/officeDocument/2006/relationships/slideLayout" Target="../slideLayouts/slideLayout12.xml"/><Relationship Id="rId4" Type="http://schemas.openxmlformats.org/officeDocument/2006/relationships/hyperlink" Target="https://planetaryhealthalliance.org/"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www.weforum.org/agenda/2022/06/deadly-heat-wave-in-india-and-pakistan-was-30x-more-likely-due-to-climate-change-scientists-say/" TargetMode="External"/><Relationship Id="rId2" Type="http://schemas.openxmlformats.org/officeDocument/2006/relationships/hyperlink" Target="https://www.cnn.com/specials/weather/hurricane-maria" TargetMode="External"/><Relationship Id="rId1" Type="http://schemas.openxmlformats.org/officeDocument/2006/relationships/slideLayout" Target="../slideLayouts/slideLayout12.xml"/><Relationship Id="rId4" Type="http://schemas.openxmlformats.org/officeDocument/2006/relationships/hyperlink" Target="https://www.un.org/sg/en/content/sg/speeches/2022-12-06/secretary-generals-remarks-the-un-biodiversity-conference-%E2%80%94-cop15"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jpg"/><Relationship Id="rId1" Type="http://schemas.openxmlformats.org/officeDocument/2006/relationships/slideLayout" Target="../slideLayouts/slideLayout15.xml"/><Relationship Id="rId6" Type="http://schemas.openxmlformats.org/officeDocument/2006/relationships/image" Target="../media/image22.png"/><Relationship Id="rId5" Type="http://schemas.openxmlformats.org/officeDocument/2006/relationships/image" Target="../media/image21.jpg"/><Relationship Id="rId4" Type="http://schemas.openxmlformats.org/officeDocument/2006/relationships/image" Target="../media/image2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8E4C2AD-B0ED-7448-BF7D-B93BFA89EBD0}"/>
              </a:ext>
            </a:extLst>
          </p:cNvPr>
          <p:cNvPicPr>
            <a:picLocks noGrp="1" noChangeAspect="1"/>
          </p:cNvPicPr>
          <p:nvPr>
            <p:ph type="pic" sz="quarter" idx="20"/>
          </p:nvPr>
        </p:nvPicPr>
        <p:blipFill rotWithShape="1">
          <a:blip r:embed="rId2" cstate="screen">
            <a:extLst>
              <a:ext uri="{28A0092B-C50C-407E-A947-70E740481C1C}">
                <a14:useLocalDpi xmlns:a14="http://schemas.microsoft.com/office/drawing/2010/main"/>
              </a:ext>
            </a:extLst>
          </a:blip>
          <a:srcRect/>
          <a:stretch/>
        </p:blipFill>
        <p:spPr/>
      </p:pic>
      <p:sp>
        <p:nvSpPr>
          <p:cNvPr id="4" name="Text Placeholder 3">
            <a:extLst>
              <a:ext uri="{FF2B5EF4-FFF2-40B4-BE49-F238E27FC236}">
                <a16:creationId xmlns:a16="http://schemas.microsoft.com/office/drawing/2014/main" id="{107E17BD-9396-D927-37A1-A76D8D999CE7}"/>
              </a:ext>
            </a:extLst>
          </p:cNvPr>
          <p:cNvSpPr>
            <a:spLocks noGrp="1"/>
          </p:cNvSpPr>
          <p:nvPr>
            <p:ph type="body" sz="quarter" idx="11"/>
          </p:nvPr>
        </p:nvSpPr>
        <p:spPr>
          <a:xfrm>
            <a:off x="3289905" y="2004138"/>
            <a:ext cx="4968474" cy="1248401"/>
          </a:xfrm>
        </p:spPr>
        <p:txBody>
          <a:bodyPr/>
          <a:lstStyle/>
          <a:p>
            <a:r>
              <a:rPr lang="fr" dirty="0"/>
              <a:t>Mon projet d'écotourisme</a:t>
            </a:r>
          </a:p>
          <a:p>
            <a:endParaRPr lang="en-GB" dirty="0"/>
          </a:p>
          <a:p>
            <a:r>
              <a:rPr lang="fr" dirty="0">
                <a:solidFill>
                  <a:schemeClr val="tx2">
                    <a:lumMod val="60000"/>
                    <a:lumOff val="40000"/>
                  </a:schemeClr>
                </a:solidFill>
              </a:rPr>
              <a:t>Contexte théorique</a:t>
            </a:r>
          </a:p>
        </p:txBody>
      </p:sp>
      <p:sp>
        <p:nvSpPr>
          <p:cNvPr id="6" name="Text Placeholder 5">
            <a:extLst>
              <a:ext uri="{FF2B5EF4-FFF2-40B4-BE49-F238E27FC236}">
                <a16:creationId xmlns:a16="http://schemas.microsoft.com/office/drawing/2014/main" id="{DCD2171C-23B8-185E-7B66-2F1358084892}"/>
              </a:ext>
            </a:extLst>
          </p:cNvPr>
          <p:cNvSpPr>
            <a:spLocks noGrp="1"/>
          </p:cNvSpPr>
          <p:nvPr>
            <p:ph type="body" sz="quarter" idx="17"/>
          </p:nvPr>
        </p:nvSpPr>
        <p:spPr/>
        <p:txBody>
          <a:bodyPr>
            <a:noAutofit/>
          </a:bodyPr>
          <a:lstStyle/>
          <a:p>
            <a:r>
              <a:rPr lang="fr" b="0" dirty="0"/>
              <a:t>www</a:t>
            </a:r>
            <a:r>
              <a:rPr lang="fr" dirty="0"/>
              <a:t>.</a:t>
            </a:r>
            <a:r>
              <a:rPr lang="fr" sz="1800" b="1" dirty="0">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ecohealthforyouth</a:t>
            </a:r>
            <a:r>
              <a:rPr lang="fr" dirty="0"/>
              <a:t>.</a:t>
            </a:r>
            <a:r>
              <a:rPr lang="fr" b="0" dirty="0"/>
              <a:t>com</a:t>
            </a:r>
          </a:p>
        </p:txBody>
      </p:sp>
      <p:pic>
        <p:nvPicPr>
          <p:cNvPr id="10" name="Picture 9">
            <a:extLst>
              <a:ext uri="{FF2B5EF4-FFF2-40B4-BE49-F238E27FC236}">
                <a16:creationId xmlns:a16="http://schemas.microsoft.com/office/drawing/2014/main" id="{93204EC2-08BE-FECE-5085-0964FADCABAD}"/>
              </a:ext>
            </a:extLst>
          </p:cNvPr>
          <p:cNvPicPr>
            <a:picLocks noChangeAspect="1"/>
          </p:cNvPicPr>
          <p:nvPr/>
        </p:nvPicPr>
        <p:blipFill>
          <a:blip r:embed="rId3" cstate="screen">
            <a:alphaModFix amt="70000"/>
            <a:extLst>
              <a:ext uri="{28A0092B-C50C-407E-A947-70E740481C1C}">
                <a14:useLocalDpi xmlns:a14="http://schemas.microsoft.com/office/drawing/2010/main"/>
              </a:ext>
            </a:extLst>
          </a:blip>
          <a:srcRect/>
          <a:stretch>
            <a:fillRect/>
          </a:stretch>
        </p:blipFill>
        <p:spPr>
          <a:xfrm>
            <a:off x="-686436" y="3623345"/>
            <a:ext cx="5424446" cy="5424446"/>
          </a:xfrm>
          <a:custGeom>
            <a:avLst/>
            <a:gdLst>
              <a:gd name="connsiteX0" fmla="*/ 0 w 5424446"/>
              <a:gd name="connsiteY0" fmla="*/ 0 h 5424446"/>
              <a:gd name="connsiteX1" fmla="*/ 5424446 w 5424446"/>
              <a:gd name="connsiteY1" fmla="*/ 0 h 5424446"/>
              <a:gd name="connsiteX2" fmla="*/ 5424446 w 5424446"/>
              <a:gd name="connsiteY2" fmla="*/ 5424446 h 5424446"/>
              <a:gd name="connsiteX3" fmla="*/ 706466 w 5424446"/>
              <a:gd name="connsiteY3" fmla="*/ 5424446 h 5424446"/>
              <a:gd name="connsiteX4" fmla="*/ 706466 w 5424446"/>
              <a:gd name="connsiteY4" fmla="*/ 420494 h 5424446"/>
              <a:gd name="connsiteX5" fmla="*/ 0 w 5424446"/>
              <a:gd name="connsiteY5" fmla="*/ 420494 h 542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4446" h="5424446">
                <a:moveTo>
                  <a:pt x="0" y="0"/>
                </a:moveTo>
                <a:lnTo>
                  <a:pt x="5424446" y="0"/>
                </a:lnTo>
                <a:lnTo>
                  <a:pt x="5424446" y="5424446"/>
                </a:lnTo>
                <a:lnTo>
                  <a:pt x="706466" y="5424446"/>
                </a:lnTo>
                <a:lnTo>
                  <a:pt x="706466" y="420494"/>
                </a:lnTo>
                <a:lnTo>
                  <a:pt x="0" y="420494"/>
                </a:lnTo>
                <a:close/>
              </a:path>
            </a:pathLst>
          </a:custGeom>
        </p:spPr>
      </p:pic>
    </p:spTree>
    <p:extLst>
      <p:ext uri="{BB962C8B-B14F-4D97-AF65-F5344CB8AC3E}">
        <p14:creationId xmlns:p14="http://schemas.microsoft.com/office/powerpoint/2010/main" val="806568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67D2E4-E792-EA79-6DEE-F049942482A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84158A3-DDDE-DEE8-B62F-22D20143BF37}"/>
              </a:ext>
            </a:extLst>
          </p:cNvPr>
          <p:cNvSpPr>
            <a:spLocks noGrp="1"/>
          </p:cNvSpPr>
          <p:nvPr>
            <p:ph type="sldNum" sz="quarter" idx="4"/>
          </p:nvPr>
        </p:nvSpPr>
        <p:spPr/>
        <p:txBody>
          <a:bodyPr/>
          <a:lstStyle/>
          <a:p>
            <a:fld id="{CB2079F2-58AF-ED44-82D7-E04B2F6FD686}" type="slidenum">
              <a:rPr lang="en-US" smtClean="0"/>
              <a:pPr/>
              <a:t>10</a:t>
            </a:fld>
            <a:endParaRPr lang="en-US" dirty="0"/>
          </a:p>
        </p:txBody>
      </p:sp>
      <p:sp>
        <p:nvSpPr>
          <p:cNvPr id="5" name="Text Placeholder 4">
            <a:extLst>
              <a:ext uri="{FF2B5EF4-FFF2-40B4-BE49-F238E27FC236}">
                <a16:creationId xmlns:a16="http://schemas.microsoft.com/office/drawing/2014/main" id="{1B3BD4BF-39E5-BC66-8442-8FB24275E33F}"/>
              </a:ext>
            </a:extLst>
          </p:cNvPr>
          <p:cNvSpPr>
            <a:spLocks noGrp="1"/>
          </p:cNvSpPr>
          <p:nvPr>
            <p:ph type="body" sz="quarter" idx="32"/>
          </p:nvPr>
        </p:nvSpPr>
        <p:spPr/>
        <p:txBody>
          <a:bodyPr numCol="1"/>
          <a:lstStyle/>
          <a:p>
            <a:r>
              <a:rPr lang="fr-FR" sz="1600" dirty="0">
                <a:latin typeface="Calibri" panose="020F0502020204030204" pitchFamily="34" charset="0"/>
                <a:cs typeface="Calibri" panose="020F0502020204030204" pitchFamily="34" charset="0"/>
              </a:rPr>
              <a:t>L'intégration des principes de la permaculture et des principes clés de fonctionnement de la nature dans la conception d'un projet d'écotourisme est cruciale pour plusieurs raisons :</a:t>
            </a:r>
          </a:p>
          <a:p>
            <a:endParaRPr lang="fr-FR" sz="1600" dirty="0">
              <a:latin typeface="Calibri" panose="020F0502020204030204" pitchFamily="34" charset="0"/>
              <a:cs typeface="Calibri" panose="020F0502020204030204" pitchFamily="34" charset="0"/>
            </a:endParaRPr>
          </a:p>
          <a:p>
            <a:r>
              <a:rPr lang="fr-FR" sz="1600" dirty="0">
                <a:latin typeface="Calibri" panose="020F0502020204030204" pitchFamily="34" charset="0"/>
                <a:cs typeface="Calibri" panose="020F0502020204030204" pitchFamily="34" charset="0"/>
              </a:rPr>
              <a:t>1. </a:t>
            </a:r>
            <a:r>
              <a:rPr lang="fr-FR" sz="1600" b="1" dirty="0">
                <a:latin typeface="Calibri" panose="020F0502020204030204" pitchFamily="34" charset="0"/>
                <a:cs typeface="Calibri" panose="020F0502020204030204" pitchFamily="34" charset="0"/>
              </a:rPr>
              <a:t>Solide base écologique </a:t>
            </a:r>
            <a:r>
              <a:rPr lang="fr-FR" sz="1600" dirty="0">
                <a:latin typeface="Calibri" panose="020F0502020204030204" pitchFamily="34" charset="0"/>
                <a:cs typeface="Calibri" panose="020F0502020204030204" pitchFamily="34" charset="0"/>
              </a:rPr>
              <a:t>: En alignant le projet sur des principes qui mettent l'accent sur l'équilibre écologique, la durabilité et le respect des systèmes naturels, on s'assure que le projet repose sur une base environnementale solide. Cela permet de minimiser les impacts négatifs sur l'environnement et de promouvoir la conservation des écosystèmes et de la biodiversité.</a:t>
            </a:r>
          </a:p>
          <a:p>
            <a:endParaRPr lang="fr-FR" sz="1600" dirty="0">
              <a:latin typeface="Calibri" panose="020F0502020204030204" pitchFamily="34" charset="0"/>
              <a:cs typeface="Calibri" panose="020F0502020204030204" pitchFamily="34" charset="0"/>
            </a:endParaRPr>
          </a:p>
          <a:p>
            <a:r>
              <a:rPr lang="fr-FR" sz="1600" dirty="0">
                <a:latin typeface="Calibri" panose="020F0502020204030204" pitchFamily="34" charset="0"/>
                <a:cs typeface="Calibri" panose="020F0502020204030204" pitchFamily="34" charset="0"/>
              </a:rPr>
              <a:t>2. </a:t>
            </a:r>
            <a:r>
              <a:rPr lang="fr-FR" sz="1600" b="1" dirty="0">
                <a:latin typeface="Calibri" panose="020F0502020204030204" pitchFamily="34" charset="0"/>
                <a:cs typeface="Calibri" panose="020F0502020204030204" pitchFamily="34" charset="0"/>
              </a:rPr>
              <a:t>Changement de perspective </a:t>
            </a:r>
            <a:r>
              <a:rPr lang="fr-FR" sz="1600" dirty="0">
                <a:latin typeface="Calibri" panose="020F0502020204030204" pitchFamily="34" charset="0"/>
                <a:cs typeface="Calibri" panose="020F0502020204030204" pitchFamily="34" charset="0"/>
              </a:rPr>
              <a:t>: Le développement commercial traditionnel se concentre souvent principalement sur le profit et la croissance, parfois au détriment des considérations environnementales et sociales. L'intégration des principes de la permaculture remet en question cet état d'esprit en mettant l'accent sur la pensée holistique, la durabilité à long terme et l'harmonie avec la nature. Ce changement de perspective encourage une approche plus équilibrée qui tient compte du bien-être des écosystèmes, des communautés et des générations futures.</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AD846FA1-5FD1-018A-0804-ECF9E9F153D5}"/>
              </a:ext>
            </a:extLst>
          </p:cNvPr>
          <p:cNvSpPr>
            <a:spLocks noGrp="1"/>
          </p:cNvSpPr>
          <p:nvPr>
            <p:ph type="body" sz="quarter" idx="46"/>
          </p:nvPr>
        </p:nvSpPr>
        <p:spPr/>
        <p:txBody>
          <a:bodyPr>
            <a:normAutofit/>
          </a:bodyPr>
          <a:lstStyle/>
          <a:p>
            <a:r>
              <a:rPr lang="fr" dirty="0"/>
              <a:t>Utilisation de l'éthique de la permaculture dans le développement de projets</a:t>
            </a:r>
          </a:p>
        </p:txBody>
      </p:sp>
      <p:sp>
        <p:nvSpPr>
          <p:cNvPr id="4" name="Text Placeholder 3">
            <a:extLst>
              <a:ext uri="{FF2B5EF4-FFF2-40B4-BE49-F238E27FC236}">
                <a16:creationId xmlns:a16="http://schemas.microsoft.com/office/drawing/2014/main" id="{07B9ABE6-1686-A0FB-6747-4654030C4BD3}"/>
              </a:ext>
            </a:extLst>
          </p:cNvPr>
          <p:cNvSpPr>
            <a:spLocks noGrp="1"/>
          </p:cNvSpPr>
          <p:nvPr>
            <p:ph type="body" sz="quarter" idx="47"/>
          </p:nvPr>
        </p:nvSpPr>
        <p:spPr/>
        <p:txBody>
          <a:bodyPr>
            <a:normAutofit/>
          </a:bodyPr>
          <a:lstStyle/>
          <a:p>
            <a:r>
              <a:rPr lang="fr" dirty="0"/>
              <a:t>3A </a:t>
            </a:r>
            <a:r>
              <a:rPr lang="fr" sz="2800" dirty="0"/>
              <a:t>Permaculture</a:t>
            </a:r>
          </a:p>
        </p:txBody>
      </p:sp>
      <p:sp>
        <p:nvSpPr>
          <p:cNvPr id="6" name="textruta 5">
            <a:extLst>
              <a:ext uri="{FF2B5EF4-FFF2-40B4-BE49-F238E27FC236}">
                <a16:creationId xmlns:a16="http://schemas.microsoft.com/office/drawing/2014/main" id="{148A198F-523B-3235-675C-C33CE719E12A}"/>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872991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C582E7-6935-1613-D9BF-B124784FB95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64FF80-8400-A7F2-1721-46572349A8AB}"/>
              </a:ext>
            </a:extLst>
          </p:cNvPr>
          <p:cNvSpPr>
            <a:spLocks noGrp="1"/>
          </p:cNvSpPr>
          <p:nvPr>
            <p:ph type="sldNum" sz="quarter" idx="4"/>
          </p:nvPr>
        </p:nvSpPr>
        <p:spPr/>
        <p:txBody>
          <a:bodyPr/>
          <a:lstStyle/>
          <a:p>
            <a:fld id="{CB2079F2-58AF-ED44-82D7-E04B2F6FD686}" type="slidenum">
              <a:rPr lang="en-US" smtClean="0"/>
              <a:pPr/>
              <a:t>11</a:t>
            </a:fld>
            <a:endParaRPr lang="en-US" dirty="0"/>
          </a:p>
        </p:txBody>
      </p:sp>
      <p:sp>
        <p:nvSpPr>
          <p:cNvPr id="5" name="Text Placeholder 4">
            <a:extLst>
              <a:ext uri="{FF2B5EF4-FFF2-40B4-BE49-F238E27FC236}">
                <a16:creationId xmlns:a16="http://schemas.microsoft.com/office/drawing/2014/main" id="{528BB920-E5C5-FE06-1654-1E90693559BB}"/>
              </a:ext>
            </a:extLst>
          </p:cNvPr>
          <p:cNvSpPr>
            <a:spLocks noGrp="1"/>
          </p:cNvSpPr>
          <p:nvPr>
            <p:ph type="body" sz="quarter" idx="32"/>
          </p:nvPr>
        </p:nvSpPr>
        <p:spPr/>
        <p:txBody>
          <a:bodyPr numCol="1"/>
          <a:lstStyle/>
          <a:p>
            <a:pPr rtl="0"/>
            <a:r>
              <a:rPr lang="fr-FR" sz="1500" dirty="0">
                <a:latin typeface="Calibri" panose="020F0502020204030204" pitchFamily="34" charset="0"/>
                <a:cs typeface="Calibri" panose="020F0502020204030204" pitchFamily="34" charset="0"/>
              </a:rPr>
              <a:t>3. </a:t>
            </a:r>
            <a:r>
              <a:rPr lang="fr-FR" sz="1500" b="1" dirty="0">
                <a:latin typeface="Calibri" panose="020F0502020204030204" pitchFamily="34" charset="0"/>
                <a:cs typeface="Calibri" panose="020F0502020204030204" pitchFamily="34" charset="0"/>
              </a:rPr>
              <a:t>Perspective écosystémique </a:t>
            </a:r>
            <a:r>
              <a:rPr lang="fr-FR" sz="1500" dirty="0">
                <a:latin typeface="Calibri" panose="020F0502020204030204" pitchFamily="34" charset="0"/>
                <a:cs typeface="Calibri" panose="020F0502020204030204" pitchFamily="34" charset="0"/>
              </a:rPr>
              <a:t>: En adoptant une perspective écosystémique, les projets d'écotourisme peuvent mieux comprendre et apprécier l'interdépendance des systèmes naturels, du patrimoine culturel et des communautés locales. Cette vision holistique permet de développer des initiatives qui favorisent la santé des écosystèmes, l'authenticité culturelle et la résilience des communautés.</a:t>
            </a:r>
          </a:p>
          <a:p>
            <a:pPr rtl="0"/>
            <a:endParaRPr lang="fr-FR" sz="1500" dirty="0">
              <a:latin typeface="Calibri" panose="020F0502020204030204" pitchFamily="34" charset="0"/>
              <a:cs typeface="Calibri" panose="020F0502020204030204" pitchFamily="34" charset="0"/>
            </a:endParaRPr>
          </a:p>
          <a:p>
            <a:pPr rtl="0"/>
            <a:r>
              <a:rPr lang="fr-FR" sz="1500" dirty="0">
                <a:latin typeface="Calibri" panose="020F0502020204030204" pitchFamily="34" charset="0"/>
                <a:cs typeface="Calibri" panose="020F0502020204030204" pitchFamily="34" charset="0"/>
              </a:rPr>
              <a:t>4. </a:t>
            </a:r>
            <a:r>
              <a:rPr lang="fr-FR" sz="1500" b="1" dirty="0">
                <a:latin typeface="Calibri" panose="020F0502020204030204" pitchFamily="34" charset="0"/>
                <a:cs typeface="Calibri" panose="020F0502020204030204" pitchFamily="34" charset="0"/>
              </a:rPr>
              <a:t>Approche axée sur les objectifs </a:t>
            </a:r>
            <a:r>
              <a:rPr lang="fr-FR" sz="1500" dirty="0">
                <a:latin typeface="Calibri" panose="020F0502020204030204" pitchFamily="34" charset="0"/>
                <a:cs typeface="Calibri" panose="020F0502020204030204" pitchFamily="34" charset="0"/>
              </a:rPr>
              <a:t>: l'adoption des principes de la permaculture encourage les projets d'écotourisme à définir leur objectif au-delà du gain financier. Les projets guidés par des principes tels que l'interdépendance, la diversité et la création continue sont plus susceptibles de donner la priorité à la conservation de l'environnement, à l'autonomisation des communautés et au développement durable en tant que composantes intégrales de leur mission.</a:t>
            </a:r>
          </a:p>
          <a:p>
            <a:pPr rtl="0"/>
            <a:endParaRPr lang="fr-FR" sz="1500" dirty="0">
              <a:latin typeface="Calibri" panose="020F0502020204030204" pitchFamily="34" charset="0"/>
              <a:cs typeface="Calibri" panose="020F0502020204030204" pitchFamily="34" charset="0"/>
            </a:endParaRPr>
          </a:p>
          <a:p>
            <a:pPr rtl="0"/>
            <a:r>
              <a:rPr lang="fr-FR" sz="1500" dirty="0">
                <a:latin typeface="Calibri" panose="020F0502020204030204" pitchFamily="34" charset="0"/>
                <a:cs typeface="Calibri" panose="020F0502020204030204" pitchFamily="34" charset="0"/>
              </a:rPr>
              <a:t>L'intégration de ces principes dans les projets d'écotourisme permet de poser des bases écologiques solides, de remettre en question les paradigmes commerciaux traditionnels, de favoriser une perspective holistique et de promouvoir des initiatives ciblées qui profitent à la fois aux personnes et à la planète.</a:t>
            </a:r>
          </a:p>
          <a:p>
            <a:pPr rtl="0"/>
            <a:endParaRPr lang="fr-FR" sz="1500" dirty="0">
              <a:latin typeface="Calibri" panose="020F0502020204030204" pitchFamily="34" charset="0"/>
              <a:cs typeface="Calibri" panose="020F0502020204030204" pitchFamily="34" charset="0"/>
            </a:endParaRPr>
          </a:p>
          <a:p>
            <a:pPr rtl="0"/>
            <a:r>
              <a:rPr lang="fr-FR" sz="1500" b="1" dirty="0">
                <a:latin typeface="Calibri" panose="020F0502020204030204" pitchFamily="34" charset="0"/>
                <a:cs typeface="Calibri" panose="020F0502020204030204" pitchFamily="34" charset="0"/>
              </a:rPr>
              <a:t>Pour changer notre perspective en comprenant notre écosystème</a:t>
            </a:r>
            <a:r>
              <a:rPr lang="fr-FR" sz="1500" dirty="0">
                <a:latin typeface="Calibri" panose="020F0502020204030204" pitchFamily="34" charset="0"/>
                <a:cs typeface="Calibri" panose="020F0502020204030204" pitchFamily="34" charset="0"/>
              </a:rPr>
              <a:t>, nous devons adopter une approche holistique qui englobe les étapes décrites dans la section suivante. </a:t>
            </a:r>
          </a:p>
          <a:p>
            <a:pPr rtl="0"/>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DAC30A0-0367-31B2-406B-AA8E3B3698FB}"/>
              </a:ext>
            </a:extLst>
          </p:cNvPr>
          <p:cNvSpPr>
            <a:spLocks noGrp="1"/>
          </p:cNvSpPr>
          <p:nvPr>
            <p:ph type="body" sz="quarter" idx="46"/>
          </p:nvPr>
        </p:nvSpPr>
        <p:spPr/>
        <p:txBody>
          <a:bodyPr>
            <a:normAutofit/>
          </a:bodyPr>
          <a:lstStyle/>
          <a:p>
            <a:r>
              <a:rPr lang="fr" dirty="0"/>
              <a:t>Utilisation de l'éthique de la permaculture dans le développement de projets</a:t>
            </a:r>
          </a:p>
        </p:txBody>
      </p:sp>
      <p:sp>
        <p:nvSpPr>
          <p:cNvPr id="4" name="Text Placeholder 3">
            <a:extLst>
              <a:ext uri="{FF2B5EF4-FFF2-40B4-BE49-F238E27FC236}">
                <a16:creationId xmlns:a16="http://schemas.microsoft.com/office/drawing/2014/main" id="{52255835-5A42-4223-61DD-A4537E25222F}"/>
              </a:ext>
            </a:extLst>
          </p:cNvPr>
          <p:cNvSpPr>
            <a:spLocks noGrp="1"/>
          </p:cNvSpPr>
          <p:nvPr>
            <p:ph type="body" sz="quarter" idx="47"/>
          </p:nvPr>
        </p:nvSpPr>
        <p:spPr/>
        <p:txBody>
          <a:bodyPr>
            <a:normAutofit/>
          </a:bodyPr>
          <a:lstStyle/>
          <a:p>
            <a:r>
              <a:rPr lang="fr" dirty="0"/>
              <a:t>3A </a:t>
            </a:r>
            <a:r>
              <a:rPr lang="fr" sz="2800" dirty="0"/>
              <a:t>Permaculture</a:t>
            </a:r>
          </a:p>
        </p:txBody>
      </p:sp>
      <p:sp>
        <p:nvSpPr>
          <p:cNvPr id="6" name="textruta 5">
            <a:extLst>
              <a:ext uri="{FF2B5EF4-FFF2-40B4-BE49-F238E27FC236}">
                <a16:creationId xmlns:a16="http://schemas.microsoft.com/office/drawing/2014/main" id="{55C674DA-5318-DC21-FF44-9165E033D809}"/>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7750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1D3DE-96E9-FD77-8FA5-98743E908CE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7C0296F-1005-11F0-AAF7-3B27A3CACF04}"/>
              </a:ext>
            </a:extLst>
          </p:cNvPr>
          <p:cNvSpPr>
            <a:spLocks noGrp="1"/>
          </p:cNvSpPr>
          <p:nvPr>
            <p:ph type="sldNum" sz="quarter" idx="4"/>
          </p:nvPr>
        </p:nvSpPr>
        <p:spPr/>
        <p:txBody>
          <a:bodyPr/>
          <a:lstStyle/>
          <a:p>
            <a:fld id="{CB2079F2-58AF-ED44-82D7-E04B2F6FD686}" type="slidenum">
              <a:rPr lang="en-US" smtClean="0"/>
              <a:pPr/>
              <a:t>12</a:t>
            </a:fld>
            <a:endParaRPr lang="en-US" dirty="0"/>
          </a:p>
        </p:txBody>
      </p:sp>
      <p:sp>
        <p:nvSpPr>
          <p:cNvPr id="5" name="Text Placeholder 4">
            <a:extLst>
              <a:ext uri="{FF2B5EF4-FFF2-40B4-BE49-F238E27FC236}">
                <a16:creationId xmlns:a16="http://schemas.microsoft.com/office/drawing/2014/main" id="{CCF32F1F-E25C-3863-0BC3-D8727AD32304}"/>
              </a:ext>
            </a:extLst>
          </p:cNvPr>
          <p:cNvSpPr>
            <a:spLocks noGrp="1"/>
          </p:cNvSpPr>
          <p:nvPr>
            <p:ph type="body" sz="quarter" idx="32"/>
          </p:nvPr>
        </p:nvSpPr>
        <p:spPr>
          <a:xfrm>
            <a:off x="801602" y="2403364"/>
            <a:ext cx="5956470" cy="6145550"/>
          </a:xfrm>
          <a:solidFill>
            <a:schemeClr val="bg1"/>
          </a:solidFill>
        </p:spPr>
        <p:txBody>
          <a:bodyPr numCol="1"/>
          <a:lstStyle/>
          <a:p>
            <a:pPr rtl="0"/>
            <a:r>
              <a:rPr lang="fr-FR" sz="1600" dirty="0">
                <a:latin typeface="Calibri" panose="020F0502020204030204" pitchFamily="34" charset="0"/>
                <a:cs typeface="Calibri" panose="020F0502020204030204" pitchFamily="34" charset="0"/>
              </a:rPr>
              <a:t>Que ce soit pour m'aider à identifier un projet ou une activité, ou pour analyser la faisabilité d'un projet que j'ai en tête, il est important de réaliser un diagnostic, même simple, du territoire sur lequel mon projet va s'appuyer. Cela me permettra d'affiner l'analyse de sa faisabilité dans toutes ses dimensions « écologiques », sociales et économiques, et m'aidera à définir une stratégie pour sa mise en œuvre.</a:t>
            </a:r>
          </a:p>
          <a:p>
            <a:pPr rtl="0"/>
            <a:r>
              <a:rPr lang="fr-FR" sz="1600" dirty="0">
                <a:latin typeface="Calibri" panose="020F0502020204030204" pitchFamily="34" charset="0"/>
                <a:cs typeface="Calibri" panose="020F0502020204030204" pitchFamily="34" charset="0"/>
              </a:rPr>
              <a:t>Un projet d'écotourisme, plus qu'aucun autre, est fondamentalement lié à un territoire. Par nature, il sera un acteur actif de la zone choisie, qu'il faut connaître parfaitement pour en examiner le potentiel,  établir des liens avec tous les autres acteurs qu'il affectera directement et indirectement, analyser sa faisabilité et définir la stratégie de mise en œuvre la plus pertinente et la plus efficace.</a:t>
            </a:r>
          </a:p>
          <a:p>
            <a:pPr rtl="0"/>
            <a:endParaRPr lang="fr-FR" sz="1600" dirty="0">
              <a:latin typeface="Calibri" panose="020F0502020204030204" pitchFamily="34" charset="0"/>
              <a:cs typeface="Calibri" panose="020F0502020204030204" pitchFamily="34" charset="0"/>
            </a:endParaRPr>
          </a:p>
          <a:p>
            <a:pPr rtl="0"/>
            <a:r>
              <a:rPr lang="fr-FR" sz="1600" dirty="0">
                <a:latin typeface="Calibri" panose="020F0502020204030204" pitchFamily="34" charset="0"/>
                <a:cs typeface="Calibri" panose="020F0502020204030204" pitchFamily="34" charset="0"/>
              </a:rPr>
              <a:t>Tout ce qui a trait à l'écotourisme concerne les différentes composantes d'un territoire, l'espace et le lieu où l'on souhaite agir. </a:t>
            </a:r>
          </a:p>
          <a:p>
            <a:pPr rtl="0"/>
            <a:r>
              <a:rPr lang="fr-FR" sz="1600" dirty="0">
                <a:latin typeface="Calibri" panose="020F0502020204030204" pitchFamily="34" charset="0"/>
                <a:cs typeface="Calibri" panose="020F0502020204030204" pitchFamily="34" charset="0"/>
              </a:rPr>
              <a:t>Il s'agit de mieux connaître le territoire, en dressant une sorte d'inventaire qui identifie les forces et les opportunités, ainsi que les faiblesses et les menaces, en relation avec les enjeux environnementaux, sociaux et économiques de votre projet.</a:t>
            </a:r>
          </a:p>
          <a:p>
            <a:pPr rtl="0"/>
            <a:endParaRPr lang="fr-FR" sz="1600" dirty="0">
              <a:latin typeface="Calibri" panose="020F0502020204030204" pitchFamily="34" charset="0"/>
              <a:cs typeface="Calibri" panose="020F0502020204030204" pitchFamily="34" charset="0"/>
            </a:endParaRPr>
          </a:p>
          <a:p>
            <a:pPr rtl="0"/>
            <a:r>
              <a:rPr lang="fr-FR" sz="1600" dirty="0">
                <a:latin typeface="Calibri" panose="020F0502020204030204" pitchFamily="34" charset="0"/>
                <a:cs typeface="Calibri" panose="020F0502020204030204" pitchFamily="34" charset="0"/>
              </a:rPr>
              <a:t>Comme nous l'avons vu, l'écotourisme doit dépasser la notion de patrimoine historique (monuments) pour étendre son champ d'action au patrimoine naturel, aux savoir-faire, aux produits locaux et aux cultures locales. </a:t>
            </a:r>
          </a:p>
        </p:txBody>
      </p:sp>
      <p:sp>
        <p:nvSpPr>
          <p:cNvPr id="3" name="Text Placeholder 2">
            <a:extLst>
              <a:ext uri="{FF2B5EF4-FFF2-40B4-BE49-F238E27FC236}">
                <a16:creationId xmlns:a16="http://schemas.microsoft.com/office/drawing/2014/main" id="{58890EA0-87AE-EA21-55AF-816D8FD89DBF}"/>
              </a:ext>
            </a:extLst>
          </p:cNvPr>
          <p:cNvSpPr>
            <a:spLocks noGrp="1"/>
          </p:cNvSpPr>
          <p:nvPr>
            <p:ph type="body" sz="quarter" idx="46"/>
          </p:nvPr>
        </p:nvSpPr>
        <p:spPr/>
        <p:txBody>
          <a:bodyPr>
            <a:normAutofit/>
          </a:bodyPr>
          <a:lstStyle/>
          <a:p>
            <a:r>
              <a:rPr lang="fr" dirty="0"/>
              <a:t>Connaître le « territoire » : le diagnostic territorial du lieu choisi</a:t>
            </a:r>
          </a:p>
        </p:txBody>
      </p:sp>
      <p:sp>
        <p:nvSpPr>
          <p:cNvPr id="4" name="Text Placeholder 3">
            <a:extLst>
              <a:ext uri="{FF2B5EF4-FFF2-40B4-BE49-F238E27FC236}">
                <a16:creationId xmlns:a16="http://schemas.microsoft.com/office/drawing/2014/main" id="{2C08CDF3-4B68-20AE-0AC8-79EA52E775F5}"/>
              </a:ext>
            </a:extLst>
          </p:cNvPr>
          <p:cNvSpPr>
            <a:spLocks noGrp="1"/>
          </p:cNvSpPr>
          <p:nvPr>
            <p:ph type="body" sz="quarter" idx="47"/>
          </p:nvPr>
        </p:nvSpPr>
        <p:spPr/>
        <p:txBody>
          <a:bodyPr>
            <a:normAutofit/>
          </a:bodyPr>
          <a:lstStyle/>
          <a:p>
            <a:r>
              <a:rPr lang="fr" dirty="0"/>
              <a:t>3A </a:t>
            </a:r>
            <a:r>
              <a:rPr lang="fr" sz="2800" dirty="0"/>
              <a:t>Diagnostic Territorial</a:t>
            </a:r>
          </a:p>
        </p:txBody>
      </p:sp>
      <p:sp>
        <p:nvSpPr>
          <p:cNvPr id="6" name="textruta 5">
            <a:extLst>
              <a:ext uri="{FF2B5EF4-FFF2-40B4-BE49-F238E27FC236}">
                <a16:creationId xmlns:a16="http://schemas.microsoft.com/office/drawing/2014/main" id="{33FE7CB3-8A29-5B64-7026-28EDFA1AA2B4}"/>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476677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48BAEE-A854-0535-54AD-03B577BA939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A74771-BAB8-64FA-F20E-E2510515E40F}"/>
              </a:ext>
            </a:extLst>
          </p:cNvPr>
          <p:cNvSpPr>
            <a:spLocks noGrp="1"/>
          </p:cNvSpPr>
          <p:nvPr>
            <p:ph type="sldNum" sz="quarter" idx="4"/>
          </p:nvPr>
        </p:nvSpPr>
        <p:spPr/>
        <p:txBody>
          <a:bodyPr/>
          <a:lstStyle/>
          <a:p>
            <a:fld id="{CB2079F2-58AF-ED44-82D7-E04B2F6FD686}" type="slidenum">
              <a:rPr lang="en-US" smtClean="0"/>
              <a:pPr/>
              <a:t>13</a:t>
            </a:fld>
            <a:endParaRPr lang="en-US" dirty="0"/>
          </a:p>
        </p:txBody>
      </p:sp>
      <p:sp>
        <p:nvSpPr>
          <p:cNvPr id="5" name="Text Placeholder 4">
            <a:extLst>
              <a:ext uri="{FF2B5EF4-FFF2-40B4-BE49-F238E27FC236}">
                <a16:creationId xmlns:a16="http://schemas.microsoft.com/office/drawing/2014/main" id="{C2E232F1-B55C-4E2E-8D47-B3E39BDE46B2}"/>
              </a:ext>
            </a:extLst>
          </p:cNvPr>
          <p:cNvSpPr>
            <a:spLocks noGrp="1"/>
          </p:cNvSpPr>
          <p:nvPr>
            <p:ph type="body" sz="quarter" idx="32"/>
          </p:nvPr>
        </p:nvSpPr>
        <p:spPr>
          <a:xfrm>
            <a:off x="801602" y="2403364"/>
            <a:ext cx="5956470" cy="6943836"/>
          </a:xfrm>
          <a:solidFill>
            <a:schemeClr val="bg1"/>
          </a:solidFill>
        </p:spPr>
        <p:txBody>
          <a:bodyPr numCol="1"/>
          <a:lstStyle/>
          <a:p>
            <a:pPr rtl="0"/>
            <a:r>
              <a:rPr lang="fr" sz="1600" dirty="0">
                <a:latin typeface="Calibri" panose="020F0502020204030204" pitchFamily="34" charset="0"/>
                <a:cs typeface="Calibri" panose="020F0502020204030204" pitchFamily="34" charset="0"/>
              </a:rPr>
              <a:t>L'objectif est de réaliser ce diagnostic territorial en mettant particulièrement l'accent sur tout ce qui caractérise un projet écotouristique et notamment :</a:t>
            </a:r>
          </a:p>
          <a:p>
            <a:pPr rtl="0"/>
            <a:endParaRPr lang="en-GB" sz="1600" dirty="0">
              <a:latin typeface="Calibri" panose="020F0502020204030204" pitchFamily="34" charset="0"/>
              <a:cs typeface="Calibri" panose="020F0502020204030204" pitchFamily="34" charset="0"/>
            </a:endParaRPr>
          </a:p>
          <a:p>
            <a:pPr marL="285750" indent="-285750" rtl="0">
              <a:spcAft>
                <a:spcPts val="600"/>
              </a:spcAft>
              <a:buFont typeface="Wingdings" pitchFamily="2" charset="2"/>
              <a:buChar char="v"/>
            </a:pPr>
            <a:r>
              <a:rPr lang="fr" sz="1600" dirty="0">
                <a:latin typeface="Calibri" panose="020F0502020204030204" pitchFamily="34" charset="0"/>
                <a:cs typeface="Calibri" panose="020F0502020204030204" pitchFamily="34" charset="0"/>
              </a:rPr>
              <a:t>Pratiques durables dans la zone choisie ;</a:t>
            </a:r>
          </a:p>
          <a:p>
            <a:pPr marL="285750" indent="-285750" rtl="0">
              <a:spcAft>
                <a:spcPts val="600"/>
              </a:spcAft>
              <a:buFont typeface="Wingdings" pitchFamily="2" charset="2"/>
              <a:buChar char="v"/>
            </a:pPr>
            <a:r>
              <a:rPr lang="fr" sz="1600" dirty="0">
                <a:latin typeface="Calibri" panose="020F0502020204030204" pitchFamily="34" charset="0"/>
                <a:cs typeface="Calibri" panose="020F0502020204030204" pitchFamily="34" charset="0"/>
              </a:rPr>
              <a:t>Ressources naturelles et environnementales et leur conservation ;</a:t>
            </a:r>
          </a:p>
          <a:p>
            <a:pPr marL="285750" indent="-285750" rtl="0">
              <a:spcAft>
                <a:spcPts val="600"/>
              </a:spcAft>
              <a:buFont typeface="Wingdings" pitchFamily="2" charset="2"/>
              <a:buChar char="v"/>
            </a:pPr>
            <a:r>
              <a:rPr lang="fr" sz="1600" dirty="0">
                <a:latin typeface="Calibri" panose="020F0502020204030204" pitchFamily="34" charset="0"/>
                <a:cs typeface="Calibri" panose="020F0502020204030204" pitchFamily="34" charset="0"/>
              </a:rPr>
              <a:t>Échanges culturels et dynamiques socioculturelles ;</a:t>
            </a:r>
          </a:p>
          <a:p>
            <a:pPr marL="285750" indent="-285750" rtl="0">
              <a:spcAft>
                <a:spcPts val="600"/>
              </a:spcAft>
              <a:buFont typeface="Wingdings" pitchFamily="2" charset="2"/>
              <a:buChar char="v"/>
            </a:pPr>
            <a:r>
              <a:rPr lang="fr" sz="1600" dirty="0">
                <a:latin typeface="Calibri" panose="020F0502020204030204" pitchFamily="34" charset="0"/>
                <a:cs typeface="Calibri" panose="020F0502020204030204" pitchFamily="34" charset="0"/>
              </a:rPr>
              <a:t>Durabilité des infrastructures ;</a:t>
            </a:r>
          </a:p>
          <a:p>
            <a:pPr marL="285750" indent="-285750" rtl="0">
              <a:spcAft>
                <a:spcPts val="600"/>
              </a:spcAft>
              <a:buFont typeface="Wingdings" pitchFamily="2" charset="2"/>
              <a:buChar char="v"/>
            </a:pPr>
            <a:r>
              <a:rPr lang="fr" sz="1600" dirty="0">
                <a:latin typeface="Calibri" panose="020F0502020204030204" pitchFamily="34" charset="0"/>
                <a:cs typeface="Calibri" panose="020F0502020204030204" pitchFamily="34" charset="0"/>
              </a:rPr>
              <a:t>La situation touristique de la région ;</a:t>
            </a:r>
          </a:p>
          <a:p>
            <a:pPr marL="285750" indent="-285750" rtl="0">
              <a:spcAft>
                <a:spcPts val="600"/>
              </a:spcAft>
              <a:buFont typeface="Wingdings" pitchFamily="2" charset="2"/>
              <a:buChar char="v"/>
            </a:pPr>
            <a:r>
              <a:rPr lang="fr" sz="1600" dirty="0">
                <a:latin typeface="Calibri" panose="020F0502020204030204" pitchFamily="34" charset="0"/>
                <a:cs typeface="Calibri" panose="020F0502020204030204" pitchFamily="34" charset="0"/>
              </a:rPr>
              <a:t>Dynamique économique et répartition des richesses.</a:t>
            </a:r>
          </a:p>
          <a:p>
            <a:pPr rtl="0"/>
            <a:endParaRPr lang="en-GB" sz="1600" dirty="0">
              <a:latin typeface="Calibri" panose="020F0502020204030204" pitchFamily="34" charset="0"/>
              <a:cs typeface="Calibri" panose="020F0502020204030204" pitchFamily="34" charset="0"/>
            </a:endParaRPr>
          </a:p>
          <a:p>
            <a:pPr rtl="0"/>
            <a:r>
              <a:rPr lang="fr" sz="1600" dirty="0">
                <a:latin typeface="Calibri" panose="020F0502020204030204" pitchFamily="34" charset="0"/>
                <a:cs typeface="Calibri" panose="020F0502020204030204" pitchFamily="34" charset="0"/>
              </a:rPr>
              <a:t>Un diagnostic du territoire vous permettra également d’établir des contacts et d’engager un dialogue avec les acteurs clés du territoire en lien avec l’activité que vous souhaitez entreprendre. Un projet d’écotourisme est par essence une activité en interaction avec les acteurs locaux et l’environnement.</a:t>
            </a:r>
          </a:p>
          <a:p>
            <a:pPr rtl="0"/>
            <a:endParaRPr lang="en-GB" sz="1600" dirty="0">
              <a:latin typeface="Calibri" panose="020F0502020204030204" pitchFamily="34" charset="0"/>
              <a:cs typeface="Calibri" panose="020F0502020204030204" pitchFamily="34" charset="0"/>
            </a:endParaRPr>
          </a:p>
          <a:p>
            <a:pPr rtl="0"/>
            <a:r>
              <a:rPr lang="fr" sz="1600" dirty="0">
                <a:latin typeface="Calibri" panose="020F0502020204030204" pitchFamily="34" charset="0"/>
                <a:cs typeface="Calibri" panose="020F0502020204030204" pitchFamily="34" charset="0"/>
              </a:rPr>
              <a:t>Réaliser un diagnostic territorial est la première étape pour établir un lien avec les parties prenantes les plus pertinentes pour l’activité que vous souhaitez lancer (fournisseurs, clients, concurrents, partenaires, influenceurs, etc.).</a:t>
            </a:r>
          </a:p>
          <a:p>
            <a:pPr rtl="0"/>
            <a:endParaRPr lang="en-GB" sz="1600" dirty="0">
              <a:latin typeface="Calibri" panose="020F0502020204030204" pitchFamily="34" charset="0"/>
              <a:cs typeface="Calibri" panose="020F0502020204030204" pitchFamily="34" charset="0"/>
            </a:endParaRPr>
          </a:p>
          <a:p>
            <a:pPr rtl="0"/>
            <a:r>
              <a:rPr lang="fr" sz="1600" dirty="0">
                <a:latin typeface="Calibri" panose="020F0502020204030204" pitchFamily="34" charset="0"/>
                <a:cs typeface="Calibri" panose="020F0502020204030204" pitchFamily="34" charset="0"/>
              </a:rPr>
              <a:t>Enfin, lorsque l’on parle de diagnostic territorial dans le cadre d’un projet d’écotourisme, on fait nécessairement référence à la collecte de données directement liées aux dimensions écologiques et écotouristiques</a:t>
            </a: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829A5B8-F804-3713-22C6-A4F4D7365558}"/>
              </a:ext>
            </a:extLst>
          </p:cNvPr>
          <p:cNvSpPr>
            <a:spLocks noGrp="1"/>
          </p:cNvSpPr>
          <p:nvPr>
            <p:ph type="body" sz="quarter" idx="46"/>
          </p:nvPr>
        </p:nvSpPr>
        <p:spPr/>
        <p:txBody>
          <a:bodyPr>
            <a:normAutofit/>
          </a:bodyPr>
          <a:lstStyle/>
          <a:p>
            <a:r>
              <a:rPr lang="fr" dirty="0"/>
              <a:t>Connaître le « territoire » : le diagnostic territorial du lieu choisi</a:t>
            </a:r>
          </a:p>
        </p:txBody>
      </p:sp>
      <p:sp>
        <p:nvSpPr>
          <p:cNvPr id="4" name="Text Placeholder 3">
            <a:extLst>
              <a:ext uri="{FF2B5EF4-FFF2-40B4-BE49-F238E27FC236}">
                <a16:creationId xmlns:a16="http://schemas.microsoft.com/office/drawing/2014/main" id="{02E61AE0-F2B0-9F5B-BBDA-7D5D9686D642}"/>
              </a:ext>
            </a:extLst>
          </p:cNvPr>
          <p:cNvSpPr>
            <a:spLocks noGrp="1"/>
          </p:cNvSpPr>
          <p:nvPr>
            <p:ph type="body" sz="quarter" idx="47"/>
          </p:nvPr>
        </p:nvSpPr>
        <p:spPr/>
        <p:txBody>
          <a:bodyPr>
            <a:normAutofit/>
          </a:bodyPr>
          <a:lstStyle/>
          <a:p>
            <a:r>
              <a:rPr lang="fr" dirty="0"/>
              <a:t>3A </a:t>
            </a:r>
            <a:r>
              <a:rPr lang="fr" sz="2800" dirty="0"/>
              <a:t>Diagnostic Territorial</a:t>
            </a:r>
          </a:p>
        </p:txBody>
      </p:sp>
      <p:sp>
        <p:nvSpPr>
          <p:cNvPr id="6" name="textruta 5">
            <a:extLst>
              <a:ext uri="{FF2B5EF4-FFF2-40B4-BE49-F238E27FC236}">
                <a16:creationId xmlns:a16="http://schemas.microsoft.com/office/drawing/2014/main" id="{B1A26E73-7215-B386-F25B-542CE2D8D0CB}"/>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965455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F8282-8C20-CABB-726C-08BE1D986F6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0A44C45-0B1A-016F-3472-C6436258C402}"/>
              </a:ext>
            </a:extLst>
          </p:cNvPr>
          <p:cNvSpPr>
            <a:spLocks noGrp="1"/>
          </p:cNvSpPr>
          <p:nvPr>
            <p:ph type="sldNum" sz="quarter" idx="4"/>
          </p:nvPr>
        </p:nvSpPr>
        <p:spPr/>
        <p:txBody>
          <a:bodyPr/>
          <a:lstStyle/>
          <a:p>
            <a:fld id="{CB2079F2-58AF-ED44-82D7-E04B2F6FD686}" type="slidenum">
              <a:rPr lang="en-US" smtClean="0"/>
              <a:pPr/>
              <a:t>14</a:t>
            </a:fld>
            <a:endParaRPr lang="en-US" dirty="0"/>
          </a:p>
        </p:txBody>
      </p:sp>
      <p:sp>
        <p:nvSpPr>
          <p:cNvPr id="5" name="Text Placeholder 4">
            <a:extLst>
              <a:ext uri="{FF2B5EF4-FFF2-40B4-BE49-F238E27FC236}">
                <a16:creationId xmlns:a16="http://schemas.microsoft.com/office/drawing/2014/main" id="{8328E70E-0B52-0905-0F79-5A5EF7C37D42}"/>
              </a:ext>
            </a:extLst>
          </p:cNvPr>
          <p:cNvSpPr>
            <a:spLocks noGrp="1"/>
          </p:cNvSpPr>
          <p:nvPr>
            <p:ph type="body" sz="quarter" idx="32"/>
          </p:nvPr>
        </p:nvSpPr>
        <p:spPr/>
        <p:txBody>
          <a:bodyPr numCol="1"/>
          <a:lstStyle/>
          <a:p>
            <a:pPr rtl="0"/>
            <a:r>
              <a:rPr lang="fr" sz="1600" dirty="0">
                <a:latin typeface="Calibri" panose="020F0502020204030204" pitchFamily="34" charset="0"/>
                <a:cs typeface="Calibri" panose="020F0502020204030204" pitchFamily="34" charset="0"/>
              </a:rPr>
              <a:t>Il existe de nombreuses définitions de ce que nous appelons un territoire, que nous n’avons pas besoin d’aborder ici, mais elles tournent toutes autour de certains dénominateurs communs :</a:t>
            </a:r>
          </a:p>
          <a:p>
            <a:pPr rtl="0"/>
            <a:endParaRPr lang="en-GB" sz="1600" dirty="0">
              <a:latin typeface="Calibri" panose="020F0502020204030204" pitchFamily="34" charset="0"/>
              <a:cs typeface="Calibri" panose="020F0502020204030204" pitchFamily="34" charset="0"/>
            </a:endParaRPr>
          </a:p>
          <a:p>
            <a:pPr marL="285750" indent="-285750" algn="l" rtl="0">
              <a:buFont typeface="Wingdings" pitchFamily="2" charset="2"/>
              <a:buChar char="v"/>
            </a:pPr>
            <a:r>
              <a:rPr lang="fr" sz="1600" dirty="0">
                <a:latin typeface="Calibri" panose="020F0502020204030204" pitchFamily="34" charset="0"/>
                <a:cs typeface="Calibri" panose="020F0502020204030204" pitchFamily="34" charset="0"/>
              </a:rPr>
              <a:t>Il s'agit d'un espace géographique délimité (une zone géographique), dans notre cas, le territoire que vous avez choisi pour votre projet</a:t>
            </a:r>
          </a:p>
          <a:p>
            <a:pPr marL="285750" indent="-285750" algn="l" rtl="0">
              <a:buFont typeface="Wingdings" pitchFamily="2" charset="2"/>
              <a:buChar char="v"/>
            </a:pPr>
            <a:endParaRPr lang="en-GB" sz="1600" dirty="0">
              <a:latin typeface="Calibri" panose="020F0502020204030204" pitchFamily="34" charset="0"/>
              <a:cs typeface="Calibri" panose="020F0502020204030204" pitchFamily="34" charset="0"/>
            </a:endParaRPr>
          </a:p>
          <a:p>
            <a:pPr marL="285750" indent="-285750" algn="l" rtl="0">
              <a:buFont typeface="Wingdings" pitchFamily="2" charset="2"/>
              <a:buChar char="v"/>
            </a:pPr>
            <a:r>
              <a:rPr lang="fr" sz="1600" dirty="0">
                <a:latin typeface="Calibri" panose="020F0502020204030204" pitchFamily="34" charset="0"/>
                <a:cs typeface="Calibri" panose="020F0502020204030204" pitchFamily="34" charset="0"/>
              </a:rPr>
              <a:t>Dans lequel les ressources tangibles et intangibles sont réunies</a:t>
            </a:r>
          </a:p>
          <a:p>
            <a:pPr marL="285750" indent="-285750" algn="l" rtl="0">
              <a:buFont typeface="Wingdings" pitchFamily="2" charset="2"/>
              <a:buChar char="v"/>
            </a:pPr>
            <a:endParaRPr lang="en-GB" sz="1600" dirty="0">
              <a:latin typeface="Calibri" panose="020F0502020204030204" pitchFamily="34" charset="0"/>
              <a:cs typeface="Calibri" panose="020F0502020204030204" pitchFamily="34" charset="0"/>
            </a:endParaRPr>
          </a:p>
          <a:p>
            <a:pPr marL="285750" indent="-285750" algn="l" rtl="0">
              <a:buFont typeface="Wingdings" pitchFamily="2" charset="2"/>
              <a:buChar char="v"/>
            </a:pPr>
            <a:r>
              <a:rPr lang="fr" sz="1600" dirty="0">
                <a:latin typeface="Calibri" panose="020F0502020204030204" pitchFamily="34" charset="0"/>
                <a:cs typeface="Calibri" panose="020F0502020204030204" pitchFamily="34" charset="0"/>
              </a:rPr>
              <a:t>Dans lequel les gens agissent et interagissent (un espace social) à travers des échanges sociaux, culturels et économiques. C'est donc un lieu où les gens vivent, pensent et agissent.</a:t>
            </a:r>
          </a:p>
          <a:p>
            <a:pPr marL="285750" indent="-285750" algn="l" rtl="0">
              <a:buFont typeface="Wingdings" pitchFamily="2" charset="2"/>
              <a:buChar char="v"/>
            </a:pPr>
            <a:endParaRPr lang="en-GB" sz="1600" dirty="0">
              <a:latin typeface="Calibri" panose="020F0502020204030204" pitchFamily="34" charset="0"/>
              <a:cs typeface="Calibri" panose="020F0502020204030204" pitchFamily="34" charset="0"/>
            </a:endParaRPr>
          </a:p>
          <a:p>
            <a:pPr marL="285750" indent="-285750" algn="l" rtl="0">
              <a:buFont typeface="Wingdings" pitchFamily="2" charset="2"/>
              <a:buChar char="v"/>
            </a:pPr>
            <a:r>
              <a:rPr lang="fr" sz="1600" dirty="0">
                <a:latin typeface="Calibri" panose="020F0502020204030204" pitchFamily="34" charset="0"/>
                <a:cs typeface="Calibri" panose="020F0502020204030204" pitchFamily="34" charset="0"/>
              </a:rPr>
              <a:t>Et qui partagent une histoire et une culture.</a:t>
            </a: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901C2365-4F9D-9869-304E-2D6295C84108}"/>
              </a:ext>
            </a:extLst>
          </p:cNvPr>
          <p:cNvSpPr>
            <a:spLocks noGrp="1"/>
          </p:cNvSpPr>
          <p:nvPr>
            <p:ph type="body" sz="quarter" idx="46"/>
          </p:nvPr>
        </p:nvSpPr>
        <p:spPr/>
        <p:txBody>
          <a:bodyPr>
            <a:normAutofit/>
          </a:bodyPr>
          <a:lstStyle/>
          <a:p>
            <a:r>
              <a:rPr lang="fr" dirty="0"/>
              <a:t>Qu'est-ce qu'un territoire</a:t>
            </a:r>
          </a:p>
        </p:txBody>
      </p:sp>
      <p:sp>
        <p:nvSpPr>
          <p:cNvPr id="4" name="Text Placeholder 3">
            <a:extLst>
              <a:ext uri="{FF2B5EF4-FFF2-40B4-BE49-F238E27FC236}">
                <a16:creationId xmlns:a16="http://schemas.microsoft.com/office/drawing/2014/main" id="{1A5BF7F7-8F16-F610-B5B2-E8D3864B0D5B}"/>
              </a:ext>
            </a:extLst>
          </p:cNvPr>
          <p:cNvSpPr>
            <a:spLocks noGrp="1"/>
          </p:cNvSpPr>
          <p:nvPr>
            <p:ph type="body" sz="quarter" idx="47"/>
          </p:nvPr>
        </p:nvSpPr>
        <p:spPr/>
        <p:txBody>
          <a:bodyPr>
            <a:normAutofit/>
          </a:bodyPr>
          <a:lstStyle/>
          <a:p>
            <a:r>
              <a:rPr lang="fr" dirty="0"/>
              <a:t>3A </a:t>
            </a:r>
            <a:r>
              <a:rPr lang="fr" sz="2800" dirty="0"/>
              <a:t>Diagnostic Territorial</a:t>
            </a:r>
          </a:p>
        </p:txBody>
      </p:sp>
      <p:sp>
        <p:nvSpPr>
          <p:cNvPr id="6" name="textruta 5">
            <a:extLst>
              <a:ext uri="{FF2B5EF4-FFF2-40B4-BE49-F238E27FC236}">
                <a16:creationId xmlns:a16="http://schemas.microsoft.com/office/drawing/2014/main" id="{B8E2DBBF-BA6D-F6B6-4BBA-BF34FC310708}"/>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887848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302D57-17E5-47AD-22FC-BDB0BC5B039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6347CFF-5E39-9060-5993-61B0942DB7B1}"/>
              </a:ext>
            </a:extLst>
          </p:cNvPr>
          <p:cNvSpPr>
            <a:spLocks noGrp="1"/>
          </p:cNvSpPr>
          <p:nvPr>
            <p:ph type="sldNum" sz="quarter" idx="4"/>
          </p:nvPr>
        </p:nvSpPr>
        <p:spPr/>
        <p:txBody>
          <a:bodyPr/>
          <a:lstStyle/>
          <a:p>
            <a:fld id="{CB2079F2-58AF-ED44-82D7-E04B2F6FD686}" type="slidenum">
              <a:rPr lang="en-US" smtClean="0"/>
              <a:pPr/>
              <a:t>15</a:t>
            </a:fld>
            <a:endParaRPr lang="en-US" dirty="0"/>
          </a:p>
        </p:txBody>
      </p:sp>
      <p:sp>
        <p:nvSpPr>
          <p:cNvPr id="5" name="Text Placeholder 4">
            <a:extLst>
              <a:ext uri="{FF2B5EF4-FFF2-40B4-BE49-F238E27FC236}">
                <a16:creationId xmlns:a16="http://schemas.microsoft.com/office/drawing/2014/main" id="{DA906B06-2485-E066-7065-099C74D202FA}"/>
              </a:ext>
            </a:extLst>
          </p:cNvPr>
          <p:cNvSpPr>
            <a:spLocks noGrp="1"/>
          </p:cNvSpPr>
          <p:nvPr>
            <p:ph type="body" sz="quarter" idx="32"/>
          </p:nvPr>
        </p:nvSpPr>
        <p:spPr/>
        <p:txBody>
          <a:bodyPr numCol="1"/>
          <a:lstStyle/>
          <a:p>
            <a:pPr rtl="0"/>
            <a:r>
              <a:rPr lang="fr" sz="1500" dirty="0">
                <a:latin typeface="Calibri" panose="020F0502020204030204" pitchFamily="34" charset="0"/>
                <a:cs typeface="Calibri" panose="020F0502020204030204" pitchFamily="34" charset="0"/>
              </a:rPr>
              <a:t>D'une manière générale, un diagnostic territorial consiste en une analyse d'un territoire, de ses caractéristiques, de ses enjeux, de ses potentiels et de ses besoins, en vue d'identifier les éléments d'une stratégie de développement pour ce territoire, qu'il s'agisse d'un quartier, d'une commune, d'un village, d'une région ou de toute zone géographique spécifique.</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Plus spécifiquement, dans le cas d'un projet d'écotourisme, ce diagnostic consistera en une analyse du territoire par rapport à la dimension environnementale et écologique en général, et à la dimension écotouristique en particulier, de votre projet ou de l'activité que vous souhaitez initier.</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Une analyse territoriale peut être simple et se concentrer sur les informations les plus importantes et les plus facilement disponibles.</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Lorsqu’il s’agit d’initiatives entrepreneuriales, le diagnostic peut être très subjectif, en fonction de votre vision et de votre personnalité particulières, chacune étant un moteur essentiel de votre initiative et de votre projet.</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Il s'agit d'un outil essentiel, que vous souhaitiez identifier le potentiel d'initiatives écotouristiques dans une zone donnée, évaluer le potentiel d'une « niche » écotouristique particulière qui vous intéresse, ou analyser la faisabilité d'une activité que vous avez en tête.</a:t>
            </a: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5B508371-62F7-7460-F8B3-5DCA237B2FE5}"/>
              </a:ext>
            </a:extLst>
          </p:cNvPr>
          <p:cNvSpPr>
            <a:spLocks noGrp="1"/>
          </p:cNvSpPr>
          <p:nvPr>
            <p:ph type="body" sz="quarter" idx="46"/>
          </p:nvPr>
        </p:nvSpPr>
        <p:spPr/>
        <p:txBody>
          <a:bodyPr>
            <a:normAutofit/>
          </a:bodyPr>
          <a:lstStyle/>
          <a:p>
            <a:r>
              <a:rPr lang="fr" dirty="0"/>
              <a:t>Diagnostic territorial dans le cadre d'un projet d'écotourisme</a:t>
            </a:r>
          </a:p>
        </p:txBody>
      </p:sp>
      <p:sp>
        <p:nvSpPr>
          <p:cNvPr id="4" name="Text Placeholder 3">
            <a:extLst>
              <a:ext uri="{FF2B5EF4-FFF2-40B4-BE49-F238E27FC236}">
                <a16:creationId xmlns:a16="http://schemas.microsoft.com/office/drawing/2014/main" id="{2436F820-82EF-DD15-9162-01037CC44D5F}"/>
              </a:ext>
            </a:extLst>
          </p:cNvPr>
          <p:cNvSpPr>
            <a:spLocks noGrp="1"/>
          </p:cNvSpPr>
          <p:nvPr>
            <p:ph type="body" sz="quarter" idx="47"/>
          </p:nvPr>
        </p:nvSpPr>
        <p:spPr/>
        <p:txBody>
          <a:bodyPr>
            <a:normAutofit/>
          </a:bodyPr>
          <a:lstStyle/>
          <a:p>
            <a:r>
              <a:rPr lang="fr" dirty="0"/>
              <a:t>3A </a:t>
            </a:r>
            <a:r>
              <a:rPr lang="fr" sz="2800" dirty="0"/>
              <a:t>Diagnostic Territorial</a:t>
            </a:r>
          </a:p>
        </p:txBody>
      </p:sp>
      <p:sp>
        <p:nvSpPr>
          <p:cNvPr id="6" name="textruta 5">
            <a:extLst>
              <a:ext uri="{FF2B5EF4-FFF2-40B4-BE49-F238E27FC236}">
                <a16:creationId xmlns:a16="http://schemas.microsoft.com/office/drawing/2014/main" id="{8FAC9739-E948-15FD-F327-88CC04FA0E3E}"/>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147920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A929EB-35B0-6AAA-ECEF-F8266E3D906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94C59D-329A-9CB4-1AD1-AB9F3E7AEF7F}"/>
              </a:ext>
            </a:extLst>
          </p:cNvPr>
          <p:cNvSpPr>
            <a:spLocks noGrp="1"/>
          </p:cNvSpPr>
          <p:nvPr>
            <p:ph type="sldNum" sz="quarter" idx="4"/>
          </p:nvPr>
        </p:nvSpPr>
        <p:spPr/>
        <p:txBody>
          <a:bodyPr/>
          <a:lstStyle/>
          <a:p>
            <a:fld id="{CB2079F2-58AF-ED44-82D7-E04B2F6FD686}" type="slidenum">
              <a:rPr lang="en-US" smtClean="0"/>
              <a:pPr/>
              <a:t>16</a:t>
            </a:fld>
            <a:endParaRPr lang="en-US" dirty="0"/>
          </a:p>
        </p:txBody>
      </p:sp>
      <p:sp>
        <p:nvSpPr>
          <p:cNvPr id="5" name="Text Placeholder 4">
            <a:extLst>
              <a:ext uri="{FF2B5EF4-FFF2-40B4-BE49-F238E27FC236}">
                <a16:creationId xmlns:a16="http://schemas.microsoft.com/office/drawing/2014/main" id="{AAC9FD63-B7D6-14C0-18BB-87A0C88E1FEE}"/>
              </a:ext>
            </a:extLst>
          </p:cNvPr>
          <p:cNvSpPr>
            <a:spLocks noGrp="1"/>
          </p:cNvSpPr>
          <p:nvPr>
            <p:ph type="body" sz="quarter" idx="32"/>
          </p:nvPr>
        </p:nvSpPr>
        <p:spPr>
          <a:xfrm>
            <a:off x="801602" y="2257665"/>
            <a:ext cx="5956470" cy="7400632"/>
          </a:xfrm>
        </p:spPr>
        <p:txBody>
          <a:bodyPr numCol="1"/>
          <a:lstStyle/>
          <a:p>
            <a:pPr rtl="0"/>
            <a:r>
              <a:rPr lang="fr" sz="1600" dirty="0">
                <a:latin typeface="Calibri" panose="020F0502020204030204" pitchFamily="34" charset="0"/>
                <a:cs typeface="Calibri" panose="020F0502020204030204" pitchFamily="34" charset="0"/>
              </a:rPr>
              <a:t>Ce diagnostic a plusieurs objectifs :</a:t>
            </a:r>
          </a:p>
          <a:p>
            <a:pPr rtl="0"/>
            <a:endParaRPr lang="en-GB" sz="1600" dirty="0">
              <a:latin typeface="Calibri" panose="020F0502020204030204" pitchFamily="34" charset="0"/>
              <a:cs typeface="Calibri" panose="020F0502020204030204" pitchFamily="34" charset="0"/>
            </a:endParaRPr>
          </a:p>
          <a:p>
            <a:pPr marL="285750" indent="-285750" rtl="0">
              <a:buFont typeface="Wingdings" pitchFamily="2" charset="2"/>
              <a:buChar char="v"/>
            </a:pPr>
            <a:r>
              <a:rPr lang="fr" sz="1600" dirty="0">
                <a:latin typeface="Calibri" panose="020F0502020204030204" pitchFamily="34" charset="0"/>
                <a:cs typeface="Calibri" panose="020F0502020204030204" pitchFamily="34" charset="0"/>
              </a:rPr>
              <a:t>Connaître et comprendre un territoire/une région qui vous intéresse : ses spécificités et ses caractéristiques, ses atouts, ses forces et ses opportunités, ses ressources, ses problèmes et ses défis ;</a:t>
            </a:r>
          </a:p>
          <a:p>
            <a:pPr marL="285750" indent="-285750" rtl="0">
              <a:buFont typeface="Wingdings" pitchFamily="2" charset="2"/>
              <a:buChar char="v"/>
            </a:pPr>
            <a:endParaRPr lang="en-GB" sz="1600" dirty="0">
              <a:latin typeface="Calibri" panose="020F0502020204030204" pitchFamily="34" charset="0"/>
              <a:cs typeface="Calibri" panose="020F0502020204030204" pitchFamily="34" charset="0"/>
            </a:endParaRPr>
          </a:p>
          <a:p>
            <a:pPr marL="285750" indent="-285750" rtl="0">
              <a:buFont typeface="Wingdings" pitchFamily="2" charset="2"/>
              <a:buChar char="v"/>
            </a:pPr>
            <a:r>
              <a:rPr lang="fr" sz="1600" dirty="0">
                <a:latin typeface="Calibri" panose="020F0502020204030204" pitchFamily="34" charset="0"/>
                <a:cs typeface="Calibri" panose="020F0502020204030204" pitchFamily="34" charset="0"/>
              </a:rPr>
              <a:t>Identifier et connaître les acteurs locaux directement et indirectement impliqués dans les problématiques environnementales et touristiques de manière générale ou de manière plus spécifique liée au territoire qui vous intéresse et/ou au projet que vous souhaitez réaliser ;</a:t>
            </a:r>
          </a:p>
          <a:p>
            <a:pPr marL="285750" indent="-285750" rtl="0">
              <a:buFont typeface="Wingdings" pitchFamily="2" charset="2"/>
              <a:buChar char="v"/>
            </a:pPr>
            <a:endParaRPr lang="en-GB" sz="1600" dirty="0">
              <a:latin typeface="Calibri" panose="020F0502020204030204" pitchFamily="34" charset="0"/>
              <a:cs typeface="Calibri" panose="020F0502020204030204" pitchFamily="34" charset="0"/>
            </a:endParaRPr>
          </a:p>
          <a:p>
            <a:pPr marL="285750" indent="-285750" rtl="0">
              <a:buFont typeface="Wingdings" pitchFamily="2" charset="2"/>
              <a:buChar char="v"/>
            </a:pPr>
            <a:r>
              <a:rPr lang="fr" sz="1600" dirty="0">
                <a:latin typeface="Calibri" panose="020F0502020204030204" pitchFamily="34" charset="0"/>
                <a:cs typeface="Calibri" panose="020F0502020204030204" pitchFamily="34" charset="0"/>
              </a:rPr>
              <a:t>Initier et faciliter la mobilisation des acteurs clés locaux, que ce soit par rapport à la problématique de l’écotourisme en général, ou par rapport au territoire de votre projet, voire à sa finalité spécifique ;</a:t>
            </a:r>
          </a:p>
          <a:p>
            <a:pPr marL="285750" indent="-285750" rtl="0">
              <a:buFont typeface="Wingdings" pitchFamily="2" charset="2"/>
              <a:buChar char="v"/>
            </a:pPr>
            <a:endParaRPr lang="en-GB" sz="1600" dirty="0">
              <a:latin typeface="Calibri" panose="020F0502020204030204" pitchFamily="34" charset="0"/>
              <a:cs typeface="Calibri" panose="020F0502020204030204" pitchFamily="34" charset="0"/>
            </a:endParaRPr>
          </a:p>
          <a:p>
            <a:pPr marL="285750" indent="-285750" rtl="0">
              <a:buFont typeface="Wingdings" pitchFamily="2" charset="2"/>
              <a:buChar char="v"/>
            </a:pPr>
            <a:r>
              <a:rPr lang="fr" sz="1600" dirty="0">
                <a:latin typeface="Calibri" panose="020F0502020204030204" pitchFamily="34" charset="0"/>
                <a:cs typeface="Calibri" panose="020F0502020204030204" pitchFamily="34" charset="0"/>
              </a:rPr>
              <a:t>Fournir un outil de planification stratégique de votre initiative en identifiant les objectifs, les actions, les méthodes de mise en œuvre et l'allocation des ressources.</a:t>
            </a:r>
          </a:p>
          <a:p>
            <a:pPr rtl="0"/>
            <a:endParaRPr lang="en-GB" sz="1600" dirty="0">
              <a:latin typeface="Calibri" panose="020F0502020204030204" pitchFamily="34" charset="0"/>
              <a:cs typeface="Calibri" panose="020F0502020204030204" pitchFamily="34" charset="0"/>
            </a:endParaRPr>
          </a:p>
          <a:p>
            <a:pPr rtl="0"/>
            <a:r>
              <a:rPr lang="fr" sz="1600" dirty="0">
                <a:latin typeface="Calibri" panose="020F0502020204030204" pitchFamily="34" charset="0"/>
                <a:cs typeface="Calibri" panose="020F0502020204030204" pitchFamily="34" charset="0"/>
              </a:rPr>
              <a:t>Une analyse territoriale n’est pas une fin en soi, mais plutôt une étape dans votre processus entrepreneurial.</a:t>
            </a: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A6D79CF4-D5F8-9F32-7407-32D1EF60E6D2}"/>
              </a:ext>
            </a:extLst>
          </p:cNvPr>
          <p:cNvSpPr>
            <a:spLocks noGrp="1"/>
          </p:cNvSpPr>
          <p:nvPr>
            <p:ph type="body" sz="quarter" idx="46"/>
          </p:nvPr>
        </p:nvSpPr>
        <p:spPr/>
        <p:txBody>
          <a:bodyPr>
            <a:normAutofit/>
          </a:bodyPr>
          <a:lstStyle/>
          <a:p>
            <a:r>
              <a:rPr lang="fr" dirty="0"/>
              <a:t>Diagnostic territorial dans le cadre d'un projet d'écotourisme</a:t>
            </a:r>
          </a:p>
        </p:txBody>
      </p:sp>
      <p:sp>
        <p:nvSpPr>
          <p:cNvPr id="4" name="Text Placeholder 3">
            <a:extLst>
              <a:ext uri="{FF2B5EF4-FFF2-40B4-BE49-F238E27FC236}">
                <a16:creationId xmlns:a16="http://schemas.microsoft.com/office/drawing/2014/main" id="{153F6E49-BFB5-379E-954B-C34B8CB33620}"/>
              </a:ext>
            </a:extLst>
          </p:cNvPr>
          <p:cNvSpPr>
            <a:spLocks noGrp="1"/>
          </p:cNvSpPr>
          <p:nvPr>
            <p:ph type="body" sz="quarter" idx="47"/>
          </p:nvPr>
        </p:nvSpPr>
        <p:spPr/>
        <p:txBody>
          <a:bodyPr>
            <a:normAutofit/>
          </a:bodyPr>
          <a:lstStyle/>
          <a:p>
            <a:r>
              <a:rPr lang="fr" dirty="0"/>
              <a:t>3A </a:t>
            </a:r>
            <a:r>
              <a:rPr lang="fr" sz="2800" dirty="0"/>
              <a:t>Diagnostic Territorial</a:t>
            </a:r>
          </a:p>
        </p:txBody>
      </p:sp>
      <p:sp>
        <p:nvSpPr>
          <p:cNvPr id="6" name="textruta 5">
            <a:extLst>
              <a:ext uri="{FF2B5EF4-FFF2-40B4-BE49-F238E27FC236}">
                <a16:creationId xmlns:a16="http://schemas.microsoft.com/office/drawing/2014/main" id="{439DF4BF-848B-9D3D-B009-32A76860C340}"/>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4371231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620301-4906-3F8D-D0C0-74998C05490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372FC7-08F6-FC9C-DC47-76FB074E83AE}"/>
              </a:ext>
            </a:extLst>
          </p:cNvPr>
          <p:cNvSpPr>
            <a:spLocks noGrp="1"/>
          </p:cNvSpPr>
          <p:nvPr>
            <p:ph type="sldNum" sz="quarter" idx="4"/>
          </p:nvPr>
        </p:nvSpPr>
        <p:spPr/>
        <p:txBody>
          <a:bodyPr/>
          <a:lstStyle/>
          <a:p>
            <a:fld id="{CB2079F2-58AF-ED44-82D7-E04B2F6FD686}" type="slidenum">
              <a:rPr lang="en-US" smtClean="0"/>
              <a:pPr/>
              <a:t>17</a:t>
            </a:fld>
            <a:endParaRPr lang="en-US" dirty="0"/>
          </a:p>
        </p:txBody>
      </p:sp>
      <p:sp>
        <p:nvSpPr>
          <p:cNvPr id="5" name="Text Placeholder 4">
            <a:extLst>
              <a:ext uri="{FF2B5EF4-FFF2-40B4-BE49-F238E27FC236}">
                <a16:creationId xmlns:a16="http://schemas.microsoft.com/office/drawing/2014/main" id="{1DBF11B4-D785-D016-CCB7-13BBB6626E8E}"/>
              </a:ext>
            </a:extLst>
          </p:cNvPr>
          <p:cNvSpPr>
            <a:spLocks noGrp="1"/>
          </p:cNvSpPr>
          <p:nvPr>
            <p:ph type="body" sz="quarter" idx="32"/>
          </p:nvPr>
        </p:nvSpPr>
        <p:spPr/>
        <p:txBody>
          <a:bodyPr numCol="1"/>
          <a:lstStyle/>
          <a:p>
            <a:pPr rtl="0"/>
            <a:r>
              <a:rPr lang="fr" sz="1600" dirty="0">
                <a:latin typeface="Calibri" panose="020F0502020204030204" pitchFamily="34" charset="0"/>
                <a:cs typeface="Calibri" panose="020F0502020204030204" pitchFamily="34" charset="0"/>
              </a:rPr>
              <a:t>Un diagnostic territorial d’un projet d’initiative écotouristique s’appuiera sur deux piliers principaux : le cadre environnemental, écologique, social, culturel et économique d’une part et, d’autre part, l’identification et la rencontre des parties prenantes et de leurs initiatives.</a:t>
            </a:r>
          </a:p>
          <a:p>
            <a:pPr rtl="0"/>
            <a:endParaRPr lang="en-GB" sz="1600" dirty="0">
              <a:latin typeface="Calibri" panose="020F0502020204030204" pitchFamily="34" charset="0"/>
              <a:cs typeface="Calibri" panose="020F0502020204030204" pitchFamily="34" charset="0"/>
            </a:endParaRPr>
          </a:p>
          <a:p>
            <a:pPr rtl="0"/>
            <a:r>
              <a:rPr lang="fr" sz="1600" dirty="0">
                <a:latin typeface="Calibri" panose="020F0502020204030204" pitchFamily="34" charset="0"/>
                <a:cs typeface="Calibri" panose="020F0502020204030204" pitchFamily="34" charset="0"/>
              </a:rPr>
              <a:t>Un tel processus d'analyse peut être conçu et réalisé de manière simple. Il ne s'agit pas d'un exercice scientifique ou encyclopédique, mais plutôt d'une démarche visant à connaître le territoire dans lequel on souhaite lancer son projet ou son activité, en vue de mieux l'identifier et/ou le définir et/ou le rendre réalisable.</a:t>
            </a:r>
          </a:p>
          <a:p>
            <a:pPr rtl="0"/>
            <a:endParaRPr lang="en-GB" sz="1600" dirty="0">
              <a:latin typeface="Calibri" panose="020F0502020204030204" pitchFamily="34" charset="0"/>
              <a:cs typeface="Calibri" panose="020F0502020204030204" pitchFamily="34" charset="0"/>
            </a:endParaRPr>
          </a:p>
          <a:p>
            <a:pPr rtl="0"/>
            <a:r>
              <a:rPr lang="fr" sz="1600" dirty="0">
                <a:latin typeface="Calibri" panose="020F0502020204030204" pitchFamily="34" charset="0"/>
                <a:cs typeface="Calibri" panose="020F0502020204030204" pitchFamily="34" charset="0"/>
              </a:rPr>
              <a:t>Outre une étude documentaire de l’environnement écologique, culturel, social et économique, le diagnostic repose essentiellement sur l’identification des acteurs locaux concernés (habitants, opérateurs économiques, partenaires potentiels du projet, clients potentiels, administration locale, élus…) et leur rencontre. L’analyse territoriale sera elle-même un outil de mise en relation avec les acteurs clés directement ou indirectement impliqués dans votre projet d’entreprise.</a:t>
            </a:r>
          </a:p>
          <a:p>
            <a:pPr rtl="0"/>
            <a:endParaRPr lang="en-GB" sz="1600" dirty="0">
              <a:latin typeface="Calibri" panose="020F0502020204030204" pitchFamily="34" charset="0"/>
              <a:cs typeface="Calibri" panose="020F0502020204030204" pitchFamily="34" charset="0"/>
            </a:endParaRPr>
          </a:p>
          <a:p>
            <a:pPr rtl="0"/>
            <a:r>
              <a:rPr lang="fr" sz="1600" dirty="0">
                <a:latin typeface="Calibri" panose="020F0502020204030204" pitchFamily="34" charset="0"/>
                <a:cs typeface="Calibri" panose="020F0502020204030204" pitchFamily="34" charset="0"/>
              </a:rPr>
              <a:t>Le diagnostic suivra plusieurs étapes essentielles :</a:t>
            </a: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FCF5842F-3068-0DC4-0B8E-36A1A565AD32}"/>
              </a:ext>
            </a:extLst>
          </p:cNvPr>
          <p:cNvSpPr>
            <a:spLocks noGrp="1"/>
          </p:cNvSpPr>
          <p:nvPr>
            <p:ph type="body" sz="quarter" idx="46"/>
          </p:nvPr>
        </p:nvSpPr>
        <p:spPr/>
        <p:txBody>
          <a:bodyPr>
            <a:normAutofit/>
          </a:bodyPr>
          <a:lstStyle/>
          <a:p>
            <a:r>
              <a:rPr lang="fr" dirty="0"/>
              <a:t>Comment réaliser un diagnostic territorial</a:t>
            </a:r>
          </a:p>
        </p:txBody>
      </p:sp>
      <p:sp>
        <p:nvSpPr>
          <p:cNvPr id="4" name="Text Placeholder 3">
            <a:extLst>
              <a:ext uri="{FF2B5EF4-FFF2-40B4-BE49-F238E27FC236}">
                <a16:creationId xmlns:a16="http://schemas.microsoft.com/office/drawing/2014/main" id="{C441C477-9174-07A3-8D9B-507674BFE2E3}"/>
              </a:ext>
            </a:extLst>
          </p:cNvPr>
          <p:cNvSpPr>
            <a:spLocks noGrp="1"/>
          </p:cNvSpPr>
          <p:nvPr>
            <p:ph type="body" sz="quarter" idx="47"/>
          </p:nvPr>
        </p:nvSpPr>
        <p:spPr/>
        <p:txBody>
          <a:bodyPr>
            <a:normAutofit/>
          </a:bodyPr>
          <a:lstStyle/>
          <a:p>
            <a:r>
              <a:rPr lang="fr" dirty="0"/>
              <a:t>3A </a:t>
            </a:r>
            <a:r>
              <a:rPr lang="fr" sz="2800" dirty="0"/>
              <a:t>Diagnostic Territorial</a:t>
            </a:r>
          </a:p>
        </p:txBody>
      </p:sp>
      <p:sp>
        <p:nvSpPr>
          <p:cNvPr id="6" name="textruta 5">
            <a:extLst>
              <a:ext uri="{FF2B5EF4-FFF2-40B4-BE49-F238E27FC236}">
                <a16:creationId xmlns:a16="http://schemas.microsoft.com/office/drawing/2014/main" id="{B7F6B597-04A2-3565-73EC-BF3EA969897F}"/>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378614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CE521-B726-C946-1ACA-379258353B5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6243307-DF82-F2A8-A8AE-47A1D69E6FDC}"/>
              </a:ext>
            </a:extLst>
          </p:cNvPr>
          <p:cNvSpPr>
            <a:spLocks noGrp="1"/>
          </p:cNvSpPr>
          <p:nvPr>
            <p:ph type="sldNum" sz="quarter" idx="4"/>
          </p:nvPr>
        </p:nvSpPr>
        <p:spPr/>
        <p:txBody>
          <a:bodyPr/>
          <a:lstStyle/>
          <a:p>
            <a:fld id="{CB2079F2-58AF-ED44-82D7-E04B2F6FD686}" type="slidenum">
              <a:rPr lang="en-US" smtClean="0"/>
              <a:pPr/>
              <a:t>18</a:t>
            </a:fld>
            <a:endParaRPr lang="en-US" dirty="0"/>
          </a:p>
        </p:txBody>
      </p:sp>
      <p:sp>
        <p:nvSpPr>
          <p:cNvPr id="5" name="Text Placeholder 4">
            <a:extLst>
              <a:ext uri="{FF2B5EF4-FFF2-40B4-BE49-F238E27FC236}">
                <a16:creationId xmlns:a16="http://schemas.microsoft.com/office/drawing/2014/main" id="{C3C60C76-77C5-9224-A166-1A9BABEC9AB7}"/>
              </a:ext>
            </a:extLst>
          </p:cNvPr>
          <p:cNvSpPr>
            <a:spLocks noGrp="1"/>
          </p:cNvSpPr>
          <p:nvPr>
            <p:ph type="body" sz="quarter" idx="32"/>
          </p:nvPr>
        </p:nvSpPr>
        <p:spPr>
          <a:xfrm>
            <a:off x="801602" y="2403365"/>
            <a:ext cx="5956470" cy="6813138"/>
          </a:xfrm>
          <a:solidFill>
            <a:schemeClr val="bg1"/>
          </a:solidFill>
        </p:spPr>
        <p:txBody>
          <a:bodyPr numCol="1"/>
          <a:lstStyle/>
          <a:p>
            <a:pPr rtl="0"/>
            <a:r>
              <a:rPr lang="fr" sz="1500" dirty="0">
                <a:latin typeface="Calibri" panose="020F0502020204030204" pitchFamily="34" charset="0"/>
                <a:cs typeface="Calibri" panose="020F0502020204030204" pitchFamily="34" charset="0"/>
              </a:rPr>
              <a:t>Le diagnostic suivra plusieurs étapes essentielles :</a:t>
            </a:r>
          </a:p>
          <a:p>
            <a:pPr rtl="0"/>
            <a:endParaRPr lang="en-GB" sz="1500" dirty="0">
              <a:latin typeface="Calibri" panose="020F0502020204030204" pitchFamily="34" charset="0"/>
              <a:cs typeface="Calibri" panose="020F0502020204030204" pitchFamily="34" charset="0"/>
            </a:endParaRPr>
          </a:p>
          <a:p>
            <a:pPr rtl="0"/>
            <a:r>
              <a:rPr lang="fr" sz="1500" b="1" dirty="0">
                <a:latin typeface="Calibri" panose="020F0502020204030204" pitchFamily="34" charset="0"/>
                <a:cs typeface="Calibri" panose="020F0502020204030204" pitchFamily="34" charset="0"/>
              </a:rPr>
              <a:t>(1) Définir le cadre </a:t>
            </a:r>
            <a:r>
              <a:rPr lang="fr" sz="1500" dirty="0">
                <a:latin typeface="Calibri" panose="020F0502020204030204" pitchFamily="34" charset="0"/>
                <a:cs typeface="Calibri" panose="020F0502020204030204" pitchFamily="34" charset="0"/>
              </a:rPr>
              <a:t>: il faut bien définir l'objectif de votre diagnostic afin de définir précisément son « périmètre » par rapport à votre projet</a:t>
            </a:r>
          </a:p>
          <a:p>
            <a:pPr rtl="0"/>
            <a:endParaRPr lang="en-GB" sz="1500" dirty="0">
              <a:latin typeface="Calibri" panose="020F0502020204030204" pitchFamily="34" charset="0"/>
              <a:cs typeface="Calibri" panose="020F0502020204030204" pitchFamily="34" charset="0"/>
            </a:endParaRPr>
          </a:p>
          <a:p>
            <a:pPr marL="663717" lvl="1" indent="-285750" algn="just">
              <a:buClr>
                <a:schemeClr val="tx2">
                  <a:lumMod val="60000"/>
                  <a:lumOff val="40000"/>
                </a:schemeClr>
              </a:buClr>
              <a:buFont typeface="Wingdings" pitchFamily="2" charset="2"/>
              <a:buChar char="v"/>
            </a:pPr>
            <a:r>
              <a:rPr lang="fr" sz="1500" dirty="0">
                <a:solidFill>
                  <a:srgbClr val="6D6E71"/>
                </a:solidFill>
                <a:latin typeface="Calibri" panose="020F0502020204030204" pitchFamily="34" charset="0"/>
                <a:cs typeface="Calibri" panose="020F0502020204030204" pitchFamily="34" charset="0"/>
              </a:rPr>
              <a:t>Son périmètre géographique : précisément dans quelle zone comptez-vous lancer votre projet ou votre activité ? (voir ci-dessus la question sur le choix de l'emplacement de votre projet)</a:t>
            </a:r>
          </a:p>
          <a:p>
            <a:pPr marL="663717" lvl="1" indent="-285750" algn="just">
              <a:buClr>
                <a:schemeClr val="tx2">
                  <a:lumMod val="60000"/>
                  <a:lumOff val="40000"/>
                </a:schemeClr>
              </a:buClr>
              <a:buFont typeface="Wingdings" pitchFamily="2" charset="2"/>
              <a:buChar char="v"/>
            </a:pPr>
            <a:r>
              <a:rPr lang="fr" sz="1500" dirty="0">
                <a:solidFill>
                  <a:srgbClr val="6D6E71"/>
                </a:solidFill>
                <a:latin typeface="Calibri" panose="020F0502020204030204" pitchFamily="34" charset="0"/>
                <a:cs typeface="Calibri" panose="020F0502020204030204" pitchFamily="34" charset="0"/>
              </a:rPr>
              <a:t>Son objectif : dans quel domaine ou secteur de l’écotourisme souhaitez-vous opérer ? Quelle activité souhaitez-vous lancer ?</a:t>
            </a:r>
          </a:p>
          <a:p>
            <a:pPr marL="663717" lvl="1" indent="-285750" algn="just">
              <a:buClr>
                <a:schemeClr val="tx2">
                  <a:lumMod val="60000"/>
                  <a:lumOff val="40000"/>
                </a:schemeClr>
              </a:buClr>
              <a:buFont typeface="Wingdings" pitchFamily="2" charset="2"/>
              <a:buChar char="v"/>
            </a:pPr>
            <a:r>
              <a:rPr lang="fr" sz="1500" dirty="0">
                <a:solidFill>
                  <a:srgbClr val="6D6E71"/>
                </a:solidFill>
                <a:latin typeface="Calibri" panose="020F0502020204030204" pitchFamily="34" charset="0"/>
                <a:cs typeface="Calibri" panose="020F0502020204030204" pitchFamily="34" charset="0"/>
              </a:rPr>
              <a:t>Cartographier le territoire : la carte sera un outil indispensable pour analyser les enjeux, les opportunités et la vie du territoire (zones d’activités, zones d’échanges, zones naturelles, zones de loisirs, etc.). Toutes les données et informations collectées lors du diagnostic devront être cartographiées.</a:t>
            </a:r>
          </a:p>
          <a:p>
            <a:pPr rtl="0"/>
            <a:endParaRPr lang="en-GB" sz="1500" dirty="0">
              <a:latin typeface="Calibri" panose="020F0502020204030204" pitchFamily="34" charset="0"/>
              <a:cs typeface="Calibri" panose="020F0502020204030204" pitchFamily="34" charset="0"/>
            </a:endParaRPr>
          </a:p>
          <a:p>
            <a:pPr rtl="0"/>
            <a:r>
              <a:rPr lang="fr" sz="1500" b="1" dirty="0">
                <a:latin typeface="Calibri" panose="020F0502020204030204" pitchFamily="34" charset="0"/>
                <a:cs typeface="Calibri" panose="020F0502020204030204" pitchFamily="34" charset="0"/>
              </a:rPr>
              <a:t>(2) La collecte de données </a:t>
            </a:r>
            <a:r>
              <a:rPr lang="fr" sz="1500" dirty="0">
                <a:latin typeface="Calibri" panose="020F0502020204030204" pitchFamily="34" charset="0"/>
                <a:cs typeface="Calibri" panose="020F0502020204030204" pitchFamily="34" charset="0"/>
              </a:rPr>
              <a:t>, la connaissance du territoire et son appropriation : il s'agit de collecter le plus de données utiles possible sur les ressources matérielles, immatérielles et humaines du territoire, tant en termes généraux qu'en relation avec l'objet de votre projet, et de les consigner sur la carte si possible.</a:t>
            </a:r>
          </a:p>
          <a:p>
            <a:pPr marL="342900" indent="-342900" rtl="0">
              <a:buFont typeface="+mj-lt"/>
              <a:buAutoNum type="arabicParenR" startAt="2"/>
            </a:pPr>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Les données seront collectées à la fois par le biais d’analyses documentaires (données statistiques, documents administratifs et techniques, médias, articles, etc.) et par le biais d’entretiens et de discussions avec les acteurs locaux. Cela concernera à la fois les données quantitatives et qualitatives.</a:t>
            </a:r>
          </a:p>
          <a:p>
            <a:pPr marL="342900" indent="-342900" rtl="0">
              <a:buFont typeface="+mj-lt"/>
              <a:buAutoNum type="arabicParenR" startAt="2"/>
            </a:pPr>
            <a:endParaRPr lang="en-GB" sz="1500" dirty="0">
              <a:latin typeface="Calibri" panose="020F0502020204030204" pitchFamily="34" charset="0"/>
              <a:cs typeface="Calibri" panose="020F0502020204030204" pitchFamily="34" charset="0"/>
            </a:endParaRPr>
          </a:p>
          <a:p>
            <a:pPr marL="342900" indent="-342900" rtl="0">
              <a:buFont typeface="+mj-lt"/>
              <a:buAutoNum type="arabicParenR" startAt="2"/>
            </a:pPr>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93B53C96-77F5-AD4A-A5C8-ED143B8A2F64}"/>
              </a:ext>
            </a:extLst>
          </p:cNvPr>
          <p:cNvSpPr>
            <a:spLocks noGrp="1"/>
          </p:cNvSpPr>
          <p:nvPr>
            <p:ph type="body" sz="quarter" idx="46"/>
          </p:nvPr>
        </p:nvSpPr>
        <p:spPr/>
        <p:txBody>
          <a:bodyPr>
            <a:normAutofit/>
          </a:bodyPr>
          <a:lstStyle/>
          <a:p>
            <a:r>
              <a:rPr lang="fr" dirty="0"/>
              <a:t>Comment réaliser un diagnostic territorial</a:t>
            </a:r>
          </a:p>
        </p:txBody>
      </p:sp>
      <p:sp>
        <p:nvSpPr>
          <p:cNvPr id="4" name="Text Placeholder 3">
            <a:extLst>
              <a:ext uri="{FF2B5EF4-FFF2-40B4-BE49-F238E27FC236}">
                <a16:creationId xmlns:a16="http://schemas.microsoft.com/office/drawing/2014/main" id="{F05D3897-895D-D4FA-6E6C-94E12485A5AE}"/>
              </a:ext>
            </a:extLst>
          </p:cNvPr>
          <p:cNvSpPr>
            <a:spLocks noGrp="1"/>
          </p:cNvSpPr>
          <p:nvPr>
            <p:ph type="body" sz="quarter" idx="47"/>
          </p:nvPr>
        </p:nvSpPr>
        <p:spPr/>
        <p:txBody>
          <a:bodyPr>
            <a:normAutofit/>
          </a:bodyPr>
          <a:lstStyle/>
          <a:p>
            <a:r>
              <a:rPr lang="fr" dirty="0"/>
              <a:t>3A </a:t>
            </a:r>
            <a:r>
              <a:rPr lang="fr" sz="2800" dirty="0"/>
              <a:t>Diagnostic Territorial</a:t>
            </a:r>
          </a:p>
        </p:txBody>
      </p:sp>
      <p:sp>
        <p:nvSpPr>
          <p:cNvPr id="6" name="textruta 5">
            <a:extLst>
              <a:ext uri="{FF2B5EF4-FFF2-40B4-BE49-F238E27FC236}">
                <a16:creationId xmlns:a16="http://schemas.microsoft.com/office/drawing/2014/main" id="{002A71BA-AB9D-9869-5E88-BF5F3953DA8F}"/>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142848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D48DDD-544D-0584-A8F1-D02AFF26E6A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2234B6E-5914-9CB8-6675-A726C5A7F9BE}"/>
              </a:ext>
            </a:extLst>
          </p:cNvPr>
          <p:cNvSpPr>
            <a:spLocks noGrp="1"/>
          </p:cNvSpPr>
          <p:nvPr>
            <p:ph type="sldNum" sz="quarter" idx="4"/>
          </p:nvPr>
        </p:nvSpPr>
        <p:spPr/>
        <p:txBody>
          <a:bodyPr/>
          <a:lstStyle/>
          <a:p>
            <a:fld id="{CB2079F2-58AF-ED44-82D7-E04B2F6FD686}" type="slidenum">
              <a:rPr lang="en-US" smtClean="0"/>
              <a:pPr/>
              <a:t>19</a:t>
            </a:fld>
            <a:endParaRPr lang="en-US" dirty="0"/>
          </a:p>
        </p:txBody>
      </p:sp>
      <p:sp>
        <p:nvSpPr>
          <p:cNvPr id="5" name="Text Placeholder 4">
            <a:extLst>
              <a:ext uri="{FF2B5EF4-FFF2-40B4-BE49-F238E27FC236}">
                <a16:creationId xmlns:a16="http://schemas.microsoft.com/office/drawing/2014/main" id="{EBE1609F-6154-A8F9-F829-EC5571D9406C}"/>
              </a:ext>
            </a:extLst>
          </p:cNvPr>
          <p:cNvSpPr>
            <a:spLocks noGrp="1"/>
          </p:cNvSpPr>
          <p:nvPr>
            <p:ph type="body" sz="quarter" idx="32"/>
          </p:nvPr>
        </p:nvSpPr>
        <p:spPr>
          <a:xfrm>
            <a:off x="801602" y="2257665"/>
            <a:ext cx="5956470" cy="7400632"/>
          </a:xfrm>
        </p:spPr>
        <p:txBody>
          <a:bodyPr numCol="1"/>
          <a:lstStyle/>
          <a:p>
            <a:pPr rtl="0"/>
            <a:r>
              <a:rPr lang="fr" sz="1500" dirty="0">
                <a:latin typeface="Calibri" panose="020F0502020204030204" pitchFamily="34" charset="0"/>
                <a:cs typeface="Calibri" panose="020F0502020204030204" pitchFamily="34" charset="0"/>
              </a:rPr>
              <a:t>Les données seront collectées à la fois par le biais d’analyses documentaires (données statistiques, documents administratifs et techniques, médias, articles, etc.) et par le biais d’entretiens et de discussions avec les acteurs locaux. Cela concernera à la fois les données quantitatives et qualitatives.</a:t>
            </a:r>
          </a:p>
          <a:p>
            <a:pPr rtl="0"/>
            <a:endParaRPr lang="en-GB" sz="1500" dirty="0">
              <a:latin typeface="Calibri" panose="020F0502020204030204" pitchFamily="34" charset="0"/>
              <a:cs typeface="Calibri" panose="020F0502020204030204" pitchFamily="34" charset="0"/>
            </a:endParaRPr>
          </a:p>
          <a:p>
            <a:pPr marL="285750" indent="-285750" rtl="0">
              <a:buFont typeface="Wingdings" pitchFamily="2" charset="2"/>
              <a:buChar char="v"/>
            </a:pPr>
            <a:r>
              <a:rPr lang="fr" sz="1500" b="1" dirty="0">
                <a:latin typeface="Calibri" panose="020F0502020204030204" pitchFamily="34" charset="0"/>
                <a:cs typeface="Calibri" panose="020F0502020204030204" pitchFamily="34" charset="0"/>
              </a:rPr>
              <a:t>Composantes sociales </a:t>
            </a:r>
            <a:r>
              <a:rPr lang="fr" sz="1500" dirty="0">
                <a:latin typeface="Calibri" panose="020F0502020204030204" pitchFamily="34" charset="0"/>
                <a:cs typeface="Calibri" panose="020F0502020204030204" pitchFamily="34" charset="0"/>
              </a:rPr>
              <a:t>: qui vit sur le territoire, d'où viennent-ils ? Qui sont les « forces vives » sociales locales ? Comment cohabitent-elles ? Quelles sont les dynamiques et organisations sociales existantes ? L'objectif est d'obtenir un aperçu de la population vivant sur le territoire et des dynamiques sociales qui y sont à l'œuvre.</a:t>
            </a:r>
          </a:p>
          <a:p>
            <a:pPr marL="285750" indent="-285750" rtl="0">
              <a:buFont typeface="Wingdings" pitchFamily="2" charset="2"/>
              <a:buChar char="v"/>
            </a:pPr>
            <a:endParaRPr lang="en-GB" sz="1500" dirty="0">
              <a:latin typeface="Calibri" panose="020F0502020204030204" pitchFamily="34" charset="0"/>
              <a:cs typeface="Calibri" panose="020F0502020204030204" pitchFamily="34" charset="0"/>
            </a:endParaRPr>
          </a:p>
          <a:p>
            <a:pPr marL="285750" indent="-285750" rtl="0">
              <a:buFont typeface="Wingdings" pitchFamily="2" charset="2"/>
              <a:buChar char="v"/>
            </a:pPr>
            <a:r>
              <a:rPr lang="fr" sz="1500" b="1" dirty="0">
                <a:latin typeface="Calibri" panose="020F0502020204030204" pitchFamily="34" charset="0"/>
                <a:cs typeface="Calibri" panose="020F0502020204030204" pitchFamily="34" charset="0"/>
              </a:rPr>
              <a:t>Composantes naturelles : </a:t>
            </a:r>
            <a:r>
              <a:rPr lang="fr" sz="1500" dirty="0">
                <a:latin typeface="Calibri" panose="020F0502020204030204" pitchFamily="34" charset="0"/>
                <a:cs typeface="Calibri" panose="020F0502020204030204" pitchFamily="34" charset="0"/>
              </a:rPr>
              <a:t>quelles ressources naturelles ? Quel écosystème ? Quelle est la situation environnementale ? Quel patrimoine naturel ? Il s'agit d'identifier tous les éléments dans lesquels vivent les habitants et qui existent indépendamment d'eux : le climat, le sous-sol, la faune, la flore, etc.</a:t>
            </a:r>
          </a:p>
          <a:p>
            <a:pPr marL="285750" indent="-285750" rtl="0">
              <a:buFont typeface="Wingdings" pitchFamily="2" charset="2"/>
              <a:buChar char="v"/>
            </a:pPr>
            <a:endParaRPr lang="en-GB" sz="1500" dirty="0">
              <a:latin typeface="Calibri" panose="020F0502020204030204" pitchFamily="34" charset="0"/>
              <a:cs typeface="Calibri" panose="020F0502020204030204" pitchFamily="34" charset="0"/>
            </a:endParaRPr>
          </a:p>
          <a:p>
            <a:pPr marL="285750" indent="-285750" rtl="0">
              <a:buFont typeface="Wingdings" pitchFamily="2" charset="2"/>
              <a:buChar char="v"/>
            </a:pPr>
            <a:r>
              <a:rPr lang="fr" sz="1500" b="1" dirty="0">
                <a:latin typeface="Calibri" panose="020F0502020204030204" pitchFamily="34" charset="0"/>
                <a:cs typeface="Calibri" panose="020F0502020204030204" pitchFamily="34" charset="0"/>
              </a:rPr>
              <a:t>Composantes économiques : </a:t>
            </a:r>
            <a:r>
              <a:rPr lang="fr" sz="1500" dirty="0">
                <a:latin typeface="Calibri" panose="020F0502020204030204" pitchFamily="34" charset="0"/>
                <a:cs typeface="Calibri" panose="020F0502020204030204" pitchFamily="34" charset="0"/>
              </a:rPr>
              <a:t>quelles activités (type, nature, secteurs, etc.) ? Quels produits et services ? Quelles infrastructures ? Quels processus de production ?</a:t>
            </a:r>
          </a:p>
          <a:p>
            <a:pPr marL="285750" indent="-285750" rtl="0">
              <a:buFont typeface="Wingdings" pitchFamily="2" charset="2"/>
              <a:buChar char="v"/>
            </a:pPr>
            <a:endParaRPr lang="en-GB" sz="1500" dirty="0">
              <a:latin typeface="Calibri" panose="020F0502020204030204" pitchFamily="34" charset="0"/>
              <a:cs typeface="Calibri" panose="020F0502020204030204" pitchFamily="34" charset="0"/>
            </a:endParaRPr>
          </a:p>
          <a:p>
            <a:pPr marL="285750" indent="-285750" rtl="0">
              <a:buFont typeface="Wingdings" pitchFamily="2" charset="2"/>
              <a:buChar char="v"/>
            </a:pPr>
            <a:r>
              <a:rPr lang="fr" sz="1500" b="1" dirty="0">
                <a:latin typeface="Calibri" panose="020F0502020204030204" pitchFamily="34" charset="0"/>
                <a:cs typeface="Calibri" panose="020F0502020204030204" pitchFamily="34" charset="0"/>
              </a:rPr>
              <a:t>Composantes culturelles : </a:t>
            </a:r>
            <a:r>
              <a:rPr lang="fr" sz="1500" dirty="0">
                <a:latin typeface="Calibri" panose="020F0502020204030204" pitchFamily="34" charset="0"/>
                <a:cs typeface="Calibri" panose="020F0502020204030204" pitchFamily="34" charset="0"/>
              </a:rPr>
              <a:t>quelles activités culturelles ? Quelles traditions ? Quels savoir-faire ? Quels produits du terroir ? Quelles croyances ? Quelle histoire (événements du passé qui ont marqué le présent) ? Quelles expressions artistiques ? Quels sports ?</a:t>
            </a: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F19DA9D-C10D-8D86-9856-60E311B09401}"/>
              </a:ext>
            </a:extLst>
          </p:cNvPr>
          <p:cNvSpPr>
            <a:spLocks noGrp="1"/>
          </p:cNvSpPr>
          <p:nvPr>
            <p:ph type="body" sz="quarter" idx="46"/>
          </p:nvPr>
        </p:nvSpPr>
        <p:spPr/>
        <p:txBody>
          <a:bodyPr>
            <a:normAutofit/>
          </a:bodyPr>
          <a:lstStyle/>
          <a:p>
            <a:r>
              <a:rPr lang="fr" dirty="0"/>
              <a:t>Comment réaliser un diagnostic territorial</a:t>
            </a:r>
          </a:p>
        </p:txBody>
      </p:sp>
      <p:sp>
        <p:nvSpPr>
          <p:cNvPr id="4" name="Text Placeholder 3">
            <a:extLst>
              <a:ext uri="{FF2B5EF4-FFF2-40B4-BE49-F238E27FC236}">
                <a16:creationId xmlns:a16="http://schemas.microsoft.com/office/drawing/2014/main" id="{78970F06-6ECD-D3FA-E2D8-65212854BFC0}"/>
              </a:ext>
            </a:extLst>
          </p:cNvPr>
          <p:cNvSpPr>
            <a:spLocks noGrp="1"/>
          </p:cNvSpPr>
          <p:nvPr>
            <p:ph type="body" sz="quarter" idx="47"/>
          </p:nvPr>
        </p:nvSpPr>
        <p:spPr/>
        <p:txBody>
          <a:bodyPr>
            <a:normAutofit/>
          </a:bodyPr>
          <a:lstStyle/>
          <a:p>
            <a:r>
              <a:rPr lang="fr" dirty="0"/>
              <a:t>3A </a:t>
            </a:r>
            <a:r>
              <a:rPr lang="fr" sz="2800" dirty="0"/>
              <a:t>Diagnostic Territorial</a:t>
            </a:r>
          </a:p>
        </p:txBody>
      </p:sp>
      <p:sp>
        <p:nvSpPr>
          <p:cNvPr id="6" name="textruta 5">
            <a:extLst>
              <a:ext uri="{FF2B5EF4-FFF2-40B4-BE49-F238E27FC236}">
                <a16:creationId xmlns:a16="http://schemas.microsoft.com/office/drawing/2014/main" id="{0EC6A6AF-739D-0380-9725-18CBE82C4E15}"/>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54560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17E0185-546B-3026-49C2-1E06850C2A06}"/>
              </a:ext>
            </a:extLst>
          </p:cNvPr>
          <p:cNvSpPr>
            <a:spLocks noGrp="1"/>
          </p:cNvSpPr>
          <p:nvPr>
            <p:ph type="body" sz="quarter" idx="11"/>
          </p:nvPr>
        </p:nvSpPr>
        <p:spPr>
          <a:xfrm>
            <a:off x="349201" y="2950024"/>
            <a:ext cx="857618" cy="393211"/>
          </a:xfrm>
        </p:spPr>
        <p:txBody>
          <a:bodyPr/>
          <a:lstStyle/>
          <a:p>
            <a:r>
              <a:rPr lang="fr" dirty="0"/>
              <a:t>3A</a:t>
            </a:r>
          </a:p>
        </p:txBody>
      </p:sp>
      <p:sp>
        <p:nvSpPr>
          <p:cNvPr id="21" name="Text Placeholder 20">
            <a:extLst>
              <a:ext uri="{FF2B5EF4-FFF2-40B4-BE49-F238E27FC236}">
                <a16:creationId xmlns:a16="http://schemas.microsoft.com/office/drawing/2014/main" id="{FFA38379-E8FE-0341-B409-46CA37CA486B}"/>
              </a:ext>
            </a:extLst>
          </p:cNvPr>
          <p:cNvSpPr>
            <a:spLocks noGrp="1"/>
          </p:cNvSpPr>
          <p:nvPr>
            <p:ph type="body" sz="quarter" idx="12"/>
          </p:nvPr>
        </p:nvSpPr>
        <p:spPr>
          <a:xfrm>
            <a:off x="1274658" y="2950024"/>
            <a:ext cx="3508402" cy="348401"/>
          </a:xfrm>
        </p:spPr>
        <p:txBody>
          <a:bodyPr/>
          <a:lstStyle/>
          <a:p>
            <a:r>
              <a:rPr lang="fr" sz="2000" dirty="0">
                <a:latin typeface="Calibri" panose="020F0502020204030204" pitchFamily="34" charset="0"/>
                <a:cs typeface="Calibri" panose="020F0502020204030204" pitchFamily="34" charset="0"/>
              </a:rPr>
              <a:t>Mon projet d'écotourisme</a:t>
            </a:r>
          </a:p>
        </p:txBody>
      </p:sp>
      <p:sp>
        <p:nvSpPr>
          <p:cNvPr id="22" name="Text Placeholder 21">
            <a:extLst>
              <a:ext uri="{FF2B5EF4-FFF2-40B4-BE49-F238E27FC236}">
                <a16:creationId xmlns:a16="http://schemas.microsoft.com/office/drawing/2014/main" id="{ECDC3D9E-48E2-0779-A6CB-F31427C6D89B}"/>
              </a:ext>
            </a:extLst>
          </p:cNvPr>
          <p:cNvSpPr>
            <a:spLocks noGrp="1"/>
          </p:cNvSpPr>
          <p:nvPr>
            <p:ph type="body" sz="quarter" idx="13"/>
          </p:nvPr>
        </p:nvSpPr>
        <p:spPr>
          <a:xfrm>
            <a:off x="349201" y="3444006"/>
            <a:ext cx="857618" cy="393211"/>
          </a:xfrm>
        </p:spPr>
        <p:txBody>
          <a:bodyPr/>
          <a:lstStyle/>
          <a:p>
            <a:r>
              <a:rPr lang="fr" dirty="0"/>
              <a:t>3B</a:t>
            </a:r>
          </a:p>
        </p:txBody>
      </p:sp>
      <p:sp>
        <p:nvSpPr>
          <p:cNvPr id="23" name="Text Placeholder 22">
            <a:extLst>
              <a:ext uri="{FF2B5EF4-FFF2-40B4-BE49-F238E27FC236}">
                <a16:creationId xmlns:a16="http://schemas.microsoft.com/office/drawing/2014/main" id="{DC4DCDC1-99FA-AE1B-7BF7-3C906C183E5B}"/>
              </a:ext>
            </a:extLst>
          </p:cNvPr>
          <p:cNvSpPr>
            <a:spLocks noGrp="1"/>
          </p:cNvSpPr>
          <p:nvPr>
            <p:ph type="body" sz="quarter" idx="14"/>
          </p:nvPr>
        </p:nvSpPr>
        <p:spPr>
          <a:xfrm>
            <a:off x="1274658" y="3482009"/>
            <a:ext cx="3228474" cy="348400"/>
          </a:xfrm>
        </p:spPr>
        <p:txBody>
          <a:bodyPr/>
          <a:lstStyle/>
          <a:p>
            <a:r>
              <a:rPr lang="fr" sz="2000" dirty="0">
                <a:latin typeface="Calibri" panose="020F0502020204030204" pitchFamily="34" charset="0"/>
                <a:cs typeface="Calibri" panose="020F0502020204030204" pitchFamily="34" charset="0"/>
              </a:rPr>
              <a:t>L'écosystème</a:t>
            </a:r>
          </a:p>
        </p:txBody>
      </p:sp>
      <p:sp>
        <p:nvSpPr>
          <p:cNvPr id="24" name="Text Placeholder 23">
            <a:extLst>
              <a:ext uri="{FF2B5EF4-FFF2-40B4-BE49-F238E27FC236}">
                <a16:creationId xmlns:a16="http://schemas.microsoft.com/office/drawing/2014/main" id="{78841934-B0B3-13FA-0962-275998935828}"/>
              </a:ext>
            </a:extLst>
          </p:cNvPr>
          <p:cNvSpPr>
            <a:spLocks noGrp="1"/>
          </p:cNvSpPr>
          <p:nvPr>
            <p:ph type="body" sz="quarter" idx="15"/>
          </p:nvPr>
        </p:nvSpPr>
        <p:spPr>
          <a:xfrm>
            <a:off x="349201" y="3937988"/>
            <a:ext cx="857618" cy="393211"/>
          </a:xfrm>
        </p:spPr>
        <p:txBody>
          <a:bodyPr/>
          <a:lstStyle/>
          <a:p>
            <a:r>
              <a:rPr lang="fr" dirty="0"/>
              <a:t>3C</a:t>
            </a:r>
          </a:p>
        </p:txBody>
      </p:sp>
      <p:sp>
        <p:nvSpPr>
          <p:cNvPr id="26" name="Text Placeholder 25">
            <a:extLst>
              <a:ext uri="{FF2B5EF4-FFF2-40B4-BE49-F238E27FC236}">
                <a16:creationId xmlns:a16="http://schemas.microsoft.com/office/drawing/2014/main" id="{1868B231-710F-3989-2DCF-4775BB1855EC}"/>
              </a:ext>
            </a:extLst>
          </p:cNvPr>
          <p:cNvSpPr>
            <a:spLocks noGrp="1"/>
          </p:cNvSpPr>
          <p:nvPr>
            <p:ph type="body" sz="quarter" idx="19"/>
          </p:nvPr>
        </p:nvSpPr>
        <p:spPr>
          <a:xfrm>
            <a:off x="1274658" y="3973592"/>
            <a:ext cx="3228474" cy="348400"/>
          </a:xfrm>
        </p:spPr>
        <p:txBody>
          <a:bodyPr/>
          <a:lstStyle/>
          <a:p>
            <a:r>
              <a:rPr lang="fr" sz="2000" dirty="0">
                <a:latin typeface="Calibri" panose="020F0502020204030204" pitchFamily="34" charset="0"/>
                <a:cs typeface="Calibri" panose="020F0502020204030204" pitchFamily="34" charset="0"/>
              </a:rPr>
              <a:t>Le but</a:t>
            </a:r>
          </a:p>
        </p:txBody>
      </p:sp>
      <p:sp>
        <p:nvSpPr>
          <p:cNvPr id="25" name="Text Placeholder 24">
            <a:extLst>
              <a:ext uri="{FF2B5EF4-FFF2-40B4-BE49-F238E27FC236}">
                <a16:creationId xmlns:a16="http://schemas.microsoft.com/office/drawing/2014/main" id="{AB8AAB30-49C3-9A29-CA1E-384A8E5C85F2}"/>
              </a:ext>
            </a:extLst>
          </p:cNvPr>
          <p:cNvSpPr>
            <a:spLocks noGrp="1"/>
          </p:cNvSpPr>
          <p:nvPr>
            <p:ph type="body" sz="quarter" idx="17"/>
          </p:nvPr>
        </p:nvSpPr>
        <p:spPr>
          <a:xfrm>
            <a:off x="349201" y="4431970"/>
            <a:ext cx="857618" cy="393211"/>
          </a:xfrm>
        </p:spPr>
        <p:txBody>
          <a:bodyPr/>
          <a:lstStyle/>
          <a:p>
            <a:r>
              <a:rPr lang="fr" dirty="0"/>
              <a:t>3D</a:t>
            </a:r>
          </a:p>
        </p:txBody>
      </p:sp>
      <p:sp>
        <p:nvSpPr>
          <p:cNvPr id="27" name="Text Placeholder 26">
            <a:extLst>
              <a:ext uri="{FF2B5EF4-FFF2-40B4-BE49-F238E27FC236}">
                <a16:creationId xmlns:a16="http://schemas.microsoft.com/office/drawing/2014/main" id="{B49EDF41-A673-74AA-FBA9-D0B48E64444B}"/>
              </a:ext>
            </a:extLst>
          </p:cNvPr>
          <p:cNvSpPr>
            <a:spLocks noGrp="1"/>
          </p:cNvSpPr>
          <p:nvPr>
            <p:ph type="body" sz="quarter" idx="20"/>
          </p:nvPr>
        </p:nvSpPr>
        <p:spPr>
          <a:xfrm>
            <a:off x="1274658" y="4427356"/>
            <a:ext cx="3228474" cy="348400"/>
          </a:xfrm>
        </p:spPr>
        <p:txBody>
          <a:bodyPr/>
          <a:lstStyle/>
          <a:p>
            <a:r>
              <a:rPr lang="fr" sz="2000" dirty="0">
                <a:latin typeface="Calibri" panose="020F0502020204030204" pitchFamily="34" charset="0"/>
                <a:cs typeface="Calibri" panose="020F0502020204030204" pitchFamily="34" charset="0"/>
              </a:rPr>
              <a:t>Le parcours client</a:t>
            </a:r>
          </a:p>
        </p:txBody>
      </p:sp>
      <p:sp>
        <p:nvSpPr>
          <p:cNvPr id="28" name="Text Placeholder 27">
            <a:extLst>
              <a:ext uri="{FF2B5EF4-FFF2-40B4-BE49-F238E27FC236}">
                <a16:creationId xmlns:a16="http://schemas.microsoft.com/office/drawing/2014/main" id="{1227FABD-6025-5FB7-454A-7399D2571533}"/>
              </a:ext>
            </a:extLst>
          </p:cNvPr>
          <p:cNvSpPr>
            <a:spLocks noGrp="1"/>
          </p:cNvSpPr>
          <p:nvPr>
            <p:ph type="body" sz="quarter" idx="21"/>
          </p:nvPr>
        </p:nvSpPr>
        <p:spPr>
          <a:xfrm>
            <a:off x="349201" y="4925952"/>
            <a:ext cx="857618" cy="393211"/>
          </a:xfrm>
        </p:spPr>
        <p:txBody>
          <a:bodyPr/>
          <a:lstStyle/>
          <a:p>
            <a:r>
              <a:rPr lang="fr" dirty="0"/>
              <a:t>3E</a:t>
            </a:r>
          </a:p>
        </p:txBody>
      </p:sp>
      <p:sp>
        <p:nvSpPr>
          <p:cNvPr id="29" name="Text Placeholder 28">
            <a:extLst>
              <a:ext uri="{FF2B5EF4-FFF2-40B4-BE49-F238E27FC236}">
                <a16:creationId xmlns:a16="http://schemas.microsoft.com/office/drawing/2014/main" id="{81057E58-A0A8-9297-60D6-F73218BFB76F}"/>
              </a:ext>
            </a:extLst>
          </p:cNvPr>
          <p:cNvSpPr>
            <a:spLocks noGrp="1"/>
          </p:cNvSpPr>
          <p:nvPr>
            <p:ph type="body" sz="quarter" idx="22"/>
          </p:nvPr>
        </p:nvSpPr>
        <p:spPr>
          <a:xfrm>
            <a:off x="1274657" y="4966621"/>
            <a:ext cx="3738214" cy="347744"/>
          </a:xfrm>
        </p:spPr>
        <p:txBody>
          <a:bodyPr/>
          <a:lstStyle/>
          <a:p>
            <a:r>
              <a:rPr lang="fr" sz="2000" dirty="0">
                <a:latin typeface="Calibri" panose="020F0502020204030204" pitchFamily="34" charset="0"/>
                <a:cs typeface="Calibri" panose="020F0502020204030204" pitchFamily="34" charset="0"/>
              </a:rPr>
              <a:t>Modèles d'affaires durables</a:t>
            </a:r>
          </a:p>
        </p:txBody>
      </p:sp>
      <p:sp>
        <p:nvSpPr>
          <p:cNvPr id="36" name="Text Placeholder 35">
            <a:extLst>
              <a:ext uri="{FF2B5EF4-FFF2-40B4-BE49-F238E27FC236}">
                <a16:creationId xmlns:a16="http://schemas.microsoft.com/office/drawing/2014/main" id="{BBDE4C7A-0B47-884C-064E-B874F35AC097}"/>
              </a:ext>
            </a:extLst>
          </p:cNvPr>
          <p:cNvSpPr>
            <a:spLocks noGrp="1"/>
          </p:cNvSpPr>
          <p:nvPr>
            <p:ph type="body" sz="quarter" idx="47"/>
          </p:nvPr>
        </p:nvSpPr>
        <p:spPr/>
        <p:txBody>
          <a:bodyPr/>
          <a:lstStyle/>
          <a:p>
            <a:r>
              <a:rPr lang="fr"/>
              <a:t>CONTENU</a:t>
            </a:r>
          </a:p>
        </p:txBody>
      </p:sp>
      <p:sp>
        <p:nvSpPr>
          <p:cNvPr id="19" name="Slide Number Placeholder 18">
            <a:extLst>
              <a:ext uri="{FF2B5EF4-FFF2-40B4-BE49-F238E27FC236}">
                <a16:creationId xmlns:a16="http://schemas.microsoft.com/office/drawing/2014/main" id="{DBD16244-C31C-824F-8362-A83A08EC5248}"/>
              </a:ext>
            </a:extLst>
          </p:cNvPr>
          <p:cNvSpPr>
            <a:spLocks noGrp="1"/>
          </p:cNvSpPr>
          <p:nvPr>
            <p:ph type="sldNum" sz="quarter" idx="4"/>
          </p:nvPr>
        </p:nvSpPr>
        <p:spPr/>
        <p:txBody>
          <a:bodyPr/>
          <a:lstStyle/>
          <a:p>
            <a:fld id="{CB2079F2-58AF-ED44-82D7-E04B2F6FD686}" type="slidenum">
              <a:rPr lang="en-US" smtClean="0"/>
              <a:pPr/>
              <a:t>2</a:t>
            </a:fld>
            <a:endParaRPr lang="en-US" dirty="0"/>
          </a:p>
        </p:txBody>
      </p:sp>
      <p:sp>
        <p:nvSpPr>
          <p:cNvPr id="12" name="Rektangel 11">
            <a:extLst>
              <a:ext uri="{FF2B5EF4-FFF2-40B4-BE49-F238E27FC236}">
                <a16:creationId xmlns:a16="http://schemas.microsoft.com/office/drawing/2014/main" id="{942BD598-B0EE-991D-C930-39C79CDC79C6}"/>
              </a:ext>
            </a:extLst>
          </p:cNvPr>
          <p:cNvSpPr/>
          <p:nvPr/>
        </p:nvSpPr>
        <p:spPr>
          <a:xfrm>
            <a:off x="17538" y="5525093"/>
            <a:ext cx="4995333" cy="17356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1880798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3B0798-C099-2F2A-E125-91EDBC42562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57A9408-EBCB-11CF-04A9-98109A0A38C6}"/>
              </a:ext>
            </a:extLst>
          </p:cNvPr>
          <p:cNvSpPr>
            <a:spLocks noGrp="1"/>
          </p:cNvSpPr>
          <p:nvPr>
            <p:ph type="sldNum" sz="quarter" idx="4"/>
          </p:nvPr>
        </p:nvSpPr>
        <p:spPr/>
        <p:txBody>
          <a:bodyPr/>
          <a:lstStyle/>
          <a:p>
            <a:fld id="{CB2079F2-58AF-ED44-82D7-E04B2F6FD686}" type="slidenum">
              <a:rPr lang="en-US" smtClean="0"/>
              <a:pPr/>
              <a:t>20</a:t>
            </a:fld>
            <a:endParaRPr lang="en-US" dirty="0"/>
          </a:p>
        </p:txBody>
      </p:sp>
      <p:sp>
        <p:nvSpPr>
          <p:cNvPr id="5" name="Text Placeholder 4">
            <a:extLst>
              <a:ext uri="{FF2B5EF4-FFF2-40B4-BE49-F238E27FC236}">
                <a16:creationId xmlns:a16="http://schemas.microsoft.com/office/drawing/2014/main" id="{E4C8C1E5-705D-5E24-9EB4-75623CCD5D5F}"/>
              </a:ext>
            </a:extLst>
          </p:cNvPr>
          <p:cNvSpPr>
            <a:spLocks noGrp="1"/>
          </p:cNvSpPr>
          <p:nvPr>
            <p:ph type="body" sz="quarter" idx="32"/>
          </p:nvPr>
        </p:nvSpPr>
        <p:spPr>
          <a:xfrm>
            <a:off x="801602" y="2309715"/>
            <a:ext cx="5956470" cy="7400632"/>
          </a:xfrm>
        </p:spPr>
        <p:txBody>
          <a:bodyPr numCol="1"/>
          <a:lstStyle/>
          <a:p>
            <a:pPr rtl="0"/>
            <a:r>
              <a:rPr lang="fr" sz="1500" b="1" dirty="0">
                <a:latin typeface="Calibri" panose="020F0502020204030204" pitchFamily="34" charset="0"/>
                <a:cs typeface="Calibri" panose="020F0502020204030204" pitchFamily="34" charset="0"/>
              </a:rPr>
              <a:t>(3) Rencontrez les « parties prenantes » du territoire </a:t>
            </a:r>
            <a:r>
              <a:rPr lang="fr" sz="1500" dirty="0">
                <a:latin typeface="Calibri" panose="020F0502020204030204" pitchFamily="34" charset="0"/>
                <a:cs typeface="Calibri" panose="020F0502020204030204" pitchFamily="34" charset="0"/>
              </a:rPr>
              <a:t>concernées par votre projet, engagez des discussions et créez des liens :</a:t>
            </a:r>
          </a:p>
          <a:p>
            <a:pPr rtl="0"/>
            <a:endParaRPr lang="en-GB" sz="1500" dirty="0">
              <a:latin typeface="Calibri" panose="020F0502020204030204" pitchFamily="34" charset="0"/>
              <a:cs typeface="Calibri" panose="020F0502020204030204" pitchFamily="34" charset="0"/>
            </a:endParaRPr>
          </a:p>
          <a:p>
            <a:pPr marL="285750" indent="-285750" rtl="0">
              <a:buFont typeface="Wingdings" pitchFamily="2" charset="2"/>
              <a:buChar char="v"/>
            </a:pPr>
            <a:r>
              <a:rPr lang="fr" sz="1500" dirty="0">
                <a:latin typeface="Calibri" panose="020F0502020204030204" pitchFamily="34" charset="0"/>
                <a:cs typeface="Calibri" panose="020F0502020204030204" pitchFamily="34" charset="0"/>
              </a:rPr>
              <a:t>Les personnes impliquées dans les activités d’écotourisme en général ;</a:t>
            </a:r>
          </a:p>
          <a:p>
            <a:pPr marL="285750" indent="-285750" rtl="0">
              <a:buFont typeface="Wingdings" pitchFamily="2" charset="2"/>
              <a:buChar char="v"/>
            </a:pPr>
            <a:r>
              <a:rPr lang="fr" sz="1500" dirty="0">
                <a:latin typeface="Calibri" panose="020F0502020204030204" pitchFamily="34" charset="0"/>
                <a:cs typeface="Calibri" panose="020F0502020204030204" pitchFamily="34" charset="0"/>
              </a:rPr>
              <a:t>Les personnes impliquées dans le domaine d’activité qui vous intéresse;</a:t>
            </a:r>
          </a:p>
          <a:p>
            <a:pPr marL="285750" indent="-285750" rtl="0">
              <a:buFont typeface="Wingdings" pitchFamily="2" charset="2"/>
              <a:buChar char="v"/>
            </a:pPr>
            <a:r>
              <a:rPr lang="fr" sz="1500" dirty="0">
                <a:latin typeface="Calibri" panose="020F0502020204030204" pitchFamily="34" charset="0"/>
                <a:cs typeface="Calibri" panose="020F0502020204030204" pitchFamily="34" charset="0"/>
              </a:rPr>
              <a:t>Les personnes impliquées dans votre activité proposée.</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Il est essentiel de « recueillir » auprès des habitants d’un territoire leur propre vision de ce territoire, ses forces, ses faiblesses, ses menaces et ses opportunités, et de discuter avec eux de votre idée d’activité ou de votre projet.</a:t>
            </a:r>
          </a:p>
          <a:p>
            <a:pPr rtl="0"/>
            <a:endParaRPr lang="en-GB" sz="1500" dirty="0">
              <a:latin typeface="Calibri" panose="020F0502020204030204" pitchFamily="34" charset="0"/>
              <a:cs typeface="Calibri" panose="020F0502020204030204" pitchFamily="34" charset="0"/>
            </a:endParaRPr>
          </a:p>
          <a:p>
            <a:pPr rtl="0"/>
            <a:r>
              <a:rPr lang="fr" sz="1500" b="1" dirty="0">
                <a:latin typeface="Calibri" panose="020F0502020204030204" pitchFamily="34" charset="0"/>
                <a:cs typeface="Calibri" panose="020F0502020204030204" pitchFamily="34" charset="0"/>
              </a:rPr>
              <a:t>(4) Organisation et analyse des données : </a:t>
            </a:r>
            <a:r>
              <a:rPr lang="fr" sz="1500" dirty="0">
                <a:latin typeface="Calibri" panose="020F0502020204030204" pitchFamily="34" charset="0"/>
                <a:cs typeface="Calibri" panose="020F0502020204030204" pitchFamily="34" charset="0"/>
              </a:rPr>
              <a:t>analyse SWOT</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Les données collectées vous permettront d'identifier les forces et les faiblesses de votre projet, ou simplement du secteur dans lequel vous souhaitez initier votre activité si vous n'avez pas encore de projet, ainsi que les opportunités et les menaces à prendre en compte.</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Ces éléments peuvent être présentés dans un tableau, qui peut ensuite être utilisé pour identifier les options stratégiques pour votre projet.</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Ce type d’analyse peut impliquer l’analyse d’un secteur dans lequel vous souhaitez faire des affaires dans une zone donnée, ou l’analyse d’une idée de projet spécifique.</a:t>
            </a: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A7DA625E-2046-EA1B-DC97-1BF7C8B0074F}"/>
              </a:ext>
            </a:extLst>
          </p:cNvPr>
          <p:cNvSpPr>
            <a:spLocks noGrp="1"/>
          </p:cNvSpPr>
          <p:nvPr>
            <p:ph type="body" sz="quarter" idx="46"/>
          </p:nvPr>
        </p:nvSpPr>
        <p:spPr/>
        <p:txBody>
          <a:bodyPr>
            <a:normAutofit/>
          </a:bodyPr>
          <a:lstStyle/>
          <a:p>
            <a:r>
              <a:rPr lang="fr" dirty="0"/>
              <a:t>Comment réaliser un diagnostic territorial</a:t>
            </a:r>
          </a:p>
        </p:txBody>
      </p:sp>
      <p:sp>
        <p:nvSpPr>
          <p:cNvPr id="4" name="Text Placeholder 3">
            <a:extLst>
              <a:ext uri="{FF2B5EF4-FFF2-40B4-BE49-F238E27FC236}">
                <a16:creationId xmlns:a16="http://schemas.microsoft.com/office/drawing/2014/main" id="{3F4A9672-F498-C98F-6B22-5393D4D0CBC4}"/>
              </a:ext>
            </a:extLst>
          </p:cNvPr>
          <p:cNvSpPr>
            <a:spLocks noGrp="1"/>
          </p:cNvSpPr>
          <p:nvPr>
            <p:ph type="body" sz="quarter" idx="47"/>
          </p:nvPr>
        </p:nvSpPr>
        <p:spPr/>
        <p:txBody>
          <a:bodyPr>
            <a:normAutofit/>
          </a:bodyPr>
          <a:lstStyle/>
          <a:p>
            <a:r>
              <a:rPr lang="fr" dirty="0"/>
              <a:t>3A </a:t>
            </a:r>
            <a:r>
              <a:rPr lang="fr" sz="2800" dirty="0"/>
              <a:t>Diagnostic Territorial</a:t>
            </a:r>
          </a:p>
        </p:txBody>
      </p:sp>
      <p:sp>
        <p:nvSpPr>
          <p:cNvPr id="6" name="textruta 5">
            <a:extLst>
              <a:ext uri="{FF2B5EF4-FFF2-40B4-BE49-F238E27FC236}">
                <a16:creationId xmlns:a16="http://schemas.microsoft.com/office/drawing/2014/main" id="{2C650D70-790D-327E-7295-2CD597EBAE5B}"/>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3891983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18FAB-041B-D495-062A-164FA8BFB1F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4EF8F4C-CD2B-4530-8C48-3E0ABEE85A37}"/>
              </a:ext>
            </a:extLst>
          </p:cNvPr>
          <p:cNvSpPr>
            <a:spLocks noGrp="1"/>
          </p:cNvSpPr>
          <p:nvPr>
            <p:ph type="sldNum" sz="quarter" idx="4"/>
          </p:nvPr>
        </p:nvSpPr>
        <p:spPr/>
        <p:txBody>
          <a:bodyPr/>
          <a:lstStyle/>
          <a:p>
            <a:fld id="{CB2079F2-58AF-ED44-82D7-E04B2F6FD686}" type="slidenum">
              <a:rPr lang="en-US" smtClean="0"/>
              <a:pPr/>
              <a:t>21</a:t>
            </a:fld>
            <a:endParaRPr lang="en-US" dirty="0"/>
          </a:p>
        </p:txBody>
      </p:sp>
      <p:sp>
        <p:nvSpPr>
          <p:cNvPr id="5" name="Text Placeholder 4">
            <a:extLst>
              <a:ext uri="{FF2B5EF4-FFF2-40B4-BE49-F238E27FC236}">
                <a16:creationId xmlns:a16="http://schemas.microsoft.com/office/drawing/2014/main" id="{0842B7CF-D4B3-D4A6-0000-876A6D5294A3}"/>
              </a:ext>
            </a:extLst>
          </p:cNvPr>
          <p:cNvSpPr>
            <a:spLocks noGrp="1"/>
          </p:cNvSpPr>
          <p:nvPr>
            <p:ph type="body" sz="quarter" idx="32"/>
          </p:nvPr>
        </p:nvSpPr>
        <p:spPr>
          <a:xfrm>
            <a:off x="801602" y="2403364"/>
            <a:ext cx="5956470" cy="6813138"/>
          </a:xfrm>
          <a:solidFill>
            <a:schemeClr val="bg1"/>
          </a:solidFill>
        </p:spPr>
        <p:txBody>
          <a:bodyPr numCol="1"/>
          <a:lstStyle/>
          <a:p>
            <a:pPr rtl="0"/>
            <a:r>
              <a:rPr lang="fr" sz="1500" b="1" i="1" dirty="0">
                <a:latin typeface="Calibri" panose="020F0502020204030204" pitchFamily="34" charset="0"/>
                <a:cs typeface="Calibri" panose="020F0502020204030204" pitchFamily="34" charset="0"/>
              </a:rPr>
              <a:t>LES FORCES ou atouts de votre projet. </a:t>
            </a:r>
            <a:r>
              <a:rPr lang="fr" sz="1500" dirty="0">
                <a:latin typeface="Calibri" panose="020F0502020204030204" pitchFamily="34" charset="0"/>
                <a:cs typeface="Calibri" panose="020F0502020204030204" pitchFamily="34" charset="0"/>
              </a:rPr>
              <a:t>Les forces désignent l’ensemble des différents éléments positifs dont vous disposez pour initier votre </a:t>
            </a:r>
            <a:r>
              <a:rPr lang="fr" sz="1500" dirty="0" err="1">
                <a:latin typeface="Calibri" panose="020F0502020204030204" pitchFamily="34" charset="0"/>
                <a:cs typeface="Calibri" panose="020F0502020204030204" pitchFamily="34" charset="0"/>
              </a:rPr>
              <a:t>projet. </a:t>
            </a:r>
            <a:r>
              <a:rPr lang="fr" sz="1500" dirty="0">
                <a:latin typeface="Calibri" panose="020F0502020204030204" pitchFamily="34" charset="0"/>
                <a:cs typeface="Calibri" panose="020F0502020204030204" pitchFamily="34" charset="0"/>
              </a:rPr>
              <a:t>En analysant vos forces, vous pouvez identifier ce qui vous différencie de la concurrence ou ce qui vous distingue des offres existantes.</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Cela peut être vos qualités personnelles et le fait que vous possédez les compétences requises ou les ressources nécessaires, voire des ressources que d'autres n'ont pas. Ou le fait que vous ayez déjà identifié et mobilisé un marché, par exemple. Cela peut aussi être quelque chose de tangible comme le lieu où vous souhaitez lancer votre projet.</a:t>
            </a:r>
          </a:p>
          <a:p>
            <a:pPr rtl="0"/>
            <a:endParaRPr lang="en-GB" sz="1500" dirty="0">
              <a:latin typeface="Calibri" panose="020F0502020204030204" pitchFamily="34" charset="0"/>
              <a:cs typeface="Calibri" panose="020F0502020204030204" pitchFamily="34" charset="0"/>
            </a:endParaRPr>
          </a:p>
          <a:p>
            <a:pPr rtl="0"/>
            <a:r>
              <a:rPr lang="fr" sz="1500" b="1" i="1" dirty="0">
                <a:latin typeface="Calibri" panose="020F0502020204030204" pitchFamily="34" charset="0"/>
                <a:cs typeface="Calibri" panose="020F0502020204030204" pitchFamily="34" charset="0"/>
              </a:rPr>
              <a:t>LES FAIBLESSES du projet </a:t>
            </a:r>
            <a:r>
              <a:rPr lang="fr" sz="1500" dirty="0">
                <a:latin typeface="Calibri" panose="020F0502020204030204" pitchFamily="34" charset="0"/>
                <a:cs typeface="Calibri" panose="020F0502020204030204" pitchFamily="34" charset="0"/>
              </a:rPr>
              <a:t>, c'est à dire les facteurs qui pourraient le limiter ou l'affaiblir, qu'ils soient financiers, humains, culturels, commerciaux, techniques, géographiques, réglementaires, etc. Il faut également considérer les éventuelles faiblesses par rapport à la concurrence identifiées lors de la phase de collecte des données.</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Par exemple, vos ressources financières peuvent être insuffisantes par rapport à l’investissement requis, ou le marché peut sembler saturé par une concurrence trop forte, ou encore l’environnement naturel peut être trop défavorable ou inadapté.</a:t>
            </a:r>
          </a:p>
          <a:p>
            <a:pPr rtl="0"/>
            <a:endParaRPr lang="en-GB" sz="1500" dirty="0">
              <a:latin typeface="Calibri" panose="020F0502020204030204" pitchFamily="34" charset="0"/>
              <a:cs typeface="Calibri" panose="020F0502020204030204" pitchFamily="34" charset="0"/>
            </a:endParaRPr>
          </a:p>
          <a:p>
            <a:pPr rtl="0"/>
            <a:r>
              <a:rPr lang="fr" sz="1500" b="1" i="1" dirty="0">
                <a:latin typeface="Calibri" panose="020F0502020204030204" pitchFamily="34" charset="0"/>
                <a:cs typeface="Calibri" panose="020F0502020204030204" pitchFamily="34" charset="0"/>
              </a:rPr>
              <a:t>LES OPPORTUNITÉS </a:t>
            </a:r>
            <a:r>
              <a:rPr lang="fr" sz="1500" dirty="0">
                <a:latin typeface="Calibri" panose="020F0502020204030204" pitchFamily="34" charset="0"/>
                <a:cs typeface="Calibri" panose="020F0502020204030204" pitchFamily="34" charset="0"/>
              </a:rPr>
              <a:t>sont tous les facteurs externes (sur lesquels vous n’avez aucun contrôle direct) qui peuvent contribuer à favoriser et faciliter le développement de votre entreprise. Il s’agit des caractéristiques positives que vous avez pu identifier lors de la collecte de données en lien avec votre domaine d’intérêt et/ou la finalité même de votre projet. Autrement dit, tous les éléments qui donnent un sens positif et qui peuvent être des facteurs de réussite de votre entreprise.</a:t>
            </a: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C869724-4271-A0FC-7F0A-75C436457B68}"/>
              </a:ext>
            </a:extLst>
          </p:cNvPr>
          <p:cNvSpPr>
            <a:spLocks noGrp="1"/>
          </p:cNvSpPr>
          <p:nvPr>
            <p:ph type="body" sz="quarter" idx="46"/>
          </p:nvPr>
        </p:nvSpPr>
        <p:spPr/>
        <p:txBody>
          <a:bodyPr>
            <a:normAutofit/>
          </a:bodyPr>
          <a:lstStyle/>
          <a:p>
            <a:r>
              <a:rPr lang="fr" dirty="0"/>
              <a:t>Comment réaliser un diagnostic territorial</a:t>
            </a:r>
          </a:p>
        </p:txBody>
      </p:sp>
      <p:sp>
        <p:nvSpPr>
          <p:cNvPr id="4" name="Text Placeholder 3">
            <a:extLst>
              <a:ext uri="{FF2B5EF4-FFF2-40B4-BE49-F238E27FC236}">
                <a16:creationId xmlns:a16="http://schemas.microsoft.com/office/drawing/2014/main" id="{0E501CC9-9AB5-AD3D-B512-602A4EE7E801}"/>
              </a:ext>
            </a:extLst>
          </p:cNvPr>
          <p:cNvSpPr>
            <a:spLocks noGrp="1"/>
          </p:cNvSpPr>
          <p:nvPr>
            <p:ph type="body" sz="quarter" idx="47"/>
          </p:nvPr>
        </p:nvSpPr>
        <p:spPr/>
        <p:txBody>
          <a:bodyPr>
            <a:normAutofit/>
          </a:bodyPr>
          <a:lstStyle/>
          <a:p>
            <a:r>
              <a:rPr lang="fr" dirty="0"/>
              <a:t>3A </a:t>
            </a:r>
            <a:r>
              <a:rPr lang="fr" sz="2800" dirty="0"/>
              <a:t>Diagnostic Territorial</a:t>
            </a:r>
          </a:p>
        </p:txBody>
      </p:sp>
      <p:sp>
        <p:nvSpPr>
          <p:cNvPr id="6" name="textruta 5">
            <a:extLst>
              <a:ext uri="{FF2B5EF4-FFF2-40B4-BE49-F238E27FC236}">
                <a16:creationId xmlns:a16="http://schemas.microsoft.com/office/drawing/2014/main" id="{1A7B3159-6FE2-035B-3831-7B24F0CF4328}"/>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298386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B50F59-39AF-F2A3-FD1E-111F44B56AA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9039786-436B-273A-E562-9338042E23C2}"/>
              </a:ext>
            </a:extLst>
          </p:cNvPr>
          <p:cNvSpPr>
            <a:spLocks noGrp="1"/>
          </p:cNvSpPr>
          <p:nvPr>
            <p:ph type="sldNum" sz="quarter" idx="4"/>
          </p:nvPr>
        </p:nvSpPr>
        <p:spPr/>
        <p:txBody>
          <a:bodyPr/>
          <a:lstStyle/>
          <a:p>
            <a:fld id="{CB2079F2-58AF-ED44-82D7-E04B2F6FD686}" type="slidenum">
              <a:rPr lang="en-US" smtClean="0"/>
              <a:pPr/>
              <a:t>22</a:t>
            </a:fld>
            <a:endParaRPr lang="en-US" dirty="0"/>
          </a:p>
        </p:txBody>
      </p:sp>
      <p:sp>
        <p:nvSpPr>
          <p:cNvPr id="5" name="Text Placeholder 4">
            <a:extLst>
              <a:ext uri="{FF2B5EF4-FFF2-40B4-BE49-F238E27FC236}">
                <a16:creationId xmlns:a16="http://schemas.microsoft.com/office/drawing/2014/main" id="{47BBE366-56DA-B716-EAB4-6984161CCE61}"/>
              </a:ext>
            </a:extLst>
          </p:cNvPr>
          <p:cNvSpPr>
            <a:spLocks noGrp="1"/>
          </p:cNvSpPr>
          <p:nvPr>
            <p:ph type="body" sz="quarter" idx="32"/>
          </p:nvPr>
        </p:nvSpPr>
        <p:spPr>
          <a:solidFill>
            <a:schemeClr val="bg1"/>
          </a:solidFill>
        </p:spPr>
        <p:txBody>
          <a:bodyPr numCol="1"/>
          <a:lstStyle/>
          <a:p>
            <a:pPr rtl="0"/>
            <a:r>
              <a:rPr lang="fr" sz="1500" dirty="0">
                <a:latin typeface="Calibri" panose="020F0502020204030204" pitchFamily="34" charset="0"/>
                <a:cs typeface="Calibri" panose="020F0502020204030204" pitchFamily="34" charset="0"/>
              </a:rPr>
              <a:t>Par exemple, si vous souhaitez créer une entreprise promouvant la santé écologique et le sport, vous pouvez vous intéresser à la présence d’un grand nombre d’espaces verts inutilisés ou à l’absence de concurrence dans votre activité cible. Si vous souhaitez créer un restaurant dans le cadre d’une économie circulaire et verte, par exemple, ce pourrait être la proximité des producteurs de produits dont vous avez besoin.</a:t>
            </a:r>
          </a:p>
          <a:p>
            <a:pPr rtl="0"/>
            <a:endParaRPr lang="en-GB" sz="1500" dirty="0">
              <a:latin typeface="Calibri" panose="020F0502020204030204" pitchFamily="34" charset="0"/>
              <a:cs typeface="Calibri" panose="020F0502020204030204" pitchFamily="34" charset="0"/>
            </a:endParaRPr>
          </a:p>
          <a:p>
            <a:pPr rtl="0"/>
            <a:r>
              <a:rPr lang="fr" sz="1500" i="1" dirty="0">
                <a:latin typeface="Calibri" panose="020F0502020204030204" pitchFamily="34" charset="0"/>
                <a:cs typeface="Calibri" panose="020F0502020204030204" pitchFamily="34" charset="0"/>
              </a:rPr>
              <a:t>LES MENACES </a:t>
            </a:r>
            <a:r>
              <a:rPr lang="fr" sz="1500" dirty="0">
                <a:latin typeface="Calibri" panose="020F0502020204030204" pitchFamily="34" charset="0"/>
                <a:cs typeface="Calibri" panose="020F0502020204030204" pitchFamily="34" charset="0"/>
              </a:rPr>
              <a:t>représentent tous les éléments que vous avez identifiés lors de la collecte de données qui représentent un risque pour le développement ou la réussite de votre projet.</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Cela peut impliquer un large éventail de facteurs, tels que la concurrence, la réglementation, les croyances ou rigidités sociales, etc.</a:t>
            </a:r>
          </a:p>
          <a:p>
            <a:pPr rtl="0"/>
            <a:endParaRPr lang="en-GB" sz="1500" dirty="0">
              <a:latin typeface="Calibri" panose="020F0502020204030204" pitchFamily="34" charset="0"/>
              <a:cs typeface="Calibri" panose="020F0502020204030204" pitchFamily="34" charset="0"/>
            </a:endParaRPr>
          </a:p>
          <a:p>
            <a:pPr rtl="0"/>
            <a:r>
              <a:rPr lang="fr" sz="1500" b="1" dirty="0">
                <a:latin typeface="Calibri" panose="020F0502020204030204" pitchFamily="34" charset="0"/>
                <a:cs typeface="Calibri" panose="020F0502020204030204" pitchFamily="34" charset="0"/>
              </a:rPr>
              <a:t>(5) Analyse des données et identification des orientations stratégiques : </a:t>
            </a:r>
            <a:r>
              <a:rPr lang="fr" sz="1500" dirty="0">
                <a:latin typeface="Calibri" panose="020F0502020204030204" pitchFamily="34" charset="0"/>
                <a:cs typeface="Calibri" panose="020F0502020204030204" pitchFamily="34" charset="0"/>
              </a:rPr>
              <a:t>une fois les éléments SWOT clairement identifiés, l’analyse consiste à réfléchir à la manière d’exploiter les forces, de transformer les opportunités, de gérer les faiblesses et de réduire les menaces.</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En ce qui concerne les forces : quelles forces peuvent être utilisées pour maximiser les opportunités ? Comment les forces peuvent-elles être utilisées pour atténuer les menaces ? Comment les opportunités peuvent-elles être transformées en forces ?</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En ce qui concerne les faiblesses : comment les menaces identifiées peuvent-elles être réduites à l’aide des opportunités identifiées ? Comment les faiblesses peuvent-elles être minimisées pour éviter ou réduire les menaces ?</a:t>
            </a:r>
          </a:p>
          <a:p>
            <a:pPr rtl="0"/>
            <a:endParaRPr lang="en-GB" sz="1500" dirty="0">
              <a:latin typeface="Calibri" panose="020F0502020204030204" pitchFamily="34" charset="0"/>
              <a:cs typeface="Calibri" panose="020F0502020204030204" pitchFamily="34" charset="0"/>
            </a:endParaRPr>
          </a:p>
          <a:p>
            <a:pPr rtl="0"/>
            <a:r>
              <a:rPr lang="fr" sz="1500" dirty="0">
                <a:latin typeface="Calibri" panose="020F0502020204030204" pitchFamily="34" charset="0"/>
                <a:cs typeface="Calibri" panose="020F0502020204030204" pitchFamily="34" charset="0"/>
              </a:rPr>
              <a:t>Les réponses à toutes ces questions aideront à définir le projet ou l’activité et la manière dont il sera mis en œuvre.</a:t>
            </a: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a:p>
            <a:pPr rtl="0"/>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49FC9D4-EC4D-3AE3-1A03-3A559C2959BD}"/>
              </a:ext>
            </a:extLst>
          </p:cNvPr>
          <p:cNvSpPr>
            <a:spLocks noGrp="1"/>
          </p:cNvSpPr>
          <p:nvPr>
            <p:ph type="body" sz="quarter" idx="46"/>
          </p:nvPr>
        </p:nvSpPr>
        <p:spPr/>
        <p:txBody>
          <a:bodyPr>
            <a:normAutofit/>
          </a:bodyPr>
          <a:lstStyle/>
          <a:p>
            <a:r>
              <a:rPr lang="fr" dirty="0"/>
              <a:t>Comment réaliser un diagnostic territorial</a:t>
            </a:r>
          </a:p>
        </p:txBody>
      </p:sp>
      <p:sp>
        <p:nvSpPr>
          <p:cNvPr id="4" name="Text Placeholder 3">
            <a:extLst>
              <a:ext uri="{FF2B5EF4-FFF2-40B4-BE49-F238E27FC236}">
                <a16:creationId xmlns:a16="http://schemas.microsoft.com/office/drawing/2014/main" id="{E0E893B5-1B71-5601-53E2-51E3490234BB}"/>
              </a:ext>
            </a:extLst>
          </p:cNvPr>
          <p:cNvSpPr>
            <a:spLocks noGrp="1"/>
          </p:cNvSpPr>
          <p:nvPr>
            <p:ph type="body" sz="quarter" idx="47"/>
          </p:nvPr>
        </p:nvSpPr>
        <p:spPr/>
        <p:txBody>
          <a:bodyPr>
            <a:normAutofit/>
          </a:bodyPr>
          <a:lstStyle/>
          <a:p>
            <a:r>
              <a:rPr lang="fr" dirty="0"/>
              <a:t>3A </a:t>
            </a:r>
            <a:r>
              <a:rPr lang="fr" sz="2800" dirty="0"/>
              <a:t>Diagnostic Territorial</a:t>
            </a:r>
          </a:p>
        </p:txBody>
      </p:sp>
      <p:sp>
        <p:nvSpPr>
          <p:cNvPr id="6" name="textruta 5">
            <a:extLst>
              <a:ext uri="{FF2B5EF4-FFF2-40B4-BE49-F238E27FC236}">
                <a16:creationId xmlns:a16="http://schemas.microsoft.com/office/drawing/2014/main" id="{7B679BDD-C293-2041-B499-56093BF22628}"/>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97503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A837BE-E14F-5DE0-826B-D120C919E3F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BFD04A9-3368-FB44-C86D-8BFB00670FCF}"/>
              </a:ext>
            </a:extLst>
          </p:cNvPr>
          <p:cNvSpPr>
            <a:spLocks noGrp="1"/>
          </p:cNvSpPr>
          <p:nvPr>
            <p:ph type="sldNum" sz="quarter" idx="4"/>
          </p:nvPr>
        </p:nvSpPr>
        <p:spPr/>
        <p:txBody>
          <a:bodyPr/>
          <a:lstStyle/>
          <a:p>
            <a:fld id="{CB2079F2-58AF-ED44-82D7-E04B2F6FD686}" type="slidenum">
              <a:rPr lang="en-US" smtClean="0"/>
              <a:pPr/>
              <a:t>23</a:t>
            </a:fld>
            <a:endParaRPr lang="en-US" dirty="0"/>
          </a:p>
        </p:txBody>
      </p:sp>
      <p:sp>
        <p:nvSpPr>
          <p:cNvPr id="3" name="Text Placeholder 2">
            <a:extLst>
              <a:ext uri="{FF2B5EF4-FFF2-40B4-BE49-F238E27FC236}">
                <a16:creationId xmlns:a16="http://schemas.microsoft.com/office/drawing/2014/main" id="{BDF3FE8D-05ED-97EF-A394-6D74C94C4FA9}"/>
              </a:ext>
            </a:extLst>
          </p:cNvPr>
          <p:cNvSpPr>
            <a:spLocks noGrp="1"/>
          </p:cNvSpPr>
          <p:nvPr>
            <p:ph type="body" sz="quarter" idx="14"/>
          </p:nvPr>
        </p:nvSpPr>
        <p:spPr/>
        <p:txBody>
          <a:bodyPr/>
          <a:lstStyle/>
          <a:p>
            <a:r>
              <a:rPr lang="fr" dirty="0"/>
              <a:t>3B</a:t>
            </a:r>
          </a:p>
        </p:txBody>
      </p:sp>
      <p:sp>
        <p:nvSpPr>
          <p:cNvPr id="4" name="Text Placeholder 3">
            <a:extLst>
              <a:ext uri="{FF2B5EF4-FFF2-40B4-BE49-F238E27FC236}">
                <a16:creationId xmlns:a16="http://schemas.microsoft.com/office/drawing/2014/main" id="{24A316A2-6495-EB50-54D6-C7EDB9F28BF9}"/>
              </a:ext>
            </a:extLst>
          </p:cNvPr>
          <p:cNvSpPr>
            <a:spLocks noGrp="1"/>
          </p:cNvSpPr>
          <p:nvPr>
            <p:ph type="body" sz="quarter" idx="15"/>
          </p:nvPr>
        </p:nvSpPr>
        <p:spPr>
          <a:xfrm>
            <a:off x="3779837" y="2592720"/>
            <a:ext cx="3247496" cy="2002900"/>
          </a:xfrm>
        </p:spPr>
        <p:txBody>
          <a:bodyPr/>
          <a:lstStyle/>
          <a:p>
            <a:r>
              <a:rPr lang="fr" dirty="0"/>
              <a:t>L'écosystème</a:t>
            </a:r>
          </a:p>
          <a:p>
            <a:endParaRPr lang="en-GB" dirty="0"/>
          </a:p>
        </p:txBody>
      </p:sp>
    </p:spTree>
    <p:extLst>
      <p:ext uri="{BB962C8B-B14F-4D97-AF65-F5344CB8AC3E}">
        <p14:creationId xmlns:p14="http://schemas.microsoft.com/office/powerpoint/2010/main" val="4748384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0E88A-352C-DD02-FE29-1930C87E445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F63AD7C-B178-EEF9-4B0A-E99F985F9291}"/>
              </a:ext>
            </a:extLst>
          </p:cNvPr>
          <p:cNvSpPr>
            <a:spLocks noGrp="1"/>
          </p:cNvSpPr>
          <p:nvPr>
            <p:ph type="sldNum" sz="quarter" idx="4"/>
          </p:nvPr>
        </p:nvSpPr>
        <p:spPr/>
        <p:txBody>
          <a:bodyPr/>
          <a:lstStyle/>
          <a:p>
            <a:fld id="{CB2079F2-58AF-ED44-82D7-E04B2F6FD686}" type="slidenum">
              <a:rPr lang="en-US" smtClean="0"/>
              <a:pPr/>
              <a:t>24</a:t>
            </a:fld>
            <a:endParaRPr lang="en-US" dirty="0"/>
          </a:p>
        </p:txBody>
      </p:sp>
      <p:sp>
        <p:nvSpPr>
          <p:cNvPr id="5" name="Text Placeholder 4">
            <a:extLst>
              <a:ext uri="{FF2B5EF4-FFF2-40B4-BE49-F238E27FC236}">
                <a16:creationId xmlns:a16="http://schemas.microsoft.com/office/drawing/2014/main" id="{3E60C67D-E462-CE4B-F1C0-B8777DBD1E40}"/>
              </a:ext>
            </a:extLst>
          </p:cNvPr>
          <p:cNvSpPr>
            <a:spLocks noGrp="1"/>
          </p:cNvSpPr>
          <p:nvPr>
            <p:ph type="body" sz="quarter" idx="32"/>
          </p:nvPr>
        </p:nvSpPr>
        <p:spPr/>
        <p:txBody>
          <a:bodyPr numCol="1"/>
          <a:lstStyle/>
          <a:p>
            <a:r>
              <a:rPr lang="fr-FR" sz="1600" dirty="0">
                <a:latin typeface="Calibri" panose="020F0502020204030204" pitchFamily="34" charset="0"/>
                <a:cs typeface="Calibri" panose="020F0502020204030204" pitchFamily="34" charset="0"/>
              </a:rPr>
              <a:t>Se lancer dans un projet d'écotourisme ne se résume pas à choisir une destination, cela implique de comprendre et d'apprécier l'écosystème unique qui l'entoure. Dans cette introduction, nous allons nous pencher sur l'importance d'identifier votre écosystème et sur la manière dont il façonne le développement de votre projet d'écotourisme.</a:t>
            </a:r>
          </a:p>
          <a:p>
            <a:endParaRPr lang="fr-FR" sz="1600" dirty="0">
              <a:latin typeface="Calibri" panose="020F0502020204030204" pitchFamily="34" charset="0"/>
              <a:cs typeface="Calibri" panose="020F0502020204030204" pitchFamily="34" charset="0"/>
            </a:endParaRPr>
          </a:p>
          <a:p>
            <a:r>
              <a:rPr lang="fr-FR" sz="1600" dirty="0">
                <a:latin typeface="Calibri" panose="020F0502020204030204" pitchFamily="34" charset="0"/>
                <a:cs typeface="Calibri" panose="020F0502020204030204" pitchFamily="34" charset="0"/>
              </a:rPr>
              <a:t>Votre écosystème englobe l'environnement naturel, y compris sa flore, sa faune, ses paysages et ses caractéristiques géologiques, ainsi que le patrimoine culturel et les communautés qui y sont étroitement liés. En identifiant et en comprenant votre écosystème, vous obtenez des informations sur sa biodiversité, ses processus écologiques et son importance culturelle, jetant ainsi les bases d'initiatives touristiques responsables et durables.</a:t>
            </a:r>
          </a:p>
          <a:p>
            <a:endParaRPr lang="fr-FR" sz="1600" dirty="0">
              <a:latin typeface="Calibri" panose="020F0502020204030204" pitchFamily="34" charset="0"/>
              <a:cs typeface="Calibri" panose="020F0502020204030204" pitchFamily="34" charset="0"/>
            </a:endParaRPr>
          </a:p>
          <a:p>
            <a:r>
              <a:rPr lang="fr-FR" sz="1600" dirty="0">
                <a:latin typeface="Calibri" panose="020F0502020204030204" pitchFamily="34" charset="0"/>
                <a:cs typeface="Calibri" panose="020F0502020204030204" pitchFamily="34" charset="0"/>
              </a:rPr>
              <a:t>Grâce à une observation et une recherche minutieuses, vous découvrirez les liens complexes entre les éléments de votre écosystème, de l'équilibre délicat de ses écosystèmes à la riche mosaïque de ses traditions culturelles. Cette compréhension vous permet de développer des expériences d'écotourisme qui non seulement mettent en valeur la beauté et la diversité de votre écosystème, mais favorisent également la conservation, les échanges culturels et l'autonomisation des communautés.</a:t>
            </a: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649470B-E4E7-B3BD-B0C9-87CE83C27BA9}"/>
              </a:ext>
            </a:extLst>
          </p:cNvPr>
          <p:cNvSpPr>
            <a:spLocks noGrp="1"/>
          </p:cNvSpPr>
          <p:nvPr>
            <p:ph type="body" sz="quarter" idx="46"/>
          </p:nvPr>
        </p:nvSpPr>
        <p:spPr/>
        <p:txBody>
          <a:bodyPr>
            <a:normAutofit/>
          </a:bodyPr>
          <a:lstStyle/>
          <a:p>
            <a:r>
              <a:rPr lang="fr" dirty="0"/>
              <a:t>Introduction</a:t>
            </a:r>
          </a:p>
        </p:txBody>
      </p:sp>
      <p:sp>
        <p:nvSpPr>
          <p:cNvPr id="4" name="Text Placeholder 3">
            <a:extLst>
              <a:ext uri="{FF2B5EF4-FFF2-40B4-BE49-F238E27FC236}">
                <a16:creationId xmlns:a16="http://schemas.microsoft.com/office/drawing/2014/main" id="{8A87B5E4-34BC-3078-14CC-038375E82426}"/>
              </a:ext>
            </a:extLst>
          </p:cNvPr>
          <p:cNvSpPr>
            <a:spLocks noGrp="1"/>
          </p:cNvSpPr>
          <p:nvPr>
            <p:ph type="body" sz="quarter" idx="47"/>
          </p:nvPr>
        </p:nvSpPr>
        <p:spPr/>
        <p:txBody>
          <a:bodyPr>
            <a:normAutofit/>
          </a:bodyPr>
          <a:lstStyle/>
          <a:p>
            <a:r>
              <a:rPr lang="fr" dirty="0"/>
              <a:t>3B </a:t>
            </a:r>
            <a:r>
              <a:rPr lang="fr" sz="2800" dirty="0"/>
              <a:t>L'écosystème</a:t>
            </a:r>
          </a:p>
        </p:txBody>
      </p:sp>
      <p:sp>
        <p:nvSpPr>
          <p:cNvPr id="6" name="textruta 5">
            <a:extLst>
              <a:ext uri="{FF2B5EF4-FFF2-40B4-BE49-F238E27FC236}">
                <a16:creationId xmlns:a16="http://schemas.microsoft.com/office/drawing/2014/main" id="{6EF296F9-3525-DC19-83B7-0D4B808928CD}"/>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5000783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077810-3A5E-2314-C12B-F5FDCD9E8D2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55AED2-1195-FFC1-96C3-02DC12E32F18}"/>
              </a:ext>
            </a:extLst>
          </p:cNvPr>
          <p:cNvSpPr>
            <a:spLocks noGrp="1"/>
          </p:cNvSpPr>
          <p:nvPr>
            <p:ph type="sldNum" sz="quarter" idx="4"/>
          </p:nvPr>
        </p:nvSpPr>
        <p:spPr/>
        <p:txBody>
          <a:bodyPr/>
          <a:lstStyle/>
          <a:p>
            <a:fld id="{CB2079F2-58AF-ED44-82D7-E04B2F6FD686}" type="slidenum">
              <a:rPr lang="en-US" smtClean="0"/>
              <a:pPr/>
              <a:t>25</a:t>
            </a:fld>
            <a:endParaRPr lang="en-US" dirty="0"/>
          </a:p>
        </p:txBody>
      </p:sp>
      <p:sp>
        <p:nvSpPr>
          <p:cNvPr id="5" name="Text Placeholder 4">
            <a:extLst>
              <a:ext uri="{FF2B5EF4-FFF2-40B4-BE49-F238E27FC236}">
                <a16:creationId xmlns:a16="http://schemas.microsoft.com/office/drawing/2014/main" id="{85968815-E6DB-5A3E-518E-3C2AC45A285C}"/>
              </a:ext>
            </a:extLst>
          </p:cNvPr>
          <p:cNvSpPr>
            <a:spLocks noGrp="1"/>
          </p:cNvSpPr>
          <p:nvPr>
            <p:ph type="body" sz="quarter" idx="32"/>
          </p:nvPr>
        </p:nvSpPr>
        <p:spPr/>
        <p:txBody>
          <a:bodyPr numCol="1"/>
          <a:lstStyle/>
          <a:p>
            <a:pPr rtl="0"/>
            <a:r>
              <a:rPr lang="fr-FR" sz="1600" b="0" i="0" u="none" strike="noStrike" dirty="0">
                <a:effectLst/>
                <a:latin typeface="Calibri" panose="020F0502020204030204" pitchFamily="34" charset="0"/>
                <a:ea typeface="Calibri" panose="020F0502020204030204" pitchFamily="34" charset="0"/>
                <a:cs typeface="Calibri" panose="020F0502020204030204" pitchFamily="34" charset="0"/>
              </a:rPr>
              <a:t>Au cours de ce voyage d'exploration, nous vous guiderons dans le processus d'identification de votre écosystème, en mettant en évidence les considérations et les stratégies clés pour vous aider à créer des expériences écotouristiques significatives et percutantes. Ensemble, nous découvrirons les merveilles de votre écosystème et exploiterons son potentiel pour inspirer, éduquer et préserver les générations futures.</a:t>
            </a:r>
          </a:p>
          <a:p>
            <a:pPr rtl="0"/>
            <a:endParaRPr lang="fr-FR" sz="1600" b="0" i="0" u="none" strike="noStrike" dirty="0">
              <a:effectLst/>
              <a:latin typeface="Calibri" panose="020F0502020204030204" pitchFamily="34" charset="0"/>
              <a:ea typeface="Calibri" panose="020F0502020204030204" pitchFamily="34" charset="0"/>
              <a:cs typeface="Calibri" panose="020F0502020204030204" pitchFamily="34" charset="0"/>
            </a:endParaRPr>
          </a:p>
          <a:p>
            <a:pPr rtl="0"/>
            <a:r>
              <a:rPr lang="fr-FR" sz="1600" b="1" i="0" u="none" strike="noStrike" dirty="0">
                <a:effectLst/>
                <a:latin typeface="Calibri" panose="020F0502020204030204" pitchFamily="34" charset="0"/>
                <a:ea typeface="Calibri" panose="020F0502020204030204" pitchFamily="34" charset="0"/>
                <a:cs typeface="Calibri" panose="020F0502020204030204" pitchFamily="34" charset="0"/>
              </a:rPr>
              <a:t>Étape 1 – Choisir un lieu : </a:t>
            </a:r>
          </a:p>
          <a:p>
            <a:pPr rtl="0"/>
            <a:endParaRPr lang="fr-FR" sz="1600" b="0" i="0" u="none" strike="noStrike" dirty="0">
              <a:effectLst/>
              <a:latin typeface="Calibri" panose="020F0502020204030204" pitchFamily="34" charset="0"/>
              <a:ea typeface="Calibri" panose="020F0502020204030204" pitchFamily="34" charset="0"/>
              <a:cs typeface="Calibri" panose="020F0502020204030204" pitchFamily="34" charset="0"/>
            </a:endParaRPr>
          </a:p>
          <a:p>
            <a:pPr rtl="0"/>
            <a:r>
              <a:rPr lang="fr-FR" sz="1600" dirty="0">
                <a:latin typeface="Calibri" panose="020F0502020204030204" pitchFamily="34" charset="0"/>
                <a:ea typeface="Calibri" panose="020F0502020204030204" pitchFamily="34" charset="0"/>
                <a:cs typeface="Calibri" panose="020F0502020204030204" pitchFamily="34" charset="0"/>
              </a:rPr>
              <a:t>1. </a:t>
            </a:r>
            <a:r>
              <a:rPr lang="fr-FR" sz="1600" b="1" i="0" u="none" strike="noStrike" dirty="0">
                <a:effectLst/>
                <a:latin typeface="Calibri" panose="020F0502020204030204" pitchFamily="34" charset="0"/>
                <a:ea typeface="Calibri" panose="020F0502020204030204" pitchFamily="34" charset="0"/>
                <a:cs typeface="Calibri" panose="020F0502020204030204" pitchFamily="34" charset="0"/>
              </a:rPr>
              <a:t>Choisissez un endroit idéal : </a:t>
            </a:r>
            <a:r>
              <a:rPr lang="fr-FR" sz="1600" b="0" i="0" u="none" strike="noStrike" dirty="0">
                <a:effectLst/>
                <a:latin typeface="Calibri" panose="020F0502020204030204" pitchFamily="34" charset="0"/>
                <a:ea typeface="Calibri" panose="020F0502020204030204" pitchFamily="34" charset="0"/>
                <a:cs typeface="Calibri" panose="020F0502020204030204" pitchFamily="34" charset="0"/>
              </a:rPr>
              <a:t>Choisissez un lieu où la nature est omniprésente et où il y a beaucoup à faire, un lieu auquel vous vous sentez attaché. Trouvez des zones où la flore et la faune sont variées, où le paysage est magnifique et où les traditions locales sont authentiques. </a:t>
            </a:r>
          </a:p>
          <a:p>
            <a:pPr rtl="0"/>
            <a:endParaRPr lang="fr-FR" sz="1600" b="0" i="0" u="none" strike="noStrike" dirty="0">
              <a:effectLst/>
              <a:latin typeface="Calibri" panose="020F0502020204030204" pitchFamily="34" charset="0"/>
              <a:ea typeface="Calibri" panose="020F0502020204030204" pitchFamily="34" charset="0"/>
              <a:cs typeface="Calibri" panose="020F0502020204030204" pitchFamily="34" charset="0"/>
            </a:endParaRPr>
          </a:p>
          <a:p>
            <a:pPr rtl="0"/>
            <a:r>
              <a:rPr lang="fr-FR" sz="1600" dirty="0">
                <a:latin typeface="Calibri" panose="020F0502020204030204" pitchFamily="34" charset="0"/>
                <a:ea typeface="Calibri" panose="020F0502020204030204" pitchFamily="34" charset="0"/>
                <a:cs typeface="Calibri" panose="020F0502020204030204" pitchFamily="34" charset="0"/>
              </a:rPr>
              <a:t>2. </a:t>
            </a:r>
            <a:r>
              <a:rPr lang="fr-FR" sz="1600" b="1" i="0" u="none" strike="noStrike" dirty="0">
                <a:effectLst/>
                <a:latin typeface="Calibri" panose="020F0502020204030204" pitchFamily="34" charset="0"/>
                <a:ea typeface="Calibri" panose="020F0502020204030204" pitchFamily="34" charset="0"/>
                <a:cs typeface="Calibri" panose="020F0502020204030204" pitchFamily="34" charset="0"/>
              </a:rPr>
              <a:t>Apprenez à connaître votre environnement </a:t>
            </a:r>
            <a:r>
              <a:rPr lang="fr-FR" sz="1600" b="0" i="0" u="none" strike="noStrike" dirty="0">
                <a:effectLst/>
                <a:latin typeface="Calibri" panose="020F0502020204030204" pitchFamily="34" charset="0"/>
                <a:ea typeface="Calibri" panose="020F0502020204030204" pitchFamily="34" charset="0"/>
                <a:cs typeface="Calibri" panose="020F0502020204030204" pitchFamily="34" charset="0"/>
              </a:rPr>
              <a:t>: Un écosystème est comme une communauté d'êtres vivants dans une certaine zone. Ils interagissent tous entre eux et avec leur environnement.</a:t>
            </a:r>
          </a:p>
          <a:p>
            <a:pPr rtl="0"/>
            <a:endParaRPr lang="fr-FR" sz="1600" b="0" i="0" u="none" strike="noStrike" dirty="0">
              <a:effectLst/>
            </a:endParaRPr>
          </a:p>
          <a:p>
            <a:pPr rtl="0"/>
            <a:endParaRPr lang="fr-FR" sz="1600" b="0" i="0" u="none" strike="noStrike" dirty="0">
              <a:effectLst/>
            </a:endParaRPr>
          </a:p>
          <a:p>
            <a:pPr rtl="0"/>
            <a:endParaRPr lang="fr-FR" sz="1600" b="0" i="0" u="none" strike="noStrike" dirty="0">
              <a:effectLst/>
            </a:endParaRPr>
          </a:p>
          <a:p>
            <a:pPr rtl="0"/>
            <a:endParaRPr lang="fr-FR" sz="1600" b="0" i="0" u="none" strike="noStrike" dirty="0">
              <a:effectLst/>
            </a:endParaRPr>
          </a:p>
          <a:p>
            <a:pPr rtl="0"/>
            <a:endParaRPr lang="fr-FR" sz="1600" b="0" i="0" u="none" strike="noStrike" dirty="0">
              <a:effectLst/>
            </a:endParaRPr>
          </a:p>
          <a:p>
            <a:pPr rtl="0"/>
            <a:br>
              <a:rPr lang="sv-SE" sz="1600" b="0" i="0" u="none" strike="noStrike" dirty="0">
                <a:effectLst/>
              </a:rPr>
            </a:br>
            <a:br>
              <a:rPr lang="sv-SE" sz="1600" dirty="0"/>
            </a:br>
            <a:br>
              <a:rPr lang="sv-SE" sz="1600" dirty="0"/>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1745ED4D-0CCF-819B-7939-009A4A8D069B}"/>
              </a:ext>
            </a:extLst>
          </p:cNvPr>
          <p:cNvSpPr>
            <a:spLocks noGrp="1"/>
          </p:cNvSpPr>
          <p:nvPr>
            <p:ph type="body" sz="quarter" idx="46"/>
          </p:nvPr>
        </p:nvSpPr>
        <p:spPr/>
        <p:txBody>
          <a:bodyPr>
            <a:normAutofit/>
          </a:bodyPr>
          <a:lstStyle/>
          <a:p>
            <a:r>
              <a:rPr lang="fr" dirty="0"/>
              <a:t>Identifier votre écosystème</a:t>
            </a:r>
          </a:p>
        </p:txBody>
      </p:sp>
      <p:sp>
        <p:nvSpPr>
          <p:cNvPr id="4" name="Text Placeholder 3">
            <a:extLst>
              <a:ext uri="{FF2B5EF4-FFF2-40B4-BE49-F238E27FC236}">
                <a16:creationId xmlns:a16="http://schemas.microsoft.com/office/drawing/2014/main" id="{B58CC4BF-F0D7-4C11-CB8B-F463B4325556}"/>
              </a:ext>
            </a:extLst>
          </p:cNvPr>
          <p:cNvSpPr>
            <a:spLocks noGrp="1"/>
          </p:cNvSpPr>
          <p:nvPr>
            <p:ph type="body" sz="quarter" idx="47"/>
          </p:nvPr>
        </p:nvSpPr>
        <p:spPr/>
        <p:txBody>
          <a:bodyPr>
            <a:normAutofit/>
          </a:bodyPr>
          <a:lstStyle/>
          <a:p>
            <a:r>
              <a:rPr lang="fr" dirty="0"/>
              <a:t>3B L'écosystème</a:t>
            </a:r>
          </a:p>
        </p:txBody>
      </p:sp>
      <p:sp>
        <p:nvSpPr>
          <p:cNvPr id="6" name="textruta 5">
            <a:extLst>
              <a:ext uri="{FF2B5EF4-FFF2-40B4-BE49-F238E27FC236}">
                <a16:creationId xmlns:a16="http://schemas.microsoft.com/office/drawing/2014/main" id="{F3FAFF36-8037-B2AB-D294-AE2590F7593D}"/>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4723488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E3F9A-508F-C1E5-E0A0-37F99BEE187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2758DD-2497-CF7B-FB3E-5C52FEF99D11}"/>
              </a:ext>
            </a:extLst>
          </p:cNvPr>
          <p:cNvSpPr>
            <a:spLocks noGrp="1"/>
          </p:cNvSpPr>
          <p:nvPr>
            <p:ph type="sldNum" sz="quarter" idx="4"/>
          </p:nvPr>
        </p:nvSpPr>
        <p:spPr/>
        <p:txBody>
          <a:bodyPr/>
          <a:lstStyle/>
          <a:p>
            <a:fld id="{CB2079F2-58AF-ED44-82D7-E04B2F6FD686}" type="slidenum">
              <a:rPr lang="en-US" smtClean="0"/>
              <a:pPr/>
              <a:t>26</a:t>
            </a:fld>
            <a:endParaRPr lang="en-US" dirty="0"/>
          </a:p>
        </p:txBody>
      </p:sp>
      <p:sp>
        <p:nvSpPr>
          <p:cNvPr id="5" name="Text Placeholder 4">
            <a:extLst>
              <a:ext uri="{FF2B5EF4-FFF2-40B4-BE49-F238E27FC236}">
                <a16:creationId xmlns:a16="http://schemas.microsoft.com/office/drawing/2014/main" id="{6E391D93-627A-BE4F-B45E-FC72588B09EF}"/>
              </a:ext>
            </a:extLst>
          </p:cNvPr>
          <p:cNvSpPr>
            <a:spLocks noGrp="1"/>
          </p:cNvSpPr>
          <p:nvPr>
            <p:ph type="body" sz="quarter" idx="32"/>
          </p:nvPr>
        </p:nvSpPr>
        <p:spPr/>
        <p:txBody>
          <a:bodyPr numCol="1"/>
          <a:lstStyle/>
          <a:p>
            <a:pPr rtl="0"/>
            <a:r>
              <a:rPr lang="fr-FR" sz="1500" b="1" i="0" u="none" strike="noStrike" dirty="0">
                <a:effectLst/>
                <a:latin typeface="Calibri" panose="020F0502020204030204" pitchFamily="34" charset="0"/>
                <a:cs typeface="Calibri" panose="020F0502020204030204" pitchFamily="34" charset="0"/>
              </a:rPr>
              <a:t>Étape 2 - Observer et interagir :</a:t>
            </a:r>
          </a:p>
          <a:p>
            <a:pPr rtl="0"/>
            <a:r>
              <a:rPr lang="fr-FR" sz="1500" b="0" i="0" u="none" strike="noStrike" dirty="0">
                <a:effectLst/>
                <a:latin typeface="Calibri" panose="020F0502020204030204" pitchFamily="34" charset="0"/>
                <a:cs typeface="Calibri" panose="020F0502020204030204" pitchFamily="34" charset="0"/>
              </a:rPr>
              <a:t>Commencez par passer du temps dans la nature, en observant comment les différentes espèces interagissent et comment l'énergie et les nutriments circulent dans les écosystèmes. Recherchez les liens entre les espèces, la diversité de la vie (biodiversité) et la façon dont les écosystèmes évoluent au fil du temps. Cela nous aide à comprendre comment tout dans la nature est connecté.</a:t>
            </a:r>
          </a:p>
          <a:p>
            <a:pPr rtl="0"/>
            <a:endParaRPr lang="fr-FR" sz="1500" b="0" i="0" u="none" strike="noStrike" dirty="0">
              <a:effectLst/>
              <a:latin typeface="Calibri" panose="020F0502020204030204" pitchFamily="34" charset="0"/>
              <a:cs typeface="Calibri" panose="020F0502020204030204" pitchFamily="34" charset="0"/>
            </a:endParaRPr>
          </a:p>
          <a:p>
            <a:pPr rtl="0"/>
            <a:r>
              <a:rPr lang="fr-FR" sz="1500" b="0" i="0" u="none" strike="noStrike" dirty="0">
                <a:effectLst/>
                <a:latin typeface="Calibri" panose="020F0502020204030204" pitchFamily="34" charset="0"/>
                <a:cs typeface="Calibri" panose="020F0502020204030204" pitchFamily="34" charset="0"/>
              </a:rPr>
              <a:t>Participez à des ateliers, des conférences ou des excursions dirigés par des experts en écologie ou en sciences de l'environnement pour approfondir vos connaissances. De plus, participez à des projets de conservation communautaires pour contribuer à la protection de la nature tout en vous liant avec d'autres personnes qui partagent vos intérêts.</a:t>
            </a:r>
          </a:p>
          <a:p>
            <a:pPr rtl="0"/>
            <a:endParaRPr lang="fr-FR" sz="1500" b="0" i="0" u="none" strike="noStrike" dirty="0">
              <a:effectLst/>
              <a:latin typeface="Calibri" panose="020F0502020204030204" pitchFamily="34" charset="0"/>
              <a:cs typeface="Calibri" panose="020F0502020204030204" pitchFamily="34" charset="0"/>
            </a:endParaRPr>
          </a:p>
          <a:p>
            <a:pPr rtl="0"/>
            <a:r>
              <a:rPr lang="fr-FR" sz="1500" b="0" i="0" u="none" strike="noStrike" dirty="0">
                <a:effectLst/>
                <a:latin typeface="Calibri" panose="020F0502020204030204" pitchFamily="34" charset="0"/>
                <a:cs typeface="Calibri" panose="020F0502020204030204" pitchFamily="34" charset="0"/>
              </a:rPr>
              <a:t>Lorsque vous souhaitez développer une activité d'écotourisme, vous devez utiliser la même approche, découvrir l'environnement, l'observer et interagir avec lui. </a:t>
            </a:r>
          </a:p>
          <a:p>
            <a:pPr rtl="0"/>
            <a:endParaRPr lang="fr-FR" sz="1500" b="0" i="0" u="none" strike="noStrike" dirty="0">
              <a:effectLst/>
              <a:latin typeface="Calibri" panose="020F0502020204030204" pitchFamily="34" charset="0"/>
              <a:cs typeface="Calibri" panose="020F0502020204030204" pitchFamily="34" charset="0"/>
            </a:endParaRPr>
          </a:p>
          <a:p>
            <a:pPr rtl="0"/>
            <a:r>
              <a:rPr lang="fr-FR" sz="1500" b="1" i="0" u="none" strike="noStrike" dirty="0">
                <a:effectLst/>
                <a:latin typeface="Calibri" panose="020F0502020204030204" pitchFamily="34" charset="0"/>
                <a:cs typeface="Calibri" panose="020F0502020204030204" pitchFamily="34" charset="0"/>
              </a:rPr>
              <a:t>La permaculture et les affaires :</a:t>
            </a:r>
          </a:p>
          <a:p>
            <a:pPr rtl="0"/>
            <a:r>
              <a:rPr lang="fr-FR" sz="1500" b="0" i="0" u="none" strike="noStrike" dirty="0">
                <a:effectLst/>
                <a:latin typeface="Calibri" panose="020F0502020204030204" pitchFamily="34" charset="0"/>
                <a:cs typeface="Calibri" panose="020F0502020204030204" pitchFamily="34" charset="0"/>
              </a:rPr>
              <a:t>La permaculture encourage à considérer les systèmes dans leur ensemble, plutôt que comme des éléments séparés. Dans le monde des affaires, cela signifie comprendre comment tous les éléments fonctionnent ensemble, ce qui permet d'améliorer la conception et la production. Interagir continuellement avec votre environnement renforce l'adaptabilité et la créativité, améliorant ainsi les performances.</a:t>
            </a:r>
          </a:p>
          <a:p>
            <a:pPr rtl="0"/>
            <a:endParaRPr lang="fr-FR" sz="1500" b="0" i="0" u="none" strike="noStrike" dirty="0">
              <a:effectLst/>
              <a:latin typeface="Calibri" panose="020F0502020204030204" pitchFamily="34" charset="0"/>
              <a:cs typeface="Calibri" panose="020F0502020204030204" pitchFamily="34" charset="0"/>
            </a:endParaRPr>
          </a:p>
          <a:p>
            <a:pPr rtl="0"/>
            <a:endParaRPr lang="fr-FR" sz="1500" b="0" i="0" u="none" strike="noStrike" dirty="0">
              <a:effectLst/>
              <a:latin typeface="Calibri" panose="020F0502020204030204" pitchFamily="34" charset="0"/>
              <a:cs typeface="Calibri" panose="020F0502020204030204" pitchFamily="34" charset="0"/>
            </a:endParaRPr>
          </a:p>
          <a:p>
            <a:pPr rtl="0"/>
            <a:endParaRPr lang="fr-FR" sz="1500" b="0" i="0" u="none" strike="noStrike" dirty="0">
              <a:effectLst/>
              <a:latin typeface="Calibri" panose="020F0502020204030204" pitchFamily="34" charset="0"/>
              <a:cs typeface="Calibri" panose="020F0502020204030204" pitchFamily="34" charset="0"/>
            </a:endParaRPr>
          </a:p>
          <a:p>
            <a:pPr rtl="0"/>
            <a:br>
              <a:rPr lang="sv-SE" sz="1500" dirty="0"/>
            </a:br>
            <a:br>
              <a:rPr lang="sv-SE" sz="1500" dirty="0">
                <a:latin typeface="Calibri" panose="020F0502020204030204" pitchFamily="34" charset="0"/>
                <a:cs typeface="Calibri" panose="020F0502020204030204" pitchFamily="34" charset="0"/>
              </a:rPr>
            </a:br>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94777437-9160-4750-8E07-ED0A848CA2A2}"/>
              </a:ext>
            </a:extLst>
          </p:cNvPr>
          <p:cNvSpPr>
            <a:spLocks noGrp="1"/>
          </p:cNvSpPr>
          <p:nvPr>
            <p:ph type="body" sz="quarter" idx="46"/>
          </p:nvPr>
        </p:nvSpPr>
        <p:spPr/>
        <p:txBody>
          <a:bodyPr>
            <a:normAutofit/>
          </a:bodyPr>
          <a:lstStyle/>
          <a:p>
            <a:r>
              <a:rPr lang="fr" dirty="0"/>
              <a:t>Identifier votre écosystème</a:t>
            </a:r>
          </a:p>
        </p:txBody>
      </p:sp>
      <p:sp>
        <p:nvSpPr>
          <p:cNvPr id="4" name="Text Placeholder 3">
            <a:extLst>
              <a:ext uri="{FF2B5EF4-FFF2-40B4-BE49-F238E27FC236}">
                <a16:creationId xmlns:a16="http://schemas.microsoft.com/office/drawing/2014/main" id="{8905CE08-9B0A-6780-49D3-5E70717B417B}"/>
              </a:ext>
            </a:extLst>
          </p:cNvPr>
          <p:cNvSpPr>
            <a:spLocks noGrp="1"/>
          </p:cNvSpPr>
          <p:nvPr>
            <p:ph type="body" sz="quarter" idx="47"/>
          </p:nvPr>
        </p:nvSpPr>
        <p:spPr/>
        <p:txBody>
          <a:bodyPr>
            <a:normAutofit/>
          </a:bodyPr>
          <a:lstStyle/>
          <a:p>
            <a:r>
              <a:rPr lang="fr" dirty="0"/>
              <a:t>3B L'écosystème</a:t>
            </a:r>
          </a:p>
        </p:txBody>
      </p:sp>
      <p:sp>
        <p:nvSpPr>
          <p:cNvPr id="6" name="textruta 5">
            <a:extLst>
              <a:ext uri="{FF2B5EF4-FFF2-40B4-BE49-F238E27FC236}">
                <a16:creationId xmlns:a16="http://schemas.microsoft.com/office/drawing/2014/main" id="{38B4BED7-5584-99F2-88EE-AEDC4E51A5BB}"/>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8934019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67B4CC-290C-ACF5-4A38-89CCCA35352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9552B2-3DF3-7ECA-8B68-40734A91F7EF}"/>
              </a:ext>
            </a:extLst>
          </p:cNvPr>
          <p:cNvSpPr>
            <a:spLocks noGrp="1"/>
          </p:cNvSpPr>
          <p:nvPr>
            <p:ph type="sldNum" sz="quarter" idx="4"/>
          </p:nvPr>
        </p:nvSpPr>
        <p:spPr/>
        <p:txBody>
          <a:bodyPr/>
          <a:lstStyle/>
          <a:p>
            <a:fld id="{CB2079F2-58AF-ED44-82D7-E04B2F6FD686}" type="slidenum">
              <a:rPr lang="en-US" smtClean="0"/>
              <a:pPr/>
              <a:t>27</a:t>
            </a:fld>
            <a:endParaRPr lang="en-US" dirty="0"/>
          </a:p>
        </p:txBody>
      </p:sp>
      <p:sp>
        <p:nvSpPr>
          <p:cNvPr id="5" name="Text Placeholder 4">
            <a:extLst>
              <a:ext uri="{FF2B5EF4-FFF2-40B4-BE49-F238E27FC236}">
                <a16:creationId xmlns:a16="http://schemas.microsoft.com/office/drawing/2014/main" id="{72C233F5-6E2C-099E-E177-BF82462BB580}"/>
              </a:ext>
            </a:extLst>
          </p:cNvPr>
          <p:cNvSpPr>
            <a:spLocks noGrp="1"/>
          </p:cNvSpPr>
          <p:nvPr>
            <p:ph type="body" sz="quarter" idx="32"/>
          </p:nvPr>
        </p:nvSpPr>
        <p:spPr/>
        <p:txBody>
          <a:bodyPr numCol="1"/>
          <a:lstStyle/>
          <a:p>
            <a:r>
              <a:rPr lang="fr-FR" sz="1600" b="1" dirty="0">
                <a:latin typeface="Calibri" panose="020F0502020204030204" pitchFamily="34" charset="0"/>
                <a:cs typeface="Calibri" panose="020F0502020204030204" pitchFamily="34" charset="0"/>
              </a:rPr>
              <a:t>Pensée systémique :</a:t>
            </a:r>
          </a:p>
          <a:p>
            <a:r>
              <a:rPr lang="fr-FR" sz="1600" dirty="0">
                <a:latin typeface="Calibri" panose="020F0502020204030204" pitchFamily="34" charset="0"/>
                <a:cs typeface="Calibri" panose="020F0502020204030204" pitchFamily="34" charset="0"/>
              </a:rPr>
              <a:t>Reconnaître que les changements dans une partie d'un écosystème affectent l'ensemble du système. Comprendre comment les actions humaines ont un impact sur la nature et apprendre des communautés locales leurs pratiques durables.</a:t>
            </a:r>
          </a:p>
          <a:p>
            <a:endParaRPr lang="fr-FR" sz="1600" dirty="0">
              <a:latin typeface="Calibri" panose="020F0502020204030204" pitchFamily="34" charset="0"/>
              <a:cs typeface="Calibri" panose="020F0502020204030204" pitchFamily="34" charset="0"/>
            </a:endParaRPr>
          </a:p>
          <a:p>
            <a:r>
              <a:rPr lang="fr-FR" sz="1600" b="1" dirty="0">
                <a:latin typeface="Calibri" panose="020F0502020204030204" pitchFamily="34" charset="0"/>
                <a:cs typeface="Calibri" panose="020F0502020204030204" pitchFamily="34" charset="0"/>
              </a:rPr>
              <a:t>Appliquer la compréhension aux actions :</a:t>
            </a:r>
          </a:p>
          <a:p>
            <a:r>
              <a:rPr lang="fr-FR" sz="1600" dirty="0">
                <a:latin typeface="Calibri" panose="020F0502020204030204" pitchFamily="34" charset="0"/>
                <a:cs typeface="Calibri" panose="020F0502020204030204" pitchFamily="34" charset="0"/>
              </a:rPr>
              <a:t>Faire des choix respectueux de l'environnement, soutenir les pratiques durables dans votre communauté et plaider en faveur de politiques qui protègent les ressources naturelles. En combinant l'éducation, l'observation, l'engagement et les actions pratiques, nous pouvons mieux apprécier et protéger notre écosystème.</a:t>
            </a:r>
          </a:p>
          <a:p>
            <a:endParaRPr lang="fr-FR" sz="1600" b="1" dirty="0">
              <a:latin typeface="Calibri" panose="020F0502020204030204" pitchFamily="34" charset="0"/>
              <a:cs typeface="Calibri" panose="020F0502020204030204" pitchFamily="34" charset="0"/>
            </a:endParaRPr>
          </a:p>
          <a:p>
            <a:r>
              <a:rPr lang="fr-FR" sz="1600" b="1" dirty="0">
                <a:latin typeface="Calibri" panose="020F0502020204030204" pitchFamily="34" charset="0"/>
                <a:cs typeface="Calibri" panose="020F0502020204030204" pitchFamily="34" charset="0"/>
              </a:rPr>
              <a:t>Les écosystèmes dans les entreprises :</a:t>
            </a:r>
          </a:p>
          <a:p>
            <a:r>
              <a:rPr lang="fr-FR" sz="1600" dirty="0">
                <a:latin typeface="Calibri" panose="020F0502020204030204" pitchFamily="34" charset="0"/>
                <a:cs typeface="Calibri" panose="020F0502020204030204" pitchFamily="34" charset="0"/>
              </a:rPr>
              <a:t>Pour les entreprises, adopter une approche écosystémique signifie prendre en compte tous les aspects de leur activité et la manière dont ils sont liés. Les écosystèmes performants se développent grâce à l'engagement personnel et émotionnel des partenaires, et pas seulement grâce à des contrats formels. Ils créent de la valeur en partageant leurs connaissances et leurs ressources, ce qui conduit à des bénéfices et à une croissance mutuels.</a:t>
            </a: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CD60F7C-B343-43E1-4C9D-811D4ADF26A9}"/>
              </a:ext>
            </a:extLst>
          </p:cNvPr>
          <p:cNvSpPr>
            <a:spLocks noGrp="1"/>
          </p:cNvSpPr>
          <p:nvPr>
            <p:ph type="body" sz="quarter" idx="46"/>
          </p:nvPr>
        </p:nvSpPr>
        <p:spPr/>
        <p:txBody>
          <a:bodyPr>
            <a:normAutofit/>
          </a:bodyPr>
          <a:lstStyle/>
          <a:p>
            <a:r>
              <a:rPr lang="fr" dirty="0"/>
              <a:t>Identifier votre écosystème</a:t>
            </a:r>
          </a:p>
        </p:txBody>
      </p:sp>
      <p:sp>
        <p:nvSpPr>
          <p:cNvPr id="4" name="Text Placeholder 3">
            <a:extLst>
              <a:ext uri="{FF2B5EF4-FFF2-40B4-BE49-F238E27FC236}">
                <a16:creationId xmlns:a16="http://schemas.microsoft.com/office/drawing/2014/main" id="{0E47592C-9211-AE13-78B8-E105B995A393}"/>
              </a:ext>
            </a:extLst>
          </p:cNvPr>
          <p:cNvSpPr>
            <a:spLocks noGrp="1"/>
          </p:cNvSpPr>
          <p:nvPr>
            <p:ph type="body" sz="quarter" idx="47"/>
          </p:nvPr>
        </p:nvSpPr>
        <p:spPr/>
        <p:txBody>
          <a:bodyPr>
            <a:normAutofit/>
          </a:bodyPr>
          <a:lstStyle/>
          <a:p>
            <a:r>
              <a:rPr lang="fr" dirty="0"/>
              <a:t>3B L'écosystème</a:t>
            </a:r>
          </a:p>
        </p:txBody>
      </p:sp>
      <p:sp>
        <p:nvSpPr>
          <p:cNvPr id="6" name="textruta 5">
            <a:extLst>
              <a:ext uri="{FF2B5EF4-FFF2-40B4-BE49-F238E27FC236}">
                <a16:creationId xmlns:a16="http://schemas.microsoft.com/office/drawing/2014/main" id="{CDAD5534-C5ED-FAFD-F017-6B894F89FC78}"/>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9911011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B47C86-4FA9-912D-6422-AF4A98FD43B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98049B-7B01-6258-3687-D169AF2ED3A0}"/>
              </a:ext>
            </a:extLst>
          </p:cNvPr>
          <p:cNvSpPr>
            <a:spLocks noGrp="1"/>
          </p:cNvSpPr>
          <p:nvPr>
            <p:ph type="sldNum" sz="quarter" idx="4"/>
          </p:nvPr>
        </p:nvSpPr>
        <p:spPr/>
        <p:txBody>
          <a:bodyPr/>
          <a:lstStyle/>
          <a:p>
            <a:fld id="{CB2079F2-58AF-ED44-82D7-E04B2F6FD686}" type="slidenum">
              <a:rPr lang="en-US" smtClean="0"/>
              <a:pPr/>
              <a:t>28</a:t>
            </a:fld>
            <a:endParaRPr lang="en-US" dirty="0"/>
          </a:p>
        </p:txBody>
      </p:sp>
      <p:sp>
        <p:nvSpPr>
          <p:cNvPr id="3" name="Text Placeholder 2">
            <a:extLst>
              <a:ext uri="{FF2B5EF4-FFF2-40B4-BE49-F238E27FC236}">
                <a16:creationId xmlns:a16="http://schemas.microsoft.com/office/drawing/2014/main" id="{841B3446-F71C-B02C-EE7E-0296D3ECB68B}"/>
              </a:ext>
            </a:extLst>
          </p:cNvPr>
          <p:cNvSpPr>
            <a:spLocks noGrp="1"/>
          </p:cNvSpPr>
          <p:nvPr>
            <p:ph type="body" sz="quarter" idx="14"/>
          </p:nvPr>
        </p:nvSpPr>
        <p:spPr/>
        <p:txBody>
          <a:bodyPr/>
          <a:lstStyle/>
          <a:p>
            <a:r>
              <a:rPr lang="fr" dirty="0"/>
              <a:t>3C</a:t>
            </a:r>
          </a:p>
        </p:txBody>
      </p:sp>
      <p:sp>
        <p:nvSpPr>
          <p:cNvPr id="4" name="Text Placeholder 3">
            <a:extLst>
              <a:ext uri="{FF2B5EF4-FFF2-40B4-BE49-F238E27FC236}">
                <a16:creationId xmlns:a16="http://schemas.microsoft.com/office/drawing/2014/main" id="{A281654D-5ACD-41F7-C35E-FDE67F2B01E3}"/>
              </a:ext>
            </a:extLst>
          </p:cNvPr>
          <p:cNvSpPr>
            <a:spLocks noGrp="1"/>
          </p:cNvSpPr>
          <p:nvPr>
            <p:ph type="body" sz="quarter" idx="15"/>
          </p:nvPr>
        </p:nvSpPr>
        <p:spPr/>
        <p:txBody>
          <a:bodyPr/>
          <a:lstStyle/>
          <a:p>
            <a:r>
              <a:rPr lang="fr" dirty="0"/>
              <a:t>L’objectif</a:t>
            </a:r>
          </a:p>
        </p:txBody>
      </p:sp>
    </p:spTree>
    <p:extLst>
      <p:ext uri="{BB962C8B-B14F-4D97-AF65-F5344CB8AC3E}">
        <p14:creationId xmlns:p14="http://schemas.microsoft.com/office/powerpoint/2010/main" val="41540358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91C88D-641E-FFE7-55DA-B216214BCCC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12DE5C8-D7F7-EDF3-94C5-802A390261D6}"/>
              </a:ext>
            </a:extLst>
          </p:cNvPr>
          <p:cNvSpPr>
            <a:spLocks noGrp="1"/>
          </p:cNvSpPr>
          <p:nvPr>
            <p:ph type="sldNum" sz="quarter" idx="4"/>
          </p:nvPr>
        </p:nvSpPr>
        <p:spPr/>
        <p:txBody>
          <a:bodyPr/>
          <a:lstStyle/>
          <a:p>
            <a:fld id="{CB2079F2-58AF-ED44-82D7-E04B2F6FD686}" type="slidenum">
              <a:rPr lang="en-US" smtClean="0"/>
              <a:pPr/>
              <a:t>29</a:t>
            </a:fld>
            <a:endParaRPr lang="en-US" dirty="0"/>
          </a:p>
        </p:txBody>
      </p:sp>
      <p:sp>
        <p:nvSpPr>
          <p:cNvPr id="5" name="Text Placeholder 4">
            <a:extLst>
              <a:ext uri="{FF2B5EF4-FFF2-40B4-BE49-F238E27FC236}">
                <a16:creationId xmlns:a16="http://schemas.microsoft.com/office/drawing/2014/main" id="{68A0478B-8014-2C35-BD6A-CAF235398734}"/>
              </a:ext>
            </a:extLst>
          </p:cNvPr>
          <p:cNvSpPr>
            <a:spLocks noGrp="1"/>
          </p:cNvSpPr>
          <p:nvPr>
            <p:ph type="body" sz="quarter" idx="32"/>
          </p:nvPr>
        </p:nvSpPr>
        <p:spPr>
          <a:xfrm>
            <a:off x="801602" y="2257665"/>
            <a:ext cx="5956470" cy="7400632"/>
          </a:xfrm>
        </p:spPr>
        <p:txBody>
          <a:bodyPr numCol="1"/>
          <a:lstStyle/>
          <a:p>
            <a:pPr rtl="0"/>
            <a:r>
              <a:rPr lang="fr-FR" sz="1600" b="0" i="0" u="none" strike="noStrike" dirty="0">
                <a:effectLst/>
                <a:latin typeface="Calibri" panose="020F0502020204030204" pitchFamily="34" charset="0"/>
                <a:cs typeface="Calibri" panose="020F0502020204030204" pitchFamily="34" charset="0"/>
              </a:rPr>
              <a:t>L'objet social fait référence à la raison fondamentale de l'existence d'une entreprise au-delà de la simple recherche de profit. Il exprime la mission, la vision et les valeurs plus larges qui guident les activités et les processus décisionnels de l'organisation. L'objet social reflète les convictions, les aspirations et les intentions fondamentales de l'entreprise concernant son impact sur la société, l'environnement et ses parties prenantes.</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1" i="0" u="none" strike="noStrike" dirty="0">
                <a:effectLst/>
                <a:latin typeface="Calibri" panose="020F0502020204030204" pitchFamily="34" charset="0"/>
                <a:cs typeface="Calibri" panose="020F0502020204030204" pitchFamily="34" charset="0"/>
              </a:rPr>
              <a:t>Votre projet a-t-il un but ? </a:t>
            </a:r>
          </a:p>
          <a:p>
            <a:pPr rtl="0"/>
            <a:r>
              <a:rPr lang="fr-FR" sz="1600" b="0" i="0" u="none" strike="noStrike" dirty="0">
                <a:effectLst/>
                <a:latin typeface="Calibri" panose="020F0502020204030204" pitchFamily="34" charset="0"/>
                <a:cs typeface="Calibri" panose="020F0502020204030204" pitchFamily="34" charset="0"/>
              </a:rPr>
              <a:t>Selon Simon </a:t>
            </a:r>
            <a:r>
              <a:rPr lang="fr-FR" sz="1600" b="0" i="0" u="none" strike="noStrike" dirty="0" err="1">
                <a:effectLst/>
                <a:latin typeface="Calibri" panose="020F0502020204030204" pitchFamily="34" charset="0"/>
                <a:cs typeface="Calibri" panose="020F0502020204030204" pitchFamily="34" charset="0"/>
              </a:rPr>
              <a:t>Sinek</a:t>
            </a:r>
            <a:r>
              <a:rPr lang="fr-FR" sz="1600" b="0" i="0" u="none" strike="noStrike" dirty="0">
                <a:effectLst/>
                <a:latin typeface="Calibri" panose="020F0502020204030204" pitchFamily="34" charset="0"/>
                <a:cs typeface="Calibri" panose="020F0502020204030204" pitchFamily="34" charset="0"/>
              </a:rPr>
              <a:t>, les gens n'achètent pas ce que vous faites (quoi), mais pourquoi vous le faites (pourquoi). La méthode du cercle d'or de Simon </a:t>
            </a:r>
            <a:r>
              <a:rPr lang="fr-FR" sz="1600" b="0" i="0" u="none" strike="noStrike" dirty="0" err="1">
                <a:effectLst/>
                <a:latin typeface="Calibri" panose="020F0502020204030204" pitchFamily="34" charset="0"/>
                <a:cs typeface="Calibri" panose="020F0502020204030204" pitchFamily="34" charset="0"/>
              </a:rPr>
              <a:t>Sinek</a:t>
            </a:r>
            <a:r>
              <a:rPr lang="fr-FR" sz="1600" b="0" i="0" u="none" strike="noStrike" dirty="0">
                <a:effectLst/>
                <a:latin typeface="Calibri" panose="020F0502020204030204" pitchFamily="34" charset="0"/>
                <a:cs typeface="Calibri" panose="020F0502020204030204" pitchFamily="34" charset="0"/>
              </a:rPr>
              <a:t> est basée sur un schéma simple, organisé sous la forme d'un cercle à 3 couches. Chaque couche correspond à une question simple :</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1" i="0" u="none" strike="noStrike" dirty="0">
                <a:effectLst/>
                <a:latin typeface="Calibri" panose="020F0502020204030204" pitchFamily="34" charset="0"/>
                <a:cs typeface="Calibri" panose="020F0502020204030204" pitchFamily="34" charset="0"/>
              </a:rPr>
              <a:t>Quoi ? </a:t>
            </a:r>
            <a:r>
              <a:rPr lang="fr-FR" sz="1600" b="0" i="0" u="none" strike="noStrike" dirty="0">
                <a:effectLst/>
                <a:latin typeface="Calibri" panose="020F0502020204030204" pitchFamily="34" charset="0"/>
                <a:cs typeface="Calibri" panose="020F0502020204030204" pitchFamily="34" charset="0"/>
              </a:rPr>
              <a:t>Le « quoi » correspond au « quoi » de votre entreprise. Quels services ou produits vendez-vous ?</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1" i="0" u="none" strike="noStrike" dirty="0">
                <a:effectLst/>
                <a:latin typeface="Calibri" panose="020F0502020204030204" pitchFamily="34" charset="0"/>
                <a:cs typeface="Calibri" panose="020F0502020204030204" pitchFamily="34" charset="0"/>
              </a:rPr>
              <a:t>Comment ? </a:t>
            </a:r>
            <a:r>
              <a:rPr lang="fr-FR" sz="1600" b="0" i="0" u="none" strike="noStrike" dirty="0">
                <a:effectLst/>
                <a:latin typeface="Calibri" panose="020F0502020204030204" pitchFamily="34" charset="0"/>
                <a:cs typeface="Calibri" panose="020F0502020204030204" pitchFamily="34" charset="0"/>
              </a:rPr>
              <a:t>Le « Comment » correspond naturellement au « comment ». C'est la manière de faire les choses qui vous différencie de vos concurrents.</a:t>
            </a:r>
          </a:p>
          <a:p>
            <a:pPr rtl="0"/>
            <a:endParaRPr lang="fr-FR" sz="1600" b="1" i="0" u="none" strike="noStrike" dirty="0">
              <a:effectLst/>
              <a:latin typeface="Calibri" panose="020F0502020204030204" pitchFamily="34" charset="0"/>
              <a:cs typeface="Calibri" panose="020F0502020204030204" pitchFamily="34" charset="0"/>
            </a:endParaRPr>
          </a:p>
          <a:p>
            <a:pPr rtl="0"/>
            <a:r>
              <a:rPr lang="fr-FR" sz="1600" b="1" i="0" u="none" strike="noStrike" dirty="0">
                <a:effectLst/>
                <a:latin typeface="Calibri" panose="020F0502020204030204" pitchFamily="34" charset="0"/>
                <a:cs typeface="Calibri" panose="020F0502020204030204" pitchFamily="34" charset="0"/>
              </a:rPr>
              <a:t>Pourquoi ? </a:t>
            </a:r>
            <a:r>
              <a:rPr lang="fr-FR" sz="1600" b="0" i="0" u="none" strike="noStrike" dirty="0">
                <a:effectLst/>
                <a:latin typeface="Calibri" panose="020F0502020204030204" pitchFamily="34" charset="0"/>
                <a:cs typeface="Calibri" panose="020F0502020204030204" pitchFamily="34" charset="0"/>
              </a:rPr>
              <a:t>Le « Pourquoi » correspond au « pourquoi », et c'est la partie la plus cruciale de la méthode.</a:t>
            </a:r>
          </a:p>
          <a:p>
            <a:pPr rtl="0"/>
            <a:endParaRPr lang="sv-SE" sz="1600" b="0" i="0" u="none" strike="noStrike" dirty="0">
              <a:effectLst/>
              <a:latin typeface="Calibri" panose="020F0502020204030204" pitchFamily="34" charset="0"/>
              <a:cs typeface="Calibri" panose="020F0502020204030204" pitchFamily="34" charset="0"/>
            </a:endParaRPr>
          </a:p>
          <a:p>
            <a:pPr rtl="0"/>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E92C274-1616-B1E4-E097-9B0AF8511DB8}"/>
              </a:ext>
            </a:extLst>
          </p:cNvPr>
          <p:cNvSpPr>
            <a:spLocks noGrp="1"/>
          </p:cNvSpPr>
          <p:nvPr>
            <p:ph type="body" sz="quarter" idx="46"/>
          </p:nvPr>
        </p:nvSpPr>
        <p:spPr/>
        <p:txBody>
          <a:bodyPr>
            <a:normAutofit/>
          </a:bodyPr>
          <a:lstStyle/>
          <a:p>
            <a:r>
              <a:rPr lang="fr" dirty="0"/>
              <a:t>Trouver votre Pourquoi</a:t>
            </a:r>
          </a:p>
        </p:txBody>
      </p:sp>
      <p:sp>
        <p:nvSpPr>
          <p:cNvPr id="4" name="Text Placeholder 3">
            <a:extLst>
              <a:ext uri="{FF2B5EF4-FFF2-40B4-BE49-F238E27FC236}">
                <a16:creationId xmlns:a16="http://schemas.microsoft.com/office/drawing/2014/main" id="{757244A3-4091-74A7-0763-4920CE7E0E47}"/>
              </a:ext>
            </a:extLst>
          </p:cNvPr>
          <p:cNvSpPr>
            <a:spLocks noGrp="1"/>
          </p:cNvSpPr>
          <p:nvPr>
            <p:ph type="body" sz="quarter" idx="47"/>
          </p:nvPr>
        </p:nvSpPr>
        <p:spPr/>
        <p:txBody>
          <a:bodyPr>
            <a:normAutofit/>
          </a:bodyPr>
          <a:lstStyle/>
          <a:p>
            <a:r>
              <a:rPr lang="fr" dirty="0"/>
              <a:t>3C L’objectif</a:t>
            </a:r>
            <a:endParaRPr lang="en-US" sz="2800" dirty="0"/>
          </a:p>
        </p:txBody>
      </p:sp>
      <p:sp>
        <p:nvSpPr>
          <p:cNvPr id="6" name="textruta 5">
            <a:extLst>
              <a:ext uri="{FF2B5EF4-FFF2-40B4-BE49-F238E27FC236}">
                <a16:creationId xmlns:a16="http://schemas.microsoft.com/office/drawing/2014/main" id="{C8330306-75BB-6FD8-45EA-171B7570C297}"/>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4068538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32316E-451E-529D-E54B-C8760ADC80AC}"/>
              </a:ext>
            </a:extLst>
          </p:cNvPr>
          <p:cNvSpPr>
            <a:spLocks noGrp="1"/>
          </p:cNvSpPr>
          <p:nvPr>
            <p:ph type="sldNum" sz="quarter" idx="4"/>
          </p:nvPr>
        </p:nvSpPr>
        <p:spPr/>
        <p:txBody>
          <a:bodyPr/>
          <a:lstStyle/>
          <a:p>
            <a:fld id="{CB2079F2-58AF-ED44-82D7-E04B2F6FD686}" type="slidenum">
              <a:rPr lang="en-US" smtClean="0"/>
              <a:pPr/>
              <a:t>3</a:t>
            </a:fld>
            <a:endParaRPr lang="en-US" dirty="0"/>
          </a:p>
        </p:txBody>
      </p:sp>
      <p:sp>
        <p:nvSpPr>
          <p:cNvPr id="3" name="Text Placeholder 2">
            <a:extLst>
              <a:ext uri="{FF2B5EF4-FFF2-40B4-BE49-F238E27FC236}">
                <a16:creationId xmlns:a16="http://schemas.microsoft.com/office/drawing/2014/main" id="{353AED0D-F48F-86D3-A282-4896B25DBD06}"/>
              </a:ext>
            </a:extLst>
          </p:cNvPr>
          <p:cNvSpPr>
            <a:spLocks noGrp="1"/>
          </p:cNvSpPr>
          <p:nvPr>
            <p:ph type="body" sz="quarter" idx="14"/>
          </p:nvPr>
        </p:nvSpPr>
        <p:spPr/>
        <p:txBody>
          <a:bodyPr/>
          <a:lstStyle/>
          <a:p>
            <a:r>
              <a:rPr lang="fr" dirty="0"/>
              <a:t>3A</a:t>
            </a:r>
          </a:p>
        </p:txBody>
      </p:sp>
      <p:sp>
        <p:nvSpPr>
          <p:cNvPr id="4" name="Text Placeholder 3">
            <a:extLst>
              <a:ext uri="{FF2B5EF4-FFF2-40B4-BE49-F238E27FC236}">
                <a16:creationId xmlns:a16="http://schemas.microsoft.com/office/drawing/2014/main" id="{4E7C3617-B8F0-F9A7-52CF-23B280140893}"/>
              </a:ext>
            </a:extLst>
          </p:cNvPr>
          <p:cNvSpPr>
            <a:spLocks noGrp="1"/>
          </p:cNvSpPr>
          <p:nvPr>
            <p:ph type="body" sz="quarter" idx="15"/>
          </p:nvPr>
        </p:nvSpPr>
        <p:spPr>
          <a:xfrm>
            <a:off x="3779837" y="2592720"/>
            <a:ext cx="3247496" cy="2002900"/>
          </a:xfrm>
        </p:spPr>
        <p:txBody>
          <a:bodyPr/>
          <a:lstStyle/>
          <a:p>
            <a:r>
              <a:rPr lang="fr" dirty="0"/>
              <a:t>Mon projet d'écotourisme</a:t>
            </a:r>
          </a:p>
        </p:txBody>
      </p:sp>
    </p:spTree>
    <p:extLst>
      <p:ext uri="{BB962C8B-B14F-4D97-AF65-F5344CB8AC3E}">
        <p14:creationId xmlns:p14="http://schemas.microsoft.com/office/powerpoint/2010/main" val="36526917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B2145-30A0-AC56-A063-93C89853D78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2BC3A3A-A93C-328D-95EB-00A522693C86}"/>
              </a:ext>
            </a:extLst>
          </p:cNvPr>
          <p:cNvSpPr>
            <a:spLocks noGrp="1"/>
          </p:cNvSpPr>
          <p:nvPr>
            <p:ph type="sldNum" sz="quarter" idx="4"/>
          </p:nvPr>
        </p:nvSpPr>
        <p:spPr/>
        <p:txBody>
          <a:bodyPr/>
          <a:lstStyle/>
          <a:p>
            <a:fld id="{CB2079F2-58AF-ED44-82D7-E04B2F6FD686}" type="slidenum">
              <a:rPr lang="en-US" smtClean="0"/>
              <a:pPr/>
              <a:t>30</a:t>
            </a:fld>
            <a:endParaRPr lang="en-US" dirty="0"/>
          </a:p>
        </p:txBody>
      </p:sp>
      <p:sp>
        <p:nvSpPr>
          <p:cNvPr id="5" name="Text Placeholder 4">
            <a:extLst>
              <a:ext uri="{FF2B5EF4-FFF2-40B4-BE49-F238E27FC236}">
                <a16:creationId xmlns:a16="http://schemas.microsoft.com/office/drawing/2014/main" id="{7E45E872-BDF6-6DBD-C11D-0C59D0D7AB42}"/>
              </a:ext>
            </a:extLst>
          </p:cNvPr>
          <p:cNvSpPr>
            <a:spLocks noGrp="1"/>
          </p:cNvSpPr>
          <p:nvPr>
            <p:ph type="body" sz="quarter" idx="32"/>
          </p:nvPr>
        </p:nvSpPr>
        <p:spPr>
          <a:xfrm>
            <a:off x="801602" y="2055021"/>
            <a:ext cx="5956470" cy="7400632"/>
          </a:xfrm>
        </p:spPr>
        <p:txBody>
          <a:bodyPr numCol="1"/>
          <a:lstStyle/>
          <a:p>
            <a:pPr rtl="0" fontAlgn="base"/>
            <a:r>
              <a:rPr lang="fr-FR" sz="1600" b="1" i="0" u="none" strike="noStrike" dirty="0">
                <a:effectLst/>
                <a:latin typeface="Calibri" panose="020F0502020204030204" pitchFamily="34" charset="0"/>
                <a:cs typeface="Calibri" panose="020F0502020204030204" pitchFamily="34" charset="0"/>
              </a:rPr>
              <a:t>Le pourquoi </a:t>
            </a:r>
            <a:r>
              <a:rPr lang="fr-FR" sz="1600" b="0" i="0" u="none" strike="noStrike" dirty="0">
                <a:effectLst/>
                <a:latin typeface="Calibri" panose="020F0502020204030204" pitchFamily="34" charset="0"/>
                <a:cs typeface="Calibri" panose="020F0502020204030204" pitchFamily="34" charset="0"/>
              </a:rPr>
              <a:t>consiste à mettre en avant l'objectif de votre entreprise. Selon Simon </a:t>
            </a:r>
            <a:r>
              <a:rPr lang="fr-FR" sz="1600" b="0" i="0" u="none" strike="noStrike" dirty="0" err="1">
                <a:effectLst/>
                <a:latin typeface="Calibri" panose="020F0502020204030204" pitchFamily="34" charset="0"/>
                <a:cs typeface="Calibri" panose="020F0502020204030204" pitchFamily="34" charset="0"/>
              </a:rPr>
              <a:t>Sinek</a:t>
            </a:r>
            <a:r>
              <a:rPr lang="fr-FR" sz="1600" b="0" i="0" u="none" strike="noStrike" dirty="0">
                <a:effectLst/>
                <a:latin typeface="Calibri" panose="020F0502020204030204" pitchFamily="34" charset="0"/>
                <a:cs typeface="Calibri" panose="020F0502020204030204" pitchFamily="34" charset="0"/>
              </a:rPr>
              <a:t>, trop peu d'entreprises sur le marché connaissent leur pourquoi. Une fois que le pourquoi de votre entreprise sera révélé, vous réussirez à attirer vos cibles grâce à une communication efficace et pertinente.</a:t>
            </a:r>
          </a:p>
          <a:p>
            <a:pPr rtl="0" fontAlgn="base"/>
            <a:endParaRPr lang="fr-FR" sz="1600" b="0" i="0" u="none" strike="noStrike" dirty="0">
              <a:effectLst/>
              <a:latin typeface="Calibri" panose="020F0502020204030204" pitchFamily="34" charset="0"/>
              <a:cs typeface="Calibri" panose="020F0502020204030204" pitchFamily="34" charset="0"/>
            </a:endParaRPr>
          </a:p>
          <a:p>
            <a:pPr rtl="0" fontAlgn="base"/>
            <a:r>
              <a:rPr lang="fr-FR" sz="1600" b="1" i="0" u="none" strike="noStrike" dirty="0">
                <a:effectLst/>
                <a:latin typeface="Calibri" panose="020F0502020204030204" pitchFamily="34" charset="0"/>
                <a:cs typeface="Calibri" panose="020F0502020204030204" pitchFamily="34" charset="0"/>
              </a:rPr>
              <a:t>Un exemple d'objectif </a:t>
            </a:r>
            <a:r>
              <a:rPr lang="fr-FR" sz="1600" b="0" i="0" u="none" strike="noStrike" dirty="0">
                <a:effectLst/>
                <a:latin typeface="Calibri" panose="020F0502020204030204" pitchFamily="34" charset="0"/>
                <a:cs typeface="Calibri" panose="020F0502020204030204" pitchFamily="34" charset="0"/>
              </a:rPr>
              <a:t>: (Apple)</a:t>
            </a:r>
          </a:p>
          <a:p>
            <a:pPr rtl="0" fontAlgn="base"/>
            <a:endParaRPr lang="fr-FR" sz="1600" b="0" i="0" u="none" strike="noStrike" dirty="0">
              <a:effectLst/>
              <a:latin typeface="Calibri" panose="020F0502020204030204" pitchFamily="34" charset="0"/>
              <a:cs typeface="Calibri" panose="020F0502020204030204" pitchFamily="34" charset="0"/>
            </a:endParaRPr>
          </a:p>
          <a:p>
            <a:pPr rtl="0" fontAlgn="base"/>
            <a:r>
              <a:rPr lang="fr-FR" sz="1600" b="1" i="0" u="none" strike="noStrike" dirty="0">
                <a:effectLst/>
                <a:latin typeface="Calibri" panose="020F0502020204030204" pitchFamily="34" charset="0"/>
                <a:cs typeface="Calibri" panose="020F0502020204030204" pitchFamily="34" charset="0"/>
              </a:rPr>
              <a:t>Objectif </a:t>
            </a:r>
            <a:r>
              <a:rPr lang="fr-FR" sz="1600" b="0" i="0" u="none" strike="noStrike" dirty="0">
                <a:effectLst/>
                <a:latin typeface="Calibri" panose="020F0502020204030204" pitchFamily="34" charset="0"/>
                <a:cs typeface="Calibri" panose="020F0502020204030204" pitchFamily="34" charset="0"/>
              </a:rPr>
              <a:t>: Fabriquer les meilleurs produits qui enrichissent la vie des gens.</a:t>
            </a:r>
          </a:p>
          <a:p>
            <a:pPr rtl="0" fontAlgn="base"/>
            <a:endParaRPr lang="fr-FR" sz="1600" b="0" i="0" u="none" strike="noStrike" dirty="0">
              <a:effectLst/>
              <a:latin typeface="Calibri" panose="020F0502020204030204" pitchFamily="34" charset="0"/>
              <a:cs typeface="Calibri" panose="020F0502020204030204" pitchFamily="34" charset="0"/>
            </a:endParaRPr>
          </a:p>
          <a:p>
            <a:pPr rtl="0" fontAlgn="base"/>
            <a:r>
              <a:rPr lang="fr-FR" sz="1600" b="1" i="0" u="none" strike="noStrike" dirty="0">
                <a:effectLst/>
                <a:latin typeface="Calibri" panose="020F0502020204030204" pitchFamily="34" charset="0"/>
                <a:cs typeface="Calibri" panose="020F0502020204030204" pitchFamily="34" charset="0"/>
              </a:rPr>
              <a:t>Quelles sont les valeurs de leur marque ?</a:t>
            </a:r>
          </a:p>
          <a:p>
            <a:pPr rtl="0" fontAlgn="base"/>
            <a:r>
              <a:rPr lang="fr-FR" sz="1600" b="0" i="0" u="none" strike="noStrike" dirty="0">
                <a:effectLst/>
                <a:latin typeface="Calibri" panose="020F0502020204030204" pitchFamily="34" charset="0"/>
                <a:cs typeface="Calibri" panose="020F0502020204030204" pitchFamily="34" charset="0"/>
              </a:rPr>
              <a:t>Des personnes qui se consacrent à la fabrication des meilleurs produits au monde et à laisser le monde meilleur que nous l'avons trouvé.</a:t>
            </a:r>
          </a:p>
          <a:p>
            <a:pPr rtl="0" fontAlgn="base"/>
            <a:endParaRPr lang="fr-FR" sz="1600" b="0" i="0" u="none" strike="noStrike" dirty="0">
              <a:effectLst/>
              <a:latin typeface="Calibri" panose="020F0502020204030204" pitchFamily="34" charset="0"/>
              <a:cs typeface="Calibri" panose="020F0502020204030204" pitchFamily="34" charset="0"/>
            </a:endParaRPr>
          </a:p>
          <a:p>
            <a:pPr rtl="0" fontAlgn="base"/>
            <a:r>
              <a:rPr lang="fr-FR" sz="1600" b="1" i="0" u="none" strike="noStrike" dirty="0">
                <a:effectLst/>
                <a:latin typeface="Calibri" panose="020F0502020204030204" pitchFamily="34" charset="0"/>
                <a:cs typeface="Calibri" panose="020F0502020204030204" pitchFamily="34" charset="0"/>
              </a:rPr>
              <a:t>Accessibilité :</a:t>
            </a:r>
            <a:r>
              <a:rPr lang="fr-FR" sz="1600" b="0" i="0" u="none" strike="noStrike" dirty="0">
                <a:effectLst/>
                <a:latin typeface="Calibri" panose="020F0502020204030204" pitchFamily="34" charset="0"/>
                <a:cs typeface="Calibri" panose="020F0502020204030204" pitchFamily="34" charset="0"/>
              </a:rPr>
              <a:t> Éducation. Environnement. Inclusion et diversité. Vie privée. Équité et justice raciales. Responsabilité des fournisseurs.</a:t>
            </a:r>
          </a:p>
          <a:p>
            <a:pPr rtl="0" fontAlgn="base"/>
            <a:r>
              <a:rPr lang="fr-FR" sz="1600" b="0" i="0" u="none" strike="noStrike" dirty="0">
                <a:effectLst/>
                <a:latin typeface="Calibri" panose="020F0502020204030204" pitchFamily="34" charset="0"/>
                <a:cs typeface="Calibri" panose="020F0502020204030204" pitchFamily="34" charset="0"/>
              </a:rPr>
              <a:t>Maintenant que vous avez identifié votre écosystème et que vous avez acquis une meilleure compréhension des préoccupations, des défis, des besoins et des désirs des personnes concernées, il est temps de réunir vos parties prenantes les plus importantes pour définir l'objectif de votre projet.</a:t>
            </a:r>
          </a:p>
          <a:p>
            <a:pPr rtl="0" fontAlgn="base"/>
            <a:endParaRPr lang="fr-FR" sz="1600" b="0" i="0" u="none" strike="noStrike" dirty="0">
              <a:effectLst/>
              <a:latin typeface="Calibri" panose="020F0502020204030204" pitchFamily="34" charset="0"/>
              <a:cs typeface="Calibri" panose="020F0502020204030204" pitchFamily="34" charset="0"/>
            </a:endParaRPr>
          </a:p>
          <a:p>
            <a:pPr rtl="0" fontAlgn="base"/>
            <a:r>
              <a:rPr lang="fr-FR" sz="1600" b="1" i="0" u="none" strike="noStrike" dirty="0">
                <a:effectLst/>
                <a:latin typeface="Calibri" panose="020F0502020204030204" pitchFamily="34" charset="0"/>
                <a:cs typeface="Calibri" panose="020F0502020204030204" pitchFamily="34" charset="0"/>
              </a:rPr>
              <a:t>C'est un « pourquoi ». Quel est le vôtre ? C'est parti pour l'atelier !</a:t>
            </a:r>
          </a:p>
          <a:p>
            <a:pPr rtl="0" fontAlgn="base"/>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CAAB2489-58AB-132C-3ABC-A7745B7EC465}"/>
              </a:ext>
            </a:extLst>
          </p:cNvPr>
          <p:cNvSpPr>
            <a:spLocks noGrp="1"/>
          </p:cNvSpPr>
          <p:nvPr>
            <p:ph type="body" sz="quarter" idx="46"/>
          </p:nvPr>
        </p:nvSpPr>
        <p:spPr/>
        <p:txBody>
          <a:bodyPr>
            <a:normAutofit/>
          </a:bodyPr>
          <a:lstStyle/>
          <a:p>
            <a:r>
              <a:rPr lang="fr" dirty="0"/>
              <a:t>Trouver votre Pourquoi</a:t>
            </a:r>
          </a:p>
        </p:txBody>
      </p:sp>
      <p:sp>
        <p:nvSpPr>
          <p:cNvPr id="4" name="Text Placeholder 3">
            <a:extLst>
              <a:ext uri="{FF2B5EF4-FFF2-40B4-BE49-F238E27FC236}">
                <a16:creationId xmlns:a16="http://schemas.microsoft.com/office/drawing/2014/main" id="{F2301AE0-8B8E-55CD-7878-ED277A4B4524}"/>
              </a:ext>
            </a:extLst>
          </p:cNvPr>
          <p:cNvSpPr>
            <a:spLocks noGrp="1"/>
          </p:cNvSpPr>
          <p:nvPr>
            <p:ph type="body" sz="quarter" idx="47"/>
          </p:nvPr>
        </p:nvSpPr>
        <p:spPr/>
        <p:txBody>
          <a:bodyPr>
            <a:normAutofit/>
          </a:bodyPr>
          <a:lstStyle/>
          <a:p>
            <a:r>
              <a:rPr lang="fr" dirty="0"/>
              <a:t>3C L’objectif</a:t>
            </a:r>
          </a:p>
        </p:txBody>
      </p:sp>
      <p:sp>
        <p:nvSpPr>
          <p:cNvPr id="6" name="textruta 5">
            <a:extLst>
              <a:ext uri="{FF2B5EF4-FFF2-40B4-BE49-F238E27FC236}">
                <a16:creationId xmlns:a16="http://schemas.microsoft.com/office/drawing/2014/main" id="{743DF1C7-F142-4F6A-1C3B-463A645AA52B}"/>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5262315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725DA4-F3F1-7534-0AE0-8887E4D5B82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0C392C-9D41-7B16-ED02-5D0DF62600F6}"/>
              </a:ext>
            </a:extLst>
          </p:cNvPr>
          <p:cNvSpPr>
            <a:spLocks noGrp="1"/>
          </p:cNvSpPr>
          <p:nvPr>
            <p:ph type="sldNum" sz="quarter" idx="4"/>
          </p:nvPr>
        </p:nvSpPr>
        <p:spPr/>
        <p:txBody>
          <a:bodyPr/>
          <a:lstStyle/>
          <a:p>
            <a:fld id="{CB2079F2-58AF-ED44-82D7-E04B2F6FD686}" type="slidenum">
              <a:rPr lang="en-US" smtClean="0"/>
              <a:pPr/>
              <a:t>31</a:t>
            </a:fld>
            <a:endParaRPr lang="en-US" dirty="0"/>
          </a:p>
        </p:txBody>
      </p:sp>
      <p:sp>
        <p:nvSpPr>
          <p:cNvPr id="5" name="Text Placeholder 4">
            <a:extLst>
              <a:ext uri="{FF2B5EF4-FFF2-40B4-BE49-F238E27FC236}">
                <a16:creationId xmlns:a16="http://schemas.microsoft.com/office/drawing/2014/main" id="{4635C840-51A6-F189-3B45-ED189D86C16F}"/>
              </a:ext>
            </a:extLst>
          </p:cNvPr>
          <p:cNvSpPr>
            <a:spLocks noGrp="1"/>
          </p:cNvSpPr>
          <p:nvPr>
            <p:ph type="body" sz="quarter" idx="32"/>
          </p:nvPr>
        </p:nvSpPr>
        <p:spPr>
          <a:xfrm>
            <a:off x="801602" y="2084050"/>
            <a:ext cx="5956470" cy="7400632"/>
          </a:xfrm>
        </p:spPr>
        <p:txBody>
          <a:bodyPr numCol="1"/>
          <a:lstStyle/>
          <a:p>
            <a:pPr rtl="0"/>
            <a:r>
              <a:rPr lang="fr-FR" sz="1600" dirty="0">
                <a:latin typeface="Calibri" panose="020F0502020204030204" pitchFamily="34" charset="0"/>
                <a:cs typeface="Calibri" panose="020F0502020204030204" pitchFamily="34" charset="0"/>
              </a:rPr>
              <a:t>Dans la prochaine étape, nous nous lancerons dans un voyage collaboratif pour répondre à la question fondamentale : « Pourquoi faisons-nous ce que nous faisons ? » du point de vue des bénéficiaires. De plus amples informations à ce sujet seront révélées dans le matériel de cours, mais en bref :</a:t>
            </a:r>
          </a:p>
          <a:p>
            <a:pPr rtl="0"/>
            <a:r>
              <a:rPr lang="fr-FR" sz="1600" dirty="0">
                <a:latin typeface="Calibri" panose="020F0502020204030204" pitchFamily="34" charset="0"/>
                <a:cs typeface="Calibri" panose="020F0502020204030204" pitchFamily="34" charset="0"/>
              </a:rPr>
              <a:t>Chaque participant aura l'occasion de partager ses idées et ses perspectives, contribuant ainsi à la compréhension collective de l'objectif de notre projet.</a:t>
            </a:r>
          </a:p>
          <a:p>
            <a:pPr rtl="0"/>
            <a:endParaRPr lang="fr-FR" sz="1600" dirty="0">
              <a:latin typeface="Calibri" panose="020F0502020204030204" pitchFamily="34" charset="0"/>
              <a:cs typeface="Calibri" panose="020F0502020204030204" pitchFamily="34" charset="0"/>
            </a:endParaRPr>
          </a:p>
          <a:p>
            <a:pPr rtl="0"/>
            <a:r>
              <a:rPr lang="fr-FR" sz="1600" dirty="0">
                <a:latin typeface="Calibri" panose="020F0502020204030204" pitchFamily="34" charset="0"/>
                <a:cs typeface="Calibri" panose="020F0502020204030204" pitchFamily="34" charset="0"/>
              </a:rPr>
              <a:t>Tout au long de l'atelier, nous maintiendrons un esprit d'inclusivité et de transparence, en veillant à ce que chacun se sente écouté et impliqué dans le processus décisionnel. En tant que chef d'entreprise, votre rôle est de faciliter la discussion et d'encourager un dialogue ouvert, permettant à l'objectif d'évoluer de manière organique en fonction de la sagesse collective du groupe.</a:t>
            </a:r>
          </a:p>
          <a:p>
            <a:pPr rtl="0"/>
            <a:endParaRPr lang="fr-FR" sz="1600" dirty="0">
              <a:latin typeface="Calibri" panose="020F0502020204030204" pitchFamily="34" charset="0"/>
              <a:cs typeface="Calibri" panose="020F0502020204030204" pitchFamily="34" charset="0"/>
            </a:endParaRPr>
          </a:p>
          <a:p>
            <a:pPr rtl="0"/>
            <a:r>
              <a:rPr lang="fr-FR" sz="1600" dirty="0">
                <a:latin typeface="Calibri" panose="020F0502020204030204" pitchFamily="34" charset="0"/>
                <a:cs typeface="Calibri" panose="020F0502020204030204" pitchFamily="34" charset="0"/>
              </a:rPr>
              <a:t>N'oubliez pas que l'objectif que nous définissons aujourd'hui n'est qu'un début : il continuera d'évoluer et de s'affiner à mesure que nous dialoguerons avec d'autres parties prenantes, y compris votre équipe. Saisissons donc cette occasion de collaborer et de définir une vision collective, en travaillant ensemble à la création d'un projet d'écotourisme axé sur un objectif qui aura un impact positif à la fois sur les personnes et sur la planète.</a:t>
            </a:r>
          </a:p>
          <a:p>
            <a:pPr rtl="0"/>
            <a:endParaRPr lang="fr-FR" sz="1600" dirty="0">
              <a:latin typeface="Calibri" panose="020F0502020204030204" pitchFamily="34" charset="0"/>
              <a:cs typeface="Calibri" panose="020F0502020204030204" pitchFamily="34" charset="0"/>
            </a:endParaRPr>
          </a:p>
          <a:p>
            <a:pPr rtl="0"/>
            <a:r>
              <a:rPr lang="fr-FR" sz="1600" b="1" dirty="0">
                <a:latin typeface="Calibri" panose="020F0502020204030204" pitchFamily="34" charset="0"/>
                <a:cs typeface="Calibri" panose="020F0502020204030204" pitchFamily="34" charset="0"/>
              </a:rPr>
              <a:t>Bonne chance !</a:t>
            </a:r>
          </a:p>
          <a:p>
            <a:pPr rtl="0"/>
            <a:endParaRPr lang="fr-FR" sz="1600" dirty="0">
              <a:latin typeface="Calibri" panose="020F0502020204030204" pitchFamily="34" charset="0"/>
              <a:cs typeface="Calibri" panose="020F0502020204030204" pitchFamily="34" charset="0"/>
            </a:endParaRPr>
          </a:p>
          <a:p>
            <a:pPr rtl="0"/>
            <a:endParaRPr lang="fr-FR" sz="1600" dirty="0">
              <a:latin typeface="Calibri" panose="020F0502020204030204" pitchFamily="34" charset="0"/>
              <a:cs typeface="Calibri" panose="020F0502020204030204" pitchFamily="34" charset="0"/>
            </a:endParaRPr>
          </a:p>
          <a:p>
            <a:pPr rtl="0"/>
            <a:endParaRPr lang="fr-FR" sz="1600" dirty="0">
              <a:latin typeface="Calibri" panose="020F0502020204030204" pitchFamily="34" charset="0"/>
              <a:cs typeface="Calibri" panose="020F0502020204030204" pitchFamily="34" charset="0"/>
            </a:endParaRPr>
          </a:p>
          <a:p>
            <a:pPr rtl="0"/>
            <a:endParaRPr lang="sv-SE" sz="1600" dirty="0">
              <a:latin typeface="Calibri" panose="020F0502020204030204" pitchFamily="34" charset="0"/>
              <a:cs typeface="Calibri" panose="020F0502020204030204" pitchFamily="34" charset="0"/>
            </a:endParaRPr>
          </a:p>
          <a:p>
            <a:br>
              <a:rPr lang="sv-SE" sz="1600" dirty="0">
                <a:latin typeface="Calibri" panose="020F0502020204030204" pitchFamily="34" charset="0"/>
                <a:cs typeface="Calibri" panose="020F0502020204030204" pitchFamily="34" charset="0"/>
              </a:rPr>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2D2625D-854C-AA39-2E25-FAFC0203AB65}"/>
              </a:ext>
            </a:extLst>
          </p:cNvPr>
          <p:cNvSpPr>
            <a:spLocks noGrp="1"/>
          </p:cNvSpPr>
          <p:nvPr>
            <p:ph type="body" sz="quarter" idx="46"/>
          </p:nvPr>
        </p:nvSpPr>
        <p:spPr/>
        <p:txBody>
          <a:bodyPr>
            <a:normAutofit/>
          </a:bodyPr>
          <a:lstStyle/>
          <a:p>
            <a:r>
              <a:rPr lang="fr" dirty="0"/>
              <a:t>Brève introduction à l'atelier Pourquoi</a:t>
            </a:r>
          </a:p>
        </p:txBody>
      </p:sp>
      <p:sp>
        <p:nvSpPr>
          <p:cNvPr id="4" name="Text Placeholder 3">
            <a:extLst>
              <a:ext uri="{FF2B5EF4-FFF2-40B4-BE49-F238E27FC236}">
                <a16:creationId xmlns:a16="http://schemas.microsoft.com/office/drawing/2014/main" id="{97829178-43C3-5724-7D64-CC4C67CE69A1}"/>
              </a:ext>
            </a:extLst>
          </p:cNvPr>
          <p:cNvSpPr>
            <a:spLocks noGrp="1"/>
          </p:cNvSpPr>
          <p:nvPr>
            <p:ph type="body" sz="quarter" idx="47"/>
          </p:nvPr>
        </p:nvSpPr>
        <p:spPr/>
        <p:txBody>
          <a:bodyPr>
            <a:normAutofit/>
          </a:bodyPr>
          <a:lstStyle/>
          <a:p>
            <a:r>
              <a:rPr lang="fr" dirty="0"/>
              <a:t>3C L’objectif</a:t>
            </a:r>
          </a:p>
        </p:txBody>
      </p:sp>
      <p:sp>
        <p:nvSpPr>
          <p:cNvPr id="6" name="textruta 5">
            <a:extLst>
              <a:ext uri="{FF2B5EF4-FFF2-40B4-BE49-F238E27FC236}">
                <a16:creationId xmlns:a16="http://schemas.microsoft.com/office/drawing/2014/main" id="{F37E623F-4D75-B71C-7431-80935E86708D}"/>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8097687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004CB-A2AA-0D27-51FD-1D3DD5F0B5C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027B4B-67A5-E9C5-8AC6-CEF3C263831C}"/>
              </a:ext>
            </a:extLst>
          </p:cNvPr>
          <p:cNvSpPr>
            <a:spLocks noGrp="1"/>
          </p:cNvSpPr>
          <p:nvPr>
            <p:ph type="sldNum" sz="quarter" idx="4"/>
          </p:nvPr>
        </p:nvSpPr>
        <p:spPr/>
        <p:txBody>
          <a:bodyPr/>
          <a:lstStyle/>
          <a:p>
            <a:fld id="{CB2079F2-58AF-ED44-82D7-E04B2F6FD686}" type="slidenum">
              <a:rPr lang="en-US" smtClean="0"/>
              <a:pPr/>
              <a:t>32</a:t>
            </a:fld>
            <a:endParaRPr lang="en-US" dirty="0"/>
          </a:p>
        </p:txBody>
      </p:sp>
      <p:sp>
        <p:nvSpPr>
          <p:cNvPr id="3" name="Text Placeholder 2">
            <a:extLst>
              <a:ext uri="{FF2B5EF4-FFF2-40B4-BE49-F238E27FC236}">
                <a16:creationId xmlns:a16="http://schemas.microsoft.com/office/drawing/2014/main" id="{50A0B5A8-09B0-51D9-FEA4-F99541E30C8F}"/>
              </a:ext>
            </a:extLst>
          </p:cNvPr>
          <p:cNvSpPr>
            <a:spLocks noGrp="1"/>
          </p:cNvSpPr>
          <p:nvPr>
            <p:ph type="body" sz="quarter" idx="14"/>
          </p:nvPr>
        </p:nvSpPr>
        <p:spPr/>
        <p:txBody>
          <a:bodyPr/>
          <a:lstStyle/>
          <a:p>
            <a:r>
              <a:rPr lang="fr" dirty="0"/>
              <a:t>3D</a:t>
            </a:r>
          </a:p>
        </p:txBody>
      </p:sp>
      <p:sp>
        <p:nvSpPr>
          <p:cNvPr id="4" name="Text Placeholder 3">
            <a:extLst>
              <a:ext uri="{FF2B5EF4-FFF2-40B4-BE49-F238E27FC236}">
                <a16:creationId xmlns:a16="http://schemas.microsoft.com/office/drawing/2014/main" id="{0E393BC9-58D3-F992-B672-721A7ABFEAB4}"/>
              </a:ext>
            </a:extLst>
          </p:cNvPr>
          <p:cNvSpPr>
            <a:spLocks noGrp="1"/>
          </p:cNvSpPr>
          <p:nvPr>
            <p:ph type="body" sz="quarter" idx="15"/>
          </p:nvPr>
        </p:nvSpPr>
        <p:spPr>
          <a:xfrm>
            <a:off x="3779837" y="2592720"/>
            <a:ext cx="3247496" cy="2002900"/>
          </a:xfrm>
        </p:spPr>
        <p:txBody>
          <a:bodyPr/>
          <a:lstStyle/>
          <a:p>
            <a:r>
              <a:rPr lang="fr" dirty="0"/>
              <a:t>Le parcours client</a:t>
            </a:r>
          </a:p>
        </p:txBody>
      </p:sp>
    </p:spTree>
    <p:extLst>
      <p:ext uri="{BB962C8B-B14F-4D97-AF65-F5344CB8AC3E}">
        <p14:creationId xmlns:p14="http://schemas.microsoft.com/office/powerpoint/2010/main" val="37636023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DAA4EC-DE55-A2FC-96BC-AA9CD9ED4D5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B7708AC-62A4-E6B3-3EF0-A876CF8E7064}"/>
              </a:ext>
            </a:extLst>
          </p:cNvPr>
          <p:cNvSpPr>
            <a:spLocks noGrp="1"/>
          </p:cNvSpPr>
          <p:nvPr>
            <p:ph type="sldNum" sz="quarter" idx="4"/>
          </p:nvPr>
        </p:nvSpPr>
        <p:spPr/>
        <p:txBody>
          <a:bodyPr/>
          <a:lstStyle/>
          <a:p>
            <a:fld id="{CB2079F2-58AF-ED44-82D7-E04B2F6FD686}" type="slidenum">
              <a:rPr lang="en-US" smtClean="0"/>
              <a:pPr/>
              <a:t>33</a:t>
            </a:fld>
            <a:endParaRPr lang="en-US" dirty="0"/>
          </a:p>
        </p:txBody>
      </p:sp>
      <p:sp>
        <p:nvSpPr>
          <p:cNvPr id="5" name="Text Placeholder 4">
            <a:extLst>
              <a:ext uri="{FF2B5EF4-FFF2-40B4-BE49-F238E27FC236}">
                <a16:creationId xmlns:a16="http://schemas.microsoft.com/office/drawing/2014/main" id="{32435E5B-0E02-617F-8F33-B6BEB158EAB8}"/>
              </a:ext>
            </a:extLst>
          </p:cNvPr>
          <p:cNvSpPr>
            <a:spLocks noGrp="1"/>
          </p:cNvSpPr>
          <p:nvPr>
            <p:ph type="body" sz="quarter" idx="32"/>
          </p:nvPr>
        </p:nvSpPr>
        <p:spPr>
          <a:xfrm>
            <a:off x="801602" y="2025993"/>
            <a:ext cx="5956470" cy="7400632"/>
          </a:xfrm>
        </p:spPr>
        <p:txBody>
          <a:bodyPr numCol="1"/>
          <a:lstStyle/>
          <a:p>
            <a:pPr rtl="0"/>
            <a:r>
              <a:rPr lang="fr-FR" sz="1570" dirty="0">
                <a:latin typeface="Calibri" panose="020F0502020204030204" pitchFamily="34" charset="0"/>
                <a:cs typeface="Calibri" panose="020F0502020204030204" pitchFamily="34" charset="0"/>
              </a:rPr>
              <a:t>Se lancer dans la conception d'un parcours client pour votre projet d'écotourisme ne se résume pas à la logistique, il s'agit de créer des expériences transformatrices qui laissent un impact durable. </a:t>
            </a:r>
          </a:p>
          <a:p>
            <a:pPr rtl="0"/>
            <a:endParaRPr lang="fr-FR" sz="1570" dirty="0">
              <a:latin typeface="Calibri" panose="020F0502020204030204" pitchFamily="34" charset="0"/>
              <a:cs typeface="Calibri" panose="020F0502020204030204" pitchFamily="34" charset="0"/>
            </a:endParaRPr>
          </a:p>
          <a:p>
            <a:pPr rtl="0"/>
            <a:r>
              <a:rPr lang="fr-FR" sz="1570" dirty="0">
                <a:latin typeface="Calibri" panose="020F0502020204030204" pitchFamily="34" charset="0"/>
                <a:cs typeface="Calibri" panose="020F0502020204030204" pitchFamily="34" charset="0"/>
              </a:rPr>
              <a:t>Dans le domaine de l'écotourisme, où la durabilité rencontre l'aventure et où la préservation de l'environnement s'entremêle avec l'exploration culturelle, les enjeux sont importants et les opportunités illimitées. </a:t>
            </a:r>
          </a:p>
          <a:p>
            <a:pPr rtl="0"/>
            <a:endParaRPr lang="fr-FR" sz="1570" dirty="0">
              <a:latin typeface="Calibri" panose="020F0502020204030204" pitchFamily="34" charset="0"/>
              <a:cs typeface="Calibri" panose="020F0502020204030204" pitchFamily="34" charset="0"/>
            </a:endParaRPr>
          </a:p>
          <a:p>
            <a:pPr rtl="0"/>
            <a:r>
              <a:rPr lang="fr-FR" sz="1570" dirty="0">
                <a:latin typeface="Calibri" panose="020F0502020204030204" pitchFamily="34" charset="0"/>
                <a:cs typeface="Calibri" panose="020F0502020204030204" pitchFamily="34" charset="0"/>
              </a:rPr>
              <a:t>Ce voyage ne consiste pas seulement à cartographier les points de contact ou à optimiser les efforts de marketing. Il s'agit de créer un mélange homogène de but et de passion, où chaque pas que les voyageurs font laisse une empreinte dans leur cœur et leur esprit, et sur la planète elle-même.</a:t>
            </a:r>
          </a:p>
          <a:p>
            <a:pPr rtl="0"/>
            <a:endParaRPr lang="fr-FR" sz="1570" dirty="0">
              <a:latin typeface="Calibri" panose="020F0502020204030204" pitchFamily="34" charset="0"/>
              <a:cs typeface="Calibri" panose="020F0502020204030204" pitchFamily="34" charset="0"/>
            </a:endParaRPr>
          </a:p>
          <a:p>
            <a:pPr rtl="0"/>
            <a:r>
              <a:rPr lang="fr-FR" sz="1570" dirty="0">
                <a:latin typeface="Calibri" panose="020F0502020204030204" pitchFamily="34" charset="0"/>
                <a:cs typeface="Calibri" panose="020F0502020204030204" pitchFamily="34" charset="0"/>
              </a:rPr>
              <a:t>Au cœur de cette entreprise se trouvent trois principes directeurs : prendre soin des humains, de notre planète et assurer un partage équitable. Ces piliers éthiques éclairent la voie à suivre, nous guidant pour concevoir des expériences qui non seulement ravissent, mais aussi enrichissent, responsabilisent et inspirent.</a:t>
            </a:r>
          </a:p>
          <a:p>
            <a:pPr rtl="0"/>
            <a:endParaRPr lang="fr-FR" sz="1570" dirty="0">
              <a:latin typeface="Calibri" panose="020F0502020204030204" pitchFamily="34" charset="0"/>
              <a:cs typeface="Calibri" panose="020F0502020204030204" pitchFamily="34" charset="0"/>
            </a:endParaRPr>
          </a:p>
          <a:p>
            <a:pPr rtl="0"/>
            <a:r>
              <a:rPr lang="fr-FR" sz="1570" dirty="0">
                <a:latin typeface="Calibri" panose="020F0502020204030204" pitchFamily="34" charset="0"/>
                <a:cs typeface="Calibri" panose="020F0502020204030204" pitchFamily="34" charset="0"/>
              </a:rPr>
              <a:t>En nous plongeant dans les subtilités de la conception du parcours client de l'écotourisme, nous explorerons l'essence de la singularité et de la diversité. Le parcours de chaque voyageur est unique, une tapisserie tissée de fils d'intérêts personnels, de liens culturels et de gestion de l'environnement.</a:t>
            </a:r>
          </a:p>
          <a:p>
            <a:pPr rtl="0"/>
            <a:endParaRPr lang="fr-FR" sz="1570" dirty="0">
              <a:latin typeface="Calibri" panose="020F0502020204030204" pitchFamily="34" charset="0"/>
              <a:cs typeface="Calibri" panose="020F0502020204030204" pitchFamily="34" charset="0"/>
            </a:endParaRPr>
          </a:p>
          <a:p>
            <a:pPr rtl="0"/>
            <a:endParaRPr lang="fr-FR" sz="1570" dirty="0">
              <a:latin typeface="Calibri" panose="020F0502020204030204" pitchFamily="34" charset="0"/>
              <a:cs typeface="Calibri" panose="020F0502020204030204" pitchFamily="34" charset="0"/>
            </a:endParaRPr>
          </a:p>
          <a:p>
            <a:pPr rtl="0"/>
            <a:endParaRPr lang="fr-FR" sz="1570" dirty="0">
              <a:latin typeface="Calibri" panose="020F0502020204030204" pitchFamily="34" charset="0"/>
              <a:cs typeface="Calibri" panose="020F0502020204030204" pitchFamily="34" charset="0"/>
            </a:endParaRPr>
          </a:p>
          <a:p>
            <a:pPr rtl="0"/>
            <a:endParaRPr lang="fr-FR" sz="1570" dirty="0">
              <a:latin typeface="Calibri" panose="020F0502020204030204" pitchFamily="34" charset="0"/>
              <a:cs typeface="Calibri" panose="020F0502020204030204" pitchFamily="34" charset="0"/>
            </a:endParaRPr>
          </a:p>
          <a:p>
            <a:pPr rtl="0"/>
            <a:endParaRPr lang="fr-FR" sz="1570" dirty="0">
              <a:latin typeface="Calibri" panose="020F0502020204030204" pitchFamily="34" charset="0"/>
              <a:cs typeface="Calibri" panose="020F0502020204030204" pitchFamily="34" charset="0"/>
            </a:endParaRPr>
          </a:p>
          <a:p>
            <a:pPr rtl="0"/>
            <a:endParaRPr lang="en-GB" sz="157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CA43B852-BD84-AECD-4D24-7F2AAA5BF6E5}"/>
              </a:ext>
            </a:extLst>
          </p:cNvPr>
          <p:cNvSpPr>
            <a:spLocks noGrp="1"/>
          </p:cNvSpPr>
          <p:nvPr>
            <p:ph type="body" sz="quarter" idx="46"/>
          </p:nvPr>
        </p:nvSpPr>
        <p:spPr/>
        <p:txBody>
          <a:bodyPr>
            <a:normAutofit/>
          </a:bodyPr>
          <a:lstStyle/>
          <a:p>
            <a:r>
              <a:rPr lang="fr" dirty="0"/>
              <a:t>Introduction</a:t>
            </a:r>
          </a:p>
        </p:txBody>
      </p:sp>
      <p:sp>
        <p:nvSpPr>
          <p:cNvPr id="4" name="Text Placeholder 3">
            <a:extLst>
              <a:ext uri="{FF2B5EF4-FFF2-40B4-BE49-F238E27FC236}">
                <a16:creationId xmlns:a16="http://schemas.microsoft.com/office/drawing/2014/main" id="{7D1231D6-20AB-D912-CD3F-AA373F7ABB6F}"/>
              </a:ext>
            </a:extLst>
          </p:cNvPr>
          <p:cNvSpPr>
            <a:spLocks noGrp="1"/>
          </p:cNvSpPr>
          <p:nvPr>
            <p:ph type="body" sz="quarter" idx="47"/>
          </p:nvPr>
        </p:nvSpPr>
        <p:spPr/>
        <p:txBody>
          <a:bodyPr>
            <a:normAutofit/>
          </a:bodyPr>
          <a:lstStyle/>
          <a:p>
            <a:r>
              <a:rPr lang="fr" dirty="0"/>
              <a:t>3D Le parcours client</a:t>
            </a:r>
          </a:p>
        </p:txBody>
      </p:sp>
      <p:sp>
        <p:nvSpPr>
          <p:cNvPr id="6" name="textruta 5">
            <a:extLst>
              <a:ext uri="{FF2B5EF4-FFF2-40B4-BE49-F238E27FC236}">
                <a16:creationId xmlns:a16="http://schemas.microsoft.com/office/drawing/2014/main" id="{617B98B1-BFCA-4685-5F2F-E430A1F55162}"/>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7602443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92F2B5-C2E5-79BD-5BDC-110A3C48DC2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E39F39-B2BC-2930-2E1C-6268E3835CB4}"/>
              </a:ext>
            </a:extLst>
          </p:cNvPr>
          <p:cNvSpPr>
            <a:spLocks noGrp="1"/>
          </p:cNvSpPr>
          <p:nvPr>
            <p:ph type="sldNum" sz="quarter" idx="4"/>
          </p:nvPr>
        </p:nvSpPr>
        <p:spPr/>
        <p:txBody>
          <a:bodyPr/>
          <a:lstStyle/>
          <a:p>
            <a:fld id="{CB2079F2-58AF-ED44-82D7-E04B2F6FD686}" type="slidenum">
              <a:rPr lang="en-US" smtClean="0"/>
              <a:pPr/>
              <a:t>34</a:t>
            </a:fld>
            <a:endParaRPr lang="en-US" dirty="0"/>
          </a:p>
        </p:txBody>
      </p:sp>
      <p:sp>
        <p:nvSpPr>
          <p:cNvPr id="5" name="Text Placeholder 4">
            <a:extLst>
              <a:ext uri="{FF2B5EF4-FFF2-40B4-BE49-F238E27FC236}">
                <a16:creationId xmlns:a16="http://schemas.microsoft.com/office/drawing/2014/main" id="{522FB12A-F1DB-E98D-4891-2C77123A929F}"/>
              </a:ext>
            </a:extLst>
          </p:cNvPr>
          <p:cNvSpPr>
            <a:spLocks noGrp="1"/>
          </p:cNvSpPr>
          <p:nvPr>
            <p:ph type="body" sz="quarter" idx="32"/>
          </p:nvPr>
        </p:nvSpPr>
        <p:spPr>
          <a:xfrm>
            <a:off x="801602" y="2084049"/>
            <a:ext cx="6059204" cy="7400632"/>
          </a:xfrm>
        </p:spPr>
        <p:txBody>
          <a:bodyPr numCol="1"/>
          <a:lstStyle/>
          <a:p>
            <a:pPr rtl="0"/>
            <a:r>
              <a:rPr lang="fr-FR" sz="1600" b="0" i="0" u="none" strike="noStrike" dirty="0">
                <a:effectLst/>
                <a:latin typeface="Calibri" panose="020F0502020204030204" pitchFamily="34" charset="0"/>
                <a:cs typeface="Calibri" panose="020F0502020204030204" pitchFamily="34" charset="0"/>
              </a:rPr>
              <a:t>Nous découvrirons les joyaux cachés, les aventures hors des sentiers battus et les rencontres authentiques qui définissent votre projet d'écotourisme. En mettant l'accent sur la singularité, nous personnaliserons les expériences pour qu'elles correspondent à l'individualité de chaque voyageur, en proposant des options personnalisées qui éveillent la curiosité et suscitent l'émerveillement.</a:t>
            </a:r>
          </a:p>
          <a:p>
            <a:pPr rtl="0"/>
            <a:r>
              <a:rPr lang="fr-FR" sz="1600" b="0" i="0" u="none" strike="noStrike" dirty="0">
                <a:effectLst/>
                <a:latin typeface="Calibri" panose="020F0502020204030204" pitchFamily="34" charset="0"/>
                <a:cs typeface="Calibri" panose="020F0502020204030204" pitchFamily="34" charset="0"/>
              </a:rPr>
              <a:t>Mais notre voyage ne s'arrête pas là. La diversité nous invite à embrasser le kaléidoscope d'expériences qui nous attend. Des rencontres avec la faune aux immersions culturelles, des paysages immaculés aux communautés dynamiques, l'expérience de l'écotourisme est aussi variée que vaste.</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0" i="0" u="none" strike="noStrike" dirty="0">
                <a:effectLst/>
                <a:latin typeface="Calibri" panose="020F0502020204030204" pitchFamily="34" charset="0"/>
                <a:cs typeface="Calibri" panose="020F0502020204030204" pitchFamily="34" charset="0"/>
              </a:rPr>
              <a:t>Avec votre équipe et vos parties prenantes, vous célébrerez cette diversité, en tissant des liens entre la conservation, la culture et la communauté. Vous collaborerez avec des partenaires locaux, honorerez les traditions locales et défendrez l'inclusivité pour que chaque voyageur se sente accueilli, valorisé et inspiré.</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0" i="0" u="none" strike="noStrike" dirty="0">
                <a:effectLst/>
                <a:latin typeface="Calibri" panose="020F0502020204030204" pitchFamily="34" charset="0"/>
                <a:cs typeface="Calibri" panose="020F0502020204030204" pitchFamily="34" charset="0"/>
              </a:rPr>
              <a:t>Alors que nous naviguons dans les méandres de la conception du parcours client de l'écotourisme, embrassez la singularité et la diversité qui définissent votre projet. Créez des expériences qui non seulement captivent, mais cultivent également un lien plus profond avec la nature, la culture et les autres. À chaque pas que nous faisons, laissons derrière nous des empreintes d'inspiration, rendant le monde un peu plus lumineux et plus beau que nous ne l'avons trouvé.</a:t>
            </a: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E60A6A8-36C3-3829-EF10-6B526977FBE2}"/>
              </a:ext>
            </a:extLst>
          </p:cNvPr>
          <p:cNvSpPr>
            <a:spLocks noGrp="1"/>
          </p:cNvSpPr>
          <p:nvPr>
            <p:ph type="body" sz="quarter" idx="46"/>
          </p:nvPr>
        </p:nvSpPr>
        <p:spPr/>
        <p:txBody>
          <a:bodyPr>
            <a:normAutofit/>
          </a:bodyPr>
          <a:lstStyle/>
          <a:p>
            <a:r>
              <a:rPr lang="fr" dirty="0"/>
              <a:t>Des aventures vous attendent !</a:t>
            </a:r>
          </a:p>
        </p:txBody>
      </p:sp>
      <p:sp>
        <p:nvSpPr>
          <p:cNvPr id="4" name="Text Placeholder 3">
            <a:extLst>
              <a:ext uri="{FF2B5EF4-FFF2-40B4-BE49-F238E27FC236}">
                <a16:creationId xmlns:a16="http://schemas.microsoft.com/office/drawing/2014/main" id="{3B919494-7AF2-C949-9FE3-31E85BC45536}"/>
              </a:ext>
            </a:extLst>
          </p:cNvPr>
          <p:cNvSpPr>
            <a:spLocks noGrp="1"/>
          </p:cNvSpPr>
          <p:nvPr>
            <p:ph type="body" sz="quarter" idx="47"/>
          </p:nvPr>
        </p:nvSpPr>
        <p:spPr/>
        <p:txBody>
          <a:bodyPr>
            <a:normAutofit/>
          </a:bodyPr>
          <a:lstStyle/>
          <a:p>
            <a:r>
              <a:rPr lang="fr" dirty="0"/>
              <a:t>3D Le parcours client</a:t>
            </a:r>
          </a:p>
        </p:txBody>
      </p:sp>
      <p:sp>
        <p:nvSpPr>
          <p:cNvPr id="6" name="textruta 5">
            <a:extLst>
              <a:ext uri="{FF2B5EF4-FFF2-40B4-BE49-F238E27FC236}">
                <a16:creationId xmlns:a16="http://schemas.microsoft.com/office/drawing/2014/main" id="{4038296B-1C23-9674-E3B7-67494A8B6513}"/>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748288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085651-8730-B01E-4055-3BAD0D2EC86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A12287-19E6-6459-5A4E-6E4256AB883B}"/>
              </a:ext>
            </a:extLst>
          </p:cNvPr>
          <p:cNvSpPr>
            <a:spLocks noGrp="1"/>
          </p:cNvSpPr>
          <p:nvPr>
            <p:ph type="sldNum" sz="quarter" idx="4"/>
          </p:nvPr>
        </p:nvSpPr>
        <p:spPr/>
        <p:txBody>
          <a:bodyPr/>
          <a:lstStyle/>
          <a:p>
            <a:fld id="{CB2079F2-58AF-ED44-82D7-E04B2F6FD686}" type="slidenum">
              <a:rPr lang="en-US" smtClean="0"/>
              <a:pPr/>
              <a:t>35</a:t>
            </a:fld>
            <a:endParaRPr lang="en-US" dirty="0"/>
          </a:p>
        </p:txBody>
      </p:sp>
      <p:sp>
        <p:nvSpPr>
          <p:cNvPr id="5" name="Text Placeholder 4">
            <a:extLst>
              <a:ext uri="{FF2B5EF4-FFF2-40B4-BE49-F238E27FC236}">
                <a16:creationId xmlns:a16="http://schemas.microsoft.com/office/drawing/2014/main" id="{21A34707-079D-CC2C-EEB1-1303DAAFC967}"/>
              </a:ext>
            </a:extLst>
          </p:cNvPr>
          <p:cNvSpPr>
            <a:spLocks noGrp="1"/>
          </p:cNvSpPr>
          <p:nvPr>
            <p:ph type="body" sz="quarter" idx="32"/>
          </p:nvPr>
        </p:nvSpPr>
        <p:spPr/>
        <p:txBody>
          <a:bodyPr numCol="1"/>
          <a:lstStyle/>
          <a:p>
            <a:pPr rtl="0"/>
            <a:r>
              <a:rPr lang="fr-FR" sz="1600" b="0" i="0" u="none" strike="noStrike" dirty="0">
                <a:effectLst/>
                <a:latin typeface="Calibri" panose="020F0502020204030204" pitchFamily="34" charset="0"/>
                <a:cs typeface="Calibri" panose="020F0502020204030204" pitchFamily="34" charset="0"/>
              </a:rPr>
              <a:t>Il est important de concevoir un plan de parcours client pour votre projet, car cela vous aide à comprendre les besoins des clients, à améliorer leur expérience, à identifier les points de contact, à optimiser les efforts de marketing, à stimuler les conversions, à fidéliser la clientèle et à vous adapter efficacement aux commentaires.</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0" i="0" u="none" strike="noStrike" dirty="0">
                <a:effectLst/>
                <a:latin typeface="Calibri" panose="020F0502020204030204" pitchFamily="34" charset="0"/>
                <a:cs typeface="Calibri" panose="020F0502020204030204" pitchFamily="34" charset="0"/>
              </a:rPr>
              <a:t>La conception du parcours client pour un projet d'écotourisme implique de créer une expérience fluide et mémorable pour les voyageurs tout en promouvant des pratiques durables et la conservation de l'environnement en intégrant les 3 principes éthiques : </a:t>
            </a:r>
          </a:p>
          <a:p>
            <a:pPr rtl="0"/>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Prendre soin des humains.</a:t>
            </a: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Prendre soin de notre planète.</a:t>
            </a: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Partage équitable.</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0" i="0" u="none" strike="noStrike" dirty="0">
                <a:effectLst/>
                <a:latin typeface="Calibri" panose="020F0502020204030204" pitchFamily="34" charset="0"/>
                <a:cs typeface="Calibri" panose="020F0502020204030204" pitchFamily="34" charset="0"/>
              </a:rPr>
              <a:t>Identifier la singularité et la diversité de l'expérience client en écotourisme implique de reconnaître les aspects uniques et les éléments variés qui rendent le voyage de chaque voyageur spécial et inclusif. </a:t>
            </a: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br>
              <a:rPr lang="fr-FR" sz="1600" b="0" i="0" u="none" strike="noStrike" dirty="0">
                <a:effectLst/>
                <a:latin typeface="Calibri" panose="020F0502020204030204" pitchFamily="34" charset="0"/>
                <a:cs typeface="Calibri" panose="020F0502020204030204" pitchFamily="34" charset="0"/>
              </a:rPr>
            </a:br>
            <a:br>
              <a:rPr lang="fr-FR" sz="1600" b="0" i="0" u="none" strike="noStrike" dirty="0">
                <a:effectLst/>
                <a:latin typeface="Calibri" panose="020F0502020204030204" pitchFamily="34" charset="0"/>
                <a:cs typeface="Calibri" panose="020F0502020204030204" pitchFamily="34" charset="0"/>
              </a:rPr>
            </a:br>
            <a:endParaRPr lang="fr-FR" sz="1600" b="0" i="0" u="none" strike="noStrike" dirty="0">
              <a:effectLst/>
              <a:latin typeface="Calibri" panose="020F0502020204030204" pitchFamily="34" charset="0"/>
              <a:cs typeface="Calibri" panose="020F0502020204030204" pitchFamily="34" charset="0"/>
            </a:endParaRPr>
          </a:p>
          <a:p>
            <a:pPr rtl="0"/>
            <a:br>
              <a:rPr lang="fr-FR" sz="1600" b="0" i="0" u="none" strike="noStrike" dirty="0">
                <a:effectLst/>
                <a:latin typeface="Calibri" panose="020F0502020204030204" pitchFamily="34" charset="0"/>
                <a:cs typeface="Calibri" panose="020F0502020204030204" pitchFamily="34" charset="0"/>
              </a:rPr>
            </a:br>
            <a:br>
              <a:rPr lang="fr-FR" sz="1600" b="0" i="0" u="none" strike="noStrike" dirty="0">
                <a:effectLst/>
                <a:latin typeface="Calibri" panose="020F0502020204030204" pitchFamily="34" charset="0"/>
                <a:cs typeface="Calibri" panose="020F0502020204030204" pitchFamily="34" charset="0"/>
              </a:rPr>
            </a:br>
            <a:endParaRPr lang="fr-FR" sz="1600" b="0" i="0" u="none" strike="noStrike" dirty="0">
              <a:effectLst/>
              <a:latin typeface="Calibri" panose="020F0502020204030204" pitchFamily="34" charset="0"/>
              <a:cs typeface="Calibri" panose="020F0502020204030204" pitchFamily="34" charset="0"/>
            </a:endParaRPr>
          </a:p>
          <a:p>
            <a:pPr rtl="0"/>
            <a:br>
              <a:rPr lang="sv-SE" sz="1600" b="0" i="0" u="none" strike="noStrike" dirty="0">
                <a:effectLst/>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0FDA635-AFD1-8373-DE44-53DB48A84A9C}"/>
              </a:ext>
            </a:extLst>
          </p:cNvPr>
          <p:cNvSpPr>
            <a:spLocks noGrp="1"/>
          </p:cNvSpPr>
          <p:nvPr>
            <p:ph type="body" sz="quarter" idx="46"/>
          </p:nvPr>
        </p:nvSpPr>
        <p:spPr/>
        <p:txBody>
          <a:bodyPr>
            <a:normAutofit/>
          </a:bodyPr>
          <a:lstStyle/>
          <a:p>
            <a:r>
              <a:rPr lang="fr" dirty="0"/>
              <a:t>Le parcours client</a:t>
            </a:r>
          </a:p>
        </p:txBody>
      </p:sp>
      <p:sp>
        <p:nvSpPr>
          <p:cNvPr id="4" name="Text Placeholder 3">
            <a:extLst>
              <a:ext uri="{FF2B5EF4-FFF2-40B4-BE49-F238E27FC236}">
                <a16:creationId xmlns:a16="http://schemas.microsoft.com/office/drawing/2014/main" id="{DFD936BC-89D1-4D52-946F-8F895334EEA9}"/>
              </a:ext>
            </a:extLst>
          </p:cNvPr>
          <p:cNvSpPr>
            <a:spLocks noGrp="1"/>
          </p:cNvSpPr>
          <p:nvPr>
            <p:ph type="body" sz="quarter" idx="47"/>
          </p:nvPr>
        </p:nvSpPr>
        <p:spPr/>
        <p:txBody>
          <a:bodyPr>
            <a:normAutofit/>
          </a:bodyPr>
          <a:lstStyle/>
          <a:p>
            <a:r>
              <a:rPr lang="fr" dirty="0"/>
              <a:t>3D Le parcours client</a:t>
            </a:r>
          </a:p>
        </p:txBody>
      </p:sp>
      <p:sp>
        <p:nvSpPr>
          <p:cNvPr id="6" name="textruta 5">
            <a:extLst>
              <a:ext uri="{FF2B5EF4-FFF2-40B4-BE49-F238E27FC236}">
                <a16:creationId xmlns:a16="http://schemas.microsoft.com/office/drawing/2014/main" id="{51A9117F-D75D-789E-7DE5-1D4CC875500A}"/>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4356647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2D4FE-D8C7-E62E-8256-02009CCBD47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9AEA08-38C8-A291-FE9C-8AB3DF5E3FC3}"/>
              </a:ext>
            </a:extLst>
          </p:cNvPr>
          <p:cNvSpPr>
            <a:spLocks noGrp="1"/>
          </p:cNvSpPr>
          <p:nvPr>
            <p:ph type="sldNum" sz="quarter" idx="4"/>
          </p:nvPr>
        </p:nvSpPr>
        <p:spPr/>
        <p:txBody>
          <a:bodyPr/>
          <a:lstStyle/>
          <a:p>
            <a:fld id="{CB2079F2-58AF-ED44-82D7-E04B2F6FD686}" type="slidenum">
              <a:rPr lang="en-US" smtClean="0"/>
              <a:pPr/>
              <a:t>36</a:t>
            </a:fld>
            <a:endParaRPr lang="en-US" dirty="0"/>
          </a:p>
        </p:txBody>
      </p:sp>
      <p:sp>
        <p:nvSpPr>
          <p:cNvPr id="5" name="Text Placeholder 4">
            <a:extLst>
              <a:ext uri="{FF2B5EF4-FFF2-40B4-BE49-F238E27FC236}">
                <a16:creationId xmlns:a16="http://schemas.microsoft.com/office/drawing/2014/main" id="{68B2AA4C-063C-3EF5-CA18-768D5FC480BD}"/>
              </a:ext>
            </a:extLst>
          </p:cNvPr>
          <p:cNvSpPr>
            <a:spLocks noGrp="1"/>
          </p:cNvSpPr>
          <p:nvPr>
            <p:ph type="body" sz="quarter" idx="32"/>
          </p:nvPr>
        </p:nvSpPr>
        <p:spPr/>
        <p:txBody>
          <a:bodyPr numCol="1"/>
          <a:lstStyle/>
          <a:p>
            <a:pPr algn="l" rtl="0"/>
            <a:r>
              <a:rPr lang="fr-FR" sz="1600" b="1" i="0" u="none" strike="noStrike" dirty="0">
                <a:effectLst/>
                <a:latin typeface="Calibri" panose="020F0502020204030204" pitchFamily="34" charset="0"/>
                <a:cs typeface="Calibri" panose="020F0502020204030204" pitchFamily="34" charset="0"/>
              </a:rPr>
              <a:t>Conception de l'expérience client à l'aide du Customer Journey Canvas</a:t>
            </a:r>
          </a:p>
          <a:p>
            <a:pPr algn="l" rtl="0"/>
            <a:endParaRPr lang="fr-FR" sz="1600" b="1" i="0" u="none" strike="noStrike" dirty="0">
              <a:effectLst/>
              <a:latin typeface="Calibri" panose="020F0502020204030204" pitchFamily="34" charset="0"/>
              <a:cs typeface="Calibri" panose="020F0502020204030204" pitchFamily="34" charset="0"/>
            </a:endParaRPr>
          </a:p>
          <a:p>
            <a:pPr marL="342900" indent="-342900" algn="l" rtl="0">
              <a:buAutoNum type="arabicPeriod"/>
            </a:pPr>
            <a:r>
              <a:rPr lang="fr-FR" sz="1600" b="1" i="0" u="none" strike="noStrike" dirty="0">
                <a:effectLst/>
                <a:latin typeface="Calibri" panose="020F0502020204030204" pitchFamily="34" charset="0"/>
                <a:cs typeface="Calibri" panose="020F0502020204030204" pitchFamily="34" charset="0"/>
              </a:rPr>
              <a:t>Singularité</a:t>
            </a:r>
          </a:p>
          <a:p>
            <a:pPr marL="342900" indent="-342900" algn="l" rtl="0">
              <a:buAutoNum type="arabicPeriod"/>
            </a:pPr>
            <a:endParaRPr lang="fr-FR" sz="1600" b="1" i="0" u="none" strike="noStrike" dirty="0">
              <a:effectLst/>
              <a:latin typeface="Calibri" panose="020F0502020204030204" pitchFamily="34" charset="0"/>
              <a:cs typeface="Calibri" panose="020F0502020204030204" pitchFamily="34" charset="0"/>
            </a:endParaRPr>
          </a:p>
          <a:p>
            <a:pPr marL="285750" indent="-285750" algn="l"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Identifiez les attractions spéciales, les trésors cachés et les expériences hors des sentiers battus qui distinguent votre projet d'écotourisme des destinations touristiques traditionnelles.</a:t>
            </a:r>
          </a:p>
          <a:p>
            <a:pPr marL="285750" indent="-285750" algn="l"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Adaptez les expériences d'écotourisme aux intérêts, besoins et désirs spécifiques des différents voyageurs.</a:t>
            </a:r>
          </a:p>
          <a:p>
            <a:pPr marL="285750" indent="-285750" algn="l"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Proposez des options personnalisées et des forfaits sur mesure qui permettent aux voyageurs de créer leur propre aventure en fonction de leurs préférences.</a:t>
            </a:r>
          </a:p>
          <a:p>
            <a:pPr algn="l" rtl="0"/>
            <a:endParaRPr lang="fr-FR" sz="1600" b="1" i="0" u="none" strike="noStrike" dirty="0">
              <a:effectLst/>
              <a:latin typeface="Calibri" panose="020F0502020204030204" pitchFamily="34" charset="0"/>
              <a:cs typeface="Calibri" panose="020F0502020204030204" pitchFamily="34" charset="0"/>
            </a:endParaRPr>
          </a:p>
          <a:p>
            <a:pPr algn="l" rtl="0"/>
            <a:endParaRPr lang="fr-FR" sz="1600" b="1" i="0" u="none" strike="noStrike" dirty="0">
              <a:effectLst/>
              <a:latin typeface="Calibri" panose="020F0502020204030204" pitchFamily="34" charset="0"/>
              <a:cs typeface="Calibri" panose="020F0502020204030204" pitchFamily="34" charset="0"/>
            </a:endParaRPr>
          </a:p>
          <a:p>
            <a:pPr algn="l" rtl="0"/>
            <a:endParaRPr lang="fr-FR" sz="1600" b="1" i="0" u="none" strike="noStrike" dirty="0">
              <a:effectLst/>
              <a:latin typeface="Calibri" panose="020F0502020204030204" pitchFamily="34" charset="0"/>
              <a:cs typeface="Calibri" panose="020F0502020204030204" pitchFamily="34" charset="0"/>
            </a:endParaRPr>
          </a:p>
          <a:p>
            <a:pPr algn="l" rtl="0"/>
            <a:endParaRPr lang="fr-FR" sz="1600" b="1" i="0" u="none" strike="noStrike" dirty="0">
              <a:effectLst/>
              <a:latin typeface="Calibri" panose="020F0502020204030204" pitchFamily="34" charset="0"/>
              <a:cs typeface="Calibri" panose="020F0502020204030204" pitchFamily="34" charset="0"/>
            </a:endParaRPr>
          </a:p>
          <a:p>
            <a:pPr algn="l" rtl="0"/>
            <a:endParaRPr lang="fr-FR" sz="1600" b="1" i="0" u="none" strike="noStrike" dirty="0">
              <a:effectLst/>
              <a:latin typeface="Calibri" panose="020F0502020204030204" pitchFamily="34" charset="0"/>
              <a:cs typeface="Calibri" panose="020F0502020204030204" pitchFamily="34" charset="0"/>
            </a:endParaRPr>
          </a:p>
          <a:p>
            <a:pPr algn="l" rtl="0"/>
            <a:endParaRPr lang="fr-FR" sz="1600" b="1" i="0" u="none" strike="noStrike" dirty="0">
              <a:effectLst/>
              <a:latin typeface="Calibri" panose="020F0502020204030204" pitchFamily="34" charset="0"/>
              <a:cs typeface="Calibri" panose="020F0502020204030204" pitchFamily="34" charset="0"/>
            </a:endParaRPr>
          </a:p>
          <a:p>
            <a:pPr algn="l" rtl="0"/>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2000" dirty="0"/>
            </a:br>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961D7F43-3A3E-E673-F117-98D6C5B42054}"/>
              </a:ext>
            </a:extLst>
          </p:cNvPr>
          <p:cNvSpPr>
            <a:spLocks noGrp="1"/>
          </p:cNvSpPr>
          <p:nvPr>
            <p:ph type="body" sz="quarter" idx="46"/>
          </p:nvPr>
        </p:nvSpPr>
        <p:spPr/>
        <p:txBody>
          <a:bodyPr>
            <a:normAutofit/>
          </a:bodyPr>
          <a:lstStyle/>
          <a:p>
            <a:r>
              <a:rPr lang="fr" dirty="0"/>
              <a:t>Conception de l'expérience client</a:t>
            </a:r>
          </a:p>
        </p:txBody>
      </p:sp>
      <p:sp>
        <p:nvSpPr>
          <p:cNvPr id="4" name="Text Placeholder 3">
            <a:extLst>
              <a:ext uri="{FF2B5EF4-FFF2-40B4-BE49-F238E27FC236}">
                <a16:creationId xmlns:a16="http://schemas.microsoft.com/office/drawing/2014/main" id="{41FE68BB-4DD9-8201-0E72-C0ADA78FAB7C}"/>
              </a:ext>
            </a:extLst>
          </p:cNvPr>
          <p:cNvSpPr>
            <a:spLocks noGrp="1"/>
          </p:cNvSpPr>
          <p:nvPr>
            <p:ph type="body" sz="quarter" idx="47"/>
          </p:nvPr>
        </p:nvSpPr>
        <p:spPr/>
        <p:txBody>
          <a:bodyPr>
            <a:normAutofit/>
          </a:bodyPr>
          <a:lstStyle/>
          <a:p>
            <a:r>
              <a:rPr lang="fr" dirty="0"/>
              <a:t>3D Le parcours client</a:t>
            </a:r>
          </a:p>
        </p:txBody>
      </p:sp>
      <p:sp>
        <p:nvSpPr>
          <p:cNvPr id="6" name="textruta 5">
            <a:extLst>
              <a:ext uri="{FF2B5EF4-FFF2-40B4-BE49-F238E27FC236}">
                <a16:creationId xmlns:a16="http://schemas.microsoft.com/office/drawing/2014/main" id="{0E35B93D-AF27-FDC0-1D97-54F520606DCA}"/>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9562225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0DBC61-9215-7C37-5401-E9802A8FDD1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64E703-FD22-75A5-5CF6-061570E9DB3B}"/>
              </a:ext>
            </a:extLst>
          </p:cNvPr>
          <p:cNvSpPr>
            <a:spLocks noGrp="1"/>
          </p:cNvSpPr>
          <p:nvPr>
            <p:ph type="sldNum" sz="quarter" idx="4"/>
          </p:nvPr>
        </p:nvSpPr>
        <p:spPr/>
        <p:txBody>
          <a:bodyPr/>
          <a:lstStyle/>
          <a:p>
            <a:fld id="{CB2079F2-58AF-ED44-82D7-E04B2F6FD686}" type="slidenum">
              <a:rPr lang="en-US" smtClean="0"/>
              <a:pPr/>
              <a:t>37</a:t>
            </a:fld>
            <a:endParaRPr lang="en-US" dirty="0"/>
          </a:p>
        </p:txBody>
      </p:sp>
      <p:sp>
        <p:nvSpPr>
          <p:cNvPr id="5" name="Text Placeholder 4">
            <a:extLst>
              <a:ext uri="{FF2B5EF4-FFF2-40B4-BE49-F238E27FC236}">
                <a16:creationId xmlns:a16="http://schemas.microsoft.com/office/drawing/2014/main" id="{F356687B-6985-CCF9-C1CA-D036F0ADC879}"/>
              </a:ext>
            </a:extLst>
          </p:cNvPr>
          <p:cNvSpPr>
            <a:spLocks noGrp="1"/>
          </p:cNvSpPr>
          <p:nvPr>
            <p:ph type="body" sz="quarter" idx="32"/>
          </p:nvPr>
        </p:nvSpPr>
        <p:spPr>
          <a:xfrm>
            <a:off x="698868" y="2132623"/>
            <a:ext cx="6059204" cy="7400632"/>
          </a:xfrm>
        </p:spPr>
        <p:txBody>
          <a:bodyPr numCol="1"/>
          <a:lstStyle/>
          <a:p>
            <a:pPr algn="l" rtl="0"/>
            <a:r>
              <a:rPr lang="fr-FR" sz="1550" b="1" dirty="0">
                <a:latin typeface="Calibri" panose="020F0502020204030204" pitchFamily="34" charset="0"/>
                <a:cs typeface="Calibri" panose="020F0502020204030204" pitchFamily="34" charset="0"/>
              </a:rPr>
              <a:t>2. Diversité</a:t>
            </a:r>
          </a:p>
          <a:p>
            <a:pPr algn="l" rtl="0"/>
            <a:endParaRPr lang="fr-FR" sz="1550" b="1"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fr-FR" sz="1550" dirty="0">
                <a:latin typeface="Calibri" panose="020F0502020204030204" pitchFamily="34" charset="0"/>
                <a:cs typeface="Calibri" panose="020F0502020204030204" pitchFamily="34" charset="0"/>
              </a:rPr>
              <a:t>Adoptez la richesse et la variété des expériences écotouristiques de votre destination à la disposition des voyageurs.</a:t>
            </a:r>
          </a:p>
          <a:p>
            <a:pPr marL="285750" indent="-285750">
              <a:buFont typeface="Arial" panose="020B0604020202020204" pitchFamily="34" charset="0"/>
              <a:buChar char="•"/>
            </a:pPr>
            <a:r>
              <a:rPr lang="fr-FR" sz="1550" dirty="0">
                <a:latin typeface="Calibri" panose="020F0502020204030204" pitchFamily="34" charset="0"/>
                <a:cs typeface="Calibri" panose="020F0502020204030204" pitchFamily="34" charset="0"/>
              </a:rPr>
              <a:t>Présentez un large éventail d'activités, de paysages, d'écosystèmes et de rencontres culturelles au sein de vos destinations écotouristiques.</a:t>
            </a:r>
          </a:p>
          <a:p>
            <a:pPr marL="285750" indent="-285750">
              <a:buFont typeface="Arial" panose="020B0604020202020204" pitchFamily="34" charset="0"/>
              <a:buChar char="•"/>
            </a:pPr>
            <a:endParaRPr lang="fr-FR" sz="155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fr-FR" sz="1550" dirty="0">
                <a:latin typeface="Calibri" panose="020F0502020204030204" pitchFamily="34" charset="0"/>
                <a:cs typeface="Calibri" panose="020F0502020204030204" pitchFamily="34" charset="0"/>
              </a:rPr>
              <a:t>Répondez aux différents profils démographiques, intérêts et niveaux d'aventure des voyageurs en proposant un mélange de rencontres avec la faune, d'excursions dans la nature, d'immersions culturelles et d'initiatives de tourisme durable.</a:t>
            </a:r>
          </a:p>
          <a:p>
            <a:pPr marL="285750" indent="-285750">
              <a:buFont typeface="Arial" panose="020B0604020202020204" pitchFamily="34" charset="0"/>
              <a:buChar char="•"/>
            </a:pPr>
            <a:endParaRPr lang="fr-FR" sz="155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fr-FR" sz="1550" dirty="0">
                <a:latin typeface="Calibri" panose="020F0502020204030204" pitchFamily="34" charset="0"/>
                <a:cs typeface="Calibri" panose="020F0502020204030204" pitchFamily="34" charset="0"/>
              </a:rPr>
              <a:t>Collaborez avec les communautés locales, les groupes autochtones et les organisations de conservation pour intégrer des perspectives, des traditions et des récits diversifiés dans l'expérience écotouristique.</a:t>
            </a:r>
          </a:p>
          <a:p>
            <a:pPr marL="285750" indent="-285750">
              <a:buFont typeface="Arial" panose="020B0604020202020204" pitchFamily="34" charset="0"/>
              <a:buChar char="•"/>
            </a:pPr>
            <a:endParaRPr lang="fr-FR" sz="155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fr-FR" sz="1550" dirty="0">
                <a:latin typeface="Calibri" panose="020F0502020204030204" pitchFamily="34" charset="0"/>
                <a:cs typeface="Calibri" panose="020F0502020204030204" pitchFamily="34" charset="0"/>
              </a:rPr>
              <a:t>Promouvoir l'inclusion et l'accessibilité en veillant à ce que les activités et les hébergements écotouristiques s'adaptent aux voyageurs de tous âges, de toutes capacités et de tous horizons.</a:t>
            </a:r>
          </a:p>
          <a:p>
            <a:pPr marL="285750" indent="-285750">
              <a:buFont typeface="Arial" panose="020B0604020202020204" pitchFamily="34" charset="0"/>
              <a:buChar char="•"/>
            </a:pPr>
            <a:endParaRPr lang="fr-FR" sz="1550" dirty="0">
              <a:latin typeface="Calibri" panose="020F0502020204030204" pitchFamily="34" charset="0"/>
              <a:cs typeface="Calibri" panose="020F0502020204030204" pitchFamily="34" charset="0"/>
            </a:endParaRPr>
          </a:p>
          <a:p>
            <a:r>
              <a:rPr lang="fr-FR" sz="1550" dirty="0">
                <a:latin typeface="Calibri" panose="020F0502020204030204" pitchFamily="34" charset="0"/>
                <a:cs typeface="Calibri" panose="020F0502020204030204" pitchFamily="34" charset="0"/>
              </a:rPr>
              <a:t>En reconnaissant et en développant la singularité et la diversité de votre expérience client en matière d'écotourisme, vous pouvez créer des voyages mémorables et enrichissants qui trouvent un écho auprès d'un large éventail de voyageurs tout en favorisant une appréciation plus profonde de la nature, de la culture et de la durabilité.</a:t>
            </a: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endParaRPr lang="fr-FR" sz="1600" dirty="0">
              <a:latin typeface="Calibri" panose="020F0502020204030204" pitchFamily="34" charset="0"/>
              <a:cs typeface="Calibri" panose="020F0502020204030204" pitchFamily="34" charset="0"/>
            </a:endParaRPr>
          </a:p>
          <a:p>
            <a:br>
              <a:rPr lang="sv-SE" sz="1600" dirty="0">
                <a:latin typeface="Calibri" panose="020F0502020204030204" pitchFamily="34" charset="0"/>
                <a:cs typeface="Calibri" panose="020F0502020204030204" pitchFamily="34" charset="0"/>
              </a:rPr>
            </a:br>
            <a:endParaRPr lang="sv-SE" sz="1600" b="0" i="0" u="none" strike="noStrike" dirty="0">
              <a:effectLst/>
              <a:latin typeface="Calibri" panose="020F0502020204030204" pitchFamily="34" charset="0"/>
              <a:cs typeface="Calibri" panose="020F0502020204030204" pitchFamily="34" charset="0"/>
            </a:endParaRPr>
          </a:p>
          <a:p>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2000" dirty="0"/>
            </a:br>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E7DD7094-84FC-3F5D-43E7-77804AB368CC}"/>
              </a:ext>
            </a:extLst>
          </p:cNvPr>
          <p:cNvSpPr>
            <a:spLocks noGrp="1"/>
          </p:cNvSpPr>
          <p:nvPr>
            <p:ph type="body" sz="quarter" idx="46"/>
          </p:nvPr>
        </p:nvSpPr>
        <p:spPr/>
        <p:txBody>
          <a:bodyPr>
            <a:normAutofit/>
          </a:bodyPr>
          <a:lstStyle/>
          <a:p>
            <a:r>
              <a:rPr lang="fr" dirty="0"/>
              <a:t>Conception de l'expérience client</a:t>
            </a:r>
          </a:p>
        </p:txBody>
      </p:sp>
      <p:sp>
        <p:nvSpPr>
          <p:cNvPr id="4" name="Text Placeholder 3">
            <a:extLst>
              <a:ext uri="{FF2B5EF4-FFF2-40B4-BE49-F238E27FC236}">
                <a16:creationId xmlns:a16="http://schemas.microsoft.com/office/drawing/2014/main" id="{CA2C6CFD-45A7-678F-25D7-F5B7FC39B7BB}"/>
              </a:ext>
            </a:extLst>
          </p:cNvPr>
          <p:cNvSpPr>
            <a:spLocks noGrp="1"/>
          </p:cNvSpPr>
          <p:nvPr>
            <p:ph type="body" sz="quarter" idx="47"/>
          </p:nvPr>
        </p:nvSpPr>
        <p:spPr/>
        <p:txBody>
          <a:bodyPr>
            <a:normAutofit/>
          </a:bodyPr>
          <a:lstStyle/>
          <a:p>
            <a:r>
              <a:rPr lang="fr" dirty="0"/>
              <a:t>3D Le parcours client</a:t>
            </a:r>
          </a:p>
        </p:txBody>
      </p:sp>
      <p:sp>
        <p:nvSpPr>
          <p:cNvPr id="6" name="textruta 5">
            <a:extLst>
              <a:ext uri="{FF2B5EF4-FFF2-40B4-BE49-F238E27FC236}">
                <a16:creationId xmlns:a16="http://schemas.microsoft.com/office/drawing/2014/main" id="{C6C40569-E226-050B-B27F-4518C1037557}"/>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0345193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E2846-8C6C-DB1F-E380-B472E447641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61FF3AA-8748-3CBF-E100-4296171F8204}"/>
              </a:ext>
            </a:extLst>
          </p:cNvPr>
          <p:cNvSpPr>
            <a:spLocks noGrp="1"/>
          </p:cNvSpPr>
          <p:nvPr>
            <p:ph type="sldNum" sz="quarter" idx="4"/>
          </p:nvPr>
        </p:nvSpPr>
        <p:spPr/>
        <p:txBody>
          <a:bodyPr/>
          <a:lstStyle/>
          <a:p>
            <a:fld id="{CB2079F2-58AF-ED44-82D7-E04B2F6FD686}" type="slidenum">
              <a:rPr lang="en-US" smtClean="0"/>
              <a:pPr/>
              <a:t>38</a:t>
            </a:fld>
            <a:endParaRPr lang="en-US" dirty="0"/>
          </a:p>
        </p:txBody>
      </p:sp>
      <p:sp>
        <p:nvSpPr>
          <p:cNvPr id="5" name="Text Placeholder 4">
            <a:extLst>
              <a:ext uri="{FF2B5EF4-FFF2-40B4-BE49-F238E27FC236}">
                <a16:creationId xmlns:a16="http://schemas.microsoft.com/office/drawing/2014/main" id="{E64B5CA8-7364-0A9A-0DD4-F9A2CB49C87D}"/>
              </a:ext>
            </a:extLst>
          </p:cNvPr>
          <p:cNvSpPr>
            <a:spLocks noGrp="1"/>
          </p:cNvSpPr>
          <p:nvPr>
            <p:ph type="body" sz="quarter" idx="32"/>
          </p:nvPr>
        </p:nvSpPr>
        <p:spPr/>
        <p:txBody>
          <a:bodyPr numCol="1"/>
          <a:lstStyle/>
          <a:p>
            <a:pPr rtl="0"/>
            <a:r>
              <a:rPr lang="fr-FR" sz="1600" b="1" dirty="0">
                <a:latin typeface="Calibri" panose="020F0502020204030204" pitchFamily="34" charset="0"/>
                <a:cs typeface="Calibri" panose="020F0502020204030204" pitchFamily="34" charset="0"/>
              </a:rPr>
              <a:t>Comment créer des expériences mémorables : </a:t>
            </a:r>
          </a:p>
          <a:p>
            <a:pPr rtl="0"/>
            <a:endParaRPr lang="fr-FR" sz="1600" b="1" dirty="0">
              <a:latin typeface="Calibri" panose="020F0502020204030204" pitchFamily="34" charset="0"/>
              <a:cs typeface="Calibri" panose="020F0502020204030204" pitchFamily="34" charset="0"/>
            </a:endParaRPr>
          </a:p>
          <a:p>
            <a:pPr marL="342900" indent="-342900" rtl="0">
              <a:buAutoNum type="arabicPeriod"/>
            </a:pPr>
            <a:r>
              <a:rPr lang="fr-FR" sz="1600" b="1" dirty="0">
                <a:latin typeface="Calibri" panose="020F0502020204030204" pitchFamily="34" charset="0"/>
                <a:cs typeface="Calibri" panose="020F0502020204030204" pitchFamily="34" charset="0"/>
              </a:rPr>
              <a:t>Recherche et découverte :</a:t>
            </a:r>
          </a:p>
          <a:p>
            <a:pPr marL="285750" indent="-285750" rtl="0">
              <a:buFont typeface="Arial" panose="020B0604020202020204" pitchFamily="34" charset="0"/>
              <a:buChar char="•"/>
            </a:pPr>
            <a:r>
              <a:rPr lang="fr-FR" sz="1600" dirty="0">
                <a:latin typeface="Calibri" panose="020F0502020204030204" pitchFamily="34" charset="0"/>
                <a:cs typeface="Calibri" panose="020F0502020204030204" pitchFamily="34" charset="0"/>
              </a:rPr>
              <a:t>Les voyageurs découvrent les possibilités d'écotourisme par différents canaux tels que la recherche en ligne, les médias sociaux, les blogs d'écotourisme ou les recommandations d'amis et de membres de la famille.</a:t>
            </a:r>
          </a:p>
          <a:p>
            <a:pPr marL="285750" indent="-285750" rtl="0">
              <a:buFont typeface="Arial" panose="020B0604020202020204" pitchFamily="34" charset="0"/>
              <a:buChar char="•"/>
            </a:pPr>
            <a:r>
              <a:rPr lang="fr-FR" sz="1600" dirty="0">
                <a:latin typeface="Calibri" panose="020F0502020204030204" pitchFamily="34" charset="0"/>
                <a:cs typeface="Calibri" panose="020F0502020204030204" pitchFamily="34" charset="0"/>
              </a:rPr>
              <a:t>Ils découvrent les offres uniques de votre projet d'écotourisme, les initiatives écologiques, les options de destination et les pratiques de tourisme responsable.</a:t>
            </a:r>
          </a:p>
          <a:p>
            <a:pPr rtl="0"/>
            <a:endParaRPr lang="fr-FR" sz="1600" b="1" dirty="0">
              <a:latin typeface="Calibri" panose="020F0502020204030204" pitchFamily="34" charset="0"/>
              <a:cs typeface="Calibri" panose="020F0502020204030204" pitchFamily="34" charset="0"/>
            </a:endParaRPr>
          </a:p>
          <a:p>
            <a:pPr rtl="0"/>
            <a:r>
              <a:rPr lang="fr-FR" sz="1600" b="1" dirty="0">
                <a:latin typeface="Calibri" panose="020F0502020204030204" pitchFamily="34" charset="0"/>
                <a:cs typeface="Calibri" panose="020F0502020204030204" pitchFamily="34" charset="0"/>
              </a:rPr>
              <a:t>2. Engagement et éducation :</a:t>
            </a:r>
          </a:p>
          <a:p>
            <a:pPr marL="285750" indent="-285750" rtl="0">
              <a:buFont typeface="Arial" panose="020B0604020202020204" pitchFamily="34" charset="0"/>
              <a:buChar char="•"/>
            </a:pPr>
            <a:r>
              <a:rPr lang="fr-FR" sz="1600" dirty="0">
                <a:latin typeface="Calibri" panose="020F0502020204030204" pitchFamily="34" charset="0"/>
                <a:cs typeface="Calibri" panose="020F0502020204030204" pitchFamily="34" charset="0"/>
              </a:rPr>
              <a:t>Proposez du contenu attrayant sur votre site web et vos plateformes de réseaux sociaux pour sensibiliser les voyageurs à l'importance des voyages durables et à la signification environnementale et culturelle des destinations écotouristiques.</a:t>
            </a:r>
          </a:p>
          <a:p>
            <a:pPr marL="285750" indent="-285750" rtl="0">
              <a:buFont typeface="Arial" panose="020B0604020202020204" pitchFamily="34" charset="0"/>
              <a:buChar char="•"/>
            </a:pPr>
            <a:r>
              <a:rPr lang="fr-FR" sz="1600" dirty="0">
                <a:latin typeface="Calibri" panose="020F0502020204030204" pitchFamily="34" charset="0"/>
                <a:cs typeface="Calibri" panose="020F0502020204030204" pitchFamily="34" charset="0"/>
              </a:rPr>
              <a:t>Proposez des visites virtuelles, des vidéos informatives, des articles de blog et des expériences interactives pour mettre en valeur la beauté naturelle, la biodiversité et le patrimoine culturel de vos sites écotouristiques.</a:t>
            </a: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br>
              <a:rPr lang="sv-SE" sz="1600" b="0" i="0" u="none" strike="noStrike" dirty="0">
                <a:effectLst/>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465266A-BE21-C1BD-B3E1-FD605EA0B718}"/>
              </a:ext>
            </a:extLst>
          </p:cNvPr>
          <p:cNvSpPr>
            <a:spLocks noGrp="1"/>
          </p:cNvSpPr>
          <p:nvPr>
            <p:ph type="body" sz="quarter" idx="46"/>
          </p:nvPr>
        </p:nvSpPr>
        <p:spPr/>
        <p:txBody>
          <a:bodyPr>
            <a:normAutofit/>
          </a:bodyPr>
          <a:lstStyle/>
          <a:p>
            <a:r>
              <a:rPr lang="fr" dirty="0"/>
              <a:t>Conception de l'expérience client</a:t>
            </a:r>
          </a:p>
        </p:txBody>
      </p:sp>
      <p:sp>
        <p:nvSpPr>
          <p:cNvPr id="4" name="Text Placeholder 3">
            <a:extLst>
              <a:ext uri="{FF2B5EF4-FFF2-40B4-BE49-F238E27FC236}">
                <a16:creationId xmlns:a16="http://schemas.microsoft.com/office/drawing/2014/main" id="{82A4D239-8CC8-2E97-6D38-F040B1AA0309}"/>
              </a:ext>
            </a:extLst>
          </p:cNvPr>
          <p:cNvSpPr>
            <a:spLocks noGrp="1"/>
          </p:cNvSpPr>
          <p:nvPr>
            <p:ph type="body" sz="quarter" idx="47"/>
          </p:nvPr>
        </p:nvSpPr>
        <p:spPr/>
        <p:txBody>
          <a:bodyPr>
            <a:normAutofit/>
          </a:bodyPr>
          <a:lstStyle/>
          <a:p>
            <a:r>
              <a:rPr lang="fr" dirty="0"/>
              <a:t>3D Le parcours client</a:t>
            </a:r>
          </a:p>
        </p:txBody>
      </p:sp>
      <p:sp>
        <p:nvSpPr>
          <p:cNvPr id="6" name="textruta 5">
            <a:extLst>
              <a:ext uri="{FF2B5EF4-FFF2-40B4-BE49-F238E27FC236}">
                <a16:creationId xmlns:a16="http://schemas.microsoft.com/office/drawing/2014/main" id="{060A2143-6046-479C-877F-917498137C9A}"/>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411648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7D427-514D-8C43-E9AB-75663EC7CE1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391053-88F0-5AAF-4A2F-4A34274DCDF3}"/>
              </a:ext>
            </a:extLst>
          </p:cNvPr>
          <p:cNvSpPr>
            <a:spLocks noGrp="1"/>
          </p:cNvSpPr>
          <p:nvPr>
            <p:ph type="sldNum" sz="quarter" idx="4"/>
          </p:nvPr>
        </p:nvSpPr>
        <p:spPr/>
        <p:txBody>
          <a:bodyPr/>
          <a:lstStyle/>
          <a:p>
            <a:fld id="{CB2079F2-58AF-ED44-82D7-E04B2F6FD686}" type="slidenum">
              <a:rPr lang="en-US" smtClean="0"/>
              <a:pPr/>
              <a:t>39</a:t>
            </a:fld>
            <a:endParaRPr lang="en-US" dirty="0"/>
          </a:p>
        </p:txBody>
      </p:sp>
      <p:sp>
        <p:nvSpPr>
          <p:cNvPr id="5" name="Text Placeholder 4">
            <a:extLst>
              <a:ext uri="{FF2B5EF4-FFF2-40B4-BE49-F238E27FC236}">
                <a16:creationId xmlns:a16="http://schemas.microsoft.com/office/drawing/2014/main" id="{DD86DC42-B9B5-DFEE-4013-D341F8CF3C30}"/>
              </a:ext>
            </a:extLst>
          </p:cNvPr>
          <p:cNvSpPr>
            <a:spLocks noGrp="1"/>
          </p:cNvSpPr>
          <p:nvPr>
            <p:ph type="body" sz="quarter" idx="32"/>
          </p:nvPr>
        </p:nvSpPr>
        <p:spPr/>
        <p:txBody>
          <a:bodyPr numCol="1"/>
          <a:lstStyle/>
          <a:p>
            <a:pPr rtl="0"/>
            <a:r>
              <a:rPr lang="fr-FR" sz="1600" b="1" dirty="0">
                <a:latin typeface="Calibri" panose="020F0502020204030204" pitchFamily="34" charset="0"/>
                <a:cs typeface="Calibri" panose="020F0502020204030204" pitchFamily="34" charset="0"/>
              </a:rPr>
              <a:t>3. Processus de réservation :</a:t>
            </a:r>
          </a:p>
          <a:p>
            <a:pPr marL="285750" indent="-285750" rtl="0">
              <a:buFont typeface="Arial" panose="020B0604020202020204" pitchFamily="34" charset="0"/>
              <a:buChar char="•"/>
            </a:pPr>
            <a:r>
              <a:rPr lang="fr-FR" sz="1600" dirty="0">
                <a:latin typeface="Calibri" panose="020F0502020204030204" pitchFamily="34" charset="0"/>
                <a:cs typeface="Calibri" panose="020F0502020204030204" pitchFamily="34" charset="0"/>
              </a:rPr>
              <a:t>Simplifiez le processus de réservation en proposant un site Web ou une application mobile conviviale où les voyageurs peuvent explorer les forfaits, vérifier les disponibilités et réserver facilement.</a:t>
            </a:r>
          </a:p>
          <a:p>
            <a:pPr marL="285750" indent="-285750" rtl="0">
              <a:buFont typeface="Arial" panose="020B0604020202020204" pitchFamily="34" charset="0"/>
              <a:buChar char="•"/>
            </a:pPr>
            <a:r>
              <a:rPr lang="fr-FR" sz="1600" dirty="0">
                <a:latin typeface="Calibri" panose="020F0502020204030204" pitchFamily="34" charset="0"/>
                <a:cs typeface="Calibri" panose="020F0502020204030204" pitchFamily="34" charset="0"/>
              </a:rPr>
              <a:t>Communiquez clairement l'engagement de votre projet en faveur du développement durable, des hébergements écologiques, des programmes de compensation carbone et des initiatives d'engagement communautaire afin d'attirer les voyageurs soucieux de l'environnement.</a:t>
            </a:r>
          </a:p>
          <a:p>
            <a:pPr rtl="0"/>
            <a:endParaRPr lang="fr-FR" sz="1600" b="1" dirty="0">
              <a:latin typeface="Calibri" panose="020F0502020204030204" pitchFamily="34" charset="0"/>
              <a:cs typeface="Calibri" panose="020F0502020204030204" pitchFamily="34" charset="0"/>
            </a:endParaRPr>
          </a:p>
          <a:p>
            <a:pPr rtl="0"/>
            <a:r>
              <a:rPr lang="fr-FR" sz="1600" b="1" dirty="0">
                <a:latin typeface="Calibri" panose="020F0502020204030204" pitchFamily="34" charset="0"/>
                <a:cs typeface="Calibri" panose="020F0502020204030204" pitchFamily="34" charset="0"/>
              </a:rPr>
              <a:t>4. Préparation avant le voyage : </a:t>
            </a:r>
          </a:p>
          <a:p>
            <a:pPr marL="285750" indent="-285750" rtl="0">
              <a:buFont typeface="Arial" panose="020B0604020202020204" pitchFamily="34" charset="0"/>
              <a:buChar char="•"/>
            </a:pPr>
            <a:r>
              <a:rPr lang="fr-FR" sz="1600" dirty="0">
                <a:latin typeface="Calibri" panose="020F0502020204030204" pitchFamily="34" charset="0"/>
                <a:cs typeface="Calibri" panose="020F0502020204030204" pitchFamily="34" charset="0"/>
              </a:rPr>
              <a:t>Fournissez des informations complètes avant le voyage pour aider les voyageurs à préparer leur aventure écotouristique. Cela comprend des détails sur la destination, des listes de bagages recommandés, des conseils de voyage écologiques, des directives sur l'étiquette culturelle et des informations sur la santé et la sécurité.</a:t>
            </a:r>
          </a:p>
          <a:p>
            <a:pPr marL="285750" indent="-285750" rtl="0">
              <a:buFont typeface="Arial" panose="020B0604020202020204" pitchFamily="34" charset="0"/>
              <a:buChar char="•"/>
            </a:pPr>
            <a:r>
              <a:rPr lang="fr-FR" sz="1600" dirty="0">
                <a:latin typeface="Calibri" panose="020F0502020204030204" pitchFamily="34" charset="0"/>
                <a:cs typeface="Calibri" panose="020F0502020204030204" pitchFamily="34" charset="0"/>
              </a:rPr>
              <a:t>Offrez une assistance et un soutien personnalisés par le biais de la communication par e-mail, du chat en direct ou de représentants du service clientèle dédiés pour répondre à toute question ou préoccupation avant le voyage.</a:t>
            </a: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endParaRPr lang="fr-FR" sz="1600" b="1" dirty="0">
              <a:latin typeface="Calibri" panose="020F0502020204030204" pitchFamily="34" charset="0"/>
              <a:cs typeface="Calibri" panose="020F0502020204030204" pitchFamily="34" charset="0"/>
            </a:endParaRPr>
          </a:p>
          <a:p>
            <a:pPr rtl="0"/>
            <a:br>
              <a:rPr lang="sv-SE" sz="2000" dirty="0"/>
            </a:br>
            <a:br>
              <a:rPr lang="sv-SE" sz="2000" dirty="0"/>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C30766B-4193-21A0-CFAD-7076B6DD50CF}"/>
              </a:ext>
            </a:extLst>
          </p:cNvPr>
          <p:cNvSpPr>
            <a:spLocks noGrp="1"/>
          </p:cNvSpPr>
          <p:nvPr>
            <p:ph type="body" sz="quarter" idx="46"/>
          </p:nvPr>
        </p:nvSpPr>
        <p:spPr/>
        <p:txBody>
          <a:bodyPr>
            <a:normAutofit/>
          </a:bodyPr>
          <a:lstStyle/>
          <a:p>
            <a:r>
              <a:rPr lang="fr" dirty="0"/>
              <a:t>Conception de l'expérience client</a:t>
            </a:r>
          </a:p>
        </p:txBody>
      </p:sp>
      <p:sp>
        <p:nvSpPr>
          <p:cNvPr id="4" name="Text Placeholder 3">
            <a:extLst>
              <a:ext uri="{FF2B5EF4-FFF2-40B4-BE49-F238E27FC236}">
                <a16:creationId xmlns:a16="http://schemas.microsoft.com/office/drawing/2014/main" id="{AB196CDB-A27E-DCB5-24B4-0F6AD3158EB5}"/>
              </a:ext>
            </a:extLst>
          </p:cNvPr>
          <p:cNvSpPr>
            <a:spLocks noGrp="1"/>
          </p:cNvSpPr>
          <p:nvPr>
            <p:ph type="body" sz="quarter" idx="47"/>
          </p:nvPr>
        </p:nvSpPr>
        <p:spPr/>
        <p:txBody>
          <a:bodyPr>
            <a:normAutofit/>
          </a:bodyPr>
          <a:lstStyle/>
          <a:p>
            <a:r>
              <a:rPr lang="fr" dirty="0"/>
              <a:t>3D Le parcours client</a:t>
            </a:r>
          </a:p>
        </p:txBody>
      </p:sp>
      <p:sp>
        <p:nvSpPr>
          <p:cNvPr id="6" name="textruta 5">
            <a:extLst>
              <a:ext uri="{FF2B5EF4-FFF2-40B4-BE49-F238E27FC236}">
                <a16:creationId xmlns:a16="http://schemas.microsoft.com/office/drawing/2014/main" id="{C7EB7D34-3A29-0795-681B-6E85F5922DFF}"/>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349220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D4C85EF-B634-9F45-BFCD-7C2C89058F92}"/>
              </a:ext>
            </a:extLst>
          </p:cNvPr>
          <p:cNvSpPr>
            <a:spLocks noGrp="1"/>
          </p:cNvSpPr>
          <p:nvPr>
            <p:ph type="body" sz="quarter" idx="42"/>
          </p:nvPr>
        </p:nvSpPr>
        <p:spPr>
          <a:xfrm>
            <a:off x="1388836" y="861577"/>
            <a:ext cx="3739789" cy="2623117"/>
          </a:xfrm>
        </p:spPr>
        <p:txBody>
          <a:bodyPr>
            <a:normAutofit/>
          </a:bodyPr>
          <a:lstStyle/>
          <a:p>
            <a:r>
              <a:rPr lang="fr-FR" sz="1600" dirty="0"/>
              <a:t>Enseignement de l'entrepreneuriat dans le tourisme éco-santé, GRASSROOTS donne aux jeunes les moyens d'avoir un impact positif sur l'environnement et leurs communautés</a:t>
            </a:r>
            <a:endParaRPr lang="fr" sz="1600" dirty="0"/>
          </a:p>
        </p:txBody>
      </p:sp>
      <p:sp>
        <p:nvSpPr>
          <p:cNvPr id="3" name="Text Placeholder 2">
            <a:extLst>
              <a:ext uri="{FF2B5EF4-FFF2-40B4-BE49-F238E27FC236}">
                <a16:creationId xmlns:a16="http://schemas.microsoft.com/office/drawing/2014/main" id="{A1D19AF1-DF49-EF44-B710-3242D196E107}"/>
              </a:ext>
            </a:extLst>
          </p:cNvPr>
          <p:cNvSpPr>
            <a:spLocks noGrp="1"/>
          </p:cNvSpPr>
          <p:nvPr>
            <p:ph type="body" sz="quarter" idx="14"/>
          </p:nvPr>
        </p:nvSpPr>
        <p:spPr>
          <a:xfrm rot="10800000">
            <a:off x="4605332" y="2956201"/>
            <a:ext cx="785328" cy="1056986"/>
          </a:xfrm>
        </p:spPr>
        <p:txBody>
          <a:bodyPr>
            <a:noAutofit/>
          </a:bodyPr>
          <a:lstStyle/>
          <a:p>
            <a:r>
              <a:rPr lang="fr" dirty="0"/>
              <a:t>« </a:t>
            </a:r>
          </a:p>
        </p:txBody>
      </p:sp>
      <p:sp>
        <p:nvSpPr>
          <p:cNvPr id="4" name="Text Placeholder 3">
            <a:extLst>
              <a:ext uri="{FF2B5EF4-FFF2-40B4-BE49-F238E27FC236}">
                <a16:creationId xmlns:a16="http://schemas.microsoft.com/office/drawing/2014/main" id="{7A2380F3-CBB1-5C4E-8E74-E749E9F91C98}"/>
              </a:ext>
            </a:extLst>
          </p:cNvPr>
          <p:cNvSpPr>
            <a:spLocks noGrp="1"/>
          </p:cNvSpPr>
          <p:nvPr>
            <p:ph type="body" sz="quarter" idx="15"/>
          </p:nvPr>
        </p:nvSpPr>
        <p:spPr>
          <a:xfrm>
            <a:off x="615910" y="393275"/>
            <a:ext cx="2003444" cy="936605"/>
          </a:xfrm>
        </p:spPr>
        <p:txBody>
          <a:bodyPr>
            <a:noAutofit/>
          </a:bodyPr>
          <a:lstStyle/>
          <a:p>
            <a:r>
              <a:rPr lang="fr" dirty="0"/>
              <a:t>« </a:t>
            </a:r>
          </a:p>
        </p:txBody>
      </p:sp>
      <p:sp>
        <p:nvSpPr>
          <p:cNvPr id="6" name="Slide Number Placeholder 5">
            <a:extLst>
              <a:ext uri="{FF2B5EF4-FFF2-40B4-BE49-F238E27FC236}">
                <a16:creationId xmlns:a16="http://schemas.microsoft.com/office/drawing/2014/main" id="{DEF4C3E2-46CB-3D41-8772-A8AA439A8D68}"/>
              </a:ext>
            </a:extLst>
          </p:cNvPr>
          <p:cNvSpPr>
            <a:spLocks noGrp="1"/>
          </p:cNvSpPr>
          <p:nvPr>
            <p:ph type="sldNum" sz="quarter" idx="4"/>
          </p:nvPr>
        </p:nvSpPr>
        <p:spPr/>
        <p:txBody>
          <a:bodyPr/>
          <a:lstStyle/>
          <a:p>
            <a:fld id="{CB2079F2-58AF-ED44-82D7-E04B2F6FD686}" type="slidenum">
              <a:rPr lang="en-US" smtClean="0"/>
              <a:pPr/>
              <a:t>4</a:t>
            </a:fld>
            <a:endParaRPr lang="en-US" dirty="0"/>
          </a:p>
        </p:txBody>
      </p:sp>
      <p:pic>
        <p:nvPicPr>
          <p:cNvPr id="8" name="Picture Placeholder 7">
            <a:extLst>
              <a:ext uri="{FF2B5EF4-FFF2-40B4-BE49-F238E27FC236}">
                <a16:creationId xmlns:a16="http://schemas.microsoft.com/office/drawing/2014/main" id="{AE5FB5F0-1B18-5744-BCD8-3A6AF30365EB}"/>
              </a:ext>
            </a:extLst>
          </p:cNvPr>
          <p:cNvPicPr>
            <a:picLocks noGrp="1" noChangeAspect="1"/>
          </p:cNvPicPr>
          <p:nvPr>
            <p:ph type="pic" sz="quarter" idx="44"/>
          </p:nvPr>
        </p:nvPicPr>
        <p:blipFill rotWithShape="1">
          <a:blip r:embed="rId2" cstate="screen">
            <a:extLst>
              <a:ext uri="{28A0092B-C50C-407E-A947-70E740481C1C}">
                <a14:useLocalDpi xmlns:a14="http://schemas.microsoft.com/office/drawing/2010/main"/>
              </a:ext>
            </a:extLst>
          </a:blip>
          <a:srcRect/>
          <a:stretch/>
        </p:blipFill>
        <p:spPr/>
      </p:pic>
      <p:pic>
        <p:nvPicPr>
          <p:cNvPr id="11" name="Picture 10">
            <a:extLst>
              <a:ext uri="{FF2B5EF4-FFF2-40B4-BE49-F238E27FC236}">
                <a16:creationId xmlns:a16="http://schemas.microsoft.com/office/drawing/2014/main" id="{2456CDA5-CF92-9E9A-1459-3ED1B5807AB1}"/>
              </a:ext>
            </a:extLst>
          </p:cNvPr>
          <p:cNvPicPr>
            <a:picLocks noChangeAspect="1"/>
          </p:cNvPicPr>
          <p:nvPr/>
        </p:nvPicPr>
        <p:blipFill>
          <a:blip r:embed="rId3" cstate="screen">
            <a:alphaModFix amt="70000"/>
            <a:extLst>
              <a:ext uri="{28A0092B-C50C-407E-A947-70E740481C1C}">
                <a14:useLocalDpi xmlns:a14="http://schemas.microsoft.com/office/drawing/2010/main"/>
              </a:ext>
            </a:extLst>
          </a:blip>
          <a:srcRect/>
          <a:stretch>
            <a:fillRect/>
          </a:stretch>
        </p:blipFill>
        <p:spPr>
          <a:xfrm>
            <a:off x="17929" y="6206878"/>
            <a:ext cx="3671282" cy="4502865"/>
          </a:xfrm>
          <a:custGeom>
            <a:avLst/>
            <a:gdLst>
              <a:gd name="connsiteX0" fmla="*/ 0 w 3786264"/>
              <a:gd name="connsiteY0" fmla="*/ 0 h 4643891"/>
              <a:gd name="connsiteX1" fmla="*/ 3786264 w 3786264"/>
              <a:gd name="connsiteY1" fmla="*/ 0 h 4643891"/>
              <a:gd name="connsiteX2" fmla="*/ 3786264 w 3786264"/>
              <a:gd name="connsiteY2" fmla="*/ 4643891 h 4643891"/>
              <a:gd name="connsiteX3" fmla="*/ 0 w 3786264"/>
              <a:gd name="connsiteY3" fmla="*/ 4643891 h 4643891"/>
            </a:gdLst>
            <a:ahLst/>
            <a:cxnLst>
              <a:cxn ang="0">
                <a:pos x="connsiteX0" y="connsiteY0"/>
              </a:cxn>
              <a:cxn ang="0">
                <a:pos x="connsiteX1" y="connsiteY1"/>
              </a:cxn>
              <a:cxn ang="0">
                <a:pos x="connsiteX2" y="connsiteY2"/>
              </a:cxn>
              <a:cxn ang="0">
                <a:pos x="connsiteX3" y="connsiteY3"/>
              </a:cxn>
            </a:cxnLst>
            <a:rect l="l" t="t" r="r" b="b"/>
            <a:pathLst>
              <a:path w="3786264" h="4643891">
                <a:moveTo>
                  <a:pt x="0" y="0"/>
                </a:moveTo>
                <a:lnTo>
                  <a:pt x="3786264" y="0"/>
                </a:lnTo>
                <a:lnTo>
                  <a:pt x="3786264" y="4643891"/>
                </a:lnTo>
                <a:lnTo>
                  <a:pt x="0" y="4643891"/>
                </a:lnTo>
                <a:close/>
              </a:path>
            </a:pathLst>
          </a:custGeom>
        </p:spPr>
      </p:pic>
    </p:spTree>
    <p:extLst>
      <p:ext uri="{BB962C8B-B14F-4D97-AF65-F5344CB8AC3E}">
        <p14:creationId xmlns:p14="http://schemas.microsoft.com/office/powerpoint/2010/main" val="34596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E05027-A5C8-52B3-EE34-E6E370162DF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CC735C-3A43-392E-E6A4-C8DBC009D064}"/>
              </a:ext>
            </a:extLst>
          </p:cNvPr>
          <p:cNvSpPr>
            <a:spLocks noGrp="1"/>
          </p:cNvSpPr>
          <p:nvPr>
            <p:ph type="sldNum" sz="quarter" idx="4"/>
          </p:nvPr>
        </p:nvSpPr>
        <p:spPr/>
        <p:txBody>
          <a:bodyPr/>
          <a:lstStyle/>
          <a:p>
            <a:fld id="{CB2079F2-58AF-ED44-82D7-E04B2F6FD686}" type="slidenum">
              <a:rPr lang="en-US" smtClean="0"/>
              <a:pPr/>
              <a:t>40</a:t>
            </a:fld>
            <a:endParaRPr lang="en-US" dirty="0"/>
          </a:p>
        </p:txBody>
      </p:sp>
      <p:sp>
        <p:nvSpPr>
          <p:cNvPr id="5" name="Text Placeholder 4">
            <a:extLst>
              <a:ext uri="{FF2B5EF4-FFF2-40B4-BE49-F238E27FC236}">
                <a16:creationId xmlns:a16="http://schemas.microsoft.com/office/drawing/2014/main" id="{3838716A-3D3F-A3F5-E601-E9D580B09665}"/>
              </a:ext>
            </a:extLst>
          </p:cNvPr>
          <p:cNvSpPr>
            <a:spLocks noGrp="1"/>
          </p:cNvSpPr>
          <p:nvPr>
            <p:ph type="body" sz="quarter" idx="32"/>
          </p:nvPr>
        </p:nvSpPr>
        <p:spPr>
          <a:xfrm>
            <a:off x="801602" y="2236587"/>
            <a:ext cx="5956470" cy="7400632"/>
          </a:xfrm>
        </p:spPr>
        <p:txBody>
          <a:bodyPr numCol="1"/>
          <a:lstStyle/>
          <a:p>
            <a:pPr rtl="0"/>
            <a:r>
              <a:rPr lang="fr-FR" sz="1600" b="1" i="0" u="none" strike="noStrike" dirty="0">
                <a:effectLst/>
                <a:latin typeface="Calibri" panose="020F0502020204030204" pitchFamily="34" charset="0"/>
                <a:cs typeface="Calibri" panose="020F0502020204030204" pitchFamily="34" charset="0"/>
              </a:rPr>
              <a:t>5. Expérience de voyage :</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Assurez une expérience de voyage fluide et enrichissante pour les voyageurs en vous associant à des hébergements écologiques, des guides certifiés et des communautés locales.</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Proposez un large éventail d'activités écologiques telles que des safaris, des randonnées dans la nature, des excursions d'observation des oiseaux, des immersions culturelles et des projets de conservation.</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Mettez l'accent sur des pratiques touristiques responsables telles que la réduction des déchets, la réduction de l'utilisation du plastique, le soutien aux économies locales et le respect de la faune et des cultures indigènes.</a:t>
            </a:r>
          </a:p>
          <a:p>
            <a:pPr rtl="0"/>
            <a:endParaRPr lang="fr-FR" sz="1600" b="1" i="0" u="none" strike="noStrike" dirty="0">
              <a:effectLst/>
              <a:latin typeface="Calibri" panose="020F0502020204030204" pitchFamily="34" charset="0"/>
              <a:cs typeface="Calibri" panose="020F0502020204030204" pitchFamily="34" charset="0"/>
            </a:endParaRPr>
          </a:p>
          <a:p>
            <a:pPr rtl="0"/>
            <a:r>
              <a:rPr lang="fr-FR" sz="1600" b="1" i="0" u="none" strike="noStrike" dirty="0">
                <a:effectLst/>
                <a:latin typeface="Calibri" panose="020F0502020204030204" pitchFamily="34" charset="0"/>
                <a:cs typeface="Calibri" panose="020F0502020204030204" pitchFamily="34" charset="0"/>
              </a:rPr>
              <a:t>6. Assistance et engagement des clients :</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Fournir une assistance 24 heures sur 24, 7 jours sur 7, pendant les voyages des voyageurs afin de répondre rapidement à tout problème, urgence ou demande de renseignements.</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Encourager les voyageurs à partager leurs expériences et leurs commentaires par le biais d'enquêtes post-voyage, d'avis en ligne et de plateformes de médias sociaux.</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Maintenir une communication continue avec les anciens voyageurs par le biais de bulletins d'information, de mises à jour sur les initiatives de développement durable, de promotions spéciales et d'invitations à participer à des efforts de conservation ou à des projets communautaires.</a:t>
            </a: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br>
              <a:rPr lang="sv-SE" sz="2800" dirty="0"/>
            </a:br>
            <a:br>
              <a:rPr lang="sv-SE" sz="2800" dirty="0"/>
            </a:br>
            <a:br>
              <a:rPr lang="sv-SE" sz="2000" dirty="0"/>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2FE8D87-13D0-9727-CB7B-A76FA6E663F3}"/>
              </a:ext>
            </a:extLst>
          </p:cNvPr>
          <p:cNvSpPr>
            <a:spLocks noGrp="1"/>
          </p:cNvSpPr>
          <p:nvPr>
            <p:ph type="body" sz="quarter" idx="46"/>
          </p:nvPr>
        </p:nvSpPr>
        <p:spPr/>
        <p:txBody>
          <a:bodyPr>
            <a:normAutofit/>
          </a:bodyPr>
          <a:lstStyle/>
          <a:p>
            <a:r>
              <a:rPr lang="fr" dirty="0"/>
              <a:t>Conception de l'expérience client</a:t>
            </a:r>
          </a:p>
        </p:txBody>
      </p:sp>
      <p:sp>
        <p:nvSpPr>
          <p:cNvPr id="4" name="Text Placeholder 3">
            <a:extLst>
              <a:ext uri="{FF2B5EF4-FFF2-40B4-BE49-F238E27FC236}">
                <a16:creationId xmlns:a16="http://schemas.microsoft.com/office/drawing/2014/main" id="{E4F06E44-B09C-5528-1363-609F299ABD0C}"/>
              </a:ext>
            </a:extLst>
          </p:cNvPr>
          <p:cNvSpPr>
            <a:spLocks noGrp="1"/>
          </p:cNvSpPr>
          <p:nvPr>
            <p:ph type="body" sz="quarter" idx="47"/>
          </p:nvPr>
        </p:nvSpPr>
        <p:spPr/>
        <p:txBody>
          <a:bodyPr>
            <a:normAutofit/>
          </a:bodyPr>
          <a:lstStyle/>
          <a:p>
            <a:r>
              <a:rPr lang="fr" dirty="0"/>
              <a:t>3D Le parcours client</a:t>
            </a:r>
          </a:p>
        </p:txBody>
      </p:sp>
      <p:sp>
        <p:nvSpPr>
          <p:cNvPr id="6" name="textruta 5">
            <a:extLst>
              <a:ext uri="{FF2B5EF4-FFF2-40B4-BE49-F238E27FC236}">
                <a16:creationId xmlns:a16="http://schemas.microsoft.com/office/drawing/2014/main" id="{A7E1682F-060C-C81E-7AC1-0471B416B3C3}"/>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6107353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CB1258-E8CA-7BD2-C243-092526A0216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A71251-01B8-AA2E-44EA-9B596CB88947}"/>
              </a:ext>
            </a:extLst>
          </p:cNvPr>
          <p:cNvSpPr>
            <a:spLocks noGrp="1"/>
          </p:cNvSpPr>
          <p:nvPr>
            <p:ph type="sldNum" sz="quarter" idx="4"/>
          </p:nvPr>
        </p:nvSpPr>
        <p:spPr/>
        <p:txBody>
          <a:bodyPr/>
          <a:lstStyle/>
          <a:p>
            <a:fld id="{CB2079F2-58AF-ED44-82D7-E04B2F6FD686}" type="slidenum">
              <a:rPr lang="en-US" smtClean="0"/>
              <a:pPr/>
              <a:t>41</a:t>
            </a:fld>
            <a:endParaRPr lang="en-US" dirty="0"/>
          </a:p>
        </p:txBody>
      </p:sp>
      <p:sp>
        <p:nvSpPr>
          <p:cNvPr id="5" name="Text Placeholder 4">
            <a:extLst>
              <a:ext uri="{FF2B5EF4-FFF2-40B4-BE49-F238E27FC236}">
                <a16:creationId xmlns:a16="http://schemas.microsoft.com/office/drawing/2014/main" id="{66132987-D5DA-7638-C50D-93080E38DF23}"/>
              </a:ext>
            </a:extLst>
          </p:cNvPr>
          <p:cNvSpPr>
            <a:spLocks noGrp="1"/>
          </p:cNvSpPr>
          <p:nvPr>
            <p:ph type="body" sz="quarter" idx="32"/>
          </p:nvPr>
        </p:nvSpPr>
        <p:spPr/>
        <p:txBody>
          <a:bodyPr numCol="1"/>
          <a:lstStyle/>
          <a:p>
            <a:pPr rtl="0"/>
            <a:r>
              <a:rPr lang="fr-FR" sz="1600" b="1" i="0" u="none" strike="noStrike" dirty="0">
                <a:effectLst/>
                <a:latin typeface="Calibri" panose="020F0502020204030204" pitchFamily="34" charset="0"/>
                <a:cs typeface="Calibri" panose="020F0502020204030204" pitchFamily="34" charset="0"/>
              </a:rPr>
              <a:t>7. Réflexion et action après le voyage :</a:t>
            </a: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Inciter les voyageurs à réfléchir à leurs expériences écotouristiques et à intégrer des pratiques durables dans leur vie quotidienne.</a:t>
            </a: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Fournir des ressources et du matériel éducatif sur la préservation de l'environnement, les voyages responsables et les moyens de soutenir les initiatives écotouristiques à l'échelle mondiale.</a:t>
            </a: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Encourager les voyageurs à partager leurs histoires et leurs photos d'écotourisme sur les réseaux sociaux, afin de sensibiliser et d'inciter d'autres personnes à se lancer dans des voyages durables.</a:t>
            </a:r>
          </a:p>
          <a:p>
            <a:pPr marL="285750" indent="-285750" rtl="0">
              <a:buFont typeface="Arial" panose="020B0604020202020204" pitchFamily="34" charset="0"/>
              <a:buChar char="•"/>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En concevant méticuleusement chaque étape du parcours écotouristique du client, vous pouvez créer des expériences significatives et transformatrices pour les voyageurs tout en promouvant la gestion de l'environnement et les pratiques de tourisme durable.</a:t>
            </a: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r>
              <a:rPr lang="fr" sz="1600" b="0" i="0" u="none" strike="noStrike" dirty="0">
                <a:effectLst/>
                <a:latin typeface="Calibri" panose="020F0502020204030204" pitchFamily="34" charset="0"/>
                <a:cs typeface="Calibri" panose="020F0502020204030204" pitchFamily="34" charset="0"/>
              </a:rPr>
              <a:t> </a:t>
            </a:r>
            <a:br>
              <a:rPr lang="sv-SE" sz="3600" dirty="0"/>
            </a:br>
            <a:br>
              <a:rPr lang="sv-SE" sz="3600" dirty="0"/>
            </a:br>
            <a:br>
              <a:rPr lang="sv-SE" sz="2800" dirty="0"/>
            </a:br>
            <a:br>
              <a:rPr lang="sv-SE" sz="2800" dirty="0"/>
            </a:br>
            <a:br>
              <a:rPr lang="sv-SE" sz="2000" dirty="0"/>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3472620-CBA3-1643-73B9-60B547052141}"/>
              </a:ext>
            </a:extLst>
          </p:cNvPr>
          <p:cNvSpPr>
            <a:spLocks noGrp="1"/>
          </p:cNvSpPr>
          <p:nvPr>
            <p:ph type="body" sz="quarter" idx="46"/>
          </p:nvPr>
        </p:nvSpPr>
        <p:spPr/>
        <p:txBody>
          <a:bodyPr>
            <a:normAutofit/>
          </a:bodyPr>
          <a:lstStyle/>
          <a:p>
            <a:r>
              <a:rPr lang="fr" dirty="0"/>
              <a:t>Conception de l'expérience client</a:t>
            </a:r>
          </a:p>
        </p:txBody>
      </p:sp>
      <p:sp>
        <p:nvSpPr>
          <p:cNvPr id="4" name="Text Placeholder 3">
            <a:extLst>
              <a:ext uri="{FF2B5EF4-FFF2-40B4-BE49-F238E27FC236}">
                <a16:creationId xmlns:a16="http://schemas.microsoft.com/office/drawing/2014/main" id="{69BC7D22-4422-5226-2D0B-372DE9E02C04}"/>
              </a:ext>
            </a:extLst>
          </p:cNvPr>
          <p:cNvSpPr>
            <a:spLocks noGrp="1"/>
          </p:cNvSpPr>
          <p:nvPr>
            <p:ph type="body" sz="quarter" idx="47"/>
          </p:nvPr>
        </p:nvSpPr>
        <p:spPr/>
        <p:txBody>
          <a:bodyPr>
            <a:normAutofit/>
          </a:bodyPr>
          <a:lstStyle/>
          <a:p>
            <a:r>
              <a:rPr lang="fr" dirty="0"/>
              <a:t>3D Le parcours client</a:t>
            </a:r>
          </a:p>
        </p:txBody>
      </p:sp>
      <p:sp>
        <p:nvSpPr>
          <p:cNvPr id="6" name="textruta 5">
            <a:extLst>
              <a:ext uri="{FF2B5EF4-FFF2-40B4-BE49-F238E27FC236}">
                <a16:creationId xmlns:a16="http://schemas.microsoft.com/office/drawing/2014/main" id="{77DED51E-8DB5-E5C9-1C50-D9B6F85020AD}"/>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6898326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C5F811-C0B6-6D7A-6BA3-CEBD4B40941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86CEDC5-B1BF-9248-7D58-9390FD481492}"/>
              </a:ext>
            </a:extLst>
          </p:cNvPr>
          <p:cNvSpPr>
            <a:spLocks noGrp="1"/>
          </p:cNvSpPr>
          <p:nvPr>
            <p:ph type="sldNum" sz="quarter" idx="4"/>
          </p:nvPr>
        </p:nvSpPr>
        <p:spPr/>
        <p:txBody>
          <a:bodyPr/>
          <a:lstStyle/>
          <a:p>
            <a:fld id="{CB2079F2-58AF-ED44-82D7-E04B2F6FD686}" type="slidenum">
              <a:rPr lang="en-US" smtClean="0"/>
              <a:pPr/>
              <a:t>42</a:t>
            </a:fld>
            <a:endParaRPr lang="en-US" dirty="0"/>
          </a:p>
        </p:txBody>
      </p:sp>
      <p:sp>
        <p:nvSpPr>
          <p:cNvPr id="3" name="Text Placeholder 2">
            <a:extLst>
              <a:ext uri="{FF2B5EF4-FFF2-40B4-BE49-F238E27FC236}">
                <a16:creationId xmlns:a16="http://schemas.microsoft.com/office/drawing/2014/main" id="{267E73C9-59AB-E77E-D032-8F44FC677940}"/>
              </a:ext>
            </a:extLst>
          </p:cNvPr>
          <p:cNvSpPr>
            <a:spLocks noGrp="1"/>
          </p:cNvSpPr>
          <p:nvPr>
            <p:ph type="body" sz="quarter" idx="14"/>
          </p:nvPr>
        </p:nvSpPr>
        <p:spPr/>
        <p:txBody>
          <a:bodyPr/>
          <a:lstStyle/>
          <a:p>
            <a:r>
              <a:rPr lang="fr" dirty="0"/>
              <a:t>3E</a:t>
            </a:r>
          </a:p>
        </p:txBody>
      </p:sp>
      <p:sp>
        <p:nvSpPr>
          <p:cNvPr id="4" name="Text Placeholder 3">
            <a:extLst>
              <a:ext uri="{FF2B5EF4-FFF2-40B4-BE49-F238E27FC236}">
                <a16:creationId xmlns:a16="http://schemas.microsoft.com/office/drawing/2014/main" id="{7B2E50E7-9E11-CF3B-E13C-5199710DE686}"/>
              </a:ext>
            </a:extLst>
          </p:cNvPr>
          <p:cNvSpPr>
            <a:spLocks noGrp="1"/>
          </p:cNvSpPr>
          <p:nvPr>
            <p:ph type="body" sz="quarter" idx="15"/>
          </p:nvPr>
        </p:nvSpPr>
        <p:spPr/>
        <p:txBody>
          <a:bodyPr/>
          <a:lstStyle/>
          <a:p>
            <a:r>
              <a:rPr lang="fr" dirty="0"/>
              <a:t>Modèles d'affaires durables</a:t>
            </a:r>
          </a:p>
        </p:txBody>
      </p:sp>
    </p:spTree>
    <p:extLst>
      <p:ext uri="{BB962C8B-B14F-4D97-AF65-F5344CB8AC3E}">
        <p14:creationId xmlns:p14="http://schemas.microsoft.com/office/powerpoint/2010/main" val="26613868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0826C9-A869-2F91-22C8-451CD42006F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703DF29-871C-86C5-75BC-2A3FE94309BA}"/>
              </a:ext>
            </a:extLst>
          </p:cNvPr>
          <p:cNvSpPr>
            <a:spLocks noGrp="1"/>
          </p:cNvSpPr>
          <p:nvPr>
            <p:ph type="sldNum" sz="quarter" idx="4"/>
          </p:nvPr>
        </p:nvSpPr>
        <p:spPr/>
        <p:txBody>
          <a:bodyPr/>
          <a:lstStyle/>
          <a:p>
            <a:fld id="{CB2079F2-58AF-ED44-82D7-E04B2F6FD686}" type="slidenum">
              <a:rPr lang="en-US" smtClean="0"/>
              <a:pPr/>
              <a:t>43</a:t>
            </a:fld>
            <a:endParaRPr lang="en-US" dirty="0"/>
          </a:p>
        </p:txBody>
      </p:sp>
      <p:sp>
        <p:nvSpPr>
          <p:cNvPr id="5" name="Text Placeholder 4">
            <a:extLst>
              <a:ext uri="{FF2B5EF4-FFF2-40B4-BE49-F238E27FC236}">
                <a16:creationId xmlns:a16="http://schemas.microsoft.com/office/drawing/2014/main" id="{7C7FECEA-976C-6EA5-E146-E914096228FA}"/>
              </a:ext>
            </a:extLst>
          </p:cNvPr>
          <p:cNvSpPr>
            <a:spLocks noGrp="1"/>
          </p:cNvSpPr>
          <p:nvPr>
            <p:ph type="body" sz="quarter" idx="32"/>
          </p:nvPr>
        </p:nvSpPr>
        <p:spPr>
          <a:xfrm>
            <a:off x="801602" y="2257665"/>
            <a:ext cx="5956470" cy="7400632"/>
          </a:xfrm>
        </p:spPr>
        <p:txBody>
          <a:bodyPr numCol="1"/>
          <a:lstStyle/>
          <a:p>
            <a:r>
              <a:rPr lang="fr-FR" sz="1600" b="0" i="0" u="none" strike="noStrike" dirty="0">
                <a:effectLst/>
                <a:latin typeface="Calibri" panose="020F0502020204030204" pitchFamily="34" charset="0"/>
                <a:cs typeface="Calibri" panose="020F0502020204030204" pitchFamily="34" charset="0"/>
              </a:rPr>
              <a:t>Un modèle d'entreprise est le fondement du fonctionnement de toute organisation - qu'il soit conçu consciemment ou non, chaque entreprise en a un. Il décrit comment la valeur est créée, livrée et capturée, englobant les flux de revenus, les structures de coûts, les activités clés et les relations avec les clients. Au-delà de la simple description des opérations existantes, un modèle d'entreprise est également un outil d'innovation. Les cadres tels que le Business Model Canvas (BMC) aident les entrepreneurs et les organisations à affiner, adapter ou réinventer entièrement leurs modèles d'entreprise pour les rendre plus efficaces et durables. Alors que les modèles d'entreprise traditionnels donnent souvent la priorité aux bénéfices à court terme, les approches émergentes intègrent des considérations économiques, sociales et environnementales, garantissant une résilience à long terme et un impact positif - comme l'exemple sur lequel nous allons nous concentrer ensuite - le(s) modèle(s) d'entreprise durable(s) !</a:t>
            </a:r>
          </a:p>
          <a:p>
            <a:endParaRPr lang="fr-FR" sz="1600" b="0" i="0" u="none" strike="noStrike" dirty="0">
              <a:effectLst/>
              <a:latin typeface="Calibri" panose="020F0502020204030204" pitchFamily="34" charset="0"/>
              <a:cs typeface="Calibri" panose="020F0502020204030204" pitchFamily="34" charset="0"/>
            </a:endParaRPr>
          </a:p>
          <a:p>
            <a:r>
              <a:rPr lang="fr-FR" sz="1600" b="0" i="0" u="none" strike="noStrike" dirty="0">
                <a:effectLst/>
                <a:latin typeface="Calibri" panose="020F0502020204030204" pitchFamily="34" charset="0"/>
                <a:cs typeface="Calibri" panose="020F0502020204030204" pitchFamily="34" charset="0"/>
              </a:rPr>
              <a:t>Un modèle d'entreprise durable est un cadre ou une approche qui intègre des considérations économiques, environnementales et sociales au cœur de ses opérations et de ses processus décisionnels. Il vise à créer de la valeur à long terme non seulement pour l'entreprise elle-même, mais aussi pour ses parties prenantes, notamment les employés, les clients, les fournisseurs, les communautés locales et l'environnement.</a:t>
            </a:r>
          </a:p>
          <a:p>
            <a:endParaRPr lang="fr-FR" sz="1600" b="0" i="0" u="none" strike="noStrike" dirty="0">
              <a:effectLst/>
              <a:latin typeface="Calibri" panose="020F0502020204030204" pitchFamily="34" charset="0"/>
              <a:cs typeface="Calibri" panose="020F0502020204030204" pitchFamily="34" charset="0"/>
            </a:endParaRPr>
          </a:p>
          <a:p>
            <a:endParaRPr lang="fr-FR" sz="1600" b="0" i="0" u="none" strike="noStrike" dirty="0">
              <a:effectLst/>
              <a:latin typeface="Calibri" panose="020F0502020204030204" pitchFamily="34" charset="0"/>
              <a:cs typeface="Calibri" panose="020F0502020204030204" pitchFamily="34" charset="0"/>
            </a:endParaRPr>
          </a:p>
          <a:p>
            <a:endParaRPr lang="fr-FR" sz="1600" b="0" i="0" u="none" strike="noStrike" dirty="0">
              <a:effectLst/>
              <a:latin typeface="Calibri" panose="020F0502020204030204" pitchFamily="34" charset="0"/>
              <a:cs typeface="Calibri" panose="020F0502020204030204" pitchFamily="34" charset="0"/>
            </a:endParaRPr>
          </a:p>
          <a:p>
            <a:endParaRPr lang="fr-FR" sz="1600" b="0" i="0" u="none" strike="noStrike" dirty="0">
              <a:effectLst/>
              <a:latin typeface="Calibri" panose="020F0502020204030204" pitchFamily="34" charset="0"/>
              <a:cs typeface="Calibri" panose="020F0502020204030204" pitchFamily="34" charset="0"/>
            </a:endParaRPr>
          </a:p>
          <a:p>
            <a:endParaRPr lang="fr-FR" sz="1600" b="0" i="0" u="none" strike="noStrike" dirty="0">
              <a:effectLst/>
              <a:latin typeface="Calibri" panose="020F0502020204030204" pitchFamily="34" charset="0"/>
              <a:cs typeface="Calibri" panose="020F0502020204030204" pitchFamily="34" charset="0"/>
            </a:endParaRPr>
          </a:p>
          <a:p>
            <a:endParaRPr lang="fr-FR" sz="1600" b="0" i="0" u="none" strike="noStrike" dirty="0">
              <a:effectLst/>
              <a:latin typeface="Calibri" panose="020F0502020204030204" pitchFamily="34" charset="0"/>
              <a:cs typeface="Calibri" panose="020F0502020204030204" pitchFamily="34" charset="0"/>
            </a:endParaRPr>
          </a:p>
          <a:p>
            <a:endParaRPr lang="fr-FR" sz="1600" b="0" i="0" u="none" strike="noStrike" dirty="0">
              <a:effectLst/>
              <a:latin typeface="Calibri" panose="020F0502020204030204" pitchFamily="34" charset="0"/>
              <a:cs typeface="Calibri" panose="020F0502020204030204" pitchFamily="34" charset="0"/>
            </a:endParaRPr>
          </a:p>
          <a:p>
            <a:endParaRPr lang="fr-FR" sz="1600" b="0" i="0" u="none" strike="noStrike" dirty="0">
              <a:effectLst/>
              <a:latin typeface="Calibri" panose="020F0502020204030204" pitchFamily="34" charset="0"/>
              <a:cs typeface="Calibri" panose="020F0502020204030204" pitchFamily="34" charset="0"/>
            </a:endParaRPr>
          </a:p>
          <a:p>
            <a:endParaRPr lang="fr-FR" sz="1600" b="0" i="0" u="none" strike="noStrike" dirty="0">
              <a:effectLst/>
              <a:latin typeface="Calibri" panose="020F0502020204030204" pitchFamily="34" charset="0"/>
              <a:cs typeface="Calibri" panose="020F0502020204030204" pitchFamily="34" charset="0"/>
            </a:endParaRPr>
          </a:p>
          <a:p>
            <a:endParaRPr lang="fr-FR" sz="1600" b="0" i="0" u="none" strike="noStrike" dirty="0">
              <a:effectLst/>
              <a:latin typeface="Calibri" panose="020F0502020204030204" pitchFamily="34" charset="0"/>
              <a:cs typeface="Calibri" panose="020F0502020204030204" pitchFamily="34" charset="0"/>
            </a:endParaRPr>
          </a:p>
          <a:p>
            <a:endParaRPr lang="fr-FR" sz="1600" b="0" i="0" u="none" strike="noStrike" dirty="0">
              <a:effectLst/>
              <a:latin typeface="Calibri" panose="020F0502020204030204" pitchFamily="34" charset="0"/>
              <a:cs typeface="Calibri" panose="020F0502020204030204" pitchFamily="34" charset="0"/>
            </a:endParaRPr>
          </a:p>
          <a:p>
            <a:endParaRPr lang="fr-FR" sz="1600" b="0" i="0" u="none" strike="noStrike" dirty="0">
              <a:effectLst/>
              <a:latin typeface="Calibri" panose="020F0502020204030204" pitchFamily="34" charset="0"/>
              <a:cs typeface="Calibri" panose="020F0502020204030204" pitchFamily="34" charset="0"/>
            </a:endParaRPr>
          </a:p>
          <a:p>
            <a:endParaRPr lang="sv-SE" sz="1600" b="0" i="0" u="none" strike="noStrike" dirty="0">
              <a:effectLst/>
              <a:latin typeface="Calibri" panose="020F0502020204030204" pitchFamily="34" charset="0"/>
              <a:cs typeface="Calibri" panose="020F0502020204030204" pitchFamily="34" charset="0"/>
            </a:endParaRPr>
          </a:p>
          <a:p>
            <a:br>
              <a:rPr lang="sv-SE" sz="3600" dirty="0"/>
            </a:br>
            <a:br>
              <a:rPr lang="sv-SE" sz="3600" dirty="0"/>
            </a:br>
            <a:br>
              <a:rPr lang="sv-SE" sz="2800" dirty="0"/>
            </a:br>
            <a:br>
              <a:rPr lang="sv-SE" sz="2800" dirty="0"/>
            </a:br>
            <a:br>
              <a:rPr lang="sv-SE" sz="2000" dirty="0"/>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25B6F8A2-52F8-0ECC-BD46-D980E4EF8CB9}"/>
              </a:ext>
            </a:extLst>
          </p:cNvPr>
          <p:cNvSpPr>
            <a:spLocks noGrp="1"/>
          </p:cNvSpPr>
          <p:nvPr>
            <p:ph type="body" sz="quarter" idx="46"/>
          </p:nvPr>
        </p:nvSpPr>
        <p:spPr/>
        <p:txBody>
          <a:bodyPr>
            <a:normAutofit/>
          </a:bodyPr>
          <a:lstStyle/>
          <a:p>
            <a:r>
              <a:rPr lang="fr-FR" dirty="0"/>
              <a:t>Qu'est-ce qu'un modèle économique ?</a:t>
            </a:r>
          </a:p>
          <a:p>
            <a:endParaRPr lang="fr" dirty="0"/>
          </a:p>
        </p:txBody>
      </p:sp>
      <p:sp>
        <p:nvSpPr>
          <p:cNvPr id="4" name="Text Placeholder 3">
            <a:extLst>
              <a:ext uri="{FF2B5EF4-FFF2-40B4-BE49-F238E27FC236}">
                <a16:creationId xmlns:a16="http://schemas.microsoft.com/office/drawing/2014/main" id="{2F2E7EEF-3B24-0628-A203-4BB9BFB51744}"/>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BDBB69AE-2E21-8509-8592-C8254B3A8B37}"/>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7571759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AB447C-63F1-2965-791C-03EA3ABD1BE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D4CF3A-9BFD-3F44-2D52-F8C67C81B9EA}"/>
              </a:ext>
            </a:extLst>
          </p:cNvPr>
          <p:cNvSpPr>
            <a:spLocks noGrp="1"/>
          </p:cNvSpPr>
          <p:nvPr>
            <p:ph type="sldNum" sz="quarter" idx="4"/>
          </p:nvPr>
        </p:nvSpPr>
        <p:spPr/>
        <p:txBody>
          <a:bodyPr/>
          <a:lstStyle/>
          <a:p>
            <a:fld id="{CB2079F2-58AF-ED44-82D7-E04B2F6FD686}" type="slidenum">
              <a:rPr lang="en-US" smtClean="0"/>
              <a:pPr/>
              <a:t>44</a:t>
            </a:fld>
            <a:endParaRPr lang="en-US" dirty="0"/>
          </a:p>
        </p:txBody>
      </p:sp>
      <p:sp>
        <p:nvSpPr>
          <p:cNvPr id="5" name="Text Placeholder 4">
            <a:extLst>
              <a:ext uri="{FF2B5EF4-FFF2-40B4-BE49-F238E27FC236}">
                <a16:creationId xmlns:a16="http://schemas.microsoft.com/office/drawing/2014/main" id="{E0685425-3AC9-2901-5399-A1A27BAA2A5A}"/>
              </a:ext>
            </a:extLst>
          </p:cNvPr>
          <p:cNvSpPr>
            <a:spLocks noGrp="1"/>
          </p:cNvSpPr>
          <p:nvPr>
            <p:ph type="body" sz="quarter" idx="32"/>
          </p:nvPr>
        </p:nvSpPr>
        <p:spPr>
          <a:xfrm>
            <a:off x="801602" y="2063680"/>
            <a:ext cx="6059204" cy="7400632"/>
          </a:xfrm>
        </p:spPr>
        <p:txBody>
          <a:bodyPr numCol="1"/>
          <a:lstStyle/>
          <a:p>
            <a:pPr rtl="0"/>
            <a:r>
              <a:rPr lang="fr-FR" sz="1580" b="1" i="0" u="none" strike="noStrike" dirty="0">
                <a:effectLst/>
                <a:latin typeface="Calibri" panose="020F0502020204030204" pitchFamily="34" charset="0"/>
                <a:cs typeface="Calibri" panose="020F0502020204030204" pitchFamily="34" charset="0"/>
              </a:rPr>
              <a:t>Les éléments clés d'un modèle d'entreprise durable sont généralement les suivants :</a:t>
            </a:r>
          </a:p>
          <a:p>
            <a:pPr marL="285750" indent="-285750" rtl="0">
              <a:buFont typeface="Arial" panose="020B0604020202020204" pitchFamily="34" charset="0"/>
              <a:buChar char="•"/>
            </a:pPr>
            <a:r>
              <a:rPr lang="fr-FR" sz="1580" i="0" u="none" strike="noStrike" dirty="0">
                <a:effectLst/>
                <a:latin typeface="Calibri" panose="020F0502020204030204" pitchFamily="34" charset="0"/>
                <a:cs typeface="Calibri" panose="020F0502020204030204" pitchFamily="34" charset="0"/>
              </a:rPr>
              <a:t>Durabilité environnementale : il s'agit de minimiser l'impact environnemental des activités commerciales en adoptant des pratiques respectueuses de l'environnement, en réduisant la consommation de ressources, en gérant efficacement les déchets et en atténuant la pollution.</a:t>
            </a:r>
          </a:p>
          <a:p>
            <a:pPr marL="285750" indent="-285750" rtl="0">
              <a:buFont typeface="Arial" panose="020B0604020202020204" pitchFamily="34" charset="0"/>
              <a:buChar char="•"/>
            </a:pPr>
            <a:r>
              <a:rPr lang="fr-FR" sz="1580" i="0" u="none" strike="noStrike" dirty="0">
                <a:effectLst/>
                <a:latin typeface="Calibri" panose="020F0502020204030204" pitchFamily="34" charset="0"/>
                <a:cs typeface="Calibri" panose="020F0502020204030204" pitchFamily="34" charset="0"/>
              </a:rPr>
              <a:t>Responsabilité sociale : les modèles d'entreprise durables donnent la priorité au bien-être des personnes, y compris les employés, les clients et les communautés. Cela peut inclure des pratiques de travail équitables, un approvisionnement éthique, un engagement communautaire et un soutien aux causes sociales.</a:t>
            </a:r>
          </a:p>
          <a:p>
            <a:pPr marL="285750" indent="-285750" rtl="0">
              <a:buFont typeface="Arial" panose="020B0604020202020204" pitchFamily="34" charset="0"/>
              <a:buChar char="•"/>
            </a:pPr>
            <a:r>
              <a:rPr lang="fr-FR" sz="1580" i="0" u="none" strike="noStrike" dirty="0">
                <a:effectLst/>
                <a:latin typeface="Calibri" panose="020F0502020204030204" pitchFamily="34" charset="0"/>
                <a:cs typeface="Calibri" panose="020F0502020204030204" pitchFamily="34" charset="0"/>
              </a:rPr>
              <a:t>Viabilité économique : Si la durabilité englobe des aspects environnementaux et sociaux, un modèle d'entreprise durable doit également être économiquement viable. Il s'agit de générer des bénéfices et de maintenir la stabilité financière tout en adhérant aux principes de durabilité.</a:t>
            </a:r>
          </a:p>
          <a:p>
            <a:pPr marL="285750" indent="-285750" rtl="0">
              <a:buFont typeface="Arial" panose="020B0604020202020204" pitchFamily="34" charset="0"/>
              <a:buChar char="•"/>
            </a:pPr>
            <a:r>
              <a:rPr lang="fr-FR" sz="1580" i="0" u="none" strike="noStrike" dirty="0">
                <a:effectLst/>
                <a:latin typeface="Calibri" panose="020F0502020204030204" pitchFamily="34" charset="0"/>
                <a:cs typeface="Calibri" panose="020F0502020204030204" pitchFamily="34" charset="0"/>
              </a:rPr>
              <a:t>Perspective à long terme : La durabilité met l'accent sur la réflexion et la planification à long terme, en se concentrant sur la création d'une valeur durable plutôt que sur la recherche de gains à court terme au détriment des générations futures.</a:t>
            </a:r>
          </a:p>
          <a:p>
            <a:pPr rtl="0"/>
            <a:endParaRPr lang="fr-FR" sz="1580" i="0" u="none" strike="noStrike" dirty="0">
              <a:effectLst/>
              <a:latin typeface="Calibri" panose="020F0502020204030204" pitchFamily="34" charset="0"/>
              <a:cs typeface="Calibri" panose="020F0502020204030204" pitchFamily="34" charset="0"/>
            </a:endParaRPr>
          </a:p>
          <a:p>
            <a:pPr rtl="0"/>
            <a:r>
              <a:rPr lang="fr-FR" sz="1580" i="0" u="none" strike="noStrike" dirty="0">
                <a:effectLst/>
                <a:latin typeface="Calibri" panose="020F0502020204030204" pitchFamily="34" charset="0"/>
                <a:cs typeface="Calibri" panose="020F0502020204030204" pitchFamily="34" charset="0"/>
              </a:rPr>
              <a:t>Dans l'ensemble, un modèle d'entreprise durable cherche à équilibrer la prospérité économique avec l'équité sociale et la gestion de l'environnement, en s'efforçant de créer des résultats positifs à la fois pour l'entreprise et pour la société dans son ensemble.</a:t>
            </a: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sv-SE" sz="1600" b="0" i="0" u="none" strike="noStrike" dirty="0">
              <a:effectLst/>
              <a:latin typeface="Calibri" panose="020F0502020204030204" pitchFamily="34" charset="0"/>
              <a:cs typeface="Calibri" panose="020F0502020204030204" pitchFamily="34" charset="0"/>
            </a:endParaRPr>
          </a:p>
          <a:p>
            <a:br>
              <a:rPr lang="sv-SE" sz="3600" dirty="0"/>
            </a:br>
            <a:br>
              <a:rPr lang="sv-SE" sz="3600" dirty="0"/>
            </a:br>
            <a:br>
              <a:rPr lang="sv-SE" sz="2800" dirty="0"/>
            </a:br>
            <a:br>
              <a:rPr lang="sv-SE" sz="2800" dirty="0"/>
            </a:br>
            <a:br>
              <a:rPr lang="sv-SE" sz="2000" dirty="0"/>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52474108-31DF-D1F8-2570-9F5216D66775}"/>
              </a:ext>
            </a:extLst>
          </p:cNvPr>
          <p:cNvSpPr>
            <a:spLocks noGrp="1"/>
          </p:cNvSpPr>
          <p:nvPr>
            <p:ph type="body" sz="quarter" idx="46"/>
          </p:nvPr>
        </p:nvSpPr>
        <p:spPr/>
        <p:txBody>
          <a:bodyPr>
            <a:normAutofit/>
          </a:bodyPr>
          <a:lstStyle/>
          <a:p>
            <a:r>
              <a:rPr lang="fr" dirty="0"/>
              <a:t>Durabilité + modèles économiques ?</a:t>
            </a:r>
          </a:p>
        </p:txBody>
      </p:sp>
      <p:sp>
        <p:nvSpPr>
          <p:cNvPr id="4" name="Text Placeholder 3">
            <a:extLst>
              <a:ext uri="{FF2B5EF4-FFF2-40B4-BE49-F238E27FC236}">
                <a16:creationId xmlns:a16="http://schemas.microsoft.com/office/drawing/2014/main" id="{DF3B1DC7-952F-7C2B-48C0-D589569AB36C}"/>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9C7BD3C1-E13C-82C2-77F1-822CED823F1C}"/>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42107361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13766-DD56-6FA1-5A78-CE2C10A76CD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04C4D1-0D34-CC1E-A40B-400D81591C0A}"/>
              </a:ext>
            </a:extLst>
          </p:cNvPr>
          <p:cNvSpPr>
            <a:spLocks noGrp="1"/>
          </p:cNvSpPr>
          <p:nvPr>
            <p:ph type="sldNum" sz="quarter" idx="4"/>
          </p:nvPr>
        </p:nvSpPr>
        <p:spPr/>
        <p:txBody>
          <a:bodyPr/>
          <a:lstStyle/>
          <a:p>
            <a:fld id="{CB2079F2-58AF-ED44-82D7-E04B2F6FD686}" type="slidenum">
              <a:rPr lang="en-US" smtClean="0"/>
              <a:pPr/>
              <a:t>45</a:t>
            </a:fld>
            <a:endParaRPr lang="en-US" dirty="0"/>
          </a:p>
        </p:txBody>
      </p:sp>
      <p:sp>
        <p:nvSpPr>
          <p:cNvPr id="5" name="Text Placeholder 4">
            <a:extLst>
              <a:ext uri="{FF2B5EF4-FFF2-40B4-BE49-F238E27FC236}">
                <a16:creationId xmlns:a16="http://schemas.microsoft.com/office/drawing/2014/main" id="{6E7574ED-20C5-FCF9-4535-1189CEF334B2}"/>
              </a:ext>
            </a:extLst>
          </p:cNvPr>
          <p:cNvSpPr>
            <a:spLocks noGrp="1"/>
          </p:cNvSpPr>
          <p:nvPr>
            <p:ph type="body" sz="quarter" idx="32"/>
          </p:nvPr>
        </p:nvSpPr>
        <p:spPr>
          <a:xfrm>
            <a:off x="801602" y="2040507"/>
            <a:ext cx="5956470" cy="7400632"/>
          </a:xfrm>
        </p:spPr>
        <p:txBody>
          <a:bodyPr numCol="1"/>
          <a:lstStyle/>
          <a:p>
            <a:pPr rtl="0"/>
            <a:r>
              <a:rPr lang="fr-FR" sz="1550" b="0" i="0" u="none" strike="noStrike" dirty="0">
                <a:effectLst/>
                <a:latin typeface="Calibri" panose="020F0502020204030204" pitchFamily="34" charset="0"/>
                <a:cs typeface="Calibri" panose="020F0502020204030204" pitchFamily="34" charset="0"/>
              </a:rPr>
              <a:t>Le modèle économique traditionnel s'articule aujourd'hui généralement autour de la maximisation des profits et de la valeur actionnariale dans un délai relativement court. Les principales caractéristiques du modèle économique traditionnel sont les suivantes :</a:t>
            </a:r>
          </a:p>
          <a:p>
            <a:pPr rtl="0"/>
            <a:endParaRPr lang="fr-FR" sz="155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550" b="0" i="0" u="none" strike="noStrike" dirty="0">
                <a:effectLst/>
                <a:latin typeface="Calibri" panose="020F0502020204030204" pitchFamily="34" charset="0"/>
                <a:cs typeface="Calibri" panose="020F0502020204030204" pitchFamily="34" charset="0"/>
              </a:rPr>
              <a:t>Maximisation des profits : l'objectif principal des entreprises traditionnelles est de générer des profits et de maximiser le rendement pour les actionnaires. Les décisions sont souvent prises en mettant l'accent sur les gains financiers à court terme.</a:t>
            </a:r>
          </a:p>
          <a:p>
            <a:pPr marL="342900" indent="-342900" rtl="0">
              <a:buFont typeface="+mj-lt"/>
              <a:buAutoNum type="arabicPeriod"/>
            </a:pPr>
            <a:endParaRPr lang="fr-FR" sz="155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550" b="0" i="0" u="none" strike="noStrike" dirty="0">
                <a:effectLst/>
                <a:latin typeface="Calibri" panose="020F0502020204030204" pitchFamily="34" charset="0"/>
                <a:cs typeface="Calibri" panose="020F0502020204030204" pitchFamily="34" charset="0"/>
              </a:rPr>
              <a:t>Rentabilité : les entreprises traditionnelles accordent la priorité à la rentabilité et à l'efficacité opérationnelle pour améliorer leur rentabilité. Cela peut impliquer la rationalisation des processus, la réduction des dépenses et l'optimisation de l'utilisation des ressources.</a:t>
            </a:r>
          </a:p>
          <a:p>
            <a:pPr marL="342900" indent="-342900" rtl="0">
              <a:buFont typeface="+mj-lt"/>
              <a:buAutoNum type="arabicPeriod"/>
            </a:pPr>
            <a:endParaRPr lang="fr-FR" sz="155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550" b="0" i="0" u="none" strike="noStrike" dirty="0">
                <a:effectLst/>
                <a:latin typeface="Calibri" panose="020F0502020204030204" pitchFamily="34" charset="0"/>
                <a:cs typeface="Calibri" panose="020F0502020204030204" pitchFamily="34" charset="0"/>
              </a:rPr>
              <a:t>Avantage concurrentiel : Les entreprises traditionnelles cherchent à acquérir un avantage concurrentiel sur le marché grâce à des facteurs tels que la différenciation des produits, la stratégie de marque, les stratégies de prix et le positionnement sur le marché.</a:t>
            </a:r>
          </a:p>
          <a:p>
            <a:pPr marL="342900" indent="-342900" rtl="0">
              <a:buFont typeface="+mj-lt"/>
              <a:buAutoNum type="arabicPeriod"/>
            </a:pPr>
            <a:endParaRPr lang="fr-FR" sz="155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550" b="0" i="0" u="none" strike="noStrike" dirty="0">
                <a:effectLst/>
                <a:latin typeface="Calibri" panose="020F0502020204030204" pitchFamily="34" charset="0"/>
                <a:cs typeface="Calibri" panose="020F0502020204030204" pitchFamily="34" charset="0"/>
              </a:rPr>
              <a:t>Orientation vers la croissance : La croissance est souvent considérée comme une mesure de la réussite dans les modèles d'entreprise traditionnels. Les entreprises cherchent à accroître leur part de marché, à augmenter leurs revenus et à pénétrer de nouveaux marchés ou à lancer de nouvelles gammes de produits pour stimuler la croissance.</a:t>
            </a: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endParaRPr lang="fr-FR" sz="1550" b="0" i="0" u="none" strike="noStrike" dirty="0">
              <a:effectLst/>
              <a:latin typeface="Calibri" panose="020F0502020204030204" pitchFamily="34" charset="0"/>
              <a:cs typeface="Calibri" panose="020F0502020204030204" pitchFamily="34" charset="0"/>
            </a:endParaRPr>
          </a:p>
          <a:p>
            <a:pPr rtl="0"/>
            <a:br>
              <a:rPr lang="sv-SE" sz="1550" dirty="0">
                <a:latin typeface="Calibri" panose="020F0502020204030204" pitchFamily="34" charset="0"/>
                <a:cs typeface="Calibri" panose="020F0502020204030204" pitchFamily="34" charset="0"/>
              </a:rPr>
            </a:br>
            <a:br>
              <a:rPr lang="sv-SE" sz="1550" dirty="0">
                <a:latin typeface="Calibri" panose="020F0502020204030204" pitchFamily="34" charset="0"/>
                <a:cs typeface="Calibri" panose="020F0502020204030204" pitchFamily="34" charset="0"/>
              </a:rPr>
            </a:br>
            <a:endParaRPr lang="sv-SE" sz="1550" b="0" i="0" u="none" strike="noStrike" dirty="0">
              <a:effectLst/>
              <a:latin typeface="Calibri" panose="020F0502020204030204" pitchFamily="34" charset="0"/>
              <a:cs typeface="Calibri" panose="020F0502020204030204" pitchFamily="34" charset="0"/>
            </a:endParaRPr>
          </a:p>
          <a:p>
            <a:br>
              <a:rPr lang="sv-SE" sz="1550" dirty="0"/>
            </a:br>
            <a:br>
              <a:rPr lang="sv-SE" sz="1550" dirty="0"/>
            </a:br>
            <a:br>
              <a:rPr lang="sv-SE" sz="1550" dirty="0"/>
            </a:br>
            <a:br>
              <a:rPr lang="sv-SE" sz="1550" dirty="0"/>
            </a:br>
            <a:br>
              <a:rPr lang="sv-SE" sz="1550" dirty="0"/>
            </a:br>
            <a:br>
              <a:rPr lang="sv-SE" sz="1550" dirty="0">
                <a:latin typeface="Calibri" panose="020F0502020204030204" pitchFamily="34" charset="0"/>
                <a:cs typeface="Calibri" panose="020F0502020204030204" pitchFamily="34" charset="0"/>
              </a:rPr>
            </a:br>
            <a:br>
              <a:rPr lang="sv-SE" sz="1550" dirty="0"/>
            </a:br>
            <a:br>
              <a:rPr lang="sv-SE" sz="1550" dirty="0"/>
            </a:br>
            <a:endParaRPr lang="sv-SE" sz="1550" b="0" i="0" u="none" strike="noStrike" dirty="0">
              <a:effectLst/>
              <a:latin typeface="Calibri" panose="020F0502020204030204" pitchFamily="34" charset="0"/>
              <a:cs typeface="Calibri" panose="020F0502020204030204" pitchFamily="34" charset="0"/>
            </a:endParaRPr>
          </a:p>
          <a:p>
            <a:br>
              <a:rPr lang="sv-SE" sz="1550" dirty="0"/>
            </a:br>
            <a:br>
              <a:rPr lang="sv-SE" sz="1550" dirty="0"/>
            </a:br>
            <a:endParaRPr lang="en-GB" sz="155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CE26E988-0057-05A7-110E-17A7A64D4D63}"/>
              </a:ext>
            </a:extLst>
          </p:cNvPr>
          <p:cNvSpPr>
            <a:spLocks noGrp="1"/>
          </p:cNvSpPr>
          <p:nvPr>
            <p:ph type="body" sz="quarter" idx="46"/>
          </p:nvPr>
        </p:nvSpPr>
        <p:spPr/>
        <p:txBody>
          <a:bodyPr>
            <a:normAutofit/>
          </a:bodyPr>
          <a:lstStyle/>
          <a:p>
            <a:r>
              <a:rPr lang="fr" dirty="0"/>
              <a:t>Le problème des modèles économiques actuels</a:t>
            </a:r>
          </a:p>
        </p:txBody>
      </p:sp>
      <p:sp>
        <p:nvSpPr>
          <p:cNvPr id="4" name="Text Placeholder 3">
            <a:extLst>
              <a:ext uri="{FF2B5EF4-FFF2-40B4-BE49-F238E27FC236}">
                <a16:creationId xmlns:a16="http://schemas.microsoft.com/office/drawing/2014/main" id="{90F01020-D8CD-2E38-6E50-C541E9AE5D7D}"/>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103BF5B5-E5EA-ECDC-224D-D3FA784B330A}"/>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0655710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D1936-EA99-21D8-27DE-95A68677064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7609734-4580-ED47-A7A3-B8514DD365A5}"/>
              </a:ext>
            </a:extLst>
          </p:cNvPr>
          <p:cNvSpPr>
            <a:spLocks noGrp="1"/>
          </p:cNvSpPr>
          <p:nvPr>
            <p:ph type="sldNum" sz="quarter" idx="4"/>
          </p:nvPr>
        </p:nvSpPr>
        <p:spPr/>
        <p:txBody>
          <a:bodyPr/>
          <a:lstStyle/>
          <a:p>
            <a:fld id="{CB2079F2-58AF-ED44-82D7-E04B2F6FD686}" type="slidenum">
              <a:rPr lang="en-US" smtClean="0"/>
              <a:pPr/>
              <a:t>46</a:t>
            </a:fld>
            <a:endParaRPr lang="en-US" dirty="0"/>
          </a:p>
        </p:txBody>
      </p:sp>
      <p:sp>
        <p:nvSpPr>
          <p:cNvPr id="5" name="Text Placeholder 4">
            <a:extLst>
              <a:ext uri="{FF2B5EF4-FFF2-40B4-BE49-F238E27FC236}">
                <a16:creationId xmlns:a16="http://schemas.microsoft.com/office/drawing/2014/main" id="{89420D27-71A2-DD6B-D6A5-1F5F865AF7F3}"/>
              </a:ext>
            </a:extLst>
          </p:cNvPr>
          <p:cNvSpPr>
            <a:spLocks noGrp="1"/>
          </p:cNvSpPr>
          <p:nvPr>
            <p:ph type="body" sz="quarter" idx="32"/>
          </p:nvPr>
        </p:nvSpPr>
        <p:spPr/>
        <p:txBody>
          <a:bodyPr numCol="1"/>
          <a:lstStyle/>
          <a:p>
            <a:pPr marL="342900" indent="-342900" rtl="0" fontAlgn="base">
              <a:buFont typeface="+mj-lt"/>
              <a:buAutoNum type="arabicPeriod" startAt="4"/>
            </a:pPr>
            <a:r>
              <a:rPr lang="fr-FR" sz="1560" b="0" i="0" u="none" strike="noStrike" dirty="0">
                <a:effectLst/>
                <a:latin typeface="Calibri" panose="020F0502020204030204" pitchFamily="34" charset="0"/>
                <a:cs typeface="Calibri" panose="020F0502020204030204" pitchFamily="34" charset="0"/>
              </a:rPr>
              <a:t>Primauté des parties prenantes : Alors que les actionnaires ont généralement une importance primordiale dans les modèles économiques traditionnels, d'autres parties prenantes telles que les employés, les clients et les communautés peuvent également être prises en compte, bien que dans une moindre mesure.</a:t>
            </a:r>
          </a:p>
          <a:p>
            <a:pPr marL="342900" indent="-342900" rtl="0" fontAlgn="base">
              <a:buFont typeface="+mj-lt"/>
              <a:buAutoNum type="arabicPeriod" startAt="4"/>
            </a:pPr>
            <a:endParaRPr lang="fr-FR" sz="156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r>
              <a:rPr lang="fr-FR" sz="1560" b="0" i="0" u="none" strike="noStrike" dirty="0">
                <a:effectLst/>
                <a:latin typeface="Calibri" panose="020F0502020204030204" pitchFamily="34" charset="0"/>
                <a:cs typeface="Calibri" panose="020F0502020204030204" pitchFamily="34" charset="0"/>
              </a:rPr>
              <a:t>Accent limité sur l'impact environnemental et social : Les entreprises traditionnelles peuvent aborder les questions environnementales et sociales à des degrés divers, mais ces considérations sont souvent secondaires par rapport aux objectifs financiers. Les initiatives de développement durable sont généralement considérées comme des centres de coûts plutôt que comme des éléments à part entière de la stratégie commerciale.</a:t>
            </a:r>
          </a:p>
          <a:p>
            <a:pPr rtl="0" fontAlgn="base"/>
            <a:endParaRPr lang="fr-FR" sz="1560" b="0" i="0" u="none" strike="noStrike" dirty="0">
              <a:effectLst/>
              <a:latin typeface="Calibri" panose="020F0502020204030204" pitchFamily="34" charset="0"/>
              <a:cs typeface="Calibri" panose="020F0502020204030204" pitchFamily="34" charset="0"/>
            </a:endParaRPr>
          </a:p>
          <a:p>
            <a:pPr rtl="0" fontAlgn="base"/>
            <a:r>
              <a:rPr lang="fr-FR" sz="1560" b="0" i="0" u="none" strike="noStrike" dirty="0">
                <a:effectLst/>
                <a:latin typeface="Calibri" panose="020F0502020204030204" pitchFamily="34" charset="0"/>
                <a:cs typeface="Calibri" panose="020F0502020204030204" pitchFamily="34" charset="0"/>
              </a:rPr>
              <a:t>Ce modèle n'est pas durable car il épuise trop rapidement les ressources naturelles et nuit à la planète. Lorsque nous prélevons des ressources de la terre, fabriquons des produits, puis jetons des déchets, cela provoque de la pollution et libère des gaz qui nuisent à l'environnement. Un autre problème est que lorsque le coût des ressources augmente, la qualité des produits diminue souvent. Cela peut entraîner des problèmes de santé pour les personnes qui fabriquent et utilisent ces produits. De plus, l'argent généré par ce modèle n'est pas partagé équitablement. Certaines personnes s'enrichissent considérablement tandis que d'autres se démènent, ce qui crée de gros problèmes sociaux.</a:t>
            </a:r>
            <a:r>
              <a:rPr lang="fr-FR" sz="1600" b="0" i="0" u="none" strike="noStrike" dirty="0">
                <a:effectLst/>
                <a:latin typeface="Calibri" panose="020F0502020204030204" pitchFamily="34" charset="0"/>
                <a:cs typeface="Calibri" panose="020F0502020204030204" pitchFamily="34" charset="0"/>
              </a:rPr>
              <a:t>		</a:t>
            </a: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endParaRPr lang="fr-FR" sz="1600" b="0" i="0" u="none" strike="noStrike" dirty="0">
              <a:effectLst/>
              <a:latin typeface="Calibri" panose="020F0502020204030204" pitchFamily="34" charset="0"/>
              <a:cs typeface="Calibri" panose="020F0502020204030204" pitchFamily="34" charset="0"/>
            </a:endParaRPr>
          </a:p>
          <a:p>
            <a:pPr marL="342900" indent="-342900" rtl="0" fontAlgn="base">
              <a:buFont typeface="+mj-lt"/>
              <a:buAutoNum type="arabicPeriod" startAt="4"/>
            </a:pPr>
            <a:br>
              <a:rPr lang="sv-SE" sz="3600" dirty="0"/>
            </a:br>
            <a:br>
              <a:rPr lang="sv-SE" sz="3600" dirty="0"/>
            </a:br>
            <a:br>
              <a:rPr lang="sv-SE" sz="2800" dirty="0"/>
            </a:br>
            <a:br>
              <a:rPr lang="sv-SE" sz="2800" dirty="0"/>
            </a:br>
            <a:br>
              <a:rPr lang="sv-SE" sz="2000" dirty="0"/>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6D869FC-BA18-1B2A-96A9-934B05BB4F38}"/>
              </a:ext>
            </a:extLst>
          </p:cNvPr>
          <p:cNvSpPr>
            <a:spLocks noGrp="1"/>
          </p:cNvSpPr>
          <p:nvPr>
            <p:ph type="body" sz="quarter" idx="46"/>
          </p:nvPr>
        </p:nvSpPr>
        <p:spPr/>
        <p:txBody>
          <a:bodyPr>
            <a:normAutofit/>
          </a:bodyPr>
          <a:lstStyle/>
          <a:p>
            <a:r>
              <a:rPr lang="fr" dirty="0"/>
              <a:t>Le problème des modèles économiques actuels</a:t>
            </a:r>
          </a:p>
        </p:txBody>
      </p:sp>
      <p:sp>
        <p:nvSpPr>
          <p:cNvPr id="4" name="Text Placeholder 3">
            <a:extLst>
              <a:ext uri="{FF2B5EF4-FFF2-40B4-BE49-F238E27FC236}">
                <a16:creationId xmlns:a16="http://schemas.microsoft.com/office/drawing/2014/main" id="{4C41F8B9-15CE-88A2-01D3-A48FB52C745B}"/>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6CAAF5FF-148D-819D-0A0C-20687A286009}"/>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5784820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7503EA-D6A5-C936-F87A-D965B9B2971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EF4ADE-9564-3FFA-D477-64B7BA7CB67A}"/>
              </a:ext>
            </a:extLst>
          </p:cNvPr>
          <p:cNvSpPr>
            <a:spLocks noGrp="1"/>
          </p:cNvSpPr>
          <p:nvPr>
            <p:ph type="sldNum" sz="quarter" idx="4"/>
          </p:nvPr>
        </p:nvSpPr>
        <p:spPr/>
        <p:txBody>
          <a:bodyPr/>
          <a:lstStyle/>
          <a:p>
            <a:fld id="{CB2079F2-58AF-ED44-82D7-E04B2F6FD686}" type="slidenum">
              <a:rPr lang="en-US" smtClean="0"/>
              <a:pPr/>
              <a:t>47</a:t>
            </a:fld>
            <a:endParaRPr lang="en-US" dirty="0"/>
          </a:p>
        </p:txBody>
      </p:sp>
      <p:sp>
        <p:nvSpPr>
          <p:cNvPr id="5" name="Text Placeholder 4">
            <a:extLst>
              <a:ext uri="{FF2B5EF4-FFF2-40B4-BE49-F238E27FC236}">
                <a16:creationId xmlns:a16="http://schemas.microsoft.com/office/drawing/2014/main" id="{39DC1907-3C9D-92CB-1A4E-7C7842C454BC}"/>
              </a:ext>
            </a:extLst>
          </p:cNvPr>
          <p:cNvSpPr>
            <a:spLocks noGrp="1"/>
          </p:cNvSpPr>
          <p:nvPr>
            <p:ph type="body" sz="quarter" idx="32"/>
          </p:nvPr>
        </p:nvSpPr>
        <p:spPr/>
        <p:txBody>
          <a:bodyPr numCol="1"/>
          <a:lstStyle/>
          <a:p>
            <a:pPr rtl="0"/>
            <a:r>
              <a:rPr lang="fr-FR" sz="1600" b="1" i="0" u="none" strike="noStrike" dirty="0">
                <a:effectLst/>
                <a:latin typeface="Calibri" panose="020F0502020204030204" pitchFamily="34" charset="0"/>
                <a:cs typeface="Calibri" panose="020F0502020204030204" pitchFamily="34" charset="0"/>
              </a:rPr>
              <a:t>Autres exemples...</a:t>
            </a:r>
          </a:p>
          <a:p>
            <a:pPr rtl="0"/>
            <a:endParaRPr lang="fr-FR" sz="1600" b="1" i="0" u="none" strike="noStrike" dirty="0">
              <a:effectLst/>
              <a:latin typeface="Calibri" panose="020F0502020204030204" pitchFamily="34" charset="0"/>
              <a:cs typeface="Calibri" panose="020F0502020204030204" pitchFamily="34" charset="0"/>
            </a:endParaRPr>
          </a:p>
          <a:p>
            <a:pPr rtl="0"/>
            <a:r>
              <a:rPr lang="fr-FR" sz="1600" b="1" i="0" u="none" strike="noStrike" dirty="0">
                <a:effectLst/>
                <a:latin typeface="Calibri" panose="020F0502020204030204" pitchFamily="34" charset="0"/>
                <a:cs typeface="Calibri" panose="020F0502020204030204" pitchFamily="34" charset="0"/>
              </a:rPr>
              <a:t>Finances :</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1 % de la population mondiale détient environ 44 % de la richesse mondiale.</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Les 50 % les plus pauvres de la population mondiale ne sont responsables que de 12 % des émissions mondiales de carbone, mais sont exposés à 75 % des pertes de revenus (par rapport à ce que seraient les revenus dans un monde sans changement climatique). En revanche, les 10 % les plus riches de la planète sont responsables de près de la moitié de toutes les émissions, mais ne subissent que 3 % des pertes de revenus relatives, selon une analyse du </a:t>
            </a:r>
            <a:r>
              <a:rPr lang="fr-FR" sz="1600" i="0" u="none" strike="noStrike" dirty="0">
                <a:effectLst/>
                <a:latin typeface="Calibri" panose="020F0502020204030204" pitchFamily="34" charset="0"/>
                <a:cs typeface="Calibri" panose="020F0502020204030204" pitchFamily="34" charset="0"/>
                <a:hlinkClick r:id="rId2"/>
              </a:rPr>
              <a:t>World </a:t>
            </a:r>
            <a:r>
              <a:rPr lang="fr-FR" sz="1600" i="0" u="none" strike="noStrike" dirty="0" err="1">
                <a:effectLst/>
                <a:latin typeface="Calibri" panose="020F0502020204030204" pitchFamily="34" charset="0"/>
                <a:cs typeface="Calibri" panose="020F0502020204030204" pitchFamily="34" charset="0"/>
                <a:hlinkClick r:id="rId2"/>
              </a:rPr>
              <a:t>Inequality</a:t>
            </a:r>
            <a:r>
              <a:rPr lang="fr-FR" sz="1600" i="0" u="none" strike="noStrike" dirty="0">
                <a:effectLst/>
                <a:latin typeface="Calibri" panose="020F0502020204030204" pitchFamily="34" charset="0"/>
                <a:cs typeface="Calibri" panose="020F0502020204030204" pitchFamily="34" charset="0"/>
                <a:hlinkClick r:id="rId2"/>
              </a:rPr>
              <a:t> Lab.</a:t>
            </a:r>
            <a:endParaRPr lang="fr-FR" sz="1600"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r>
              <a:rPr lang="fr-FR" sz="1600" b="1" i="0" u="none" strike="noStrike" dirty="0">
                <a:effectLst/>
                <a:latin typeface="Calibri" panose="020F0502020204030204" pitchFamily="34" charset="0"/>
                <a:cs typeface="Calibri" panose="020F0502020204030204" pitchFamily="34" charset="0"/>
              </a:rPr>
              <a:t>Santé : </a:t>
            </a:r>
          </a:p>
          <a:p>
            <a:pPr rtl="0"/>
            <a:r>
              <a:rPr lang="fr-FR" sz="1600" i="0" u="none" strike="noStrike" dirty="0">
                <a:effectLst/>
                <a:latin typeface="Calibri" panose="020F0502020204030204" pitchFamily="34" charset="0"/>
                <a:cs typeface="Calibri" panose="020F0502020204030204" pitchFamily="34" charset="0"/>
              </a:rPr>
              <a:t>Selon </a:t>
            </a:r>
            <a:r>
              <a:rPr lang="fr-FR" sz="1600" i="0" u="none" strike="noStrike" dirty="0">
                <a:effectLst/>
                <a:latin typeface="Calibri" panose="020F0502020204030204" pitchFamily="34" charset="0"/>
                <a:cs typeface="Calibri" panose="020F0502020204030204" pitchFamily="34" charset="0"/>
                <a:hlinkClick r:id="rId3"/>
              </a:rPr>
              <a:t>Samuel Myers</a:t>
            </a:r>
            <a:r>
              <a:rPr lang="fr-FR" sz="1600" i="0" u="none" strike="noStrike" dirty="0">
                <a:effectLst/>
                <a:latin typeface="Calibri" panose="020F0502020204030204" pitchFamily="34" charset="0"/>
                <a:cs typeface="Calibri" panose="020F0502020204030204" pitchFamily="34" charset="0"/>
              </a:rPr>
              <a:t>, chercheur principal à la Harvard T.H. Chan </a:t>
            </a:r>
            <a:r>
              <a:rPr lang="fr-FR" sz="1600" i="0" u="none" strike="noStrike" dirty="0" err="1">
                <a:effectLst/>
                <a:latin typeface="Calibri" panose="020F0502020204030204" pitchFamily="34" charset="0"/>
                <a:cs typeface="Calibri" panose="020F0502020204030204" pitchFamily="34" charset="0"/>
              </a:rPr>
              <a:t>School</a:t>
            </a:r>
            <a:r>
              <a:rPr lang="fr-FR" sz="1600" i="0" u="none" strike="noStrike" dirty="0">
                <a:effectLst/>
                <a:latin typeface="Calibri" panose="020F0502020204030204" pitchFamily="34" charset="0"/>
                <a:cs typeface="Calibri" panose="020F0502020204030204" pitchFamily="34" charset="0"/>
              </a:rPr>
              <a:t> of Public </a:t>
            </a:r>
            <a:r>
              <a:rPr lang="fr-FR" sz="1600" i="0" u="none" strike="noStrike" dirty="0" err="1">
                <a:effectLst/>
                <a:latin typeface="Calibri" panose="020F0502020204030204" pitchFamily="34" charset="0"/>
                <a:cs typeface="Calibri" panose="020F0502020204030204" pitchFamily="34" charset="0"/>
              </a:rPr>
              <a:t>Health</a:t>
            </a:r>
            <a:r>
              <a:rPr lang="fr-FR" sz="1600" i="0" u="none" strike="noStrike" dirty="0">
                <a:effectLst/>
                <a:latin typeface="Calibri" panose="020F0502020204030204" pitchFamily="34" charset="0"/>
                <a:cs typeface="Calibri" panose="020F0502020204030204" pitchFamily="34" charset="0"/>
              </a:rPr>
              <a:t> et directeur de la </a:t>
            </a:r>
            <a:r>
              <a:rPr lang="fr-FR" sz="1600" i="0" u="none" strike="noStrike" dirty="0" err="1">
                <a:effectLst/>
                <a:latin typeface="Calibri" panose="020F0502020204030204" pitchFamily="34" charset="0"/>
                <a:cs typeface="Calibri" panose="020F0502020204030204" pitchFamily="34" charset="0"/>
                <a:hlinkClick r:id="rId4"/>
              </a:rPr>
              <a:t>Planetary</a:t>
            </a:r>
            <a:r>
              <a:rPr lang="fr-FR" sz="1600" i="0" u="none" strike="noStrike" dirty="0">
                <a:effectLst/>
                <a:latin typeface="Calibri" panose="020F0502020204030204" pitchFamily="34" charset="0"/>
                <a:cs typeface="Calibri" panose="020F0502020204030204" pitchFamily="34" charset="0"/>
                <a:hlinkClick r:id="rId4"/>
              </a:rPr>
              <a:t> </a:t>
            </a:r>
            <a:r>
              <a:rPr lang="fr-FR" sz="1600" i="0" u="none" strike="noStrike" dirty="0" err="1">
                <a:effectLst/>
                <a:latin typeface="Calibri" panose="020F0502020204030204" pitchFamily="34" charset="0"/>
                <a:cs typeface="Calibri" panose="020F0502020204030204" pitchFamily="34" charset="0"/>
                <a:hlinkClick r:id="rId4"/>
              </a:rPr>
              <a:t>Health</a:t>
            </a:r>
            <a:r>
              <a:rPr lang="fr-FR" sz="1600" i="0" u="none" strike="noStrike" dirty="0">
                <a:effectLst/>
                <a:latin typeface="Calibri" panose="020F0502020204030204" pitchFamily="34" charset="0"/>
                <a:cs typeface="Calibri" panose="020F0502020204030204" pitchFamily="34" charset="0"/>
                <a:hlinkClick r:id="rId4"/>
              </a:rPr>
              <a:t> Alliance</a:t>
            </a:r>
            <a:r>
              <a:rPr lang="fr-FR" sz="1600" i="0" u="none" strike="noStrike" dirty="0">
                <a:effectLst/>
                <a:latin typeface="Calibri" panose="020F0502020204030204" pitchFamily="34" charset="0"/>
                <a:cs typeface="Calibri" panose="020F0502020204030204" pitchFamily="34" charset="0"/>
              </a:rPr>
              <a:t>, les activités humaines (combustion de combustibles fossiles, utilisation intensive des terres et de l'eau, surpêche, déforestation) ont de plus en plus perturbé l'atmosphère, les océans et la surface terrestre de la Terre au cours des 50 dernières années, et ces perturbations constituent de graves menaces pour la santé et le bien-être des êtres humains.</a:t>
            </a:r>
            <a:r>
              <a:rPr lang="fr-FR" sz="1600" b="1" i="0" u="none" strike="noStrike" dirty="0">
                <a:effectLst/>
                <a:latin typeface="Calibri" panose="020F0502020204030204" pitchFamily="34" charset="0"/>
                <a:cs typeface="Calibri" panose="020F0502020204030204" pitchFamily="34" charset="0"/>
              </a:rPr>
              <a:t>	       	</a:t>
            </a: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br>
              <a:rPr lang="sv-SE" sz="3600" dirty="0"/>
            </a:br>
            <a:br>
              <a:rPr lang="sv-SE" sz="3600" dirty="0"/>
            </a:br>
            <a:br>
              <a:rPr lang="sv-SE" sz="2800" dirty="0"/>
            </a:br>
            <a:br>
              <a:rPr lang="sv-SE" sz="2800" dirty="0"/>
            </a:br>
            <a:br>
              <a:rPr lang="sv-SE" sz="2000" dirty="0"/>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EFC1200B-722E-57E2-ED11-ED3C9ECFC690}"/>
              </a:ext>
            </a:extLst>
          </p:cNvPr>
          <p:cNvSpPr>
            <a:spLocks noGrp="1"/>
          </p:cNvSpPr>
          <p:nvPr>
            <p:ph type="body" sz="quarter" idx="46"/>
          </p:nvPr>
        </p:nvSpPr>
        <p:spPr/>
        <p:txBody>
          <a:bodyPr>
            <a:normAutofit/>
          </a:bodyPr>
          <a:lstStyle/>
          <a:p>
            <a:r>
              <a:rPr lang="fr" dirty="0"/>
              <a:t>Le problème des modèles économiques actuels</a:t>
            </a:r>
          </a:p>
        </p:txBody>
      </p:sp>
      <p:sp>
        <p:nvSpPr>
          <p:cNvPr id="4" name="Text Placeholder 3">
            <a:extLst>
              <a:ext uri="{FF2B5EF4-FFF2-40B4-BE49-F238E27FC236}">
                <a16:creationId xmlns:a16="http://schemas.microsoft.com/office/drawing/2014/main" id="{76330872-8CB0-D911-EDB5-AD5850B4399E}"/>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A6B9E254-DAB6-5E97-3ACC-7B47B2AF252C}"/>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9838390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7FA869-F35D-CB0F-3F75-34648136033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A8EBEA-2DBF-B75C-E576-497688E5BD8B}"/>
              </a:ext>
            </a:extLst>
          </p:cNvPr>
          <p:cNvSpPr>
            <a:spLocks noGrp="1"/>
          </p:cNvSpPr>
          <p:nvPr>
            <p:ph type="sldNum" sz="quarter" idx="4"/>
          </p:nvPr>
        </p:nvSpPr>
        <p:spPr/>
        <p:txBody>
          <a:bodyPr/>
          <a:lstStyle/>
          <a:p>
            <a:fld id="{CB2079F2-58AF-ED44-82D7-E04B2F6FD686}" type="slidenum">
              <a:rPr lang="en-US" smtClean="0"/>
              <a:pPr/>
              <a:t>48</a:t>
            </a:fld>
            <a:endParaRPr lang="en-US" dirty="0"/>
          </a:p>
        </p:txBody>
      </p:sp>
      <p:sp>
        <p:nvSpPr>
          <p:cNvPr id="5" name="Text Placeholder 4">
            <a:extLst>
              <a:ext uri="{FF2B5EF4-FFF2-40B4-BE49-F238E27FC236}">
                <a16:creationId xmlns:a16="http://schemas.microsoft.com/office/drawing/2014/main" id="{8A4E3A65-9007-1A51-3E21-10B1059C5B2B}"/>
              </a:ext>
            </a:extLst>
          </p:cNvPr>
          <p:cNvSpPr>
            <a:spLocks noGrp="1"/>
          </p:cNvSpPr>
          <p:nvPr>
            <p:ph type="body" sz="quarter" idx="32"/>
          </p:nvPr>
        </p:nvSpPr>
        <p:spPr/>
        <p:txBody>
          <a:bodyPr numCol="1"/>
          <a:lstStyle/>
          <a:p>
            <a:pPr rtl="0"/>
            <a:r>
              <a:rPr lang="fr-FR" sz="1600" b="1" i="0" u="none" strike="noStrike" dirty="0">
                <a:effectLst/>
                <a:latin typeface="Calibri" panose="020F0502020204030204" pitchFamily="34" charset="0"/>
                <a:cs typeface="Calibri" panose="020F0502020204030204" pitchFamily="34" charset="0"/>
              </a:rPr>
              <a:t>Nature : </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Sans la nature, nous ne sommes rien. Pourtant, les humains détruisent l'environnement et les êtres vivants qui peuplent notre planète à un rythme sans précédent, à nos risques et périls. De l'augmentation de la menace de maladies à la perturbation de notre chaîne alimentaire mondiale, la perte de biodiversité à travers le monde menace les fondements mêmes de notre avenir et le bien-être de tous, partout.</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Les effets dévastateurs du changement climatique sur la santé humaine sont déjà visibles : famines provoquées par des sécheresses ou des inondations qui ne se produisent qu'une fois par siècle ; mort et souffrance causées par certains des plus </a:t>
            </a:r>
            <a:r>
              <a:rPr lang="fr-FR" sz="1600" i="0" u="none" strike="noStrike" dirty="0">
                <a:effectLst/>
                <a:latin typeface="Calibri" panose="020F0502020204030204" pitchFamily="34" charset="0"/>
                <a:cs typeface="Calibri" panose="020F0502020204030204" pitchFamily="34" charset="0"/>
                <a:hlinkClick r:id="rId2"/>
              </a:rPr>
              <a:t>violents ouragans </a:t>
            </a:r>
            <a:r>
              <a:rPr lang="fr-FR" sz="1600" i="0" u="none" strike="noStrike" dirty="0">
                <a:effectLst/>
                <a:latin typeface="Calibri" panose="020F0502020204030204" pitchFamily="34" charset="0"/>
                <a:cs typeface="Calibri" panose="020F0502020204030204" pitchFamily="34" charset="0"/>
              </a:rPr>
              <a:t>et </a:t>
            </a:r>
            <a:r>
              <a:rPr lang="fr-FR" sz="1600" i="0" u="none" strike="noStrike" dirty="0">
                <a:effectLst/>
                <a:latin typeface="Calibri" panose="020F0502020204030204" pitchFamily="34" charset="0"/>
                <a:cs typeface="Calibri" panose="020F0502020204030204" pitchFamily="34" charset="0"/>
                <a:hlinkClick r:id="rId3"/>
              </a:rPr>
              <a:t>vagues de chaleur </a:t>
            </a:r>
            <a:r>
              <a:rPr lang="fr-FR" sz="1600" i="0" u="none" strike="noStrike" dirty="0">
                <a:effectLst/>
                <a:latin typeface="Calibri" panose="020F0502020204030204" pitchFamily="34" charset="0"/>
                <a:cs typeface="Calibri" panose="020F0502020204030204" pitchFamily="34" charset="0"/>
              </a:rPr>
              <a:t>de l'histoire moderne.</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Mais ce que l'on sait moins, c'est comment la perte de biodiversité nuit à notre santé et menace les cycles écologiques fondamentaux qui nous maintiennent en vie. « Nous sommes en désaccord avec la nature », a déclaré le secrétaire général des Nations unies, António Guterres, </a:t>
            </a:r>
            <a:r>
              <a:rPr lang="fr-FR" sz="1600" i="0" u="none" strike="noStrike" dirty="0">
                <a:effectLst/>
                <a:latin typeface="Calibri" panose="020F0502020204030204" pitchFamily="34" charset="0"/>
                <a:cs typeface="Calibri" panose="020F0502020204030204" pitchFamily="34" charset="0"/>
                <a:hlinkClick r:id="rId4"/>
              </a:rPr>
              <a:t>aux dirigeants du monde </a:t>
            </a:r>
            <a:r>
              <a:rPr lang="fr-FR" sz="1600" i="0" u="none" strike="noStrike" dirty="0">
                <a:effectLst/>
                <a:latin typeface="Calibri" panose="020F0502020204030204" pitchFamily="34" charset="0"/>
                <a:cs typeface="Calibri" panose="020F0502020204030204" pitchFamily="34" charset="0"/>
              </a:rPr>
              <a:t>lors de la COP sur la biodiversité de l'année dernière. « L'humanité est devenue une arme d'extinction massive. [...] Et en fin de compte, nous commettons un suicide par procuration. »</a:t>
            </a:r>
          </a:p>
          <a:p>
            <a:pPr rtl="0"/>
            <a:endParaRPr lang="fr-FR" sz="1600" b="1" i="0" u="none" strike="noStrike" dirty="0">
              <a:effectLst/>
              <a:latin typeface="Calibri" panose="020F0502020204030204" pitchFamily="34" charset="0"/>
              <a:cs typeface="Calibri" panose="020F0502020204030204" pitchFamily="34" charset="0"/>
            </a:endParaRPr>
          </a:p>
          <a:p>
            <a:pPr rtl="0"/>
            <a:r>
              <a:rPr lang="fr-FR" sz="1600" b="1" i="0" u="none" strike="noStrike" dirty="0">
                <a:effectLst/>
                <a:latin typeface="Calibri" panose="020F0502020204030204" pitchFamily="34" charset="0"/>
                <a:cs typeface="Calibri" panose="020F0502020204030204" pitchFamily="34" charset="0"/>
              </a:rPr>
              <a:t>Alors, quelles sont nos options ?</a:t>
            </a: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br>
              <a:rPr lang="sv-SE" sz="1600" dirty="0">
                <a:latin typeface="Calibri" panose="020F0502020204030204" pitchFamily="34" charset="0"/>
                <a:cs typeface="Calibri" panose="020F0502020204030204" pitchFamily="34" charset="0"/>
              </a:rPr>
            </a:br>
            <a:br>
              <a:rPr lang="sv-SE" sz="2800" dirty="0"/>
            </a:br>
            <a:br>
              <a:rPr lang="sv-SE" sz="2000" dirty="0"/>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9210C6A7-F9A4-A35C-36DC-5F515583CE4F}"/>
              </a:ext>
            </a:extLst>
          </p:cNvPr>
          <p:cNvSpPr>
            <a:spLocks noGrp="1"/>
          </p:cNvSpPr>
          <p:nvPr>
            <p:ph type="body" sz="quarter" idx="46"/>
          </p:nvPr>
        </p:nvSpPr>
        <p:spPr/>
        <p:txBody>
          <a:bodyPr>
            <a:normAutofit/>
          </a:bodyPr>
          <a:lstStyle/>
          <a:p>
            <a:r>
              <a:rPr lang="fr" dirty="0"/>
              <a:t>Le problème des modèles économiques actuels</a:t>
            </a:r>
          </a:p>
        </p:txBody>
      </p:sp>
      <p:sp>
        <p:nvSpPr>
          <p:cNvPr id="4" name="Text Placeholder 3">
            <a:extLst>
              <a:ext uri="{FF2B5EF4-FFF2-40B4-BE49-F238E27FC236}">
                <a16:creationId xmlns:a16="http://schemas.microsoft.com/office/drawing/2014/main" id="{B32D0F6B-E454-25AA-1849-DF52E61A108F}"/>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98355D38-3656-2AB9-B496-774E672DC931}"/>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41151049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5C70E2-8722-EFFA-CDAC-88C5FB830E8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1627ABC-74AD-8223-59CD-4CCB81D56DCF}"/>
              </a:ext>
            </a:extLst>
          </p:cNvPr>
          <p:cNvSpPr>
            <a:spLocks noGrp="1"/>
          </p:cNvSpPr>
          <p:nvPr>
            <p:ph type="sldNum" sz="quarter" idx="4"/>
          </p:nvPr>
        </p:nvSpPr>
        <p:spPr/>
        <p:txBody>
          <a:bodyPr/>
          <a:lstStyle/>
          <a:p>
            <a:fld id="{CB2079F2-58AF-ED44-82D7-E04B2F6FD686}" type="slidenum">
              <a:rPr lang="en-US" smtClean="0"/>
              <a:pPr/>
              <a:t>49</a:t>
            </a:fld>
            <a:endParaRPr lang="en-US" dirty="0"/>
          </a:p>
        </p:txBody>
      </p:sp>
      <p:sp>
        <p:nvSpPr>
          <p:cNvPr id="5" name="Text Placeholder 4">
            <a:extLst>
              <a:ext uri="{FF2B5EF4-FFF2-40B4-BE49-F238E27FC236}">
                <a16:creationId xmlns:a16="http://schemas.microsoft.com/office/drawing/2014/main" id="{9A619344-0D6A-5C8F-0998-B6CADA719CAC}"/>
              </a:ext>
            </a:extLst>
          </p:cNvPr>
          <p:cNvSpPr>
            <a:spLocks noGrp="1"/>
          </p:cNvSpPr>
          <p:nvPr>
            <p:ph type="body" sz="quarter" idx="32"/>
          </p:nvPr>
        </p:nvSpPr>
        <p:spPr/>
        <p:txBody>
          <a:bodyPr numCol="1"/>
          <a:lstStyle/>
          <a:p>
            <a:pPr rtl="0"/>
            <a:r>
              <a:rPr lang="fr-FR" sz="1600" b="0" i="0" u="none" strike="noStrike" dirty="0">
                <a:effectLst/>
                <a:latin typeface="Calibri" panose="020F0502020204030204" pitchFamily="34" charset="0"/>
                <a:cs typeface="Calibri" panose="020F0502020204030204" pitchFamily="34" charset="0"/>
              </a:rPr>
              <a:t>L'économie circulaire est un modèle de production et de consommation qui vise à minimiser les déchets et à tirer le meilleur parti des ressources. Contrairement à l'économie linéaire traditionnelle, où les produits sont fabriqués, utilisés puis jetés, l'économie circulaire vise à maintenir les ressources en usage le plus longtemps possible, à en tirer le maximum de valeur pendant leur durée de vie, puis à récupérer et régénérer les produits et les matériaux à la fin de leur durée de vie.</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0" i="0" u="none" strike="noStrike" dirty="0">
                <a:effectLst/>
                <a:latin typeface="Calibri" panose="020F0502020204030204" pitchFamily="34" charset="0"/>
                <a:cs typeface="Calibri" panose="020F0502020204030204" pitchFamily="34" charset="0"/>
              </a:rPr>
              <a:t>Dans une économie circulaire, les produits sont conçus pour être durables, réparables et recyclables. Les matériaux sont réutilisés, remanufacturés ou recyclés pour créer de nouveaux produits, bouclant ainsi la boucle et réduisant le besoin de nouvelles matières premières. Cette approche permet non seulement de réduire les déchets, mais aussi de préserver les ressources, d'économiser l'énergie et de minimiser l'impact environnemental.</a:t>
            </a: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F18A2AAC-201D-A9F8-32D6-8A76C92569F2}"/>
              </a:ext>
            </a:extLst>
          </p:cNvPr>
          <p:cNvSpPr>
            <a:spLocks noGrp="1"/>
          </p:cNvSpPr>
          <p:nvPr>
            <p:ph type="body" sz="quarter" idx="46"/>
          </p:nvPr>
        </p:nvSpPr>
        <p:spPr/>
        <p:txBody>
          <a:bodyPr>
            <a:normAutofit/>
          </a:bodyPr>
          <a:lstStyle/>
          <a:p>
            <a:r>
              <a:rPr lang="fr" dirty="0"/>
              <a:t>Adopter l’économie circulaire ?</a:t>
            </a:r>
          </a:p>
        </p:txBody>
      </p:sp>
      <p:sp>
        <p:nvSpPr>
          <p:cNvPr id="4" name="Text Placeholder 3">
            <a:extLst>
              <a:ext uri="{FF2B5EF4-FFF2-40B4-BE49-F238E27FC236}">
                <a16:creationId xmlns:a16="http://schemas.microsoft.com/office/drawing/2014/main" id="{A505FC00-83E4-D5C9-6C8C-74E8F2926E08}"/>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B398EC93-0839-674E-7AD2-6A323C2DD409}"/>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665459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5E4E8B-69A7-D286-24C9-F4B61BF4D92B}"/>
              </a:ext>
            </a:extLst>
          </p:cNvPr>
          <p:cNvSpPr>
            <a:spLocks noGrp="1"/>
          </p:cNvSpPr>
          <p:nvPr>
            <p:ph type="sldNum" sz="quarter" idx="4"/>
          </p:nvPr>
        </p:nvSpPr>
        <p:spPr/>
        <p:txBody>
          <a:bodyPr/>
          <a:lstStyle/>
          <a:p>
            <a:fld id="{CB2079F2-58AF-ED44-82D7-E04B2F6FD686}" type="slidenum">
              <a:rPr lang="en-US" smtClean="0"/>
              <a:pPr/>
              <a:t>5</a:t>
            </a:fld>
            <a:endParaRPr lang="en-US" dirty="0"/>
          </a:p>
        </p:txBody>
      </p:sp>
      <p:sp>
        <p:nvSpPr>
          <p:cNvPr id="5" name="Text Placeholder 4">
            <a:extLst>
              <a:ext uri="{FF2B5EF4-FFF2-40B4-BE49-F238E27FC236}">
                <a16:creationId xmlns:a16="http://schemas.microsoft.com/office/drawing/2014/main" id="{0D7A4B13-8E97-58B2-1C04-52ABC649FBC3}"/>
              </a:ext>
            </a:extLst>
          </p:cNvPr>
          <p:cNvSpPr>
            <a:spLocks noGrp="1"/>
          </p:cNvSpPr>
          <p:nvPr>
            <p:ph type="body" sz="quarter" idx="32"/>
          </p:nvPr>
        </p:nvSpPr>
        <p:spPr>
          <a:xfrm>
            <a:off x="801602" y="2121030"/>
            <a:ext cx="5956470" cy="7400632"/>
          </a:xfrm>
        </p:spPr>
        <p:txBody>
          <a:bodyPr numCol="1"/>
          <a:lstStyle/>
          <a:p>
            <a:pPr rtl="0"/>
            <a:r>
              <a:rPr lang="fr-FR" sz="1600" b="0" i="0" u="none" strike="noStrike" dirty="0">
                <a:effectLst/>
                <a:latin typeface="Calibri" panose="020F0502020204030204" pitchFamily="34" charset="0"/>
                <a:cs typeface="Calibri" panose="020F0502020204030204" pitchFamily="34" charset="0"/>
              </a:rPr>
              <a:t>Se lancer dans le développement d'un concept ou d'une entreprise d'écotourisme est plus qu'une simple aventure, c'est un engagement en faveur du développement durable, de la conservation et de l'impact positif. Il s'agit de créer des expériences qui non seulement plongent les voyageurs dans la beauté de la nature, mais contribuent également à la préservation de notre planète et au bien-être des communautés locales.</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0" i="0" u="none" strike="noStrike" dirty="0">
                <a:effectLst/>
                <a:latin typeface="Calibri" panose="020F0502020204030204" pitchFamily="34" charset="0"/>
                <a:cs typeface="Calibri" panose="020F0502020204030204" pitchFamily="34" charset="0"/>
              </a:rPr>
              <a:t>En vous plongeant dans cette aventure passionnante, imaginez les possibilités qui s'offrent à vous. Imaginez-vous en train de créer des expériences qui favorisent un lien profond entre les gens et le monde naturel, éveillant un sentiment d'émerveillement et d'appréciation pour les merveilles de notre planète.</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0" i="0" u="none" strike="noStrike" dirty="0">
                <a:effectLst/>
                <a:latin typeface="Calibri" panose="020F0502020204030204" pitchFamily="34" charset="0"/>
                <a:cs typeface="Calibri" panose="020F0502020204030204" pitchFamily="34" charset="0"/>
              </a:rPr>
              <a:t>Réfléchissez aux caractéristiques uniques de la destination que vous souhaitez mettre en valeur. Qu'il s'agisse des forêts tropicales vierges du Costa Rica, des savanes majestueuses d'Afrique ou des récifs coralliens enchanteurs d'Australie, chaque lieu recèle ses propres trésors qui ne demandent qu'à être découverts.</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0" i="0" u="none" strike="noStrike" dirty="0">
                <a:effectLst/>
                <a:latin typeface="Calibri" panose="020F0502020204030204" pitchFamily="34" charset="0"/>
                <a:cs typeface="Calibri" panose="020F0502020204030204" pitchFamily="34" charset="0"/>
              </a:rPr>
              <a:t>Ne vous contentez pas de faire du tourisme et de l'aventure, imaginez des occasions d'engagement significatif avec les cultures et traditions locales. Comment pouvez-vous créer des expériences qui autonomisent les communautés autochtones, célèbrent leur patrimoine et soutiennent leurs moyens de subsistance ?</a:t>
            </a:r>
          </a:p>
          <a:p>
            <a:pPr rtl="0"/>
            <a:br>
              <a:rPr lang="sv-SE" sz="1600" b="0" i="0" u="none" strike="noStrike" dirty="0">
                <a:effectLst/>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02B69E6-7845-1C5C-243C-3CCBD78245C5}"/>
              </a:ext>
            </a:extLst>
          </p:cNvPr>
          <p:cNvSpPr>
            <a:spLocks noGrp="1"/>
          </p:cNvSpPr>
          <p:nvPr>
            <p:ph type="body" sz="quarter" idx="46"/>
          </p:nvPr>
        </p:nvSpPr>
        <p:spPr/>
        <p:txBody>
          <a:bodyPr>
            <a:normAutofit/>
          </a:bodyPr>
          <a:lstStyle/>
          <a:p>
            <a:r>
              <a:rPr lang="fr" dirty="0"/>
              <a:t>Introduction</a:t>
            </a:r>
          </a:p>
        </p:txBody>
      </p:sp>
      <p:sp>
        <p:nvSpPr>
          <p:cNvPr id="4" name="Text Placeholder 3">
            <a:extLst>
              <a:ext uri="{FF2B5EF4-FFF2-40B4-BE49-F238E27FC236}">
                <a16:creationId xmlns:a16="http://schemas.microsoft.com/office/drawing/2014/main" id="{B6EAB8B1-D6BB-C93C-5D85-9ADFC1A254B7}"/>
              </a:ext>
            </a:extLst>
          </p:cNvPr>
          <p:cNvSpPr>
            <a:spLocks noGrp="1"/>
          </p:cNvSpPr>
          <p:nvPr>
            <p:ph type="body" sz="quarter" idx="47"/>
          </p:nvPr>
        </p:nvSpPr>
        <p:spPr/>
        <p:txBody>
          <a:bodyPr>
            <a:normAutofit fontScale="92500"/>
          </a:bodyPr>
          <a:lstStyle/>
          <a:p>
            <a:r>
              <a:rPr lang="fr" dirty="0"/>
              <a:t>3A </a:t>
            </a:r>
            <a:r>
              <a:rPr lang="fr" sz="2800" dirty="0"/>
              <a:t>Mon projet d'écotourisme</a:t>
            </a:r>
          </a:p>
        </p:txBody>
      </p:sp>
    </p:spTree>
    <p:extLst>
      <p:ext uri="{BB962C8B-B14F-4D97-AF65-F5344CB8AC3E}">
        <p14:creationId xmlns:p14="http://schemas.microsoft.com/office/powerpoint/2010/main" val="39089024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00AB6C-5589-E173-54B1-E494EDD7907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2233A4-F6DA-310F-9C3A-59AE70609BB6}"/>
              </a:ext>
            </a:extLst>
          </p:cNvPr>
          <p:cNvSpPr>
            <a:spLocks noGrp="1"/>
          </p:cNvSpPr>
          <p:nvPr>
            <p:ph type="sldNum" sz="quarter" idx="4"/>
          </p:nvPr>
        </p:nvSpPr>
        <p:spPr/>
        <p:txBody>
          <a:bodyPr/>
          <a:lstStyle/>
          <a:p>
            <a:fld id="{CB2079F2-58AF-ED44-82D7-E04B2F6FD686}" type="slidenum">
              <a:rPr lang="en-US" smtClean="0"/>
              <a:pPr/>
              <a:t>50</a:t>
            </a:fld>
            <a:endParaRPr lang="en-US" dirty="0"/>
          </a:p>
        </p:txBody>
      </p:sp>
      <p:sp>
        <p:nvSpPr>
          <p:cNvPr id="5" name="Text Placeholder 4">
            <a:extLst>
              <a:ext uri="{FF2B5EF4-FFF2-40B4-BE49-F238E27FC236}">
                <a16:creationId xmlns:a16="http://schemas.microsoft.com/office/drawing/2014/main" id="{7991FC5A-225F-839C-0CDE-D831A2376F42}"/>
              </a:ext>
            </a:extLst>
          </p:cNvPr>
          <p:cNvSpPr>
            <a:spLocks noGrp="1"/>
          </p:cNvSpPr>
          <p:nvPr>
            <p:ph type="body" sz="quarter" idx="32"/>
          </p:nvPr>
        </p:nvSpPr>
        <p:spPr/>
        <p:txBody>
          <a:bodyPr numCol="1"/>
          <a:lstStyle/>
          <a:p>
            <a:pPr rtl="0"/>
            <a:r>
              <a:rPr lang="fr-FR" sz="1600" b="1" i="0" u="none" strike="noStrike" dirty="0">
                <a:effectLst/>
                <a:latin typeface="Calibri" panose="020F0502020204030204" pitchFamily="34" charset="0"/>
                <a:cs typeface="Calibri" panose="020F0502020204030204" pitchFamily="34" charset="0"/>
              </a:rPr>
              <a:t>Les principes clés de l'économie circulaire sont les suivants :</a:t>
            </a:r>
          </a:p>
          <a:p>
            <a:pPr rtl="0"/>
            <a:endParaRPr lang="fr-FR" sz="1600" b="1" i="0" u="none" strike="noStrik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Éliminer les déchets et la pollution dès la conception </a:t>
            </a:r>
            <a:r>
              <a:rPr lang="fr-FR" sz="1600" i="0" u="none" strike="noStrike" dirty="0">
                <a:effectLst/>
                <a:latin typeface="Calibri" panose="020F0502020204030204" pitchFamily="34" charset="0"/>
                <a:cs typeface="Calibri" panose="020F0502020204030204" pitchFamily="34" charset="0"/>
              </a:rPr>
              <a:t>: Les produits sont conçus en tenant compte de leur fin de vie, afin de garantir qu'ils puissent être facilement démontés et recyclés à la fin de leur cycle de vie.</a:t>
            </a: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Maintenir les produits et les matériaux en service </a:t>
            </a:r>
            <a:r>
              <a:rPr lang="fr-FR" sz="1600" i="0" u="none" strike="noStrike" dirty="0">
                <a:effectLst/>
                <a:latin typeface="Calibri" panose="020F0502020204030204" pitchFamily="34" charset="0"/>
                <a:cs typeface="Calibri" panose="020F0502020204030204" pitchFamily="34" charset="0"/>
              </a:rPr>
              <a:t>: Prolonger la durée de vie des produits par la réparation, la remise à neuf et la réutilisation permet d'optimiser leur valeur et de réduire les déchets.		</a:t>
            </a: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Régénérer les systèmes naturels : </a:t>
            </a:r>
            <a:r>
              <a:rPr lang="fr-FR" sz="1600" i="0" u="none" strike="noStrike" dirty="0">
                <a:effectLst/>
                <a:latin typeface="Calibri" panose="020F0502020204030204" pitchFamily="34" charset="0"/>
                <a:cs typeface="Calibri" panose="020F0502020204030204" pitchFamily="34" charset="0"/>
              </a:rPr>
              <a:t>Mettre l'accent sur l'utilisation de ressources renouvelables et concevoir des systèmes qui fonctionnent en harmonie avec la nature contribue à régénérer les écosystèmes et à réduire la dégradation de l'environnement.</a:t>
            </a: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Passer aux énergies renouvelables </a:t>
            </a:r>
            <a:r>
              <a:rPr lang="fr-FR" sz="1600" i="0" u="none" strike="noStrike" dirty="0">
                <a:effectLst/>
                <a:latin typeface="Calibri" panose="020F0502020204030204" pitchFamily="34" charset="0"/>
                <a:cs typeface="Calibri" panose="020F0502020204030204" pitchFamily="34" charset="0"/>
              </a:rPr>
              <a:t>: Passer des combustibles fossiles aux sources d'énergie renouvelables telles que l'énergie solaire et éolienne réduit la dépendance aux ressources limitées et atténue le changement climatique.</a:t>
            </a: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br>
              <a:rPr lang="sv-SE" sz="2000" b="0" i="0" u="none" strike="noStrike" dirty="0">
                <a:effectLst/>
              </a:rPr>
            </a:br>
            <a:br>
              <a:rPr lang="sv-SE" sz="2000" dirty="0"/>
            </a:b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2000" dirty="0"/>
            </a:br>
            <a:br>
              <a:rPr lang="sv-SE" sz="2000" dirty="0"/>
            </a:br>
            <a:endParaRPr lang="sv-SE" sz="1600" b="0" i="0" u="none" strike="noStrike" dirty="0">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58174C67-BDA6-E786-17FB-C32345B1177C}"/>
              </a:ext>
            </a:extLst>
          </p:cNvPr>
          <p:cNvSpPr>
            <a:spLocks noGrp="1"/>
          </p:cNvSpPr>
          <p:nvPr>
            <p:ph type="body" sz="quarter" idx="46"/>
          </p:nvPr>
        </p:nvSpPr>
        <p:spPr/>
        <p:txBody>
          <a:bodyPr>
            <a:normAutofit/>
          </a:bodyPr>
          <a:lstStyle/>
          <a:p>
            <a:r>
              <a:rPr lang="fr" dirty="0"/>
              <a:t>Adopter l’économie circulaire ?</a:t>
            </a:r>
          </a:p>
        </p:txBody>
      </p:sp>
      <p:sp>
        <p:nvSpPr>
          <p:cNvPr id="4" name="Text Placeholder 3">
            <a:extLst>
              <a:ext uri="{FF2B5EF4-FFF2-40B4-BE49-F238E27FC236}">
                <a16:creationId xmlns:a16="http://schemas.microsoft.com/office/drawing/2014/main" id="{9ECEEAD1-528E-D5B5-1CCB-87C0DA9B7888}"/>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C6040236-8735-E7E9-61C6-E37EB75FFC5C}"/>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9547029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7CDAC0-D11E-9BA1-6E03-6F85A7CB3CA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95D27D-21A0-678C-B530-B82CADDDD94D}"/>
              </a:ext>
            </a:extLst>
          </p:cNvPr>
          <p:cNvSpPr>
            <a:spLocks noGrp="1"/>
          </p:cNvSpPr>
          <p:nvPr>
            <p:ph type="sldNum" sz="quarter" idx="4"/>
          </p:nvPr>
        </p:nvSpPr>
        <p:spPr/>
        <p:txBody>
          <a:bodyPr/>
          <a:lstStyle/>
          <a:p>
            <a:fld id="{CB2079F2-58AF-ED44-82D7-E04B2F6FD686}" type="slidenum">
              <a:rPr lang="en-US" smtClean="0"/>
              <a:pPr/>
              <a:t>51</a:t>
            </a:fld>
            <a:endParaRPr lang="en-US" dirty="0"/>
          </a:p>
        </p:txBody>
      </p:sp>
      <p:sp>
        <p:nvSpPr>
          <p:cNvPr id="5" name="Text Placeholder 4">
            <a:extLst>
              <a:ext uri="{FF2B5EF4-FFF2-40B4-BE49-F238E27FC236}">
                <a16:creationId xmlns:a16="http://schemas.microsoft.com/office/drawing/2014/main" id="{DFE140E7-2EC1-4F1C-6A3F-8F9884553BB3}"/>
              </a:ext>
            </a:extLst>
          </p:cNvPr>
          <p:cNvSpPr>
            <a:spLocks noGrp="1"/>
          </p:cNvSpPr>
          <p:nvPr>
            <p:ph type="body" sz="quarter" idx="32"/>
          </p:nvPr>
        </p:nvSpPr>
        <p:spPr/>
        <p:txBody>
          <a:bodyPr numCol="1"/>
          <a:lstStyle/>
          <a:p>
            <a:pPr rtl="0"/>
            <a:r>
              <a:rPr lang="fr-FR" sz="1600" b="0" i="0" u="none" strike="noStrike" dirty="0">
                <a:effectLst/>
                <a:latin typeface="Calibri" panose="020F0502020204030204" pitchFamily="34" charset="0"/>
                <a:cs typeface="Calibri" panose="020F0502020204030204" pitchFamily="34" charset="0"/>
              </a:rPr>
              <a:t>L'économie fonctionnelle et l'économie coopérative sont deux modèles qui privilégient la collaboration, la durabilité et le bien-être social par rapport aux approches traditionnelles axées sur le profit. Voici une description de chacun d'eux :</a:t>
            </a:r>
          </a:p>
          <a:p>
            <a:pPr rtl="0"/>
            <a:endParaRPr lang="fr-FR" sz="1600" b="0" i="0" u="none" strike="noStrike" dirty="0">
              <a:effectLst/>
              <a:latin typeface="Calibri" panose="020F0502020204030204" pitchFamily="34" charset="0"/>
              <a:cs typeface="Calibri" panose="020F0502020204030204" pitchFamily="34" charset="0"/>
            </a:endParaRPr>
          </a:p>
          <a:p>
            <a:pPr marL="342900" indent="-342900" rtl="0">
              <a:buAutoNum type="arabicPeriod"/>
            </a:pPr>
            <a:r>
              <a:rPr lang="fr-FR" sz="1600" b="1" i="0" u="none" strike="noStrike" dirty="0">
                <a:effectLst/>
                <a:latin typeface="Calibri" panose="020F0502020204030204" pitchFamily="34" charset="0"/>
                <a:cs typeface="Calibri" panose="020F0502020204030204" pitchFamily="34" charset="0"/>
              </a:rPr>
              <a:t>Économie fonctionnelle :</a:t>
            </a:r>
          </a:p>
          <a:p>
            <a:pPr rtl="0"/>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Dans l'économie fonctionnelle, l'accent est mis sur la performance et l'utilité des produits ou des services plutôt que sur leur propriété.</a:t>
            </a: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 Au lieu de posséder des produits en propre, les consommateurs y ont accès par le biais de services tels que la location, le crédit-bail ou le partage de plateformes.</a:t>
            </a: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L'objectif est de maximiser l'utilisation des ressources et de minimiser les déchets en s'assurant que les produits sont utilisés efficacement tout au long de leur cycle de vie.</a:t>
            </a: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Les produits sont conçus pour être durables, réparables et évolutifs, ce qui prolonge leur durée de vie et réduit le besoin de nouvelle production.</a:t>
            </a:r>
          </a:p>
          <a:p>
            <a:pPr marL="285750" indent="-285750" rtl="0">
              <a:buFont typeface="Arial" panose="020B0604020202020204" pitchFamily="34" charset="0"/>
              <a:buChar char="•"/>
            </a:pPr>
            <a:r>
              <a:rPr lang="fr-FR" sz="1600" b="0" i="0" u="none" strike="noStrike" dirty="0">
                <a:effectLst/>
                <a:latin typeface="Calibri" panose="020F0502020204030204" pitchFamily="34" charset="0"/>
                <a:cs typeface="Calibri" panose="020F0502020204030204" pitchFamily="34" charset="0"/>
              </a:rPr>
              <a:t>Ce modèle encourage les entreprises à assumer la responsabilité de l'ensemble du cycle de vie de leurs produits, y compris l'élimination et le recyclage.</a:t>
            </a: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br>
              <a:rPr lang="sv-SE" sz="2800" dirty="0"/>
            </a:br>
            <a:br>
              <a:rPr lang="sv-SE" sz="2800" dirty="0"/>
            </a:br>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1E44287-A757-026C-F23B-297AFA90AFA5}"/>
              </a:ext>
            </a:extLst>
          </p:cNvPr>
          <p:cNvSpPr>
            <a:spLocks noGrp="1"/>
          </p:cNvSpPr>
          <p:nvPr>
            <p:ph type="body" sz="quarter" idx="46"/>
          </p:nvPr>
        </p:nvSpPr>
        <p:spPr/>
        <p:txBody>
          <a:bodyPr>
            <a:normAutofit/>
          </a:bodyPr>
          <a:lstStyle/>
          <a:p>
            <a:r>
              <a:rPr lang="fr" dirty="0"/>
              <a:t>Les économies fonctionnelles et coopératives</a:t>
            </a:r>
          </a:p>
        </p:txBody>
      </p:sp>
      <p:sp>
        <p:nvSpPr>
          <p:cNvPr id="4" name="Text Placeholder 3">
            <a:extLst>
              <a:ext uri="{FF2B5EF4-FFF2-40B4-BE49-F238E27FC236}">
                <a16:creationId xmlns:a16="http://schemas.microsoft.com/office/drawing/2014/main" id="{705E535A-A6C3-96F2-7C81-4572F0276938}"/>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197D6627-66AD-49C4-76A3-68D11B176F3D}"/>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3276204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AFB76-1950-5A89-68FB-63CE38DEF97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78C669D-2235-15FB-06CF-5D0E9E5F7D80}"/>
              </a:ext>
            </a:extLst>
          </p:cNvPr>
          <p:cNvSpPr>
            <a:spLocks noGrp="1"/>
          </p:cNvSpPr>
          <p:nvPr>
            <p:ph type="sldNum" sz="quarter" idx="4"/>
          </p:nvPr>
        </p:nvSpPr>
        <p:spPr/>
        <p:txBody>
          <a:bodyPr/>
          <a:lstStyle/>
          <a:p>
            <a:fld id="{CB2079F2-58AF-ED44-82D7-E04B2F6FD686}" type="slidenum">
              <a:rPr lang="en-US" smtClean="0"/>
              <a:pPr/>
              <a:t>52</a:t>
            </a:fld>
            <a:endParaRPr lang="en-US" dirty="0"/>
          </a:p>
        </p:txBody>
      </p:sp>
      <p:sp>
        <p:nvSpPr>
          <p:cNvPr id="5" name="Text Placeholder 4">
            <a:extLst>
              <a:ext uri="{FF2B5EF4-FFF2-40B4-BE49-F238E27FC236}">
                <a16:creationId xmlns:a16="http://schemas.microsoft.com/office/drawing/2014/main" id="{233A5F4C-D854-2E1D-077D-BBD4F069C2CA}"/>
              </a:ext>
            </a:extLst>
          </p:cNvPr>
          <p:cNvSpPr>
            <a:spLocks noGrp="1"/>
          </p:cNvSpPr>
          <p:nvPr>
            <p:ph type="body" sz="quarter" idx="32"/>
          </p:nvPr>
        </p:nvSpPr>
        <p:spPr>
          <a:xfrm>
            <a:off x="801602" y="2309715"/>
            <a:ext cx="5956470" cy="7400632"/>
          </a:xfrm>
        </p:spPr>
        <p:txBody>
          <a:bodyPr numCol="1"/>
          <a:lstStyle/>
          <a:p>
            <a:pPr rtl="0"/>
            <a:r>
              <a:rPr lang="fr-FR" sz="1600" b="1" i="0" u="none" strike="noStrike" dirty="0">
                <a:effectLst/>
                <a:latin typeface="Calibri" panose="020F0502020204030204" pitchFamily="34" charset="0"/>
                <a:cs typeface="Calibri" panose="020F0502020204030204" pitchFamily="34" charset="0"/>
              </a:rPr>
              <a:t>2. Économie coopérative :</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L'économie coopérative met l'accent sur la propriété démocratique, le contrôle et le partage des bénéfices entre les parties prenantes.</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Les coopératives sont détenues et gérées par leurs membres, qui peuvent être des employés, des clients ou des communautés locales.</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La prise de décision est généralement décentralisée, les membres ayant leur mot à dire sur l'orientation et la gouvernance de la coopérative.</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Les bénéfices sont souvent réinvestis dans la coopérative ou répartis équitablement entre les membres, plutôt que d'être maximisés pour les actionnaires.</a:t>
            </a:r>
          </a:p>
          <a:p>
            <a:pPr marL="285750" indent="-285750" rtl="0">
              <a:buFont typeface="Arial" panose="020B0604020202020204" pitchFamily="34" charset="0"/>
              <a:buChar char="•"/>
            </a:pPr>
            <a:r>
              <a:rPr lang="fr-FR" sz="1600" i="0" u="none" strike="noStrike" dirty="0">
                <a:effectLst/>
                <a:latin typeface="Calibri" panose="020F0502020204030204" pitchFamily="34" charset="0"/>
                <a:cs typeface="Calibri" panose="020F0502020204030204" pitchFamily="34" charset="0"/>
              </a:rPr>
              <a:t>Les coopératives peuvent opérer dans divers secteurs, notamment l'agriculture, la finance, le logement et les biens de consommation, en promouvant la démocratie économique et la cohésion sociale.</a:t>
            </a:r>
          </a:p>
          <a:p>
            <a:pPr rtl="0"/>
            <a:endParaRPr lang="fr-FR" sz="1600" i="0" u="none" strike="noStrike" dirty="0">
              <a:effectLst/>
              <a:latin typeface="Calibri" panose="020F0502020204030204" pitchFamily="34" charset="0"/>
              <a:cs typeface="Calibri" panose="020F0502020204030204" pitchFamily="34" charset="0"/>
            </a:endParaRPr>
          </a:p>
          <a:p>
            <a:pPr rtl="0"/>
            <a:r>
              <a:rPr lang="fr-FR" sz="1600" i="0" u="none" strike="noStrike" dirty="0">
                <a:effectLst/>
                <a:latin typeface="Calibri" panose="020F0502020204030204" pitchFamily="34" charset="0"/>
                <a:cs typeface="Calibri" panose="020F0502020204030204" pitchFamily="34" charset="0"/>
              </a:rPr>
              <a:t>L'économie fonctionnelle et l'économie coopérative remettent toutes deux en question le modèle capitaliste traditionnel en donnant la priorité à la durabilité, à la responsabilité sociale et au bien-être collectif. Elles offrent des cadres alternatifs pour organiser l'activité économique qui sont plus inclusifs, plus résilients et plus alignés sur des objectifs sociétaux plus larges.</a:t>
            </a: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1C82B73-8A8E-F6F9-6788-607751B110B3}"/>
              </a:ext>
            </a:extLst>
          </p:cNvPr>
          <p:cNvSpPr>
            <a:spLocks noGrp="1"/>
          </p:cNvSpPr>
          <p:nvPr>
            <p:ph type="body" sz="quarter" idx="46"/>
          </p:nvPr>
        </p:nvSpPr>
        <p:spPr/>
        <p:txBody>
          <a:bodyPr>
            <a:normAutofit/>
          </a:bodyPr>
          <a:lstStyle/>
          <a:p>
            <a:r>
              <a:rPr lang="fr" dirty="0"/>
              <a:t>Les économies fonctionnelles et coopératives</a:t>
            </a:r>
          </a:p>
        </p:txBody>
      </p:sp>
      <p:sp>
        <p:nvSpPr>
          <p:cNvPr id="4" name="Text Placeholder 3">
            <a:extLst>
              <a:ext uri="{FF2B5EF4-FFF2-40B4-BE49-F238E27FC236}">
                <a16:creationId xmlns:a16="http://schemas.microsoft.com/office/drawing/2014/main" id="{5A2B38A3-D658-1CF7-95EE-BCD5A3D22E67}"/>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E03FC360-618B-2FDD-4D0B-B245854420D7}"/>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8233914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D591DB-C291-576D-3BF1-BE921773882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6C17A9-8EBE-22C1-6F92-64EE3DA50ADC}"/>
              </a:ext>
            </a:extLst>
          </p:cNvPr>
          <p:cNvSpPr>
            <a:spLocks noGrp="1"/>
          </p:cNvSpPr>
          <p:nvPr>
            <p:ph type="sldNum" sz="quarter" idx="4"/>
          </p:nvPr>
        </p:nvSpPr>
        <p:spPr/>
        <p:txBody>
          <a:bodyPr/>
          <a:lstStyle/>
          <a:p>
            <a:fld id="{CB2079F2-58AF-ED44-82D7-E04B2F6FD686}" type="slidenum">
              <a:rPr lang="en-US" smtClean="0"/>
              <a:pPr/>
              <a:t>53</a:t>
            </a:fld>
            <a:endParaRPr lang="en-US" dirty="0"/>
          </a:p>
        </p:txBody>
      </p:sp>
      <p:sp>
        <p:nvSpPr>
          <p:cNvPr id="5" name="Text Placeholder 4">
            <a:extLst>
              <a:ext uri="{FF2B5EF4-FFF2-40B4-BE49-F238E27FC236}">
                <a16:creationId xmlns:a16="http://schemas.microsoft.com/office/drawing/2014/main" id="{DC8BAAF4-5BF6-28D4-6DC2-1B85638652FE}"/>
              </a:ext>
            </a:extLst>
          </p:cNvPr>
          <p:cNvSpPr>
            <a:spLocks noGrp="1"/>
          </p:cNvSpPr>
          <p:nvPr>
            <p:ph type="body" sz="quarter" idx="32"/>
          </p:nvPr>
        </p:nvSpPr>
        <p:spPr/>
        <p:txBody>
          <a:bodyPr numCol="1"/>
          <a:lstStyle/>
          <a:p>
            <a:pPr rtl="0"/>
            <a:r>
              <a:rPr lang="fr-FR" sz="1600" b="0" i="0" u="none" strike="noStrike" dirty="0">
                <a:effectLst/>
                <a:latin typeface="Calibri" panose="020F0502020204030204" pitchFamily="34" charset="0"/>
                <a:cs typeface="Calibri" panose="020F0502020204030204" pitchFamily="34" charset="0"/>
              </a:rPr>
              <a:t>L'économie sociale et solidaire (ESS) désigne un système d'activité économique qui privilégie le bien-être social et la solidarité par rapport au profit purement financier. Dans l'ESS, les entreprises et les organisations visent à répondre aux besoins sociaux, à promouvoir l'inclusion et à favoriser la coopération au sein des communautés. Les principales caractéristiques de l'ESS sont les suivantes :</a:t>
            </a:r>
          </a:p>
          <a:p>
            <a:pPr rtl="0"/>
            <a:endParaRPr lang="fr-FR" sz="160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600" b="1" i="0" u="none" strike="noStrike" dirty="0">
                <a:effectLst/>
                <a:latin typeface="Calibri" panose="020F0502020204030204" pitchFamily="34" charset="0"/>
                <a:cs typeface="Calibri" panose="020F0502020204030204" pitchFamily="34" charset="0"/>
              </a:rPr>
              <a:t>Objectifs sociaux </a:t>
            </a:r>
            <a:r>
              <a:rPr lang="fr-FR" sz="1600" b="0" i="0" u="none" strike="noStrike" dirty="0">
                <a:effectLst/>
                <a:latin typeface="Calibri" panose="020F0502020204030204" pitchFamily="34" charset="0"/>
                <a:cs typeface="Calibri" panose="020F0502020204030204" pitchFamily="34" charset="0"/>
              </a:rPr>
              <a:t>: les entités de l'ESS donnent la priorité à des objectifs sociaux tels que la réduction de la pauvreté, la création d'emplois, le développement communautaire et la durabilité environnementale.</a:t>
            </a:r>
          </a:p>
          <a:p>
            <a:pPr marL="342900" indent="-342900" rtl="0">
              <a:buFont typeface="+mj-lt"/>
              <a:buAutoNum type="arabicPeriod"/>
            </a:pPr>
            <a:endParaRPr lang="fr-FR" sz="160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600" b="1" i="0" u="none" strike="noStrike" dirty="0">
                <a:effectLst/>
                <a:latin typeface="Calibri" panose="020F0502020204030204" pitchFamily="34" charset="0"/>
                <a:cs typeface="Calibri" panose="020F0502020204030204" pitchFamily="34" charset="0"/>
              </a:rPr>
              <a:t>Solidarité et coopération </a:t>
            </a:r>
            <a:r>
              <a:rPr lang="fr-FR" sz="1600" b="0" i="0" u="none" strike="noStrike" dirty="0">
                <a:effectLst/>
                <a:latin typeface="Calibri" panose="020F0502020204030204" pitchFamily="34" charset="0"/>
                <a:cs typeface="Calibri" panose="020F0502020204030204" pitchFamily="34" charset="0"/>
              </a:rPr>
              <a:t>: l'ESS met l'accent sur la solidarité entre les membres et les parties prenantes, en favorisant la collaboration et le soutien mutuel plutôt que la concurrence. Cela implique souvent la propriété collective, des processus décisionnels démocratiques et le partage des bénéfices.</a:t>
            </a:r>
          </a:p>
          <a:p>
            <a:pPr marL="342900" indent="-342900" rtl="0">
              <a:buFont typeface="+mj-lt"/>
              <a:buAutoNum type="arabicPeriod"/>
            </a:pPr>
            <a:endParaRPr lang="fr-FR" sz="160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600" b="1" i="0" u="none" strike="noStrike" dirty="0">
                <a:effectLst/>
                <a:latin typeface="Calibri" panose="020F0502020204030204" pitchFamily="34" charset="0"/>
                <a:cs typeface="Calibri" panose="020F0502020204030204" pitchFamily="34" charset="0"/>
              </a:rPr>
              <a:t>Inclusion et autonomisation </a:t>
            </a:r>
            <a:r>
              <a:rPr lang="fr-FR" sz="1600" b="0" i="0" u="none" strike="noStrike" dirty="0">
                <a:effectLst/>
                <a:latin typeface="Calibri" panose="020F0502020204030204" pitchFamily="34" charset="0"/>
                <a:cs typeface="Calibri" panose="020F0502020204030204" pitchFamily="34" charset="0"/>
              </a:rPr>
              <a:t>: l'ESS s'efforce d'inclure les groupes marginalisés, d'autonomiser les communautés et de promouvoir l'égalité et la justice sociale. Elle offre souvent aux personnes marginalisées la possibilité de participer aux activités économiques et aux processus décisionnels.		</a:t>
            </a:r>
          </a:p>
          <a:p>
            <a:pPr rtl="0"/>
            <a:endParaRPr lang="fr-FR" sz="1600" b="0" i="0" u="none" strike="noStrike" dirty="0">
              <a:effectLst/>
              <a:latin typeface="Calibri" panose="020F0502020204030204" pitchFamily="34" charset="0"/>
              <a:cs typeface="Calibri" panose="020F0502020204030204" pitchFamily="34" charset="0"/>
            </a:endParaRPr>
          </a:p>
          <a:p>
            <a:pPr rtl="0"/>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1B40019D-F85D-BD58-E148-45D72CC93EBA}"/>
              </a:ext>
            </a:extLst>
          </p:cNvPr>
          <p:cNvSpPr>
            <a:spLocks noGrp="1"/>
          </p:cNvSpPr>
          <p:nvPr>
            <p:ph type="body" sz="quarter" idx="46"/>
          </p:nvPr>
        </p:nvSpPr>
        <p:spPr/>
        <p:txBody>
          <a:bodyPr>
            <a:normAutofit/>
          </a:bodyPr>
          <a:lstStyle/>
          <a:p>
            <a:r>
              <a:rPr lang="fr" dirty="0"/>
              <a:t>L'Economie Sociale et Solidaire (ESS)</a:t>
            </a:r>
          </a:p>
        </p:txBody>
      </p:sp>
      <p:sp>
        <p:nvSpPr>
          <p:cNvPr id="4" name="Text Placeholder 3">
            <a:extLst>
              <a:ext uri="{FF2B5EF4-FFF2-40B4-BE49-F238E27FC236}">
                <a16:creationId xmlns:a16="http://schemas.microsoft.com/office/drawing/2014/main" id="{FC6C1141-3390-C97C-38A7-966B9A1176AE}"/>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C2F8E8DB-F8D1-BC1D-A295-ECAFA621B833}"/>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5132170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FC08D8-CDBE-BC0B-DBBC-F640E86DDAD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70E5ED-24C5-7327-747A-B024B8902FD5}"/>
              </a:ext>
            </a:extLst>
          </p:cNvPr>
          <p:cNvSpPr>
            <a:spLocks noGrp="1"/>
          </p:cNvSpPr>
          <p:nvPr>
            <p:ph type="sldNum" sz="quarter" idx="4"/>
          </p:nvPr>
        </p:nvSpPr>
        <p:spPr/>
        <p:txBody>
          <a:bodyPr/>
          <a:lstStyle/>
          <a:p>
            <a:fld id="{CB2079F2-58AF-ED44-82D7-E04B2F6FD686}" type="slidenum">
              <a:rPr lang="en-US" smtClean="0"/>
              <a:pPr/>
              <a:t>54</a:t>
            </a:fld>
            <a:endParaRPr lang="en-US" dirty="0"/>
          </a:p>
        </p:txBody>
      </p:sp>
      <p:sp>
        <p:nvSpPr>
          <p:cNvPr id="5" name="Text Placeholder 4">
            <a:extLst>
              <a:ext uri="{FF2B5EF4-FFF2-40B4-BE49-F238E27FC236}">
                <a16:creationId xmlns:a16="http://schemas.microsoft.com/office/drawing/2014/main" id="{794E5E72-B743-0002-1D1C-AF875E8CBBA6}"/>
              </a:ext>
            </a:extLst>
          </p:cNvPr>
          <p:cNvSpPr>
            <a:spLocks noGrp="1"/>
          </p:cNvSpPr>
          <p:nvPr>
            <p:ph type="body" sz="quarter" idx="32"/>
          </p:nvPr>
        </p:nvSpPr>
        <p:spPr/>
        <p:txBody>
          <a:bodyPr numCol="1"/>
          <a:lstStyle/>
          <a:p>
            <a:pPr marL="342900" indent="-342900" rtl="0">
              <a:buFont typeface="+mj-lt"/>
              <a:buAutoNum type="arabicPeriod" startAt="4"/>
            </a:pPr>
            <a:r>
              <a:rPr lang="fr-FR" sz="1600" b="1" i="0" u="none" strike="noStrike" dirty="0">
                <a:effectLst/>
                <a:latin typeface="Calibri" panose="020F0502020204030204" pitchFamily="34" charset="0"/>
                <a:cs typeface="Calibri" panose="020F0502020204030204" pitchFamily="34" charset="0"/>
              </a:rPr>
              <a:t>Pratiques durables : </a:t>
            </a:r>
            <a:r>
              <a:rPr lang="fr-FR" sz="1600" i="0" u="none" strike="noStrike" dirty="0">
                <a:effectLst/>
                <a:latin typeface="Calibri" panose="020F0502020204030204" pitchFamily="34" charset="0"/>
                <a:cs typeface="Calibri" panose="020F0502020204030204" pitchFamily="34" charset="0"/>
              </a:rPr>
              <a:t>Les entreprises et organisations de l'ESS adoptent des pratiques durables pour minimiser l'impact environnemental et promouvoir la résilience écologique à long terme.</a:t>
            </a:r>
          </a:p>
          <a:p>
            <a:pPr marL="342900" indent="-342900" rtl="0">
              <a:buFont typeface="+mj-lt"/>
              <a:buAutoNum type="arabicPeriod" startAt="4"/>
            </a:pPr>
            <a:endParaRPr lang="fr-FR" sz="160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4"/>
            </a:pPr>
            <a:r>
              <a:rPr lang="fr-FR" sz="1600" b="1" i="0" u="none" strike="noStrike" dirty="0">
                <a:effectLst/>
                <a:latin typeface="Calibri" panose="020F0502020204030204" pitchFamily="34" charset="0"/>
                <a:cs typeface="Calibri" panose="020F0502020204030204" pitchFamily="34" charset="0"/>
              </a:rPr>
              <a:t>Développement local : </a:t>
            </a:r>
            <a:r>
              <a:rPr lang="fr-FR" sz="1600" i="0" u="none" strike="noStrike" dirty="0">
                <a:effectLst/>
                <a:latin typeface="Calibri" panose="020F0502020204030204" pitchFamily="34" charset="0"/>
                <a:cs typeface="Calibri" panose="020F0502020204030204" pitchFamily="34" charset="0"/>
              </a:rPr>
              <a:t>L'ESS se concentre souvent sur le développement économique local, en soutenant les producteurs, les entreprises et les communautés locales afin de renforcer leur autonomie et leur résilience face aux chocs économiques externes.</a:t>
            </a:r>
          </a:p>
          <a:p>
            <a:pPr marL="342900" indent="-342900" rtl="0">
              <a:buFont typeface="+mj-lt"/>
              <a:buAutoNum type="arabicPeriod" startAt="4"/>
            </a:pPr>
            <a:endParaRPr lang="fr-FR" sz="160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4"/>
            </a:pPr>
            <a:r>
              <a:rPr lang="fr-FR" sz="1600" b="1" i="0" u="none" strike="noStrike" dirty="0">
                <a:effectLst/>
                <a:latin typeface="Calibri" panose="020F0502020204030204" pitchFamily="34" charset="0"/>
                <a:cs typeface="Calibri" panose="020F0502020204030204" pitchFamily="34" charset="0"/>
              </a:rPr>
              <a:t>Diversité des formes organisationnelles : </a:t>
            </a:r>
            <a:r>
              <a:rPr lang="fr-FR" sz="1600" i="0" u="none" strike="noStrike" dirty="0">
                <a:effectLst/>
                <a:latin typeface="Calibri" panose="020F0502020204030204" pitchFamily="34" charset="0"/>
                <a:cs typeface="Calibri" panose="020F0502020204030204" pitchFamily="34" charset="0"/>
              </a:rPr>
              <a:t>L'ESS englobe un large éventail de formes organisationnelles, notamment les coopératives, les associations mutuelles, les organisations à but non lucratif, les entreprises sociales et les initiatives communautaires.</a:t>
            </a:r>
          </a:p>
          <a:p>
            <a:pPr marL="342900" indent="-342900" rtl="0">
              <a:buFont typeface="+mj-lt"/>
              <a:buAutoNum type="arabicPeriod" startAt="4"/>
            </a:pPr>
            <a:endParaRPr lang="fr-FR" sz="1600" b="1" i="0" u="none" strike="noStrike" dirty="0">
              <a:effectLst/>
              <a:latin typeface="Calibri" panose="020F0502020204030204" pitchFamily="34" charset="0"/>
              <a:cs typeface="Calibri" panose="020F0502020204030204" pitchFamily="34" charset="0"/>
            </a:endParaRPr>
          </a:p>
          <a:p>
            <a:pPr rtl="0"/>
            <a:r>
              <a:rPr lang="fr-FR" sz="1600" i="0" u="none" strike="noStrike" dirty="0">
                <a:effectLst/>
                <a:latin typeface="Calibri" panose="020F0502020204030204" pitchFamily="34" charset="0"/>
                <a:cs typeface="Calibri" panose="020F0502020204030204" pitchFamily="34" charset="0"/>
              </a:rPr>
              <a:t>Dans l'ensemble, l'économie sociale et solidaire représente un modèle économique alternatif qui privilégie le bien-être social et environnemental parallèlement à la prospérité économique. Elle vise à créer une économie plus inclusive, démocratique et durable qui répond aux besoins des personnes et des communautés.</a:t>
            </a:r>
          </a:p>
          <a:p>
            <a:pPr marL="342900" indent="-342900" rtl="0">
              <a:buFont typeface="+mj-lt"/>
              <a:buAutoNum type="arabicPeriod" startAt="4"/>
            </a:pPr>
            <a:endParaRPr lang="fr-FR" sz="16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4"/>
            </a:pPr>
            <a:endParaRPr lang="fr-FR" sz="16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4"/>
            </a:pPr>
            <a:endParaRPr lang="fr-FR" sz="16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4"/>
            </a:pP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1C1B72F-1548-91D6-3BE9-C727C91D1E41}"/>
              </a:ext>
            </a:extLst>
          </p:cNvPr>
          <p:cNvSpPr>
            <a:spLocks noGrp="1"/>
          </p:cNvSpPr>
          <p:nvPr>
            <p:ph type="body" sz="quarter" idx="46"/>
          </p:nvPr>
        </p:nvSpPr>
        <p:spPr/>
        <p:txBody>
          <a:bodyPr>
            <a:normAutofit/>
          </a:bodyPr>
          <a:lstStyle/>
          <a:p>
            <a:r>
              <a:rPr lang="fr" dirty="0"/>
              <a:t>L'Economie Sociale et Solidaire (ESS)</a:t>
            </a:r>
          </a:p>
        </p:txBody>
      </p:sp>
      <p:sp>
        <p:nvSpPr>
          <p:cNvPr id="4" name="Text Placeholder 3">
            <a:extLst>
              <a:ext uri="{FF2B5EF4-FFF2-40B4-BE49-F238E27FC236}">
                <a16:creationId xmlns:a16="http://schemas.microsoft.com/office/drawing/2014/main" id="{CA7D580F-5765-7DA6-BB17-972FF6502601}"/>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4AC4BA47-0C2D-9637-C173-D2DCA4F41A08}"/>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0093919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9C97B-D116-C045-2A47-4ACD58917C9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DBF46C1-1C4A-6E62-EA90-C6F9083C28A6}"/>
              </a:ext>
            </a:extLst>
          </p:cNvPr>
          <p:cNvSpPr>
            <a:spLocks noGrp="1"/>
          </p:cNvSpPr>
          <p:nvPr>
            <p:ph type="sldNum" sz="quarter" idx="4"/>
          </p:nvPr>
        </p:nvSpPr>
        <p:spPr/>
        <p:txBody>
          <a:bodyPr/>
          <a:lstStyle/>
          <a:p>
            <a:fld id="{CB2079F2-58AF-ED44-82D7-E04B2F6FD686}" type="slidenum">
              <a:rPr lang="en-US" smtClean="0"/>
              <a:pPr/>
              <a:t>55</a:t>
            </a:fld>
            <a:endParaRPr lang="en-US" dirty="0"/>
          </a:p>
        </p:txBody>
      </p:sp>
      <p:sp>
        <p:nvSpPr>
          <p:cNvPr id="5" name="Text Placeholder 4">
            <a:extLst>
              <a:ext uri="{FF2B5EF4-FFF2-40B4-BE49-F238E27FC236}">
                <a16:creationId xmlns:a16="http://schemas.microsoft.com/office/drawing/2014/main" id="{EA302668-5B37-C83B-AFE4-505D948EF8C7}"/>
              </a:ext>
            </a:extLst>
          </p:cNvPr>
          <p:cNvSpPr>
            <a:spLocks noGrp="1"/>
          </p:cNvSpPr>
          <p:nvPr>
            <p:ph type="body" sz="quarter" idx="32"/>
          </p:nvPr>
        </p:nvSpPr>
        <p:spPr>
          <a:xfrm>
            <a:off x="696686" y="2142106"/>
            <a:ext cx="6061386" cy="7400632"/>
          </a:xfrm>
        </p:spPr>
        <p:txBody>
          <a:bodyPr numCol="1"/>
          <a:lstStyle/>
          <a:p>
            <a:pPr rtl="0"/>
            <a:r>
              <a:rPr lang="fr-FR" sz="1600" b="0" i="0" u="none" strike="noStrike" dirty="0">
                <a:effectLst/>
                <a:latin typeface="Calibri" panose="020F0502020204030204" pitchFamily="34" charset="0"/>
                <a:cs typeface="Calibri" panose="020F0502020204030204" pitchFamily="34" charset="0"/>
              </a:rPr>
              <a:t>Le terme « </a:t>
            </a:r>
            <a:r>
              <a:rPr lang="fr-FR" sz="1600" b="0" i="0" u="none" strike="noStrike" dirty="0" err="1">
                <a:effectLst/>
                <a:latin typeface="Calibri" panose="020F0502020204030204" pitchFamily="34" charset="0"/>
                <a:cs typeface="Calibri" panose="020F0502020204030204" pitchFamily="34" charset="0"/>
              </a:rPr>
              <a:t>permaentreprise</a:t>
            </a:r>
            <a:r>
              <a:rPr lang="fr-FR" sz="1600" b="0" i="0" u="none" strike="noStrike" dirty="0">
                <a:effectLst/>
                <a:latin typeface="Calibri" panose="020F0502020204030204" pitchFamily="34" charset="0"/>
                <a:cs typeface="Calibri" panose="020F0502020204030204" pitchFamily="34" charset="0"/>
              </a:rPr>
              <a:t> » combine « permaculture » et « entreprise », indiquant un modèle d'entreprise inspiré des principes de la permaculture. La permaculture est une approche de conception écologique visant à créer des systèmes durables et autosuffisants inspirés des écosystèmes naturels. Une </a:t>
            </a:r>
            <a:r>
              <a:rPr lang="fr-FR" sz="1600" b="0" i="0" u="none" strike="noStrike" dirty="0" err="1">
                <a:effectLst/>
                <a:latin typeface="Calibri" panose="020F0502020204030204" pitchFamily="34" charset="0"/>
                <a:cs typeface="Calibri" panose="020F0502020204030204" pitchFamily="34" charset="0"/>
              </a:rPr>
              <a:t>permaentreprise</a:t>
            </a:r>
            <a:r>
              <a:rPr lang="fr-FR" sz="1600" b="0" i="0" u="none" strike="noStrike" dirty="0">
                <a:effectLst/>
                <a:latin typeface="Calibri" panose="020F0502020204030204" pitchFamily="34" charset="0"/>
                <a:cs typeface="Calibri" panose="020F0502020204030204" pitchFamily="34" charset="0"/>
              </a:rPr>
              <a:t> est donc une entreprise qui intègre les principes de la permaculture dans ses activités, en visant la durabilité, la résilience et l'harmonie avec la nature.</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1" i="0" u="none" strike="noStrike" dirty="0">
                <a:effectLst/>
                <a:latin typeface="Calibri" panose="020F0502020204030204" pitchFamily="34" charset="0"/>
                <a:cs typeface="Calibri" panose="020F0502020204030204" pitchFamily="34" charset="0"/>
              </a:rPr>
              <a:t>Les principales caractéristiques d'une </a:t>
            </a:r>
            <a:r>
              <a:rPr lang="fr-FR" sz="1600" b="1" i="0" u="none" strike="noStrike" dirty="0" err="1">
                <a:effectLst/>
                <a:latin typeface="Calibri" panose="020F0502020204030204" pitchFamily="34" charset="0"/>
                <a:cs typeface="Calibri" panose="020F0502020204030204" pitchFamily="34" charset="0"/>
              </a:rPr>
              <a:t>permaentreprise</a:t>
            </a:r>
            <a:r>
              <a:rPr lang="fr-FR" sz="1600" b="1" i="0" u="none" strike="noStrike" dirty="0">
                <a:effectLst/>
                <a:latin typeface="Calibri" panose="020F0502020204030204" pitchFamily="34" charset="0"/>
                <a:cs typeface="Calibri" panose="020F0502020204030204" pitchFamily="34" charset="0"/>
              </a:rPr>
              <a:t> sont les suivantes :</a:t>
            </a:r>
          </a:p>
          <a:p>
            <a:pPr rtl="0"/>
            <a:endParaRPr lang="fr-FR" sz="160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600" b="1" i="0" u="none" strike="noStrike" dirty="0">
                <a:effectLst/>
                <a:latin typeface="Calibri" panose="020F0502020204030204" pitchFamily="34" charset="0"/>
                <a:cs typeface="Calibri" panose="020F0502020204030204" pitchFamily="34" charset="0"/>
              </a:rPr>
              <a:t>Imitation de l'écosystème : </a:t>
            </a:r>
            <a:r>
              <a:rPr lang="fr-FR" sz="1600" b="0" i="0" u="none" strike="noStrike" dirty="0">
                <a:effectLst/>
                <a:latin typeface="Calibri" panose="020F0502020204030204" pitchFamily="34" charset="0"/>
                <a:cs typeface="Calibri" panose="020F0502020204030204" pitchFamily="34" charset="0"/>
              </a:rPr>
              <a:t>à l'instar de la conception permaculturelle, une </a:t>
            </a:r>
            <a:r>
              <a:rPr lang="fr-FR" sz="1600" b="0" i="0" u="none" strike="noStrike" dirty="0" err="1">
                <a:effectLst/>
                <a:latin typeface="Calibri" panose="020F0502020204030204" pitchFamily="34" charset="0"/>
                <a:cs typeface="Calibri" panose="020F0502020204030204" pitchFamily="34" charset="0"/>
              </a:rPr>
              <a:t>permaentreprise</a:t>
            </a:r>
            <a:r>
              <a:rPr lang="fr-FR" sz="1600" b="0" i="0" u="none" strike="noStrike" dirty="0">
                <a:effectLst/>
                <a:latin typeface="Calibri" panose="020F0502020204030204" pitchFamily="34" charset="0"/>
                <a:cs typeface="Calibri" panose="020F0502020204030204" pitchFamily="34" charset="0"/>
              </a:rPr>
              <a:t> imite les écosystèmes naturels, en utilisant des principes tels que la diversité, la résilience et les systèmes en boucle fermée. Elle vise à créer un modèle d'entreprise qui fonctionne en harmonie avec les processus naturels plutôt que d'exploiter ou d'épuiser les ressources.</a:t>
            </a:r>
          </a:p>
          <a:p>
            <a:pPr marL="342900" indent="-342900" rtl="0">
              <a:buFont typeface="+mj-lt"/>
              <a:buAutoNum type="arabicPeriod"/>
            </a:pPr>
            <a:endParaRPr lang="fr-FR" sz="160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600" b="1" i="0" u="none" strike="noStrike" dirty="0">
                <a:effectLst/>
                <a:latin typeface="Calibri" panose="020F0502020204030204" pitchFamily="34" charset="0"/>
                <a:cs typeface="Calibri" panose="020F0502020204030204" pitchFamily="34" charset="0"/>
              </a:rPr>
              <a:t>Pratiques régénératives : </a:t>
            </a:r>
            <a:r>
              <a:rPr lang="fr-FR" sz="1600" b="0" i="0" u="none" strike="noStrike" dirty="0">
                <a:effectLst/>
                <a:latin typeface="Calibri" panose="020F0502020204030204" pitchFamily="34" charset="0"/>
                <a:cs typeface="Calibri" panose="020F0502020204030204" pitchFamily="34" charset="0"/>
              </a:rPr>
              <a:t>Les </a:t>
            </a:r>
            <a:r>
              <a:rPr lang="fr-FR" sz="1600" b="0" i="0" u="none" strike="noStrike" dirty="0" err="1">
                <a:effectLst/>
                <a:latin typeface="Calibri" panose="020F0502020204030204" pitchFamily="34" charset="0"/>
                <a:cs typeface="Calibri" panose="020F0502020204030204" pitchFamily="34" charset="0"/>
              </a:rPr>
              <a:t>permaentreprises</a:t>
            </a:r>
            <a:r>
              <a:rPr lang="fr-FR" sz="1600" b="0" i="0" u="none" strike="noStrike" dirty="0">
                <a:effectLst/>
                <a:latin typeface="Calibri" panose="020F0502020204030204" pitchFamily="34" charset="0"/>
                <a:cs typeface="Calibri" panose="020F0502020204030204" pitchFamily="34" charset="0"/>
              </a:rPr>
              <a:t> privilégient les pratiques régénératives qui reconstituent et améliorent les ressources naturelles plutôt que de les épuiser. Cela inclut des techniques telles que l'agroforesterie, l'agriculture biologique, la collecte de l'eau et la conservation des sols pour améliorer la santé écologique et la productivité.</a:t>
            </a: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4DBFDA6-6EA5-E268-FE38-762AA2CCEE61}"/>
              </a:ext>
            </a:extLst>
          </p:cNvPr>
          <p:cNvSpPr>
            <a:spLocks noGrp="1"/>
          </p:cNvSpPr>
          <p:nvPr>
            <p:ph type="body" sz="quarter" idx="46"/>
          </p:nvPr>
        </p:nvSpPr>
        <p:spPr/>
        <p:txBody>
          <a:bodyPr>
            <a:normAutofit/>
          </a:bodyPr>
          <a:lstStyle/>
          <a:p>
            <a:r>
              <a:rPr lang="fr" dirty="0"/>
              <a:t>La </a:t>
            </a:r>
            <a:r>
              <a:rPr lang="fr" dirty="0" err="1"/>
              <a:t>PermaEntreprise</a:t>
            </a:r>
            <a:endParaRPr lang="en-GB" dirty="0"/>
          </a:p>
        </p:txBody>
      </p:sp>
      <p:sp>
        <p:nvSpPr>
          <p:cNvPr id="4" name="Text Placeholder 3">
            <a:extLst>
              <a:ext uri="{FF2B5EF4-FFF2-40B4-BE49-F238E27FC236}">
                <a16:creationId xmlns:a16="http://schemas.microsoft.com/office/drawing/2014/main" id="{DE52226D-099C-8F80-38A7-873D9AE6AC0B}"/>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768DC49E-69F6-78CE-3DC1-3ED53DFE79D8}"/>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0808825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759543-A1B8-4F40-425C-3352449B658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488307-1D03-96DB-E58E-609A0012CBC2}"/>
              </a:ext>
            </a:extLst>
          </p:cNvPr>
          <p:cNvSpPr>
            <a:spLocks noGrp="1"/>
          </p:cNvSpPr>
          <p:nvPr>
            <p:ph type="sldNum" sz="quarter" idx="4"/>
          </p:nvPr>
        </p:nvSpPr>
        <p:spPr/>
        <p:txBody>
          <a:bodyPr/>
          <a:lstStyle/>
          <a:p>
            <a:fld id="{CB2079F2-58AF-ED44-82D7-E04B2F6FD686}" type="slidenum">
              <a:rPr lang="en-US" smtClean="0"/>
              <a:pPr/>
              <a:t>56</a:t>
            </a:fld>
            <a:endParaRPr lang="en-US" dirty="0"/>
          </a:p>
        </p:txBody>
      </p:sp>
      <p:sp>
        <p:nvSpPr>
          <p:cNvPr id="5" name="Text Placeholder 4">
            <a:extLst>
              <a:ext uri="{FF2B5EF4-FFF2-40B4-BE49-F238E27FC236}">
                <a16:creationId xmlns:a16="http://schemas.microsoft.com/office/drawing/2014/main" id="{011097EE-E07E-A6B4-778A-1877E0382B63}"/>
              </a:ext>
            </a:extLst>
          </p:cNvPr>
          <p:cNvSpPr>
            <a:spLocks noGrp="1"/>
          </p:cNvSpPr>
          <p:nvPr>
            <p:ph type="body" sz="quarter" idx="32"/>
          </p:nvPr>
        </p:nvSpPr>
        <p:spPr>
          <a:xfrm>
            <a:off x="801602" y="2403364"/>
            <a:ext cx="5956470" cy="6566465"/>
          </a:xfrm>
          <a:solidFill>
            <a:schemeClr val="bg1"/>
          </a:solidFill>
        </p:spPr>
        <p:txBody>
          <a:bodyPr numCol="1"/>
          <a:lstStyle/>
          <a:p>
            <a:pPr marL="342900" indent="-342900" rtl="0">
              <a:buFont typeface="+mj-lt"/>
              <a:buAutoNum type="arabicPeriod" startAt="4"/>
            </a:pPr>
            <a:r>
              <a:rPr lang="fr-FR" sz="1500" b="1" i="0" u="none" strike="noStrike" dirty="0">
                <a:effectLst/>
                <a:latin typeface="Calibri" panose="020F0502020204030204" pitchFamily="34" charset="0"/>
                <a:cs typeface="Calibri" panose="020F0502020204030204" pitchFamily="34" charset="0"/>
              </a:rPr>
              <a:t>Orientation locale et communautaire : </a:t>
            </a:r>
            <a:r>
              <a:rPr lang="fr-FR" sz="1500" i="0" u="none" strike="noStrike" dirty="0">
                <a:effectLst/>
                <a:latin typeface="Calibri" panose="020F0502020204030204" pitchFamily="34" charset="0"/>
                <a:cs typeface="Calibri" panose="020F0502020204030204" pitchFamily="34" charset="0"/>
              </a:rPr>
              <a:t>Les entreprises permanentes mettent souvent l'accent sur la production et la consommation locales et l'engagement communautaire. Elles soutiennent les économies locales, réduisent la dépendance à l'égard des chaînes d'approvisionnement mondiales et favorisent la résilience des communautés en créant des emplois et en répondant aux besoins locaux.</a:t>
            </a:r>
          </a:p>
          <a:p>
            <a:pPr marL="342900" indent="-342900" rtl="0">
              <a:buFont typeface="+mj-lt"/>
              <a:buAutoNum type="arabicPeriod" startAt="4"/>
            </a:pPr>
            <a:r>
              <a:rPr lang="fr-FR" sz="1500" b="1" i="0" u="none" strike="noStrike" dirty="0">
                <a:effectLst/>
                <a:latin typeface="Calibri" panose="020F0502020204030204" pitchFamily="34" charset="0"/>
                <a:cs typeface="Calibri" panose="020F0502020204030204" pitchFamily="34" charset="0"/>
              </a:rPr>
              <a:t>Durabilité et résilience : </a:t>
            </a:r>
            <a:r>
              <a:rPr lang="fr-FR" sz="1500" i="0" u="none" strike="noStrike" dirty="0">
                <a:effectLst/>
                <a:latin typeface="Calibri" panose="020F0502020204030204" pitchFamily="34" charset="0"/>
                <a:cs typeface="Calibri" panose="020F0502020204030204" pitchFamily="34" charset="0"/>
              </a:rPr>
              <a:t>La durabilité et la résilience sont des objectifs fondamentaux des entreprises permanentes. En adoptant des pratiques durables et en intégrant la résilience dans leurs activités, ces entreprises visent à prospérer face aux défis environnementaux, sociaux et économiques.</a:t>
            </a:r>
          </a:p>
          <a:p>
            <a:pPr marL="342900" indent="-342900" rtl="0">
              <a:buFont typeface="+mj-lt"/>
              <a:buAutoNum type="arabicPeriod" startAt="4"/>
            </a:pPr>
            <a:r>
              <a:rPr lang="fr-FR" sz="1500" b="1" i="0" u="none" strike="noStrike" dirty="0">
                <a:effectLst/>
                <a:latin typeface="Calibri" panose="020F0502020204030204" pitchFamily="34" charset="0"/>
                <a:cs typeface="Calibri" panose="020F0502020204030204" pitchFamily="34" charset="0"/>
              </a:rPr>
              <a:t>Approche holistique : </a:t>
            </a:r>
            <a:r>
              <a:rPr lang="fr-FR" sz="1500" i="0" u="none" strike="noStrike" dirty="0">
                <a:effectLst/>
                <a:latin typeface="Calibri" panose="020F0502020204030204" pitchFamily="34" charset="0"/>
                <a:cs typeface="Calibri" panose="020F0502020204030204" pitchFamily="34" charset="0"/>
              </a:rPr>
              <a:t>Les entreprises permanentes adoptent une approche holistique des affaires, en tenant compte des facteurs sociaux, environnementaux et économiques dans la prise de décision. Elles accordent la priorité au bien-être des personnes et de la planète, ainsi qu'à la rentabilité financière</a:t>
            </a:r>
            <a:r>
              <a:rPr lang="fr-FR" sz="1500" b="1" i="0" u="none" strike="noStrike" dirty="0">
                <a:effectLst/>
                <a:latin typeface="Calibri" panose="020F0502020204030204" pitchFamily="34" charset="0"/>
                <a:cs typeface="Calibri" panose="020F0502020204030204" pitchFamily="34" charset="0"/>
              </a:rPr>
              <a:t>.</a:t>
            </a:r>
            <a:endParaRPr lang="fr-FR" sz="1500" b="1" dirty="0">
              <a:latin typeface="Calibri" panose="020F0502020204030204" pitchFamily="34" charset="0"/>
              <a:cs typeface="Calibri" panose="020F0502020204030204" pitchFamily="34" charset="0"/>
            </a:endParaRPr>
          </a:p>
          <a:p>
            <a:pPr marL="342900" indent="-342900" rtl="0">
              <a:buFont typeface="+mj-lt"/>
              <a:buAutoNum type="arabicPeriod" startAt="4"/>
            </a:pPr>
            <a:r>
              <a:rPr lang="fr-FR" sz="1500" b="1" i="0" u="none" strike="noStrike" dirty="0">
                <a:effectLst/>
                <a:latin typeface="Calibri" panose="020F0502020204030204" pitchFamily="34" charset="0"/>
                <a:cs typeface="Calibri" panose="020F0502020204030204" pitchFamily="34" charset="0"/>
              </a:rPr>
              <a:t>Éducation et sensibilisation : </a:t>
            </a:r>
            <a:r>
              <a:rPr lang="fr-FR" sz="1500" i="0" u="none" strike="noStrike" dirty="0">
                <a:effectLst/>
                <a:latin typeface="Calibri" panose="020F0502020204030204" pitchFamily="34" charset="0"/>
                <a:cs typeface="Calibri" panose="020F0502020204030204" pitchFamily="34" charset="0"/>
              </a:rPr>
              <a:t>De nombreuses </a:t>
            </a:r>
            <a:r>
              <a:rPr lang="fr-FR" sz="1500" i="0" u="none" strike="noStrike" dirty="0" err="1">
                <a:effectLst/>
                <a:latin typeface="Calibri" panose="020F0502020204030204" pitchFamily="34" charset="0"/>
                <a:cs typeface="Calibri" panose="020F0502020204030204" pitchFamily="34" charset="0"/>
              </a:rPr>
              <a:t>permaentreprises</a:t>
            </a:r>
            <a:r>
              <a:rPr lang="fr-FR" sz="1500" i="0" u="none" strike="noStrike" dirty="0">
                <a:effectLst/>
                <a:latin typeface="Calibri" panose="020F0502020204030204" pitchFamily="34" charset="0"/>
                <a:cs typeface="Calibri" panose="020F0502020204030204" pitchFamily="34" charset="0"/>
              </a:rPr>
              <a:t> s'engagent dans des activités d'éducation et de sensibilisation pour promouvoir les principes de la permaculture et inciter les autres à adopter des pratiques durables. Il peut s'agir d'ateliers, de programmes de formation et d'événements communautaires visant à sensibiliser et à renforcer les capacités en matière de vie durable.</a:t>
            </a:r>
          </a:p>
          <a:p>
            <a:pPr marL="342900" indent="-342900" rtl="0">
              <a:buFont typeface="+mj-lt"/>
              <a:buAutoNum type="arabicPeriod" startAt="4"/>
            </a:pPr>
            <a:endParaRPr lang="fr-FR" sz="1500" b="1" i="0" u="none" strike="noStrike" dirty="0">
              <a:effectLst/>
              <a:latin typeface="Calibri" panose="020F0502020204030204" pitchFamily="34" charset="0"/>
              <a:cs typeface="Calibri" panose="020F0502020204030204" pitchFamily="34" charset="0"/>
            </a:endParaRPr>
          </a:p>
          <a:p>
            <a:pPr rtl="0"/>
            <a:r>
              <a:rPr lang="fr-FR" sz="1500" b="1" i="0" u="none" strike="noStrike" dirty="0">
                <a:effectLst/>
                <a:latin typeface="Calibri" panose="020F0502020204030204" pitchFamily="34" charset="0"/>
                <a:cs typeface="Calibri" panose="020F0502020204030204" pitchFamily="34" charset="0"/>
              </a:rPr>
              <a:t>Dans l'ensemble, une </a:t>
            </a:r>
            <a:r>
              <a:rPr lang="fr-FR" sz="1500" b="1" i="0" u="none" strike="noStrike" dirty="0" err="1">
                <a:effectLst/>
                <a:latin typeface="Calibri" panose="020F0502020204030204" pitchFamily="34" charset="0"/>
                <a:cs typeface="Calibri" panose="020F0502020204030204" pitchFamily="34" charset="0"/>
              </a:rPr>
              <a:t>permaentreprise</a:t>
            </a:r>
            <a:r>
              <a:rPr lang="fr-FR" sz="1500" b="1" i="0" u="none" strike="noStrike" dirty="0">
                <a:effectLst/>
                <a:latin typeface="Calibri" panose="020F0502020204030204" pitchFamily="34" charset="0"/>
                <a:cs typeface="Calibri" panose="020F0502020204030204" pitchFamily="34" charset="0"/>
              </a:rPr>
              <a:t> incarne les principes de la permaculture dans un contexte commercial, en s'efforçant de créer des entreprises régénératrices, résilientes et durables qui contribuent au bien-être des personnes et de la planète.</a:t>
            </a:r>
          </a:p>
          <a:p>
            <a:pPr marL="342900" indent="-342900" rtl="0">
              <a:buFont typeface="+mj-lt"/>
              <a:buAutoNum type="arabicPeriod" startAt="4"/>
            </a:pPr>
            <a:endParaRPr lang="fr-FR" sz="15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4"/>
            </a:pPr>
            <a:endParaRPr lang="fr-FR" sz="15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4"/>
            </a:pPr>
            <a:endParaRPr lang="fr-FR" sz="15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4"/>
            </a:pPr>
            <a:endParaRPr lang="sv-SE" sz="1500" b="0" i="0" u="none" strike="noStrike" dirty="0">
              <a:effectLst/>
              <a:latin typeface="Calibri" panose="020F0502020204030204" pitchFamily="34" charset="0"/>
              <a:cs typeface="Calibri" panose="020F0502020204030204" pitchFamily="34" charset="0"/>
            </a:endParaRPr>
          </a:p>
          <a:p>
            <a:br>
              <a:rPr lang="sv-SE" sz="1500" dirty="0">
                <a:latin typeface="Calibri" panose="020F0502020204030204" pitchFamily="34" charset="0"/>
                <a:cs typeface="Calibri" panose="020F0502020204030204" pitchFamily="34" charset="0"/>
              </a:rPr>
            </a:br>
            <a:br>
              <a:rPr lang="sv-SE" sz="1500" dirty="0">
                <a:latin typeface="Calibri" panose="020F0502020204030204" pitchFamily="34" charset="0"/>
                <a:cs typeface="Calibri" panose="020F0502020204030204" pitchFamily="34" charset="0"/>
              </a:rPr>
            </a:br>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FF6B252E-5118-895D-76A8-CA79293E89B7}"/>
              </a:ext>
            </a:extLst>
          </p:cNvPr>
          <p:cNvSpPr>
            <a:spLocks noGrp="1"/>
          </p:cNvSpPr>
          <p:nvPr>
            <p:ph type="body" sz="quarter" idx="46"/>
          </p:nvPr>
        </p:nvSpPr>
        <p:spPr/>
        <p:txBody>
          <a:bodyPr>
            <a:normAutofit/>
          </a:bodyPr>
          <a:lstStyle/>
          <a:p>
            <a:r>
              <a:rPr lang="fr" dirty="0"/>
              <a:t>La </a:t>
            </a:r>
            <a:r>
              <a:rPr lang="fr" dirty="0" err="1"/>
              <a:t>PermaEntreprise</a:t>
            </a:r>
            <a:endParaRPr lang="en-GB" dirty="0"/>
          </a:p>
        </p:txBody>
      </p:sp>
      <p:sp>
        <p:nvSpPr>
          <p:cNvPr id="4" name="Text Placeholder 3">
            <a:extLst>
              <a:ext uri="{FF2B5EF4-FFF2-40B4-BE49-F238E27FC236}">
                <a16:creationId xmlns:a16="http://schemas.microsoft.com/office/drawing/2014/main" id="{D8A3EEE3-3BAE-4A78-F7E6-A49CF4D01BA7}"/>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C7F6A223-194A-F01C-9889-A941A1608342}"/>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9444211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C9C00-FF8F-8C73-1FF0-8DA934BFF15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6778CD-07BE-CFB1-061D-4714A3C07AB9}"/>
              </a:ext>
            </a:extLst>
          </p:cNvPr>
          <p:cNvSpPr>
            <a:spLocks noGrp="1"/>
          </p:cNvSpPr>
          <p:nvPr>
            <p:ph type="sldNum" sz="quarter" idx="4"/>
          </p:nvPr>
        </p:nvSpPr>
        <p:spPr/>
        <p:txBody>
          <a:bodyPr/>
          <a:lstStyle/>
          <a:p>
            <a:fld id="{CB2079F2-58AF-ED44-82D7-E04B2F6FD686}" type="slidenum">
              <a:rPr lang="en-US" smtClean="0"/>
              <a:pPr/>
              <a:t>57</a:t>
            </a:fld>
            <a:endParaRPr lang="en-US" dirty="0"/>
          </a:p>
        </p:txBody>
      </p:sp>
      <p:sp>
        <p:nvSpPr>
          <p:cNvPr id="5" name="Text Placeholder 4">
            <a:extLst>
              <a:ext uri="{FF2B5EF4-FFF2-40B4-BE49-F238E27FC236}">
                <a16:creationId xmlns:a16="http://schemas.microsoft.com/office/drawing/2014/main" id="{12C07285-6E72-99F4-1596-CB105A13C190}"/>
              </a:ext>
            </a:extLst>
          </p:cNvPr>
          <p:cNvSpPr>
            <a:spLocks noGrp="1"/>
          </p:cNvSpPr>
          <p:nvPr>
            <p:ph type="body" sz="quarter" idx="32"/>
          </p:nvPr>
        </p:nvSpPr>
        <p:spPr/>
        <p:txBody>
          <a:bodyPr numCol="1"/>
          <a:lstStyle/>
          <a:p>
            <a:pPr rtl="0"/>
            <a:r>
              <a:rPr lang="fr-FR" sz="1600" b="0" i="0" u="none" strike="noStrike" dirty="0">
                <a:effectLst/>
                <a:latin typeface="Calibri" panose="020F0502020204030204" pitchFamily="34" charset="0"/>
                <a:cs typeface="Calibri" panose="020F0502020204030204" pitchFamily="34" charset="0"/>
              </a:rPr>
              <a:t>L'économie régénératrice est un modèle économique axé sur la restauration, le renouvellement et la revitalisation des systèmes naturels et sociaux tout en générant simultanément de la valeur économique. Contrairement aux modèles économiques traditionnels, qui privilégient souvent le profit à court terme et l'extraction des ressources, l'économie régénératrice vise à créer une prospérité et un bien-être à long terme pour les personnes et la planète.</a:t>
            </a:r>
          </a:p>
          <a:p>
            <a:pPr rtl="0"/>
            <a:r>
              <a:rPr lang="fr-FR" sz="1600" b="0" i="0" u="none" strike="noStrike" dirty="0">
                <a:effectLst/>
                <a:latin typeface="Calibri" panose="020F0502020204030204" pitchFamily="34" charset="0"/>
                <a:cs typeface="Calibri" panose="020F0502020204030204" pitchFamily="34" charset="0"/>
              </a:rPr>
              <a:t>Les principales caractéristiques de l'économie régénératrice sont les suivantes :</a:t>
            </a:r>
          </a:p>
          <a:p>
            <a:pPr rtl="0"/>
            <a:endParaRPr lang="fr-FR" sz="160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600" b="1" i="0" u="none" strike="noStrike" dirty="0">
                <a:effectLst/>
                <a:latin typeface="Calibri" panose="020F0502020204030204" pitchFamily="34" charset="0"/>
                <a:cs typeface="Calibri" panose="020F0502020204030204" pitchFamily="34" charset="0"/>
              </a:rPr>
              <a:t>Restauration des écosystèmes </a:t>
            </a:r>
            <a:r>
              <a:rPr lang="fr-FR" sz="1600" b="0" i="0" u="none" strike="noStrike" dirty="0">
                <a:effectLst/>
                <a:latin typeface="Calibri" panose="020F0502020204030204" pitchFamily="34" charset="0"/>
                <a:cs typeface="Calibri" panose="020F0502020204030204" pitchFamily="34" charset="0"/>
              </a:rPr>
              <a:t>: L'un des principaux objectifs de l'économie régénératrice est la restauration des écosystèmes. Cela implique des activités telles que le reboisement, la régénération des sols, la conservation de l'eau et l'amélioration de la biodiversité afin d'inverser la dégradation de l'environnement et de promouvoir la santé écologique.</a:t>
            </a:r>
          </a:p>
          <a:p>
            <a:pPr marL="342900" indent="-342900" rtl="0">
              <a:buFont typeface="+mj-lt"/>
              <a:buAutoNum type="arabicPeriod"/>
            </a:pPr>
            <a:endParaRPr lang="fr-FR" sz="160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600" b="1" i="0" u="none" strike="noStrike" dirty="0">
                <a:effectLst/>
                <a:latin typeface="Calibri" panose="020F0502020204030204" pitchFamily="34" charset="0"/>
                <a:cs typeface="Calibri" panose="020F0502020204030204" pitchFamily="34" charset="0"/>
              </a:rPr>
              <a:t>Flux circulaires de ressources </a:t>
            </a:r>
            <a:r>
              <a:rPr lang="fr-FR" sz="1600" b="0" i="0" u="none" strike="noStrike" dirty="0">
                <a:effectLst/>
                <a:latin typeface="Calibri" panose="020F0502020204030204" pitchFamily="34" charset="0"/>
                <a:cs typeface="Calibri" panose="020F0502020204030204" pitchFamily="34" charset="0"/>
              </a:rPr>
              <a:t>: L'économie régénératrice met l'accent sur les flux circulaires de ressources, où les matériaux et les ressources sont réutilisés, recyclés ou réorientés afin de minimiser les déchets et de maximiser l'efficacité. Cette approche réduit la dépendance aux ressources limitées et minimise l'impact environnemental.</a:t>
            </a:r>
          </a:p>
          <a:p>
            <a:pPr rtl="0"/>
            <a:endParaRPr lang="sv-SE" sz="1600" b="0" i="0" u="none" strike="noStrike" dirty="0">
              <a:effectLst/>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AEA5588B-33AB-A9A8-3183-C0E940C44F29}"/>
              </a:ext>
            </a:extLst>
          </p:cNvPr>
          <p:cNvSpPr>
            <a:spLocks noGrp="1"/>
          </p:cNvSpPr>
          <p:nvPr>
            <p:ph type="body" sz="quarter" idx="46"/>
          </p:nvPr>
        </p:nvSpPr>
        <p:spPr/>
        <p:txBody>
          <a:bodyPr>
            <a:normAutofit/>
          </a:bodyPr>
          <a:lstStyle/>
          <a:p>
            <a:r>
              <a:rPr lang="fr" dirty="0"/>
              <a:t>L'économie régénératrice</a:t>
            </a:r>
          </a:p>
        </p:txBody>
      </p:sp>
      <p:sp>
        <p:nvSpPr>
          <p:cNvPr id="4" name="Text Placeholder 3">
            <a:extLst>
              <a:ext uri="{FF2B5EF4-FFF2-40B4-BE49-F238E27FC236}">
                <a16:creationId xmlns:a16="http://schemas.microsoft.com/office/drawing/2014/main" id="{EC5D067E-06E8-A10C-809C-E1AB362A047D}"/>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3239F22B-5D7E-5E7C-2932-BA552A21FB2E}"/>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9871433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939176-5101-A7AE-8142-56253E40DF4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7A3EFBD-E40A-D826-2DAE-349ADF7A76CB}"/>
              </a:ext>
            </a:extLst>
          </p:cNvPr>
          <p:cNvSpPr>
            <a:spLocks noGrp="1"/>
          </p:cNvSpPr>
          <p:nvPr>
            <p:ph type="sldNum" sz="quarter" idx="4"/>
          </p:nvPr>
        </p:nvSpPr>
        <p:spPr/>
        <p:txBody>
          <a:bodyPr/>
          <a:lstStyle/>
          <a:p>
            <a:fld id="{CB2079F2-58AF-ED44-82D7-E04B2F6FD686}" type="slidenum">
              <a:rPr lang="en-US" smtClean="0"/>
              <a:pPr/>
              <a:t>58</a:t>
            </a:fld>
            <a:endParaRPr lang="en-US" dirty="0"/>
          </a:p>
        </p:txBody>
      </p:sp>
      <p:sp>
        <p:nvSpPr>
          <p:cNvPr id="5" name="Text Placeholder 4">
            <a:extLst>
              <a:ext uri="{FF2B5EF4-FFF2-40B4-BE49-F238E27FC236}">
                <a16:creationId xmlns:a16="http://schemas.microsoft.com/office/drawing/2014/main" id="{A786937E-48FB-00E4-A7A3-4B71803BFA20}"/>
              </a:ext>
            </a:extLst>
          </p:cNvPr>
          <p:cNvSpPr>
            <a:spLocks noGrp="1"/>
          </p:cNvSpPr>
          <p:nvPr>
            <p:ph type="body" sz="quarter" idx="32"/>
          </p:nvPr>
        </p:nvSpPr>
        <p:spPr/>
        <p:txBody>
          <a:bodyPr numCol="1"/>
          <a:lstStyle/>
          <a:p>
            <a:pPr marL="342900" indent="-342900">
              <a:buFont typeface="+mj-lt"/>
              <a:buAutoNum type="arabicPeriod" startAt="3"/>
            </a:pPr>
            <a:r>
              <a:rPr lang="fr-FR" sz="1600" b="1" i="0" u="none" strike="noStrike" dirty="0">
                <a:effectLst/>
                <a:latin typeface="Calibri" panose="020F0502020204030204" pitchFamily="34" charset="0"/>
                <a:cs typeface="Calibri" panose="020F0502020204030204" pitchFamily="34" charset="0"/>
              </a:rPr>
              <a:t>Équité sociale et inclusion : </a:t>
            </a:r>
            <a:r>
              <a:rPr lang="fr-FR" sz="1600" i="0" u="none" strike="noStrike" dirty="0">
                <a:effectLst/>
                <a:latin typeface="Calibri" panose="020F0502020204030204" pitchFamily="34" charset="0"/>
                <a:cs typeface="Calibri" panose="020F0502020204030204" pitchFamily="34" charset="0"/>
              </a:rPr>
              <a:t>Outre la durabilité environnementale, l'économie régénératrice donne la priorité à l'équité sociale et à l'inclusion. Elle vise à créer des opportunités économiques pour les communautés marginalisées, à promouvoir des pratiques de travail équitables et à garantir l'accès de tous aux besoins fondamentaux tels que la nourriture, le logement et les soins de santé.</a:t>
            </a:r>
          </a:p>
          <a:p>
            <a:pPr marL="342900" indent="-342900">
              <a:buFont typeface="+mj-lt"/>
              <a:buAutoNum type="arabicPeriod" startAt="3"/>
            </a:pPr>
            <a:endParaRPr lang="fr-FR" sz="1600" i="0" u="none" strike="noStrike" dirty="0">
              <a:effectLst/>
              <a:latin typeface="Calibri" panose="020F0502020204030204" pitchFamily="34" charset="0"/>
              <a:cs typeface="Calibri" panose="020F0502020204030204" pitchFamily="34" charset="0"/>
            </a:endParaRPr>
          </a:p>
          <a:p>
            <a:pPr marL="342900" indent="-342900">
              <a:buFont typeface="+mj-lt"/>
              <a:buAutoNum type="arabicPeriod" startAt="3"/>
            </a:pPr>
            <a:r>
              <a:rPr lang="fr-FR" sz="1600" b="1" i="0" u="none" strike="noStrike" dirty="0">
                <a:effectLst/>
                <a:latin typeface="Calibri" panose="020F0502020204030204" pitchFamily="34" charset="0"/>
                <a:cs typeface="Calibri" panose="020F0502020204030204" pitchFamily="34" charset="0"/>
              </a:rPr>
              <a:t>Modèles collaboratifs et coopératifs : </a:t>
            </a:r>
            <a:r>
              <a:rPr lang="fr-FR" sz="1600" i="0" u="none" strike="noStrike" dirty="0">
                <a:effectLst/>
                <a:latin typeface="Calibri" panose="020F0502020204030204" pitchFamily="34" charset="0"/>
                <a:cs typeface="Calibri" panose="020F0502020204030204" pitchFamily="34" charset="0"/>
              </a:rPr>
              <a:t>L'économie régénératrice encourage la collaboration et la coopération entre les entreprises, les communautés et les gouvernements afin de relever collectivement des défis complexes. Les structures de propriété coopérative, les partenariats collaboratifs et les initiatives communautaires sont des caractéristiques communes de ce modèle.</a:t>
            </a:r>
          </a:p>
          <a:p>
            <a:pPr marL="342900" indent="-342900">
              <a:buFont typeface="+mj-lt"/>
              <a:buAutoNum type="arabicPeriod" startAt="3"/>
            </a:pPr>
            <a:endParaRPr lang="fr-FR" sz="1600" i="0" u="none" strike="noStrike" dirty="0">
              <a:effectLst/>
              <a:latin typeface="Calibri" panose="020F0502020204030204" pitchFamily="34" charset="0"/>
              <a:cs typeface="Calibri" panose="020F0502020204030204" pitchFamily="34" charset="0"/>
            </a:endParaRPr>
          </a:p>
          <a:p>
            <a:pPr marL="342900" indent="-342900">
              <a:buFont typeface="+mj-lt"/>
              <a:buAutoNum type="arabicPeriod" startAt="3"/>
            </a:pPr>
            <a:r>
              <a:rPr lang="fr-FR" sz="1600" b="1" i="0" u="none" strike="noStrike" dirty="0">
                <a:effectLst/>
                <a:latin typeface="Calibri" panose="020F0502020204030204" pitchFamily="34" charset="0"/>
                <a:cs typeface="Calibri" panose="020F0502020204030204" pitchFamily="34" charset="0"/>
              </a:rPr>
              <a:t>Agriculture et systèmes alimentaires régénératifs : </a:t>
            </a:r>
            <a:r>
              <a:rPr lang="fr-FR" sz="1600" i="0" u="none" strike="noStrike" dirty="0">
                <a:effectLst/>
                <a:latin typeface="Calibri" panose="020F0502020204030204" pitchFamily="34" charset="0"/>
                <a:cs typeface="Calibri" panose="020F0502020204030204" pitchFamily="34" charset="0"/>
              </a:rPr>
              <a:t>L'agriculture joue un rôle essentiel dans l'économie régénérative, en mettant l'accent sur les pratiques qui améliorent la santé des sols, favorisent la biodiversité et séquestrent le carbone. Les techniques agricoles régénératives telles que l'agroforesterie, la permaculture et le pâturage holistique contribuent à restaurer les paysages dégradés et à atténuer le changement climatique.</a:t>
            </a: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A5CE906D-7E1E-1A8F-BA21-E165F970B5A9}"/>
              </a:ext>
            </a:extLst>
          </p:cNvPr>
          <p:cNvSpPr>
            <a:spLocks noGrp="1"/>
          </p:cNvSpPr>
          <p:nvPr>
            <p:ph type="body" sz="quarter" idx="46"/>
          </p:nvPr>
        </p:nvSpPr>
        <p:spPr/>
        <p:txBody>
          <a:bodyPr>
            <a:normAutofit/>
          </a:bodyPr>
          <a:lstStyle/>
          <a:p>
            <a:r>
              <a:rPr lang="fr" dirty="0"/>
              <a:t>L'économie régénératrice</a:t>
            </a:r>
          </a:p>
        </p:txBody>
      </p:sp>
      <p:sp>
        <p:nvSpPr>
          <p:cNvPr id="4" name="Text Placeholder 3">
            <a:extLst>
              <a:ext uri="{FF2B5EF4-FFF2-40B4-BE49-F238E27FC236}">
                <a16:creationId xmlns:a16="http://schemas.microsoft.com/office/drawing/2014/main" id="{4866B492-2F74-722E-4136-AC5BE5F9B90A}"/>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44F4989D-A334-7666-17B1-91BDC8EEA2F1}"/>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9373466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BC1F6C-91E5-284F-54F6-763AD9085F3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97F3D28-DAD8-723E-5D96-A176BE4A515A}"/>
              </a:ext>
            </a:extLst>
          </p:cNvPr>
          <p:cNvSpPr>
            <a:spLocks noGrp="1"/>
          </p:cNvSpPr>
          <p:nvPr>
            <p:ph type="sldNum" sz="quarter" idx="4"/>
          </p:nvPr>
        </p:nvSpPr>
        <p:spPr/>
        <p:txBody>
          <a:bodyPr/>
          <a:lstStyle/>
          <a:p>
            <a:fld id="{CB2079F2-58AF-ED44-82D7-E04B2F6FD686}" type="slidenum">
              <a:rPr lang="en-US" smtClean="0"/>
              <a:pPr/>
              <a:t>59</a:t>
            </a:fld>
            <a:endParaRPr lang="en-US" dirty="0"/>
          </a:p>
        </p:txBody>
      </p:sp>
      <p:sp>
        <p:nvSpPr>
          <p:cNvPr id="5" name="Text Placeholder 4">
            <a:extLst>
              <a:ext uri="{FF2B5EF4-FFF2-40B4-BE49-F238E27FC236}">
                <a16:creationId xmlns:a16="http://schemas.microsoft.com/office/drawing/2014/main" id="{4CC7E201-11BD-DE56-FB82-3BB66B98BCDF}"/>
              </a:ext>
            </a:extLst>
          </p:cNvPr>
          <p:cNvSpPr>
            <a:spLocks noGrp="1"/>
          </p:cNvSpPr>
          <p:nvPr>
            <p:ph type="body" sz="quarter" idx="32"/>
          </p:nvPr>
        </p:nvSpPr>
        <p:spPr/>
        <p:txBody>
          <a:bodyPr numCol="1"/>
          <a:lstStyle/>
          <a:p>
            <a:pPr marL="342900" indent="-342900" rtl="0">
              <a:buFont typeface="+mj-lt"/>
              <a:buAutoNum type="arabicPeriod" startAt="6"/>
            </a:pPr>
            <a:r>
              <a:rPr lang="fr-FR" sz="1600" b="1" i="0" u="none" strike="noStrike" dirty="0">
                <a:effectLst/>
                <a:latin typeface="Calibri" panose="020F0502020204030204" pitchFamily="34" charset="0"/>
                <a:cs typeface="Calibri" panose="020F0502020204030204" pitchFamily="34" charset="0"/>
              </a:rPr>
              <a:t>Énergies renouvelables et technologies propres : </a:t>
            </a:r>
            <a:r>
              <a:rPr lang="fr-FR" sz="1600" i="0" u="none" strike="noStrike" dirty="0">
                <a:effectLst/>
                <a:latin typeface="Calibri" panose="020F0502020204030204" pitchFamily="34" charset="0"/>
                <a:cs typeface="Calibri" panose="020F0502020204030204" pitchFamily="34" charset="0"/>
              </a:rPr>
              <a:t>La transition vers les sources d'énergie renouvelables et l'adoption de technologies propres sont des aspects essentiels de l'économie régénérative. Les investissements dans les infrastructures d'énergie renouvelable, l'efficacité énergétique et les transports durables contribuent à réduire les émissions de gaz à effet de serre et à construire un système énergétique résilient.</a:t>
            </a:r>
          </a:p>
          <a:p>
            <a:pPr marL="342900" indent="-342900" rtl="0">
              <a:buFont typeface="+mj-lt"/>
              <a:buAutoNum type="arabicPeriod" startAt="6"/>
            </a:pPr>
            <a:endParaRPr lang="fr-FR" sz="16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6"/>
            </a:pPr>
            <a:r>
              <a:rPr lang="fr-FR" sz="1600" b="1" i="0" u="none" strike="noStrike" dirty="0">
                <a:effectLst/>
                <a:latin typeface="Calibri" panose="020F0502020204030204" pitchFamily="34" charset="0"/>
                <a:cs typeface="Calibri" panose="020F0502020204030204" pitchFamily="34" charset="0"/>
              </a:rPr>
              <a:t>Systèmes localisés et décentralisés : </a:t>
            </a:r>
            <a:r>
              <a:rPr lang="fr-FR" sz="1600" i="0" u="none" strike="noStrike" dirty="0">
                <a:effectLst/>
                <a:latin typeface="Calibri" panose="020F0502020204030204" pitchFamily="34" charset="0"/>
                <a:cs typeface="Calibri" panose="020F0502020204030204" pitchFamily="34" charset="0"/>
              </a:rPr>
              <a:t>L'économie régénérative encourage les systèmes localisés et décentralisés de production, de distribution et de consommation. En donnant la priorité aux économies locales et aux initiatives communautaires, elle réduit la dépendance vis-à-vis des chaînes d'approvisionnement mondiales et favorise la résilience aux chocs extérieurs.</a:t>
            </a:r>
          </a:p>
          <a:p>
            <a:pPr marL="342900" indent="-342900" rtl="0">
              <a:buFont typeface="+mj-lt"/>
              <a:buAutoNum type="arabicPeriod" startAt="6"/>
            </a:pPr>
            <a:endParaRPr lang="fr-FR" sz="16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6"/>
            </a:pPr>
            <a:endParaRPr lang="fr-FR" sz="16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6"/>
            </a:pPr>
            <a:endParaRPr lang="fr-FR" sz="16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6"/>
            </a:pPr>
            <a:endParaRPr lang="sv-SE" sz="1600" b="0" i="0" u="none" strike="noStrike" dirty="0">
              <a:effectLst/>
              <a:latin typeface="Calibri" panose="020F0502020204030204" pitchFamily="34" charset="0"/>
              <a:cs typeface="Calibri" panose="020F0502020204030204" pitchFamily="34" charset="0"/>
            </a:endParaRPr>
          </a:p>
          <a:p>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F895C1B-F908-F829-3488-5F73D69E6D6A}"/>
              </a:ext>
            </a:extLst>
          </p:cNvPr>
          <p:cNvSpPr>
            <a:spLocks noGrp="1"/>
          </p:cNvSpPr>
          <p:nvPr>
            <p:ph type="body" sz="quarter" idx="46"/>
          </p:nvPr>
        </p:nvSpPr>
        <p:spPr/>
        <p:txBody>
          <a:bodyPr>
            <a:normAutofit/>
          </a:bodyPr>
          <a:lstStyle/>
          <a:p>
            <a:r>
              <a:rPr lang="fr" dirty="0"/>
              <a:t>L'économie régénératrice</a:t>
            </a:r>
          </a:p>
        </p:txBody>
      </p:sp>
      <p:sp>
        <p:nvSpPr>
          <p:cNvPr id="4" name="Text Placeholder 3">
            <a:extLst>
              <a:ext uri="{FF2B5EF4-FFF2-40B4-BE49-F238E27FC236}">
                <a16:creationId xmlns:a16="http://schemas.microsoft.com/office/drawing/2014/main" id="{B83ADBC1-EE25-571F-4DE6-5209E0987D76}"/>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09D4EA8D-ED4F-2EF8-79A6-A5DC0B981368}"/>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501308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E2B58A-B1C8-E816-B1D9-4FAF023410B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9F166D-1998-08DA-0872-97483259C50D}"/>
              </a:ext>
            </a:extLst>
          </p:cNvPr>
          <p:cNvSpPr>
            <a:spLocks noGrp="1"/>
          </p:cNvSpPr>
          <p:nvPr>
            <p:ph type="sldNum" sz="quarter" idx="4"/>
          </p:nvPr>
        </p:nvSpPr>
        <p:spPr/>
        <p:txBody>
          <a:bodyPr/>
          <a:lstStyle/>
          <a:p>
            <a:fld id="{CB2079F2-58AF-ED44-82D7-E04B2F6FD686}" type="slidenum">
              <a:rPr lang="en-US" smtClean="0"/>
              <a:pPr/>
              <a:t>6</a:t>
            </a:fld>
            <a:endParaRPr lang="en-US" dirty="0"/>
          </a:p>
        </p:txBody>
      </p:sp>
      <p:sp>
        <p:nvSpPr>
          <p:cNvPr id="5" name="Text Placeholder 4">
            <a:extLst>
              <a:ext uri="{FF2B5EF4-FFF2-40B4-BE49-F238E27FC236}">
                <a16:creationId xmlns:a16="http://schemas.microsoft.com/office/drawing/2014/main" id="{5BAAB8E3-1941-55D5-E5E8-F56EB6B3D549}"/>
              </a:ext>
            </a:extLst>
          </p:cNvPr>
          <p:cNvSpPr>
            <a:spLocks noGrp="1"/>
          </p:cNvSpPr>
          <p:nvPr>
            <p:ph type="body" sz="quarter" idx="32"/>
          </p:nvPr>
        </p:nvSpPr>
        <p:spPr>
          <a:xfrm>
            <a:off x="801602" y="2103335"/>
            <a:ext cx="5956470" cy="6485142"/>
          </a:xfrm>
          <a:solidFill>
            <a:schemeClr val="bg1"/>
          </a:solidFill>
        </p:spPr>
        <p:txBody>
          <a:bodyPr numCol="1"/>
          <a:lstStyle/>
          <a:p>
            <a:pPr rtl="0"/>
            <a:r>
              <a:rPr lang="fr-FR" sz="1470" b="0" i="0" u="none" strike="noStrike" dirty="0">
                <a:effectLst/>
                <a:latin typeface="Calibri" panose="020F0502020204030204" pitchFamily="34" charset="0"/>
                <a:cs typeface="Calibri" panose="020F0502020204030204" pitchFamily="34" charset="0"/>
              </a:rPr>
              <a:t>Lorsque vous développez votre concept ou votre activité d'écotourisme, placez la durabilité au cœur de vos efforts. Cherchez des moyens de minimiser l'impact environnemental, de préserver les ressources naturelles et de promouvoir des pratiques de voyage responsables. Envisagez des hébergements respectueux de l'environnement, des initiatives de compensation carbone et des efforts de conservation de la faune et de la flore comme des éléments à part entière de votre modèle économique.</a:t>
            </a:r>
          </a:p>
          <a:p>
            <a:pPr rtl="0"/>
            <a:endParaRPr lang="fr-FR" sz="1470" b="0" i="0" u="none" strike="noStrike" dirty="0">
              <a:effectLst/>
              <a:latin typeface="Calibri" panose="020F0502020204030204" pitchFamily="34" charset="0"/>
              <a:cs typeface="Calibri" panose="020F0502020204030204" pitchFamily="34" charset="0"/>
            </a:endParaRPr>
          </a:p>
          <a:p>
            <a:pPr rtl="0"/>
            <a:r>
              <a:rPr lang="fr-FR" sz="1470" b="0" i="0" u="none" strike="noStrike" dirty="0">
                <a:effectLst/>
                <a:latin typeface="Calibri" panose="020F0502020204030204" pitchFamily="34" charset="0"/>
                <a:cs typeface="Calibri" panose="020F0502020204030204" pitchFamily="34" charset="0"/>
              </a:rPr>
              <a:t>Mais n'oubliez pas que l'écotourisme ne consiste pas seulement à protéger l'environnement, mais aussi à enrichir la vie des voyageurs et des habitants. Comment créer des expériences transformatrices qui laissent une impression durable à vos hôtes, les incitant à devenir des défenseurs de l'environnement et des promoteurs du voyage durable ?</a:t>
            </a:r>
          </a:p>
          <a:p>
            <a:pPr rtl="0"/>
            <a:endParaRPr lang="fr-FR" sz="1470" b="0" i="0" u="none" strike="noStrike" dirty="0">
              <a:effectLst/>
              <a:latin typeface="Calibri" panose="020F0502020204030204" pitchFamily="34" charset="0"/>
              <a:cs typeface="Calibri" panose="020F0502020204030204" pitchFamily="34" charset="0"/>
            </a:endParaRPr>
          </a:p>
          <a:p>
            <a:pPr rtl="0"/>
            <a:r>
              <a:rPr lang="fr-FR" sz="1470" b="0" i="0" u="none" strike="noStrike" dirty="0">
                <a:effectLst/>
                <a:latin typeface="Calibri" panose="020F0502020204030204" pitchFamily="34" charset="0"/>
                <a:cs typeface="Calibri" panose="020F0502020204030204" pitchFamily="34" charset="0"/>
              </a:rPr>
              <a:t>Faites preuve d'innovation et de créativité pour donner vie à votre concept d'écotourisme. Que ce soit par le biais de récits immersifs, d'opportunités d'apprentissage par l'expérience ou d'aventures hors des sentiers battus, osez sortir des sentiers battus et offrez quelque chose de vraiment inoubliable.</a:t>
            </a:r>
          </a:p>
          <a:p>
            <a:pPr rtl="0"/>
            <a:endParaRPr lang="fr-FR" sz="1470" b="0" i="0" u="none" strike="noStrike" dirty="0">
              <a:effectLst/>
              <a:latin typeface="Calibri" panose="020F0502020204030204" pitchFamily="34" charset="0"/>
              <a:cs typeface="Calibri" panose="020F0502020204030204" pitchFamily="34" charset="0"/>
            </a:endParaRPr>
          </a:p>
          <a:p>
            <a:pPr rtl="0"/>
            <a:r>
              <a:rPr lang="fr-FR" sz="1470" b="0" i="0" u="none" strike="noStrike" dirty="0">
                <a:effectLst/>
                <a:latin typeface="Calibri" panose="020F0502020204030204" pitchFamily="34" charset="0"/>
                <a:cs typeface="Calibri" panose="020F0502020204030204" pitchFamily="34" charset="0"/>
              </a:rPr>
              <a:t>Par-dessus tout, abordez votre voyage avec passion, dévouement et un sens profond de l'objectif. Laissez votre amour de la nature, de la conservation et de l'autonomisation des communautés être la force motrice de votre entreprise d'écotourisme. Avec de la détermination et une vision, vous avez le pouvoir de créer une entreprise qui non seulement prospère, mais qui fait aussi une différence significative dans le monde. Alors, entrez hardiment dans le domaine de l'écotourisme et laissez votre aventure commencer.</a:t>
            </a:r>
          </a:p>
          <a:p>
            <a:pPr rtl="0"/>
            <a:endParaRPr lang="fr-FR" sz="1470" b="0" i="0" u="none" strike="noStrike" dirty="0">
              <a:effectLst/>
              <a:latin typeface="Calibri" panose="020F0502020204030204" pitchFamily="34" charset="0"/>
              <a:cs typeface="Calibri" panose="020F0502020204030204" pitchFamily="34" charset="0"/>
            </a:endParaRPr>
          </a:p>
          <a:p>
            <a:pPr rtl="0"/>
            <a:endParaRPr lang="fr-FR" sz="1470" b="0" i="0" u="none" strike="noStrike" dirty="0">
              <a:effectLst/>
              <a:latin typeface="Calibri" panose="020F0502020204030204" pitchFamily="34" charset="0"/>
              <a:cs typeface="Calibri" panose="020F0502020204030204" pitchFamily="34" charset="0"/>
            </a:endParaRPr>
          </a:p>
          <a:p>
            <a:pPr rtl="0"/>
            <a:endParaRPr lang="fr-FR" sz="1470" b="0" i="0" u="none" strike="noStrike" dirty="0">
              <a:effectLst/>
              <a:latin typeface="Calibri" panose="020F0502020204030204" pitchFamily="34" charset="0"/>
              <a:cs typeface="Calibri" panose="020F0502020204030204" pitchFamily="34" charset="0"/>
            </a:endParaRPr>
          </a:p>
          <a:p>
            <a:pPr rtl="0"/>
            <a:endParaRPr lang="fr-FR" sz="1470" b="0" i="0" u="none" strike="noStrike" dirty="0">
              <a:effectLst/>
              <a:latin typeface="Calibri" panose="020F0502020204030204" pitchFamily="34" charset="0"/>
              <a:cs typeface="Calibri" panose="020F0502020204030204" pitchFamily="34" charset="0"/>
            </a:endParaRPr>
          </a:p>
          <a:p>
            <a:pPr rtl="0"/>
            <a:br>
              <a:rPr lang="sv-SE" sz="1470" dirty="0">
                <a:latin typeface="Calibri" panose="020F0502020204030204" pitchFamily="34" charset="0"/>
                <a:cs typeface="Calibri" panose="020F0502020204030204" pitchFamily="34" charset="0"/>
              </a:rPr>
            </a:br>
            <a:br>
              <a:rPr lang="sv-SE" sz="1470" dirty="0">
                <a:latin typeface="Calibri" panose="020F0502020204030204" pitchFamily="34" charset="0"/>
                <a:cs typeface="Calibri" panose="020F0502020204030204" pitchFamily="34" charset="0"/>
              </a:rPr>
            </a:br>
            <a:endParaRPr lang="en-GB" sz="147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1AD88B66-9B36-E5D5-BC7C-A0C90200562E}"/>
              </a:ext>
            </a:extLst>
          </p:cNvPr>
          <p:cNvSpPr>
            <a:spLocks noGrp="1"/>
          </p:cNvSpPr>
          <p:nvPr>
            <p:ph type="body" sz="quarter" idx="46"/>
          </p:nvPr>
        </p:nvSpPr>
        <p:spPr/>
        <p:txBody>
          <a:bodyPr>
            <a:normAutofit/>
          </a:bodyPr>
          <a:lstStyle/>
          <a:p>
            <a:r>
              <a:rPr lang="fr" dirty="0"/>
              <a:t>Introduction</a:t>
            </a:r>
          </a:p>
        </p:txBody>
      </p:sp>
      <p:sp>
        <p:nvSpPr>
          <p:cNvPr id="4" name="Text Placeholder 3">
            <a:extLst>
              <a:ext uri="{FF2B5EF4-FFF2-40B4-BE49-F238E27FC236}">
                <a16:creationId xmlns:a16="http://schemas.microsoft.com/office/drawing/2014/main" id="{FF7A20F7-97D2-FE5F-AAEB-EF37DB5EEAC4}"/>
              </a:ext>
            </a:extLst>
          </p:cNvPr>
          <p:cNvSpPr>
            <a:spLocks noGrp="1"/>
          </p:cNvSpPr>
          <p:nvPr>
            <p:ph type="body" sz="quarter" idx="47"/>
          </p:nvPr>
        </p:nvSpPr>
        <p:spPr/>
        <p:txBody>
          <a:bodyPr>
            <a:normAutofit fontScale="92500"/>
          </a:bodyPr>
          <a:lstStyle/>
          <a:p>
            <a:r>
              <a:rPr lang="fr" dirty="0"/>
              <a:t>3A </a:t>
            </a:r>
            <a:r>
              <a:rPr lang="fr" sz="2800" dirty="0"/>
              <a:t>Mon projet d'écotourisme</a:t>
            </a:r>
          </a:p>
        </p:txBody>
      </p:sp>
    </p:spTree>
    <p:extLst>
      <p:ext uri="{BB962C8B-B14F-4D97-AF65-F5344CB8AC3E}">
        <p14:creationId xmlns:p14="http://schemas.microsoft.com/office/powerpoint/2010/main" val="339111923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278CF7-02A7-556C-191C-A23106341DF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108E80-66AD-3734-288E-E36B804570D5}"/>
              </a:ext>
            </a:extLst>
          </p:cNvPr>
          <p:cNvSpPr>
            <a:spLocks noGrp="1"/>
          </p:cNvSpPr>
          <p:nvPr>
            <p:ph type="sldNum" sz="quarter" idx="4"/>
          </p:nvPr>
        </p:nvSpPr>
        <p:spPr/>
        <p:txBody>
          <a:bodyPr/>
          <a:lstStyle/>
          <a:p>
            <a:fld id="{CB2079F2-58AF-ED44-82D7-E04B2F6FD686}" type="slidenum">
              <a:rPr lang="en-US" smtClean="0"/>
              <a:pPr/>
              <a:t>60</a:t>
            </a:fld>
            <a:endParaRPr lang="en-US" dirty="0"/>
          </a:p>
        </p:txBody>
      </p:sp>
      <p:sp>
        <p:nvSpPr>
          <p:cNvPr id="5" name="Text Placeholder 4">
            <a:extLst>
              <a:ext uri="{FF2B5EF4-FFF2-40B4-BE49-F238E27FC236}">
                <a16:creationId xmlns:a16="http://schemas.microsoft.com/office/drawing/2014/main" id="{9C6105A8-7AA5-0048-9F64-CAEF434DBAE3}"/>
              </a:ext>
            </a:extLst>
          </p:cNvPr>
          <p:cNvSpPr>
            <a:spLocks noGrp="1"/>
          </p:cNvSpPr>
          <p:nvPr>
            <p:ph type="body" sz="quarter" idx="32"/>
          </p:nvPr>
        </p:nvSpPr>
        <p:spPr/>
        <p:txBody>
          <a:bodyPr numCol="1"/>
          <a:lstStyle/>
          <a:p>
            <a:pPr marL="342900" indent="-342900" rtl="0">
              <a:buFont typeface="+mj-lt"/>
              <a:buAutoNum type="arabicPeriod" startAt="8"/>
            </a:pPr>
            <a:r>
              <a:rPr lang="fr-FR" sz="1600" b="1" i="0" u="none" strike="noStrike" dirty="0">
                <a:effectLst/>
                <a:latin typeface="Calibri" panose="020F0502020204030204" pitchFamily="34" charset="0"/>
                <a:cs typeface="Calibri" panose="020F0502020204030204" pitchFamily="34" charset="0"/>
              </a:rPr>
              <a:t>Finance et investissement régénératifs : </a:t>
            </a:r>
            <a:r>
              <a:rPr lang="fr-FR" sz="1600" i="0" u="none" strike="noStrike" dirty="0">
                <a:effectLst/>
                <a:latin typeface="Calibri" panose="020F0502020204030204" pitchFamily="34" charset="0"/>
                <a:cs typeface="Calibri" panose="020F0502020204030204" pitchFamily="34" charset="0"/>
              </a:rPr>
              <a:t>Les pratiques de financement et d'investissement dans l'économie régénérative donnent la priorité aux projets et aux entreprises qui ont des impacts sociaux et environnementaux positifs en plus de générer des rendements financiers. L'investissement d'impact, le financement communautaire et les monnaies alternatives sont des exemples de mécanismes de financement régénératifs.</a:t>
            </a:r>
          </a:p>
          <a:p>
            <a:pPr marL="342900" indent="-342900" rtl="0">
              <a:buFont typeface="+mj-lt"/>
              <a:buAutoNum type="arabicPeriod" startAt="8"/>
            </a:pPr>
            <a:endParaRPr lang="fr-FR" sz="1600" b="1" i="0" u="none" strike="noStrike" dirty="0">
              <a:effectLst/>
              <a:latin typeface="Calibri" panose="020F0502020204030204" pitchFamily="34" charset="0"/>
              <a:cs typeface="Calibri" panose="020F0502020204030204" pitchFamily="34" charset="0"/>
            </a:endParaRPr>
          </a:p>
          <a:p>
            <a:pPr rtl="0"/>
            <a:r>
              <a:rPr lang="fr-FR" sz="1600" i="0" u="none" strike="noStrike" dirty="0">
                <a:effectLst/>
                <a:latin typeface="Calibri" panose="020F0502020204030204" pitchFamily="34" charset="0"/>
                <a:cs typeface="Calibri" panose="020F0502020204030204" pitchFamily="34" charset="0"/>
              </a:rPr>
              <a:t>Dans l'ensemble, l'économie régénérative représente une évolution vers une approche plus holistique et durable du développement économique, où le bien-être des personnes et de la planète sont des considérations centrales dans la prise de décision. En régénérant le capital naturel et social, ce modèle vise à créer des communautés prospères et résilientes pour les générations à venir.</a:t>
            </a:r>
          </a:p>
          <a:p>
            <a:pPr rtl="0"/>
            <a:endParaRPr lang="fr-FR" sz="1600" i="0" u="none" strike="noStrike" dirty="0">
              <a:effectLst/>
              <a:latin typeface="Calibri" panose="020F0502020204030204" pitchFamily="34" charset="0"/>
              <a:cs typeface="Calibri" panose="020F0502020204030204" pitchFamily="34" charset="0"/>
            </a:endParaRPr>
          </a:p>
          <a:p>
            <a:pPr rtl="0"/>
            <a:endParaRPr lang="fr-FR" sz="1600" i="0" u="none" strike="noStrike" dirty="0">
              <a:effectLst/>
              <a:latin typeface="Calibri" panose="020F0502020204030204" pitchFamily="34" charset="0"/>
              <a:cs typeface="Calibri" panose="020F0502020204030204" pitchFamily="34" charset="0"/>
            </a:endParaRPr>
          </a:p>
          <a:p>
            <a:pPr rtl="0"/>
            <a:r>
              <a:rPr lang="fr-FR" sz="1600" b="1" i="0" u="none" strike="noStrike" dirty="0">
                <a:effectLst/>
                <a:latin typeface="Calibri" panose="020F0502020204030204" pitchFamily="34" charset="0"/>
                <a:cs typeface="Calibri" panose="020F0502020204030204" pitchFamily="34" charset="0"/>
              </a:rPr>
              <a:t>Alors, comment procéder ?</a:t>
            </a:r>
          </a:p>
          <a:p>
            <a:pPr marL="342900" indent="-342900" rtl="0">
              <a:buFont typeface="+mj-lt"/>
              <a:buAutoNum type="arabicPeriod" startAt="8"/>
            </a:pP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140FADFF-F508-E9CC-52D3-3A8783753448}"/>
              </a:ext>
            </a:extLst>
          </p:cNvPr>
          <p:cNvSpPr>
            <a:spLocks noGrp="1"/>
          </p:cNvSpPr>
          <p:nvPr>
            <p:ph type="body" sz="quarter" idx="46"/>
          </p:nvPr>
        </p:nvSpPr>
        <p:spPr/>
        <p:txBody>
          <a:bodyPr>
            <a:normAutofit/>
          </a:bodyPr>
          <a:lstStyle/>
          <a:p>
            <a:r>
              <a:rPr lang="fr" dirty="0"/>
              <a:t>L'économie régénératrice</a:t>
            </a:r>
          </a:p>
        </p:txBody>
      </p:sp>
      <p:sp>
        <p:nvSpPr>
          <p:cNvPr id="4" name="Text Placeholder 3">
            <a:extLst>
              <a:ext uri="{FF2B5EF4-FFF2-40B4-BE49-F238E27FC236}">
                <a16:creationId xmlns:a16="http://schemas.microsoft.com/office/drawing/2014/main" id="{2FB66055-67F9-DA8B-F4FF-C14C7CDF03AE}"/>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5993BD50-E47F-3F0C-AB1B-81056889B3B1}"/>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94256239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25BC46-3143-698D-8282-29B70A0F8FE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D59D45E-97B7-95BD-43B4-82166EE4274E}"/>
              </a:ext>
            </a:extLst>
          </p:cNvPr>
          <p:cNvSpPr>
            <a:spLocks noGrp="1"/>
          </p:cNvSpPr>
          <p:nvPr>
            <p:ph type="sldNum" sz="quarter" idx="4"/>
          </p:nvPr>
        </p:nvSpPr>
        <p:spPr/>
        <p:txBody>
          <a:bodyPr/>
          <a:lstStyle/>
          <a:p>
            <a:fld id="{CB2079F2-58AF-ED44-82D7-E04B2F6FD686}" type="slidenum">
              <a:rPr lang="en-US" smtClean="0"/>
              <a:pPr/>
              <a:t>61</a:t>
            </a:fld>
            <a:endParaRPr lang="en-US" dirty="0"/>
          </a:p>
        </p:txBody>
      </p:sp>
      <p:sp>
        <p:nvSpPr>
          <p:cNvPr id="5" name="Text Placeholder 4">
            <a:extLst>
              <a:ext uri="{FF2B5EF4-FFF2-40B4-BE49-F238E27FC236}">
                <a16:creationId xmlns:a16="http://schemas.microsoft.com/office/drawing/2014/main" id="{9E262B9A-72C0-6B49-C1A4-02455E109E02}"/>
              </a:ext>
            </a:extLst>
          </p:cNvPr>
          <p:cNvSpPr>
            <a:spLocks noGrp="1"/>
          </p:cNvSpPr>
          <p:nvPr>
            <p:ph type="body" sz="quarter" idx="32"/>
          </p:nvPr>
        </p:nvSpPr>
        <p:spPr/>
        <p:txBody>
          <a:bodyPr numCol="1"/>
          <a:lstStyle/>
          <a:p>
            <a:pPr rtl="0"/>
            <a:r>
              <a:rPr lang="fr-FR" sz="1600" b="0" i="0" u="none" strike="noStrike" dirty="0">
                <a:effectLst/>
                <a:latin typeface="Calibri" panose="020F0502020204030204" pitchFamily="34" charset="0"/>
                <a:cs typeface="Calibri" panose="020F0502020204030204" pitchFamily="34" charset="0"/>
              </a:rPr>
              <a:t>Aujourd'hui, toute organisation a une responsabilité importante envers la société et la planète. Cette responsabilité, souvent appelée responsabilité sociale des entreprises (RSE) ou durabilité des entreprises, reconnaît que les entreprises ont des impacts au-delà de leurs activités économiques immédiates. Voici pourquoi les organisations ont une réelle responsabilité :</a:t>
            </a:r>
          </a:p>
          <a:p>
            <a:pPr rtl="0"/>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Impact environnemental </a:t>
            </a:r>
            <a:r>
              <a:rPr lang="fr-FR" sz="1600" b="0" i="0" u="none" strike="noStrike" dirty="0">
                <a:effectLst/>
                <a:latin typeface="Calibri" panose="020F0502020204030204" pitchFamily="34" charset="0"/>
                <a:cs typeface="Calibri" panose="020F0502020204030204" pitchFamily="34" charset="0"/>
              </a:rPr>
              <a:t>: Les entreprises consomment des ressources naturelles, produisent des déchets et émettent des polluants au cours de leurs activités. Cela peut contribuer au changement climatique, à la perte de biodiversité, à la pollution de l'air et de l'eau et à d'autres problèmes environnementaux. Il est essentiel de minimiser ces impacts pour la santé de la planète et des générations futures.</a:t>
            </a:r>
          </a:p>
          <a:p>
            <a:pPr marL="285750" indent="-285750" rtl="0">
              <a:buFont typeface="Arial" panose="020B0604020202020204" pitchFamily="34" charset="0"/>
              <a:buChar char="•"/>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Impact social </a:t>
            </a:r>
            <a:r>
              <a:rPr lang="fr-FR" sz="1600" b="0" i="0" u="none" strike="noStrike" dirty="0">
                <a:effectLst/>
                <a:latin typeface="Calibri" panose="020F0502020204030204" pitchFamily="34" charset="0"/>
                <a:cs typeface="Calibri" panose="020F0502020204030204" pitchFamily="34" charset="0"/>
              </a:rPr>
              <a:t>: Les entreprises ont un impact sur les communautés dans lesquelles elles opèrent par le biais de l'emploi, de l'approvisionnement et d'autres activités. Elles ont la responsabilité de garantir des pratiques de travail équitables, de soutenir les communautés locales et de respecter les droits de l'homme tout au long de leurs chaînes d'approvisionnement. Négliger ces responsabilités peut conduire à des inégalités sociales, à l'exploitation et à des troubles.</a:t>
            </a: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br>
              <a:rPr lang="sv-SE" sz="2000" dirty="0"/>
            </a:br>
            <a:br>
              <a:rPr lang="sv-SE" sz="2000" dirty="0"/>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AA0474B-82B7-C383-BF34-7F3B4A1C8A89}"/>
              </a:ext>
            </a:extLst>
          </p:cNvPr>
          <p:cNvSpPr>
            <a:spLocks noGrp="1"/>
          </p:cNvSpPr>
          <p:nvPr>
            <p:ph type="body" sz="quarter" idx="46"/>
          </p:nvPr>
        </p:nvSpPr>
        <p:spPr/>
        <p:txBody>
          <a:bodyPr>
            <a:normAutofit/>
          </a:bodyPr>
          <a:lstStyle/>
          <a:p>
            <a:r>
              <a:rPr lang="fr" dirty="0"/>
              <a:t>Les organisations – et leurs responsabilités</a:t>
            </a:r>
          </a:p>
        </p:txBody>
      </p:sp>
      <p:sp>
        <p:nvSpPr>
          <p:cNvPr id="4" name="Text Placeholder 3">
            <a:extLst>
              <a:ext uri="{FF2B5EF4-FFF2-40B4-BE49-F238E27FC236}">
                <a16:creationId xmlns:a16="http://schemas.microsoft.com/office/drawing/2014/main" id="{593F8AC4-24E9-2F13-848E-45A7523B4A63}"/>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CF64A648-37FF-1515-1242-519FD82C749E}"/>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45048440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AA6AD9-2790-351B-8D21-ED4A3DAC66E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1AD726-513C-5B96-7D3A-0122CCD25BA8}"/>
              </a:ext>
            </a:extLst>
          </p:cNvPr>
          <p:cNvSpPr>
            <a:spLocks noGrp="1"/>
          </p:cNvSpPr>
          <p:nvPr>
            <p:ph type="sldNum" sz="quarter" idx="4"/>
          </p:nvPr>
        </p:nvSpPr>
        <p:spPr/>
        <p:txBody>
          <a:bodyPr/>
          <a:lstStyle/>
          <a:p>
            <a:fld id="{CB2079F2-58AF-ED44-82D7-E04B2F6FD686}" type="slidenum">
              <a:rPr lang="en-US" smtClean="0"/>
              <a:pPr/>
              <a:t>62</a:t>
            </a:fld>
            <a:endParaRPr lang="en-US" dirty="0"/>
          </a:p>
        </p:txBody>
      </p:sp>
      <p:sp>
        <p:nvSpPr>
          <p:cNvPr id="5" name="Text Placeholder 4">
            <a:extLst>
              <a:ext uri="{FF2B5EF4-FFF2-40B4-BE49-F238E27FC236}">
                <a16:creationId xmlns:a16="http://schemas.microsoft.com/office/drawing/2014/main" id="{E8D28EA0-A550-E355-EF19-2A93CE2407E7}"/>
              </a:ext>
            </a:extLst>
          </p:cNvPr>
          <p:cNvSpPr>
            <a:spLocks noGrp="1"/>
          </p:cNvSpPr>
          <p:nvPr>
            <p:ph type="body" sz="quarter" idx="32"/>
          </p:nvPr>
        </p:nvSpPr>
        <p:spPr>
          <a:xfrm>
            <a:off x="801602" y="2403364"/>
            <a:ext cx="5956470" cy="6673401"/>
          </a:xfrm>
          <a:solidFill>
            <a:schemeClr val="bg1"/>
          </a:solidFill>
        </p:spPr>
        <p:txBody>
          <a:bodyPr numCol="1"/>
          <a:lstStyle/>
          <a:p>
            <a:pPr marL="285750" indent="-285750" rtl="0">
              <a:buFont typeface="Wingdings" pitchFamily="2" charset="2"/>
              <a:buChar char="v"/>
            </a:pPr>
            <a:r>
              <a:rPr lang="fr-FR" sz="1500" b="1" i="0" u="none" strike="noStrike" dirty="0">
                <a:effectLst/>
                <a:latin typeface="Calibri" panose="020F0502020204030204" pitchFamily="34" charset="0"/>
                <a:cs typeface="Calibri" panose="020F0502020204030204" pitchFamily="34" charset="0"/>
              </a:rPr>
              <a:t>Impact économique : </a:t>
            </a:r>
            <a:r>
              <a:rPr lang="fr-FR" sz="1500" i="0" u="none" strike="noStrike" dirty="0">
                <a:effectLst/>
                <a:latin typeface="Calibri" panose="020F0502020204030204" pitchFamily="34" charset="0"/>
                <a:cs typeface="Calibri" panose="020F0502020204030204" pitchFamily="34" charset="0"/>
              </a:rPr>
              <a:t>Les entreprises jouent un rôle essentiel dans la croissance économique, la création d'emplois et la génération de richesse. Cependant, elles ont également la responsabilité de contribuer au développement économique inclusif, en veillant à ce que les bénéfices de la croissance soient équitablement répartis entre tous les segments de la société. Cela implique notamment de verser des salaires équitables, de soutenir les petites et moyennes entreprises (PME) et de promouvoir la diversité économique.</a:t>
            </a:r>
          </a:p>
          <a:p>
            <a:pPr marL="285750" indent="-285750" rtl="0">
              <a:buFont typeface="Wingdings" pitchFamily="2" charset="2"/>
              <a:buChar char="v"/>
            </a:pPr>
            <a:r>
              <a:rPr lang="fr-FR" sz="1500" b="1" i="0" u="none" strike="noStrike" dirty="0">
                <a:effectLst/>
                <a:latin typeface="Calibri" panose="020F0502020204030204" pitchFamily="34" charset="0"/>
                <a:cs typeface="Calibri" panose="020F0502020204030204" pitchFamily="34" charset="0"/>
              </a:rPr>
              <a:t>Considérations éthiques : </a:t>
            </a:r>
            <a:r>
              <a:rPr lang="fr-FR" sz="1500" i="0" u="none" strike="noStrike" dirty="0">
                <a:effectLst/>
                <a:latin typeface="Calibri" panose="020F0502020204030204" pitchFamily="34" charset="0"/>
                <a:cs typeface="Calibri" panose="020F0502020204030204" pitchFamily="34" charset="0"/>
              </a:rPr>
              <a:t>Au-delà des obligations légales, les organisations ont la responsabilité éthique de mener leurs activités de manière moralement saine. Cela implique de respecter les principes d'honnêteté, d'intégrité, de transparence et de responsabilité dans tous les aspects de leurs pratiques commerciales.</a:t>
            </a:r>
          </a:p>
          <a:p>
            <a:pPr marL="285750" indent="-285750" rtl="0">
              <a:buFont typeface="Wingdings" pitchFamily="2" charset="2"/>
              <a:buChar char="v"/>
            </a:pPr>
            <a:r>
              <a:rPr lang="fr-FR" sz="1500" b="1" i="0" u="none" strike="noStrike" dirty="0">
                <a:effectLst/>
                <a:latin typeface="Calibri" panose="020F0502020204030204" pitchFamily="34" charset="0"/>
                <a:cs typeface="Calibri" panose="020F0502020204030204" pitchFamily="34" charset="0"/>
              </a:rPr>
              <a:t>Durabilité à long terme : </a:t>
            </a:r>
            <a:r>
              <a:rPr lang="fr-FR" sz="1500" i="0" u="none" strike="noStrike" dirty="0">
                <a:effectLst/>
                <a:latin typeface="Calibri" panose="020F0502020204030204" pitchFamily="34" charset="0"/>
                <a:cs typeface="Calibri" panose="020F0502020204030204" pitchFamily="34" charset="0"/>
              </a:rPr>
              <a:t>En fin de compte, les organisations doivent reconnaître que leur succès à long terme est lié à la santé et au bien-être de la société et de la planète. En adoptant des pratiques commerciales durables, elles peuvent atténuer les risques, renforcer leur résilience et créer de la valeur pour toutes les parties prenantes sur le long terme.</a:t>
            </a:r>
          </a:p>
          <a:p>
            <a:pPr rtl="0"/>
            <a:endParaRPr lang="fr-FR" sz="1500" b="1" i="0" u="none" strike="noStrike" dirty="0">
              <a:effectLst/>
              <a:latin typeface="Calibri" panose="020F0502020204030204" pitchFamily="34" charset="0"/>
              <a:cs typeface="Calibri" panose="020F0502020204030204" pitchFamily="34" charset="0"/>
            </a:endParaRPr>
          </a:p>
          <a:p>
            <a:pPr rtl="0"/>
            <a:r>
              <a:rPr lang="fr-FR" sz="1500" i="0" u="none" strike="noStrike" dirty="0">
                <a:effectLst/>
                <a:latin typeface="Calibri" panose="020F0502020204030204" pitchFamily="34" charset="0"/>
                <a:cs typeface="Calibri" panose="020F0502020204030204" pitchFamily="34" charset="0"/>
              </a:rPr>
              <a:t>En résumé, les organisations d'aujourd'hui ne peuvent pas se permettre d'agir indépendamment des préoccupations sociétales et environnementales plus larges. Elles ont le devoir d'agir de manière responsable, de minimiser leurs impacts négatifs et de contribuer positivement au bien-être des personnes et de la planète.</a:t>
            </a:r>
          </a:p>
          <a:p>
            <a:pPr rtl="0"/>
            <a:r>
              <a:rPr lang="fr-FR" sz="1500" i="0" u="none" strike="noStrike" dirty="0">
                <a:effectLst/>
                <a:latin typeface="Calibri" panose="020F0502020204030204" pitchFamily="34" charset="0"/>
                <a:cs typeface="Calibri" panose="020F0502020204030204" pitchFamily="34" charset="0"/>
              </a:rPr>
              <a:t>Ainsi, avant de se lancer dans la voie d'un modèle d'entreprise durable, il est essentiel que les organisations se posent certaines questions essentielles au niveau organisationnel. </a:t>
            </a:r>
          </a:p>
          <a:p>
            <a:pPr marL="285750" indent="-285750" rtl="0">
              <a:buFont typeface="Wingdings" pitchFamily="2" charset="2"/>
              <a:buChar char="v"/>
            </a:pPr>
            <a:endParaRPr lang="fr-FR" sz="1500" b="1"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500" b="1"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500" b="1"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sv-SE" sz="1500" b="0" i="0" u="none" strike="noStrike" dirty="0">
              <a:effectLst/>
              <a:latin typeface="Calibri" panose="020F0502020204030204" pitchFamily="34" charset="0"/>
              <a:cs typeface="Calibri" panose="020F0502020204030204" pitchFamily="34" charset="0"/>
            </a:endParaRPr>
          </a:p>
          <a:p>
            <a:br>
              <a:rPr lang="sv-SE" sz="1500" dirty="0">
                <a:latin typeface="Calibri" panose="020F0502020204030204" pitchFamily="34" charset="0"/>
                <a:cs typeface="Calibri" panose="020F0502020204030204" pitchFamily="34" charset="0"/>
              </a:rPr>
            </a:br>
            <a:br>
              <a:rPr lang="sv-SE" sz="1500" dirty="0">
                <a:latin typeface="Calibri" panose="020F0502020204030204" pitchFamily="34" charset="0"/>
                <a:cs typeface="Calibri" panose="020F0502020204030204" pitchFamily="34" charset="0"/>
              </a:rPr>
            </a:br>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27BEE121-CD9D-BF6C-AAD1-9A9C61217BC5}"/>
              </a:ext>
            </a:extLst>
          </p:cNvPr>
          <p:cNvSpPr>
            <a:spLocks noGrp="1"/>
          </p:cNvSpPr>
          <p:nvPr>
            <p:ph type="body" sz="quarter" idx="46"/>
          </p:nvPr>
        </p:nvSpPr>
        <p:spPr/>
        <p:txBody>
          <a:bodyPr>
            <a:normAutofit/>
          </a:bodyPr>
          <a:lstStyle/>
          <a:p>
            <a:r>
              <a:rPr lang="fr" dirty="0"/>
              <a:t>Les organisations – et leurs responsabilités</a:t>
            </a:r>
          </a:p>
        </p:txBody>
      </p:sp>
      <p:sp>
        <p:nvSpPr>
          <p:cNvPr id="4" name="Text Placeholder 3">
            <a:extLst>
              <a:ext uri="{FF2B5EF4-FFF2-40B4-BE49-F238E27FC236}">
                <a16:creationId xmlns:a16="http://schemas.microsoft.com/office/drawing/2014/main" id="{17CEC2E0-8F22-013B-FD6C-61386267FEDE}"/>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7F9E2783-FDE4-AED3-23B4-94FBEA6D4F07}"/>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7533040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5F3CC2-0463-B779-BEF1-2BA9A001288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30D9925-2311-9896-125F-4B9CA8976DFD}"/>
              </a:ext>
            </a:extLst>
          </p:cNvPr>
          <p:cNvSpPr>
            <a:spLocks noGrp="1"/>
          </p:cNvSpPr>
          <p:nvPr>
            <p:ph type="sldNum" sz="quarter" idx="4"/>
          </p:nvPr>
        </p:nvSpPr>
        <p:spPr/>
        <p:txBody>
          <a:bodyPr/>
          <a:lstStyle/>
          <a:p>
            <a:fld id="{CB2079F2-58AF-ED44-82D7-E04B2F6FD686}" type="slidenum">
              <a:rPr lang="en-US" smtClean="0"/>
              <a:pPr/>
              <a:t>63</a:t>
            </a:fld>
            <a:endParaRPr lang="en-US" dirty="0"/>
          </a:p>
        </p:txBody>
      </p:sp>
      <p:sp>
        <p:nvSpPr>
          <p:cNvPr id="5" name="Text Placeholder 4">
            <a:extLst>
              <a:ext uri="{FF2B5EF4-FFF2-40B4-BE49-F238E27FC236}">
                <a16:creationId xmlns:a16="http://schemas.microsoft.com/office/drawing/2014/main" id="{FE6D602A-182E-BDBB-E4F0-B89826A2931F}"/>
              </a:ext>
            </a:extLst>
          </p:cNvPr>
          <p:cNvSpPr>
            <a:spLocks noGrp="1"/>
          </p:cNvSpPr>
          <p:nvPr>
            <p:ph type="body" sz="quarter" idx="32"/>
          </p:nvPr>
        </p:nvSpPr>
        <p:spPr/>
        <p:txBody>
          <a:bodyPr numCol="1"/>
          <a:lstStyle/>
          <a:p>
            <a:pPr rtl="0"/>
            <a:r>
              <a:rPr lang="fr-FR" sz="1600" b="1" i="0" u="none" strike="noStrike" dirty="0">
                <a:effectLst/>
                <a:latin typeface="Calibri" panose="020F0502020204030204" pitchFamily="34" charset="0"/>
                <a:cs typeface="Calibri" panose="020F0502020204030204" pitchFamily="34" charset="0"/>
              </a:rPr>
              <a:t>Voici quelques questions clés à prendre en compte :</a:t>
            </a:r>
          </a:p>
          <a:p>
            <a:pPr rtl="0"/>
            <a:endParaRPr lang="fr-FR" sz="1600" b="1" i="0" u="none" strike="noStrik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Objectif et valeurs : </a:t>
            </a:r>
            <a:r>
              <a:rPr lang="fr-FR" sz="1600" i="0" u="none" strike="noStrike" dirty="0">
                <a:effectLst/>
                <a:latin typeface="Calibri" panose="020F0502020204030204" pitchFamily="34" charset="0"/>
                <a:cs typeface="Calibri" panose="020F0502020204030204" pitchFamily="34" charset="0"/>
              </a:rPr>
              <a:t>Quel est l'objectif de notre organisation au-delà du profit ? Quelles sont les valeurs auxquelles nous accordons la priorité et comment s'alignent-elles sur les objectifs de développement durable ?</a:t>
            </a: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Impact actuel : </a:t>
            </a:r>
            <a:r>
              <a:rPr lang="fr-FR" sz="1600" i="0" u="none" strike="noStrike" dirty="0">
                <a:effectLst/>
                <a:latin typeface="Calibri" panose="020F0502020204030204" pitchFamily="34" charset="0"/>
                <a:cs typeface="Calibri" panose="020F0502020204030204" pitchFamily="34" charset="0"/>
              </a:rPr>
              <a:t>Quel est l'impact environnemental, social et économique de nos activités commerciales actuelles ? Quels sont les domaines où l'impact est le plus important et quelles en sont les causes profondes ?</a:t>
            </a: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Engagement des parties prenantes : </a:t>
            </a:r>
            <a:r>
              <a:rPr lang="fr-FR" sz="1600" i="0" u="none" strike="noStrike" dirty="0">
                <a:effectLst/>
                <a:latin typeface="Calibri" panose="020F0502020204030204" pitchFamily="34" charset="0"/>
                <a:cs typeface="Calibri" panose="020F0502020204030204" pitchFamily="34" charset="0"/>
              </a:rPr>
              <a:t>Qui sont nos principales parties prenantes et quelles sont leurs attentes en matière de développement durable ? Comment pouvons-nous nous engager avec eux pour comprendre leurs perspectives et intégrer leurs commentaires dans notre prise de décision ?</a:t>
            </a: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Évaluation des risques : </a:t>
            </a:r>
            <a:r>
              <a:rPr lang="fr-FR" sz="1600" i="0" u="none" strike="noStrike" dirty="0">
                <a:effectLst/>
                <a:latin typeface="Calibri" panose="020F0502020204030204" pitchFamily="34" charset="0"/>
                <a:cs typeface="Calibri" panose="020F0502020204030204" pitchFamily="34" charset="0"/>
              </a:rPr>
              <a:t>Quels sont les risques et les opportunités potentiels associés aux questions de durabilité pour notre organisation ? Comment ces risques et opportunités s'alignent-ils avec nos objectifs stratégiques ?</a:t>
            </a: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Dépendance aux ressources : </a:t>
            </a:r>
            <a:r>
              <a:rPr lang="fr-FR" sz="1600" i="0" u="none" strike="noStrike" dirty="0">
                <a:effectLst/>
                <a:latin typeface="Calibri" panose="020F0502020204030204" pitchFamily="34" charset="0"/>
                <a:cs typeface="Calibri" panose="020F0502020204030204" pitchFamily="34" charset="0"/>
              </a:rPr>
              <a:t>Quelles sont les ressources naturelles, les matériaux et les sources d'énergie essentiels à nos opérations commerciales ? Dans quelle mesure sommes-nous vulnérables à la rareté des ressources, à la volatilité des prix et aux changements réglementaires ?</a:t>
            </a: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endParaRPr lang="fr-FR" sz="1600" b="1" i="0" u="none" strike="noStrike" dirty="0">
              <a:effectLst/>
              <a:latin typeface="Calibri" panose="020F0502020204030204" pitchFamily="34" charset="0"/>
              <a:cs typeface="Calibri" panose="020F0502020204030204" pitchFamily="34" charset="0"/>
            </a:endParaRPr>
          </a:p>
          <a:p>
            <a:pPr rtl="0"/>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425E55F-7E00-D27A-0AA4-788C787EB71B}"/>
              </a:ext>
            </a:extLst>
          </p:cNvPr>
          <p:cNvSpPr>
            <a:spLocks noGrp="1"/>
          </p:cNvSpPr>
          <p:nvPr>
            <p:ph type="body" sz="quarter" idx="46"/>
          </p:nvPr>
        </p:nvSpPr>
        <p:spPr/>
        <p:txBody>
          <a:bodyPr>
            <a:normAutofit/>
          </a:bodyPr>
          <a:lstStyle/>
          <a:p>
            <a:r>
              <a:rPr lang="fr" dirty="0"/>
              <a:t>Se positionner</a:t>
            </a:r>
          </a:p>
        </p:txBody>
      </p:sp>
      <p:sp>
        <p:nvSpPr>
          <p:cNvPr id="4" name="Text Placeholder 3">
            <a:extLst>
              <a:ext uri="{FF2B5EF4-FFF2-40B4-BE49-F238E27FC236}">
                <a16:creationId xmlns:a16="http://schemas.microsoft.com/office/drawing/2014/main" id="{D1517F23-7504-C2BC-6BA0-E2F6ADF5FFA7}"/>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C627D260-3BFE-4A09-391E-9CB07E3F2293}"/>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8577749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8D4FF-A7B0-C220-1B70-6718A0F15CE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0753CF-26C7-45E5-76E0-387AF08BBAAD}"/>
              </a:ext>
            </a:extLst>
          </p:cNvPr>
          <p:cNvSpPr>
            <a:spLocks noGrp="1"/>
          </p:cNvSpPr>
          <p:nvPr>
            <p:ph type="sldNum" sz="quarter" idx="4"/>
          </p:nvPr>
        </p:nvSpPr>
        <p:spPr/>
        <p:txBody>
          <a:bodyPr/>
          <a:lstStyle/>
          <a:p>
            <a:fld id="{CB2079F2-58AF-ED44-82D7-E04B2F6FD686}" type="slidenum">
              <a:rPr lang="en-US" smtClean="0"/>
              <a:pPr/>
              <a:t>64</a:t>
            </a:fld>
            <a:endParaRPr lang="en-US" dirty="0"/>
          </a:p>
        </p:txBody>
      </p:sp>
      <p:sp>
        <p:nvSpPr>
          <p:cNvPr id="5" name="Text Placeholder 4">
            <a:extLst>
              <a:ext uri="{FF2B5EF4-FFF2-40B4-BE49-F238E27FC236}">
                <a16:creationId xmlns:a16="http://schemas.microsoft.com/office/drawing/2014/main" id="{88CB8E25-787E-E910-20E2-DBD2367B232F}"/>
              </a:ext>
            </a:extLst>
          </p:cNvPr>
          <p:cNvSpPr>
            <a:spLocks noGrp="1"/>
          </p:cNvSpPr>
          <p:nvPr>
            <p:ph type="body" sz="quarter" idx="32"/>
          </p:nvPr>
        </p:nvSpPr>
        <p:spPr/>
        <p:txBody>
          <a:bodyPr numCol="1"/>
          <a:lstStyle/>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Conformité réglementaire : </a:t>
            </a:r>
            <a:r>
              <a:rPr lang="fr-FR" sz="1600" i="0" u="none" strike="noStrike" dirty="0">
                <a:effectLst/>
                <a:latin typeface="Calibri" panose="020F0502020204030204" pitchFamily="34" charset="0"/>
                <a:cs typeface="Calibri" panose="020F0502020204030204" pitchFamily="34" charset="0"/>
              </a:rPr>
              <a:t>Quelles sont les réglementations environnementales et sociales applicables à notre secteur d'activité et dans quelle mesure sommes-nous conformes à ces réglementations ? Comment pouvons-nous aller au-delà de la conformité pour faire preuve de leadership en matière de développement durable ?</a:t>
            </a: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Innovation et adaptation : </a:t>
            </a:r>
            <a:r>
              <a:rPr lang="fr-FR" sz="1600" i="0" u="none" strike="noStrike" dirty="0">
                <a:effectLst/>
                <a:latin typeface="Calibri" panose="020F0502020204030204" pitchFamily="34" charset="0"/>
                <a:cs typeface="Calibri" panose="020F0502020204030204" pitchFamily="34" charset="0"/>
              </a:rPr>
              <a:t>Comment pouvons-nous tirer parti de l'innovation et de la technologie pour améliorer nos performances en matière de développement durable ? Quels changements sont nécessaires dans notre modèle d'entreprise, nos processus, nos produits et nos services pour nous adapter à l'évolution des défis et des opportunités en matière de développement durable ?</a:t>
            </a: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Gestion de la chaîne d'approvisionnement : </a:t>
            </a:r>
            <a:r>
              <a:rPr lang="fr-FR" sz="1600" i="0" u="none" strike="noStrike" dirty="0">
                <a:effectLst/>
                <a:latin typeface="Calibri" panose="020F0502020204030204" pitchFamily="34" charset="0"/>
                <a:cs typeface="Calibri" panose="020F0502020204030204" pitchFamily="34" charset="0"/>
              </a:rPr>
              <a:t>Quel est l'impact environnemental et social de notre chaîne d'approvisionnement ? Comment pouvons-nous travailler avec les fournisseurs pour améliorer la transparence, la traçabilité et les pratiques d'approvisionnement responsable ?</a:t>
            </a:r>
          </a:p>
          <a:p>
            <a:pPr marL="285750" indent="-285750" rtl="0">
              <a:buFont typeface="Arial" panose="020B0604020202020204" pitchFamily="34" charset="0"/>
              <a:buChar char="•"/>
            </a:pPr>
            <a:endParaRPr lang="fr-FR" sz="1600" b="1" i="0" u="none" strike="noStrik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endParaRPr lang="fr-FR" sz="1600" b="1" i="0" u="none" strike="noStrik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endParaRPr lang="fr-FR" sz="1600" b="1" i="0" u="none" strike="noStrik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endParaRPr lang="fr-FR" sz="1600" b="1" i="0" u="none" strike="noStrik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endParaRPr lang="sv-SE" sz="1600" dirty="0">
              <a:latin typeface="Calibri" panose="020F0502020204030204" pitchFamily="34" charset="0"/>
              <a:cs typeface="Calibri" panose="020F0502020204030204" pitchFamily="34" charset="0"/>
            </a:endParaRPr>
          </a:p>
          <a:p>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9D9521E7-5A91-3FBF-E325-4DB8EA891BA7}"/>
              </a:ext>
            </a:extLst>
          </p:cNvPr>
          <p:cNvSpPr>
            <a:spLocks noGrp="1"/>
          </p:cNvSpPr>
          <p:nvPr>
            <p:ph type="body" sz="quarter" idx="46"/>
          </p:nvPr>
        </p:nvSpPr>
        <p:spPr/>
        <p:txBody>
          <a:bodyPr>
            <a:normAutofit/>
          </a:bodyPr>
          <a:lstStyle/>
          <a:p>
            <a:r>
              <a:rPr lang="fr" dirty="0"/>
              <a:t>Se positionner</a:t>
            </a:r>
          </a:p>
        </p:txBody>
      </p:sp>
      <p:sp>
        <p:nvSpPr>
          <p:cNvPr id="4" name="Text Placeholder 3">
            <a:extLst>
              <a:ext uri="{FF2B5EF4-FFF2-40B4-BE49-F238E27FC236}">
                <a16:creationId xmlns:a16="http://schemas.microsoft.com/office/drawing/2014/main" id="{DE9C0BDE-52E1-73C5-F8F7-9D26825BE07F}"/>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B5470622-7E64-5F72-B609-15965CDB9859}"/>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41854898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46947-4AA5-11E5-5B68-6E9A5DFCEC2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652F7F9-E562-4B94-BE73-92AF09675E02}"/>
              </a:ext>
            </a:extLst>
          </p:cNvPr>
          <p:cNvSpPr>
            <a:spLocks noGrp="1"/>
          </p:cNvSpPr>
          <p:nvPr>
            <p:ph type="sldNum" sz="quarter" idx="4"/>
          </p:nvPr>
        </p:nvSpPr>
        <p:spPr/>
        <p:txBody>
          <a:bodyPr/>
          <a:lstStyle/>
          <a:p>
            <a:fld id="{CB2079F2-58AF-ED44-82D7-E04B2F6FD686}" type="slidenum">
              <a:rPr lang="en-US" smtClean="0"/>
              <a:pPr/>
              <a:t>65</a:t>
            </a:fld>
            <a:endParaRPr lang="en-US" dirty="0"/>
          </a:p>
        </p:txBody>
      </p:sp>
      <p:sp>
        <p:nvSpPr>
          <p:cNvPr id="5" name="Text Placeholder 4">
            <a:extLst>
              <a:ext uri="{FF2B5EF4-FFF2-40B4-BE49-F238E27FC236}">
                <a16:creationId xmlns:a16="http://schemas.microsoft.com/office/drawing/2014/main" id="{D0E03251-11B6-BB67-28CD-A9AE0F4C7607}"/>
              </a:ext>
            </a:extLst>
          </p:cNvPr>
          <p:cNvSpPr>
            <a:spLocks noGrp="1"/>
          </p:cNvSpPr>
          <p:nvPr>
            <p:ph type="body" sz="quarter" idx="32"/>
          </p:nvPr>
        </p:nvSpPr>
        <p:spPr/>
        <p:txBody>
          <a:bodyPr numCol="1"/>
          <a:lstStyle/>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Engagement des employés </a:t>
            </a:r>
            <a:r>
              <a:rPr lang="fr-FR" sz="1600" b="0" i="0" u="none" strike="noStrike" dirty="0">
                <a:effectLst/>
                <a:latin typeface="Calibri" panose="020F0502020204030204" pitchFamily="34" charset="0"/>
                <a:cs typeface="Calibri" panose="020F0502020204030204" pitchFamily="34" charset="0"/>
              </a:rPr>
              <a:t>: Dans quelle mesure nos employés sont-ils engagés dans les initiatives de développement durable ? Quelles sont les possibilités de responsabiliser et de former les employés pour qu'ils apportent des changements positifs au sein de l'organisation ?</a:t>
            </a:r>
          </a:p>
          <a:p>
            <a:pPr marL="285750" indent="-285750" rtl="0">
              <a:buFont typeface="Arial" panose="020B0604020202020204" pitchFamily="34" charset="0"/>
              <a:buChar char="•"/>
            </a:pPr>
            <a:r>
              <a:rPr lang="fr-FR" sz="1600" b="1" i="0" u="none" strike="noStrike" dirty="0">
                <a:effectLst/>
                <a:latin typeface="Calibri" panose="020F0502020204030204" pitchFamily="34" charset="0"/>
                <a:cs typeface="Calibri" panose="020F0502020204030204" pitchFamily="34" charset="0"/>
              </a:rPr>
              <a:t>Considérations financières </a:t>
            </a:r>
            <a:r>
              <a:rPr lang="fr-FR" sz="1600" b="0" i="0" u="none" strike="noStrike" dirty="0">
                <a:effectLst/>
                <a:latin typeface="Calibri" panose="020F0502020204030204" pitchFamily="34" charset="0"/>
                <a:cs typeface="Calibri" panose="020F0502020204030204" pitchFamily="34" charset="0"/>
              </a:rPr>
              <a:t>: Quelles sont les implications financières de la transition vers un modèle d'entreprise durable ? Comment pouvons-nous aligner les initiatives de développement durable sur la rentabilité à long terme et la valeur actionnariale ?</a:t>
            </a:r>
          </a:p>
          <a:p>
            <a:pPr rtl="0"/>
            <a:endParaRPr lang="fr-FR" sz="1600" b="0" i="0" u="none" strike="noStrike" dirty="0">
              <a:effectLst/>
              <a:latin typeface="Calibri" panose="020F0502020204030204" pitchFamily="34" charset="0"/>
              <a:cs typeface="Calibri" panose="020F0502020204030204" pitchFamily="34" charset="0"/>
            </a:endParaRPr>
          </a:p>
          <a:p>
            <a:pPr rtl="0"/>
            <a:r>
              <a:rPr lang="fr-FR" sz="1600" b="0" i="0" u="none" strike="noStrike" dirty="0">
                <a:effectLst/>
                <a:latin typeface="Calibri" panose="020F0502020204030204" pitchFamily="34" charset="0"/>
                <a:cs typeface="Calibri" panose="020F0502020204030204" pitchFamily="34" charset="0"/>
              </a:rPr>
              <a:t>En examinant ces questions de manière critique et en engageant un dialogue et une réflexion constructifs, les organisations peuvent acquérir une meilleure compréhension de leur situation actuelle, identifier les domaines à améliorer et jeter les bases d'une transition réussie vers un modèle d'entreprise durable.</a:t>
            </a: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marL="285750" indent="-285750" rtl="0">
              <a:buFont typeface="Wingdings" pitchFamily="2" charset="2"/>
              <a:buChar char="v"/>
            </a:pPr>
            <a:endParaRPr lang="fr-FR" sz="1600" b="0" i="0" u="none" strike="noStrike" dirty="0">
              <a:effectLst/>
              <a:latin typeface="Calibri" panose="020F0502020204030204" pitchFamily="34" charset="0"/>
              <a:cs typeface="Calibri" panose="020F0502020204030204" pitchFamily="34" charset="0"/>
            </a:endParaRPr>
          </a:p>
          <a:p>
            <a:pPr rtl="0"/>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7E2B757-E817-A441-5920-6DB28CFB0323}"/>
              </a:ext>
            </a:extLst>
          </p:cNvPr>
          <p:cNvSpPr>
            <a:spLocks noGrp="1"/>
          </p:cNvSpPr>
          <p:nvPr>
            <p:ph type="body" sz="quarter" idx="46"/>
          </p:nvPr>
        </p:nvSpPr>
        <p:spPr/>
        <p:txBody>
          <a:bodyPr>
            <a:normAutofit/>
          </a:bodyPr>
          <a:lstStyle/>
          <a:p>
            <a:r>
              <a:rPr lang="fr" dirty="0"/>
              <a:t>Se positionner</a:t>
            </a:r>
          </a:p>
        </p:txBody>
      </p:sp>
      <p:sp>
        <p:nvSpPr>
          <p:cNvPr id="4" name="Text Placeholder 3">
            <a:extLst>
              <a:ext uri="{FF2B5EF4-FFF2-40B4-BE49-F238E27FC236}">
                <a16:creationId xmlns:a16="http://schemas.microsoft.com/office/drawing/2014/main" id="{9CAC37FC-49A8-A2CE-76CA-7C6FD9F3CD08}"/>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75F29AA7-06E5-A3E5-EC48-89E34B63EFCF}"/>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63537809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29D23-9D39-2D6C-71C1-72405A91F10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181356-AFFA-EC9E-EB75-65847F9DE0BF}"/>
              </a:ext>
            </a:extLst>
          </p:cNvPr>
          <p:cNvSpPr>
            <a:spLocks noGrp="1"/>
          </p:cNvSpPr>
          <p:nvPr>
            <p:ph type="sldNum" sz="quarter" idx="4"/>
          </p:nvPr>
        </p:nvSpPr>
        <p:spPr/>
        <p:txBody>
          <a:bodyPr/>
          <a:lstStyle/>
          <a:p>
            <a:fld id="{CB2079F2-58AF-ED44-82D7-E04B2F6FD686}" type="slidenum">
              <a:rPr lang="en-US" smtClean="0"/>
              <a:pPr/>
              <a:t>66</a:t>
            </a:fld>
            <a:endParaRPr lang="en-US" dirty="0"/>
          </a:p>
        </p:txBody>
      </p:sp>
      <p:sp>
        <p:nvSpPr>
          <p:cNvPr id="5" name="Text Placeholder 4">
            <a:extLst>
              <a:ext uri="{FF2B5EF4-FFF2-40B4-BE49-F238E27FC236}">
                <a16:creationId xmlns:a16="http://schemas.microsoft.com/office/drawing/2014/main" id="{1C6B93C5-ED3A-8638-F2BF-191403BF82B0}"/>
              </a:ext>
            </a:extLst>
          </p:cNvPr>
          <p:cNvSpPr>
            <a:spLocks noGrp="1"/>
          </p:cNvSpPr>
          <p:nvPr>
            <p:ph type="body" sz="quarter" idx="32"/>
          </p:nvPr>
        </p:nvSpPr>
        <p:spPr>
          <a:xfrm>
            <a:off x="801602" y="2222629"/>
            <a:ext cx="5956470" cy="7400632"/>
          </a:xfrm>
        </p:spPr>
        <p:txBody>
          <a:bodyPr numCol="1"/>
          <a:lstStyle/>
          <a:p>
            <a:pPr rtl="0"/>
            <a:r>
              <a:rPr lang="fr-FR" sz="1600" b="0" i="0" u="none" dirty="0">
                <a:effectLst/>
                <a:latin typeface="Calibri" panose="020F0502020204030204" pitchFamily="34" charset="0"/>
                <a:cs typeface="Calibri" panose="020F0502020204030204" pitchFamily="34" charset="0"/>
              </a:rPr>
              <a:t>L'adoption d'un modèle d'entreprise durable est en effet une entreprise importante qui nécessite une réflexion approfondie, du dévouement et une volonté d'accepter le changement. </a:t>
            </a:r>
          </a:p>
          <a:p>
            <a:pPr rtl="0"/>
            <a:r>
              <a:rPr lang="fr-FR" sz="1600" b="0" i="0" u="none" dirty="0">
                <a:effectLst/>
                <a:latin typeface="Calibri" panose="020F0502020204030204" pitchFamily="34" charset="0"/>
                <a:cs typeface="Calibri" panose="020F0502020204030204" pitchFamily="34" charset="0"/>
              </a:rPr>
              <a:t>Voici pourquoi :</a:t>
            </a:r>
          </a:p>
          <a:p>
            <a:pPr rtl="0"/>
            <a:endParaRPr lang="fr-FR" sz="1600" b="0" i="0" u="non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fr-FR" sz="1600" b="1" i="0" u="none" dirty="0">
                <a:effectLst/>
                <a:latin typeface="Calibri" panose="020F0502020204030204" pitchFamily="34" charset="0"/>
                <a:cs typeface="Calibri" panose="020F0502020204030204" pitchFamily="34" charset="0"/>
              </a:rPr>
              <a:t>Réflexion approfondie : </a:t>
            </a:r>
            <a:r>
              <a:rPr lang="fr-FR" sz="1600" b="0" i="0" u="none" dirty="0">
                <a:effectLst/>
                <a:latin typeface="Calibri" panose="020F0502020204030204" pitchFamily="34" charset="0"/>
                <a:cs typeface="Calibri" panose="020F0502020204030204" pitchFamily="34" charset="0"/>
              </a:rPr>
              <a:t>Le développement d'un modèle d'entreprise durable nécessite une réflexion et une planification approfondies. Les organisations doivent évaluer leurs pratiques actuelles, identifier les domaines à améliorer et envisager comment elles peuvent intégrer la durabilité dans tous les aspects de leurs opérations.</a:t>
            </a:r>
          </a:p>
          <a:p>
            <a:pPr marL="285750" indent="-285750" rtl="0">
              <a:buFont typeface="Arial" panose="020B0604020202020204" pitchFamily="34" charset="0"/>
              <a:buChar char="•"/>
            </a:pPr>
            <a:endParaRPr lang="fr-FR" sz="1600" b="0" i="0" u="non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fr-FR" sz="1600" b="1" i="0" u="none" dirty="0">
                <a:effectLst/>
                <a:latin typeface="Calibri" panose="020F0502020204030204" pitchFamily="34" charset="0"/>
                <a:cs typeface="Calibri" panose="020F0502020204030204" pitchFamily="34" charset="0"/>
              </a:rPr>
              <a:t>Ressources : </a:t>
            </a:r>
            <a:r>
              <a:rPr lang="fr-FR" sz="1600" b="0" i="0" u="none" dirty="0">
                <a:effectLst/>
                <a:latin typeface="Calibri" panose="020F0502020204030204" pitchFamily="34" charset="0"/>
                <a:cs typeface="Calibri" panose="020F0502020204030204" pitchFamily="34" charset="0"/>
              </a:rPr>
              <a:t>La mise en œuvre de pratiques durables nécessite souvent des ressources, tant en termes d'investissement financier que de capital humain. Les organisations peuvent avoir besoin d'allouer des fonds pour de nouvelles technologies, des programmes de formation et des initiatives de développement durable.</a:t>
            </a:r>
          </a:p>
          <a:p>
            <a:pPr marL="285750" indent="-285750" rtl="0">
              <a:buFont typeface="Arial" panose="020B0604020202020204" pitchFamily="34" charset="0"/>
              <a:buChar char="•"/>
            </a:pPr>
            <a:endParaRPr lang="fr-FR" sz="1600" b="0" i="0" u="none" dirty="0">
              <a:effectLst/>
              <a:latin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fr-FR" sz="1600" b="1" i="0" u="none" dirty="0">
                <a:effectLst/>
                <a:latin typeface="Calibri" panose="020F0502020204030204" pitchFamily="34" charset="0"/>
                <a:cs typeface="Calibri" panose="020F0502020204030204" pitchFamily="34" charset="0"/>
              </a:rPr>
              <a:t>Esprit ouvert </a:t>
            </a:r>
            <a:r>
              <a:rPr lang="fr-FR" sz="1600" b="0" i="0" u="none" dirty="0">
                <a:effectLst/>
                <a:latin typeface="Calibri" panose="020F0502020204030204" pitchFamily="34" charset="0"/>
                <a:cs typeface="Calibri" panose="020F0502020204030204" pitchFamily="34" charset="0"/>
              </a:rPr>
              <a:t>: Adopter le développement durable nécessite un esprit ouvert et une volonté de remettre en question les méthodes traditionnelles de travail. Les dirigeants et les employés doivent être réceptifs aux nouvelles idées, aux solutions innovantes et aux approches alternatives qui donnent la priorité à la responsabilité environnementale et sociale.</a:t>
            </a: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8AC62FB-65B2-FB03-5D37-F23E3F048A75}"/>
              </a:ext>
            </a:extLst>
          </p:cNvPr>
          <p:cNvSpPr>
            <a:spLocks noGrp="1"/>
          </p:cNvSpPr>
          <p:nvPr>
            <p:ph type="body" sz="quarter" idx="46"/>
          </p:nvPr>
        </p:nvSpPr>
        <p:spPr/>
        <p:txBody>
          <a:bodyPr>
            <a:normAutofit/>
          </a:bodyPr>
          <a:lstStyle/>
          <a:p>
            <a:r>
              <a:rPr lang="fr" dirty="0"/>
              <a:t>Adopter un modèle d’affaires durable</a:t>
            </a:r>
          </a:p>
        </p:txBody>
      </p:sp>
      <p:sp>
        <p:nvSpPr>
          <p:cNvPr id="4" name="Text Placeholder 3">
            <a:extLst>
              <a:ext uri="{FF2B5EF4-FFF2-40B4-BE49-F238E27FC236}">
                <a16:creationId xmlns:a16="http://schemas.microsoft.com/office/drawing/2014/main" id="{00142DFB-77E0-F14D-4DF3-A0F8BEE0AEA5}"/>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A3458C20-51E5-D379-12C8-196840A613CF}"/>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19951771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C57B1D-7A3A-4ECF-BC2A-152550A7FA0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A90A90-48DC-89C3-7685-667577216099}"/>
              </a:ext>
            </a:extLst>
          </p:cNvPr>
          <p:cNvSpPr>
            <a:spLocks noGrp="1"/>
          </p:cNvSpPr>
          <p:nvPr>
            <p:ph type="sldNum" sz="quarter" idx="4"/>
          </p:nvPr>
        </p:nvSpPr>
        <p:spPr/>
        <p:txBody>
          <a:bodyPr/>
          <a:lstStyle/>
          <a:p>
            <a:fld id="{CB2079F2-58AF-ED44-82D7-E04B2F6FD686}" type="slidenum">
              <a:rPr lang="en-US" smtClean="0"/>
              <a:pPr/>
              <a:t>67</a:t>
            </a:fld>
            <a:endParaRPr lang="en-US" dirty="0"/>
          </a:p>
        </p:txBody>
      </p:sp>
      <p:sp>
        <p:nvSpPr>
          <p:cNvPr id="5" name="Text Placeholder 4">
            <a:extLst>
              <a:ext uri="{FF2B5EF4-FFF2-40B4-BE49-F238E27FC236}">
                <a16:creationId xmlns:a16="http://schemas.microsoft.com/office/drawing/2014/main" id="{5569DC86-9433-5B43-2CAA-7621531CE517}"/>
              </a:ext>
            </a:extLst>
          </p:cNvPr>
          <p:cNvSpPr>
            <a:spLocks noGrp="1"/>
          </p:cNvSpPr>
          <p:nvPr>
            <p:ph type="body" sz="quarter" idx="32"/>
          </p:nvPr>
        </p:nvSpPr>
        <p:spPr>
          <a:xfrm>
            <a:off x="801602" y="2382842"/>
            <a:ext cx="5956470" cy="7400632"/>
          </a:xfrm>
        </p:spPr>
        <p:txBody>
          <a:bodyPr numCol="1"/>
          <a:lstStyle/>
          <a:p>
            <a:pPr marL="342900" indent="-342900" rtl="0">
              <a:buFont typeface="+mj-lt"/>
              <a:buAutoNum type="arabicPeriod" startAt="4"/>
            </a:pPr>
            <a:r>
              <a:rPr lang="fr-FR" sz="1600" b="1" i="0" u="none" strike="noStrike" dirty="0">
                <a:effectLst/>
                <a:latin typeface="Calibri" panose="020F0502020204030204" pitchFamily="34" charset="0"/>
                <a:cs typeface="Calibri" panose="020F0502020204030204" pitchFamily="34" charset="0"/>
              </a:rPr>
              <a:t>Temps : </a:t>
            </a:r>
            <a:r>
              <a:rPr lang="fr-FR" sz="1600" i="0" u="none" strike="noStrike" dirty="0">
                <a:effectLst/>
                <a:latin typeface="Calibri" panose="020F0502020204030204" pitchFamily="34" charset="0"/>
                <a:cs typeface="Calibri" panose="020F0502020204030204" pitchFamily="34" charset="0"/>
              </a:rPr>
              <a:t>La transition vers un modèle d'entreprise durable n'est pas un processus rapide. Il faut du temps pour rechercher, planifier, mettre en œuvre et affiner les initiatives de développement durable. Les organisations doivent être patientes et s'engager dans un parcours à long terme vers la durabilité.</a:t>
            </a:r>
          </a:p>
          <a:p>
            <a:pPr marL="342900" indent="-342900" rtl="0">
              <a:buFont typeface="+mj-lt"/>
              <a:buAutoNum type="arabicPeriod" startAt="4"/>
            </a:pPr>
            <a:r>
              <a:rPr lang="fr-FR" sz="1600" b="1" i="0" u="none" strike="noStrike" dirty="0">
                <a:effectLst/>
                <a:latin typeface="Calibri" panose="020F0502020204030204" pitchFamily="34" charset="0"/>
                <a:cs typeface="Calibri" panose="020F0502020204030204" pitchFamily="34" charset="0"/>
              </a:rPr>
              <a:t>Investissement : </a:t>
            </a:r>
            <a:r>
              <a:rPr lang="fr-FR" sz="1600" i="0" u="none" strike="noStrike" dirty="0">
                <a:effectLst/>
                <a:latin typeface="Calibri" panose="020F0502020204030204" pitchFamily="34" charset="0"/>
                <a:cs typeface="Calibri" panose="020F0502020204030204" pitchFamily="34" charset="0"/>
              </a:rPr>
              <a:t>La réalisation de la durabilité nécessite souvent des investissements dans les personnes, les nouvelles technologies, les infrastructures et les processus. Bien que les initiatives de durabilité puissent entraîner des coûts initiaux, les avantages à long terme, notamment les économies de coûts, l'amélioration de la réputation et la réduction des risques, peuvent l'emporter sur ces investissements initiaux.</a:t>
            </a:r>
          </a:p>
          <a:p>
            <a:pPr marL="342900" indent="-342900" rtl="0">
              <a:buFont typeface="+mj-lt"/>
              <a:buAutoNum type="arabicPeriod" startAt="4"/>
            </a:pPr>
            <a:r>
              <a:rPr lang="fr-FR" sz="1600" b="1" i="0" u="none" strike="noStrike" dirty="0">
                <a:effectLst/>
                <a:latin typeface="Calibri" panose="020F0502020204030204" pitchFamily="34" charset="0"/>
                <a:cs typeface="Calibri" panose="020F0502020204030204" pitchFamily="34" charset="0"/>
              </a:rPr>
              <a:t>Engagement sincère : </a:t>
            </a:r>
            <a:r>
              <a:rPr lang="fr-FR" sz="1600" i="0" u="none" strike="noStrike" dirty="0">
                <a:effectLst/>
                <a:latin typeface="Calibri" panose="020F0502020204030204" pitchFamily="34" charset="0"/>
                <a:cs typeface="Calibri" panose="020F0502020204030204" pitchFamily="34" charset="0"/>
              </a:rPr>
              <a:t>L'authenticité et la sincérité sont essentielles lorsqu'il s'agit de s'engager en faveur de la durabilité. Les organisations doivent véritablement croire en l'importance du développement durable et s'engager à apporter des changements significatifs, plutôt que de se contenter de faire de l'écoblanchiment ou de déployer des efforts superficiels.</a:t>
            </a:r>
          </a:p>
          <a:p>
            <a:pPr marL="342900" indent="-342900" rtl="0">
              <a:buFont typeface="+mj-lt"/>
              <a:buAutoNum type="arabicPeriod" startAt="4"/>
            </a:pPr>
            <a:r>
              <a:rPr lang="fr-FR" sz="1600" b="1" i="0" u="none" strike="noStrike" dirty="0">
                <a:effectLst/>
                <a:latin typeface="Calibri" panose="020F0502020204030204" pitchFamily="34" charset="0"/>
                <a:cs typeface="Calibri" panose="020F0502020204030204" pitchFamily="34" charset="0"/>
              </a:rPr>
              <a:t>Résistance au changement : </a:t>
            </a:r>
            <a:r>
              <a:rPr lang="fr-FR" sz="1600" i="0" u="none" strike="noStrike" dirty="0">
                <a:effectLst/>
                <a:latin typeface="Calibri" panose="020F0502020204030204" pitchFamily="34" charset="0"/>
                <a:cs typeface="Calibri" panose="020F0502020204030204" pitchFamily="34" charset="0"/>
              </a:rPr>
              <a:t>La transition vers un modèle d'entreprise durable implique des changements importants, tant en interne qu'en externe. Les organisations doivent être résilientes face aux défis, aux revers et à la résistance au changement. La flexibilité, l'adaptabilité et la persévérance sont des qualités essentielles pour réussir.</a:t>
            </a:r>
          </a:p>
          <a:p>
            <a:pPr marL="342900" indent="-342900" rtl="0">
              <a:buFont typeface="+mj-lt"/>
              <a:buAutoNum type="arabicPeriod" startAt="4"/>
            </a:pPr>
            <a:endParaRPr lang="fr-FR" sz="16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4"/>
            </a:pPr>
            <a:endParaRPr lang="fr-FR" sz="16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4"/>
            </a:pPr>
            <a:endParaRPr lang="fr-FR" sz="1600" b="1"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4"/>
            </a:pPr>
            <a:endParaRPr lang="sv-SE" sz="1600" b="0" i="0" u="none" strike="noStrike" dirty="0">
              <a:effectLst/>
              <a:latin typeface="Calibri" panose="020F0502020204030204" pitchFamily="34" charset="0"/>
              <a:cs typeface="Calibri" panose="020F0502020204030204" pitchFamily="34" charset="0"/>
            </a:endParaRPr>
          </a:p>
          <a:p>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9EEE4D04-C561-790B-09F1-D5C504F28EAB}"/>
              </a:ext>
            </a:extLst>
          </p:cNvPr>
          <p:cNvSpPr>
            <a:spLocks noGrp="1"/>
          </p:cNvSpPr>
          <p:nvPr>
            <p:ph type="body" sz="quarter" idx="46"/>
          </p:nvPr>
        </p:nvSpPr>
        <p:spPr/>
        <p:txBody>
          <a:bodyPr>
            <a:normAutofit/>
          </a:bodyPr>
          <a:lstStyle/>
          <a:p>
            <a:r>
              <a:rPr lang="fr" dirty="0"/>
              <a:t>Adopter un modèle d’affaires durable</a:t>
            </a:r>
          </a:p>
        </p:txBody>
      </p:sp>
      <p:sp>
        <p:nvSpPr>
          <p:cNvPr id="4" name="Text Placeholder 3">
            <a:extLst>
              <a:ext uri="{FF2B5EF4-FFF2-40B4-BE49-F238E27FC236}">
                <a16:creationId xmlns:a16="http://schemas.microsoft.com/office/drawing/2014/main" id="{9375E0DF-DADB-5F35-7E7B-FFC48985DF03}"/>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985026B9-2AC0-0E2F-365E-41D9B99A6DB0}"/>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6367385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0B7F52-3F46-B96F-D582-42B6BD81004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E069D2-C099-E3D2-5886-67F781BFDC78}"/>
              </a:ext>
            </a:extLst>
          </p:cNvPr>
          <p:cNvSpPr>
            <a:spLocks noGrp="1"/>
          </p:cNvSpPr>
          <p:nvPr>
            <p:ph type="sldNum" sz="quarter" idx="4"/>
          </p:nvPr>
        </p:nvSpPr>
        <p:spPr/>
        <p:txBody>
          <a:bodyPr/>
          <a:lstStyle/>
          <a:p>
            <a:fld id="{CB2079F2-58AF-ED44-82D7-E04B2F6FD686}" type="slidenum">
              <a:rPr lang="en-US" smtClean="0"/>
              <a:pPr/>
              <a:t>68</a:t>
            </a:fld>
            <a:endParaRPr lang="en-US" dirty="0"/>
          </a:p>
        </p:txBody>
      </p:sp>
      <p:sp>
        <p:nvSpPr>
          <p:cNvPr id="5" name="Text Placeholder 4">
            <a:extLst>
              <a:ext uri="{FF2B5EF4-FFF2-40B4-BE49-F238E27FC236}">
                <a16:creationId xmlns:a16="http://schemas.microsoft.com/office/drawing/2014/main" id="{CE47FD90-0EDC-7D7D-5E03-40B3C75AF91A}"/>
              </a:ext>
            </a:extLst>
          </p:cNvPr>
          <p:cNvSpPr>
            <a:spLocks noGrp="1"/>
          </p:cNvSpPr>
          <p:nvPr>
            <p:ph type="body" sz="quarter" idx="32"/>
          </p:nvPr>
        </p:nvSpPr>
        <p:spPr>
          <a:xfrm>
            <a:off x="801602" y="2222073"/>
            <a:ext cx="5956470" cy="7400632"/>
          </a:xfrm>
        </p:spPr>
        <p:txBody>
          <a:bodyPr numCol="1"/>
          <a:lstStyle/>
          <a:p>
            <a:pPr rtl="0"/>
            <a:r>
              <a:rPr lang="fr-FR" sz="1500" b="0" i="0" u="none" strike="noStrike" dirty="0">
                <a:effectLst/>
                <a:latin typeface="Calibri" panose="020F0502020204030204" pitchFamily="34" charset="0"/>
                <a:cs typeface="Calibri" panose="020F0502020204030204" pitchFamily="34" charset="0"/>
              </a:rPr>
              <a:t>Dans l'ensemble, l'adoption d'un modèle d'entreprise durable est un processus complexe et multidimensionnel qui exige dévouement, collaboration et une perspective à long terme. Cependant, les avantages, notamment la gestion de l'environnement, l'impact social et la viabilité à long terme, en font une entreprise qui en vaut la peine pour les organisations qui s'engagent à faire une différence positive dans le monde.</a:t>
            </a:r>
          </a:p>
          <a:p>
            <a:pPr rtl="0"/>
            <a:endParaRPr lang="fr-FR" sz="1500" b="0" i="0" u="none" strike="noStrike" dirty="0">
              <a:effectLst/>
              <a:latin typeface="Calibri" panose="020F0502020204030204" pitchFamily="34" charset="0"/>
              <a:cs typeface="Calibri" panose="020F0502020204030204" pitchFamily="34" charset="0"/>
            </a:endParaRPr>
          </a:p>
          <a:p>
            <a:pPr rtl="0"/>
            <a:r>
              <a:rPr lang="fr-FR" sz="1500" b="1" i="0" u="none" strike="noStrike" dirty="0">
                <a:effectLst/>
                <a:latin typeface="Calibri" panose="020F0502020204030204" pitchFamily="34" charset="0"/>
                <a:cs typeface="Calibri" panose="020F0502020204030204" pitchFamily="34" charset="0"/>
              </a:rPr>
              <a:t>Avantages par rapport au statu quo ? </a:t>
            </a:r>
          </a:p>
          <a:p>
            <a:pPr rtl="0"/>
            <a:endParaRPr lang="fr-FR" sz="1500" b="0" i="0" u="none" strike="noStrike" dirty="0">
              <a:effectLst/>
              <a:latin typeface="Calibri" panose="020F0502020204030204" pitchFamily="34" charset="0"/>
              <a:cs typeface="Calibri" panose="020F0502020204030204" pitchFamily="34" charset="0"/>
            </a:endParaRPr>
          </a:p>
          <a:p>
            <a:pPr rtl="0"/>
            <a:r>
              <a:rPr lang="fr-FR" sz="1500" b="0" i="0" u="none" strike="noStrike" dirty="0">
                <a:effectLst/>
                <a:latin typeface="Calibri" panose="020F0502020204030204" pitchFamily="34" charset="0"/>
                <a:cs typeface="Calibri" panose="020F0502020204030204" pitchFamily="34" charset="0"/>
              </a:rPr>
              <a:t>Lorsque l'on compare les avantages de l'adoption d'un modèle d'entreprise durable par rapport au maintien du statu quo, plusieurs différences essentielles apparaissent :</a:t>
            </a:r>
          </a:p>
          <a:p>
            <a:pPr rtl="0"/>
            <a:endParaRPr lang="fr-FR" sz="150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500" b="1" i="0" u="none" strike="noStrike" dirty="0">
                <a:effectLst/>
                <a:latin typeface="Calibri" panose="020F0502020204030204" pitchFamily="34" charset="0"/>
                <a:cs typeface="Calibri" panose="020F0502020204030204" pitchFamily="34" charset="0"/>
              </a:rPr>
              <a:t>Impact environnemental </a:t>
            </a:r>
            <a:r>
              <a:rPr lang="fr-FR" sz="1500" b="0" i="0" u="none" strike="noStrike" dirty="0">
                <a:effectLst/>
                <a:latin typeface="Calibri" panose="020F0502020204030204" pitchFamily="34" charset="0"/>
                <a:cs typeface="Calibri" panose="020F0502020204030204" pitchFamily="34" charset="0"/>
              </a:rPr>
              <a:t>: Avec un modèle d'entreprise durable, les entreprises s'efforcent activement de réduire leur empreinte environnementale en minimisant la consommation de ressources, la production de déchets et la pollution. En revanche, le maintien du statu quo entraîne souvent un épuisement continu des ressources naturelles, une pollution accrue et une dégradation de l'environnement. </a:t>
            </a:r>
          </a:p>
          <a:p>
            <a:pPr marL="342900" indent="-342900" rtl="0">
              <a:buFont typeface="+mj-lt"/>
              <a:buAutoNum type="arabicPeriod"/>
            </a:pPr>
            <a:endParaRPr lang="fr-FR" sz="150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a:pPr>
            <a:r>
              <a:rPr lang="fr-FR" sz="1500" b="1" i="0" u="none" strike="noStrike" dirty="0">
                <a:effectLst/>
                <a:latin typeface="Calibri" panose="020F0502020204030204" pitchFamily="34" charset="0"/>
                <a:cs typeface="Calibri" panose="020F0502020204030204" pitchFamily="34" charset="0"/>
              </a:rPr>
              <a:t>Économies </a:t>
            </a:r>
            <a:r>
              <a:rPr lang="fr-FR" sz="1500" b="0" i="0" u="none" strike="noStrike" dirty="0">
                <a:effectLst/>
                <a:latin typeface="Calibri" panose="020F0502020204030204" pitchFamily="34" charset="0"/>
                <a:cs typeface="Calibri" panose="020F0502020204030204" pitchFamily="34" charset="0"/>
              </a:rPr>
              <a:t>: L'adoption de pratiques durables peut permettre de réaliser des économies à long terme grâce à une meilleure utilisation des ressources, à la conservation de l'énergie et à la réduction des déchets. Sans changement, les entreprises peuvent continuer à encourir des coûts d'exploitation plus élevés en raison de processus inefficaces et du gaspillage des ressources.</a:t>
            </a: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endParaRPr lang="fr-FR" sz="1600" b="0" i="0" u="none" strike="noStrike" dirty="0">
              <a:effectLst/>
              <a:latin typeface="Calibri" panose="020F0502020204030204" pitchFamily="34" charset="0"/>
              <a:cs typeface="Calibri" panose="020F0502020204030204" pitchFamily="34" charset="0"/>
            </a:endParaRPr>
          </a:p>
          <a:p>
            <a:pPr rtl="0"/>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EF3F155C-DAB7-03C5-E4AD-ADC67F161627}"/>
              </a:ext>
            </a:extLst>
          </p:cNvPr>
          <p:cNvSpPr>
            <a:spLocks noGrp="1"/>
          </p:cNvSpPr>
          <p:nvPr>
            <p:ph type="body" sz="quarter" idx="46"/>
          </p:nvPr>
        </p:nvSpPr>
        <p:spPr/>
        <p:txBody>
          <a:bodyPr>
            <a:normAutofit/>
          </a:bodyPr>
          <a:lstStyle/>
          <a:p>
            <a:r>
              <a:rPr lang="fr" dirty="0"/>
              <a:t>Adopter un modèle d’affaires durable</a:t>
            </a:r>
          </a:p>
        </p:txBody>
      </p:sp>
      <p:sp>
        <p:nvSpPr>
          <p:cNvPr id="4" name="Text Placeholder 3">
            <a:extLst>
              <a:ext uri="{FF2B5EF4-FFF2-40B4-BE49-F238E27FC236}">
                <a16:creationId xmlns:a16="http://schemas.microsoft.com/office/drawing/2014/main" id="{FE519FE2-A166-2282-7E56-7E0C5590DB9A}"/>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50F9B90C-121C-CF97-3E05-E9A793688D47}"/>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9120951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CFC7B9-BF90-0BBC-1668-F71B286A5D1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3AD8432-9B03-61F4-7959-6E95BC50A30D}"/>
              </a:ext>
            </a:extLst>
          </p:cNvPr>
          <p:cNvSpPr>
            <a:spLocks noGrp="1"/>
          </p:cNvSpPr>
          <p:nvPr>
            <p:ph type="sldNum" sz="quarter" idx="4"/>
          </p:nvPr>
        </p:nvSpPr>
        <p:spPr/>
        <p:txBody>
          <a:bodyPr/>
          <a:lstStyle/>
          <a:p>
            <a:fld id="{CB2079F2-58AF-ED44-82D7-E04B2F6FD686}" type="slidenum">
              <a:rPr lang="en-US" smtClean="0"/>
              <a:pPr/>
              <a:t>69</a:t>
            </a:fld>
            <a:endParaRPr lang="en-US" dirty="0"/>
          </a:p>
        </p:txBody>
      </p:sp>
      <p:sp>
        <p:nvSpPr>
          <p:cNvPr id="5" name="Text Placeholder 4">
            <a:extLst>
              <a:ext uri="{FF2B5EF4-FFF2-40B4-BE49-F238E27FC236}">
                <a16:creationId xmlns:a16="http://schemas.microsoft.com/office/drawing/2014/main" id="{4CFB17CA-FA78-BEBD-141B-16F17DAC351A}"/>
              </a:ext>
            </a:extLst>
          </p:cNvPr>
          <p:cNvSpPr>
            <a:spLocks noGrp="1"/>
          </p:cNvSpPr>
          <p:nvPr>
            <p:ph type="body" sz="quarter" idx="32"/>
          </p:nvPr>
        </p:nvSpPr>
        <p:spPr/>
        <p:txBody>
          <a:bodyPr numCol="1"/>
          <a:lstStyle/>
          <a:p>
            <a:pPr marL="342900" indent="-342900" rtl="0">
              <a:buFont typeface="+mj-lt"/>
              <a:buAutoNum type="arabicPeriod" startAt="3"/>
            </a:pPr>
            <a:r>
              <a:rPr lang="fr-FR" sz="1600" b="1" i="0" u="none" strike="noStrike" dirty="0">
                <a:effectLst/>
                <a:latin typeface="Calibri" panose="020F0502020204030204" pitchFamily="34" charset="0"/>
                <a:cs typeface="Calibri" panose="020F0502020204030204" pitchFamily="34" charset="0"/>
              </a:rPr>
              <a:t>Réputation et image de marque </a:t>
            </a:r>
            <a:r>
              <a:rPr lang="fr-FR" sz="1600" b="0" i="0" u="none" strike="noStrike" dirty="0">
                <a:effectLst/>
                <a:latin typeface="Calibri" panose="020F0502020204030204" pitchFamily="34" charset="0"/>
                <a:cs typeface="Calibri" panose="020F0502020204030204" pitchFamily="34" charset="0"/>
              </a:rPr>
              <a:t>: Adopter le développement durable améliore la réputation et l'image de marque d'une entreprise, attirant ainsi les consommateurs et les parties prenantes soucieux de l'environnement. À l'inverse, les entreprises qui maintiennent le statu quo risquent de voir leur réputation ternie et pourraient avoir du mal à être compétitives sur un marché de plus en plus axé sur le développement durable.</a:t>
            </a:r>
          </a:p>
          <a:p>
            <a:pPr marL="342900" indent="-342900" rtl="0">
              <a:buFont typeface="+mj-lt"/>
              <a:buAutoNum type="arabicPeriod" startAt="3"/>
            </a:pPr>
            <a:endParaRPr lang="fr-FR" sz="160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3"/>
            </a:pPr>
            <a:r>
              <a:rPr lang="fr-FR" sz="1600" b="1" i="0" u="none" strike="noStrike" dirty="0">
                <a:effectLst/>
                <a:latin typeface="Calibri" panose="020F0502020204030204" pitchFamily="34" charset="0"/>
                <a:cs typeface="Calibri" panose="020F0502020204030204" pitchFamily="34" charset="0"/>
              </a:rPr>
              <a:t>Avantage concurrentiel </a:t>
            </a:r>
            <a:r>
              <a:rPr lang="fr-FR" sz="1600" b="0" i="0" u="none" strike="noStrike" dirty="0">
                <a:effectLst/>
                <a:latin typeface="Calibri" panose="020F0502020204030204" pitchFamily="34" charset="0"/>
                <a:cs typeface="Calibri" panose="020F0502020204030204" pitchFamily="34" charset="0"/>
              </a:rPr>
              <a:t>: Les entreprises durables acquièrent un avantage concurrentiel en se différenciant de leurs concurrents, en accédant à de nouveaux marchés et en capitalisant sur les nouvelles tendances en matière de développement durable. Sans changement, les entreprises risquent de se faire distancer par des concurrents proactifs dans la prise en compte des questions environnementales et sociales.</a:t>
            </a:r>
          </a:p>
          <a:p>
            <a:pPr marL="342900" indent="-342900" rtl="0">
              <a:buFont typeface="+mj-lt"/>
              <a:buAutoNum type="arabicPeriod" startAt="3"/>
            </a:pPr>
            <a:endParaRPr lang="fr-FR" sz="1600" b="0" i="0" u="none" strike="noStrike" dirty="0">
              <a:effectLst/>
              <a:latin typeface="Calibri" panose="020F0502020204030204" pitchFamily="34" charset="0"/>
              <a:cs typeface="Calibri" panose="020F0502020204030204" pitchFamily="34" charset="0"/>
            </a:endParaRPr>
          </a:p>
          <a:p>
            <a:pPr marL="342900" indent="-342900" rtl="0">
              <a:buFont typeface="+mj-lt"/>
              <a:buAutoNum type="arabicPeriod" startAt="3"/>
            </a:pPr>
            <a:r>
              <a:rPr lang="fr-FR" sz="1600" b="1" i="0" u="none" strike="noStrike" dirty="0">
                <a:effectLst/>
                <a:latin typeface="Calibri" panose="020F0502020204030204" pitchFamily="34" charset="0"/>
                <a:cs typeface="Calibri" panose="020F0502020204030204" pitchFamily="34" charset="0"/>
              </a:rPr>
              <a:t>Engagement et productivité des employés </a:t>
            </a:r>
            <a:r>
              <a:rPr lang="fr-FR" sz="1600" b="0" i="0" u="none" strike="noStrike" dirty="0">
                <a:effectLst/>
                <a:latin typeface="Calibri" panose="020F0502020204030204" pitchFamily="34" charset="0"/>
                <a:cs typeface="Calibri" panose="020F0502020204030204" pitchFamily="34" charset="0"/>
              </a:rPr>
              <a:t>: Les entreprises durables favorisent un plus haut niveau d'engagement, de satisfaction et de productivité des employés en s'alignant sur leurs valeurs et en leur fournissant un travail motivant. En revanche, les organisations qui ne donnent pas la priorité au développement durable peuvent voir le moral de leurs employés baisser et leur taux de rotation augmenter.</a:t>
            </a:r>
          </a:p>
          <a:p>
            <a:pPr marL="342900" indent="-342900" rtl="0">
              <a:buFont typeface="+mj-lt"/>
              <a:buAutoNum type="arabicPeriod" startAt="3"/>
            </a:pPr>
            <a:endParaRPr lang="sv-SE" sz="1600" b="0" i="0" u="none" strike="noStrike" dirty="0">
              <a:effectLst/>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0D1115C-4829-6DF4-0221-3107B8EB5D43}"/>
              </a:ext>
            </a:extLst>
          </p:cNvPr>
          <p:cNvSpPr>
            <a:spLocks noGrp="1"/>
          </p:cNvSpPr>
          <p:nvPr>
            <p:ph type="body" sz="quarter" idx="46"/>
          </p:nvPr>
        </p:nvSpPr>
        <p:spPr/>
        <p:txBody>
          <a:bodyPr>
            <a:normAutofit/>
          </a:bodyPr>
          <a:lstStyle/>
          <a:p>
            <a:r>
              <a:rPr lang="fr" dirty="0"/>
              <a:t>Adopter un modèle d’affaires durable</a:t>
            </a:r>
          </a:p>
        </p:txBody>
      </p:sp>
      <p:sp>
        <p:nvSpPr>
          <p:cNvPr id="4" name="Text Placeholder 3">
            <a:extLst>
              <a:ext uri="{FF2B5EF4-FFF2-40B4-BE49-F238E27FC236}">
                <a16:creationId xmlns:a16="http://schemas.microsoft.com/office/drawing/2014/main" id="{1547D80F-71A2-7663-0793-43E97E13E03F}"/>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E8627246-1172-09C0-49E2-221CEEA6F3A0}"/>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372757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21CFA-4B6C-4E1F-56A6-453FFEA04D4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65178E-09C5-BDA4-0103-BF3B4109328A}"/>
              </a:ext>
            </a:extLst>
          </p:cNvPr>
          <p:cNvSpPr>
            <a:spLocks noGrp="1"/>
          </p:cNvSpPr>
          <p:nvPr>
            <p:ph type="sldNum" sz="quarter" idx="4"/>
          </p:nvPr>
        </p:nvSpPr>
        <p:spPr/>
        <p:txBody>
          <a:bodyPr/>
          <a:lstStyle/>
          <a:p>
            <a:fld id="{CB2079F2-58AF-ED44-82D7-E04B2F6FD686}" type="slidenum">
              <a:rPr lang="en-US" smtClean="0"/>
              <a:pPr/>
              <a:t>7</a:t>
            </a:fld>
            <a:endParaRPr lang="en-US" dirty="0"/>
          </a:p>
        </p:txBody>
      </p:sp>
      <p:sp>
        <p:nvSpPr>
          <p:cNvPr id="5" name="Text Placeholder 4">
            <a:extLst>
              <a:ext uri="{FF2B5EF4-FFF2-40B4-BE49-F238E27FC236}">
                <a16:creationId xmlns:a16="http://schemas.microsoft.com/office/drawing/2014/main" id="{2CFD9B28-F4E3-B155-60E3-CECC0EF001A8}"/>
              </a:ext>
            </a:extLst>
          </p:cNvPr>
          <p:cNvSpPr>
            <a:spLocks noGrp="1"/>
          </p:cNvSpPr>
          <p:nvPr>
            <p:ph type="body" sz="quarter" idx="32"/>
          </p:nvPr>
        </p:nvSpPr>
        <p:spPr>
          <a:xfrm>
            <a:off x="801602" y="2069535"/>
            <a:ext cx="5956470" cy="6189307"/>
          </a:xfrm>
          <a:solidFill>
            <a:schemeClr val="bg1"/>
          </a:solidFill>
        </p:spPr>
        <p:txBody>
          <a:bodyPr numCol="1"/>
          <a:lstStyle/>
          <a:p>
            <a:r>
              <a:rPr lang="fr-FR" sz="1470" dirty="0">
                <a:latin typeface="Calibri" panose="020F0502020204030204" pitchFamily="34" charset="0"/>
                <a:cs typeface="Calibri" panose="020F0502020204030204" pitchFamily="34" charset="0"/>
              </a:rPr>
              <a:t>Dans notre exploration de l'écotourisme et du développement durable, nous nous plongeons dans les principes de la permaculture, une approche holistique de la conception de systèmes qui imitent les modèles et les processus de la nature. Plus précisément, nous nous concentrons sur la </a:t>
            </a:r>
            <a:r>
              <a:rPr lang="fr-FR" sz="1470" dirty="0" err="1">
                <a:latin typeface="Calibri" panose="020F0502020204030204" pitchFamily="34" charset="0"/>
                <a:cs typeface="Calibri" panose="020F0502020204030204" pitchFamily="34" charset="0"/>
              </a:rPr>
              <a:t>permaentreprise</a:t>
            </a:r>
            <a:r>
              <a:rPr lang="fr-FR" sz="1470" dirty="0">
                <a:latin typeface="Calibri" panose="020F0502020204030204" pitchFamily="34" charset="0"/>
                <a:cs typeface="Calibri" panose="020F0502020204030204" pitchFamily="34" charset="0"/>
              </a:rPr>
              <a:t>, qui repose sur trois principes éthiques : prendre soin des humains, de notre planète et de la répartition équitable.</a:t>
            </a:r>
          </a:p>
          <a:p>
            <a:endParaRPr lang="fr-FR" sz="1470" dirty="0">
              <a:latin typeface="Calibri" panose="020F0502020204030204" pitchFamily="34" charset="0"/>
              <a:cs typeface="Calibri" panose="020F0502020204030204" pitchFamily="34" charset="0"/>
            </a:endParaRPr>
          </a:p>
          <a:p>
            <a:r>
              <a:rPr lang="fr-FR" sz="1470" dirty="0">
                <a:latin typeface="Calibri" panose="020F0502020204030204" pitchFamily="34" charset="0"/>
                <a:cs typeface="Calibri" panose="020F0502020204030204" pitchFamily="34" charset="0"/>
              </a:rPr>
              <a:t>Les principes de la permaculture mettent l'accent sur l'harmonie avec la nature, la durabilité et le respect des écosystèmes, nous guidant vers des projets de construction qui s'alignent sur ces valeurs. Les neuf principes opérationnels clés de la nature, qui soulignent l'interdépendance, la diversité, l'efficacité et l'adaptation, font partie intégrante de cette approche.</a:t>
            </a:r>
          </a:p>
          <a:p>
            <a:endParaRPr lang="fr-FR" sz="1470" dirty="0">
              <a:latin typeface="Calibri" panose="020F0502020204030204" pitchFamily="34" charset="0"/>
              <a:cs typeface="Calibri" panose="020F0502020204030204" pitchFamily="34" charset="0"/>
            </a:endParaRPr>
          </a:p>
          <a:p>
            <a:r>
              <a:rPr lang="fr-FR" sz="1470" dirty="0">
                <a:latin typeface="Calibri" panose="020F0502020204030204" pitchFamily="34" charset="0"/>
                <a:cs typeface="Calibri" panose="020F0502020204030204" pitchFamily="34" charset="0"/>
              </a:rPr>
              <a:t>Lorsque nous envisageons des projets d'écotourisme, l'intégration des principes de la permaculture est primordiale. Cette intégration établit non seulement une base écologique solide, mais remet également en question les paradigmes commerciaux traditionnels, en favorisant une approche axée sur les objectifs qui donne la priorité à la conservation de l'environnement, à l'autonomisation des communautés et au développement durable.</a:t>
            </a:r>
          </a:p>
          <a:p>
            <a:endParaRPr lang="fr-FR" sz="1470" dirty="0">
              <a:latin typeface="Calibri" panose="020F0502020204030204" pitchFamily="34" charset="0"/>
              <a:cs typeface="Calibri" panose="020F0502020204030204" pitchFamily="34" charset="0"/>
            </a:endParaRPr>
          </a:p>
          <a:p>
            <a:r>
              <a:rPr lang="fr-FR" sz="1470" dirty="0">
                <a:latin typeface="Calibri" panose="020F0502020204030204" pitchFamily="34" charset="0"/>
                <a:cs typeface="Calibri" panose="020F0502020204030204" pitchFamily="34" charset="0"/>
              </a:rPr>
              <a:t>Dans cette aventure, nous cherchons à changer notre perspective, en adoptant une approche holistique qui reconnaît l'interdépendance des écosystèmes, du patrimoine culturel et des communautés locales. Ce faisant, nous ouvrons la voie à des initiatives d'écotourisme qui non seulement enrichissent l'expérience des voyageurs, mais contribuent également au bien-être de notre planète et de ses habitants.</a:t>
            </a:r>
          </a:p>
          <a:p>
            <a:br>
              <a:rPr lang="sv-SE" sz="1470" dirty="0">
                <a:latin typeface="Calibri" panose="020F0502020204030204" pitchFamily="34" charset="0"/>
                <a:cs typeface="Calibri" panose="020F0502020204030204" pitchFamily="34" charset="0"/>
              </a:rPr>
            </a:br>
            <a:br>
              <a:rPr lang="sv-SE" sz="1470" dirty="0">
                <a:latin typeface="Calibri" panose="020F0502020204030204" pitchFamily="34" charset="0"/>
                <a:cs typeface="Calibri" panose="020F0502020204030204" pitchFamily="34" charset="0"/>
              </a:rPr>
            </a:br>
            <a:endParaRPr lang="en-GB" sz="147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C6F8DBE1-5B1D-20C0-D74C-B978AC615B25}"/>
              </a:ext>
            </a:extLst>
          </p:cNvPr>
          <p:cNvSpPr>
            <a:spLocks noGrp="1"/>
          </p:cNvSpPr>
          <p:nvPr>
            <p:ph type="body" sz="quarter" idx="46"/>
          </p:nvPr>
        </p:nvSpPr>
        <p:spPr/>
        <p:txBody>
          <a:bodyPr>
            <a:normAutofit/>
          </a:bodyPr>
          <a:lstStyle/>
          <a:p>
            <a:r>
              <a:rPr lang="fr" dirty="0"/>
              <a:t>Fondamentaux</a:t>
            </a:r>
          </a:p>
        </p:txBody>
      </p:sp>
      <p:sp>
        <p:nvSpPr>
          <p:cNvPr id="4" name="Text Placeholder 3">
            <a:extLst>
              <a:ext uri="{FF2B5EF4-FFF2-40B4-BE49-F238E27FC236}">
                <a16:creationId xmlns:a16="http://schemas.microsoft.com/office/drawing/2014/main" id="{25E71CC8-F172-781E-3D92-F611FC90BED7}"/>
              </a:ext>
            </a:extLst>
          </p:cNvPr>
          <p:cNvSpPr>
            <a:spLocks noGrp="1"/>
          </p:cNvSpPr>
          <p:nvPr>
            <p:ph type="body" sz="quarter" idx="47"/>
          </p:nvPr>
        </p:nvSpPr>
        <p:spPr/>
        <p:txBody>
          <a:bodyPr>
            <a:normAutofit fontScale="92500"/>
          </a:bodyPr>
          <a:lstStyle/>
          <a:p>
            <a:r>
              <a:rPr lang="fr" dirty="0"/>
              <a:t>3A </a:t>
            </a:r>
            <a:r>
              <a:rPr lang="fr" sz="2800" dirty="0"/>
              <a:t>Mon projet d'écotourisme</a:t>
            </a:r>
          </a:p>
        </p:txBody>
      </p:sp>
      <p:sp>
        <p:nvSpPr>
          <p:cNvPr id="6" name="textruta 5">
            <a:extLst>
              <a:ext uri="{FF2B5EF4-FFF2-40B4-BE49-F238E27FC236}">
                <a16:creationId xmlns:a16="http://schemas.microsoft.com/office/drawing/2014/main" id="{4980A104-2ED2-1E9A-0D58-1073BCEA75D5}"/>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88886064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EA2C91-EF26-AF6F-CE5B-F982508FE3F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23FE891-BF7B-3430-FA8E-53D5D413B773}"/>
              </a:ext>
            </a:extLst>
          </p:cNvPr>
          <p:cNvSpPr>
            <a:spLocks noGrp="1"/>
          </p:cNvSpPr>
          <p:nvPr>
            <p:ph type="sldNum" sz="quarter" idx="4"/>
          </p:nvPr>
        </p:nvSpPr>
        <p:spPr/>
        <p:txBody>
          <a:bodyPr/>
          <a:lstStyle/>
          <a:p>
            <a:fld id="{CB2079F2-58AF-ED44-82D7-E04B2F6FD686}" type="slidenum">
              <a:rPr lang="en-US" smtClean="0"/>
              <a:pPr/>
              <a:t>70</a:t>
            </a:fld>
            <a:endParaRPr lang="en-US" dirty="0"/>
          </a:p>
        </p:txBody>
      </p:sp>
      <p:sp>
        <p:nvSpPr>
          <p:cNvPr id="5" name="Text Placeholder 4">
            <a:extLst>
              <a:ext uri="{FF2B5EF4-FFF2-40B4-BE49-F238E27FC236}">
                <a16:creationId xmlns:a16="http://schemas.microsoft.com/office/drawing/2014/main" id="{2CE35C9A-B8E5-68C2-6ED4-4F2611A312D5}"/>
              </a:ext>
            </a:extLst>
          </p:cNvPr>
          <p:cNvSpPr>
            <a:spLocks noGrp="1"/>
          </p:cNvSpPr>
          <p:nvPr>
            <p:ph type="body" sz="quarter" idx="32"/>
          </p:nvPr>
        </p:nvSpPr>
        <p:spPr/>
        <p:txBody>
          <a:bodyPr numCol="1"/>
          <a:lstStyle/>
          <a:p>
            <a:pPr marL="342900" indent="-342900">
              <a:buFont typeface="+mj-lt"/>
              <a:buAutoNum type="arabicPeriod" startAt="6"/>
            </a:pPr>
            <a:r>
              <a:rPr lang="fr-FR" sz="1600" b="1" i="0" u="none" strike="noStrike" dirty="0">
                <a:effectLst/>
                <a:latin typeface="Calibri" panose="020F0502020204030204" pitchFamily="34" charset="0"/>
                <a:cs typeface="Calibri" panose="020F0502020204030204" pitchFamily="34" charset="0"/>
              </a:rPr>
              <a:t>Innovation et adaptabilité </a:t>
            </a:r>
            <a:r>
              <a:rPr lang="fr-FR" sz="1600" b="0" i="0" u="none" strike="noStrike" dirty="0">
                <a:effectLst/>
                <a:latin typeface="Calibri" panose="020F0502020204030204" pitchFamily="34" charset="0"/>
                <a:cs typeface="Calibri" panose="020F0502020204030204" pitchFamily="34" charset="0"/>
              </a:rPr>
              <a:t>: Adopter le développement durable encourage l'innovation et favorise une culture d'amélioration continue, permettant aux entreprises de s'adapter à l'évolution des conditions du marché et des préférences des consommateurs. Les entreprises qui résistent au changement peuvent avoir du mal à innover et à rester pertinentes dans un paysage commercial en évolution rapide.</a:t>
            </a:r>
          </a:p>
          <a:p>
            <a:pPr marL="342900" indent="-342900">
              <a:buFont typeface="+mj-lt"/>
              <a:buAutoNum type="arabicPeriod" startAt="6"/>
            </a:pPr>
            <a:endParaRPr lang="fr-FR" sz="1600" b="0" i="0" u="none" strike="noStrike" dirty="0">
              <a:effectLst/>
              <a:latin typeface="Calibri" panose="020F0502020204030204" pitchFamily="34" charset="0"/>
              <a:cs typeface="Calibri" panose="020F0502020204030204" pitchFamily="34" charset="0"/>
            </a:endParaRPr>
          </a:p>
          <a:p>
            <a:pPr marL="342900" indent="-342900">
              <a:buFont typeface="+mj-lt"/>
              <a:buAutoNum type="arabicPeriod" startAt="6"/>
            </a:pPr>
            <a:r>
              <a:rPr lang="fr-FR" sz="1600" b="1" i="0" u="none" strike="noStrike" dirty="0">
                <a:effectLst/>
                <a:latin typeface="Calibri" panose="020F0502020204030204" pitchFamily="34" charset="0"/>
                <a:cs typeface="Calibri" panose="020F0502020204030204" pitchFamily="34" charset="0"/>
              </a:rPr>
              <a:t>Engagement des parties prenantes </a:t>
            </a:r>
            <a:r>
              <a:rPr lang="fr-FR" sz="1600" b="0" i="0" u="none" strike="noStrike" dirty="0">
                <a:effectLst/>
                <a:latin typeface="Calibri" panose="020F0502020204030204" pitchFamily="34" charset="0"/>
                <a:cs typeface="Calibri" panose="020F0502020204030204" pitchFamily="34" charset="0"/>
              </a:rPr>
              <a:t>: Les entreprises durables établissent des relations solides avec les parties prenantes basées sur des valeurs partagées, la transparence et la collaboration. À l'inverse, les entreprises qui maintiennent le statu quo peuvent être confrontées au scepticisme et à la méfiance des parties prenantes qui attendent une plus grande responsabilité sociale et environnementale.</a:t>
            </a:r>
          </a:p>
          <a:p>
            <a:endParaRPr lang="fr-FR" sz="1600" b="0" i="0" u="none" strike="noStrike" dirty="0">
              <a:effectLst/>
              <a:latin typeface="Calibri" panose="020F0502020204030204" pitchFamily="34" charset="0"/>
              <a:cs typeface="Calibri" panose="020F0502020204030204" pitchFamily="34" charset="0"/>
            </a:endParaRPr>
          </a:p>
          <a:p>
            <a:r>
              <a:rPr lang="fr-FR" sz="1600" b="0" i="0" u="none" strike="noStrike" dirty="0">
                <a:effectLst/>
                <a:latin typeface="Calibri" panose="020F0502020204030204" pitchFamily="34" charset="0"/>
                <a:cs typeface="Calibri" panose="020F0502020204030204" pitchFamily="34" charset="0"/>
              </a:rPr>
              <a:t>Dans l'ensemble, les avantages de l'adoption d'un modèle d'entreprise durable l'emportent sur les conséquences du maintien du statu quo. En relevant de manière proactive les défis environnementaux et sociaux, les entreprises peuvent créer de la valeur pour la société, l'environnement et leurs résultats financiers, tout en s'assurant un avantage concurrentiel sur le marché.</a:t>
            </a:r>
          </a:p>
          <a:p>
            <a:pPr marL="342900" indent="-342900">
              <a:buFont typeface="+mj-lt"/>
              <a:buAutoNum type="arabicPeriod" startAt="6"/>
            </a:pPr>
            <a:endParaRPr lang="fr-FR" sz="1600" b="0" i="0" u="none" strike="noStrike" dirty="0">
              <a:effectLst/>
              <a:latin typeface="Calibri" panose="020F0502020204030204" pitchFamily="34" charset="0"/>
              <a:cs typeface="Calibri" panose="020F0502020204030204" pitchFamily="34" charset="0"/>
            </a:endParaRPr>
          </a:p>
          <a:p>
            <a:pPr marL="342900" indent="-342900">
              <a:buFont typeface="+mj-lt"/>
              <a:buAutoNum type="arabicPeriod" startAt="6"/>
            </a:pPr>
            <a:endParaRPr lang="fr-FR" sz="1600" b="0" i="0" u="none" strike="noStrike" dirty="0">
              <a:effectLst/>
              <a:latin typeface="Calibri" panose="020F0502020204030204" pitchFamily="34" charset="0"/>
              <a:cs typeface="Calibri" panose="020F0502020204030204" pitchFamily="34" charset="0"/>
            </a:endParaRPr>
          </a:p>
          <a:p>
            <a:pPr marL="342900" indent="-342900">
              <a:buFont typeface="+mj-lt"/>
              <a:buAutoNum type="arabicPeriod" startAt="6"/>
            </a:pPr>
            <a:endParaRPr lang="fr-FR" sz="1600" b="0" i="0" u="none" strike="noStrike" dirty="0">
              <a:effectLst/>
              <a:latin typeface="Calibri" panose="020F0502020204030204" pitchFamily="34" charset="0"/>
              <a:cs typeface="Calibri" panose="020F0502020204030204" pitchFamily="34" charset="0"/>
            </a:endParaRPr>
          </a:p>
          <a:p>
            <a:pPr marL="342900" indent="-342900">
              <a:buFont typeface="+mj-lt"/>
              <a:buAutoNum type="arabicPeriod" startAt="6"/>
            </a:pPr>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3B4A188-D13F-ACB4-3728-FAB9FF763422}"/>
              </a:ext>
            </a:extLst>
          </p:cNvPr>
          <p:cNvSpPr>
            <a:spLocks noGrp="1"/>
          </p:cNvSpPr>
          <p:nvPr>
            <p:ph type="body" sz="quarter" idx="46"/>
          </p:nvPr>
        </p:nvSpPr>
        <p:spPr/>
        <p:txBody>
          <a:bodyPr>
            <a:normAutofit/>
          </a:bodyPr>
          <a:lstStyle/>
          <a:p>
            <a:r>
              <a:rPr lang="fr" dirty="0"/>
              <a:t>Adopter un modèle d’affaires durable</a:t>
            </a:r>
          </a:p>
        </p:txBody>
      </p:sp>
      <p:sp>
        <p:nvSpPr>
          <p:cNvPr id="4" name="Text Placeholder 3">
            <a:extLst>
              <a:ext uri="{FF2B5EF4-FFF2-40B4-BE49-F238E27FC236}">
                <a16:creationId xmlns:a16="http://schemas.microsoft.com/office/drawing/2014/main" id="{4EFF1917-20B1-07AA-F15E-1802649E75ED}"/>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2B906203-34BE-EA9A-A3AB-7184C35210F8}"/>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4436774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4E52A3-8133-07FA-1DDD-74D9476261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0F14B5-7B32-9AE3-4159-3142F2604560}"/>
              </a:ext>
            </a:extLst>
          </p:cNvPr>
          <p:cNvSpPr>
            <a:spLocks noGrp="1"/>
          </p:cNvSpPr>
          <p:nvPr>
            <p:ph type="sldNum" sz="quarter" idx="4"/>
          </p:nvPr>
        </p:nvSpPr>
        <p:spPr/>
        <p:txBody>
          <a:bodyPr/>
          <a:lstStyle/>
          <a:p>
            <a:fld id="{CB2079F2-58AF-ED44-82D7-E04B2F6FD686}" type="slidenum">
              <a:rPr lang="en-US" smtClean="0"/>
              <a:pPr/>
              <a:t>71</a:t>
            </a:fld>
            <a:endParaRPr lang="en-US" dirty="0"/>
          </a:p>
        </p:txBody>
      </p:sp>
      <p:sp>
        <p:nvSpPr>
          <p:cNvPr id="5" name="Text Placeholder 4">
            <a:extLst>
              <a:ext uri="{FF2B5EF4-FFF2-40B4-BE49-F238E27FC236}">
                <a16:creationId xmlns:a16="http://schemas.microsoft.com/office/drawing/2014/main" id="{ED94A004-9F10-FF4C-837B-23052752BC4C}"/>
              </a:ext>
            </a:extLst>
          </p:cNvPr>
          <p:cNvSpPr>
            <a:spLocks noGrp="1"/>
          </p:cNvSpPr>
          <p:nvPr>
            <p:ph type="body" sz="quarter" idx="32"/>
          </p:nvPr>
        </p:nvSpPr>
        <p:spPr>
          <a:xfrm>
            <a:off x="801602" y="2188989"/>
            <a:ext cx="5956470" cy="7400632"/>
          </a:xfrm>
        </p:spPr>
        <p:txBody>
          <a:bodyPr numCol="1"/>
          <a:lstStyle/>
          <a:p>
            <a:pPr rtl="0"/>
            <a:r>
              <a:rPr lang="fr-FR" sz="1500" b="0" i="0" u="none" strike="noStrike" dirty="0">
                <a:effectLst/>
                <a:latin typeface="Calibri" panose="020F0502020204030204" pitchFamily="34" charset="0"/>
                <a:cs typeface="Calibri" panose="020F0502020204030204" pitchFamily="34" charset="0"/>
              </a:rPr>
              <a:t>Adopter le développement durable et devenir un leader dans votre secteur d'activité présente des avantages considérables pour votre organisation et au-delà. En donnant l'exemple, vous montrez aux autres que le développement durable est non seulement possible, mais aussi bénéfique. Votre réussite crée un effet d'entraînement, incitant d'autres organisations à adopter des pratiques durables et stimulant l'innovation dans l'ensemble du secteur. En tant que leader du développement durable, vous pouvez collaborer avec d'autres pour amplifier votre impact et relever des défis mondiaux urgents tels que le changement climatique et les inégalités sociales. Votre leadership renforce la réputation de votre organisation, en attirant des partenariats, des investissements et des clients qui valorisent le développement durable. En fin de compte, en ouvrant la voie du développement durable, vous contribuez à un avenir plus durable et plus équitable pour tous.</a:t>
            </a:r>
          </a:p>
          <a:p>
            <a:pPr rtl="0"/>
            <a:r>
              <a:rPr lang="fr-FR" sz="1500" b="0" i="0" u="none" strike="noStrike" dirty="0">
                <a:effectLst/>
                <a:latin typeface="Calibri" panose="020F0502020204030204" pitchFamily="34" charset="0"/>
                <a:cs typeface="Calibri" panose="020F0502020204030204" pitchFamily="34" charset="0"/>
              </a:rPr>
              <a:t>La voie du développement durable n'est pas facile, mais elle en vaut sans aucun doute la peine. Il faut du courage pour remettre en question le statu quo, rompre avec les pratiques traditionnelles et accepter le changement. Cependant, les récompenses sont immenses. En s'engageant en faveur du développement durable, les organisations ouvrent la voie à un avenir meilleur et plus durable pour elles-mêmes et pour les générations à venir. Chaque pas vers le développement durable représente un progrès vers une planète plus saine, des communautés plus fortes et une économie plus résiliente. Ainsi, même si le voyage peut être difficile, la destination vaut certainement la peine d'être atteinte.</a:t>
            </a:r>
          </a:p>
          <a:p>
            <a:pPr rtl="0"/>
            <a:endParaRPr lang="fr-FR" sz="1500" b="0" i="0" u="none" strike="noStrike" dirty="0">
              <a:effectLst/>
              <a:latin typeface="Calibri" panose="020F0502020204030204" pitchFamily="34" charset="0"/>
              <a:cs typeface="Calibri" panose="020F0502020204030204" pitchFamily="34" charset="0"/>
            </a:endParaRPr>
          </a:p>
          <a:p>
            <a:pPr rtl="0"/>
            <a:r>
              <a:rPr lang="fr-FR" sz="1500" b="0" i="0" u="none" strike="noStrike" dirty="0">
                <a:effectLst/>
                <a:latin typeface="Calibri" panose="020F0502020204030204" pitchFamily="34" charset="0"/>
                <a:cs typeface="Calibri" panose="020F0502020204030204" pitchFamily="34" charset="0"/>
              </a:rPr>
              <a:t>Allez-y !!!</a:t>
            </a:r>
          </a:p>
          <a:p>
            <a:pPr rtl="0"/>
            <a:endParaRPr lang="fr-FR" sz="1500" b="0" i="0" u="none" strike="noStrike" dirty="0">
              <a:effectLst/>
              <a:latin typeface="Calibri" panose="020F0502020204030204" pitchFamily="34" charset="0"/>
              <a:cs typeface="Calibri" panose="020F0502020204030204" pitchFamily="34" charset="0"/>
            </a:endParaRPr>
          </a:p>
          <a:p>
            <a:pPr rtl="0"/>
            <a:endParaRPr lang="fr-FR" sz="1500" b="0" i="0" u="none" strike="noStrike" dirty="0">
              <a:effectLst/>
              <a:latin typeface="Calibri" panose="020F0502020204030204" pitchFamily="34" charset="0"/>
              <a:cs typeface="Calibri" panose="020F0502020204030204" pitchFamily="34" charset="0"/>
            </a:endParaRPr>
          </a:p>
          <a:p>
            <a:pPr rtl="0"/>
            <a:endParaRPr lang="fr-FR" sz="1500" b="0" i="0" u="none" strike="noStrike" dirty="0">
              <a:effectLst/>
              <a:latin typeface="Calibri" panose="020F0502020204030204" pitchFamily="34" charset="0"/>
              <a:cs typeface="Calibri" panose="020F0502020204030204" pitchFamily="34" charset="0"/>
            </a:endParaRPr>
          </a:p>
          <a:p>
            <a:pPr rtl="0"/>
            <a:br>
              <a:rPr lang="sv-SE" sz="1500" dirty="0">
                <a:latin typeface="Calibri" panose="020F0502020204030204" pitchFamily="34" charset="0"/>
                <a:cs typeface="Calibri" panose="020F0502020204030204" pitchFamily="34" charset="0"/>
              </a:rPr>
            </a:br>
            <a:br>
              <a:rPr lang="sv-SE" sz="1500" dirty="0">
                <a:latin typeface="Calibri" panose="020F0502020204030204" pitchFamily="34" charset="0"/>
                <a:cs typeface="Calibri" panose="020F0502020204030204" pitchFamily="34" charset="0"/>
              </a:rPr>
            </a:br>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31EEAAA-87D5-EB49-E90C-E08EC31151C7}"/>
              </a:ext>
            </a:extLst>
          </p:cNvPr>
          <p:cNvSpPr>
            <a:spLocks noGrp="1"/>
          </p:cNvSpPr>
          <p:nvPr>
            <p:ph type="body" sz="quarter" idx="46"/>
          </p:nvPr>
        </p:nvSpPr>
        <p:spPr/>
        <p:txBody>
          <a:bodyPr>
            <a:normAutofit/>
          </a:bodyPr>
          <a:lstStyle/>
          <a:p>
            <a:r>
              <a:rPr lang="fr" dirty="0"/>
              <a:t>Derniers mots…</a:t>
            </a:r>
          </a:p>
        </p:txBody>
      </p:sp>
      <p:sp>
        <p:nvSpPr>
          <p:cNvPr id="4" name="Text Placeholder 3">
            <a:extLst>
              <a:ext uri="{FF2B5EF4-FFF2-40B4-BE49-F238E27FC236}">
                <a16:creationId xmlns:a16="http://schemas.microsoft.com/office/drawing/2014/main" id="{799C4490-B66D-1861-FEFA-7E8260D4F239}"/>
              </a:ext>
            </a:extLst>
          </p:cNvPr>
          <p:cNvSpPr>
            <a:spLocks noGrp="1"/>
          </p:cNvSpPr>
          <p:nvPr>
            <p:ph type="body" sz="quarter" idx="47"/>
          </p:nvPr>
        </p:nvSpPr>
        <p:spPr/>
        <p:txBody>
          <a:bodyPr>
            <a:normAutofit fontScale="92500"/>
          </a:bodyPr>
          <a:lstStyle/>
          <a:p>
            <a:r>
              <a:rPr lang="fr" dirty="0"/>
              <a:t>3E Modèles d'affaires durables</a:t>
            </a:r>
            <a:endParaRPr lang="en-US" sz="2800" dirty="0"/>
          </a:p>
        </p:txBody>
      </p:sp>
      <p:sp>
        <p:nvSpPr>
          <p:cNvPr id="6" name="textruta 5">
            <a:extLst>
              <a:ext uri="{FF2B5EF4-FFF2-40B4-BE49-F238E27FC236}">
                <a16:creationId xmlns:a16="http://schemas.microsoft.com/office/drawing/2014/main" id="{400FBC86-3214-8C1D-D0E8-7CE055FB46B4}"/>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140596356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6124210-CE4A-7744-9392-7B92E4130ADD}"/>
              </a:ext>
            </a:extLst>
          </p:cNvPr>
          <p:cNvSpPr>
            <a:spLocks noGrp="1"/>
          </p:cNvSpPr>
          <p:nvPr>
            <p:ph type="body" sz="quarter" idx="47"/>
          </p:nvPr>
        </p:nvSpPr>
        <p:spPr/>
        <p:txBody>
          <a:bodyPr/>
          <a:lstStyle/>
          <a:p>
            <a:r>
              <a:rPr lang="fr" dirty="0"/>
              <a:t>Notre équipe</a:t>
            </a:r>
          </a:p>
        </p:txBody>
      </p:sp>
      <p:sp>
        <p:nvSpPr>
          <p:cNvPr id="11" name="Slide Number Placeholder 10">
            <a:extLst>
              <a:ext uri="{FF2B5EF4-FFF2-40B4-BE49-F238E27FC236}">
                <a16:creationId xmlns:a16="http://schemas.microsoft.com/office/drawing/2014/main" id="{B44EB9F3-1225-B842-A333-A04077F54B2E}"/>
              </a:ext>
            </a:extLst>
          </p:cNvPr>
          <p:cNvSpPr>
            <a:spLocks noGrp="1"/>
          </p:cNvSpPr>
          <p:nvPr>
            <p:ph type="sldNum" sz="quarter" idx="4"/>
          </p:nvPr>
        </p:nvSpPr>
        <p:spPr/>
        <p:txBody>
          <a:bodyPr/>
          <a:lstStyle/>
          <a:p>
            <a:fld id="{CB2079F2-58AF-ED44-82D7-E04B2F6FD686}" type="slidenum">
              <a:rPr lang="en-US" smtClean="0"/>
              <a:pPr/>
              <a:t>72</a:t>
            </a:fld>
            <a:endParaRPr lang="en-US" dirty="0"/>
          </a:p>
        </p:txBody>
      </p:sp>
      <p:sp>
        <p:nvSpPr>
          <p:cNvPr id="6" name="Text Placeholder 5">
            <a:extLst>
              <a:ext uri="{FF2B5EF4-FFF2-40B4-BE49-F238E27FC236}">
                <a16:creationId xmlns:a16="http://schemas.microsoft.com/office/drawing/2014/main" id="{ACEF8812-A736-DF43-835A-29613A3EDCC5}"/>
              </a:ext>
            </a:extLst>
          </p:cNvPr>
          <p:cNvSpPr>
            <a:spLocks noGrp="1"/>
          </p:cNvSpPr>
          <p:nvPr>
            <p:ph type="body" sz="quarter" idx="54"/>
          </p:nvPr>
        </p:nvSpPr>
        <p:spPr/>
        <p:txBody>
          <a:bodyPr>
            <a:normAutofit/>
          </a:bodyPr>
          <a:lstStyle/>
          <a:p>
            <a:r>
              <a:rPr lang="fr" dirty="0"/>
              <a:t>Partenaires</a:t>
            </a:r>
          </a:p>
        </p:txBody>
      </p:sp>
      <p:sp>
        <p:nvSpPr>
          <p:cNvPr id="2" name="Text Placeholder 1">
            <a:extLst>
              <a:ext uri="{FF2B5EF4-FFF2-40B4-BE49-F238E27FC236}">
                <a16:creationId xmlns:a16="http://schemas.microsoft.com/office/drawing/2014/main" id="{EC9757F9-6F2D-5746-9A6F-8F420FF076D1}"/>
              </a:ext>
            </a:extLst>
          </p:cNvPr>
          <p:cNvSpPr>
            <a:spLocks noGrp="1"/>
          </p:cNvSpPr>
          <p:nvPr>
            <p:ph type="body" sz="quarter" idx="17"/>
          </p:nvPr>
        </p:nvSpPr>
        <p:spPr>
          <a:xfrm>
            <a:off x="3268133" y="9000978"/>
            <a:ext cx="4291542" cy="446489"/>
          </a:xfrm>
        </p:spPr>
        <p:txBody>
          <a:bodyPr>
            <a:noAutofit/>
          </a:bodyPr>
          <a:lstStyle/>
          <a:p>
            <a:pPr lvl="0"/>
            <a:r>
              <a:rPr lang="fr" b="0" dirty="0"/>
              <a:t>www.ecohealthforyouth.com</a:t>
            </a:r>
            <a:r>
              <a:rPr lang="fr" sz="2000" b="1">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a:t>
            </a:r>
            <a:r>
              <a:rPr lang="fr" sz="2000" b="0">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a:t>
            </a:r>
            <a:endParaRPr lang="en-US" b="0" dirty="0"/>
          </a:p>
        </p:txBody>
      </p:sp>
      <p:sp>
        <p:nvSpPr>
          <p:cNvPr id="3" name="Text Placeholder 2">
            <a:extLst>
              <a:ext uri="{FF2B5EF4-FFF2-40B4-BE49-F238E27FC236}">
                <a16:creationId xmlns:a16="http://schemas.microsoft.com/office/drawing/2014/main" id="{A6A85E16-FD41-104E-85AC-B706E357C5D2}"/>
              </a:ext>
            </a:extLst>
          </p:cNvPr>
          <p:cNvSpPr>
            <a:spLocks noGrp="1"/>
          </p:cNvSpPr>
          <p:nvPr>
            <p:ph type="body" sz="quarter" idx="46"/>
          </p:nvPr>
        </p:nvSpPr>
        <p:spPr/>
        <p:txBody>
          <a:bodyPr>
            <a:normAutofit/>
          </a:bodyPr>
          <a:lstStyle/>
          <a:p>
            <a:r>
              <a:rPr lang="fr" dirty="0"/>
              <a:t>Du projet GRASSROOTS</a:t>
            </a:r>
          </a:p>
        </p:txBody>
      </p:sp>
      <p:pic>
        <p:nvPicPr>
          <p:cNvPr id="15" name="Bildobjekt 14" descr="En bild som visar text, Teckensnitt, Grafik, logotyp&#10;&#10;Automatiskt genererad beskrivning">
            <a:extLst>
              <a:ext uri="{FF2B5EF4-FFF2-40B4-BE49-F238E27FC236}">
                <a16:creationId xmlns:a16="http://schemas.microsoft.com/office/drawing/2014/main" id="{55144E39-5F8A-45D9-4AE9-6A88B6D9DE6E}"/>
              </a:ext>
            </a:extLst>
          </p:cNvPr>
          <p:cNvPicPr>
            <a:picLocks noChangeAspect="1"/>
          </p:cNvPicPr>
          <p:nvPr/>
        </p:nvPicPr>
        <p:blipFill>
          <a:blip r:embed="rId2"/>
          <a:stretch>
            <a:fillRect/>
          </a:stretch>
        </p:blipFill>
        <p:spPr>
          <a:xfrm>
            <a:off x="910723" y="4522510"/>
            <a:ext cx="1900583" cy="451930"/>
          </a:xfrm>
          <a:prstGeom prst="rect">
            <a:avLst/>
          </a:prstGeom>
        </p:spPr>
      </p:pic>
      <p:pic>
        <p:nvPicPr>
          <p:cNvPr id="17" name="Bildobjekt 16" descr="En bild som visar Teckensnitt, handskrift, Grafik, kalligrafi&#10;&#10;Automatiskt genererad beskrivning">
            <a:extLst>
              <a:ext uri="{FF2B5EF4-FFF2-40B4-BE49-F238E27FC236}">
                <a16:creationId xmlns:a16="http://schemas.microsoft.com/office/drawing/2014/main" id="{DE907D69-6996-9DCD-EDBA-FEDBCF7BD6C9}"/>
              </a:ext>
            </a:extLst>
          </p:cNvPr>
          <p:cNvPicPr>
            <a:picLocks noChangeAspect="1"/>
          </p:cNvPicPr>
          <p:nvPr/>
        </p:nvPicPr>
        <p:blipFill>
          <a:blip r:embed="rId3"/>
          <a:stretch>
            <a:fillRect/>
          </a:stretch>
        </p:blipFill>
        <p:spPr>
          <a:xfrm>
            <a:off x="3253616" y="6912476"/>
            <a:ext cx="1833460" cy="1471032"/>
          </a:xfrm>
          <a:prstGeom prst="rect">
            <a:avLst/>
          </a:prstGeom>
        </p:spPr>
      </p:pic>
      <p:pic>
        <p:nvPicPr>
          <p:cNvPr id="22" name="Bildobjekt 21" descr="En bild som visar logotyp, Teckensnitt, symbol, Grafik&#10;&#10;Automatiskt genererad beskrivning">
            <a:extLst>
              <a:ext uri="{FF2B5EF4-FFF2-40B4-BE49-F238E27FC236}">
                <a16:creationId xmlns:a16="http://schemas.microsoft.com/office/drawing/2014/main" id="{EBE24AB6-9C4B-561D-90AF-B373D17644B3}"/>
              </a:ext>
            </a:extLst>
          </p:cNvPr>
          <p:cNvPicPr>
            <a:picLocks noChangeAspect="1"/>
          </p:cNvPicPr>
          <p:nvPr/>
        </p:nvPicPr>
        <p:blipFill>
          <a:blip r:embed="rId4"/>
          <a:stretch>
            <a:fillRect/>
          </a:stretch>
        </p:blipFill>
        <p:spPr>
          <a:xfrm>
            <a:off x="1178809" y="5862056"/>
            <a:ext cx="1451678" cy="707693"/>
          </a:xfrm>
          <a:prstGeom prst="rect">
            <a:avLst/>
          </a:prstGeom>
        </p:spPr>
      </p:pic>
      <p:pic>
        <p:nvPicPr>
          <p:cNvPr id="26" name="Bildobjekt 25" descr="En bild som visar Teckensnitt, cirkel, Grafik, design&#10;&#10;Automatiskt genererad beskrivning">
            <a:extLst>
              <a:ext uri="{FF2B5EF4-FFF2-40B4-BE49-F238E27FC236}">
                <a16:creationId xmlns:a16="http://schemas.microsoft.com/office/drawing/2014/main" id="{BAAD1BFF-5D98-A0BF-F74C-27935D40C0A6}"/>
              </a:ext>
            </a:extLst>
          </p:cNvPr>
          <p:cNvPicPr>
            <a:picLocks noChangeAspect="1"/>
          </p:cNvPicPr>
          <p:nvPr/>
        </p:nvPicPr>
        <p:blipFill>
          <a:blip r:embed="rId5"/>
          <a:stretch>
            <a:fillRect/>
          </a:stretch>
        </p:blipFill>
        <p:spPr>
          <a:xfrm>
            <a:off x="1362700" y="7347138"/>
            <a:ext cx="996627" cy="763042"/>
          </a:xfrm>
          <a:prstGeom prst="rect">
            <a:avLst/>
          </a:prstGeom>
        </p:spPr>
      </p:pic>
      <p:sp>
        <p:nvSpPr>
          <p:cNvPr id="31" name="Rektangel 30">
            <a:extLst>
              <a:ext uri="{FF2B5EF4-FFF2-40B4-BE49-F238E27FC236}">
                <a16:creationId xmlns:a16="http://schemas.microsoft.com/office/drawing/2014/main" id="{24ADE027-848D-5A68-84B5-CC11917A2C94}"/>
              </a:ext>
            </a:extLst>
          </p:cNvPr>
          <p:cNvSpPr/>
          <p:nvPr/>
        </p:nvSpPr>
        <p:spPr>
          <a:xfrm>
            <a:off x="805059" y="3289855"/>
            <a:ext cx="2126139" cy="782354"/>
          </a:xfrm>
          <a:prstGeom prst="rect">
            <a:avLst/>
          </a:prstGeom>
          <a:solidFill>
            <a:srgbClr val="8AC0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0" name="Rektangel 29">
            <a:extLst>
              <a:ext uri="{FF2B5EF4-FFF2-40B4-BE49-F238E27FC236}">
                <a16:creationId xmlns:a16="http://schemas.microsoft.com/office/drawing/2014/main" id="{54ECFA0F-4A7F-24FC-7BD0-D7E9A2101ACA}"/>
              </a:ext>
            </a:extLst>
          </p:cNvPr>
          <p:cNvSpPr/>
          <p:nvPr/>
        </p:nvSpPr>
        <p:spPr>
          <a:xfrm>
            <a:off x="1938514" y="2827295"/>
            <a:ext cx="2126139" cy="10953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8" name="Bildobjekt 27" descr="En bild som visar Teckensnitt, Grafik, text, grafisk design&#10;&#10;Automatiskt genererad beskrivning">
            <a:extLst>
              <a:ext uri="{FF2B5EF4-FFF2-40B4-BE49-F238E27FC236}">
                <a16:creationId xmlns:a16="http://schemas.microsoft.com/office/drawing/2014/main" id="{F88762B4-F962-097A-C11E-40B8E5EF73AA}"/>
              </a:ext>
            </a:extLst>
          </p:cNvPr>
          <p:cNvPicPr>
            <a:picLocks noChangeAspect="1"/>
          </p:cNvPicPr>
          <p:nvPr/>
        </p:nvPicPr>
        <p:blipFill>
          <a:blip r:embed="rId6"/>
          <a:stretch>
            <a:fillRect/>
          </a:stretch>
        </p:blipFill>
        <p:spPr>
          <a:xfrm>
            <a:off x="3268133" y="4430291"/>
            <a:ext cx="1804426" cy="578214"/>
          </a:xfrm>
          <a:prstGeom prst="rect">
            <a:avLst/>
          </a:prstGeom>
        </p:spPr>
      </p:pic>
      <p:pic>
        <p:nvPicPr>
          <p:cNvPr id="13" name="Bildobjekt 12" descr="En bild som visar Teckensnitt, skärmbild, Grafik, Electric blue&#10;&#10;Automatiskt genererad beskrivning">
            <a:extLst>
              <a:ext uri="{FF2B5EF4-FFF2-40B4-BE49-F238E27FC236}">
                <a16:creationId xmlns:a16="http://schemas.microsoft.com/office/drawing/2014/main" id="{B039BCF8-9BC3-86DD-EC8C-028F8B20EE1E}"/>
              </a:ext>
            </a:extLst>
          </p:cNvPr>
          <p:cNvPicPr>
            <a:picLocks noChangeAspect="1"/>
          </p:cNvPicPr>
          <p:nvPr/>
        </p:nvPicPr>
        <p:blipFill>
          <a:blip r:embed="rId7"/>
          <a:stretch>
            <a:fillRect/>
          </a:stretch>
        </p:blipFill>
        <p:spPr>
          <a:xfrm>
            <a:off x="3553609" y="5796520"/>
            <a:ext cx="1233474" cy="838763"/>
          </a:xfrm>
          <a:prstGeom prst="rect">
            <a:avLst/>
          </a:prstGeom>
        </p:spPr>
      </p:pic>
      <p:pic>
        <p:nvPicPr>
          <p:cNvPr id="27" name="Bildobjekt 26" descr="En bild som visar typografi, Teckensnitt, text, design&#10;&#10;Automatiskt genererad beskrivning">
            <a:extLst>
              <a:ext uri="{FF2B5EF4-FFF2-40B4-BE49-F238E27FC236}">
                <a16:creationId xmlns:a16="http://schemas.microsoft.com/office/drawing/2014/main" id="{C7E20063-BF89-83F7-1D7C-9BEDC4B5B3EF}"/>
              </a:ext>
            </a:extLst>
          </p:cNvPr>
          <p:cNvPicPr>
            <a:picLocks noChangeAspect="1"/>
          </p:cNvPicPr>
          <p:nvPr/>
        </p:nvPicPr>
        <p:blipFill>
          <a:blip r:embed="rId8"/>
          <a:stretch>
            <a:fillRect/>
          </a:stretch>
        </p:blipFill>
        <p:spPr>
          <a:xfrm>
            <a:off x="2543430" y="2910258"/>
            <a:ext cx="916305" cy="927758"/>
          </a:xfrm>
          <a:prstGeom prst="rect">
            <a:avLst/>
          </a:prstGeom>
        </p:spPr>
      </p:pic>
    </p:spTree>
    <p:extLst>
      <p:ext uri="{BB962C8B-B14F-4D97-AF65-F5344CB8AC3E}">
        <p14:creationId xmlns:p14="http://schemas.microsoft.com/office/powerpoint/2010/main" val="2395354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B3CF3-7039-475A-5B08-FD0B085AA3C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8362B5B-9C17-2B46-7324-892B982281A8}"/>
              </a:ext>
            </a:extLst>
          </p:cNvPr>
          <p:cNvSpPr>
            <a:spLocks noGrp="1"/>
          </p:cNvSpPr>
          <p:nvPr>
            <p:ph type="sldNum" sz="quarter" idx="4"/>
          </p:nvPr>
        </p:nvSpPr>
        <p:spPr/>
        <p:txBody>
          <a:bodyPr/>
          <a:lstStyle/>
          <a:p>
            <a:fld id="{CB2079F2-58AF-ED44-82D7-E04B2F6FD686}" type="slidenum">
              <a:rPr lang="en-US" smtClean="0"/>
              <a:pPr/>
              <a:t>8</a:t>
            </a:fld>
            <a:endParaRPr lang="en-US" dirty="0"/>
          </a:p>
        </p:txBody>
      </p:sp>
      <p:sp>
        <p:nvSpPr>
          <p:cNvPr id="5" name="Text Placeholder 4">
            <a:extLst>
              <a:ext uri="{FF2B5EF4-FFF2-40B4-BE49-F238E27FC236}">
                <a16:creationId xmlns:a16="http://schemas.microsoft.com/office/drawing/2014/main" id="{89C8B019-5B4E-33EE-DBBB-7C97907FE4C4}"/>
              </a:ext>
            </a:extLst>
          </p:cNvPr>
          <p:cNvSpPr>
            <a:spLocks noGrp="1"/>
          </p:cNvSpPr>
          <p:nvPr>
            <p:ph type="body" sz="quarter" idx="32"/>
          </p:nvPr>
        </p:nvSpPr>
        <p:spPr/>
        <p:txBody>
          <a:bodyPr numCol="1"/>
          <a:lstStyle/>
          <a:p>
            <a:r>
              <a:rPr lang="fr-FR" sz="1600" dirty="0">
                <a:latin typeface="Calibri" panose="020F0502020204030204" pitchFamily="34" charset="0"/>
                <a:cs typeface="Calibri" panose="020F0502020204030204" pitchFamily="34" charset="0"/>
              </a:rPr>
              <a:t>Nous utiliserons l'approche de la permaculture, en nous concentrant spécifiquement sur la « </a:t>
            </a:r>
            <a:r>
              <a:rPr lang="fr-FR" sz="1600" dirty="0" err="1">
                <a:latin typeface="Calibri" panose="020F0502020204030204" pitchFamily="34" charset="0"/>
                <a:cs typeface="Calibri" panose="020F0502020204030204" pitchFamily="34" charset="0"/>
              </a:rPr>
              <a:t>permaentreprise</a:t>
            </a:r>
            <a:r>
              <a:rPr lang="fr-FR" sz="1600" dirty="0">
                <a:latin typeface="Calibri" panose="020F0502020204030204" pitchFamily="34" charset="0"/>
                <a:cs typeface="Calibri" panose="020F0502020204030204" pitchFamily="34" charset="0"/>
              </a:rPr>
              <a:t> », qui repose sur trois principes éthiques :</a:t>
            </a:r>
          </a:p>
          <a:p>
            <a:endParaRPr lang="fr-FR" sz="1600" dirty="0">
              <a:latin typeface="Calibri" panose="020F0502020204030204" pitchFamily="34" charset="0"/>
              <a:cs typeface="Calibri" panose="020F0502020204030204" pitchFamily="34" charset="0"/>
            </a:endParaRPr>
          </a:p>
          <a:p>
            <a:r>
              <a:rPr lang="fr-FR" sz="1600" b="1" dirty="0">
                <a:latin typeface="Calibri" panose="020F0502020204030204" pitchFamily="34" charset="0"/>
                <a:cs typeface="Calibri" panose="020F0502020204030204" pitchFamily="34" charset="0"/>
              </a:rPr>
              <a:t>Prendre soin des êtres humains.</a:t>
            </a:r>
          </a:p>
          <a:p>
            <a:r>
              <a:rPr lang="fr-FR" sz="1600" dirty="0">
                <a:latin typeface="Calibri" panose="020F0502020204030204" pitchFamily="34" charset="0"/>
                <a:cs typeface="Calibri" panose="020F0502020204030204" pitchFamily="34" charset="0"/>
              </a:rPr>
              <a:t>Pour construire un avenir durable et améliorer les conditions de vie des êtres humains sur la planète.</a:t>
            </a:r>
          </a:p>
          <a:p>
            <a:endParaRPr lang="fr-FR" sz="1600" dirty="0">
              <a:latin typeface="Calibri" panose="020F0502020204030204" pitchFamily="34" charset="0"/>
              <a:cs typeface="Calibri" panose="020F0502020204030204" pitchFamily="34" charset="0"/>
            </a:endParaRPr>
          </a:p>
          <a:p>
            <a:r>
              <a:rPr lang="fr-FR" sz="1600" b="1" dirty="0">
                <a:latin typeface="Calibri" panose="020F0502020204030204" pitchFamily="34" charset="0"/>
                <a:cs typeface="Calibri" panose="020F0502020204030204" pitchFamily="34" charset="0"/>
              </a:rPr>
              <a:t>Prendre soin de notre planète.</a:t>
            </a:r>
          </a:p>
          <a:p>
            <a:r>
              <a:rPr lang="fr-FR" sz="1600" dirty="0">
                <a:latin typeface="Calibri" panose="020F0502020204030204" pitchFamily="34" charset="0"/>
                <a:cs typeface="Calibri" panose="020F0502020204030204" pitchFamily="34" charset="0"/>
              </a:rPr>
              <a:t>Agir pour sauver, préserver et fondamentalement régénérer la vie.</a:t>
            </a:r>
          </a:p>
          <a:p>
            <a:endParaRPr lang="fr-FR" sz="1600" dirty="0">
              <a:latin typeface="Calibri" panose="020F0502020204030204" pitchFamily="34" charset="0"/>
              <a:cs typeface="Calibri" panose="020F0502020204030204" pitchFamily="34" charset="0"/>
            </a:endParaRPr>
          </a:p>
          <a:p>
            <a:r>
              <a:rPr lang="fr-FR" sz="1600" b="1" dirty="0">
                <a:latin typeface="Calibri" panose="020F0502020204030204" pitchFamily="34" charset="0"/>
                <a:cs typeface="Calibri" panose="020F0502020204030204" pitchFamily="34" charset="0"/>
              </a:rPr>
              <a:t>Partager équitablement.</a:t>
            </a:r>
          </a:p>
          <a:p>
            <a:r>
              <a:rPr lang="fr-FR" sz="1600" dirty="0">
                <a:latin typeface="Calibri" panose="020F0502020204030204" pitchFamily="34" charset="0"/>
                <a:cs typeface="Calibri" panose="020F0502020204030204" pitchFamily="34" charset="0"/>
              </a:rPr>
              <a:t>Dans la nature, tout est cycle, succession de phases de croissance et de déclin. Fixer des limites, c'est chercher à réduire la consommation, préserver les ressources matérielles et énergétiques, régénérer les ressources humaines, ne pas épuiser les ressources de la planète. C'est aussi avoir une position claire sur la finalité financière de l'entreprise et sur la manière dont elle utilise ses résultats financiers et redistribue ses surplus (salariés, société civile, philanthropie, compétences).</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5E0E2B8-03EF-3BFC-573E-2E8C9262140C}"/>
              </a:ext>
            </a:extLst>
          </p:cNvPr>
          <p:cNvSpPr>
            <a:spLocks noGrp="1"/>
          </p:cNvSpPr>
          <p:nvPr>
            <p:ph type="body" sz="quarter" idx="46"/>
          </p:nvPr>
        </p:nvSpPr>
        <p:spPr/>
        <p:txBody>
          <a:bodyPr>
            <a:normAutofit/>
          </a:bodyPr>
          <a:lstStyle/>
          <a:p>
            <a:pPr algn="l"/>
            <a:r>
              <a:rPr lang="fr" dirty="0"/>
              <a:t>Aperçu de l'éthique de la permaculture et de l'entreprise de permaculture</a:t>
            </a:r>
          </a:p>
        </p:txBody>
      </p:sp>
      <p:sp>
        <p:nvSpPr>
          <p:cNvPr id="4" name="Text Placeholder 3">
            <a:extLst>
              <a:ext uri="{FF2B5EF4-FFF2-40B4-BE49-F238E27FC236}">
                <a16:creationId xmlns:a16="http://schemas.microsoft.com/office/drawing/2014/main" id="{16FA4FA1-2EB7-921E-BBBC-B5665C8D4F23}"/>
              </a:ext>
            </a:extLst>
          </p:cNvPr>
          <p:cNvSpPr>
            <a:spLocks noGrp="1"/>
          </p:cNvSpPr>
          <p:nvPr>
            <p:ph type="body" sz="quarter" idx="47"/>
          </p:nvPr>
        </p:nvSpPr>
        <p:spPr/>
        <p:txBody>
          <a:bodyPr>
            <a:normAutofit/>
          </a:bodyPr>
          <a:lstStyle/>
          <a:p>
            <a:r>
              <a:rPr lang="fr" dirty="0"/>
              <a:t>3A </a:t>
            </a:r>
            <a:r>
              <a:rPr lang="fr" sz="2800" dirty="0"/>
              <a:t>Permaculture</a:t>
            </a:r>
          </a:p>
        </p:txBody>
      </p:sp>
      <p:sp>
        <p:nvSpPr>
          <p:cNvPr id="6" name="textruta 5">
            <a:extLst>
              <a:ext uri="{FF2B5EF4-FFF2-40B4-BE49-F238E27FC236}">
                <a16:creationId xmlns:a16="http://schemas.microsoft.com/office/drawing/2014/main" id="{C3422C29-B324-3DE2-5ADB-78A235969CC0}"/>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3074216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77918B-2010-EDD2-4F4A-AA6B5CC2052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6DDC2AD-AF77-EFAE-0707-60EE64019C31}"/>
              </a:ext>
            </a:extLst>
          </p:cNvPr>
          <p:cNvSpPr>
            <a:spLocks noGrp="1"/>
          </p:cNvSpPr>
          <p:nvPr>
            <p:ph type="sldNum" sz="quarter" idx="4"/>
          </p:nvPr>
        </p:nvSpPr>
        <p:spPr/>
        <p:txBody>
          <a:bodyPr/>
          <a:lstStyle/>
          <a:p>
            <a:fld id="{CB2079F2-58AF-ED44-82D7-E04B2F6FD686}" type="slidenum">
              <a:rPr lang="en-US" smtClean="0"/>
              <a:pPr/>
              <a:t>9</a:t>
            </a:fld>
            <a:endParaRPr lang="en-US" dirty="0"/>
          </a:p>
        </p:txBody>
      </p:sp>
      <p:sp>
        <p:nvSpPr>
          <p:cNvPr id="5" name="Text Placeholder 4">
            <a:extLst>
              <a:ext uri="{FF2B5EF4-FFF2-40B4-BE49-F238E27FC236}">
                <a16:creationId xmlns:a16="http://schemas.microsoft.com/office/drawing/2014/main" id="{0B0AE443-1A7A-55C6-BAB7-A3846800FE5E}"/>
              </a:ext>
            </a:extLst>
          </p:cNvPr>
          <p:cNvSpPr>
            <a:spLocks noGrp="1"/>
          </p:cNvSpPr>
          <p:nvPr>
            <p:ph type="body" sz="quarter" idx="32"/>
          </p:nvPr>
        </p:nvSpPr>
        <p:spPr>
          <a:xfrm>
            <a:off x="801602" y="2309715"/>
            <a:ext cx="5956470" cy="7400632"/>
          </a:xfrm>
          <a:solidFill>
            <a:schemeClr val="bg1"/>
          </a:solidFill>
        </p:spPr>
        <p:txBody>
          <a:bodyPr numCol="1"/>
          <a:lstStyle/>
          <a:p>
            <a:pPr rtl="0"/>
            <a:r>
              <a:rPr lang="fr-FR" sz="1430" dirty="0">
                <a:latin typeface="Calibri" panose="020F0502020204030204" pitchFamily="34" charset="0"/>
                <a:cs typeface="Calibri" panose="020F0502020204030204" pitchFamily="34" charset="0"/>
              </a:rPr>
              <a:t>La nature a 9 principes de fonctionnement clés que nous devrions intégrer dans notre processus de réflexion. Idéalement, les 9 principes doivent être respectés. Ce sont : </a:t>
            </a:r>
          </a:p>
          <a:p>
            <a:pPr rtl="0"/>
            <a:endParaRPr lang="fr-FR" sz="1430" dirty="0">
              <a:latin typeface="Calibri" panose="020F0502020204030204" pitchFamily="34" charset="0"/>
              <a:cs typeface="Calibri" panose="020F0502020204030204" pitchFamily="34" charset="0"/>
            </a:endParaRPr>
          </a:p>
          <a:p>
            <a:pPr rtl="0"/>
            <a:r>
              <a:rPr lang="fr-FR" sz="1430" dirty="0">
                <a:latin typeface="Calibri" panose="020F0502020204030204" pitchFamily="34" charset="0"/>
                <a:cs typeface="Calibri" panose="020F0502020204030204" pitchFamily="34" charset="0"/>
              </a:rPr>
              <a:t>1. L'interdépendance : Tout dans la nature dépend les uns des autres.</a:t>
            </a:r>
          </a:p>
          <a:p>
            <a:pPr rtl="0"/>
            <a:endParaRPr lang="fr-FR" sz="1430" dirty="0">
              <a:latin typeface="Calibri" panose="020F0502020204030204" pitchFamily="34" charset="0"/>
              <a:cs typeface="Calibri" panose="020F0502020204030204" pitchFamily="34" charset="0"/>
            </a:endParaRPr>
          </a:p>
          <a:p>
            <a:pPr rtl="0"/>
            <a:r>
              <a:rPr lang="fr-FR" sz="1430" dirty="0">
                <a:latin typeface="Calibri" panose="020F0502020204030204" pitchFamily="34" charset="0"/>
                <a:cs typeface="Calibri" panose="020F0502020204030204" pitchFamily="34" charset="0"/>
              </a:rPr>
              <a:t>2. L'équilibre dynamique : La nature s'adapte constamment pour rester en harmonie.</a:t>
            </a:r>
          </a:p>
          <a:p>
            <a:pPr rtl="0"/>
            <a:endParaRPr lang="fr-FR" sz="1430" dirty="0">
              <a:latin typeface="Calibri" panose="020F0502020204030204" pitchFamily="34" charset="0"/>
              <a:cs typeface="Calibri" panose="020F0502020204030204" pitchFamily="34" charset="0"/>
            </a:endParaRPr>
          </a:p>
          <a:p>
            <a:pPr rtl="0"/>
            <a:r>
              <a:rPr lang="fr-FR" sz="1430" dirty="0">
                <a:latin typeface="Calibri" panose="020F0502020204030204" pitchFamily="34" charset="0"/>
                <a:cs typeface="Calibri" panose="020F0502020204030204" pitchFamily="34" charset="0"/>
              </a:rPr>
              <a:t>3. La diversité : La nature se nourrit de la diversité, en ayant beaucoup de choses différentes.</a:t>
            </a:r>
          </a:p>
          <a:p>
            <a:pPr rtl="0"/>
            <a:endParaRPr lang="fr-FR" sz="1430" dirty="0">
              <a:latin typeface="Calibri" panose="020F0502020204030204" pitchFamily="34" charset="0"/>
              <a:cs typeface="Calibri" panose="020F0502020204030204" pitchFamily="34" charset="0"/>
            </a:endParaRPr>
          </a:p>
          <a:p>
            <a:pPr rtl="0"/>
            <a:r>
              <a:rPr lang="fr-FR" sz="1430" dirty="0">
                <a:latin typeface="Calibri" panose="020F0502020204030204" pitchFamily="34" charset="0"/>
                <a:cs typeface="Calibri" panose="020F0502020204030204" pitchFamily="34" charset="0"/>
              </a:rPr>
              <a:t>4. La singularité : Chaque partie de la nature a sa propre façon de fonctionner.</a:t>
            </a:r>
          </a:p>
          <a:p>
            <a:pPr rtl="0"/>
            <a:endParaRPr lang="fr-FR" sz="1430" dirty="0">
              <a:latin typeface="Calibri" panose="020F0502020204030204" pitchFamily="34" charset="0"/>
              <a:cs typeface="Calibri" panose="020F0502020204030204" pitchFamily="34" charset="0"/>
            </a:endParaRPr>
          </a:p>
          <a:p>
            <a:pPr rtl="0"/>
            <a:r>
              <a:rPr lang="fr-FR" sz="1430" dirty="0">
                <a:latin typeface="Calibri" panose="020F0502020204030204" pitchFamily="34" charset="0"/>
                <a:cs typeface="Calibri" panose="020F0502020204030204" pitchFamily="34" charset="0"/>
              </a:rPr>
              <a:t>5. Décentralisation : la nature répartit les tâches et les ressources pour une meilleure efficacité.</a:t>
            </a:r>
          </a:p>
          <a:p>
            <a:pPr rtl="0"/>
            <a:endParaRPr lang="fr-FR" sz="1430" dirty="0">
              <a:latin typeface="Calibri" panose="020F0502020204030204" pitchFamily="34" charset="0"/>
              <a:cs typeface="Calibri" panose="020F0502020204030204" pitchFamily="34" charset="0"/>
            </a:endParaRPr>
          </a:p>
          <a:p>
            <a:pPr rtl="0"/>
            <a:r>
              <a:rPr lang="fr-FR" sz="1430" dirty="0">
                <a:latin typeface="Calibri" panose="020F0502020204030204" pitchFamily="34" charset="0"/>
                <a:cs typeface="Calibri" panose="020F0502020204030204" pitchFamily="34" charset="0"/>
              </a:rPr>
              <a:t>6. Imperfection : la nature n'a pas besoin d'être parfaite pour bien fonctionner.</a:t>
            </a:r>
          </a:p>
          <a:p>
            <a:pPr rtl="0"/>
            <a:endParaRPr lang="fr-FR" sz="1430" dirty="0">
              <a:latin typeface="Calibri" panose="020F0502020204030204" pitchFamily="34" charset="0"/>
              <a:cs typeface="Calibri" panose="020F0502020204030204" pitchFamily="34" charset="0"/>
            </a:endParaRPr>
          </a:p>
          <a:p>
            <a:pPr rtl="0"/>
            <a:r>
              <a:rPr lang="fr-FR" sz="1430" dirty="0">
                <a:latin typeface="Calibri" panose="020F0502020204030204" pitchFamily="34" charset="0"/>
                <a:cs typeface="Calibri" panose="020F0502020204030204" pitchFamily="34" charset="0"/>
              </a:rPr>
              <a:t>7. Pas de gaspillage : la nature utilise tout efficacement, sans rien gaspiller.</a:t>
            </a:r>
          </a:p>
          <a:p>
            <a:pPr rtl="0"/>
            <a:endParaRPr lang="fr-FR" sz="1430" dirty="0">
              <a:latin typeface="Calibri" panose="020F0502020204030204" pitchFamily="34" charset="0"/>
              <a:cs typeface="Calibri" panose="020F0502020204030204" pitchFamily="34" charset="0"/>
            </a:endParaRPr>
          </a:p>
          <a:p>
            <a:pPr rtl="0"/>
            <a:r>
              <a:rPr lang="fr-FR" sz="1430" dirty="0">
                <a:latin typeface="Calibri" panose="020F0502020204030204" pitchFamily="34" charset="0"/>
                <a:cs typeface="Calibri" panose="020F0502020204030204" pitchFamily="34" charset="0"/>
              </a:rPr>
              <a:t>8. Croissance limitée : la nature ne pousse que ce dont elle a besoin, pas trop.</a:t>
            </a:r>
          </a:p>
          <a:p>
            <a:pPr rtl="0"/>
            <a:endParaRPr lang="fr-FR" sz="1430" dirty="0">
              <a:latin typeface="Calibri" panose="020F0502020204030204" pitchFamily="34" charset="0"/>
              <a:cs typeface="Calibri" panose="020F0502020204030204" pitchFamily="34" charset="0"/>
            </a:endParaRPr>
          </a:p>
          <a:p>
            <a:pPr rtl="0"/>
            <a:r>
              <a:rPr lang="fr-FR" sz="1430" dirty="0">
                <a:latin typeface="Calibri" panose="020F0502020204030204" pitchFamily="34" charset="0"/>
                <a:cs typeface="Calibri" panose="020F0502020204030204" pitchFamily="34" charset="0"/>
              </a:rPr>
              <a:t>9. Toujours en évolution : la nature évolue, s'adapte et se renouvelle constamment.</a:t>
            </a:r>
          </a:p>
          <a:p>
            <a:pPr rtl="0"/>
            <a:endParaRPr lang="fr-FR" sz="1430" dirty="0">
              <a:latin typeface="Calibri" panose="020F0502020204030204" pitchFamily="34" charset="0"/>
              <a:cs typeface="Calibri" panose="020F0502020204030204" pitchFamily="34" charset="0"/>
            </a:endParaRPr>
          </a:p>
          <a:p>
            <a:pPr rtl="0"/>
            <a:r>
              <a:rPr lang="fr-FR" sz="1430" dirty="0">
                <a:latin typeface="Calibri" panose="020F0502020204030204" pitchFamily="34" charset="0"/>
                <a:cs typeface="Calibri" panose="020F0502020204030204" pitchFamily="34" charset="0"/>
              </a:rPr>
              <a:t>Les fondateurs de la permaculture ne déploient pas leur projet comme on déploie souvent un projet d'entreprise, mais révèlent plutôt leur vision du monde, nourrie par une large perspective sur l'évolution des systèmes de production, la dégradation des écosystèmes naturels et la condition des humains.</a:t>
            </a:r>
          </a:p>
          <a:p>
            <a:pPr rtl="0"/>
            <a:endParaRPr lang="fr-FR" sz="1430" dirty="0">
              <a:latin typeface="Calibri" panose="020F0502020204030204" pitchFamily="34" charset="0"/>
              <a:cs typeface="Calibri" panose="020F0502020204030204" pitchFamily="34" charset="0"/>
            </a:endParaRPr>
          </a:p>
          <a:p>
            <a:pPr rtl="0"/>
            <a:endParaRPr lang="fr-FR" sz="1430" dirty="0">
              <a:latin typeface="Calibri" panose="020F0502020204030204" pitchFamily="34" charset="0"/>
              <a:cs typeface="Calibri" panose="020F0502020204030204" pitchFamily="34" charset="0"/>
            </a:endParaRPr>
          </a:p>
          <a:p>
            <a:pPr rtl="0"/>
            <a:endParaRPr lang="fr-FR" sz="1430" dirty="0">
              <a:latin typeface="Calibri" panose="020F0502020204030204" pitchFamily="34" charset="0"/>
              <a:cs typeface="Calibri" panose="020F0502020204030204" pitchFamily="34" charset="0"/>
            </a:endParaRPr>
          </a:p>
          <a:p>
            <a:pPr rtl="0"/>
            <a:endParaRPr lang="fr-FR" sz="1430" dirty="0">
              <a:latin typeface="Calibri" panose="020F0502020204030204" pitchFamily="34" charset="0"/>
              <a:cs typeface="Calibri" panose="020F0502020204030204" pitchFamily="34" charset="0"/>
            </a:endParaRPr>
          </a:p>
          <a:p>
            <a:pPr rtl="0"/>
            <a:endParaRPr lang="fr-FR" sz="1430" dirty="0">
              <a:latin typeface="Calibri" panose="020F0502020204030204" pitchFamily="34" charset="0"/>
              <a:cs typeface="Calibri" panose="020F0502020204030204" pitchFamily="34" charset="0"/>
            </a:endParaRPr>
          </a:p>
          <a:p>
            <a:pPr rtl="0"/>
            <a:endParaRPr lang="en-GB" sz="143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4D595DDB-C134-0E15-2B8B-7B921F2C7B4F}"/>
              </a:ext>
            </a:extLst>
          </p:cNvPr>
          <p:cNvSpPr>
            <a:spLocks noGrp="1"/>
          </p:cNvSpPr>
          <p:nvPr>
            <p:ph type="body" sz="quarter" idx="46"/>
          </p:nvPr>
        </p:nvSpPr>
        <p:spPr/>
        <p:txBody>
          <a:bodyPr>
            <a:normAutofit/>
          </a:bodyPr>
          <a:lstStyle/>
          <a:p>
            <a:r>
              <a:rPr lang="fr" dirty="0"/>
              <a:t>Principes clés de fonctionnement dans la nature</a:t>
            </a:r>
          </a:p>
        </p:txBody>
      </p:sp>
      <p:sp>
        <p:nvSpPr>
          <p:cNvPr id="4" name="Text Placeholder 3">
            <a:extLst>
              <a:ext uri="{FF2B5EF4-FFF2-40B4-BE49-F238E27FC236}">
                <a16:creationId xmlns:a16="http://schemas.microsoft.com/office/drawing/2014/main" id="{83241FA1-8D06-C68F-4F02-354251F3584A}"/>
              </a:ext>
            </a:extLst>
          </p:cNvPr>
          <p:cNvSpPr>
            <a:spLocks noGrp="1"/>
          </p:cNvSpPr>
          <p:nvPr>
            <p:ph type="body" sz="quarter" idx="47"/>
          </p:nvPr>
        </p:nvSpPr>
        <p:spPr/>
        <p:txBody>
          <a:bodyPr>
            <a:normAutofit/>
          </a:bodyPr>
          <a:lstStyle/>
          <a:p>
            <a:r>
              <a:rPr lang="fr" dirty="0"/>
              <a:t>3A </a:t>
            </a:r>
            <a:r>
              <a:rPr lang="fr" sz="2800" dirty="0"/>
              <a:t>Permaculture</a:t>
            </a:r>
          </a:p>
        </p:txBody>
      </p:sp>
      <p:sp>
        <p:nvSpPr>
          <p:cNvPr id="6" name="textruta 5">
            <a:extLst>
              <a:ext uri="{FF2B5EF4-FFF2-40B4-BE49-F238E27FC236}">
                <a16:creationId xmlns:a16="http://schemas.microsoft.com/office/drawing/2014/main" id="{826A54B9-C64C-F102-8463-B41A3E677C81}"/>
              </a:ext>
            </a:extLst>
          </p:cNvPr>
          <p:cNvSpPr txBox="1"/>
          <p:nvPr/>
        </p:nvSpPr>
        <p:spPr>
          <a:xfrm>
            <a:off x="1954924" y="3752193"/>
            <a:ext cx="184731" cy="289759"/>
          </a:xfrm>
          <a:prstGeom prst="rect">
            <a:avLst/>
          </a:prstGeom>
          <a:noFill/>
        </p:spPr>
        <p:txBody>
          <a:bodyPr wrap="none" rtlCol="0">
            <a:spAutoFit/>
          </a:bodyPr>
          <a:lstStyle/>
          <a:p>
            <a:endParaRPr lang="sv-SE"/>
          </a:p>
        </p:txBody>
      </p:sp>
    </p:spTree>
    <p:extLst>
      <p:ext uri="{BB962C8B-B14F-4D97-AF65-F5344CB8AC3E}">
        <p14:creationId xmlns:p14="http://schemas.microsoft.com/office/powerpoint/2010/main" val="2654940447"/>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3.xml><?xml version="1.0" encoding="utf-8"?>
<ds:datastoreItem xmlns:ds="http://schemas.openxmlformats.org/officeDocument/2006/customXml" ds:itemID="{B39800E7-4362-4A70-9B48-B5AE1C9F47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Magazine layout</Template>
  <TotalTime>32111</TotalTime>
  <Words>13113</Words>
  <Application>Microsoft Macintosh PowerPoint</Application>
  <PresentationFormat>Personnalisé</PresentationFormat>
  <Paragraphs>1103</Paragraphs>
  <Slides>72</Slides>
  <Notes>0</Notes>
  <HiddenSlides>0</HiddenSlides>
  <MMClips>0</MMClips>
  <ScaleCrop>false</ScaleCrop>
  <HeadingPairs>
    <vt:vector size="6" baseType="variant">
      <vt:variant>
        <vt:lpstr>Polices utilisées</vt:lpstr>
      </vt:variant>
      <vt:variant>
        <vt:i4>13</vt:i4>
      </vt:variant>
      <vt:variant>
        <vt:lpstr>Thème</vt:lpstr>
      </vt:variant>
      <vt:variant>
        <vt:i4>1</vt:i4>
      </vt:variant>
      <vt:variant>
        <vt:lpstr>Titres des diapositives</vt:lpstr>
      </vt:variant>
      <vt:variant>
        <vt:i4>72</vt:i4>
      </vt:variant>
    </vt:vector>
  </HeadingPairs>
  <TitlesOfParts>
    <vt:vector size="86" baseType="lpstr">
      <vt:lpstr>Arial</vt:lpstr>
      <vt:lpstr>Avenir</vt:lpstr>
      <vt:lpstr>Avenir Black</vt:lpstr>
      <vt:lpstr>Avenir Book</vt:lpstr>
      <vt:lpstr>Calibri</vt:lpstr>
      <vt:lpstr>Century Schoolbook</vt:lpstr>
      <vt:lpstr>Montserrat</vt:lpstr>
      <vt:lpstr>Poppins</vt:lpstr>
      <vt:lpstr>Quattrocento Sans</vt:lpstr>
      <vt:lpstr>Roboto</vt:lpstr>
      <vt:lpstr>Times</vt:lpstr>
      <vt:lpstr>Verdana</vt:lpstr>
      <vt:lpstr>Wingdings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lastModifiedBy>mac</cp:lastModifiedBy>
  <cp:revision>330</cp:revision>
  <dcterms:created xsi:type="dcterms:W3CDTF">2021-06-15T11:45:52Z</dcterms:created>
  <dcterms:modified xsi:type="dcterms:W3CDTF">2025-04-30T15:10:02Z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