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62" r:id="rId2"/>
    <p:sldId id="366" r:id="rId3"/>
    <p:sldId id="406" r:id="rId4"/>
    <p:sldId id="410" r:id="rId5"/>
    <p:sldId id="411" r:id="rId6"/>
    <p:sldId id="412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170"/>
    <p:restoredTop sz="94668"/>
  </p:normalViewPr>
  <p:slideViewPr>
    <p:cSldViewPr snapToGrid="0">
      <p:cViewPr varScale="1">
        <p:scale>
          <a:sx n="61" d="100"/>
          <a:sy n="61" d="100"/>
        </p:scale>
        <p:origin x="232" y="1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202BB-5A6F-FD4A-B626-02E26C2A05FE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D2490-9BCC-AE43-8F6A-11FCCF2EE5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001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7">
          <a:extLst>
            <a:ext uri="{FF2B5EF4-FFF2-40B4-BE49-F238E27FC236}">
              <a16:creationId xmlns:a16="http://schemas.microsoft.com/office/drawing/2014/main" id="{CBB765C7-345D-409C-A245-9A0265434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p94:notes">
            <a:extLst>
              <a:ext uri="{FF2B5EF4-FFF2-40B4-BE49-F238E27FC236}">
                <a16:creationId xmlns:a16="http://schemas.microsoft.com/office/drawing/2014/main" id="{1B6F9A2A-55EA-578A-1034-07A3713B2A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9" name="Google Shape;1349;p94:notes">
            <a:extLst>
              <a:ext uri="{FF2B5EF4-FFF2-40B4-BE49-F238E27FC236}">
                <a16:creationId xmlns:a16="http://schemas.microsoft.com/office/drawing/2014/main" id="{E4721412-E8C5-94F4-48B8-619C848D69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6177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7">
          <a:extLst>
            <a:ext uri="{FF2B5EF4-FFF2-40B4-BE49-F238E27FC236}">
              <a16:creationId xmlns:a16="http://schemas.microsoft.com/office/drawing/2014/main" id="{EC8B6C8F-DFD9-8AFD-21BB-B4197C485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p94:notes">
            <a:extLst>
              <a:ext uri="{FF2B5EF4-FFF2-40B4-BE49-F238E27FC236}">
                <a16:creationId xmlns:a16="http://schemas.microsoft.com/office/drawing/2014/main" id="{AAFD6DE8-56D8-ADD5-EA8D-9363497468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9" name="Google Shape;1349;p94:notes">
            <a:extLst>
              <a:ext uri="{FF2B5EF4-FFF2-40B4-BE49-F238E27FC236}">
                <a16:creationId xmlns:a16="http://schemas.microsoft.com/office/drawing/2014/main" id="{97E24068-95FD-4D33-36DB-DF23879AF68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76612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21A8C398-4912-B8DC-B643-955337E4F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1FCB2949-F25F-AA2A-3F07-EEDF7821B2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6F08A630-F1FB-ADC8-352A-B1725B95AC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7829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172F9569-BCFF-8CC5-FE10-CB7301E293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3839BA87-07E3-1B05-58A2-4A58E62CFC4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99600FA1-80E2-73CC-2337-5016E68E25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10922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AA8CBF08-066B-9EF9-D823-E8DCA252E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B383BA40-B476-8D7F-652C-9A12430B269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1894384-3376-7D09-E896-FA6946592B6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9953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54F3DEAB-3D2E-F263-00D1-02040D628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1232C04C-9FB8-50DD-F017-AAEA9E47CF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7737188C-CF92-7B9E-B6F7-C2D4AD16929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5175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D66EA6-6D79-AF50-CD43-6C7D0C179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8D61EEE-0092-7DB2-0714-B962DB0D4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DDA45D1-DEF3-A5AC-47B7-9111F4504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81205DB-9ABC-557A-0AB8-E2344FCCC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7357E3A-3F21-8A5C-C692-1FC7C4D99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075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3A655C-D0B7-8B25-4C75-3809D3B0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E133A7E-211D-A6FE-DF04-EF75AA0A2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37D9DA3-2F9F-9120-1EF6-884F9BB2C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B6AB511-DE34-ADE3-089C-190DF5CA9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6B88CDE-2B4E-33AC-2133-5A8328958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485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1F5F5CA2-AC16-3AAA-1893-AF1E693687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0B51D9E-9A38-1951-896E-533902137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01CED90-985E-1F6F-C6E5-9F68186BC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088F8CE-D532-0987-191E-66DDBF069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9F01CE2-7645-C985-293D-0B56B77EC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43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422096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0FA8D8D-B7E0-789A-FE33-9B44BCBBA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170FE3E-E919-6F8B-15CF-412F964D1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BB1F911-8315-F358-501E-F1FB07E9B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20E7D58-C138-073E-21C1-12C3420D7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AC7FFA8-03A6-05DA-EEF7-6F7800935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02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A5CB977-95C0-6B20-5AB3-1B1C58A7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FF54875-E86B-0752-1300-E064401C5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FBE0833-D8E5-86F7-834E-A255B83B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3F6317-731E-9A61-DD75-5C802FE01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307A3CD-5A96-CE43-076C-070A82B7F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958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47EB4C-63B7-0B53-8914-E1035102D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2DAA387-D3C6-59A4-C8F8-C7BA264816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125AD65-5596-467B-5817-4B2D46039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1ACE05C-BDF4-2C55-2E3E-8D81AE3F0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EDCEB99-0B95-5919-5A5D-2A9CB88AD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B7D1979-F853-B8CC-5824-1BA5422C0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356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85A6502-B373-A252-1B31-F74688987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890617B-30F7-6D52-8C78-DEFFEAC31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A4E8434-2A29-C3EB-1329-EB2970FAF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FBFA7DC-5463-3A61-6321-E58223508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E257FF57-8FFB-1665-B2EC-1AB5EE74E7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6E9E7D1-304D-0026-D6E7-7AA2F103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16B6D044-A692-4876-82A1-336F963D4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A9EB5E3-53BF-6267-1122-6DC285149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234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06D896C-BB84-D84C-F5F6-0AB68488C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BE3DD73C-7FAC-079D-76EA-14E855027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AA6B9CA-0A27-F351-C2C0-A92A96EF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CFE7F72-3B07-CF34-7702-B5A74F771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45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7FA9A7C-E765-AF14-6ADA-660C96AF9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825E28E-93CB-F572-D99D-5F5788A24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D9A634C-75DD-080B-70FE-0B6B62C7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709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B1D67C9-3E2E-F650-1817-DDC4C8F7D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11B61CB-F1C2-55B2-7003-168B2285C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796863C-6CC1-6F2F-028B-3C293266E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08FDBD1-9707-4F82-55B2-9E409811B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7110947-6B9D-5C37-E9AC-193395BF3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3FD841F-31B4-EAD3-590D-FBBD728C0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897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9AF871F-4F13-FB0F-5372-2429DDBDB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9FC6C01-E8B4-C0B2-C188-F3F481359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9FC904C-394B-120D-F783-E5BACDB41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405A90F-F2CC-6BBD-884E-A4EE9A0DE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F69AC2-0568-D65B-66AD-B75698BBA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7299CD-036B-A859-6A14-BF9FCD24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728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64EB238B-6DB6-1FB5-782E-40D12F2E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98F474A-8497-073E-594C-31ECCAE80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1B6A65F-A050-C61A-9732-DA7BCCC82C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217D-E9DF-554D-8F78-F4AE64D34C64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57DF006-9826-0569-B842-9DFE9676A5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1E9C91C-1A6A-8059-3382-90A863279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877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0">
          <a:extLst>
            <a:ext uri="{FF2B5EF4-FFF2-40B4-BE49-F238E27FC236}">
              <a16:creationId xmlns:a16="http://schemas.microsoft.com/office/drawing/2014/main" id="{80A93D70-ABB3-56EB-2211-9487F28D1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94">
            <a:extLst>
              <a:ext uri="{FF2B5EF4-FFF2-40B4-BE49-F238E27FC236}">
                <a16:creationId xmlns:a16="http://schemas.microsoft.com/office/drawing/2014/main" id="{BB135433-D0E4-B7BF-2831-24209F65B84F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/>
          </a:p>
        </p:txBody>
      </p:sp>
      <p:sp>
        <p:nvSpPr>
          <p:cNvPr id="1352" name="Google Shape;1352;p94">
            <a:extLst>
              <a:ext uri="{FF2B5EF4-FFF2-40B4-BE49-F238E27FC236}">
                <a16:creationId xmlns:a16="http://schemas.microsoft.com/office/drawing/2014/main" id="{9A69501F-5854-DC69-C679-18B8930A32AC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/>
          </a:p>
        </p:txBody>
      </p:sp>
      <p:sp>
        <p:nvSpPr>
          <p:cNvPr id="1353" name="Google Shape;1353;p94">
            <a:extLst>
              <a:ext uri="{FF2B5EF4-FFF2-40B4-BE49-F238E27FC236}">
                <a16:creationId xmlns:a16="http://schemas.microsoft.com/office/drawing/2014/main" id="{6992864A-A8B5-8F6B-B2EB-5FD2396ED9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65200" y="1541278"/>
            <a:ext cx="10058400" cy="43309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Représenter visuellement nos idées et nos liens de manière structurée. En partant d'une idée centrale, vous pouvez la décliner en sous-thèmes, en utilisant des mots-clés, des images et des couleurs pour stimuler la créativité et l'innovation. Cela vous aide à comprendre des informations complexes et à explorer de nouvelles possibilités pour votre projet d'écotourisme.</a:t>
            </a:r>
          </a:p>
          <a:p>
            <a:pPr marL="0" indent="0">
              <a:lnSpc>
                <a:spcPct val="100000"/>
              </a:lnSpc>
            </a:pPr>
            <a:endParaRPr lang="en-GB" sz="1867" dirty="0"/>
          </a:p>
        </p:txBody>
      </p:sp>
      <p:sp>
        <p:nvSpPr>
          <p:cNvPr id="1354" name="Google Shape;1354;p94">
            <a:extLst>
              <a:ext uri="{FF2B5EF4-FFF2-40B4-BE49-F238E27FC236}">
                <a16:creationId xmlns:a16="http://schemas.microsoft.com/office/drawing/2014/main" id="{B54EC3A2-022E-FEB5-A05C-E6BA4A8283D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877558" y="535602"/>
            <a:ext cx="9638295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en-GB" sz="2667" dirty="0">
                <a:solidFill>
                  <a:srgbClr val="FF9933"/>
                </a:solidFill>
              </a:rPr>
              <a:t>Exercice : </a:t>
            </a:r>
            <a:r>
              <a:rPr lang="en-GB" sz="2133" b="0" dirty="0">
                <a:solidFill>
                  <a:schemeClr val="tx2">
                    <a:lumMod val="50000"/>
                  </a:schemeClr>
                </a:solidFill>
              </a:rPr>
              <a:t>Cartographie de l'esprit</a:t>
            </a:r>
          </a:p>
        </p:txBody>
      </p:sp>
      <p:sp>
        <p:nvSpPr>
          <p:cNvPr id="1355" name="Google Shape;1355;p94">
            <a:extLst>
              <a:ext uri="{FF2B5EF4-FFF2-40B4-BE49-F238E27FC236}">
                <a16:creationId xmlns:a16="http://schemas.microsoft.com/office/drawing/2014/main" id="{B075B359-91C6-D5FB-FAFE-893B493A09E5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>
              <a:solidFill>
                <a:schemeClr val="lt1"/>
              </a:solidFill>
            </a:endParaRPr>
          </a:p>
        </p:txBody>
      </p:sp>
      <p:sp>
        <p:nvSpPr>
          <p:cNvPr id="1356" name="Google Shape;1356;p94">
            <a:extLst>
              <a:ext uri="{FF2B5EF4-FFF2-40B4-BE49-F238E27FC236}">
                <a16:creationId xmlns:a16="http://schemas.microsoft.com/office/drawing/2014/main" id="{DD88CF15-FED5-5D49-8840-93824DF5B097}"/>
              </a:ext>
            </a:extLst>
          </p:cNvPr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/>
          </a:p>
        </p:txBody>
      </p:sp>
      <p:sp>
        <p:nvSpPr>
          <p:cNvPr id="1357" name="Google Shape;1357;p94">
            <a:extLst>
              <a:ext uri="{FF2B5EF4-FFF2-40B4-BE49-F238E27FC236}">
                <a16:creationId xmlns:a16="http://schemas.microsoft.com/office/drawing/2014/main" id="{F286ED41-6F46-8E90-041D-40BCC644CC5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en-GB" smtClean="0"/>
              <a:t>1</a:t>
            </a:fld>
            <a:endParaRPr lang="en-GB"/>
          </a:p>
        </p:txBody>
      </p:sp>
      <p:grpSp>
        <p:nvGrpSpPr>
          <p:cNvPr id="1358" name="Google Shape;1358;p94">
            <a:extLst>
              <a:ext uri="{FF2B5EF4-FFF2-40B4-BE49-F238E27FC236}">
                <a16:creationId xmlns:a16="http://schemas.microsoft.com/office/drawing/2014/main" id="{DD24A308-B980-F2F0-E976-E6505AC807FB}"/>
              </a:ext>
            </a:extLst>
          </p:cNvPr>
          <p:cNvGrpSpPr/>
          <p:nvPr/>
        </p:nvGrpSpPr>
        <p:grpSpPr>
          <a:xfrm>
            <a:off x="392627" y="371961"/>
            <a:ext cx="1092307" cy="1079848"/>
            <a:chOff x="3987863" y="749845"/>
            <a:chExt cx="1138917" cy="1002207"/>
          </a:xfrm>
        </p:grpSpPr>
        <p:grpSp>
          <p:nvGrpSpPr>
            <p:cNvPr id="1359" name="Google Shape;1359;p94">
              <a:extLst>
                <a:ext uri="{FF2B5EF4-FFF2-40B4-BE49-F238E27FC236}">
                  <a16:creationId xmlns:a16="http://schemas.microsoft.com/office/drawing/2014/main" id="{E8D97A2D-EF52-3530-305A-4D30D3BFE7D2}"/>
                </a:ext>
              </a:extLst>
            </p:cNvPr>
            <p:cNvGrpSpPr/>
            <p:nvPr/>
          </p:nvGrpSpPr>
          <p:grpSpPr>
            <a:xfrm>
              <a:off x="4384008" y="972375"/>
              <a:ext cx="346627" cy="558795"/>
              <a:chOff x="4384008" y="972375"/>
              <a:chExt cx="346627" cy="558795"/>
            </a:xfrm>
          </p:grpSpPr>
          <p:sp>
            <p:nvSpPr>
              <p:cNvPr id="1360" name="Google Shape;1360;p94">
                <a:extLst>
                  <a:ext uri="{FF2B5EF4-FFF2-40B4-BE49-F238E27FC236}">
                    <a16:creationId xmlns:a16="http://schemas.microsoft.com/office/drawing/2014/main" id="{E953A6A0-9BCA-2A4D-2CC0-805BBA6C30EA}"/>
                  </a:ext>
                </a:extLst>
              </p:cNvPr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344976" y="0"/>
                    </a:moveTo>
                    <a:cubicBezTo>
                      <a:pt x="344976" y="191211"/>
                      <a:pt x="0" y="191211"/>
                      <a:pt x="0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1" name="Google Shape;1361;p94">
                <a:extLst>
                  <a:ext uri="{FF2B5EF4-FFF2-40B4-BE49-F238E27FC236}">
                    <a16:creationId xmlns:a16="http://schemas.microsoft.com/office/drawing/2014/main" id="{074DFF6D-3F2C-D4FF-42ED-A0892F01234E}"/>
                  </a:ext>
                </a:extLst>
              </p:cNvPr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0" y="0"/>
                    </a:moveTo>
                    <a:cubicBezTo>
                      <a:pt x="0" y="191211"/>
                      <a:pt x="344976" y="191211"/>
                      <a:pt x="344976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2" name="Google Shape;1362;p94">
                <a:extLst>
                  <a:ext uri="{FF2B5EF4-FFF2-40B4-BE49-F238E27FC236}">
                    <a16:creationId xmlns:a16="http://schemas.microsoft.com/office/drawing/2014/main" id="{BB706110-8200-D6E7-226B-386159CDD010}"/>
                  </a:ext>
                </a:extLst>
              </p:cNvPr>
              <p:cNvSpPr/>
              <p:nvPr/>
            </p:nvSpPr>
            <p:spPr>
              <a:xfrm>
                <a:off x="4384008" y="1442159"/>
                <a:ext cx="344976" cy="89011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89011" extrusionOk="0">
                    <a:moveTo>
                      <a:pt x="0" y="0"/>
                    </a:moveTo>
                    <a:lnTo>
                      <a:pt x="344977" y="0"/>
                    </a:lnTo>
                    <a:lnTo>
                      <a:pt x="344977" y="89012"/>
                    </a:lnTo>
                    <a:lnTo>
                      <a:pt x="0" y="89012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3" name="Google Shape;1363;p94">
                <a:extLst>
                  <a:ext uri="{FF2B5EF4-FFF2-40B4-BE49-F238E27FC236}">
                    <a16:creationId xmlns:a16="http://schemas.microsoft.com/office/drawing/2014/main" id="{972CEA68-D9CE-403D-FE52-DEE464002F73}"/>
                  </a:ext>
                </a:extLst>
              </p:cNvPr>
              <p:cNvSpPr/>
              <p:nvPr/>
            </p:nvSpPr>
            <p:spPr>
              <a:xfrm>
                <a:off x="4384008" y="972375"/>
                <a:ext cx="346627" cy="87363"/>
              </a:xfrm>
              <a:custGeom>
                <a:avLst/>
                <a:gdLst/>
                <a:ahLst/>
                <a:cxnLst/>
                <a:rect l="l" t="t" r="r" b="b"/>
                <a:pathLst>
                  <a:path w="346627" h="87363" extrusionOk="0">
                    <a:moveTo>
                      <a:pt x="344976" y="87363"/>
                    </a:moveTo>
                    <a:lnTo>
                      <a:pt x="0" y="87363"/>
                    </a:lnTo>
                    <a:lnTo>
                      <a:pt x="1651" y="0"/>
                    </a:lnTo>
                    <a:lnTo>
                      <a:pt x="346627" y="0"/>
                    </a:lnTo>
                    <a:lnTo>
                      <a:pt x="344976" y="87363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</p:grpSp>
        <p:grpSp>
          <p:nvGrpSpPr>
            <p:cNvPr id="1364" name="Google Shape;1364;p94">
              <a:extLst>
                <a:ext uri="{FF2B5EF4-FFF2-40B4-BE49-F238E27FC236}">
                  <a16:creationId xmlns:a16="http://schemas.microsoft.com/office/drawing/2014/main" id="{9F506AEF-87A1-F795-4676-2D48767306D6}"/>
                </a:ext>
              </a:extLst>
            </p:cNvPr>
            <p:cNvGrpSpPr/>
            <p:nvPr/>
          </p:nvGrpSpPr>
          <p:grpSpPr>
            <a:xfrm>
              <a:off x="3987863" y="749845"/>
              <a:ext cx="1138917" cy="1002207"/>
              <a:chOff x="3987863" y="749845"/>
              <a:chExt cx="1138917" cy="1002207"/>
            </a:xfrm>
          </p:grpSpPr>
          <p:sp>
            <p:nvSpPr>
              <p:cNvPr id="1365" name="Google Shape;1365;p94">
                <a:extLst>
                  <a:ext uri="{FF2B5EF4-FFF2-40B4-BE49-F238E27FC236}">
                    <a16:creationId xmlns:a16="http://schemas.microsoft.com/office/drawing/2014/main" id="{4E773762-9373-664D-D6D1-5EC59E6735FD}"/>
                  </a:ext>
                </a:extLst>
              </p:cNvPr>
              <p:cNvSpPr/>
              <p:nvPr/>
            </p:nvSpPr>
            <p:spPr>
              <a:xfrm>
                <a:off x="4055537" y="1250949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963954" y="194507"/>
                    </a:moveTo>
                    <a:cubicBezTo>
                      <a:pt x="939195" y="253848"/>
                      <a:pt x="901231" y="308244"/>
                      <a:pt x="856664" y="354399"/>
                    </a:cubicBezTo>
                    <a:cubicBezTo>
                      <a:pt x="812098" y="398905"/>
                      <a:pt x="757628" y="436817"/>
                      <a:pt x="696556" y="461542"/>
                    </a:cubicBezTo>
                    <a:cubicBezTo>
                      <a:pt x="637134" y="486268"/>
                      <a:pt x="571109" y="501103"/>
                      <a:pt x="501784" y="501103"/>
                    </a:cubicBezTo>
                    <a:cubicBezTo>
                      <a:pt x="432459" y="501103"/>
                      <a:pt x="366434" y="486268"/>
                      <a:pt x="307013" y="461542"/>
                    </a:cubicBezTo>
                    <a:cubicBezTo>
                      <a:pt x="247591" y="436817"/>
                      <a:pt x="193121" y="398905"/>
                      <a:pt x="146904" y="354399"/>
                    </a:cubicBezTo>
                    <a:cubicBezTo>
                      <a:pt x="102338" y="309893"/>
                      <a:pt x="64374" y="255497"/>
                      <a:pt x="39615" y="194507"/>
                    </a:cubicBezTo>
                    <a:cubicBezTo>
                      <a:pt x="14856" y="135166"/>
                      <a:pt x="0" y="6923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6" name="Google Shape;1366;p94">
                <a:extLst>
                  <a:ext uri="{FF2B5EF4-FFF2-40B4-BE49-F238E27FC236}">
                    <a16:creationId xmlns:a16="http://schemas.microsoft.com/office/drawing/2014/main" id="{73F82857-1955-C41F-05A5-F8EEF1288813}"/>
                  </a:ext>
                </a:extLst>
              </p:cNvPr>
              <p:cNvSpPr/>
              <p:nvPr/>
            </p:nvSpPr>
            <p:spPr>
              <a:xfrm>
                <a:off x="4095152" y="749845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0" y="306596"/>
                    </a:moveTo>
                    <a:cubicBezTo>
                      <a:pt x="24759" y="247255"/>
                      <a:pt x="62723" y="192859"/>
                      <a:pt x="107289" y="146705"/>
                    </a:cubicBezTo>
                    <a:cubicBezTo>
                      <a:pt x="151855" y="100550"/>
                      <a:pt x="206326" y="64286"/>
                      <a:pt x="267398" y="39561"/>
                    </a:cubicBezTo>
                    <a:cubicBezTo>
                      <a:pt x="326820" y="14835"/>
                      <a:pt x="392844" y="0"/>
                      <a:pt x="462170" y="0"/>
                    </a:cubicBezTo>
                    <a:cubicBezTo>
                      <a:pt x="531495" y="0"/>
                      <a:pt x="597519" y="14835"/>
                      <a:pt x="656941" y="39561"/>
                    </a:cubicBezTo>
                    <a:cubicBezTo>
                      <a:pt x="716363" y="64286"/>
                      <a:pt x="770833" y="102199"/>
                      <a:pt x="817050" y="146705"/>
                    </a:cubicBezTo>
                    <a:cubicBezTo>
                      <a:pt x="863267" y="191211"/>
                      <a:pt x="899580" y="245607"/>
                      <a:pt x="924339" y="306596"/>
                    </a:cubicBezTo>
                    <a:cubicBezTo>
                      <a:pt x="949098" y="367586"/>
                      <a:pt x="963954" y="431872"/>
                      <a:pt x="963954" y="501103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7" name="Google Shape;1367;p94">
                <a:extLst>
                  <a:ext uri="{FF2B5EF4-FFF2-40B4-BE49-F238E27FC236}">
                    <a16:creationId xmlns:a16="http://schemas.microsoft.com/office/drawing/2014/main" id="{EC28006C-35A1-F52A-F91A-D8368F163332}"/>
                  </a:ext>
                </a:extLst>
              </p:cNvPr>
              <p:cNvSpPr/>
              <p:nvPr/>
            </p:nvSpPr>
            <p:spPr>
              <a:xfrm>
                <a:off x="3987863" y="1250949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0" y="107144"/>
                    </a:moveTo>
                    <a:lnTo>
                      <a:pt x="67675" y="0"/>
                    </a:lnTo>
                    <a:lnTo>
                      <a:pt x="153506" y="9395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8" name="Google Shape;1368;p94">
                <a:extLst>
                  <a:ext uri="{FF2B5EF4-FFF2-40B4-BE49-F238E27FC236}">
                    <a16:creationId xmlns:a16="http://schemas.microsoft.com/office/drawing/2014/main" id="{61D1565C-E23C-0FDE-94B2-F06D5EE2A1F2}"/>
                  </a:ext>
                </a:extLst>
              </p:cNvPr>
              <p:cNvSpPr/>
              <p:nvPr/>
            </p:nvSpPr>
            <p:spPr>
              <a:xfrm>
                <a:off x="4973274" y="1143805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153507" y="0"/>
                    </a:moveTo>
                    <a:lnTo>
                      <a:pt x="85832" y="107144"/>
                    </a:lnTo>
                    <a:lnTo>
                      <a:pt x="0" y="1318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</p:grpSp>
      </p:grpSp>
      <p:sp>
        <p:nvSpPr>
          <p:cNvPr id="2" name="Google Shape;899;p81">
            <a:extLst>
              <a:ext uri="{FF2B5EF4-FFF2-40B4-BE49-F238E27FC236}">
                <a16:creationId xmlns:a16="http://schemas.microsoft.com/office/drawing/2014/main" id="{AC8657A3-8B03-42C0-D5FD-F9F70AA2A48D}"/>
              </a:ext>
            </a:extLst>
          </p:cNvPr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 dirty="0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E.20</a:t>
            </a:r>
            <a:endParaRPr sz="4000" dirty="0">
              <a:solidFill>
                <a:srgbClr val="FF9934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674FAFC-4D11-6037-A252-36EF3DB87E24}"/>
              </a:ext>
            </a:extLst>
          </p:cNvPr>
          <p:cNvSpPr txBox="1"/>
          <p:nvPr/>
        </p:nvSpPr>
        <p:spPr>
          <a:xfrm>
            <a:off x="6964809" y="6350867"/>
            <a:ext cx="4266739" cy="2358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33" dirty="0"/>
              <a:t>GRASSROOTS YOUNG ENTREPRENEURS IN ECO-HEALTH TOURISM</a:t>
            </a:r>
          </a:p>
        </p:txBody>
      </p:sp>
    </p:spTree>
    <p:extLst>
      <p:ext uri="{BB962C8B-B14F-4D97-AF65-F5344CB8AC3E}">
        <p14:creationId xmlns:p14="http://schemas.microsoft.com/office/powerpoint/2010/main" val="1847906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0">
          <a:extLst>
            <a:ext uri="{FF2B5EF4-FFF2-40B4-BE49-F238E27FC236}">
              <a16:creationId xmlns:a16="http://schemas.microsoft.com/office/drawing/2014/main" id="{164FACD4-B6BA-26F4-3BF4-34D9FF611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94">
            <a:extLst>
              <a:ext uri="{FF2B5EF4-FFF2-40B4-BE49-F238E27FC236}">
                <a16:creationId xmlns:a16="http://schemas.microsoft.com/office/drawing/2014/main" id="{3BAB3CD5-06AD-4C7A-2219-770D1511F692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/>
          </a:p>
        </p:txBody>
      </p:sp>
      <p:sp>
        <p:nvSpPr>
          <p:cNvPr id="1352" name="Google Shape;1352;p94">
            <a:extLst>
              <a:ext uri="{FF2B5EF4-FFF2-40B4-BE49-F238E27FC236}">
                <a16:creationId xmlns:a16="http://schemas.microsoft.com/office/drawing/2014/main" id="{AEB95DAF-8EC0-8450-962A-2A781DE7BD4C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/>
          </a:p>
        </p:txBody>
      </p:sp>
      <p:sp>
        <p:nvSpPr>
          <p:cNvPr id="1353" name="Google Shape;1353;p94">
            <a:extLst>
              <a:ext uri="{FF2B5EF4-FFF2-40B4-BE49-F238E27FC236}">
                <a16:creationId xmlns:a16="http://schemas.microsoft.com/office/drawing/2014/main" id="{9879A16A-1A06-CA1B-0C8B-6358ED89A4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531" y="1541278"/>
            <a:ext cx="11148315" cy="43309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>
              <a:lnSpc>
                <a:spcPct val="100000"/>
              </a:lnSpc>
            </a:pPr>
            <a:r>
              <a:rPr lang="en-GB" sz="2133" dirty="0"/>
              <a:t>Il s'agit d'un exercice qui doit être réalisé en tant que devoir, en binôme ou en petit groupe.</a:t>
            </a:r>
          </a:p>
          <a:p>
            <a:pPr marL="0" indent="0">
              <a:lnSpc>
                <a:spcPct val="100000"/>
              </a:lnSpc>
            </a:pPr>
            <a:endParaRPr lang="en-GB"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Identifier et impliquer un facilitateur</a:t>
            </a:r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Mener les quatre étapes de l'atelier</a:t>
            </a:r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Réflexion et discussion</a:t>
            </a:r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lang="en-GB" sz="1867" dirty="0"/>
          </a:p>
          <a:p>
            <a:pPr marL="0" indent="0">
              <a:lnSpc>
                <a:spcPct val="100000"/>
              </a:lnSpc>
            </a:pPr>
            <a:endParaRPr lang="en-GB" sz="1867" dirty="0"/>
          </a:p>
        </p:txBody>
      </p:sp>
      <p:sp>
        <p:nvSpPr>
          <p:cNvPr id="1354" name="Google Shape;1354;p94">
            <a:extLst>
              <a:ext uri="{FF2B5EF4-FFF2-40B4-BE49-F238E27FC236}">
                <a16:creationId xmlns:a16="http://schemas.microsoft.com/office/drawing/2014/main" id="{3445BEB3-5CEC-5338-BE85-FE1926AB03D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895526" y="447999"/>
            <a:ext cx="9638295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en-GB" sz="2667" dirty="0">
                <a:solidFill>
                  <a:srgbClr val="FF9933"/>
                </a:solidFill>
              </a:rPr>
              <a:t>Exercice : </a:t>
            </a:r>
            <a:r>
              <a:rPr lang="en-GB" sz="2133" b="0" dirty="0">
                <a:solidFill>
                  <a:schemeClr val="tx2">
                    <a:lumMod val="50000"/>
                  </a:schemeClr>
                </a:solidFill>
              </a:rPr>
              <a:t>L'atelier sur </a:t>
            </a:r>
            <a:r>
              <a:rPr lang="en-GB" sz="2133" b="0" dirty="0" err="1">
                <a:solidFill>
                  <a:schemeClr val="tx2">
                    <a:lumMod val="50000"/>
                  </a:schemeClr>
                </a:solidFill>
              </a:rPr>
              <a:t>l’objectif</a:t>
            </a:r>
            <a:endParaRPr lang="en-GB" sz="2133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55" name="Google Shape;1355;p94">
            <a:extLst>
              <a:ext uri="{FF2B5EF4-FFF2-40B4-BE49-F238E27FC236}">
                <a16:creationId xmlns:a16="http://schemas.microsoft.com/office/drawing/2014/main" id="{94811D65-BDC8-970D-252F-E4DAE84B8343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709A48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sp>
        <p:nvSpPr>
          <p:cNvPr id="1356" name="Google Shape;1356;p94">
            <a:extLst>
              <a:ext uri="{FF2B5EF4-FFF2-40B4-BE49-F238E27FC236}">
                <a16:creationId xmlns:a16="http://schemas.microsoft.com/office/drawing/2014/main" id="{CC99E774-D98B-3A4F-6C81-79F1171E01A4}"/>
              </a:ext>
            </a:extLst>
          </p:cNvPr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/>
          </a:p>
        </p:txBody>
      </p:sp>
      <p:sp>
        <p:nvSpPr>
          <p:cNvPr id="1357" name="Google Shape;1357;p94">
            <a:extLst>
              <a:ext uri="{FF2B5EF4-FFF2-40B4-BE49-F238E27FC236}">
                <a16:creationId xmlns:a16="http://schemas.microsoft.com/office/drawing/2014/main" id="{1C6F5D62-C26A-D5F5-C945-9A1D891E3E1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grpSp>
        <p:nvGrpSpPr>
          <p:cNvPr id="1358" name="Google Shape;1358;p94">
            <a:extLst>
              <a:ext uri="{FF2B5EF4-FFF2-40B4-BE49-F238E27FC236}">
                <a16:creationId xmlns:a16="http://schemas.microsoft.com/office/drawing/2014/main" id="{C6233144-CA9B-BF3B-DD05-41F22BAC4507}"/>
              </a:ext>
            </a:extLst>
          </p:cNvPr>
          <p:cNvGrpSpPr/>
          <p:nvPr/>
        </p:nvGrpSpPr>
        <p:grpSpPr>
          <a:xfrm>
            <a:off x="392627" y="371961"/>
            <a:ext cx="1092307" cy="1079848"/>
            <a:chOff x="3987863" y="749845"/>
            <a:chExt cx="1138917" cy="1002207"/>
          </a:xfrm>
        </p:grpSpPr>
        <p:grpSp>
          <p:nvGrpSpPr>
            <p:cNvPr id="1359" name="Google Shape;1359;p94">
              <a:extLst>
                <a:ext uri="{FF2B5EF4-FFF2-40B4-BE49-F238E27FC236}">
                  <a16:creationId xmlns:a16="http://schemas.microsoft.com/office/drawing/2014/main" id="{E222C4C3-9D86-CA44-853E-24ED35A3617B}"/>
                </a:ext>
              </a:extLst>
            </p:cNvPr>
            <p:cNvGrpSpPr/>
            <p:nvPr/>
          </p:nvGrpSpPr>
          <p:grpSpPr>
            <a:xfrm>
              <a:off x="4384008" y="972375"/>
              <a:ext cx="346627" cy="558795"/>
              <a:chOff x="4384008" y="972375"/>
              <a:chExt cx="346627" cy="558795"/>
            </a:xfrm>
          </p:grpSpPr>
          <p:sp>
            <p:nvSpPr>
              <p:cNvPr id="1360" name="Google Shape;1360;p94">
                <a:extLst>
                  <a:ext uri="{FF2B5EF4-FFF2-40B4-BE49-F238E27FC236}">
                    <a16:creationId xmlns:a16="http://schemas.microsoft.com/office/drawing/2014/main" id="{2B5B96C2-5233-D02D-5A0E-989FFB42B061}"/>
                  </a:ext>
                </a:extLst>
              </p:cNvPr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344976" y="0"/>
                    </a:moveTo>
                    <a:cubicBezTo>
                      <a:pt x="344976" y="191211"/>
                      <a:pt x="0" y="191211"/>
                      <a:pt x="0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1" name="Google Shape;1361;p94">
                <a:extLst>
                  <a:ext uri="{FF2B5EF4-FFF2-40B4-BE49-F238E27FC236}">
                    <a16:creationId xmlns:a16="http://schemas.microsoft.com/office/drawing/2014/main" id="{161B0B68-F477-5398-D113-A0D12A91605F}"/>
                  </a:ext>
                </a:extLst>
              </p:cNvPr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0" y="0"/>
                    </a:moveTo>
                    <a:cubicBezTo>
                      <a:pt x="0" y="191211"/>
                      <a:pt x="344976" y="191211"/>
                      <a:pt x="344976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2" name="Google Shape;1362;p94">
                <a:extLst>
                  <a:ext uri="{FF2B5EF4-FFF2-40B4-BE49-F238E27FC236}">
                    <a16:creationId xmlns:a16="http://schemas.microsoft.com/office/drawing/2014/main" id="{B07D2CD1-CCE4-1F75-45C7-2C0439630E31}"/>
                  </a:ext>
                </a:extLst>
              </p:cNvPr>
              <p:cNvSpPr/>
              <p:nvPr/>
            </p:nvSpPr>
            <p:spPr>
              <a:xfrm>
                <a:off x="4384008" y="1442159"/>
                <a:ext cx="344976" cy="89011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89011" extrusionOk="0">
                    <a:moveTo>
                      <a:pt x="0" y="0"/>
                    </a:moveTo>
                    <a:lnTo>
                      <a:pt x="344977" y="0"/>
                    </a:lnTo>
                    <a:lnTo>
                      <a:pt x="344977" y="89012"/>
                    </a:lnTo>
                    <a:lnTo>
                      <a:pt x="0" y="89012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3" name="Google Shape;1363;p94">
                <a:extLst>
                  <a:ext uri="{FF2B5EF4-FFF2-40B4-BE49-F238E27FC236}">
                    <a16:creationId xmlns:a16="http://schemas.microsoft.com/office/drawing/2014/main" id="{537B9611-2E6D-5C2C-44DA-3A97FFAC5BF4}"/>
                  </a:ext>
                </a:extLst>
              </p:cNvPr>
              <p:cNvSpPr/>
              <p:nvPr/>
            </p:nvSpPr>
            <p:spPr>
              <a:xfrm>
                <a:off x="4384008" y="972375"/>
                <a:ext cx="346627" cy="87363"/>
              </a:xfrm>
              <a:custGeom>
                <a:avLst/>
                <a:gdLst/>
                <a:ahLst/>
                <a:cxnLst/>
                <a:rect l="l" t="t" r="r" b="b"/>
                <a:pathLst>
                  <a:path w="346627" h="87363" extrusionOk="0">
                    <a:moveTo>
                      <a:pt x="344976" y="87363"/>
                    </a:moveTo>
                    <a:lnTo>
                      <a:pt x="0" y="87363"/>
                    </a:lnTo>
                    <a:lnTo>
                      <a:pt x="1651" y="0"/>
                    </a:lnTo>
                    <a:lnTo>
                      <a:pt x="346627" y="0"/>
                    </a:lnTo>
                    <a:lnTo>
                      <a:pt x="344976" y="87363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</p:grpSp>
        <p:grpSp>
          <p:nvGrpSpPr>
            <p:cNvPr id="1364" name="Google Shape;1364;p94">
              <a:extLst>
                <a:ext uri="{FF2B5EF4-FFF2-40B4-BE49-F238E27FC236}">
                  <a16:creationId xmlns:a16="http://schemas.microsoft.com/office/drawing/2014/main" id="{46263723-3421-3578-9386-5E9FCB33F6BE}"/>
                </a:ext>
              </a:extLst>
            </p:cNvPr>
            <p:cNvGrpSpPr/>
            <p:nvPr/>
          </p:nvGrpSpPr>
          <p:grpSpPr>
            <a:xfrm>
              <a:off x="3987863" y="749845"/>
              <a:ext cx="1138917" cy="1002207"/>
              <a:chOff x="3987863" y="749845"/>
              <a:chExt cx="1138917" cy="1002207"/>
            </a:xfrm>
          </p:grpSpPr>
          <p:sp>
            <p:nvSpPr>
              <p:cNvPr id="1365" name="Google Shape;1365;p94">
                <a:extLst>
                  <a:ext uri="{FF2B5EF4-FFF2-40B4-BE49-F238E27FC236}">
                    <a16:creationId xmlns:a16="http://schemas.microsoft.com/office/drawing/2014/main" id="{62C87010-D20B-FEF6-B4B3-4925304627D6}"/>
                  </a:ext>
                </a:extLst>
              </p:cNvPr>
              <p:cNvSpPr/>
              <p:nvPr/>
            </p:nvSpPr>
            <p:spPr>
              <a:xfrm>
                <a:off x="4055537" y="1250949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963954" y="194507"/>
                    </a:moveTo>
                    <a:cubicBezTo>
                      <a:pt x="939195" y="253848"/>
                      <a:pt x="901231" y="308244"/>
                      <a:pt x="856664" y="354399"/>
                    </a:cubicBezTo>
                    <a:cubicBezTo>
                      <a:pt x="812098" y="398905"/>
                      <a:pt x="757628" y="436817"/>
                      <a:pt x="696556" y="461542"/>
                    </a:cubicBezTo>
                    <a:cubicBezTo>
                      <a:pt x="637134" y="486268"/>
                      <a:pt x="571109" y="501103"/>
                      <a:pt x="501784" y="501103"/>
                    </a:cubicBezTo>
                    <a:cubicBezTo>
                      <a:pt x="432459" y="501103"/>
                      <a:pt x="366434" y="486268"/>
                      <a:pt x="307013" y="461542"/>
                    </a:cubicBezTo>
                    <a:cubicBezTo>
                      <a:pt x="247591" y="436817"/>
                      <a:pt x="193121" y="398905"/>
                      <a:pt x="146904" y="354399"/>
                    </a:cubicBezTo>
                    <a:cubicBezTo>
                      <a:pt x="102338" y="309893"/>
                      <a:pt x="64374" y="255497"/>
                      <a:pt x="39615" y="194507"/>
                    </a:cubicBezTo>
                    <a:cubicBezTo>
                      <a:pt x="14856" y="135166"/>
                      <a:pt x="0" y="6923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6" name="Google Shape;1366;p94">
                <a:extLst>
                  <a:ext uri="{FF2B5EF4-FFF2-40B4-BE49-F238E27FC236}">
                    <a16:creationId xmlns:a16="http://schemas.microsoft.com/office/drawing/2014/main" id="{EECF412E-A67D-98C7-5E2C-9458DB37BDD2}"/>
                  </a:ext>
                </a:extLst>
              </p:cNvPr>
              <p:cNvSpPr/>
              <p:nvPr/>
            </p:nvSpPr>
            <p:spPr>
              <a:xfrm>
                <a:off x="4095152" y="749845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0" y="306596"/>
                    </a:moveTo>
                    <a:cubicBezTo>
                      <a:pt x="24759" y="247255"/>
                      <a:pt x="62723" y="192859"/>
                      <a:pt x="107289" y="146705"/>
                    </a:cubicBezTo>
                    <a:cubicBezTo>
                      <a:pt x="151855" y="100550"/>
                      <a:pt x="206326" y="64286"/>
                      <a:pt x="267398" y="39561"/>
                    </a:cubicBezTo>
                    <a:cubicBezTo>
                      <a:pt x="326820" y="14835"/>
                      <a:pt x="392844" y="0"/>
                      <a:pt x="462170" y="0"/>
                    </a:cubicBezTo>
                    <a:cubicBezTo>
                      <a:pt x="531495" y="0"/>
                      <a:pt x="597519" y="14835"/>
                      <a:pt x="656941" y="39561"/>
                    </a:cubicBezTo>
                    <a:cubicBezTo>
                      <a:pt x="716363" y="64286"/>
                      <a:pt x="770833" y="102199"/>
                      <a:pt x="817050" y="146705"/>
                    </a:cubicBezTo>
                    <a:cubicBezTo>
                      <a:pt x="863267" y="191211"/>
                      <a:pt x="899580" y="245607"/>
                      <a:pt x="924339" y="306596"/>
                    </a:cubicBezTo>
                    <a:cubicBezTo>
                      <a:pt x="949098" y="367586"/>
                      <a:pt x="963954" y="431872"/>
                      <a:pt x="963954" y="501103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7" name="Google Shape;1367;p94">
                <a:extLst>
                  <a:ext uri="{FF2B5EF4-FFF2-40B4-BE49-F238E27FC236}">
                    <a16:creationId xmlns:a16="http://schemas.microsoft.com/office/drawing/2014/main" id="{6D74EB90-5086-D54E-C84B-F1B15160D0C2}"/>
                  </a:ext>
                </a:extLst>
              </p:cNvPr>
              <p:cNvSpPr/>
              <p:nvPr/>
            </p:nvSpPr>
            <p:spPr>
              <a:xfrm>
                <a:off x="3987863" y="1250949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0" y="107144"/>
                    </a:moveTo>
                    <a:lnTo>
                      <a:pt x="67675" y="0"/>
                    </a:lnTo>
                    <a:lnTo>
                      <a:pt x="153506" y="9395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  <p:sp>
            <p:nvSpPr>
              <p:cNvPr id="1368" name="Google Shape;1368;p94">
                <a:extLst>
                  <a:ext uri="{FF2B5EF4-FFF2-40B4-BE49-F238E27FC236}">
                    <a16:creationId xmlns:a16="http://schemas.microsoft.com/office/drawing/2014/main" id="{6340ACA3-A88E-0A7F-52F8-CB0122108B4F}"/>
                  </a:ext>
                </a:extLst>
              </p:cNvPr>
              <p:cNvSpPr/>
              <p:nvPr/>
            </p:nvSpPr>
            <p:spPr>
              <a:xfrm>
                <a:off x="4973274" y="1143805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153507" y="0"/>
                    </a:moveTo>
                    <a:lnTo>
                      <a:pt x="85832" y="107144"/>
                    </a:lnTo>
                    <a:lnTo>
                      <a:pt x="0" y="1318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/>
              </a:p>
            </p:txBody>
          </p:sp>
        </p:grpSp>
      </p:grpSp>
      <p:sp>
        <p:nvSpPr>
          <p:cNvPr id="2" name="Google Shape;899;p81">
            <a:extLst>
              <a:ext uri="{FF2B5EF4-FFF2-40B4-BE49-F238E27FC236}">
                <a16:creationId xmlns:a16="http://schemas.microsoft.com/office/drawing/2014/main" id="{64F3ED81-C402-A2AE-98AB-A62567773FAA}"/>
              </a:ext>
            </a:extLst>
          </p:cNvPr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 dirty="0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E.21</a:t>
            </a:r>
            <a:endParaRPr sz="4000" dirty="0">
              <a:solidFill>
                <a:srgbClr val="FF9934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A5BD9ED-ED02-93F8-459A-131774675E3E}"/>
              </a:ext>
            </a:extLst>
          </p:cNvPr>
          <p:cNvSpPr txBox="1"/>
          <p:nvPr/>
        </p:nvSpPr>
        <p:spPr>
          <a:xfrm>
            <a:off x="6964809" y="6350867"/>
            <a:ext cx="4266739" cy="2358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33" dirty="0"/>
              <a:t>GRASSROOTS YOUNG ENTREPRENEURS IN ECO-HEALTH TOURISM</a:t>
            </a:r>
          </a:p>
        </p:txBody>
      </p:sp>
    </p:spTree>
    <p:extLst>
      <p:ext uri="{BB962C8B-B14F-4D97-AF65-F5344CB8AC3E}">
        <p14:creationId xmlns:p14="http://schemas.microsoft.com/office/powerpoint/2010/main" val="914039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FA5C3F33-354C-722E-A18E-A119FFF01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17">
            <a:extLst>
              <a:ext uri="{FF2B5EF4-FFF2-40B4-BE49-F238E27FC236}">
                <a16:creationId xmlns:a16="http://schemas.microsoft.com/office/drawing/2014/main" id="{647003C6-8161-A25D-C6D1-A18B9FC9682B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 dirty="0"/>
          </a:p>
        </p:txBody>
      </p:sp>
      <p:sp>
        <p:nvSpPr>
          <p:cNvPr id="673" name="Google Shape;673;p17">
            <a:extLst>
              <a:ext uri="{FF2B5EF4-FFF2-40B4-BE49-F238E27FC236}">
                <a16:creationId xmlns:a16="http://schemas.microsoft.com/office/drawing/2014/main" id="{46D94D7B-545B-66EE-69BA-FD0F5EB0B9CF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 dirty="0"/>
          </a:p>
        </p:txBody>
      </p:sp>
      <p:sp>
        <p:nvSpPr>
          <p:cNvPr id="674" name="Google Shape;674;p17">
            <a:extLst>
              <a:ext uri="{FF2B5EF4-FFF2-40B4-BE49-F238E27FC236}">
                <a16:creationId xmlns:a16="http://schemas.microsoft.com/office/drawing/2014/main" id="{9200757C-2E31-1CF7-13A6-7B4A6EBEC6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Lire les études de cas 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Comparez et discutez avec votre voisin/collègue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Recherchez un exemple similaire dans votre région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Partagez vos réflexions avec le groupe</a:t>
            </a:r>
          </a:p>
        </p:txBody>
      </p:sp>
      <p:sp>
        <p:nvSpPr>
          <p:cNvPr id="675" name="Google Shape;675;p17">
            <a:extLst>
              <a:ext uri="{FF2B5EF4-FFF2-40B4-BE49-F238E27FC236}">
                <a16:creationId xmlns:a16="http://schemas.microsoft.com/office/drawing/2014/main" id="{9A457439-C70E-857E-3E6D-303EF4F1E8A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en-GB" sz="2667" dirty="0">
                <a:solidFill>
                  <a:srgbClr val="FF9933"/>
                </a:solidFill>
              </a:rPr>
              <a:t>Exercice : </a:t>
            </a:r>
            <a:r>
              <a:rPr lang="en-GB" sz="2133" b="0" dirty="0">
                <a:solidFill>
                  <a:schemeClr val="tx2">
                    <a:lumMod val="50000"/>
                  </a:schemeClr>
                </a:solidFill>
              </a:rPr>
              <a:t>Réflexion et discussion </a:t>
            </a:r>
          </a:p>
        </p:txBody>
      </p:sp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85CA4596-EF4E-871C-8EAC-D55C80000331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171BE264-63C7-FA19-74D5-1F0ABAB39C7D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9E11ACDF-79B7-3AF0-35B7-880DBC56CC38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229B4A32-D058-90ED-09DA-E9A35B7930E7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551231B5-BAE0-6EFD-3FB7-9E60E736D57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FE8049D3-3241-69DE-9DF3-28C2F533EECD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30131D0D-2991-43DF-E164-2B176C2878E5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FC558872-BF3E-3F1B-E4B8-0338D4F030F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37828C13-6EC9-F458-D9BD-37A257B79417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A9541116-11E4-9939-608B-D325CBB10F22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76F2C4AE-7A5F-16DE-B4CD-C62F21954B12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55D0C226-3908-82AF-2AC5-F77B3842E654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95331CDD-F2B4-BB65-01B5-F1075D2123E3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657762CF-EF51-0F07-C312-1F43C2126E2A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50A76A45-30A9-CF3D-B438-7803040E9CF0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6140FC39-61BD-AF2E-4AA0-A0ECD77FEF4E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C551B8CB-6026-5B30-1A20-C7202E1D7DAF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2" name="Google Shape;899;p81">
            <a:extLst>
              <a:ext uri="{FF2B5EF4-FFF2-40B4-BE49-F238E27FC236}">
                <a16:creationId xmlns:a16="http://schemas.microsoft.com/office/drawing/2014/main" id="{56D9EC0C-59AB-2DBE-77BB-A8968D3D0CA3}"/>
              </a:ext>
            </a:extLst>
          </p:cNvPr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 dirty="0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E.22</a:t>
            </a:r>
            <a:endParaRPr sz="4000" dirty="0">
              <a:solidFill>
                <a:srgbClr val="FF9934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5589C9E-AB4E-6AD6-030A-D6F792BBFFB8}"/>
              </a:ext>
            </a:extLst>
          </p:cNvPr>
          <p:cNvSpPr txBox="1"/>
          <p:nvPr/>
        </p:nvSpPr>
        <p:spPr>
          <a:xfrm>
            <a:off x="6964809" y="6350867"/>
            <a:ext cx="4266739" cy="2358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33" dirty="0"/>
              <a:t>GRASSROOTS YOUNG ENTREPRENEURS IN ECO-HEALTH TOURISM</a:t>
            </a:r>
          </a:p>
        </p:txBody>
      </p:sp>
    </p:spTree>
    <p:extLst>
      <p:ext uri="{BB962C8B-B14F-4D97-AF65-F5344CB8AC3E}">
        <p14:creationId xmlns:p14="http://schemas.microsoft.com/office/powerpoint/2010/main" val="2343178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435AC893-C037-CF1B-ACA8-0B579F184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17">
            <a:extLst>
              <a:ext uri="{FF2B5EF4-FFF2-40B4-BE49-F238E27FC236}">
                <a16:creationId xmlns:a16="http://schemas.microsoft.com/office/drawing/2014/main" id="{B808AD51-D6F7-943F-DD34-533FBD4E65A2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 dirty="0"/>
          </a:p>
        </p:txBody>
      </p:sp>
      <p:sp>
        <p:nvSpPr>
          <p:cNvPr id="673" name="Google Shape;673;p17">
            <a:extLst>
              <a:ext uri="{FF2B5EF4-FFF2-40B4-BE49-F238E27FC236}">
                <a16:creationId xmlns:a16="http://schemas.microsoft.com/office/drawing/2014/main" id="{43F1121C-9F50-3347-B31A-A23E89E4D015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 dirty="0"/>
          </a:p>
        </p:txBody>
      </p:sp>
      <p:sp>
        <p:nvSpPr>
          <p:cNvPr id="674" name="Google Shape;674;p17">
            <a:extLst>
              <a:ext uri="{FF2B5EF4-FFF2-40B4-BE49-F238E27FC236}">
                <a16:creationId xmlns:a16="http://schemas.microsoft.com/office/drawing/2014/main" id="{6E289941-2EC5-A903-D876-88864A71A8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Lire l'étude de cas 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Identifier la tendance émergente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Recherchez un exemple de projet numérique et patrimonial dans votre région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Partagez vos conclusions avec le groupe</a:t>
            </a:r>
          </a:p>
        </p:txBody>
      </p:sp>
      <p:sp>
        <p:nvSpPr>
          <p:cNvPr id="675" name="Google Shape;675;p17">
            <a:extLst>
              <a:ext uri="{FF2B5EF4-FFF2-40B4-BE49-F238E27FC236}">
                <a16:creationId xmlns:a16="http://schemas.microsoft.com/office/drawing/2014/main" id="{DA8F5BF7-36F6-05D4-02AD-D8ECF38107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en-GB" sz="2667" dirty="0">
                <a:solidFill>
                  <a:srgbClr val="FF9933"/>
                </a:solidFill>
              </a:rPr>
              <a:t>Exercice : </a:t>
            </a:r>
            <a:r>
              <a:rPr lang="en-GB" sz="2133" b="0" dirty="0">
                <a:solidFill>
                  <a:schemeClr val="tx2">
                    <a:lumMod val="50000"/>
                  </a:schemeClr>
                </a:solidFill>
              </a:rPr>
              <a:t>Réflexion et discussion </a:t>
            </a:r>
          </a:p>
        </p:txBody>
      </p:sp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D18F3E1E-BE59-74D5-7C07-08885295AC5A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D2B39C7A-E176-AC3E-F403-69360FB628DA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FF59A0BC-3877-106E-2CCE-A23F9E0942E9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7E4D0070-7247-5818-DDC1-4CAB3A571893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FFC7A00-47F8-2A79-5AB3-8002E3F7B9F4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4065407B-B934-5AE8-E3FD-0AFD7BE62981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56E9772E-409D-3D63-B888-3EFB7624E1D5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3FFD3DBB-D04D-090E-87B9-81FD995C459C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6651DA62-331A-3B32-CEF7-41EDC764F456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CF9A8CC5-72BD-72E4-2DE3-F9B851E7E767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78BCAEA-03B2-4B1A-E046-FC60E95EFA60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0F5E9A1-CA9D-239E-A9CD-5F398A7B0ED7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DDAA5749-C633-E843-3EC2-DC1AFA28AEB8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DA4B95C5-7ECD-6B19-D0C6-DFDCD6E84FE4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3409970B-2933-95ED-0024-DA491CEA82DD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DAFC1DAA-0601-57C0-9F0F-0CDB9BA81F24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E651225-1701-6E73-8FC9-128B51B490CB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2" name="Google Shape;899;p81">
            <a:extLst>
              <a:ext uri="{FF2B5EF4-FFF2-40B4-BE49-F238E27FC236}">
                <a16:creationId xmlns:a16="http://schemas.microsoft.com/office/drawing/2014/main" id="{4054F29F-CA10-4D71-FD24-E25A64EF58F6}"/>
              </a:ext>
            </a:extLst>
          </p:cNvPr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 dirty="0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E.23</a:t>
            </a:r>
            <a:endParaRPr sz="4000" dirty="0">
              <a:solidFill>
                <a:srgbClr val="FF9934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C5B6966-4A22-E7E9-A8F6-0960CA000A3D}"/>
              </a:ext>
            </a:extLst>
          </p:cNvPr>
          <p:cNvSpPr txBox="1"/>
          <p:nvPr/>
        </p:nvSpPr>
        <p:spPr>
          <a:xfrm>
            <a:off x="6964809" y="6350867"/>
            <a:ext cx="4266739" cy="2358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33" dirty="0"/>
              <a:t>GRASSROOTS YOUNG ENTREPRENEURS IN ECO-HEALTH TOURISM</a:t>
            </a:r>
          </a:p>
        </p:txBody>
      </p:sp>
    </p:spTree>
    <p:extLst>
      <p:ext uri="{BB962C8B-B14F-4D97-AF65-F5344CB8AC3E}">
        <p14:creationId xmlns:p14="http://schemas.microsoft.com/office/powerpoint/2010/main" val="253008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0F3455CB-1F3D-A142-FE77-E57C68A5AA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17">
            <a:extLst>
              <a:ext uri="{FF2B5EF4-FFF2-40B4-BE49-F238E27FC236}">
                <a16:creationId xmlns:a16="http://schemas.microsoft.com/office/drawing/2014/main" id="{F32B9C0C-EE64-7F92-B6F5-E82C539ABC0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 dirty="0"/>
          </a:p>
        </p:txBody>
      </p:sp>
      <p:sp>
        <p:nvSpPr>
          <p:cNvPr id="673" name="Google Shape;673;p17">
            <a:extLst>
              <a:ext uri="{FF2B5EF4-FFF2-40B4-BE49-F238E27FC236}">
                <a16:creationId xmlns:a16="http://schemas.microsoft.com/office/drawing/2014/main" id="{21E1BD13-E009-EB4F-EDF8-B5F321B22D00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 dirty="0"/>
          </a:p>
        </p:txBody>
      </p:sp>
      <p:sp>
        <p:nvSpPr>
          <p:cNvPr id="674" name="Google Shape;674;p17">
            <a:extLst>
              <a:ext uri="{FF2B5EF4-FFF2-40B4-BE49-F238E27FC236}">
                <a16:creationId xmlns:a16="http://schemas.microsoft.com/office/drawing/2014/main" id="{01DD32F7-4307-6F31-97B5-12D6B4BF698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Lire les études de cas 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Comparez et discutez avec votre voisin/collègue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Identifier leurs caractéristiques communes</a:t>
            </a:r>
          </a:p>
          <a:p>
            <a:pPr marL="0" indent="0">
              <a:lnSpc>
                <a:spcPct val="100000"/>
              </a:lnSpc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Recherchez un exemple similaire dans votre région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Partagez vos réflexions avec le groupe</a:t>
            </a:r>
          </a:p>
        </p:txBody>
      </p:sp>
      <p:sp>
        <p:nvSpPr>
          <p:cNvPr id="675" name="Google Shape;675;p17">
            <a:extLst>
              <a:ext uri="{FF2B5EF4-FFF2-40B4-BE49-F238E27FC236}">
                <a16:creationId xmlns:a16="http://schemas.microsoft.com/office/drawing/2014/main" id="{1678D22A-3EC5-7720-A5D5-40A1338AE4F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en-GB" sz="2667" dirty="0">
                <a:solidFill>
                  <a:srgbClr val="FF9933"/>
                </a:solidFill>
              </a:rPr>
              <a:t>Exercice : </a:t>
            </a:r>
            <a:r>
              <a:rPr lang="en-GB" sz="2133" b="0" dirty="0">
                <a:solidFill>
                  <a:schemeClr val="tx2">
                    <a:lumMod val="50000"/>
                  </a:schemeClr>
                </a:solidFill>
              </a:rPr>
              <a:t>Réflexion et discussion </a:t>
            </a:r>
          </a:p>
        </p:txBody>
      </p:sp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53818429-2696-95B6-D818-A294B4133186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0304F9C-4739-24AA-383B-A9DD8548459C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BB2A1B1D-097D-237D-FBC3-7080EA653B52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5BD2B1BA-E885-C3AD-4F3E-463ED02FEAB8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47753DEF-4C70-7609-0271-CD6DFC18DEEA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62EF0353-84C1-B4B7-CFFB-3807A53E49D7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40B6AD4A-9127-8FC8-DDE6-501F5A004F93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3E1DEF8B-EC19-3D09-B38E-EBCCEF1AB21E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BB64E64B-43F2-02D6-95EC-18F43CE48B67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84E5D25-A88F-5068-6DA5-E3CED49BFF72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7DBA1D87-4B06-88A5-6864-FBD6D2800F22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195C4AFA-0AE4-263B-06E4-5D510E0E0E5E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7F96EF94-AF96-1C58-BDAC-02F75879D769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189DC62F-19C3-1AB9-2B24-736AADB92CB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291B98BE-F741-2AAC-80E2-26E6AC5FCDC7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402238CC-0374-B9BE-18DF-E651A498D48C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B8037EFC-4073-F0BE-54BE-85A096D58136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2" name="Google Shape;899;p81">
            <a:extLst>
              <a:ext uri="{FF2B5EF4-FFF2-40B4-BE49-F238E27FC236}">
                <a16:creationId xmlns:a16="http://schemas.microsoft.com/office/drawing/2014/main" id="{96569848-9CAF-1AA4-86C1-D844B53BC6FB}"/>
              </a:ext>
            </a:extLst>
          </p:cNvPr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 dirty="0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E.24</a:t>
            </a:r>
            <a:endParaRPr sz="4000" dirty="0">
              <a:solidFill>
                <a:srgbClr val="FF9934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51A72B8-5189-BCE7-0524-89449CFD5C06}"/>
              </a:ext>
            </a:extLst>
          </p:cNvPr>
          <p:cNvSpPr txBox="1"/>
          <p:nvPr/>
        </p:nvSpPr>
        <p:spPr>
          <a:xfrm>
            <a:off x="6964809" y="6350867"/>
            <a:ext cx="4266739" cy="2358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33" dirty="0"/>
              <a:t>GRASSROOTS YOUNG ENTREPRENEURS IN ECO-HEALTH TOURISM</a:t>
            </a:r>
          </a:p>
        </p:txBody>
      </p:sp>
    </p:spTree>
    <p:extLst>
      <p:ext uri="{BB962C8B-B14F-4D97-AF65-F5344CB8AC3E}">
        <p14:creationId xmlns:p14="http://schemas.microsoft.com/office/powerpoint/2010/main" val="1596337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6987B500-1E6A-5924-7DC1-541F2FF90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17">
            <a:extLst>
              <a:ext uri="{FF2B5EF4-FFF2-40B4-BE49-F238E27FC236}">
                <a16:creationId xmlns:a16="http://schemas.microsoft.com/office/drawing/2014/main" id="{0555FA06-E0B1-33A7-7A4B-F8B998753907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 dirty="0"/>
          </a:p>
        </p:txBody>
      </p:sp>
      <p:sp>
        <p:nvSpPr>
          <p:cNvPr id="673" name="Google Shape;673;p17">
            <a:extLst>
              <a:ext uri="{FF2B5EF4-FFF2-40B4-BE49-F238E27FC236}">
                <a16:creationId xmlns:a16="http://schemas.microsoft.com/office/drawing/2014/main" id="{C8AB7FD2-566E-C287-9406-AD56899EB8B6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lang="en-GB" sz="1401" dirty="0"/>
          </a:p>
        </p:txBody>
      </p:sp>
      <p:sp>
        <p:nvSpPr>
          <p:cNvPr id="674" name="Google Shape;674;p17">
            <a:extLst>
              <a:ext uri="{FF2B5EF4-FFF2-40B4-BE49-F238E27FC236}">
                <a16:creationId xmlns:a16="http://schemas.microsoft.com/office/drawing/2014/main" id="{BCDA199E-A182-36E1-481C-6EB99E0A93B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Lire les études de cas 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Comparez et discutez avec votre voisin/collègue</a:t>
            </a:r>
          </a:p>
          <a:p>
            <a:pPr marL="0" indent="0">
              <a:lnSpc>
                <a:spcPct val="100000"/>
              </a:lnSpc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Identifier leurs facteurs de réussite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Recherchez un exemple similaire dans votre région</a:t>
            </a:r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endParaRPr lang="en-GB"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en-GB" sz="2133" dirty="0"/>
              <a:t>Partagez vos réflexions avec le groupe</a:t>
            </a:r>
          </a:p>
        </p:txBody>
      </p:sp>
      <p:sp>
        <p:nvSpPr>
          <p:cNvPr id="675" name="Google Shape;675;p17">
            <a:extLst>
              <a:ext uri="{FF2B5EF4-FFF2-40B4-BE49-F238E27FC236}">
                <a16:creationId xmlns:a16="http://schemas.microsoft.com/office/drawing/2014/main" id="{43199753-5385-1AC1-FDB1-49301C2140F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en-GB" sz="2667" dirty="0">
                <a:solidFill>
                  <a:srgbClr val="FF9933"/>
                </a:solidFill>
              </a:rPr>
              <a:t>Exercice : </a:t>
            </a:r>
            <a:r>
              <a:rPr lang="en-GB" sz="2133" b="0" dirty="0">
                <a:solidFill>
                  <a:schemeClr val="tx2">
                    <a:lumMod val="50000"/>
                  </a:schemeClr>
                </a:solidFill>
              </a:rPr>
              <a:t>Réflexion et discussion </a:t>
            </a:r>
          </a:p>
        </p:txBody>
      </p:sp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1E1352CD-FAE4-904B-36F9-6F7C016C36E8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CE60DC37-6DBC-54B5-B6A3-8EF6BE5AE218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EA1ACE0F-D0FC-4FF5-048A-B8BAE1C38998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0F9835D4-8D66-EED5-9D4D-4193381E770D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B7E0C88-11B3-C107-2437-EF268E73633A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6C31BB44-FD9D-B615-C1FA-2D409A8099F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17421D82-99EB-D2A5-C120-CF444996ED65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79EB1D1B-5258-7D49-0941-E8B680255D8D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2496755B-EE8C-68AF-51CF-7F0E50041F94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B1B49B26-A93A-32E5-D072-1AE7ED26E041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B3E05EAD-E4C8-CAC0-B3ED-BE528EB4CB8C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99184F8F-F634-C4A2-E98A-95E56CEA7E72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496B375E-D8DA-6DBB-B96C-C55BD97B33D1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12D6AD67-FB39-4AA4-5051-226B9793A62C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A95BB19A-72FD-4EAE-E458-F554E9BAB447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FD31DCBC-7E1F-E6F4-EF1F-E93AD4E32B91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9F92CA96-C171-C933-712C-E8B31124CEF3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2" name="Google Shape;899;p81">
            <a:extLst>
              <a:ext uri="{FF2B5EF4-FFF2-40B4-BE49-F238E27FC236}">
                <a16:creationId xmlns:a16="http://schemas.microsoft.com/office/drawing/2014/main" id="{B0BDABCF-6898-3BEA-D5A0-A8750E105A4F}"/>
              </a:ext>
            </a:extLst>
          </p:cNvPr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 dirty="0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E.25</a:t>
            </a:r>
            <a:endParaRPr sz="4000" dirty="0">
              <a:solidFill>
                <a:srgbClr val="FF9934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AAF9FD2-BD48-D5B6-FE21-AA58FE64D6EB}"/>
              </a:ext>
            </a:extLst>
          </p:cNvPr>
          <p:cNvSpPr txBox="1"/>
          <p:nvPr/>
        </p:nvSpPr>
        <p:spPr>
          <a:xfrm>
            <a:off x="6964809" y="6350867"/>
            <a:ext cx="4266739" cy="2358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33" dirty="0"/>
              <a:t>GRASSROOTS YOUNG ENTREPRENEURS IN ECO-HEALTH TOURISM</a:t>
            </a:r>
          </a:p>
        </p:txBody>
      </p:sp>
    </p:spTree>
    <p:extLst>
      <p:ext uri="{BB962C8B-B14F-4D97-AF65-F5344CB8AC3E}">
        <p14:creationId xmlns:p14="http://schemas.microsoft.com/office/powerpoint/2010/main" val="191790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292</Words>
  <Application>Microsoft Macintosh PowerPoint</Application>
  <PresentationFormat>Bredbild</PresentationFormat>
  <Paragraphs>61</Paragraphs>
  <Slides>6</Slides>
  <Notes>6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Montserrat Light</vt:lpstr>
      <vt:lpstr>Wingdings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5</cp:revision>
  <dcterms:created xsi:type="dcterms:W3CDTF">2025-02-03T22:38:38Z</dcterms:created>
  <dcterms:modified xsi:type="dcterms:W3CDTF">2025-05-05T14:34:57Z</dcterms:modified>
</cp:coreProperties>
</file>