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55" r:id="rId2"/>
    <p:sldId id="363" r:id="rId3"/>
    <p:sldId id="373" r:id="rId4"/>
    <p:sldId id="395" r:id="rId5"/>
    <p:sldId id="400" r:id="rId6"/>
    <p:sldId id="401" r:id="rId7"/>
    <p:sldId id="405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498"/>
    <p:restoredTop sz="94568"/>
  </p:normalViewPr>
  <p:slideViewPr>
    <p:cSldViewPr snapToGrid="0">
      <p:cViewPr varScale="1">
        <p:scale>
          <a:sx n="110" d="100"/>
          <a:sy n="110" d="100"/>
        </p:scale>
        <p:origin x="21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DAE99DC9-EE4D-FA3E-3E8F-1323F881E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872CBC2E-AEE7-450E-11FF-C96FE9944E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0EDCD274-307F-B392-9180-E79C6760E2E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21771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B4403329-37BA-7D6A-C51E-4BE8E9FD9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42771C3B-0FDD-2843-0AC1-33C50F11C6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F94DC10C-AFE2-A6ED-99B6-E0707C774B3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38418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F9E23FD4-1A6B-454D-79B5-EBE4C63162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59EDEB88-056C-4222-D3C1-64A8D69574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4228D7F8-ECB9-525A-5EF6-6BA7B16B89C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4770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56066BC4-D77B-424B-AE90-19BF92A7F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B11AE628-D537-82A3-F5D1-7294230B56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CB9C1DBC-52DE-D9BD-3454-FC7405E12C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19234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B0A5F483-B468-C545-A742-0F3868BED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2F83ED72-DA2D-8865-B431-1F7E0B8283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A1F0A560-1679-8BAD-3342-45C2CC3684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68709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91713006-BAE9-D2B2-7F16-D0101E3015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4DFB6C95-DBE5-DA6B-E9E3-84027A66918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20E15D48-74A0-C832-FEFB-4B7246508EF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74923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FAF4F42C-3830-B6DA-6247-271397114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3F58C298-4DAF-B83A-CE59-C67161EF08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3CBB615A-D4E5-3DC7-34DC-B0EAEA017A5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29681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514951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318E4A10-7E40-0DA4-8359-45E597289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0AEE267C-BD40-1ABB-7B5F-3C9ECA5220FA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ECC4E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rgbClr val="8ECC4E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2E4271DB-2591-898A-B2C4-818D7A3463A5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B24BF302-4C72-C8DA-54AE-97B772C6F6FD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5169EE0A-1933-097B-8520-9D94CCD77C8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Feuille de travail : </a:t>
            </a:r>
            <a:r>
              <a:rPr lang="it" sz="2667" b="0" dirty="0">
                <a:solidFill>
                  <a:schemeClr val="tx2">
                    <a:lumMod val="50000"/>
                  </a:schemeClr>
                </a:solidFill>
              </a:rPr>
              <a:t>Analyse SWOT pour le diagnostic territorial </a:t>
            </a:r>
            <a:endParaRPr sz="2667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B5DACA4F-5D1E-20AF-4AC1-059F41B1497A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AD55D89A-1BA0-4A69-8CD5-B42AD1C3B18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t>1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B28EEF80-BEB4-DCBA-EC6E-86661C9DCA45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E908E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rgbClr val="8ECC4E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BF3BCE75-386C-FC65-35C4-9EAE9EA1AECE}"/>
              </a:ext>
            </a:extLst>
          </p:cNvPr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W.19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5DFAB115-51C2-E48E-77DD-F5AE0A6221BA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14AAAF14-9156-7400-E2CB-71632276DFDC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236D634C-1F83-01A3-121F-91CEBBB0B596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9166E45B-88BE-E24B-210F-0B89307F6C7E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B045BC3F-F420-32FE-50FA-B2642C736C30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736149E8-A3F0-3937-3E8B-BF8E2EABAEDF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E3608E94-8128-03ED-91BA-E812E152F49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6534114C-983D-5D83-DDF6-6C17D4AE04E6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067275EF-20CE-3967-1B90-4613C81A0D43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5CE1C2FF-DEA3-1F40-CBA2-47764644A4E8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43270991-C87C-6E6A-F047-8691A3A17875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AFD432DD-E8B7-4567-F446-054632270F14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2411BE81-66CA-47F4-724F-4D3F6B0B0BBD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2191EAF4-165D-40EC-009B-CDC928AB02A9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2B941571-274A-ABCA-C33F-62FC0EA70ED1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90764FC7-F8E3-08BB-249B-74CB5B73E56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2346D60B-2ECB-A3A4-2F2C-0368C7C7F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401851"/>
              </p:ext>
            </p:extLst>
          </p:nvPr>
        </p:nvGraphicFramePr>
        <p:xfrm>
          <a:off x="832335" y="1616273"/>
          <a:ext cx="10953754" cy="3573279"/>
        </p:xfrm>
        <a:graphic>
          <a:graphicData uri="http://schemas.openxmlformats.org/drawingml/2006/table">
            <a:tbl>
              <a:tblPr firstRow="1" bandRow="1"/>
              <a:tblGrid>
                <a:gridCol w="5455409">
                  <a:extLst>
                    <a:ext uri="{9D8B030D-6E8A-4147-A177-3AD203B41FA5}">
                      <a16:colId xmlns:a16="http://schemas.microsoft.com/office/drawing/2014/main" val="1916298028"/>
                    </a:ext>
                  </a:extLst>
                </a:gridCol>
                <a:gridCol w="5498345">
                  <a:extLst>
                    <a:ext uri="{9D8B030D-6E8A-4147-A177-3AD203B41FA5}">
                      <a16:colId xmlns:a16="http://schemas.microsoft.com/office/drawing/2014/main" val="2111044924"/>
                    </a:ext>
                  </a:extLst>
                </a:gridCol>
              </a:tblGrid>
              <a:tr h="1583045">
                <a:tc>
                  <a:txBody>
                    <a:bodyPr/>
                    <a:lstStyle/>
                    <a:p>
                      <a:r>
                        <a:rPr lang="en-GB" sz="1400" b="1" noProof="0" dirty="0">
                          <a:solidFill>
                            <a:srgbClr val="8ECC4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Points forts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Points forts et compétences personnelles : 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Ressources disponibles (financières, techniques, humaines) :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Mobilisation des partenaires, des clients, des fournisseurs :</a:t>
                      </a:r>
                    </a:p>
                  </a:txBody>
                  <a:tcPr marL="121920" marR="121920" marT="60960" marB="60960"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>
                          <a:solidFill>
                            <a:srgbClr val="8ECC4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Faiblesse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Faible concurrence :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Accès facile aux facteurs/espaces de production :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Marché existant (besoin) :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Partenaires potentiels, clients/fournisseurs :</a:t>
                      </a:r>
                    </a:p>
                  </a:txBody>
                  <a:tcPr marL="121920" marR="121920" marT="60960" marB="60960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8624290"/>
                  </a:ext>
                </a:extLst>
              </a:tr>
              <a:tr h="1990234">
                <a:tc>
                  <a:txBody>
                    <a:bodyPr/>
                    <a:lstStyle/>
                    <a:p>
                      <a:r>
                        <a:rPr lang="en-GB" sz="1400" b="1" noProof="0" dirty="0">
                          <a:solidFill>
                            <a:srgbClr val="8ECC4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Opportunités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 manque de ressources :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Marché étroit ou sous-développé :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Espaces naturels inappropriés :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Cadre administratif/réglementaire difficile :</a:t>
                      </a:r>
                    </a:p>
                  </a:txBody>
                  <a:tcPr marL="121920" marR="121920" marT="60960" marB="60960"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>
                          <a:solidFill>
                            <a:srgbClr val="8ECC4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Menaces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Forte concurrence :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Résistances culturelles et/ou sociales :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Défis administratifs :</a:t>
                      </a:r>
                    </a:p>
                    <a:p>
                      <a:r>
                        <a:rPr lang="en-GB" sz="1400" noProof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Accès difficile :</a:t>
                      </a:r>
                    </a:p>
                  </a:txBody>
                  <a:tcPr marL="121920" marR="121920" marT="60960" marB="60960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84200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040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6DB5A5A6-07C8-BAE6-F3F5-290A289E0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5FBCA274-6BDE-B0E2-0830-F192A929A411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401C6C11-B785-3CB1-B3DF-177AFCC9D633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4C48060E-C0EF-A962-8A0A-4199B3381A4C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9C6FD3B1-8A7E-E0EC-6E49-26101126B0C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Fiche de travail 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667" b="0" dirty="0" err="1">
                <a:solidFill>
                  <a:schemeClr val="tx2">
                    <a:lumMod val="50000"/>
                  </a:schemeClr>
                </a:solidFill>
              </a:rPr>
              <a:t>Comprendre les parties prenantes</a:t>
            </a:r>
            <a:endParaRPr lang="sv-SE" sz="2667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8168B3A4-E84C-2F47-D58E-AEB04148EBC9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EAD6A120-11E0-6121-D96F-59ECB9963DD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t>2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4606B41F-366B-ED62-7ED6-E78652C3332A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6BBD0232-4C28-E536-2432-65844096A2E7}"/>
              </a:ext>
            </a:extLst>
          </p:cNvPr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W.20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C3AFD932-5A91-1FE9-0600-BB34635013AD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94ED8ABE-3D0C-F6E7-5DA0-8B89E156E5E2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E1E49D66-AC93-A61E-A10E-BC28F73BE23B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F5B113AA-F449-A242-0119-847E50092D42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E8FEE7A4-F146-B666-B4D6-93DF88C68060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7D84752E-BE3D-7A13-2323-B2B70AC8DEBE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757528BF-BF8E-EE82-543C-9B1E6077A2D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0E7D5BD8-903F-A63E-5A42-C9B0E7E33114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AF9C643C-67C9-5AC8-DFF2-D47A2D3686DA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DBA21630-064C-69B1-4F7D-3C7AEE96F41F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C7DC1364-9546-96BB-8D93-9DBCC1CBB87D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C39A4BBC-BD3E-1AFA-00B9-CEE85E5E5429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8DB9B7A1-2344-7A58-54A1-5F06E2CAB990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6C927D22-18EA-6E1A-F2AD-3FF4E19764B4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ACCECBEF-98E0-37D8-9352-1964F0CAC94F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A066527F-D706-F1F8-B105-3F994FB8C4D0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2" name="Google Shape;343;p3">
            <a:extLst>
              <a:ext uri="{FF2B5EF4-FFF2-40B4-BE49-F238E27FC236}">
                <a16:creationId xmlns:a16="http://schemas.microsoft.com/office/drawing/2014/main" id="{4EE10C55-53AC-311E-2B0D-2868A00CB0F4}"/>
              </a:ext>
            </a:extLst>
          </p:cNvPr>
          <p:cNvGraphicFramePr/>
          <p:nvPr/>
        </p:nvGraphicFramePr>
        <p:xfrm>
          <a:off x="508579" y="1583029"/>
          <a:ext cx="11174843" cy="376825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642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2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10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436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" sz="2100" b="1" u="none" strike="noStrike" cap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Partie prenante </a:t>
                      </a:r>
                      <a:endParaRPr sz="21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sv-SE" sz="1600" b="1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Préoccupations</a:t>
                      </a:r>
                      <a:r>
                        <a:rPr lang="sv-SE" sz="1600" b="1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sv-SE" sz="1600" b="1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besoins</a:t>
                      </a:r>
                      <a:r>
                        <a:rPr lang="sv-SE" sz="1600" b="1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sv-SE" sz="1600" b="1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attentes </a:t>
                      </a:r>
                      <a:r>
                        <a:rPr lang="sv-SE" sz="1600" b="1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et désirs </a:t>
                      </a:r>
                      <a:endParaRPr sz="1600" b="1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15875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r>
                        <a:rPr lang="sv-SE" sz="1500" b="1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Évaluation de l'impact </a:t>
                      </a:r>
                      <a:r>
                        <a:rPr lang="sv-SE" sz="1500" b="1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comment les activités de chaque partie prenante affectent le bien-être 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humain, la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conservation de l'environnement 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et le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partage 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équitable.</a:t>
                      </a:r>
                      <a:endParaRPr sz="1500" b="1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026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" sz="2100" b="1" u="none" strike="noStrike" cap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21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Char char="•"/>
                      </a:pPr>
                      <a:endParaRPr sz="15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662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Char char="•"/>
                      </a:pPr>
                      <a:endParaRPr sz="15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92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Char char="•"/>
                      </a:pPr>
                      <a:endParaRPr sz="15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284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 algn="ctr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Char char="•"/>
                      </a:pPr>
                      <a:endParaRPr sz="15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/>
                </a:tc>
                <a:extLst>
                  <a:ext uri="{0D108BD9-81ED-4DB2-BD59-A6C34878D82A}">
                    <a16:rowId xmlns:a16="http://schemas.microsoft.com/office/drawing/2014/main" val="1393084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045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26B4DE4C-8B58-516D-8437-A1AC400BE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F6EC38F9-5D0F-3687-6228-92EA40B24F87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D02158E9-8CAD-AC6E-E23E-D2D7D3D42D51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1CABE563-45A5-745D-944F-8F95640AE5D0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7B5AE510-B848-E6CC-3FDF-30BBAF2FAAE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Feuille de travail : </a:t>
            </a:r>
            <a:r>
              <a:rPr lang="it" sz="2667" b="0" dirty="0">
                <a:solidFill>
                  <a:schemeClr val="tx2">
                    <a:lumMod val="50000"/>
                  </a:schemeClr>
                </a:solidFill>
              </a:rPr>
              <a:t>Canevas du parcours du client</a:t>
            </a:r>
            <a:endParaRPr sz="2667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551162F8-0D45-E4D2-9ECE-D39776A460A6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42383B7B-ED3C-61A7-80AC-99302474DAB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t>3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F22506C1-13C8-832C-C1FE-4337DEA41571}"/>
              </a:ext>
            </a:extLst>
          </p:cNvPr>
          <p:cNvSpPr/>
          <p:nvPr/>
        </p:nvSpPr>
        <p:spPr>
          <a:xfrm>
            <a:off x="3" y="5752954"/>
            <a:ext cx="12192000" cy="110504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465F33D6-170F-AA7D-9A92-CF8A0552E18C}"/>
              </a:ext>
            </a:extLst>
          </p:cNvPr>
          <p:cNvSpPr txBox="1"/>
          <p:nvPr/>
        </p:nvSpPr>
        <p:spPr>
          <a:xfrm>
            <a:off x="132103" y="6006146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W.21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6FC3B1F6-C8EA-6FAE-6973-66CB19FC5E2E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8E4DE39B-95E4-EB94-35C6-7BBC916EA19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53E37628-15FC-8077-AEE7-4F60D0EC47DC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3E3E4F48-16B0-C7A3-3143-7ED3AB31762E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2A85D682-45FE-5E3A-51D6-33C0121ABC4C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4C81C284-E455-359C-6ABB-6BAA78F5CBEB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1B4AF022-5262-0E41-430E-F1519C90FEB0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E31C1DCD-8289-9217-DD1E-126C1384A3ED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04C3213E-0B82-7009-1C52-F43C730BC0A1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7DC89EF1-F1C5-C093-90FD-1F20C2914A32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5FC8D7C5-A381-4431-308F-CEC04D8C03E9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B3790985-C1F2-AD30-A95F-43608CF54A51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4C1C3FA8-E5BC-7BB9-A069-AF1218DAC1C2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81D5089B-5E2D-6E35-1FEF-BC795F05A0A3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6864BAA5-5D2C-42E3-5311-1257B9533710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AE941A3E-3832-5A06-ABF0-D1E91595992E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5BF6AA95-4EE6-E4D0-3342-2E6176C5C288}"/>
              </a:ext>
            </a:extLst>
          </p:cNvPr>
          <p:cNvGraphicFramePr>
            <a:graphicFrameLocks noGrp="1"/>
          </p:cNvGraphicFramePr>
          <p:nvPr/>
        </p:nvGraphicFramePr>
        <p:xfrm>
          <a:off x="998404" y="1234440"/>
          <a:ext cx="10715423" cy="4450080"/>
        </p:xfrm>
        <a:graphic>
          <a:graphicData uri="http://schemas.openxmlformats.org/drawingml/2006/table">
            <a:tbl>
              <a:tblPr firstRow="1" bandRow="1"/>
              <a:tblGrid>
                <a:gridCol w="2745836">
                  <a:extLst>
                    <a:ext uri="{9D8B030D-6E8A-4147-A177-3AD203B41FA5}">
                      <a16:colId xmlns:a16="http://schemas.microsoft.com/office/drawing/2014/main" val="1594917094"/>
                    </a:ext>
                  </a:extLst>
                </a:gridCol>
                <a:gridCol w="1643109">
                  <a:extLst>
                    <a:ext uri="{9D8B030D-6E8A-4147-A177-3AD203B41FA5}">
                      <a16:colId xmlns:a16="http://schemas.microsoft.com/office/drawing/2014/main" val="2146933851"/>
                    </a:ext>
                  </a:extLst>
                </a:gridCol>
                <a:gridCol w="1588921">
                  <a:extLst>
                    <a:ext uri="{9D8B030D-6E8A-4147-A177-3AD203B41FA5}">
                      <a16:colId xmlns:a16="http://schemas.microsoft.com/office/drawing/2014/main" val="3620948987"/>
                    </a:ext>
                  </a:extLst>
                </a:gridCol>
                <a:gridCol w="1046672">
                  <a:extLst>
                    <a:ext uri="{9D8B030D-6E8A-4147-A177-3AD203B41FA5}">
                      <a16:colId xmlns:a16="http://schemas.microsoft.com/office/drawing/2014/main" val="2976244233"/>
                    </a:ext>
                  </a:extLst>
                </a:gridCol>
                <a:gridCol w="1184693">
                  <a:extLst>
                    <a:ext uri="{9D8B030D-6E8A-4147-A177-3AD203B41FA5}">
                      <a16:colId xmlns:a16="http://schemas.microsoft.com/office/drawing/2014/main" val="3742126484"/>
                    </a:ext>
                  </a:extLst>
                </a:gridCol>
                <a:gridCol w="1299713">
                  <a:extLst>
                    <a:ext uri="{9D8B030D-6E8A-4147-A177-3AD203B41FA5}">
                      <a16:colId xmlns:a16="http://schemas.microsoft.com/office/drawing/2014/main" val="3016098916"/>
                    </a:ext>
                  </a:extLst>
                </a:gridCol>
                <a:gridCol w="1206479">
                  <a:extLst>
                    <a:ext uri="{9D8B030D-6E8A-4147-A177-3AD203B41FA5}">
                      <a16:colId xmlns:a16="http://schemas.microsoft.com/office/drawing/2014/main" val="3454378979"/>
                    </a:ext>
                  </a:extLst>
                </a:gridCol>
              </a:tblGrid>
              <a:tr h="345440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9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 recherche le client ?</a:t>
                      </a:r>
                    </a:p>
                  </a:txBody>
                  <a:tcPr marL="121920" marR="121920" marT="60960" marB="60960"/>
                </a:tc>
                <a:tc h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847345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121920" marR="121920" marT="60960" marB="6096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616820"/>
                  </a:ext>
                </a:extLst>
              </a:tr>
              <a:tr h="56896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Sensibilisation : qui est le client 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Considération : ses besoins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Décision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Livraison et utilisation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Rétention/</a:t>
                      </a:r>
                    </a:p>
                    <a:p>
                      <a:r>
                        <a:rPr lang="en-GB" sz="15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loyauté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Défense des intérêts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67538762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Recherche et découverte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359866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Engagement et éducation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42992533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Procédure de réservation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807535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Préparation du voyage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460340999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Expérience de voyage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763910593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Soutien et engagement des clients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89027796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Réflexion et action après le voyage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17676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282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BC77CA12-57C1-6C28-92CC-D9E449974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85CB8BB6-C310-7DFC-0C09-1B472B2BADDC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C52BFA7B-35A3-97C5-F6A8-B0BF761DD038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C9C65D01-A2C5-6338-A78B-57F234C384B4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6005699D-BB68-84A8-A3D9-70470DA3CEC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Feuille de travail : </a:t>
            </a:r>
            <a:r>
              <a:rPr lang="it" sz="2400" b="0" dirty="0">
                <a:solidFill>
                  <a:schemeClr val="tx2">
                    <a:lumMod val="50000"/>
                  </a:schemeClr>
                </a:solidFill>
              </a:rPr>
              <a:t>Entreprise durable contre statu quo</a:t>
            </a:r>
            <a:endParaRPr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8A2AD172-BA3D-9AB5-353D-590C8255E8AE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FE930202-B9AE-EBF2-0532-4B54DA00469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t>4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D50C30F7-4B53-0BA9-39A5-28EB7EFF04FB}"/>
              </a:ext>
            </a:extLst>
          </p:cNvPr>
          <p:cNvSpPr/>
          <p:nvPr/>
        </p:nvSpPr>
        <p:spPr>
          <a:xfrm>
            <a:off x="3" y="5720767"/>
            <a:ext cx="12192000" cy="1137237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A79EE570-113C-4884-BC13-B2DF9AD3B4A3}"/>
              </a:ext>
            </a:extLst>
          </p:cNvPr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W.22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8233AA25-AC62-381B-7D06-4B85B45306EE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7458C668-BCD1-3450-D33F-5C8230B3032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50F74116-70C5-3724-F623-D43DAF8D27CB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D9BB6709-10D5-19B3-3996-0D466F1BA463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386879DF-4C14-3841-3F24-2823587D35A5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779DDC38-71CA-401A-32A4-1B1E9B5B26E8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183D9C38-203E-92E4-75C0-3FEE365D413C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B67F9285-8FF4-0071-CA05-9151BF5017E7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FD2DB920-982F-2B81-B853-EC7A743EBE50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4C262495-CC8C-C1A1-41ED-675283EF2D28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B3AC5318-0967-6E24-CAD3-151F794D0EB1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7A036F4A-9428-B9A5-8D04-11A46751094D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54A2D3C8-5F78-8A06-54E1-68765B014FBC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6E8141E4-DACE-0CF5-8C51-B99709296836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712AB0AA-3F11-D684-0524-85BE2FA9A61A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CA58EF72-57E4-5B7F-00BE-24F7CDF54F97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4CD8309E-C420-6753-7FE4-E6C3F79C57F7}"/>
              </a:ext>
            </a:extLst>
          </p:cNvPr>
          <p:cNvGraphicFramePr>
            <a:graphicFrameLocks noGrp="1"/>
          </p:cNvGraphicFramePr>
          <p:nvPr/>
        </p:nvGraphicFramePr>
        <p:xfrm>
          <a:off x="550197" y="1579807"/>
          <a:ext cx="11055650" cy="3998417"/>
        </p:xfrm>
        <a:graphic>
          <a:graphicData uri="http://schemas.openxmlformats.org/drawingml/2006/table">
            <a:tbl>
              <a:tblPr firstRow="1" bandRow="1"/>
              <a:tblGrid>
                <a:gridCol w="2974944">
                  <a:extLst>
                    <a:ext uri="{9D8B030D-6E8A-4147-A177-3AD203B41FA5}">
                      <a16:colId xmlns:a16="http://schemas.microsoft.com/office/drawing/2014/main" val="2854180919"/>
                    </a:ext>
                  </a:extLst>
                </a:gridCol>
                <a:gridCol w="4128771">
                  <a:extLst>
                    <a:ext uri="{9D8B030D-6E8A-4147-A177-3AD203B41FA5}">
                      <a16:colId xmlns:a16="http://schemas.microsoft.com/office/drawing/2014/main" val="2052163178"/>
                    </a:ext>
                  </a:extLst>
                </a:gridCol>
                <a:gridCol w="3951935">
                  <a:extLst>
                    <a:ext uri="{9D8B030D-6E8A-4147-A177-3AD203B41FA5}">
                      <a16:colId xmlns:a16="http://schemas.microsoft.com/office/drawing/2014/main" val="117464608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Entreprises durables</a:t>
                      </a:r>
                    </a:p>
                  </a:txBody>
                  <a:tcPr marL="121920" marR="121920" marT="60960" marB="60960">
                    <a:solidFill>
                      <a:schemeClr val="accent4">
                        <a:lumMod val="75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Entreprises traditionnelles</a:t>
                      </a:r>
                    </a:p>
                  </a:txBody>
                  <a:tcPr marL="121920" marR="121920" marT="60960" marB="60960">
                    <a:solidFill>
                      <a:schemeClr val="accent4">
                        <a:lumMod val="75000"/>
                        <a:alpha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593746"/>
                  </a:ext>
                </a:extLst>
              </a:tr>
              <a:tr h="44763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Impact sur l'environnement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25038998"/>
                  </a:ext>
                </a:extLst>
              </a:tr>
              <a:tr h="484365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Économies de coûts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17203922"/>
                  </a:ext>
                </a:extLst>
              </a:tr>
              <a:tr h="614841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Réputation et image de marque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5615399"/>
                  </a:ext>
                </a:extLst>
              </a:tr>
              <a:tr h="490372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Avantage concurrentiel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431314246"/>
                  </a:ext>
                </a:extLst>
              </a:tr>
              <a:tr h="614841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Engagement et productivité des employés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9604963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Innovation et adaptabilité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52954074"/>
                  </a:ext>
                </a:extLst>
              </a:tr>
              <a:tr h="614841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Engagement des parties prenantes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18797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097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76C1998D-326F-5F8F-8591-EA0BA82774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F9DB54A0-3231-8B0D-DCBF-F71586B65A26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4C1EA88C-A7EF-F73A-D7F4-F090184BC0B9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C7A32597-AAD5-6682-C965-F653007FC55F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C317923E-E4EC-B5F6-FD91-5B42BDECD3C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Feuille de travail : </a:t>
            </a:r>
            <a:r>
              <a:rPr lang="it" sz="2400" b="0" dirty="0">
                <a:solidFill>
                  <a:schemeClr val="tx2">
                    <a:lumMod val="50000"/>
                  </a:schemeClr>
                </a:solidFill>
              </a:rPr>
              <a:t>Canevas de l'entreprise durable</a:t>
            </a:r>
            <a:endParaRPr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E542C015-49F3-849E-6A2F-AE5B6237EF1D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02E324F0-B294-F343-5421-DE5338F0733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t>5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EC4EF907-938C-2D6C-F66D-45791811D851}"/>
              </a:ext>
            </a:extLst>
          </p:cNvPr>
          <p:cNvSpPr/>
          <p:nvPr/>
        </p:nvSpPr>
        <p:spPr>
          <a:xfrm>
            <a:off x="3" y="5659517"/>
            <a:ext cx="12192000" cy="1198487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FF249AE3-8FF0-8F35-37AA-47081967C09C}"/>
              </a:ext>
            </a:extLst>
          </p:cNvPr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W.23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8D465A97-AA0E-FDAC-4E17-CA2C2165D70E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927FF328-FFAA-B819-F00E-CD7F717CDEF2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4B597C7A-72EA-B624-39E9-1E32E2DC876E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74153E8E-4796-4DE7-0261-1542A371A072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A2AF0E0C-2949-B662-C2F8-8D44E4951DC2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D164803F-98AF-E552-634F-45FDB522367B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539342E0-8DB4-6967-9E2B-DC7C1DCC0075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24BC6384-FD09-BE95-A7B3-6AF2B2BC3FC8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CA8CCF20-DEF6-3691-8C55-97AED2336C76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B1279042-6B4F-9FC5-78A6-D66724E0120B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E673FCB0-5458-DD78-5796-6707741AD5CD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456D5737-4915-DCF9-B680-F95F56300B5B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FCA37B7E-9DE9-8872-26B7-085C0FAFF727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A2D9E158-5089-D243-E39E-B0A1DA10B230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8B456B88-BDCD-9025-C44E-0E469404280F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D6367EF4-DE26-22EE-CA14-8F82F07C0DE3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pic>
        <p:nvPicPr>
          <p:cNvPr id="22" name="Bildobjekt 21">
            <a:extLst>
              <a:ext uri="{FF2B5EF4-FFF2-40B4-BE49-F238E27FC236}">
                <a16:creationId xmlns:a16="http://schemas.microsoft.com/office/drawing/2014/main" id="{0F1F00B6-C498-651A-4772-F2F944C28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399" y="1058881"/>
            <a:ext cx="7832293" cy="446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1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518FBC7F-7D5F-E105-4921-2214326CAA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59183825-5855-55D7-3445-CCEF819ADD1D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50654A20-B339-340B-FBFD-60AB4AB418BF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9D9145CE-B13B-5280-066F-332EB3745631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6C82E2B4-A752-F78E-7509-99E10758FBB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Feuille de travail : </a:t>
            </a:r>
            <a:r>
              <a:rPr lang="it" sz="2400" b="0" dirty="0">
                <a:solidFill>
                  <a:schemeClr val="tx2">
                    <a:lumMod val="50000"/>
                  </a:schemeClr>
                </a:solidFill>
              </a:rPr>
              <a:t>Canevas de l'entreprise sociale</a:t>
            </a:r>
            <a:endParaRPr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DC706804-931D-9379-E07E-1A9B8C85AACB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1DBD79DA-3B53-5783-D433-FFFBFE3E8A1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t>6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0F2630CF-08C9-B3DD-8F68-4676E04EC49C}"/>
              </a:ext>
            </a:extLst>
          </p:cNvPr>
          <p:cNvSpPr/>
          <p:nvPr/>
        </p:nvSpPr>
        <p:spPr>
          <a:xfrm>
            <a:off x="3" y="5659887"/>
            <a:ext cx="12192000" cy="1198117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EFEC0E11-5421-F4AD-9C2E-76C63F19177F}"/>
              </a:ext>
            </a:extLst>
          </p:cNvPr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W.24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486B5E3A-70C3-1F39-AB26-D5A6E6299DDA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203D619E-D3CF-A378-71F6-41BE75C441AA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856A9576-F3D9-4C2D-C093-431080D076FD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009512AE-5ADD-26E0-6EB6-AE16D6494373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1ABCF1D6-B3C8-2A96-E453-C7C8C96D0FB1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2277A2DD-D19E-E92C-1411-71A96D75A1B6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B911B818-748A-C597-4BD5-E93B5E2B6370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28B7AA12-1B73-341E-3ABF-ED577BC3DFBF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40FFCC49-E584-15BD-44E7-E0F8A55A744E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FDCC4036-11B5-F2EB-094E-45BFD2E6EEA0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BE0639D1-5454-D637-302C-C4574BF5E4EB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BD9EC155-84A6-E9A3-34B5-A0E93AD591B7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3615D9BB-0783-705A-946A-23B6A45E3D97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D33E8E3D-D168-6F81-D309-5AFC7F2D511D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4944C714-B861-F33B-6BCF-DD046FC8DD19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1B55C15B-F68D-1BBE-AD72-E400417AFD86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30E49A74-F999-2F99-57F8-75F6D5605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760" y="1198114"/>
            <a:ext cx="9134968" cy="434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021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189163F7-5020-9C5C-C41D-5E13F3588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4F51B2F4-AE18-A979-2ED2-D589F6055E7D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C2F10F0E-5A10-6549-8779-67210512C172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76779ACF-B56F-3437-A3A5-C6F745F7CBC9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294281F9-14CE-CB10-690D-334DE07250F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Feuille de travail : </a:t>
            </a:r>
            <a:r>
              <a:rPr lang="it" sz="2400" b="0" dirty="0">
                <a:solidFill>
                  <a:schemeClr val="tx2">
                    <a:lumMod val="50000"/>
                  </a:schemeClr>
                </a:solidFill>
              </a:rPr>
              <a:t>Cartographie des entreprises locales durables</a:t>
            </a:r>
            <a:endParaRPr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3726A222-54D4-0477-BB8F-D12F8D638084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A713C262-C17C-5161-944A-6C2CC820AB8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t>7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05B91BBB-FD39-990D-08A1-F0DD1276B7C1}"/>
              </a:ext>
            </a:extLst>
          </p:cNvPr>
          <p:cNvSpPr/>
          <p:nvPr/>
        </p:nvSpPr>
        <p:spPr>
          <a:xfrm>
            <a:off x="3" y="5567111"/>
            <a:ext cx="12192000" cy="1290892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CEA0807D-ACA4-8F54-6DD4-247C244D2366}"/>
              </a:ext>
            </a:extLst>
          </p:cNvPr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W.25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C57E8D67-7FC0-CC76-DF33-E7DA01541937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6372DEF0-5565-44D0-9182-DFBAA56DEC2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BD857855-2331-BE23-F01E-19535D984006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CB1533A7-FF48-7064-C943-ADE60591A444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F454949F-5D8A-4DE1-8362-91351E06033A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D12810F6-B9AE-45C4-EE83-46EFB83D659E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ACB2FEEE-65DD-0C26-424B-D163B193A98F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D009E628-4738-74C6-FF18-689C43CE12B4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426DB5BA-C59E-4779-B563-BD8F07E73049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07AC6519-F019-3E2B-D4CD-2B68B376DD1A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13AD522C-B434-722A-8A2B-00BC7690815E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E20E81E3-9DA5-A011-B4C0-F0F4C3F1F38E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8F252BBA-57C2-5A0D-E229-C5A935428077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DA4D2D41-EFF4-FA1D-78BA-B37A9149B8B6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4115CCA5-BA03-48C3-5639-F3B408C2D600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F320A332-0087-50F8-B7C3-8AD2A3E03D04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22" name="Tabell 21">
            <a:extLst>
              <a:ext uri="{FF2B5EF4-FFF2-40B4-BE49-F238E27FC236}">
                <a16:creationId xmlns:a16="http://schemas.microsoft.com/office/drawing/2014/main" id="{FA0469C6-868E-7301-44D3-7C75C51D140B}"/>
              </a:ext>
            </a:extLst>
          </p:cNvPr>
          <p:cNvGraphicFramePr>
            <a:graphicFrameLocks noGrp="1"/>
          </p:cNvGraphicFramePr>
          <p:nvPr/>
        </p:nvGraphicFramePr>
        <p:xfrm>
          <a:off x="675123" y="1570709"/>
          <a:ext cx="10609365" cy="3909551"/>
        </p:xfrm>
        <a:graphic>
          <a:graphicData uri="http://schemas.openxmlformats.org/drawingml/2006/table">
            <a:tbl>
              <a:tblPr firstRow="1" bandRow="1"/>
              <a:tblGrid>
                <a:gridCol w="2736549">
                  <a:extLst>
                    <a:ext uri="{9D8B030D-6E8A-4147-A177-3AD203B41FA5}">
                      <a16:colId xmlns:a16="http://schemas.microsoft.com/office/drawing/2014/main" val="69808395"/>
                    </a:ext>
                  </a:extLst>
                </a:gridCol>
                <a:gridCol w="1968204">
                  <a:extLst>
                    <a:ext uri="{9D8B030D-6E8A-4147-A177-3AD203B41FA5}">
                      <a16:colId xmlns:a16="http://schemas.microsoft.com/office/drawing/2014/main" val="2599130190"/>
                    </a:ext>
                  </a:extLst>
                </a:gridCol>
                <a:gridCol w="1968204">
                  <a:extLst>
                    <a:ext uri="{9D8B030D-6E8A-4147-A177-3AD203B41FA5}">
                      <a16:colId xmlns:a16="http://schemas.microsoft.com/office/drawing/2014/main" val="3365526107"/>
                    </a:ext>
                  </a:extLst>
                </a:gridCol>
                <a:gridCol w="1968204">
                  <a:extLst>
                    <a:ext uri="{9D8B030D-6E8A-4147-A177-3AD203B41FA5}">
                      <a16:colId xmlns:a16="http://schemas.microsoft.com/office/drawing/2014/main" val="4189999434"/>
                    </a:ext>
                  </a:extLst>
                </a:gridCol>
                <a:gridCol w="1968204">
                  <a:extLst>
                    <a:ext uri="{9D8B030D-6E8A-4147-A177-3AD203B41FA5}">
                      <a16:colId xmlns:a16="http://schemas.microsoft.com/office/drawing/2014/main" val="3169704090"/>
                    </a:ext>
                  </a:extLst>
                </a:gridCol>
              </a:tblGrid>
              <a:tr h="390907">
                <a:tc rowSpan="2"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Entreprises locales (nom)</a:t>
                      </a:r>
                    </a:p>
                  </a:txBody>
                  <a:tcPr marL="121920" marR="121920" marT="60960" marB="6096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L'idée d'entreprise</a:t>
                      </a:r>
                    </a:p>
                  </a:txBody>
                  <a:tcPr marL="121920" marR="121920" marT="60960" marB="60960"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410688"/>
                  </a:ext>
                </a:extLst>
              </a:tr>
              <a:tr h="93827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Bien-être</a:t>
                      </a:r>
                    </a:p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Numérique &amp;</a:t>
                      </a:r>
                    </a:p>
                    <a:p>
                      <a:r>
                        <a:rPr lang="en-GB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Patrimoine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Alimentation/culinaire</a:t>
                      </a:r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Sports et maintien en forme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895074943"/>
                  </a:ext>
                </a:extLst>
              </a:tr>
              <a:tr h="2580372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64553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890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317</Words>
  <Application>Microsoft Macintosh PowerPoint</Application>
  <PresentationFormat>Bredbild</PresentationFormat>
  <Paragraphs>82</Paragraphs>
  <Slides>7</Slides>
  <Notes>7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Montserrat Light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16</cp:revision>
  <dcterms:created xsi:type="dcterms:W3CDTF">2025-01-31T14:50:28Z</dcterms:created>
  <dcterms:modified xsi:type="dcterms:W3CDTF">2025-05-05T14:37:40Z</dcterms:modified>
</cp:coreProperties>
</file>