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2"/>
  </p:notesMasterIdLst>
  <p:sldIdLst>
    <p:sldId id="256" r:id="rId2"/>
    <p:sldId id="257" r:id="rId3"/>
    <p:sldId id="317" r:id="rId4"/>
    <p:sldId id="299" r:id="rId5"/>
    <p:sldId id="300" r:id="rId6"/>
    <p:sldId id="359" r:id="rId7"/>
    <p:sldId id="329" r:id="rId8"/>
    <p:sldId id="341" r:id="rId9"/>
    <p:sldId id="316" r:id="rId10"/>
    <p:sldId id="337" r:id="rId11"/>
    <p:sldId id="400" r:id="rId12"/>
    <p:sldId id="401" r:id="rId13"/>
    <p:sldId id="332" r:id="rId14"/>
    <p:sldId id="347" r:id="rId15"/>
    <p:sldId id="348" r:id="rId16"/>
    <p:sldId id="349" r:id="rId17"/>
    <p:sldId id="350" r:id="rId18"/>
    <p:sldId id="352" r:id="rId19"/>
    <p:sldId id="355" r:id="rId20"/>
    <p:sldId id="356" r:id="rId21"/>
    <p:sldId id="354" r:id="rId22"/>
    <p:sldId id="357" r:id="rId23"/>
    <p:sldId id="358" r:id="rId24"/>
    <p:sldId id="363" r:id="rId25"/>
    <p:sldId id="364" r:id="rId26"/>
    <p:sldId id="365" r:id="rId27"/>
    <p:sldId id="366" r:id="rId28"/>
    <p:sldId id="421" r:id="rId29"/>
    <p:sldId id="343" r:id="rId30"/>
    <p:sldId id="344" r:id="rId31"/>
    <p:sldId id="340" r:id="rId32"/>
    <p:sldId id="342" r:id="rId33"/>
    <p:sldId id="367" r:id="rId34"/>
    <p:sldId id="368" r:id="rId35"/>
    <p:sldId id="369" r:id="rId36"/>
    <p:sldId id="370" r:id="rId37"/>
    <p:sldId id="372" r:id="rId38"/>
    <p:sldId id="374" r:id="rId39"/>
    <p:sldId id="375" r:id="rId40"/>
    <p:sldId id="377" r:id="rId41"/>
    <p:sldId id="379" r:id="rId42"/>
    <p:sldId id="380" r:id="rId43"/>
    <p:sldId id="384" r:id="rId44"/>
    <p:sldId id="383" r:id="rId45"/>
    <p:sldId id="382" r:id="rId46"/>
    <p:sldId id="381" r:id="rId47"/>
    <p:sldId id="378" r:id="rId48"/>
    <p:sldId id="385" r:id="rId49"/>
    <p:sldId id="394" r:id="rId50"/>
    <p:sldId id="395" r:id="rId51"/>
    <p:sldId id="397" r:id="rId52"/>
    <p:sldId id="281" r:id="rId53"/>
    <p:sldId id="398" r:id="rId54"/>
    <p:sldId id="399" r:id="rId55"/>
    <p:sldId id="402" r:id="rId56"/>
    <p:sldId id="403" r:id="rId57"/>
    <p:sldId id="362" r:id="rId58"/>
    <p:sldId id="404" r:id="rId59"/>
    <p:sldId id="422" r:id="rId60"/>
    <p:sldId id="423" r:id="rId61"/>
    <p:sldId id="424" r:id="rId62"/>
    <p:sldId id="425" r:id="rId63"/>
    <p:sldId id="427" r:id="rId64"/>
    <p:sldId id="414" r:id="rId65"/>
    <p:sldId id="412" r:id="rId66"/>
    <p:sldId id="428" r:id="rId67"/>
    <p:sldId id="429" r:id="rId68"/>
    <p:sldId id="419" r:id="rId69"/>
    <p:sldId id="420" r:id="rId70"/>
    <p:sldId id="336" r:id="rId71"/>
  </p:sldIdLst>
  <p:sldSz cx="9144000" cy="5143500" type="screen16x9"/>
  <p:notesSz cx="6858000" cy="9144000"/>
  <p:embeddedFontLst>
    <p:embeddedFont>
      <p:font typeface="Century Schoolbook" panose="02040604050505020304" pitchFamily="18" charset="0"/>
      <p:regular r:id="rId73"/>
      <p:bold r:id="rId74"/>
      <p:italic r:id="rId75"/>
      <p:boldItalic r:id="rId76"/>
    </p:embeddedFont>
    <p:embeddedFont>
      <p:font typeface="Montserrat" pitchFamily="2" charset="77"/>
      <p:regular r:id="rId77"/>
      <p:bold r:id="rId78"/>
      <p:italic r:id="rId79"/>
      <p:boldItalic r:id="rId80"/>
    </p:embeddedFont>
    <p:embeddedFont>
      <p:font typeface="Montserrat Light" pitchFamily="2" charset="77"/>
      <p:regular r:id="rId81"/>
      <p:bold r:id="rId82"/>
      <p:italic r:id="rId83"/>
      <p:boldItalic r:id="rId84"/>
    </p:embeddedFont>
    <p:embeddedFont>
      <p:font typeface="Roboto" panose="02000000000000000000" pitchFamily="2"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111" roundtripDataSignature="AMtx7mhl2MjWA0N9M1FV9fAmkImhQVa5j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FDA"/>
    <a:srgbClr val="EBDAED"/>
    <a:srgbClr val="FDFFDC"/>
    <a:srgbClr val="FCFFDB"/>
    <a:srgbClr val="8ECC4E"/>
    <a:srgbClr val="69ADAD"/>
    <a:srgbClr val="6D6E71"/>
    <a:srgbClr val="EBDAEC"/>
    <a:srgbClr val="FF9934"/>
    <a:srgbClr val="588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38008DE-9CB5-49C0-B233-6C6E2AA0C65B}">
  <a:tblStyle styleId="{538008DE-9CB5-49C0-B233-6C6E2AA0C65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31"/>
    <p:restoredTop sz="94161"/>
  </p:normalViewPr>
  <p:slideViewPr>
    <p:cSldViewPr snapToGrid="0">
      <p:cViewPr varScale="1">
        <p:scale>
          <a:sx n="134" d="100"/>
          <a:sy n="134" d="100"/>
        </p:scale>
        <p:origin x="184" y="41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2.fntdata"/><Relationship Id="rId112"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11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5.fntdata"/><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24" name="Google Shape;124;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CBCD1C10-7176-9C33-7AB6-5D09F067228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769FCD9-30BE-E7DD-A77E-FF5534741EA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CB26329-FC12-A50F-094B-9FE3846DB98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9896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CD4FE44-937D-2D77-ECF5-BFC4369D05C6}"/>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2BE2D43-D9E3-8C2E-2A88-DDEB200F3DF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85210C8F-1FEF-482B-3EC4-DBAA4D2DC32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0721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8A4BD402-2CD8-1983-9A69-CA96330D1E9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5F61CDB7-8E1E-B05B-F5D6-95571C77AD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7D199C0-B12C-F9CB-78B6-11A0F7FD7D9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9752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D9E98820-00CA-AAD3-5C95-FE1A889600E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DE82E4BD-B73A-F2DD-E427-12D012AA75E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9E2821F2-7EB8-0710-685E-8A939855D36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262385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995A256B-1986-AA62-E10B-50704479F2B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179D19D2-C674-35F2-6928-0102687453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A73B2F68-07B0-5528-7B85-D840B675B19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3152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346E8C2A-5EB7-D7E9-456A-29E20A43D0B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390B2EA-268A-8FBF-6299-8F042377976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6F61562B-8B0E-87DC-4B6B-CEDFDE0C18D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026674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A0974A0D-C347-CE26-05CB-5D3DBB5BF309}"/>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D24AA5CD-716F-E36B-4CBB-0B45B4DB3B6B}"/>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BC324498-B82D-F277-9FC4-C08ED7A5A8E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24521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842AAB63-CEC2-ED1B-1B67-A19DC452D0F7}"/>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C107AD1-5C73-1879-60A8-3E0D1E2A2F8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45720EC-02F3-3D31-F1CF-6581880FECC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129922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41004137-7B93-BB4C-2358-3BC395F6A19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447E802-A6FE-5A34-26AD-4609792575C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8267AF5-5D9F-F3E2-03AC-5F148D17720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2226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39B0F86-91FD-C76A-56F5-FEDB924FE229}"/>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2A55C1F-728E-450A-9B59-DBCB97A1824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F46F8AC6-99D8-C029-BD77-4206A4FE2DD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73423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749A524-FBBC-7FE9-0A77-04E4BF89CF98}"/>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E9FF20D-7889-A2C8-0F23-0F114DFAFE7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79B4FE18-8CE1-1C60-2D70-18D496E79C8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179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BC4C9B14-89C4-4395-F7C6-41284D12362C}"/>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003F4C1A-07E0-8546-FBA5-FECC58378B6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63" name="Google Shape;563;p71:notes">
            <a:extLst>
              <a:ext uri="{FF2B5EF4-FFF2-40B4-BE49-F238E27FC236}">
                <a16:creationId xmlns:a16="http://schemas.microsoft.com/office/drawing/2014/main" id="{61A22B3F-69DF-3C20-5FDD-20B30914F25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56002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3ABB7979-B1B2-E483-0DAB-8AEC514BA4D8}"/>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24F55FF2-52D7-C127-D735-13D766E6A55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F71AD58B-D30E-A891-DFF5-D167C86CB8A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54248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F3E7B5F0-A527-1159-F2C1-47324DC79B42}"/>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673F24C4-AFC8-F9FE-2061-1B5084F86F0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0B46F65C-0A62-1C7E-3A62-A8A9A86531E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98984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C3906C6-452A-9BEE-5473-81BCC4BF6554}"/>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85FBED0-9322-6BCD-7771-5B6EAECB388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854DFBF5-3931-B00D-F543-8C52C55FAB9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84537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0B751ED1-F393-5408-F3FB-CF3F67A5B015}"/>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F5A9CE2-26E8-663C-366D-6B7AC768CFA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2CE8455-571D-6A19-661F-88F3F664E04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82597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DA1386A8-D5EF-3B2C-17BA-7C4DB4B08011}"/>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66AD2549-3157-B882-D06B-F5E0A957719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1C7BE3A5-CA50-070A-53F4-7D1085348D3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01611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6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7243D372-223A-6924-66C9-9603D7297F0E}"/>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124D6948-7B15-95CB-11CC-9EF128240D1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063FD023-9B06-A63E-2E48-BF3BB2366D2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0004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a:extLst>
            <a:ext uri="{FF2B5EF4-FFF2-40B4-BE49-F238E27FC236}">
              <a16:creationId xmlns:a16="http://schemas.microsoft.com/office/drawing/2014/main" id="{BFA815EC-DF46-0171-1CC7-77BD73704016}"/>
            </a:ext>
          </a:extLst>
        </p:cNvPr>
        <p:cNvGrpSpPr/>
        <p:nvPr/>
      </p:nvGrpSpPr>
      <p:grpSpPr>
        <a:xfrm>
          <a:off x="0" y="0"/>
          <a:ext cx="0" cy="0"/>
          <a:chOff x="0" y="0"/>
          <a:chExt cx="0" cy="0"/>
        </a:xfrm>
      </p:grpSpPr>
      <p:sp>
        <p:nvSpPr>
          <p:cNvPr id="1348" name="Google Shape;1348;p94:notes">
            <a:extLst>
              <a:ext uri="{FF2B5EF4-FFF2-40B4-BE49-F238E27FC236}">
                <a16:creationId xmlns:a16="http://schemas.microsoft.com/office/drawing/2014/main" id="{7760B0B1-E859-3F82-4434-C687C421443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49" name="Google Shape;1349;p94:notes">
            <a:extLst>
              <a:ext uri="{FF2B5EF4-FFF2-40B4-BE49-F238E27FC236}">
                <a16:creationId xmlns:a16="http://schemas.microsoft.com/office/drawing/2014/main" id="{E840A41D-0943-508C-D854-276CFE34C55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55191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a:extLst>
            <a:ext uri="{FF2B5EF4-FFF2-40B4-BE49-F238E27FC236}">
              <a16:creationId xmlns:a16="http://schemas.microsoft.com/office/drawing/2014/main" id="{1C3C0D95-D610-0EAA-E53E-B5EB8C8CEA68}"/>
            </a:ext>
          </a:extLst>
        </p:cNvPr>
        <p:cNvGrpSpPr/>
        <p:nvPr/>
      </p:nvGrpSpPr>
      <p:grpSpPr>
        <a:xfrm>
          <a:off x="0" y="0"/>
          <a:ext cx="0" cy="0"/>
          <a:chOff x="0" y="0"/>
          <a:chExt cx="0" cy="0"/>
        </a:xfrm>
      </p:grpSpPr>
      <p:sp>
        <p:nvSpPr>
          <p:cNvPr id="385" name="Google Shape;385;p65:notes">
            <a:extLst>
              <a:ext uri="{FF2B5EF4-FFF2-40B4-BE49-F238E27FC236}">
                <a16:creationId xmlns:a16="http://schemas.microsoft.com/office/drawing/2014/main" id="{325F6AF0-0912-702B-CCAD-66DBF39C5F4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86" name="Google Shape;386;p65:notes">
            <a:extLst>
              <a:ext uri="{FF2B5EF4-FFF2-40B4-BE49-F238E27FC236}">
                <a16:creationId xmlns:a16="http://schemas.microsoft.com/office/drawing/2014/main" id="{2CEA3E8D-D5B5-0AB3-D8C5-1ABD6CD78A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39322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EB57D730-8023-E36E-165D-6744EA5D0899}"/>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14CF642E-2004-B717-2144-B510E70C0BF1}"/>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C9E6ECD6-E3E2-D937-400F-46154B46A87E}"/>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39280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a:extLst>
            <a:ext uri="{FF2B5EF4-FFF2-40B4-BE49-F238E27FC236}">
              <a16:creationId xmlns:a16="http://schemas.microsoft.com/office/drawing/2014/main" id="{7E01B32B-EC47-0677-D087-B2553A7E87A4}"/>
            </a:ext>
          </a:extLst>
        </p:cNvPr>
        <p:cNvGrpSpPr/>
        <p:nvPr/>
      </p:nvGrpSpPr>
      <p:grpSpPr>
        <a:xfrm>
          <a:off x="0" y="0"/>
          <a:ext cx="0" cy="0"/>
          <a:chOff x="0" y="0"/>
          <a:chExt cx="0" cy="0"/>
        </a:xfrm>
      </p:grpSpPr>
      <p:sp>
        <p:nvSpPr>
          <p:cNvPr id="562" name="Google Shape;562;p71:notes">
            <a:extLst>
              <a:ext uri="{FF2B5EF4-FFF2-40B4-BE49-F238E27FC236}">
                <a16:creationId xmlns:a16="http://schemas.microsoft.com/office/drawing/2014/main" id="{88CAB6DD-284D-1C74-42DD-A17C13EF298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63" name="Google Shape;563;p71:notes">
            <a:extLst>
              <a:ext uri="{FF2B5EF4-FFF2-40B4-BE49-F238E27FC236}">
                <a16:creationId xmlns:a16="http://schemas.microsoft.com/office/drawing/2014/main" id="{B509BEBA-5DA3-CB9A-424F-549CEE7DD120}"/>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06619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7800AE67-F3BE-C19E-B51C-275A17863CAE}"/>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A6E884F3-6121-EB7A-22B8-9A341B9E9BE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C7FEDB36-8106-29A2-164A-0E8FE962482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36513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086C30E-7A3C-2608-4A04-19FEBF3BEA91}"/>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B2A0E5DC-0765-99BE-D2D4-C6B62D23135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EA8857C8-C55C-0980-E189-912968C686BB}"/>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723633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43EE4A84-7A36-71E2-A4B4-A1C3DD1B6569}"/>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911C87AF-3E8B-BB98-E789-5DCB11B1762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51316231-8621-54B9-1BB4-39E1D12CA8D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085337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CDF7A4C0-299F-3764-F243-AD52B9E1D325}"/>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94B46A39-E758-D1AD-FCA0-5A713AECBA0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DB4CDBE1-C2F1-EF25-7A43-D24DFC55DDB7}"/>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036812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B5549C8D-CE6C-EAFC-09A2-2CEE93F67FB3}"/>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C09A672C-CDC7-F589-9E06-4AF894E9E32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4F75093A-A8AE-2D79-43A8-1F7B3CA32B4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920970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4C8D8DD-5AA8-F9A3-C2E7-32212B990C9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EF76E24B-FF4B-3406-CA2F-44466572882C}"/>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5077EE0-CF8D-3446-8129-13086533A71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524478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2E31803-4581-89C7-CEA5-6D97212BF71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A36859E-A7E0-2C9A-6CA0-E1C79FFE2E8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E36C25B0-73C7-CC61-6C1F-9912B02ADEF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69865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E0142D15-C36F-C20E-8286-0DFDE830A0FE}"/>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C151E592-E393-5588-EA18-DAD634DE2E97}"/>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8F966004-EDAA-DFD2-61C7-39CD99A3AB4A}"/>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38571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a:extLst>
            <a:ext uri="{FF2B5EF4-FFF2-40B4-BE49-F238E27FC236}">
              <a16:creationId xmlns:a16="http://schemas.microsoft.com/office/drawing/2014/main" id="{99004ECA-9AA4-311F-A94D-86D9FEBD2DBA}"/>
            </a:ext>
          </a:extLst>
        </p:cNvPr>
        <p:cNvGrpSpPr/>
        <p:nvPr/>
      </p:nvGrpSpPr>
      <p:grpSpPr>
        <a:xfrm>
          <a:off x="0" y="0"/>
          <a:ext cx="0" cy="0"/>
          <a:chOff x="0" y="0"/>
          <a:chExt cx="0" cy="0"/>
        </a:xfrm>
      </p:grpSpPr>
      <p:sp>
        <p:nvSpPr>
          <p:cNvPr id="412" name="Google Shape;412;p67:notes">
            <a:extLst>
              <a:ext uri="{FF2B5EF4-FFF2-40B4-BE49-F238E27FC236}">
                <a16:creationId xmlns:a16="http://schemas.microsoft.com/office/drawing/2014/main" id="{D1A5BC68-4C48-F68B-5DD5-B695D8671AE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413" name="Google Shape;413;p67:notes">
            <a:extLst>
              <a:ext uri="{FF2B5EF4-FFF2-40B4-BE49-F238E27FC236}">
                <a16:creationId xmlns:a16="http://schemas.microsoft.com/office/drawing/2014/main" id="{0B8D4E9C-C1B6-8D7E-7BD7-9E01BC35135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1656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4288B6C-9C61-C0D1-323B-1F076FA896B0}"/>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0045DF8F-7AED-5B38-E126-56CB1E19464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F5466E34-1F11-B553-01CB-45930C291EC8}"/>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855639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3B014C8D-0E54-8478-5AFD-2110CAE8A7DF}"/>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CED5F9E8-1881-76B1-66D9-03F8C8514BA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3398D5A1-D792-C883-C656-A3A5432E807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417472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C78BB88B-33D8-36A8-DBCC-C5F1F7EB74D4}"/>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C02B7A2C-F5FF-D4A4-E98A-0CDA652E747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817770E3-2026-E989-095D-A8A8E8923F1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467582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45E97496-042C-0DC0-659C-E14B45013CC7}"/>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F17EE4EC-CD76-7B71-D9BD-C9F4951B161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D839902E-6CF1-8A8F-CF51-71EF75B86FF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79196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7D45828-81A7-B480-0E24-1E1D7A9E01BC}"/>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71EA0C99-995F-3D15-CBEE-68F1DC3AAA1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1141047-0CBF-AF6B-B6D1-80C6EA943AD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35318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3D49FD53-8142-ED24-F018-66CF65B039A6}"/>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7F451F7E-4620-915B-42F5-543F3D67190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47C08F1C-0347-0D52-4847-2056FEA6C57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50591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087D5F95-0080-D27F-076C-A7B9B096D6C7}"/>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D7BC62ED-344E-5A61-3439-F713271F4DBE}"/>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469FEF3C-9021-6EE7-71AE-1AA694EF5847}"/>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87898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66CC3F12-B8EE-338B-927B-43F823BEB6CA}"/>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D1F185E2-D40B-5606-5CDA-7FDBB34608B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E3D5332E-1EB2-9607-3C5B-44EEDB6F674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89024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9CF97F63-637C-3F8E-3F14-6978FA9A1ADF}"/>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8D122065-B1E3-72FE-EA63-274D52E4DC6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B61AC6A8-057F-2BEA-591C-80E4F639810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05891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p8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893" name="Google Shape;893;p8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F96513E4-A980-4D51-C468-1CD4FBE240B5}"/>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365CBFDE-F734-4A5E-3B31-635BDD40BC8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1B65495A-70B4-C235-9BF1-60745894C1D4}"/>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2356256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ED372886-0D8D-2C57-EB99-79441834696E}"/>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A61970C9-8CA7-8B06-9AE2-9F6F519F677D}"/>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0C4AB36B-FA23-B3E1-33E3-B030770BB03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029968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AC9983E5-3F5D-DFBE-B970-6E1DF6C4C504}"/>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4ECE3F7F-93D5-BEC5-0909-E7E6E028A1F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B6D12E33-AF0A-36DB-AC2B-DDA5E9B68C7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65336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1C59FBB0-D146-AF44-1D93-766A094977FB}"/>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CFA76CA7-8C19-1480-44EC-15EFD319A1BB}"/>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ADCDC3EF-FF02-0214-75BD-9D76F37E71B9}"/>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345008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0F3AA5FC-1C06-EDB3-58EC-FF9B87BBB663}"/>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EC8C5767-7682-FE3C-1E24-038A50CE5C88}"/>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B7D1815D-D5E1-ED26-F5B7-7174AB1A415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206093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a:extLst>
            <a:ext uri="{FF2B5EF4-FFF2-40B4-BE49-F238E27FC236}">
              <a16:creationId xmlns:a16="http://schemas.microsoft.com/office/drawing/2014/main" id="{D74CD5DC-87CD-1214-3AA2-3DDEF0D7D1A0}"/>
            </a:ext>
          </a:extLst>
        </p:cNvPr>
        <p:cNvGrpSpPr/>
        <p:nvPr/>
      </p:nvGrpSpPr>
      <p:grpSpPr>
        <a:xfrm>
          <a:off x="0" y="0"/>
          <a:ext cx="0" cy="0"/>
          <a:chOff x="0" y="0"/>
          <a:chExt cx="0" cy="0"/>
        </a:xfrm>
      </p:grpSpPr>
      <p:sp>
        <p:nvSpPr>
          <p:cNvPr id="590" name="Google Shape;590;p72:notes">
            <a:extLst>
              <a:ext uri="{FF2B5EF4-FFF2-40B4-BE49-F238E27FC236}">
                <a16:creationId xmlns:a16="http://schemas.microsoft.com/office/drawing/2014/main" id="{453DF778-E338-404E-E8E0-F37E2DE110E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91" name="Google Shape;591;p72:notes">
            <a:extLst>
              <a:ext uri="{FF2B5EF4-FFF2-40B4-BE49-F238E27FC236}">
                <a16:creationId xmlns:a16="http://schemas.microsoft.com/office/drawing/2014/main" id="{394103CA-68DB-72AB-0EEA-70C8B0CD21FA}"/>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98644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72EDE877-D740-A946-8136-F1620921805F}"/>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5A678222-9BAC-8EE7-9D9D-F817094AE5C6}"/>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8DA98B1F-5687-14F5-42D4-93AB3B52320A}"/>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531762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108809C-172B-B1E9-2D32-32B99E6D5550}"/>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744AC06-617C-36DE-B763-7810A076E81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F6840885-8EEA-94B7-F939-88270007D76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12857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2B867B2A-7B04-9E1C-B31A-0815F0D8787C}"/>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C002660-8D7B-B251-630C-C81867E7427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BA70DFC3-58E9-7BB9-A2B2-C80619E6927F}"/>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446209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951ECDD-A7C9-0D63-6879-3004D6EC11A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69630375-8048-204A-793A-9E35F21BA90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45CA2DF-56B6-9C6B-A44E-A193F2933F2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242658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A1E42F3-3973-4A71-BC45-A713CC40E5E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BAC062C-E102-4A83-CF05-EDBBA8F1567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63D55AC8-AED2-3E36-4FB2-56EB58BD5C85}"/>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3936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a:extLst>
            <a:ext uri="{FF2B5EF4-FFF2-40B4-BE49-F238E27FC236}">
              <a16:creationId xmlns:a16="http://schemas.microsoft.com/office/drawing/2014/main" id="{816AA398-8FE2-2DA0-B464-7BD4CB3A8630}"/>
            </a:ext>
          </a:extLst>
        </p:cNvPr>
        <p:cNvGrpSpPr/>
        <p:nvPr/>
      </p:nvGrpSpPr>
      <p:grpSpPr>
        <a:xfrm>
          <a:off x="0" y="0"/>
          <a:ext cx="0" cy="0"/>
          <a:chOff x="0" y="0"/>
          <a:chExt cx="0" cy="0"/>
        </a:xfrm>
      </p:grpSpPr>
      <p:sp>
        <p:nvSpPr>
          <p:cNvPr id="452" name="Google Shape;452;p68:notes">
            <a:extLst>
              <a:ext uri="{FF2B5EF4-FFF2-40B4-BE49-F238E27FC236}">
                <a16:creationId xmlns:a16="http://schemas.microsoft.com/office/drawing/2014/main" id="{FCC70A4A-8043-4072-1DF7-873A70EA14E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3" name="Google Shape;453;p68:notes">
            <a:extLst>
              <a:ext uri="{FF2B5EF4-FFF2-40B4-BE49-F238E27FC236}">
                <a16:creationId xmlns:a16="http://schemas.microsoft.com/office/drawing/2014/main" id="{9903D516-F993-5A87-5D70-D893DBFC256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dirty="0"/>
          </a:p>
        </p:txBody>
      </p:sp>
    </p:spTree>
    <p:extLst>
      <p:ext uri="{BB962C8B-B14F-4D97-AF65-F5344CB8AC3E}">
        <p14:creationId xmlns:p14="http://schemas.microsoft.com/office/powerpoint/2010/main" val="13340542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108809C-172B-B1E9-2D32-32B99E6D5550}"/>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D744AC06-617C-36DE-B763-7810A076E81A}"/>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F6840885-8EEA-94B7-F939-88270007D764}"/>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12857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F951ECDD-A7C9-0D63-6879-3004D6EC11AB}"/>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69630375-8048-204A-793A-9E35F21BA902}"/>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245CA2DF-56B6-9C6B-A44E-A193F2933F26}"/>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242658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3A841083-0B1C-9D55-4E50-E2970748787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8EF15D76-329A-0F5B-7137-D2204D48547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750910D0-0282-94FC-45F8-9E3401AB4C1C}"/>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86518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A4BEBD56-1B83-FB8D-BF71-796738D6726E}"/>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0CADE8C4-6835-EE6A-2861-2E8A73316F63}"/>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D2D4F392-C336-9CB5-C7BE-4AEF0B498863}"/>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158138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DC92BE38-C296-1779-FA2D-25870B84BDE2}"/>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F2601AB8-69BB-2859-8B37-92425151AB35}"/>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CA6B3639-2BC6-8175-E694-B2E2C7C40E3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01994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a:extLst>
            <a:ext uri="{FF2B5EF4-FFF2-40B4-BE49-F238E27FC236}">
              <a16:creationId xmlns:a16="http://schemas.microsoft.com/office/drawing/2014/main" id="{7E343FB0-6FC5-5969-B92F-62ACE5335A32}"/>
            </a:ext>
          </a:extLst>
        </p:cNvPr>
        <p:cNvGrpSpPr/>
        <p:nvPr/>
      </p:nvGrpSpPr>
      <p:grpSpPr>
        <a:xfrm>
          <a:off x="0" y="0"/>
          <a:ext cx="0" cy="0"/>
          <a:chOff x="0" y="0"/>
          <a:chExt cx="0" cy="0"/>
        </a:xfrm>
      </p:grpSpPr>
      <p:sp>
        <p:nvSpPr>
          <p:cNvPr id="523" name="Google Shape;523;p70:notes">
            <a:extLst>
              <a:ext uri="{FF2B5EF4-FFF2-40B4-BE49-F238E27FC236}">
                <a16:creationId xmlns:a16="http://schemas.microsoft.com/office/drawing/2014/main" id="{8677837F-5E0C-99E8-AF76-9558CE852FD9}"/>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524" name="Google Shape;524;p70:notes">
            <a:extLst>
              <a:ext uri="{FF2B5EF4-FFF2-40B4-BE49-F238E27FC236}">
                <a16:creationId xmlns:a16="http://schemas.microsoft.com/office/drawing/2014/main" id="{A1E6CA57-2467-3A6F-D508-819C2AE9F141}"/>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1787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7">
          <a:extLst>
            <a:ext uri="{FF2B5EF4-FFF2-40B4-BE49-F238E27FC236}">
              <a16:creationId xmlns:a16="http://schemas.microsoft.com/office/drawing/2014/main" id="{CC96855F-331C-4B4B-338B-50246BC25212}"/>
            </a:ext>
          </a:extLst>
        </p:cNvPr>
        <p:cNvGrpSpPr/>
        <p:nvPr/>
      </p:nvGrpSpPr>
      <p:grpSpPr>
        <a:xfrm>
          <a:off x="0" y="0"/>
          <a:ext cx="0" cy="0"/>
          <a:chOff x="0" y="0"/>
          <a:chExt cx="0" cy="0"/>
        </a:xfrm>
      </p:grpSpPr>
      <p:sp>
        <p:nvSpPr>
          <p:cNvPr id="1408" name="Google Shape;1408;p43:notes">
            <a:extLst>
              <a:ext uri="{FF2B5EF4-FFF2-40B4-BE49-F238E27FC236}">
                <a16:creationId xmlns:a16="http://schemas.microsoft.com/office/drawing/2014/main" id="{403A560A-F818-7DFF-A4B6-2A904C92019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9" name="Google Shape;1409;p43:notes">
            <a:extLst>
              <a:ext uri="{FF2B5EF4-FFF2-40B4-BE49-F238E27FC236}">
                <a16:creationId xmlns:a16="http://schemas.microsoft.com/office/drawing/2014/main" id="{D7CB424C-1BD2-FCB3-6E66-3EE320084E52}"/>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628783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a:extLst>
            <a:ext uri="{FF2B5EF4-FFF2-40B4-BE49-F238E27FC236}">
              <a16:creationId xmlns:a16="http://schemas.microsoft.com/office/drawing/2014/main" id="{6377B377-5DB9-245E-3A82-94BEADFA5B59}"/>
            </a:ext>
          </a:extLst>
        </p:cNvPr>
        <p:cNvGrpSpPr/>
        <p:nvPr/>
      </p:nvGrpSpPr>
      <p:grpSpPr>
        <a:xfrm>
          <a:off x="0" y="0"/>
          <a:ext cx="0" cy="0"/>
          <a:chOff x="0" y="0"/>
          <a:chExt cx="0" cy="0"/>
        </a:xfrm>
      </p:grpSpPr>
      <p:sp>
        <p:nvSpPr>
          <p:cNvPr id="375" name="Google Shape;375;p64:notes">
            <a:extLst>
              <a:ext uri="{FF2B5EF4-FFF2-40B4-BE49-F238E27FC236}">
                <a16:creationId xmlns:a16="http://schemas.microsoft.com/office/drawing/2014/main" id="{F8AEBABA-3F00-ADEB-5965-3EFAEF369CF0}"/>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376" name="Google Shape;376;p64:notes">
            <a:extLst>
              <a:ext uri="{FF2B5EF4-FFF2-40B4-BE49-F238E27FC236}">
                <a16:creationId xmlns:a16="http://schemas.microsoft.com/office/drawing/2014/main" id="{37A96F22-0519-5433-BC09-76AF1A3449E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2497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a:extLst>
            <a:ext uri="{FF2B5EF4-FFF2-40B4-BE49-F238E27FC236}">
              <a16:creationId xmlns:a16="http://schemas.microsoft.com/office/drawing/2014/main" id="{451BA122-6DC3-6B3F-9113-BC9D1283E930}"/>
            </a:ext>
          </a:extLst>
        </p:cNvPr>
        <p:cNvGrpSpPr/>
        <p:nvPr/>
      </p:nvGrpSpPr>
      <p:grpSpPr>
        <a:xfrm>
          <a:off x="0" y="0"/>
          <a:ext cx="0" cy="0"/>
          <a:chOff x="0" y="0"/>
          <a:chExt cx="0" cy="0"/>
        </a:xfrm>
      </p:grpSpPr>
      <p:sp>
        <p:nvSpPr>
          <p:cNvPr id="1370" name="Google Shape;1370;p95:notes">
            <a:extLst>
              <a:ext uri="{FF2B5EF4-FFF2-40B4-BE49-F238E27FC236}">
                <a16:creationId xmlns:a16="http://schemas.microsoft.com/office/drawing/2014/main" id="{DFEF7088-BDA3-FEB1-43C7-C877D3C55FC4}"/>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371" name="Google Shape;1371;p95:notes">
            <a:extLst>
              <a:ext uri="{FF2B5EF4-FFF2-40B4-BE49-F238E27FC236}">
                <a16:creationId xmlns:a16="http://schemas.microsoft.com/office/drawing/2014/main" id="{2AF4F049-81CD-DFC9-1CBB-2995023383AD}"/>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7442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a:extLst>
            <a:ext uri="{FF2B5EF4-FFF2-40B4-BE49-F238E27FC236}">
              <a16:creationId xmlns:a16="http://schemas.microsoft.com/office/drawing/2014/main" id="{92C3173A-86AF-7D2A-655D-F3B732080F47}"/>
            </a:ext>
          </a:extLst>
        </p:cNvPr>
        <p:cNvGrpSpPr/>
        <p:nvPr/>
      </p:nvGrpSpPr>
      <p:grpSpPr>
        <a:xfrm>
          <a:off x="0" y="0"/>
          <a:ext cx="0" cy="0"/>
          <a:chOff x="0" y="0"/>
          <a:chExt cx="0" cy="0"/>
        </a:xfrm>
      </p:grpSpPr>
      <p:sp>
        <p:nvSpPr>
          <p:cNvPr id="669" name="Google Shape;669;p17:notes">
            <a:extLst>
              <a:ext uri="{FF2B5EF4-FFF2-40B4-BE49-F238E27FC236}">
                <a16:creationId xmlns:a16="http://schemas.microsoft.com/office/drawing/2014/main" id="{13C73D14-6148-4789-901E-8401E9FB4C3F}"/>
              </a:ext>
            </a:extLst>
          </p:cNvPr>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670" name="Google Shape;670;p17:notes">
            <a:extLst>
              <a:ext uri="{FF2B5EF4-FFF2-40B4-BE49-F238E27FC236}">
                <a16:creationId xmlns:a16="http://schemas.microsoft.com/office/drawing/2014/main" id="{906C2821-9EBF-7E7D-D9A8-160E414BB3C2}"/>
              </a:ext>
            </a:extLst>
          </p:cNvPr>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83939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endParaRPr sz="1051" b="0" i="0" u="none" strike="noStrike" cap="none" dirty="0">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051" b="0" i="0" u="none" strike="noStrike" cap="none" dirty="0">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6" tIns="45700" rIns="91426"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dirty="0">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6" tIns="45700" rIns="91426"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dirty="0">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fld id="{00000000-1234-1234-1234-123412341234}" type="slidenum">
              <a:rPr lang="it" smtClean="0"/>
              <a:pPr/>
              <a:t>‹N°›</a:t>
            </a:fld>
            <a:endParaRPr lang="it" dirty="0"/>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6" lvl="0" indent="-228604"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endParaRPr sz="1867" b="0" i="0" u="none" strike="noStrike" cap="none" dirty="0">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6" lvl="0" indent="-228604"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6" tIns="45700" rIns="91426"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pPr marL="0" marR="0" lvl="0" indent="0" algn="ctr" rtl="0">
                <a:lnSpc>
                  <a:spcPct val="100000"/>
                </a:lnSpc>
                <a:spcBef>
                  <a:spcPts val="0"/>
                </a:spcBef>
                <a:spcAft>
                  <a:spcPts val="0"/>
                </a:spcAft>
                <a:buNone/>
              </a:pPr>
              <a:t>‹N°›</a:t>
            </a:fld>
            <a:endParaRPr sz="1600" b="0" i="0" u="none" strike="noStrike" cap="none" dirty="0">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6" tIns="45700" rIns="91426" bIns="45700" anchor="ctr" anchorCtr="0">
            <a:noAutofit/>
          </a:bodyPr>
          <a:lstStyle/>
          <a:p>
            <a:pPr marL="0" marR="0" lvl="0" indent="0" algn="l" rtl="0">
              <a:lnSpc>
                <a:spcPct val="100000"/>
              </a:lnSpc>
              <a:spcBef>
                <a:spcPts val="0"/>
              </a:spcBef>
              <a:spcAft>
                <a:spcPts val="0"/>
              </a:spcAft>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dirty="0">
              <a:solidFill>
                <a:srgbClr val="6D6E7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1"/>
        <p:cNvGrpSpPr/>
        <p:nvPr/>
      </p:nvGrpSpPr>
      <p:grpSpPr>
        <a:xfrm>
          <a:off x="0" y="0"/>
          <a:ext cx="0" cy="0"/>
          <a:chOff x="0" y="0"/>
          <a:chExt cx="0" cy="0"/>
        </a:xfrm>
      </p:grpSpPr>
      <p:sp>
        <p:nvSpPr>
          <p:cNvPr id="52" name="Google Shape;52;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3" name="Google Shape;53;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4" name="Google Shape;54;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‹N°›</a:t>
            </a:fld>
            <a:endParaRPr lang="i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5"/>
        <p:cNvGrpSpPr/>
        <p:nvPr/>
      </p:nvGrpSpPr>
      <p:grpSpPr>
        <a:xfrm>
          <a:off x="0" y="0"/>
          <a:ext cx="0" cy="0"/>
          <a:chOff x="0" y="0"/>
          <a:chExt cx="0" cy="0"/>
        </a:xfrm>
      </p:grpSpPr>
      <p:cxnSp>
        <p:nvCxnSpPr>
          <p:cNvPr id="56" name="Google Shape;56;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7" name="Google Shape;57;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6" lvl="0" indent="-228604"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8" name="Google Shape;58;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6" lvl="0" indent="-228604"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17" lvl="2"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23" lvl="3"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29" lvl="4" indent="-228604"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9" name="Google Shape;59;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0" name="Google Shape;60;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61" name="Google Shape;61;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‹N°›</a:t>
            </a:fld>
            <a:endParaRPr lang="i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62"/>
        <p:cNvGrpSpPr/>
        <p:nvPr/>
      </p:nvGrpSpPr>
      <p:grpSpPr>
        <a:xfrm>
          <a:off x="0" y="0"/>
          <a:ext cx="0" cy="0"/>
          <a:chOff x="0" y="0"/>
          <a:chExt cx="0" cy="0"/>
        </a:xfrm>
      </p:grpSpPr>
      <p:sp>
        <p:nvSpPr>
          <p:cNvPr id="63" name="Google Shape;63;p52"/>
          <p:cNvSpPr txBox="1">
            <a:spLocks noGrp="1"/>
          </p:cNvSpPr>
          <p:nvPr>
            <p:ph type="ftr" idx="11"/>
          </p:nvPr>
        </p:nvSpPr>
        <p:spPr>
          <a:xfrm>
            <a:off x="3108961" y="4783457"/>
            <a:ext cx="2925900" cy="169277"/>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64" name="Google Shape;64;p52"/>
          <p:cNvSpPr txBox="1">
            <a:spLocks noGrp="1"/>
          </p:cNvSpPr>
          <p:nvPr>
            <p:ph type="dt" idx="10"/>
          </p:nvPr>
        </p:nvSpPr>
        <p:spPr>
          <a:xfrm>
            <a:off x="457200" y="4783457"/>
            <a:ext cx="2103001" cy="169277"/>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65" name="Google Shape;65;p52"/>
          <p:cNvSpPr txBox="1">
            <a:spLocks noGrp="1"/>
          </p:cNvSpPr>
          <p:nvPr>
            <p:ph type="sldNum" idx="12"/>
          </p:nvPr>
        </p:nvSpPr>
        <p:spPr>
          <a:xfrm>
            <a:off x="4466365" y="4741246"/>
            <a:ext cx="210000" cy="161711"/>
          </a:xfrm>
          <a:prstGeom prst="rect">
            <a:avLst/>
          </a:prstGeom>
          <a:noFill/>
          <a:ln>
            <a:noFill/>
          </a:ln>
        </p:spPr>
        <p:txBody>
          <a:bodyPr spcFirstLastPara="1" wrap="square" lIns="0" tIns="0" rIns="0" bIns="0" anchor="t" anchorCtr="0">
            <a:spAutoFit/>
          </a:bodyPr>
          <a:lstStyle>
            <a:lvl1pPr marL="25401" marR="0" lvl="0"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1pPr>
            <a:lvl2pPr marL="25401" marR="0" lvl="1"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2pPr>
            <a:lvl3pPr marL="25401" marR="0" lvl="2"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3pPr>
            <a:lvl4pPr marL="25401" marR="0" lvl="3"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4pPr>
            <a:lvl5pPr marL="25401" marR="0" lvl="4"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5pPr>
            <a:lvl6pPr marL="25401" marR="0" lvl="5"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6pPr>
            <a:lvl7pPr marL="25401" marR="0" lvl="6"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7pPr>
            <a:lvl8pPr marL="25401" marR="0" lvl="7"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8pPr>
            <a:lvl9pPr marL="25401" marR="0" lvl="8"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9pPr>
          </a:lstStyle>
          <a:p>
            <a:fld id="{00000000-1234-1234-1234-123412341234}" type="slidenum">
              <a:rPr lang="it" smtClean="0"/>
              <a:pPr/>
              <a:t>‹N°›</a:t>
            </a:fld>
            <a:endParaRPr lang="it" dirty="0"/>
          </a:p>
        </p:txBody>
      </p:sp>
    </p:spTree>
    <p:extLst>
      <p:ext uri="{BB962C8B-B14F-4D97-AF65-F5344CB8AC3E}">
        <p14:creationId xmlns:p14="http://schemas.microsoft.com/office/powerpoint/2010/main" val="3471273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47"/>
        <p:cNvGrpSpPr/>
        <p:nvPr/>
      </p:nvGrpSpPr>
      <p:grpSpPr>
        <a:xfrm>
          <a:off x="0" y="0"/>
          <a:ext cx="0" cy="0"/>
          <a:chOff x="0" y="0"/>
          <a:chExt cx="0" cy="0"/>
        </a:xfrm>
      </p:grpSpPr>
      <p:sp>
        <p:nvSpPr>
          <p:cNvPr id="48" name="Google Shape;48;p47"/>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pPr/>
              <a:t>‹N°›</a:t>
            </a:fld>
            <a:endParaRPr lang="it"/>
          </a:p>
        </p:txBody>
      </p:sp>
      <p:sp>
        <p:nvSpPr>
          <p:cNvPr id="49" name="Google Shape;49;p47"/>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6" lvl="0" indent="-228604"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11" lvl="1"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17" lvl="2"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23" lvl="3"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29" lvl="4" indent="-228604"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
        <p:nvSpPr>
          <p:cNvPr id="50" name="Google Shape;50;p47"/>
          <p:cNvSpPr txBox="1">
            <a:spLocks noGrp="1"/>
          </p:cNvSpPr>
          <p:nvPr>
            <p:ph type="body" idx="2"/>
          </p:nvPr>
        </p:nvSpPr>
        <p:spPr>
          <a:xfrm>
            <a:off x="645985" y="578724"/>
            <a:ext cx="7796980" cy="803654"/>
          </a:xfrm>
          <a:prstGeom prst="rect">
            <a:avLst/>
          </a:prstGeom>
          <a:noFill/>
          <a:ln>
            <a:noFill/>
          </a:ln>
        </p:spPr>
        <p:txBody>
          <a:bodyPr spcFirstLastPara="1" wrap="square" lIns="91425" tIns="91425" rIns="91425" bIns="91425" anchor="t" anchorCtr="0">
            <a:noAutofit/>
          </a:bodyPr>
          <a:lstStyle>
            <a:lvl1pPr marL="457206" lvl="0" indent="-228604"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11" lvl="1" indent="-317504" algn="l">
              <a:lnSpc>
                <a:spcPct val="115000"/>
              </a:lnSpc>
              <a:spcBef>
                <a:spcPts val="0"/>
              </a:spcBef>
              <a:spcAft>
                <a:spcPts val="0"/>
              </a:spcAft>
              <a:buSzPts val="1400"/>
              <a:buChar char="○"/>
              <a:defRPr/>
            </a:lvl2pPr>
            <a:lvl3pPr marL="1371617" lvl="2" indent="-317504" algn="l">
              <a:lnSpc>
                <a:spcPct val="115000"/>
              </a:lnSpc>
              <a:spcBef>
                <a:spcPts val="0"/>
              </a:spcBef>
              <a:spcAft>
                <a:spcPts val="0"/>
              </a:spcAft>
              <a:buSzPts val="1400"/>
              <a:buChar char="■"/>
              <a:defRPr/>
            </a:lvl3pPr>
            <a:lvl4pPr marL="1828823" lvl="3" indent="-317504" algn="l">
              <a:lnSpc>
                <a:spcPct val="115000"/>
              </a:lnSpc>
              <a:spcBef>
                <a:spcPts val="0"/>
              </a:spcBef>
              <a:spcAft>
                <a:spcPts val="0"/>
              </a:spcAft>
              <a:buSzPts val="1400"/>
              <a:buChar char="●"/>
              <a:defRPr/>
            </a:lvl4pPr>
            <a:lvl5pPr marL="2286029" lvl="4" indent="-317504" algn="l">
              <a:lnSpc>
                <a:spcPct val="115000"/>
              </a:lnSpc>
              <a:spcBef>
                <a:spcPts val="0"/>
              </a:spcBef>
              <a:spcAft>
                <a:spcPts val="0"/>
              </a:spcAft>
              <a:buSzPts val="1400"/>
              <a:buChar char="○"/>
              <a:defRPr/>
            </a:lvl5pPr>
            <a:lvl6pPr marL="2743234" lvl="5" indent="-317504" algn="l">
              <a:lnSpc>
                <a:spcPct val="115000"/>
              </a:lnSpc>
              <a:spcBef>
                <a:spcPts val="0"/>
              </a:spcBef>
              <a:spcAft>
                <a:spcPts val="0"/>
              </a:spcAft>
              <a:buSzPts val="1400"/>
              <a:buChar char="■"/>
              <a:defRPr/>
            </a:lvl6pPr>
            <a:lvl7pPr marL="3200440" lvl="6" indent="-317504" algn="l">
              <a:lnSpc>
                <a:spcPct val="115000"/>
              </a:lnSpc>
              <a:spcBef>
                <a:spcPts val="0"/>
              </a:spcBef>
              <a:spcAft>
                <a:spcPts val="0"/>
              </a:spcAft>
              <a:buSzPts val="1400"/>
              <a:buChar char="●"/>
              <a:defRPr/>
            </a:lvl7pPr>
            <a:lvl8pPr marL="3657646" lvl="7" indent="-317504" algn="l">
              <a:lnSpc>
                <a:spcPct val="115000"/>
              </a:lnSpc>
              <a:spcBef>
                <a:spcPts val="0"/>
              </a:spcBef>
              <a:spcAft>
                <a:spcPts val="0"/>
              </a:spcAft>
              <a:buSzPts val="1400"/>
              <a:buChar char="○"/>
              <a:defRPr/>
            </a:lvl8pPr>
            <a:lvl9pPr marL="4114851" lvl="8" indent="-317504" algn="l">
              <a:lnSpc>
                <a:spcPct val="115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37026337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None/>
              <a:defRPr sz="1600" b="0" i="0" u="none" strike="noStrike" cap="none">
                <a:solidFill>
                  <a:srgbClr val="8AC03B"/>
                </a:solidFill>
                <a:latin typeface="Calibri"/>
                <a:ea typeface="Calibri"/>
                <a:cs typeface="Calibri"/>
                <a:sym typeface="Calibri"/>
              </a:defRPr>
            </a:lvl9pPr>
          </a:lstStyle>
          <a:p>
            <a:fld id="{00000000-1234-1234-1234-123412341234}" type="slidenum">
              <a:rPr lang="it" smtClean="0"/>
              <a:t>‹N°›</a:t>
            </a:fld>
            <a:endParaRPr lang="it" dirty="0"/>
          </a:p>
        </p:txBody>
      </p:sp>
      <p:sp>
        <p:nvSpPr>
          <p:cNvPr id="9" name="Google Shape;9;p45"/>
          <p:cNvSpPr txBox="1"/>
          <p:nvPr/>
        </p:nvSpPr>
        <p:spPr>
          <a:xfrm>
            <a:off x="4597582" y="4696304"/>
            <a:ext cx="3896178" cy="374382"/>
          </a:xfrm>
          <a:prstGeom prst="rect">
            <a:avLst/>
          </a:prstGeom>
          <a:noFill/>
          <a:ln>
            <a:noFill/>
          </a:ln>
        </p:spPr>
        <p:txBody>
          <a:bodyPr spcFirstLastPara="1" wrap="square" lIns="91426" tIns="45700" rIns="91426" bIns="45700" anchor="ctr" anchorCtr="0">
            <a:noAutofit/>
          </a:bodyPr>
          <a:lstStyle/>
          <a:p>
            <a:pPr marL="0" marR="0" lvl="0" indent="0" algn="r" rtl="0">
              <a:lnSpc>
                <a:spcPct val="100000"/>
              </a:lnSpc>
              <a:spcBef>
                <a:spcPts val="0"/>
              </a:spcBef>
              <a:spcAft>
                <a:spcPts val="0"/>
              </a:spcAft>
              <a:buNone/>
            </a:pPr>
            <a:r>
              <a:rPr lang="it" sz="700" b="0" i="0" u="none" strike="noStrike" cap="none">
                <a:solidFill>
                  <a:srgbClr val="6D6E71"/>
                </a:solidFill>
                <a:latin typeface="Calibri"/>
                <a:ea typeface="Calibri"/>
                <a:cs typeface="Calibri"/>
                <a:sym typeface="Calibri"/>
              </a:rPr>
              <a:t>LES JEUNES ENTREPRENEURS DE LA </a:t>
            </a:r>
            <a:r>
              <a:rPr lang="it" sz="700" b="1" i="0" u="none" strike="noStrike" cap="none">
                <a:solidFill>
                  <a:srgbClr val="6D6E71"/>
                </a:solidFill>
                <a:latin typeface="Calibri"/>
                <a:ea typeface="Calibri"/>
                <a:cs typeface="Calibri"/>
                <a:sym typeface="Calibri"/>
              </a:rPr>
              <a:t>BASE </a:t>
            </a:r>
            <a:r>
              <a:rPr lang="it" sz="700" b="0" i="0" u="none" strike="noStrike" cap="none">
                <a:solidFill>
                  <a:srgbClr val="6D6E71"/>
                </a:solidFill>
                <a:latin typeface="Calibri"/>
                <a:ea typeface="Calibri"/>
                <a:cs typeface="Calibri"/>
                <a:sym typeface="Calibri"/>
              </a:rPr>
              <a:t>DANS LE TOURISME DE SANTÉ ÉCOLOGIQUE</a:t>
            </a:r>
            <a:endParaRPr sz="700" b="0" i="0" u="none" strike="noStrike" cap="none" dirty="0">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1"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g"/><Relationship Id="rId4" Type="http://schemas.openxmlformats.org/officeDocument/2006/relationships/image" Target="../media/image7.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innerdevelopmentgoals.org/framework/" TargetMode="External"/><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xsB5ci-rgGg"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hyperlink" Target="https://innerdevelopmentgoals.org/framework/" TargetMode="External"/><Relationship Id="rId4" Type="http://schemas.openxmlformats.org/officeDocument/2006/relationships/hyperlink" Target="https://drive.google.com/file/d/1nM6eyTc_cr9_kLJAWYrkHTShlhgU9fXD/edi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idg.tools/"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6.xml"/><Relationship Id="rId1" Type="http://schemas.openxmlformats.org/officeDocument/2006/relationships/slideLayout" Target="../slideLayouts/slideLayout6.xml"/><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61"/>
          <p:cNvSpPr txBox="1">
            <a:spLocks noGrp="1"/>
          </p:cNvSpPr>
          <p:nvPr>
            <p:ph type="body" idx="1"/>
          </p:nvPr>
        </p:nvSpPr>
        <p:spPr>
          <a:xfrm>
            <a:off x="418738" y="3406359"/>
            <a:ext cx="3858795" cy="509509"/>
          </a:xfrm>
          <a:prstGeom prst="rect">
            <a:avLst/>
          </a:prstGeom>
          <a:noFill/>
          <a:ln>
            <a:noFill/>
          </a:ln>
        </p:spPr>
        <p:txBody>
          <a:bodyPr spcFirstLastPara="1" wrap="square" lIns="91426" tIns="91426" rIns="91426" bIns="91426" anchor="t" anchorCtr="0">
            <a:noAutofit/>
          </a:bodyPr>
          <a:lstStyle/>
          <a:p>
            <a:pPr marL="0" indent="0"/>
            <a:r>
              <a:rPr lang="it" b="1"/>
              <a:t>www.ecohealthforyouth.com</a:t>
            </a:r>
            <a:endParaRPr dirty="0"/>
          </a:p>
        </p:txBody>
      </p:sp>
      <p:sp>
        <p:nvSpPr>
          <p:cNvPr id="127" name="Google Shape;127;p61"/>
          <p:cNvSpPr txBox="1">
            <a:spLocks noGrp="1"/>
          </p:cNvSpPr>
          <p:nvPr>
            <p:ph type="body" idx="3"/>
          </p:nvPr>
        </p:nvSpPr>
        <p:spPr>
          <a:xfrm>
            <a:off x="4932687" y="3326447"/>
            <a:ext cx="3817474" cy="523015"/>
          </a:xfrm>
          <a:prstGeom prst="rect">
            <a:avLst/>
          </a:prstGeom>
          <a:noFill/>
          <a:ln>
            <a:noFill/>
          </a:ln>
        </p:spPr>
        <p:txBody>
          <a:bodyPr spcFirstLastPara="1" wrap="square" lIns="91426" tIns="91426" rIns="91426" bIns="91426" anchor="t" anchorCtr="0">
            <a:noAutofit/>
          </a:bodyPr>
          <a:lstStyle/>
          <a:p>
            <a:pPr marL="0" indent="0" algn="r">
              <a:lnSpc>
                <a:spcPct val="80400"/>
              </a:lnSpc>
            </a:pPr>
            <a:r>
              <a:rPr lang="it" sz="4000" dirty="0">
                <a:latin typeface="Calibri"/>
                <a:ea typeface="Calibri"/>
                <a:cs typeface="Calibri"/>
                <a:sym typeface="Calibri"/>
              </a:rPr>
              <a:t>2. Ma carrière et l'écotourisme </a:t>
            </a:r>
            <a:endParaRPr sz="4000" dirty="0"/>
          </a:p>
        </p:txBody>
      </p:sp>
      <p:pic>
        <p:nvPicPr>
          <p:cNvPr id="128" name="Google Shape;128;p61"/>
          <p:cNvPicPr preferRelativeResize="0"/>
          <p:nvPr/>
        </p:nvPicPr>
        <p:blipFill rotWithShape="1">
          <a:blip r:embed="rId3">
            <a:alphaModFix amt="70000"/>
          </a:blip>
          <a:srcRect/>
          <a:stretch/>
        </p:blipFill>
        <p:spPr>
          <a:xfrm rot="-1061930" flipH="1">
            <a:off x="6908511" y="52694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130" name="Google Shape;130;p61" descr="A logo for a company&#10;&#10;Description automatically generated"/>
          <p:cNvPicPr preferRelativeResize="0"/>
          <p:nvPr/>
        </p:nvPicPr>
        <p:blipFill rotWithShape="1">
          <a:blip r:embed="rId4">
            <a:alphaModFix/>
          </a:blip>
          <a:srcRect t="24726" b="25196"/>
          <a:stretch/>
        </p:blipFill>
        <p:spPr>
          <a:xfrm>
            <a:off x="7951" y="169370"/>
            <a:ext cx="4183332" cy="1396626"/>
          </a:xfrm>
          <a:prstGeom prst="rect">
            <a:avLst/>
          </a:prstGeom>
          <a:noFill/>
          <a:ln>
            <a:noFill/>
          </a:ln>
        </p:spPr>
      </p:pic>
      <p:pic>
        <p:nvPicPr>
          <p:cNvPr id="5" name="Platshållare för bild 4" descr="En bild som visar person, bärbar dator, klädsel, Människoansikte&#10;&#10;AI-genererat innehåll kan vara felaktigt.">
            <a:extLst>
              <a:ext uri="{FF2B5EF4-FFF2-40B4-BE49-F238E27FC236}">
                <a16:creationId xmlns:a16="http://schemas.microsoft.com/office/drawing/2014/main" id="{12657732-EB68-D888-2D26-0F4283A16EC7}"/>
              </a:ext>
            </a:extLst>
          </p:cNvPr>
          <p:cNvPicPr>
            <a:picLocks noGrp="1" noChangeAspect="1"/>
          </p:cNvPicPr>
          <p:nvPr>
            <p:ph type="pic" idx="2"/>
          </p:nvPr>
        </p:nvPicPr>
        <p:blipFill>
          <a:blip r:embed="rId5"/>
          <a:srcRect t="8789" b="8789"/>
          <a:stretch>
            <a:fillRect/>
          </a:stretch>
        </p:blip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89425AB0-D2EA-3B2F-6495-3EDBFD3B3985}"/>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701CA31B-21B3-D09B-AC65-6FA93D7D0D2C}"/>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0025E0EF-76B4-6D2D-1719-8CBA14624E9A}"/>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1775495-2088-EC93-3DE3-04783917D672}"/>
              </a:ext>
            </a:extLst>
          </p:cNvPr>
          <p:cNvSpPr txBox="1">
            <a:spLocks noGrp="1"/>
          </p:cNvSpPr>
          <p:nvPr>
            <p:ph type="body" idx="1"/>
          </p:nvPr>
        </p:nvSpPr>
        <p:spPr>
          <a:xfrm>
            <a:off x="489068" y="1379280"/>
            <a:ext cx="7949695" cy="3050636"/>
          </a:xfrm>
          <a:prstGeom prst="rect">
            <a:avLst/>
          </a:prstGeom>
          <a:noFill/>
          <a:ln>
            <a:noFill/>
          </a:ln>
        </p:spPr>
        <p:txBody>
          <a:bodyPr spcFirstLastPara="1" wrap="square" lIns="91426" tIns="91426" rIns="91426" bIns="91426" anchor="t" anchorCtr="0">
            <a:normAutofit fontScale="70000" lnSpcReduction="20000"/>
          </a:bodyPr>
          <a:lstStyle/>
          <a:p>
            <a:pPr marL="514352" indent="-285750" algn="l">
              <a:buFont typeface="Wingdings" pitchFamily="2" charset="2"/>
              <a:buChar char="Ø"/>
            </a:pPr>
            <a:r>
              <a:rPr lang="sv-SE" sz="1900" b="1" i="0" u="none" strike="noStrike" dirty="0" err="1">
                <a:effectLst/>
                <a:latin typeface="Calibri" panose="020F0502020204030204" pitchFamily="34" charset="0"/>
                <a:cs typeface="Calibri" panose="020F0502020204030204" pitchFamily="34" charset="0"/>
              </a:rPr>
              <a:t>À qui pouvez-vous </a:t>
            </a:r>
            <a:r>
              <a:rPr lang="sv-SE" sz="1900" b="1" i="0" u="none" strike="noStrike" dirty="0">
                <a:effectLst/>
                <a:latin typeface="Calibri" panose="020F0502020204030204" pitchFamily="34" charset="0"/>
                <a:cs typeface="Calibri" panose="020F0502020204030204" pitchFamily="34" charset="0"/>
              </a:rPr>
              <a:t>vous adresser pour obtenir des </a:t>
            </a:r>
            <a:r>
              <a:rPr lang="sv-SE" sz="1900" b="1" i="0" u="none" strike="noStrike" dirty="0" err="1">
                <a:effectLst/>
                <a:latin typeface="Calibri" panose="020F0502020204030204" pitchFamily="34" charset="0"/>
                <a:cs typeface="Calibri" panose="020F0502020204030204" pitchFamily="34" charset="0"/>
              </a:rPr>
              <a:t>informations précieuses sur vous-même </a:t>
            </a:r>
            <a:r>
              <a:rPr lang="sv-SE" sz="1900" b="1" dirty="0">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Quels amis</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membres de la famille</a:t>
            </a:r>
            <a:r>
              <a:rPr lang="sv-SE" sz="1900" b="0" i="0" u="none" strike="noStrike" dirty="0">
                <a:effectLst/>
                <a:latin typeface="Calibri" panose="020F0502020204030204" pitchFamily="34" charset="0"/>
                <a:cs typeface="Calibri" panose="020F0502020204030204" pitchFamily="34" charset="0"/>
              </a:rPr>
              <a:t>, mentors ou </a:t>
            </a:r>
            <a:r>
              <a:rPr lang="sv-SE" sz="1900" b="0" i="0" u="none" strike="noStrike" dirty="0" err="1">
                <a:effectLst/>
                <a:latin typeface="Calibri" panose="020F0502020204030204" pitchFamily="34" charset="0"/>
                <a:cs typeface="Calibri" panose="020F0502020204030204" pitchFamily="34" charset="0"/>
              </a:rPr>
              <a:t>collègues vous connaissent suffisamment bien </a:t>
            </a:r>
            <a:r>
              <a:rPr lang="sv-SE" sz="1900" b="0" i="0" u="none" strike="noStrike" dirty="0">
                <a:effectLst/>
                <a:latin typeface="Calibri" panose="020F0502020204030204" pitchFamily="34" charset="0"/>
                <a:cs typeface="Calibri" panose="020F0502020204030204" pitchFamily="34" charset="0"/>
              </a:rPr>
              <a:t>pour </a:t>
            </a:r>
            <a:r>
              <a:rPr lang="sv-SE" sz="1900" b="0" i="0" u="none" strike="noStrike" dirty="0" err="1">
                <a:effectLst/>
                <a:latin typeface="Calibri" panose="020F0502020204030204" pitchFamily="34" charset="0"/>
                <a:cs typeface="Calibri" panose="020F0502020204030204" pitchFamily="34" charset="0"/>
              </a:rPr>
              <a:t>vous donner un point de vue éclairé </a:t>
            </a:r>
            <a:r>
              <a:rPr lang="sv-SE" sz="1900" b="0" i="0" u="none" strike="noStrike" dirty="0">
                <a:effectLst/>
                <a:latin typeface="Calibri" panose="020F0502020204030204" pitchFamily="34" charset="0"/>
                <a:cs typeface="Calibri" panose="020F0502020204030204" pitchFamily="34" charset="0"/>
              </a:rPr>
              <a:t>sur </a:t>
            </a:r>
            <a:r>
              <a:rPr lang="sv-SE" sz="1900" b="0" i="0" u="none" strike="noStrike" dirty="0" err="1">
                <a:effectLst/>
                <a:latin typeface="Calibri" panose="020F0502020204030204" pitchFamily="34" charset="0"/>
                <a:cs typeface="Calibri" panose="020F0502020204030204" pitchFamily="34" charset="0"/>
              </a:rPr>
              <a:t>vos points forts </a:t>
            </a:r>
            <a:r>
              <a:rPr lang="sv-SE" sz="1900" b="0" i="0" u="none" strike="noStrike" dirty="0">
                <a:effectLst/>
                <a:latin typeface="Calibri" panose="020F0502020204030204" pitchFamily="34" charset="0"/>
                <a:cs typeface="Calibri" panose="020F0502020204030204" pitchFamily="34" charset="0"/>
              </a:rPr>
              <a:t>et vos passions ? </a:t>
            </a:r>
            <a:r>
              <a:rPr lang="sv-SE" sz="1900" b="0" i="0" u="none" strike="noStrike" dirty="0" err="1">
                <a:effectLst/>
                <a:latin typeface="Calibri" panose="020F0502020204030204" pitchFamily="34" charset="0"/>
                <a:cs typeface="Calibri" panose="020F0502020204030204" pitchFamily="34" charset="0"/>
              </a:rPr>
              <a:t>Comment pouvez-vous les impliquer </a:t>
            </a:r>
            <a:r>
              <a:rPr lang="sv-SE" sz="1900" b="0" i="0" u="none" strike="noStrike" dirty="0">
                <a:effectLst/>
                <a:latin typeface="Calibri" panose="020F0502020204030204" pitchFamily="34" charset="0"/>
                <a:cs typeface="Calibri" panose="020F0502020204030204" pitchFamily="34" charset="0"/>
              </a:rPr>
              <a:t>dans </a:t>
            </a:r>
            <a:r>
              <a:rPr lang="sv-SE" sz="1900" b="0" i="0" u="none" strike="noStrike" dirty="0" err="1">
                <a:effectLst/>
                <a:latin typeface="Calibri" panose="020F0502020204030204" pitchFamily="34" charset="0"/>
                <a:cs typeface="Calibri" panose="020F0502020204030204" pitchFamily="34" charset="0"/>
              </a:rPr>
              <a:t>votre parcours </a:t>
            </a:r>
            <a:r>
              <a:rPr lang="sv-SE" sz="1900" b="0" i="0" u="none" strike="noStrike" dirty="0">
                <a:effectLst/>
                <a:latin typeface="Calibri" panose="020F0502020204030204" pitchFamily="34" charset="0"/>
                <a:cs typeface="Calibri" panose="020F0502020204030204" pitchFamily="34" charset="0"/>
              </a:rPr>
              <a:t>?</a:t>
            </a:r>
          </a:p>
          <a:p>
            <a:pPr marL="514352" indent="-285750" algn="l">
              <a:buFont typeface="Wingdings" pitchFamily="2" charset="2"/>
              <a:buChar char="Ø"/>
            </a:pPr>
            <a:endParaRPr lang="sv-SE" sz="1900" dirty="0">
              <a:latin typeface="Calibri" panose="020F0502020204030204" pitchFamily="34" charset="0"/>
              <a:cs typeface="Calibri" panose="020F0502020204030204" pitchFamily="34" charset="0"/>
            </a:endParaRPr>
          </a:p>
          <a:p>
            <a:pPr marL="514352" indent="-285750" algn="l">
              <a:buFont typeface="Wingdings" pitchFamily="2" charset="2"/>
              <a:buChar char="Ø"/>
            </a:pPr>
            <a:r>
              <a:rPr lang="sv-SE" sz="1900" b="1" i="0" u="none" strike="noStrike" dirty="0" err="1">
                <a:effectLst/>
                <a:latin typeface="Calibri" panose="020F0502020204030204" pitchFamily="34" charset="0"/>
                <a:cs typeface="Calibri" panose="020F0502020204030204" pitchFamily="34" charset="0"/>
              </a:rPr>
              <a:t>Comment pouvez-vous accepter le </a:t>
            </a:r>
            <a:r>
              <a:rPr lang="sv-SE" sz="1900" b="1" i="0" u="none" strike="noStrike" dirty="0">
                <a:effectLst/>
                <a:latin typeface="Calibri" panose="020F0502020204030204" pitchFamily="34" charset="0"/>
                <a:cs typeface="Calibri" panose="020F0502020204030204" pitchFamily="34" charset="0"/>
              </a:rPr>
              <a:t>retour d'information des </a:t>
            </a:r>
            <a:r>
              <a:rPr lang="sv-SE" sz="1900" b="1" i="0" u="none" strike="noStrike" dirty="0" err="1">
                <a:effectLst/>
                <a:latin typeface="Calibri" panose="020F0502020204030204" pitchFamily="34" charset="0"/>
                <a:cs typeface="Calibri" panose="020F0502020204030204" pitchFamily="34" charset="0"/>
              </a:rPr>
              <a:t>autres </a:t>
            </a:r>
            <a:r>
              <a:rPr lang="sv-SE" sz="1900" b="1" i="0" u="none" strike="noStrike" dirty="0">
                <a:effectLst/>
                <a:latin typeface="Calibri" panose="020F0502020204030204" pitchFamily="34" charset="0"/>
                <a:cs typeface="Calibri" panose="020F0502020204030204" pitchFamily="34" charset="0"/>
              </a:rPr>
              <a:t>et </a:t>
            </a:r>
            <a:r>
              <a:rPr lang="sv-SE" sz="1900" b="1" i="0" u="none" strike="noStrike" dirty="0" err="1">
                <a:effectLst/>
                <a:latin typeface="Calibri" panose="020F0502020204030204" pitchFamily="34" charset="0"/>
                <a:cs typeface="Calibri" panose="020F0502020204030204" pitchFamily="34" charset="0"/>
              </a:rPr>
              <a:t>agir en conséquence </a:t>
            </a:r>
            <a:r>
              <a:rPr lang="sv-SE" sz="1900" b="1"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Êtes-vous ouvert </a:t>
            </a:r>
            <a:r>
              <a:rPr lang="sv-SE" sz="1900" b="0" i="0" u="none" strike="noStrike" dirty="0">
                <a:effectLst/>
                <a:latin typeface="Calibri" panose="020F0502020204030204" pitchFamily="34" charset="0"/>
                <a:cs typeface="Calibri" panose="020F0502020204030204" pitchFamily="34" charset="0"/>
              </a:rPr>
              <a:t>aux observations des </a:t>
            </a:r>
            <a:r>
              <a:rPr lang="sv-SE" sz="1900" b="0" i="0" u="none" strike="noStrike" dirty="0" err="1">
                <a:effectLst/>
                <a:latin typeface="Calibri" panose="020F0502020204030204" pitchFamily="34" charset="0"/>
                <a:cs typeface="Calibri" panose="020F0502020204030204" pitchFamily="34" charset="0"/>
              </a:rPr>
              <a:t>autres </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Comment allez-vous intégrer leurs idées dans votre </a:t>
            </a:r>
            <a:r>
              <a:rPr lang="sv-SE" sz="1900" b="0" i="0" u="none" strike="noStrike" dirty="0">
                <a:effectLst/>
                <a:latin typeface="Calibri" panose="020F0502020204030204" pitchFamily="34" charset="0"/>
                <a:cs typeface="Calibri" panose="020F0502020204030204" pitchFamily="34" charset="0"/>
              </a:rPr>
              <a:t>processus d'</a:t>
            </a:r>
            <a:r>
              <a:rPr lang="sv-SE" sz="1900" b="0" i="0" u="none" strike="noStrike" dirty="0" err="1">
                <a:effectLst/>
                <a:latin typeface="Calibri" panose="020F0502020204030204" pitchFamily="34" charset="0"/>
                <a:cs typeface="Calibri" panose="020F0502020204030204" pitchFamily="34" charset="0"/>
              </a:rPr>
              <a:t>auto-réflexion </a:t>
            </a:r>
            <a:r>
              <a:rPr lang="sv-SE" sz="1900" b="0" i="0" u="none" strike="noStrike" dirty="0">
                <a:effectLst/>
                <a:latin typeface="Calibri" panose="020F0502020204030204" pitchFamily="34" charset="0"/>
                <a:cs typeface="Calibri" panose="020F0502020204030204" pitchFamily="34" charset="0"/>
              </a:rPr>
              <a:t>?</a:t>
            </a:r>
          </a:p>
          <a:p>
            <a:pPr marL="514352" indent="-285750" algn="l">
              <a:buFont typeface="Wingdings" pitchFamily="2" charset="2"/>
              <a:buChar char="Ø"/>
            </a:pPr>
            <a:endParaRPr lang="sv-SE" sz="1900" b="0" i="0" u="none" strike="noStrike" dirty="0">
              <a:effectLst/>
              <a:latin typeface="Calibri" panose="020F0502020204030204" pitchFamily="34" charset="0"/>
              <a:cs typeface="Calibri" panose="020F0502020204030204" pitchFamily="34" charset="0"/>
            </a:endParaRPr>
          </a:p>
          <a:p>
            <a:pPr marL="514352" indent="-285750" algn="l">
              <a:buFont typeface="Wingdings" pitchFamily="2" charset="2"/>
              <a:buChar char="Ø"/>
            </a:pPr>
            <a:r>
              <a:rPr lang="sv-SE" sz="1900" b="1" i="0" u="none" strike="noStrike" dirty="0" err="1">
                <a:effectLst/>
                <a:latin typeface="Calibri" panose="020F0502020204030204" pitchFamily="34" charset="0"/>
                <a:cs typeface="Calibri" panose="020F0502020204030204" pitchFamily="34" charset="0"/>
              </a:rPr>
              <a:t>Quels sont les </a:t>
            </a:r>
            <a:r>
              <a:rPr lang="sv-SE" sz="1900" b="1" i="0" u="none" strike="noStrike" dirty="0">
                <a:effectLst/>
                <a:latin typeface="Calibri" panose="020F0502020204030204" pitchFamily="34" charset="0"/>
                <a:cs typeface="Calibri" panose="020F0502020204030204" pitchFamily="34" charset="0"/>
              </a:rPr>
              <a:t>nouveaux centres d'intérêt ou les nouvelles </a:t>
            </a:r>
            <a:r>
              <a:rPr lang="sv-SE" sz="1900" b="1" i="0" u="none" strike="noStrike" dirty="0" err="1">
                <a:effectLst/>
                <a:latin typeface="Calibri" panose="020F0502020204030204" pitchFamily="34" charset="0"/>
                <a:cs typeface="Calibri" panose="020F0502020204030204" pitchFamily="34" charset="0"/>
              </a:rPr>
              <a:t>possibilités que vous êtes prêt </a:t>
            </a:r>
            <a:r>
              <a:rPr lang="sv-SE" sz="1900" b="1" i="0" u="none" strike="noStrike" dirty="0">
                <a:effectLst/>
                <a:latin typeface="Calibri" panose="020F0502020204030204" pitchFamily="34" charset="0"/>
                <a:cs typeface="Calibri" panose="020F0502020204030204" pitchFamily="34" charset="0"/>
              </a:rPr>
              <a:t>à </a:t>
            </a:r>
            <a:r>
              <a:rPr lang="sv-SE" sz="1900" b="1" i="0" u="none" strike="noStrike" dirty="0" err="1">
                <a:effectLst/>
                <a:latin typeface="Calibri" panose="020F0502020204030204" pitchFamily="34" charset="0"/>
                <a:cs typeface="Calibri" panose="020F0502020204030204" pitchFamily="34" charset="0"/>
              </a:rPr>
              <a:t>explorer </a:t>
            </a:r>
            <a:r>
              <a:rPr lang="sv-SE" sz="1900" b="1"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Êtes-vous prêt </a:t>
            </a:r>
            <a:r>
              <a:rPr lang="sv-SE" sz="1900" b="0" i="0" u="none" strike="noStrike" dirty="0">
                <a:effectLst/>
                <a:latin typeface="Calibri" panose="020F0502020204030204" pitchFamily="34" charset="0"/>
                <a:cs typeface="Calibri" panose="020F0502020204030204" pitchFamily="34" charset="0"/>
              </a:rPr>
              <a:t>à </a:t>
            </a:r>
            <a:r>
              <a:rPr lang="sv-SE" sz="1900" b="0" i="0" u="none" strike="noStrike" dirty="0" err="1">
                <a:effectLst/>
                <a:latin typeface="Calibri" panose="020F0502020204030204" pitchFamily="34" charset="0"/>
                <a:cs typeface="Calibri" panose="020F0502020204030204" pitchFamily="34" charset="0"/>
              </a:rPr>
              <a:t>laisser votre Ikigai évoluer </a:t>
            </a:r>
            <a:r>
              <a:rPr lang="sv-SE" sz="1900" b="0" i="0" u="none" strike="noStrike" dirty="0">
                <a:effectLst/>
                <a:latin typeface="Calibri" panose="020F0502020204030204" pitchFamily="34" charset="0"/>
                <a:cs typeface="Calibri" panose="020F0502020204030204" pitchFamily="34" charset="0"/>
              </a:rPr>
              <a:t>au fil du </a:t>
            </a:r>
            <a:r>
              <a:rPr lang="sv-SE" sz="1900" b="0" i="0" u="none" strike="noStrike" dirty="0" err="1">
                <a:effectLst/>
                <a:latin typeface="Calibri" panose="020F0502020204030204" pitchFamily="34" charset="0"/>
                <a:cs typeface="Calibri" panose="020F0502020204030204" pitchFamily="34" charset="0"/>
              </a:rPr>
              <a:t>temps </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Comment pourriez-vous rester </a:t>
            </a:r>
            <a:r>
              <a:rPr lang="sv-SE" sz="1900" b="0" i="0" u="none" strike="noStrike" dirty="0">
                <a:effectLst/>
                <a:latin typeface="Calibri" panose="020F0502020204030204" pitchFamily="34" charset="0"/>
                <a:cs typeface="Calibri" panose="020F0502020204030204" pitchFamily="34" charset="0"/>
              </a:rPr>
              <a:t>flexible et </a:t>
            </a:r>
            <a:r>
              <a:rPr lang="sv-SE" sz="1900" b="0" i="0" u="none" strike="noStrike" dirty="0" err="1">
                <a:effectLst/>
                <a:latin typeface="Calibri" panose="020F0502020204030204" pitchFamily="34" charset="0"/>
                <a:cs typeface="Calibri" panose="020F0502020204030204" pitchFamily="34" charset="0"/>
              </a:rPr>
              <a:t>ajuster votre orientation </a:t>
            </a:r>
            <a:r>
              <a:rPr lang="sv-SE" sz="1900" b="0" i="0" u="none" strike="noStrike" dirty="0">
                <a:effectLst/>
                <a:latin typeface="Calibri" panose="020F0502020204030204" pitchFamily="34" charset="0"/>
                <a:cs typeface="Calibri" panose="020F0502020204030204" pitchFamily="34" charset="0"/>
              </a:rPr>
              <a:t>au fur et à mesure que </a:t>
            </a:r>
            <a:r>
              <a:rPr lang="sv-SE" sz="1900" b="0" i="0" u="none" strike="noStrike" dirty="0" err="1">
                <a:effectLst/>
                <a:latin typeface="Calibri" panose="020F0502020204030204" pitchFamily="34" charset="0"/>
                <a:cs typeface="Calibri" panose="020F0502020204030204" pitchFamily="34" charset="0"/>
              </a:rPr>
              <a:t>vos </a:t>
            </a:r>
            <a:r>
              <a:rPr lang="sv-SE" sz="1900" b="0" i="0" u="none" strike="noStrike" dirty="0">
                <a:effectLst/>
                <a:latin typeface="Calibri" panose="020F0502020204030204" pitchFamily="34" charset="0"/>
                <a:cs typeface="Calibri" panose="020F0502020204030204" pitchFamily="34" charset="0"/>
              </a:rPr>
              <a:t>passions et vos </a:t>
            </a:r>
            <a:r>
              <a:rPr lang="sv-SE" sz="1900" b="0" i="0" u="none" strike="noStrike" dirty="0" err="1">
                <a:effectLst/>
                <a:latin typeface="Calibri" panose="020F0502020204030204" pitchFamily="34" charset="0"/>
                <a:cs typeface="Calibri" panose="020F0502020204030204" pitchFamily="34" charset="0"/>
              </a:rPr>
              <a:t>objectifs changent </a:t>
            </a:r>
            <a:r>
              <a:rPr lang="sv-SE" sz="1900" b="0" i="0" u="none" strike="noStrike" dirty="0">
                <a:effectLst/>
                <a:latin typeface="Calibri" panose="020F0502020204030204" pitchFamily="34" charset="0"/>
                <a:cs typeface="Calibri" panose="020F0502020204030204" pitchFamily="34" charset="0"/>
              </a:rPr>
              <a:t>?</a:t>
            </a:r>
          </a:p>
          <a:p>
            <a:pPr marL="514352" indent="-285750" algn="l">
              <a:buFont typeface="Wingdings" pitchFamily="2" charset="2"/>
              <a:buChar char="Ø"/>
            </a:pPr>
            <a:endParaRPr lang="sv-SE" sz="1900" b="1" i="0" u="none" strike="noStrike" dirty="0">
              <a:effectLst/>
              <a:latin typeface="Calibri" panose="020F0502020204030204" pitchFamily="34" charset="0"/>
              <a:cs typeface="Calibri" panose="020F0502020204030204" pitchFamily="34" charset="0"/>
            </a:endParaRPr>
          </a:p>
          <a:p>
            <a:pPr marL="514352" indent="-285750" algn="l">
              <a:buFont typeface="Wingdings" pitchFamily="2" charset="2"/>
              <a:buChar char="Ø"/>
            </a:pPr>
            <a:r>
              <a:rPr lang="sv-SE" sz="1900" b="1" i="0" u="none" strike="noStrike" dirty="0" err="1">
                <a:effectLst/>
                <a:latin typeface="Calibri" panose="020F0502020204030204" pitchFamily="34" charset="0"/>
                <a:cs typeface="Calibri" panose="020F0502020204030204" pitchFamily="34" charset="0"/>
              </a:rPr>
              <a:t>Quels rappels peuvent vous aider à rester </a:t>
            </a:r>
            <a:r>
              <a:rPr lang="sv-SE" sz="1900" b="1" i="0" u="none" strike="noStrike" dirty="0">
                <a:effectLst/>
                <a:latin typeface="Calibri" panose="020F0502020204030204" pitchFamily="34" charset="0"/>
                <a:cs typeface="Calibri" panose="020F0502020204030204" pitchFamily="34" charset="0"/>
              </a:rPr>
              <a:t>concentré sur votre </a:t>
            </a:r>
            <a:r>
              <a:rPr lang="sv-SE" sz="1900" b="1" i="0" u="none" strike="noStrike" dirty="0" err="1">
                <a:effectLst/>
                <a:latin typeface="Calibri" panose="020F0502020204030204" pitchFamily="34" charset="0"/>
                <a:cs typeface="Calibri" panose="020F0502020204030204" pitchFamily="34" charset="0"/>
              </a:rPr>
              <a:t>objectif </a:t>
            </a:r>
            <a:r>
              <a:rPr lang="sv-SE" sz="1900" b="1"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Des repères visuels </a:t>
            </a:r>
            <a:r>
              <a:rPr lang="sv-SE" sz="1900" b="0" i="0" u="none" strike="noStrike" dirty="0">
                <a:effectLst/>
                <a:latin typeface="Calibri" panose="020F0502020204030204" pitchFamily="34" charset="0"/>
                <a:cs typeface="Calibri" panose="020F0502020204030204" pitchFamily="34" charset="0"/>
              </a:rPr>
              <a:t>ou des symboles </a:t>
            </a:r>
            <a:r>
              <a:rPr lang="sv-SE" sz="1900" b="0" i="0" u="none" strike="noStrike" dirty="0" err="1">
                <a:effectLst/>
                <a:latin typeface="Calibri" panose="020F0502020204030204" pitchFamily="34" charset="0"/>
                <a:cs typeface="Calibri" panose="020F0502020204030204" pitchFamily="34" charset="0"/>
              </a:rPr>
              <a:t>représentant votre Ikigai pourraient-ils vous aider à vous motiver </a:t>
            </a:r>
            <a:r>
              <a:rPr lang="sv-SE" sz="1900" b="0" i="0" u="none" strike="noStrike" dirty="0">
                <a:effectLst/>
                <a:latin typeface="Calibri" panose="020F0502020204030204" pitchFamily="34" charset="0"/>
                <a:cs typeface="Calibri" panose="020F0502020204030204" pitchFamily="34" charset="0"/>
              </a:rPr>
              <a:t>? </a:t>
            </a:r>
            <a:r>
              <a:rPr lang="sv-SE" sz="1900" b="0" i="0" u="none" strike="noStrike" dirty="0" err="1">
                <a:effectLst/>
                <a:latin typeface="Calibri" panose="020F0502020204030204" pitchFamily="34" charset="0"/>
                <a:cs typeface="Calibri" panose="020F0502020204030204" pitchFamily="34" charset="0"/>
              </a:rPr>
              <a:t>Où les placeriez-vous pour qu'ils soient visibles tous les jours </a:t>
            </a:r>
            <a:r>
              <a:rPr lang="sv-SE" sz="1900" b="0" i="0" u="none" strike="noStrike" dirty="0">
                <a:effectLst/>
                <a:latin typeface="Calibri" panose="020F0502020204030204" pitchFamily="34" charset="0"/>
                <a:cs typeface="Calibri" panose="020F0502020204030204" pitchFamily="34" charset="0"/>
              </a:rPr>
              <a:t>?</a:t>
            </a:r>
          </a:p>
          <a:p>
            <a:pPr algn="l"/>
            <a:endParaRPr lang="sv-SE" sz="1600" b="1" i="0" u="none" strike="noStrike" dirty="0">
              <a:solidFill>
                <a:srgbClr val="000000"/>
              </a:solidFill>
              <a:effectLst/>
              <a:latin typeface="Calibri" panose="020F0502020204030204" pitchFamily="34" charset="0"/>
              <a:cs typeface="Calibri" panose="020F0502020204030204" pitchFamily="34" charset="0"/>
            </a:endParaRPr>
          </a:p>
        </p:txBody>
      </p:sp>
      <p:sp>
        <p:nvSpPr>
          <p:cNvPr id="677" name="Google Shape;677;p17">
            <a:extLst>
              <a:ext uri="{FF2B5EF4-FFF2-40B4-BE49-F238E27FC236}">
                <a16:creationId xmlns:a16="http://schemas.microsoft.com/office/drawing/2014/main" id="{2E36024B-1376-A126-7159-D51810C35247}"/>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6D6302AE-9D53-E5D0-AE6E-095ACF3D4DC3}"/>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A5E8163-5AE2-0C21-AB69-AA3E10B03F1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5B1DFCD1-2131-BE1C-5C3B-8F8AADC58ED2}"/>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4B55EB2-933D-61D9-2F5F-6F245065426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4785D9D6-FD0A-4180-F35C-D6CD491665D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ED87B492-A802-AD8C-6333-7118A091965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C08ACED1-2960-992F-1641-68AED46B955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7A965FF-6E8C-6C80-82DF-4F92FA94BE29}"/>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80D8FB1-2225-ABD9-711D-0E5FE8F57C7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0F434D76-9020-762C-B38C-3B251FB25B37}"/>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3C242C8B-B15A-6013-D2D9-F1A246739F0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3AB6980-964B-4AA8-73DB-D8AA6DE3BCA6}"/>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78B4124B-2644-7E9A-6E10-B7BB3BC55DBE}"/>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8C7281C-FB19-7AF5-0613-5494639945E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47B8866D-A62C-64EB-1922-0B80CD1D2AF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F087328F-20CF-6FA3-22AF-0C9D0CB550BA}"/>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3862CE5-2B9F-4DB4-9BC6-A74AC4214A69}"/>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E.13</a:t>
            </a:r>
            <a:endParaRPr sz="3000" dirty="0">
              <a:solidFill>
                <a:srgbClr val="FF9934"/>
              </a:solidFill>
            </a:endParaRPr>
          </a:p>
        </p:txBody>
      </p:sp>
      <p:sp>
        <p:nvSpPr>
          <p:cNvPr id="5" name="Google Shape;675;p17">
            <a:extLst>
              <a:ext uri="{FF2B5EF4-FFF2-40B4-BE49-F238E27FC236}">
                <a16:creationId xmlns:a16="http://schemas.microsoft.com/office/drawing/2014/main" id="{4EFBFED9-4E1C-80BD-EA3D-679A4924D4E0}"/>
              </a:ext>
            </a:extLst>
          </p:cNvPr>
          <p:cNvSpPr txBox="1">
            <a:spLocks noGrp="1"/>
          </p:cNvSpPr>
          <p:nvPr>
            <p:ph type="body" idx="2"/>
          </p:nvPr>
        </p:nvSpPr>
        <p:spPr>
          <a:xfrm>
            <a:off x="1315671" y="440538"/>
            <a:ext cx="7628165" cy="783671"/>
          </a:xfrm>
          <a:prstGeom prst="rect">
            <a:avLst/>
          </a:prstGeom>
          <a:noFill/>
          <a:ln>
            <a:noFill/>
          </a:ln>
        </p:spPr>
        <p:txBody>
          <a:bodyPr spcFirstLastPara="1" wrap="square" lIns="91426" tIns="91426" rIns="91426" bIns="91426" anchor="t" anchorCtr="0">
            <a:noAutofit/>
          </a:bodyPr>
          <a:lstStyle/>
          <a:p>
            <a:pPr marL="0" indent="0"/>
            <a:r>
              <a:rPr lang="en-GB" sz="1500" dirty="0">
                <a:solidFill>
                  <a:srgbClr val="FF9933"/>
                </a:solidFill>
              </a:rPr>
              <a:t>Exercice : </a:t>
            </a:r>
            <a:r>
              <a:rPr lang="en-GB" sz="1500" b="0" dirty="0">
                <a:solidFill>
                  <a:schemeClr val="tx2">
                    <a:lumMod val="50000"/>
                  </a:schemeClr>
                </a:solidFill>
              </a:rPr>
              <a:t>Prenez le temps de réfléchir aux questions suivantes et </a:t>
            </a:r>
            <a:r>
              <a:rPr lang="en-GB" sz="1500" b="0" dirty="0" err="1">
                <a:solidFill>
                  <a:schemeClr val="tx2">
                    <a:lumMod val="50000"/>
                  </a:schemeClr>
                </a:solidFill>
              </a:rPr>
              <a:t>notez</a:t>
            </a:r>
            <a:r>
              <a:rPr lang="en-GB" sz="1500" b="0" dirty="0">
                <a:solidFill>
                  <a:schemeClr val="tx2">
                    <a:lumMod val="50000"/>
                  </a:schemeClr>
                </a:solidFill>
              </a:rPr>
              <a:t> </a:t>
            </a:r>
            <a:r>
              <a:rPr lang="en-GB" sz="1500" b="0" dirty="0" err="1">
                <a:solidFill>
                  <a:schemeClr val="tx2">
                    <a:lumMod val="50000"/>
                  </a:schemeClr>
                </a:solidFill>
              </a:rPr>
              <a:t>vos</a:t>
            </a:r>
            <a:r>
              <a:rPr lang="en-GB" sz="1500" b="0" dirty="0">
                <a:solidFill>
                  <a:schemeClr val="tx2">
                    <a:lumMod val="50000"/>
                  </a:schemeClr>
                </a:solidFill>
              </a:rPr>
              <a:t> </a:t>
            </a:r>
            <a:r>
              <a:rPr lang="en-GB" sz="1500" b="0" dirty="0" err="1">
                <a:solidFill>
                  <a:schemeClr val="tx2">
                    <a:lumMod val="50000"/>
                  </a:schemeClr>
                </a:solidFill>
              </a:rPr>
              <a:t>réflexions</a:t>
            </a:r>
            <a:r>
              <a:rPr lang="en-GB" sz="1500" b="0" dirty="0">
                <a:solidFill>
                  <a:schemeClr val="tx2">
                    <a:lumMod val="50000"/>
                  </a:schemeClr>
                </a:solidFill>
              </a:rPr>
              <a:t>. </a:t>
            </a:r>
          </a:p>
        </p:txBody>
      </p:sp>
      <p:sp>
        <p:nvSpPr>
          <p:cNvPr id="6" name="ZoneTexte 5">
            <a:extLst>
              <a:ext uri="{FF2B5EF4-FFF2-40B4-BE49-F238E27FC236}">
                <a16:creationId xmlns:a16="http://schemas.microsoft.com/office/drawing/2014/main" id="{05B453D7-0BFB-8E49-2ED4-77E887BC3698}"/>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183594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731409F-C278-3383-6B27-C63133665945}"/>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939EF291-A4AC-4AC0-7250-A46F03D35FC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0CCF728F-9101-E9FA-6D12-D9E7EAB912C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E95E0DDD-FCBB-5BB0-9E01-C95E3670D8CD}"/>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lgn="l" rtl="0" fontAlgn="base">
              <a:buFont typeface="Wingdings" pitchFamily="2" charset="2"/>
              <a:buChar char="Ø"/>
            </a:pPr>
            <a:r>
              <a:rPr lang="sv-SE" sz="1600" dirty="0" err="1">
                <a:solidFill>
                  <a:schemeClr val="tx2">
                    <a:lumMod val="50000"/>
                  </a:schemeClr>
                </a:solidFill>
                <a:latin typeface="Calibri" panose="020F0502020204030204" pitchFamily="34" charset="0"/>
                <a:cs typeface="Calibri" panose="020F0502020204030204" pitchFamily="34" charset="0"/>
              </a:rPr>
              <a:t>Sur la base de </a:t>
            </a:r>
            <a:r>
              <a:rPr lang="sv-SE" sz="1600" dirty="0">
                <a:solidFill>
                  <a:schemeClr val="tx2">
                    <a:lumMod val="50000"/>
                  </a:schemeClr>
                </a:solidFill>
                <a:latin typeface="Calibri" panose="020F0502020204030204" pitchFamily="34" charset="0"/>
                <a:cs typeface="Calibri" panose="020F0502020204030204" pitchFamily="34" charset="0"/>
              </a:rPr>
              <a:t>l'</a:t>
            </a:r>
            <a:r>
              <a:rPr lang="sv-SE" sz="1600" dirty="0" err="1">
                <a:solidFill>
                  <a:schemeClr val="tx2">
                    <a:lumMod val="50000"/>
                  </a:schemeClr>
                </a:solidFill>
                <a:latin typeface="Calibri" panose="020F0502020204030204" pitchFamily="34" charset="0"/>
                <a:cs typeface="Calibri" panose="020F0502020204030204" pitchFamily="34" charset="0"/>
              </a:rPr>
              <a:t>exercice de </a:t>
            </a:r>
            <a:r>
              <a:rPr lang="sv-SE" sz="1600" dirty="0">
                <a:solidFill>
                  <a:schemeClr val="tx2">
                    <a:lumMod val="50000"/>
                  </a:schemeClr>
                </a:solidFill>
                <a:latin typeface="Calibri" panose="020F0502020204030204" pitchFamily="34" charset="0"/>
                <a:cs typeface="Calibri" panose="020F0502020204030204" pitchFamily="34" charset="0"/>
              </a:rPr>
              <a:t>la </a:t>
            </a:r>
            <a:r>
              <a:rPr lang="sv-SE" sz="1600" dirty="0" err="1">
                <a:solidFill>
                  <a:schemeClr val="tx2">
                    <a:lumMod val="50000"/>
                  </a:schemeClr>
                </a:solidFill>
                <a:latin typeface="Calibri" panose="020F0502020204030204" pitchFamily="34" charset="0"/>
                <a:cs typeface="Calibri" panose="020F0502020204030204" pitchFamily="34" charset="0"/>
              </a:rPr>
              <a:t>diapositive précédente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quelles sont vos trois réflexions les plus importantes </a:t>
            </a:r>
            <a:r>
              <a:rPr lang="sv-SE" sz="1600" dirty="0">
                <a:solidFill>
                  <a:schemeClr val="tx2">
                    <a:lumMod val="50000"/>
                  </a:schemeClr>
                </a:solidFill>
                <a:latin typeface="Calibri" panose="020F0502020204030204" pitchFamily="34" charset="0"/>
                <a:cs typeface="Calibri" panose="020F0502020204030204" pitchFamily="34" charset="0"/>
              </a:rPr>
              <a:t>à ce jour </a:t>
            </a:r>
            <a:r>
              <a:rPr lang="sv-SE" sz="1600" i="0" u="none" strike="noStrike" dirty="0">
                <a:solidFill>
                  <a:schemeClr val="tx2">
                    <a:lumMod val="50000"/>
                  </a:schemeClr>
                </a:solidFill>
                <a:effectLst/>
                <a:latin typeface="Calibri" panose="020F0502020204030204" pitchFamily="34" charset="0"/>
                <a:cs typeface="Calibri" panose="020F0502020204030204" pitchFamily="34" charset="0"/>
              </a:rPr>
              <a:t>? </a:t>
            </a:r>
            <a:endParaRPr lang="en-GB" sz="1600" dirty="0"/>
          </a:p>
          <a:p>
            <a:pPr marL="0" indent="0"/>
            <a:endParaRPr lang="en-GB" sz="1600" dirty="0"/>
          </a:p>
          <a:p>
            <a:pPr marL="0" indent="0"/>
            <a:endParaRPr lang="en-GB" sz="1600" dirty="0"/>
          </a:p>
          <a:p>
            <a:pPr marL="0" indent="0"/>
            <a:endParaRPr lang="en-GB" sz="1600" dirty="0"/>
          </a:p>
          <a:p>
            <a:pPr marL="0" indent="0"/>
            <a:endParaRPr lang="en-GB" sz="1600" dirty="0"/>
          </a:p>
        </p:txBody>
      </p:sp>
      <p:sp>
        <p:nvSpPr>
          <p:cNvPr id="677" name="Google Shape;677;p17">
            <a:extLst>
              <a:ext uri="{FF2B5EF4-FFF2-40B4-BE49-F238E27FC236}">
                <a16:creationId xmlns:a16="http://schemas.microsoft.com/office/drawing/2014/main" id="{8A8D6618-1A36-B871-E446-0970114F3C6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79541B8-C27D-0B2F-0607-86917F420B53}"/>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4835BEAA-71C3-8679-A8BB-774844E871CE}"/>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20DEE4D-3377-87A5-1901-0FA7E54A6CA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DD8093F6-39A6-FA93-669F-9F7514691FA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9C3EF7B0-836A-E112-3618-620E7EA66736}"/>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351062E5-829C-67D7-9E51-6DAFD5CB254A}"/>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BCA76542-ADFA-7BBA-BFB0-85F29EF8A5D1}"/>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940AEB11-0B2F-7DFA-D425-6E3BA55F4630}"/>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CE8BB22-34FA-99F2-E5E2-5D1C58AE667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C3EF3846-21B7-7CF6-0053-1162A9C18D64}"/>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D03C9054-06A8-B3A7-0953-BB06C648868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86CD61E0-BA3A-55D6-00F7-855B2706A69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7380ED6-05F3-D4B2-45C6-0EAC72EA810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5D6F3076-FD9E-1083-9C5A-0D0983139A9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216020C5-3C40-6327-921E-DCBF38E9453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870561A-EB81-65F3-7F27-5BF381165D95}"/>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69D2BD1D-C2C8-BF7A-0CC4-9E2BC231CA96}"/>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E.13</a:t>
            </a:r>
            <a:endParaRPr sz="3000" dirty="0">
              <a:solidFill>
                <a:srgbClr val="FF9934"/>
              </a:solidFill>
            </a:endParaRPr>
          </a:p>
        </p:txBody>
      </p:sp>
      <p:sp>
        <p:nvSpPr>
          <p:cNvPr id="5" name="Google Shape;675;p17">
            <a:extLst>
              <a:ext uri="{FF2B5EF4-FFF2-40B4-BE49-F238E27FC236}">
                <a16:creationId xmlns:a16="http://schemas.microsoft.com/office/drawing/2014/main" id="{1E0685C6-C905-E4EC-9A5F-4D1E09F51DEC}"/>
              </a:ext>
            </a:extLst>
          </p:cNvPr>
          <p:cNvSpPr txBox="1">
            <a:spLocks noGrp="1"/>
          </p:cNvSpPr>
          <p:nvPr>
            <p:ph type="body" idx="2"/>
          </p:nvPr>
        </p:nvSpPr>
        <p:spPr>
          <a:xfrm>
            <a:off x="1315671" y="440538"/>
            <a:ext cx="7628165" cy="783671"/>
          </a:xfrm>
          <a:prstGeom prst="rect">
            <a:avLst/>
          </a:prstGeom>
          <a:noFill/>
          <a:ln>
            <a:noFill/>
          </a:ln>
        </p:spPr>
        <p:txBody>
          <a:bodyPr spcFirstLastPara="1" wrap="square" lIns="91426" tIns="91426" rIns="91426" bIns="91426" anchor="t" anchorCtr="0">
            <a:noAutofit/>
          </a:bodyPr>
          <a:lstStyle/>
          <a:p>
            <a:pPr marL="0" indent="0"/>
            <a:r>
              <a:rPr lang="en-GB" sz="1500" dirty="0">
                <a:solidFill>
                  <a:srgbClr val="FF9933"/>
                </a:solidFill>
              </a:rPr>
              <a:t>Exercice : </a:t>
            </a:r>
            <a:r>
              <a:rPr lang="en-GB" sz="1500" b="0" dirty="0">
                <a:solidFill>
                  <a:schemeClr val="tx2">
                    <a:lumMod val="50000"/>
                  </a:schemeClr>
                </a:solidFill>
              </a:rPr>
              <a:t>Prenez le temps de réfléchir aux questions suivantes et </a:t>
            </a:r>
            <a:r>
              <a:rPr lang="en-GB" sz="1500" b="0" dirty="0" err="1">
                <a:solidFill>
                  <a:schemeClr val="tx2">
                    <a:lumMod val="50000"/>
                  </a:schemeClr>
                </a:solidFill>
              </a:rPr>
              <a:t>notez</a:t>
            </a:r>
            <a:r>
              <a:rPr lang="en-GB" sz="1500" b="0" dirty="0">
                <a:solidFill>
                  <a:schemeClr val="tx2">
                    <a:lumMod val="50000"/>
                  </a:schemeClr>
                </a:solidFill>
              </a:rPr>
              <a:t> </a:t>
            </a:r>
            <a:r>
              <a:rPr lang="en-GB" sz="1500" b="0" dirty="0" err="1">
                <a:solidFill>
                  <a:schemeClr val="tx2">
                    <a:lumMod val="50000"/>
                  </a:schemeClr>
                </a:solidFill>
              </a:rPr>
              <a:t>vos</a:t>
            </a:r>
            <a:r>
              <a:rPr lang="en-GB" sz="1500" b="0" dirty="0">
                <a:solidFill>
                  <a:schemeClr val="tx2">
                    <a:lumMod val="50000"/>
                  </a:schemeClr>
                </a:solidFill>
              </a:rPr>
              <a:t> </a:t>
            </a:r>
            <a:r>
              <a:rPr lang="en-GB" sz="1500" b="0" dirty="0" err="1">
                <a:solidFill>
                  <a:schemeClr val="tx2">
                    <a:lumMod val="50000"/>
                  </a:schemeClr>
                </a:solidFill>
              </a:rPr>
              <a:t>réflexions</a:t>
            </a:r>
            <a:r>
              <a:rPr lang="en-GB" sz="1500" b="0" dirty="0">
                <a:solidFill>
                  <a:schemeClr val="tx2">
                    <a:lumMod val="50000"/>
                  </a:schemeClr>
                </a:solidFill>
              </a:rPr>
              <a:t>. </a:t>
            </a:r>
          </a:p>
        </p:txBody>
      </p:sp>
      <p:sp>
        <p:nvSpPr>
          <p:cNvPr id="6" name="ZoneTexte 5">
            <a:extLst>
              <a:ext uri="{FF2B5EF4-FFF2-40B4-BE49-F238E27FC236}">
                <a16:creationId xmlns:a16="http://schemas.microsoft.com/office/drawing/2014/main" id="{81F7179C-5738-464C-A934-2012BAD3E975}"/>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1342982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045F6D7-5830-14BB-AE45-A5BB80575AFF}"/>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8ECBB46-BA7D-D721-AB80-90B8AB90360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D9E05506-F044-CE45-D294-80DAB9DF497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2A4FB4E8-2405-A7FE-5DE5-727553E150F0}"/>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it"/>
              <a:t>Cliquez ici pour taper</a:t>
            </a:r>
            <a:endParaRPr dirty="0"/>
          </a:p>
        </p:txBody>
      </p:sp>
      <p:sp>
        <p:nvSpPr>
          <p:cNvPr id="529" name="Google Shape;529;p70">
            <a:extLst>
              <a:ext uri="{FF2B5EF4-FFF2-40B4-BE49-F238E27FC236}">
                <a16:creationId xmlns:a16="http://schemas.microsoft.com/office/drawing/2014/main" id="{44F8A882-FC21-D74C-E1A7-9E9DD8E9B5FC}"/>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117C518D-06BE-58AD-4272-70557385360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D25ACC20-8DA4-DD95-F039-68896E20F9C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12</a:t>
            </a:fld>
            <a:endParaRPr dirty="0"/>
          </a:p>
        </p:txBody>
      </p:sp>
      <p:sp>
        <p:nvSpPr>
          <p:cNvPr id="532" name="Google Shape;532;p70">
            <a:extLst>
              <a:ext uri="{FF2B5EF4-FFF2-40B4-BE49-F238E27FC236}">
                <a16:creationId xmlns:a16="http://schemas.microsoft.com/office/drawing/2014/main" id="{4BDB8F89-D15C-887D-85C5-CF31AAC440C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DF06AE0-8455-5849-6334-D3A361031E4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76B01ADE-526F-9300-7EF3-9756BBBFB22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DF7796B-8626-85F6-66F2-5E53266A19C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D45C471F-613C-C964-E72A-C30F2ADFE181}"/>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B8FBC24-3BB8-A603-7A92-ECC5946EF0C6}"/>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F1738B8-F96F-0084-C28D-1D5FD510F38B}"/>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E6624BE-EFBC-5786-E59C-014D799F17CB}"/>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D36ED75B-389C-0E10-E077-3BADA324AF61}"/>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5A978A29-D6E2-5951-7A44-BBA9011138F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7E5FA45-49B9-260C-EAE5-139976FCDF7E}"/>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C107E1F6-D483-6637-50BB-3EFE09C89CA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21EAF734-6F1B-977A-ACB4-BE3DB89ACCC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F9C3EF2A-CD29-0C70-9AA6-56ABDD5755C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7BD4A221-7AFC-8455-FD7F-09530AFBD820}"/>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BEF99CC-2DE3-1517-21A3-1D03627B527A}"/>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048296C-6C16-BF35-42EE-E1756711289A}"/>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E5776EA0-26D3-C38C-D95D-3CB8FBB40655}"/>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6B04838D-27BA-43F1-6135-30FDDC3BCDA6}"/>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611B472A-7CB7-8115-49C0-6017A842BDFE}"/>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F6215883-9C3C-0BC4-8738-D9DD38B0285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E4832F71-39E7-29F3-36E1-DBA2AF48BFD1}"/>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42F46A53-9B3F-9FBC-C92B-A690BE22038A}"/>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FF2F92FA-C8DF-7EC6-67C1-EE8BB9D14DB9}"/>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A3742C16-D9D7-1091-3CDA-45873812DBF8}"/>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CEEF326-B408-BC4E-DBEA-23CC4503F16D}"/>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F013C5A4-D055-7603-88A9-EFBAD7FC4685}"/>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8C751126-108A-1A7B-DA42-1FA58C223EF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2699A6DA-36E8-2D3D-2C88-159B2BA5AB64}"/>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84B1CAAF-7D6C-AC74-AEE6-CC6266FB4B9D}"/>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8295291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3D550C7A-CF01-69D3-8CB8-D14E6AFF7209}"/>
              </a:ext>
            </a:extLst>
          </p:cNvPr>
          <p:cNvSpPr>
            <a:spLocks noGrp="1"/>
          </p:cNvSpPr>
          <p:nvPr>
            <p:ph type="body" idx="1"/>
          </p:nvPr>
        </p:nvSpPr>
        <p:spPr>
          <a:xfrm>
            <a:off x="544390" y="1516694"/>
            <a:ext cx="4027610" cy="2887439"/>
          </a:xfrm>
        </p:spPr>
        <p:txBody>
          <a:bodyPr>
            <a:normAutofit fontScale="92500"/>
          </a:bodyPr>
          <a:lstStyle/>
          <a:p>
            <a:pPr rtl="0"/>
            <a:r>
              <a:rPr lang="sv-SE" sz="1600" b="0" i="0" u="none" strike="noStrike" dirty="0" err="1">
                <a:effectLst/>
                <a:latin typeface="Calibri" panose="020F0502020204030204" pitchFamily="34" charset="0"/>
                <a:cs typeface="Calibri" panose="020F0502020204030204" pitchFamily="34" charset="0"/>
              </a:rPr>
              <a:t>Ikigai </a:t>
            </a:r>
            <a:r>
              <a:rPr lang="sv-SE" sz="1600" b="0" i="0" u="none" strike="noStrike" dirty="0">
                <a:effectLst/>
                <a:latin typeface="Calibri" panose="020F0502020204030204" pitchFamily="34" charset="0"/>
                <a:cs typeface="Calibri" panose="020F0502020204030204" pitchFamily="34" charset="0"/>
              </a:rPr>
              <a:t>se traduit </a:t>
            </a:r>
            <a:r>
              <a:rPr lang="sv-SE" sz="1600" b="0" i="0" u="none" strike="noStrike" dirty="0" err="1">
                <a:effectLst/>
                <a:latin typeface="Calibri" panose="020F0502020204030204" pitchFamily="34" charset="0"/>
                <a:cs typeface="Calibri" panose="020F0502020204030204" pitchFamily="34" charset="0"/>
              </a:rPr>
              <a:t>approximativement </a:t>
            </a:r>
            <a:r>
              <a:rPr lang="sv-SE" sz="1600" b="0" i="0" u="none" strike="noStrike" dirty="0">
                <a:effectLst/>
                <a:latin typeface="Calibri" panose="020F0502020204030204" pitchFamily="34" charset="0"/>
                <a:cs typeface="Calibri" panose="020F0502020204030204" pitchFamily="34" charset="0"/>
              </a:rPr>
              <a:t>par "une </a:t>
            </a:r>
            <a:r>
              <a:rPr lang="sv-SE" sz="1600" b="0" i="0" u="none" strike="noStrike" dirty="0" err="1">
                <a:effectLst/>
                <a:latin typeface="Calibri" panose="020F0502020204030204" pitchFamily="34" charset="0"/>
                <a:cs typeface="Calibri" panose="020F0502020204030204" pitchFamily="34" charset="0"/>
              </a:rPr>
              <a:t>raison</a:t>
            </a:r>
            <a:r>
              <a:rPr lang="sv-SE" sz="1600" b="0" i="0" u="none" strike="noStrike" dirty="0">
                <a:effectLst/>
                <a:latin typeface="Calibri" panose="020F0502020204030204" pitchFamily="34" charset="0"/>
                <a:cs typeface="Calibri" panose="020F0502020204030204" pitchFamily="34" charset="0"/>
              </a:rPr>
              <a:t> d'</a:t>
            </a:r>
            <a:r>
              <a:rPr lang="sv-SE" sz="1600" b="0" i="0" u="none" strike="noStrike" dirty="0" err="1">
                <a:effectLst/>
                <a:latin typeface="Calibri" panose="020F0502020204030204" pitchFamily="34" charset="0"/>
                <a:cs typeface="Calibri" panose="020F0502020204030204" pitchFamily="34" charset="0"/>
              </a:rPr>
              <a:t>être</a:t>
            </a:r>
            <a:r>
              <a:rPr lang="sv-SE" sz="1600" b="0" i="0" u="none" strike="noStrike" dirty="0">
                <a:effectLst/>
                <a:latin typeface="Calibri" panose="020F0502020204030204" pitchFamily="34" charset="0"/>
                <a:cs typeface="Calibri" panose="020F0502020204030204" pitchFamily="34" charset="0"/>
              </a:rPr>
              <a:t>" ou "</a:t>
            </a:r>
            <a:r>
              <a:rPr lang="sv-SE" sz="1600" b="1" i="0" u="none" strike="noStrike" dirty="0">
                <a:effectLst/>
                <a:latin typeface="Calibri" panose="020F0502020204030204" pitchFamily="34" charset="0"/>
                <a:cs typeface="Calibri" panose="020F0502020204030204" pitchFamily="34" charset="0"/>
              </a:rPr>
              <a:t>une </a:t>
            </a:r>
            <a:r>
              <a:rPr lang="sv-SE" sz="1600" b="1" i="0" u="none" strike="noStrike" dirty="0" err="1">
                <a:effectLst/>
                <a:latin typeface="Calibri" panose="020F0502020204030204" pitchFamily="34" charset="0"/>
                <a:cs typeface="Calibri" panose="020F0502020204030204" pitchFamily="34" charset="0"/>
              </a:rPr>
              <a:t>raison </a:t>
            </a:r>
            <a:r>
              <a:rPr lang="sv-SE" sz="1600" b="1" i="0" u="none" strike="noStrike" dirty="0">
                <a:effectLst/>
                <a:latin typeface="Calibri" panose="020F0502020204030204" pitchFamily="34" charset="0"/>
                <a:cs typeface="Calibri" panose="020F0502020204030204" pitchFamily="34" charset="0"/>
              </a:rPr>
              <a:t>de </a:t>
            </a:r>
            <a:r>
              <a:rPr lang="sv-SE" sz="1600" b="1" i="0" u="none" strike="noStrike" dirty="0" err="1">
                <a:effectLst/>
                <a:latin typeface="Calibri" panose="020F0502020204030204" pitchFamily="34" charset="0"/>
                <a:cs typeface="Calibri" panose="020F0502020204030204" pitchFamily="34" charset="0"/>
              </a:rPr>
              <a:t>se lever </a:t>
            </a:r>
            <a:r>
              <a:rPr lang="sv-SE" sz="1600" b="1" i="0" u="none" strike="noStrike" dirty="0">
                <a:effectLst/>
                <a:latin typeface="Calibri" panose="020F0502020204030204" pitchFamily="34" charset="0"/>
                <a:cs typeface="Calibri" panose="020F0502020204030204" pitchFamily="34" charset="0"/>
              </a:rPr>
              <a:t>le </a:t>
            </a:r>
            <a:r>
              <a:rPr lang="sv-SE" sz="1600" b="1" i="0" u="none" strike="noStrike" dirty="0" err="1">
                <a:effectLst/>
                <a:latin typeface="Calibri" panose="020F0502020204030204" pitchFamily="34" charset="0"/>
                <a:cs typeface="Calibri" panose="020F0502020204030204" pitchFamily="34" charset="0"/>
              </a:rPr>
              <a:t>matin</a:t>
            </a:r>
            <a:r>
              <a:rPr lang="sv-SE" sz="1600" b="0" i="0" u="none" strike="noStrike" dirty="0">
                <a:effectLst/>
                <a:latin typeface="Calibri" panose="020F0502020204030204" pitchFamily="34" charset="0"/>
                <a:cs typeface="Calibri" panose="020F0502020204030204" pitchFamily="34" charset="0"/>
              </a:rPr>
              <a:t>". </a:t>
            </a:r>
            <a:r>
              <a:rPr lang="sv-SE" sz="1600" b="0" i="0" u="none" strike="noStrike" dirty="0" err="1">
                <a:effectLst/>
                <a:latin typeface="Calibri" panose="020F0502020204030204" pitchFamily="34" charset="0"/>
                <a:cs typeface="Calibri" panose="020F0502020204030204" pitchFamily="34" charset="0"/>
              </a:rPr>
              <a:t>Il est souvent décrit </a:t>
            </a:r>
            <a:r>
              <a:rPr lang="sv-SE" sz="1600" b="0" i="0" u="none" strike="noStrike" dirty="0">
                <a:effectLst/>
                <a:latin typeface="Calibri" panose="020F0502020204030204" pitchFamily="34" charset="0"/>
                <a:cs typeface="Calibri" panose="020F0502020204030204" pitchFamily="34" charset="0"/>
              </a:rPr>
              <a:t>comme l'</a:t>
            </a:r>
            <a:r>
              <a:rPr lang="sv-SE" sz="1600" b="0" i="0" u="none" strike="noStrike" dirty="0" err="1">
                <a:effectLst/>
                <a:latin typeface="Calibri" panose="020F0502020204030204" pitchFamily="34" charset="0"/>
                <a:cs typeface="Calibri" panose="020F0502020204030204" pitchFamily="34" charset="0"/>
              </a:rPr>
              <a:t>intersection de quatre </a:t>
            </a:r>
            <a:r>
              <a:rPr lang="sv-SE" sz="1600" b="0" i="0" u="none" strike="noStrike" dirty="0">
                <a:effectLst/>
                <a:latin typeface="Calibri" panose="020F0502020204030204" pitchFamily="34" charset="0"/>
                <a:cs typeface="Calibri" panose="020F0502020204030204" pitchFamily="34" charset="0"/>
              </a:rPr>
              <a:t>éléments :</a:t>
            </a:r>
          </a:p>
          <a:p>
            <a:pPr rtl="0"/>
            <a:endParaRPr lang="sv-SE" sz="1600" dirty="0">
              <a:latin typeface="Calibri" panose="020F0502020204030204" pitchFamily="34" charset="0"/>
              <a:cs typeface="Calibri" panose="020F0502020204030204" pitchFamily="34" charset="0"/>
            </a:endParaRPr>
          </a:p>
          <a:p>
            <a:pPr rtl="0"/>
            <a:r>
              <a:rPr lang="sv-SE" sz="1600" i="0" u="none" strike="noStrike" dirty="0">
                <a:effectLst/>
                <a:latin typeface="Calibri" panose="020F0502020204030204" pitchFamily="34" charset="0"/>
                <a:cs typeface="Calibri" panose="020F0502020204030204" pitchFamily="34" charset="0"/>
              </a:rPr>
              <a:t>1. </a:t>
            </a:r>
            <a:r>
              <a:rPr lang="sv-SE" sz="1600" i="0" u="none" strike="noStrike" dirty="0" err="1">
                <a:effectLst/>
                <a:latin typeface="Calibri" panose="020F0502020204030204" pitchFamily="34" charset="0"/>
                <a:cs typeface="Calibri" panose="020F0502020204030204" pitchFamily="34" charset="0"/>
              </a:rPr>
              <a:t>Ce que </a:t>
            </a:r>
            <a:r>
              <a:rPr lang="sv-SE" sz="1600" i="0" u="none" strike="noStrike" dirty="0">
                <a:effectLst/>
                <a:latin typeface="Calibri" panose="020F0502020204030204" pitchFamily="34" charset="0"/>
                <a:cs typeface="Calibri" panose="020F0502020204030204" pitchFamily="34" charset="0"/>
              </a:rPr>
              <a:t>vous aimez (</a:t>
            </a:r>
            <a:r>
              <a:rPr lang="sv-SE" sz="1600" i="0" u="none" strike="noStrike" dirty="0" err="1">
                <a:effectLst/>
                <a:latin typeface="Calibri" panose="020F0502020204030204" pitchFamily="34" charset="0"/>
                <a:cs typeface="Calibri" panose="020F0502020204030204" pitchFamily="34" charset="0"/>
              </a:rPr>
              <a:t>votre </a:t>
            </a:r>
            <a:r>
              <a:rPr lang="sv-SE" sz="1600" i="0" u="none" strike="noStrike" dirty="0">
                <a:effectLst/>
                <a:latin typeface="Calibri" panose="020F0502020204030204" pitchFamily="34" charset="0"/>
                <a:cs typeface="Calibri" panose="020F0502020204030204" pitchFamily="34" charset="0"/>
              </a:rPr>
              <a:t>passion)</a:t>
            </a:r>
          </a:p>
          <a:p>
            <a:pPr rtl="0"/>
            <a:r>
              <a:rPr lang="sv-SE" sz="1600" i="0" u="none" strike="noStrike" dirty="0">
                <a:effectLst/>
                <a:latin typeface="Calibri" panose="020F0502020204030204" pitchFamily="34" charset="0"/>
                <a:cs typeface="Calibri" panose="020F0502020204030204" pitchFamily="34" charset="0"/>
              </a:rPr>
              <a:t>2. </a:t>
            </a:r>
            <a:r>
              <a:rPr lang="sv-SE" sz="1600" i="0" u="none" strike="noStrike" dirty="0" err="1">
                <a:effectLst/>
                <a:latin typeface="Calibri" panose="020F0502020204030204" pitchFamily="34" charset="0"/>
                <a:cs typeface="Calibri" panose="020F0502020204030204" pitchFamily="34" charset="0"/>
              </a:rPr>
              <a:t>Ce que vous </a:t>
            </a:r>
            <a:r>
              <a:rPr lang="sv-SE" sz="1600" i="0" u="none" strike="noStrike" dirty="0">
                <a:effectLst/>
                <a:latin typeface="Calibri" panose="020F0502020204030204" pitchFamily="34" charset="0"/>
                <a:cs typeface="Calibri" panose="020F0502020204030204" pitchFamily="34" charset="0"/>
              </a:rPr>
              <a:t>savez faire (</a:t>
            </a:r>
            <a:r>
              <a:rPr lang="sv-SE" sz="1600" i="0" u="none" strike="noStrike" dirty="0" err="1">
                <a:effectLst/>
                <a:latin typeface="Calibri" panose="020F0502020204030204" pitchFamily="34" charset="0"/>
                <a:cs typeface="Calibri" panose="020F0502020204030204" pitchFamily="34" charset="0"/>
              </a:rPr>
              <a:t>votre vocation</a:t>
            </a:r>
            <a:r>
              <a:rPr lang="sv-SE" sz="1600" i="0" u="none" strike="noStrike" dirty="0">
                <a:effectLst/>
                <a:latin typeface="Calibri" panose="020F0502020204030204" pitchFamily="34" charset="0"/>
                <a:cs typeface="Calibri" panose="020F0502020204030204" pitchFamily="34" charset="0"/>
              </a:rPr>
              <a:t>)</a:t>
            </a:r>
          </a:p>
          <a:p>
            <a:pPr rtl="0"/>
            <a:r>
              <a:rPr lang="sv-SE" sz="1600" i="0" u="none" strike="noStrike" dirty="0">
                <a:effectLst/>
                <a:latin typeface="Calibri" panose="020F0502020204030204" pitchFamily="34" charset="0"/>
                <a:cs typeface="Calibri" panose="020F0502020204030204" pitchFamily="34" charset="0"/>
              </a:rPr>
              <a:t>3. </a:t>
            </a:r>
            <a:r>
              <a:rPr lang="sv-SE" sz="1600" i="0" u="none" strike="noStrike" dirty="0" err="1">
                <a:effectLst/>
                <a:latin typeface="Calibri" panose="020F0502020204030204" pitchFamily="34" charset="0"/>
                <a:cs typeface="Calibri" panose="020F0502020204030204" pitchFamily="34" charset="0"/>
              </a:rPr>
              <a:t>Ce dont le monde a besoin </a:t>
            </a:r>
            <a:r>
              <a:rPr lang="sv-SE" sz="1600" i="0" u="none" strike="noStrike" dirty="0">
                <a:effectLst/>
                <a:latin typeface="Calibri" panose="020F0502020204030204" pitchFamily="34" charset="0"/>
                <a:cs typeface="Calibri" panose="020F0502020204030204" pitchFamily="34" charset="0"/>
              </a:rPr>
              <a:t>(</a:t>
            </a:r>
            <a:r>
              <a:rPr lang="sv-SE" sz="1600" i="0" u="none" strike="noStrike" dirty="0" err="1">
                <a:effectLst/>
                <a:latin typeface="Calibri" panose="020F0502020204030204" pitchFamily="34" charset="0"/>
                <a:cs typeface="Calibri" panose="020F0502020204030204" pitchFamily="34" charset="0"/>
              </a:rPr>
              <a:t>votre </a:t>
            </a:r>
            <a:r>
              <a:rPr lang="sv-SE" sz="1600" i="0" u="none" strike="noStrike" dirty="0">
                <a:effectLst/>
                <a:latin typeface="Calibri" panose="020F0502020204030204" pitchFamily="34" charset="0"/>
                <a:cs typeface="Calibri" panose="020F0502020204030204" pitchFamily="34" charset="0"/>
              </a:rPr>
              <a:t>mission)</a:t>
            </a:r>
          </a:p>
          <a:p>
            <a:pPr rtl="0"/>
            <a:r>
              <a:rPr lang="sv-SE" sz="1600" i="0" u="none" strike="noStrike" dirty="0">
                <a:effectLst/>
                <a:latin typeface="Calibri" panose="020F0502020204030204" pitchFamily="34" charset="0"/>
                <a:cs typeface="Calibri" panose="020F0502020204030204" pitchFamily="34" charset="0"/>
              </a:rPr>
              <a:t>4. </a:t>
            </a:r>
            <a:r>
              <a:rPr lang="sv-SE" sz="1600" i="0" u="none" strike="noStrike" dirty="0" err="1">
                <a:effectLst/>
                <a:latin typeface="Calibri" panose="020F0502020204030204" pitchFamily="34" charset="0"/>
                <a:cs typeface="Calibri" panose="020F0502020204030204" pitchFamily="34" charset="0"/>
              </a:rPr>
              <a:t>Ce </a:t>
            </a:r>
            <a:r>
              <a:rPr lang="sv-SE" sz="1600" i="0" u="none" strike="noStrike" dirty="0">
                <a:effectLst/>
                <a:latin typeface="Calibri" panose="020F0502020204030204" pitchFamily="34" charset="0"/>
                <a:cs typeface="Calibri" panose="020F0502020204030204" pitchFamily="34" charset="0"/>
              </a:rPr>
              <a:t>pour quoi </a:t>
            </a:r>
            <a:r>
              <a:rPr lang="sv-SE" sz="1600" i="0" u="none" strike="noStrike" dirty="0" err="1">
                <a:effectLst/>
                <a:latin typeface="Calibri" panose="020F0502020204030204" pitchFamily="34" charset="0"/>
                <a:cs typeface="Calibri" panose="020F0502020204030204" pitchFamily="34" charset="0"/>
              </a:rPr>
              <a:t>vous pouvez </a:t>
            </a:r>
            <a:r>
              <a:rPr lang="sv-SE" sz="1600" i="0" u="none" strike="noStrike" dirty="0">
                <a:effectLst/>
                <a:latin typeface="Calibri" panose="020F0502020204030204" pitchFamily="34" charset="0"/>
                <a:cs typeface="Calibri" panose="020F0502020204030204" pitchFamily="34" charset="0"/>
              </a:rPr>
              <a:t>être </a:t>
            </a:r>
            <a:r>
              <a:rPr lang="sv-SE" sz="1600" i="0" u="none" strike="noStrike" dirty="0" err="1">
                <a:effectLst/>
                <a:latin typeface="Calibri" panose="020F0502020204030204" pitchFamily="34" charset="0"/>
                <a:cs typeface="Calibri" panose="020F0502020204030204" pitchFamily="34" charset="0"/>
              </a:rPr>
              <a:t>récompensé </a:t>
            </a:r>
            <a:br>
              <a:rPr lang="sv-SE" sz="1600" i="0" u="none" strike="noStrike" dirty="0">
                <a:effectLst/>
                <a:latin typeface="Calibri" panose="020F0502020204030204" pitchFamily="34" charset="0"/>
                <a:cs typeface="Calibri" panose="020F0502020204030204" pitchFamily="34" charset="0"/>
              </a:rPr>
            </a:br>
            <a:r>
              <a:rPr lang="sv-SE" sz="1600" i="0" u="none" strike="noStrike" dirty="0">
                <a:effectLst/>
                <a:latin typeface="Calibri" panose="020F0502020204030204" pitchFamily="34" charset="0"/>
                <a:cs typeface="Calibri" panose="020F0502020204030204" pitchFamily="34" charset="0"/>
              </a:rPr>
              <a:t>(</a:t>
            </a:r>
            <a:r>
              <a:rPr lang="sv-SE" sz="1600" i="0" u="none" strike="noStrike" dirty="0" err="1">
                <a:effectLst/>
                <a:latin typeface="Calibri" panose="020F0502020204030204" pitchFamily="34" charset="0"/>
                <a:cs typeface="Calibri" panose="020F0502020204030204" pitchFamily="34" charset="0"/>
              </a:rPr>
              <a:t>votre </a:t>
            </a:r>
            <a:r>
              <a:rPr lang="sv-SE" sz="1600" i="0" u="none" strike="noStrike" dirty="0">
                <a:effectLst/>
                <a:latin typeface="Calibri" panose="020F0502020204030204" pitchFamily="34" charset="0"/>
                <a:cs typeface="Calibri" panose="020F0502020204030204" pitchFamily="34" charset="0"/>
              </a:rPr>
              <a:t>profession)</a:t>
            </a:r>
          </a:p>
          <a:p>
            <a:endParaRPr lang="sv-SE" sz="1600" b="1" i="0" u="none" strike="noStrike" dirty="0">
              <a:solidFill>
                <a:srgbClr val="000000"/>
              </a:solidFill>
              <a:effectLst/>
              <a:latin typeface="Calibri" panose="020F0502020204030204" pitchFamily="34" charset="0"/>
              <a:cs typeface="Calibri" panose="020F0502020204030204" pitchFamily="34" charset="0"/>
            </a:endParaRPr>
          </a:p>
          <a:p>
            <a:pPr marL="571502" indent="-342900">
              <a:buFont typeface="Wingdings" pitchFamily="2" charset="2"/>
              <a:buChar char="Ø"/>
            </a:pPr>
            <a:endParaRPr lang="sv-SE" dirty="0"/>
          </a:p>
        </p:txBody>
      </p:sp>
      <p:sp>
        <p:nvSpPr>
          <p:cNvPr id="3" name="Platshållare för text 2">
            <a:extLst>
              <a:ext uri="{FF2B5EF4-FFF2-40B4-BE49-F238E27FC236}">
                <a16:creationId xmlns:a16="http://schemas.microsoft.com/office/drawing/2014/main" id="{EDE05DEF-6CC2-4D0D-E855-65D68CC80BCE}"/>
              </a:ext>
            </a:extLst>
          </p:cNvPr>
          <p:cNvSpPr>
            <a:spLocks noGrp="1"/>
          </p:cNvSpPr>
          <p:nvPr>
            <p:ph type="body" idx="2"/>
          </p:nvPr>
        </p:nvSpPr>
        <p:spPr/>
        <p:txBody>
          <a:bodyPr/>
          <a:lstStyle/>
          <a:p>
            <a:r>
              <a:rPr lang="sv-SE" dirty="0" err="1"/>
              <a:t>Introduction </a:t>
            </a:r>
            <a:r>
              <a:rPr lang="sv-SE" dirty="0"/>
              <a:t>à l'</a:t>
            </a:r>
            <a:r>
              <a:rPr lang="sv-SE" dirty="0" err="1"/>
              <a:t>Ikigai</a:t>
            </a:r>
            <a:endParaRPr lang="sv-SE" dirty="0"/>
          </a:p>
        </p:txBody>
      </p:sp>
      <p:pic>
        <p:nvPicPr>
          <p:cNvPr id="6" name="Bildobjekt 5" descr="En bild som visar text, diagram, cirkel, skärmbild&#10;&#10;AI-genererat innehåll kan vara felaktigt.">
            <a:extLst>
              <a:ext uri="{FF2B5EF4-FFF2-40B4-BE49-F238E27FC236}">
                <a16:creationId xmlns:a16="http://schemas.microsoft.com/office/drawing/2014/main" id="{CCAD17FC-190A-CD21-4EF4-996661FC4EBC}"/>
              </a:ext>
            </a:extLst>
          </p:cNvPr>
          <p:cNvPicPr>
            <a:picLocks noChangeAspect="1"/>
          </p:cNvPicPr>
          <p:nvPr/>
        </p:nvPicPr>
        <p:blipFill>
          <a:blip r:embed="rId2"/>
          <a:stretch>
            <a:fillRect/>
          </a:stretch>
        </p:blipFill>
        <p:spPr>
          <a:xfrm>
            <a:off x="4498572" y="521230"/>
            <a:ext cx="3964773" cy="3964773"/>
          </a:xfrm>
          <a:prstGeom prst="rect">
            <a:avLst/>
          </a:prstGeom>
        </p:spPr>
      </p:pic>
      <p:sp>
        <p:nvSpPr>
          <p:cNvPr id="4" name="ZoneTexte 3">
            <a:extLst>
              <a:ext uri="{FF2B5EF4-FFF2-40B4-BE49-F238E27FC236}">
                <a16:creationId xmlns:a16="http://schemas.microsoft.com/office/drawing/2014/main" id="{B9A7562D-A2B7-AAC0-B210-7ADF6227DB6D}"/>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1296941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F156E57-9FDB-FE28-5880-E674CA9FABC6}"/>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63618FF-423D-AD94-6E3A-A58FD5EEBC16}"/>
              </a:ext>
            </a:extLst>
          </p:cNvPr>
          <p:cNvSpPr txBox="1"/>
          <p:nvPr/>
        </p:nvSpPr>
        <p:spPr>
          <a:xfrm>
            <a:off x="2740686" y="945027"/>
            <a:ext cx="5565114" cy="3934374"/>
          </a:xfrm>
          <a:prstGeom prst="rect">
            <a:avLst/>
          </a:prstGeom>
          <a:noFill/>
          <a:ln>
            <a:noFill/>
          </a:ln>
        </p:spPr>
        <p:txBody>
          <a:bodyPr spcFirstLastPara="1" wrap="square" lIns="0" tIns="10124" rIns="0" bIns="0" anchor="t" anchorCtr="0">
            <a:spAutoFit/>
          </a:bodyPr>
          <a:lstStyle/>
          <a:p>
            <a:pPr algn="l"/>
            <a:r>
              <a:rPr lang="sv-SE" sz="1500" b="0" i="0" u="none" strike="noStrike" dirty="0" err="1">
                <a:solidFill>
                  <a:srgbClr val="6D6E71"/>
                </a:solidFill>
                <a:effectLst/>
                <a:latin typeface="Calibri" panose="020F0502020204030204" pitchFamily="34" charset="0"/>
                <a:cs typeface="Calibri" panose="020F0502020204030204" pitchFamily="34" charset="0"/>
              </a:rPr>
              <a:t>Le concept d'Ikigai </a:t>
            </a:r>
            <a:r>
              <a:rPr lang="sv-SE" sz="1500" b="0" i="0" u="none" strike="noStrike" dirty="0">
                <a:solidFill>
                  <a:srgbClr val="6D6E71"/>
                </a:solidFill>
                <a:effectLst/>
                <a:latin typeface="Calibri" panose="020F0502020204030204" pitchFamily="34" charset="0"/>
                <a:cs typeface="Calibri" panose="020F0502020204030204" pitchFamily="34" charset="0"/>
              </a:rPr>
              <a:t>permet d'</a:t>
            </a:r>
            <a:r>
              <a:rPr lang="sv-SE" sz="1500" b="0" i="0" u="none" strike="noStrike" dirty="0" err="1">
                <a:solidFill>
                  <a:srgbClr val="6D6E71"/>
                </a:solidFill>
                <a:effectLst/>
                <a:latin typeface="Calibri" panose="020F0502020204030204" pitchFamily="34" charset="0"/>
                <a:cs typeface="Calibri" panose="020F0502020204030204" pitchFamily="34" charset="0"/>
              </a:rPr>
              <a:t>aider les individus à identifier </a:t>
            </a:r>
            <a:r>
              <a:rPr lang="sv-SE" sz="1500" b="0" i="0" u="none" strike="noStrike" dirty="0">
                <a:solidFill>
                  <a:srgbClr val="6D6E71"/>
                </a:solidFill>
                <a:effectLst/>
                <a:latin typeface="Calibri" panose="020F0502020204030204" pitchFamily="34" charset="0"/>
                <a:cs typeface="Calibri" panose="020F0502020204030204" pitchFamily="34" charset="0"/>
              </a:rPr>
              <a:t>et à </a:t>
            </a:r>
            <a:r>
              <a:rPr lang="sv-SE" sz="1500" b="0" i="0" u="none" strike="noStrike" dirty="0" err="1">
                <a:solidFill>
                  <a:srgbClr val="6D6E71"/>
                </a:solidFill>
                <a:effectLst/>
                <a:latin typeface="Calibri" panose="020F0502020204030204" pitchFamily="34" charset="0"/>
                <a:cs typeface="Calibri" panose="020F0502020204030204" pitchFamily="34" charset="0"/>
              </a:rPr>
              <a:t>poursuivre </a:t>
            </a:r>
            <a:r>
              <a:rPr lang="sv-SE" sz="1500" b="0" i="0" u="none" strike="noStrike" dirty="0">
                <a:solidFill>
                  <a:srgbClr val="6D6E71"/>
                </a:solidFill>
                <a:effectLst/>
                <a:latin typeface="Calibri" panose="020F0502020204030204" pitchFamily="34" charset="0"/>
                <a:cs typeface="Calibri" panose="020F0502020204030204" pitchFamily="34" charset="0"/>
              </a:rPr>
              <a:t>une </a:t>
            </a:r>
            <a:r>
              <a:rPr lang="sv-SE" sz="1500" b="0" i="0" u="none" strike="noStrike" dirty="0" err="1">
                <a:solidFill>
                  <a:srgbClr val="6D6E71"/>
                </a:solidFill>
                <a:effectLst/>
                <a:latin typeface="Calibri" panose="020F0502020204030204" pitchFamily="34" charset="0"/>
                <a:cs typeface="Calibri" panose="020F0502020204030204" pitchFamily="34" charset="0"/>
              </a:rPr>
              <a:t>vie satisfaisante </a:t>
            </a:r>
            <a:r>
              <a:rPr lang="sv-SE" sz="1500" b="0" i="0" u="none" strike="noStrike" dirty="0">
                <a:solidFill>
                  <a:srgbClr val="6D6E71"/>
                </a:solidFill>
                <a:effectLst/>
                <a:latin typeface="Calibri" panose="020F0502020204030204" pitchFamily="34" charset="0"/>
                <a:cs typeface="Calibri" panose="020F0502020204030204" pitchFamily="34" charset="0"/>
              </a:rPr>
              <a:t>et utile :</a:t>
            </a:r>
          </a:p>
          <a:p>
            <a:pPr algn="l"/>
            <a:endParaRPr lang="sv-SE" sz="1500" dirty="0">
              <a:solidFill>
                <a:srgbClr val="6D6E71"/>
              </a:solidFill>
              <a:latin typeface="Calibri" panose="020F0502020204030204" pitchFamily="34" charset="0"/>
              <a:cs typeface="Calibri" panose="020F0502020204030204" pitchFamily="34" charset="0"/>
            </a:endParaRPr>
          </a:p>
          <a:p>
            <a:pPr algn="l" rtl="0"/>
            <a:r>
              <a:rPr lang="sv-SE" sz="1500" b="0" i="0" u="none" strike="noStrike" dirty="0">
                <a:solidFill>
                  <a:srgbClr val="6D6E71"/>
                </a:solidFill>
                <a:effectLst/>
                <a:latin typeface="Calibri" panose="020F0502020204030204" pitchFamily="34" charset="0"/>
                <a:cs typeface="Calibri" panose="020F0502020204030204" pitchFamily="34" charset="0"/>
              </a:rPr>
              <a:t>1. </a:t>
            </a:r>
            <a:r>
              <a:rPr lang="sv-SE" sz="1500" b="1" i="0" u="none" strike="noStrike" dirty="0" err="1">
                <a:solidFill>
                  <a:srgbClr val="6D6E71"/>
                </a:solidFill>
                <a:effectLst/>
                <a:latin typeface="Calibri" panose="020F0502020204030204" pitchFamily="34" charset="0"/>
                <a:cs typeface="Calibri" panose="020F0502020204030204" pitchFamily="34" charset="0"/>
              </a:rPr>
              <a:t>Identifiez vos </a:t>
            </a:r>
            <a:r>
              <a:rPr lang="sv-SE" sz="1500" b="1" i="0" u="none" strike="noStrike" dirty="0">
                <a:solidFill>
                  <a:srgbClr val="6D6E71"/>
                </a:solidFill>
                <a:effectLst/>
                <a:latin typeface="Calibri" panose="020F0502020204030204" pitchFamily="34" charset="0"/>
                <a:cs typeface="Calibri" panose="020F0502020204030204" pitchFamily="34" charset="0"/>
              </a:rPr>
              <a:t>passions : </a:t>
            </a:r>
            <a:r>
              <a:rPr lang="sv-SE" sz="1500" b="0" i="0" u="none" strike="noStrike" dirty="0" err="1">
                <a:solidFill>
                  <a:srgbClr val="6D6E71"/>
                </a:solidFill>
                <a:effectLst/>
                <a:latin typeface="Calibri" panose="020F0502020204030204" pitchFamily="34" charset="0"/>
                <a:cs typeface="Calibri" panose="020F0502020204030204" pitchFamily="34" charset="0"/>
              </a:rPr>
              <a:t>Réfléchissez </a:t>
            </a:r>
            <a:r>
              <a:rPr lang="sv-SE" sz="1500" b="0" i="0" u="none" strike="noStrike" dirty="0">
                <a:solidFill>
                  <a:srgbClr val="6D6E71"/>
                </a:solidFill>
                <a:effectLst/>
                <a:latin typeface="Calibri" panose="020F0502020204030204" pitchFamily="34" charset="0"/>
                <a:cs typeface="Calibri" panose="020F0502020204030204" pitchFamily="34" charset="0"/>
              </a:rPr>
              <a:t>aux </a:t>
            </a:r>
            <a:r>
              <a:rPr lang="sv-SE" sz="1500" b="0" i="0" u="none" strike="noStrike" dirty="0" err="1">
                <a:solidFill>
                  <a:srgbClr val="6D6E71"/>
                </a:solidFill>
                <a:effectLst/>
                <a:latin typeface="Calibri" panose="020F0502020204030204" pitchFamily="34" charset="0"/>
                <a:cs typeface="Calibri" panose="020F0502020204030204" pitchFamily="34" charset="0"/>
              </a:rPr>
              <a:t>activités qui vous procurent de la joie</a:t>
            </a:r>
            <a:r>
              <a:rPr lang="sv-SE" sz="1500" b="0" i="0" u="none" strike="noStrike" dirty="0">
                <a:solidFill>
                  <a:srgbClr val="6D6E71"/>
                </a:solidFill>
                <a:effectLst/>
                <a:latin typeface="Calibri" panose="020F0502020204030204" pitchFamily="34" charset="0"/>
                <a:cs typeface="Calibri" panose="020F0502020204030204" pitchFamily="34" charset="0"/>
              </a:rPr>
              <a:t>, de l'épanouissement et un </a:t>
            </a:r>
            <a:r>
              <a:rPr lang="sv-SE" sz="1500" b="0" i="0" u="none" strike="noStrike" dirty="0" err="1">
                <a:solidFill>
                  <a:srgbClr val="6D6E71"/>
                </a:solidFill>
                <a:effectLst/>
                <a:latin typeface="Calibri" panose="020F0502020204030204" pitchFamily="34" charset="0"/>
                <a:cs typeface="Calibri" panose="020F0502020204030204" pitchFamily="34" charset="0"/>
              </a:rPr>
              <a:t>sentiment</a:t>
            </a:r>
            <a:r>
              <a:rPr lang="sv-SE" sz="1500" b="0" i="0" u="none" strike="noStrike" dirty="0">
                <a:solidFill>
                  <a:srgbClr val="6D6E71"/>
                </a:solidFill>
                <a:effectLst/>
                <a:latin typeface="Calibri" panose="020F0502020204030204" pitchFamily="34" charset="0"/>
                <a:cs typeface="Calibri" panose="020F0502020204030204" pitchFamily="34" charset="0"/>
              </a:rPr>
              <a:t> de </a:t>
            </a:r>
            <a:r>
              <a:rPr lang="sv-SE" sz="1500" b="0" i="0" u="none" strike="noStrike" dirty="0" err="1">
                <a:solidFill>
                  <a:srgbClr val="6D6E71"/>
                </a:solidFill>
                <a:effectLst/>
                <a:latin typeface="Calibri" panose="020F0502020204030204" pitchFamily="34" charset="0"/>
                <a:cs typeface="Calibri" panose="020F0502020204030204" pitchFamily="34" charset="0"/>
              </a:rPr>
              <a:t>satisfaction</a:t>
            </a:r>
            <a:r>
              <a:rPr lang="sv-SE" sz="1500" b="0" i="0" u="none" strike="noStrike" dirty="0">
                <a:solidFill>
                  <a:srgbClr val="6D6E71"/>
                </a:solidFill>
                <a:effectLst/>
                <a:latin typeface="Calibri" panose="020F0502020204030204" pitchFamily="34" charset="0"/>
                <a:cs typeface="Calibri" panose="020F0502020204030204" pitchFamily="34" charset="0"/>
              </a:rPr>
              <a:t>. </a:t>
            </a:r>
            <a:r>
              <a:rPr lang="sv-SE" sz="1500" b="0" i="0" u="none" strike="noStrike" dirty="0" err="1">
                <a:solidFill>
                  <a:srgbClr val="6D6E71"/>
                </a:solidFill>
                <a:effectLst/>
                <a:latin typeface="Calibri" panose="020F0502020204030204" pitchFamily="34" charset="0"/>
                <a:cs typeface="Calibri" panose="020F0502020204030204" pitchFamily="34" charset="0"/>
              </a:rPr>
              <a:t>Il peut </a:t>
            </a:r>
            <a:r>
              <a:rPr lang="sv-SE" sz="1500" b="0" i="0" u="none" strike="noStrike" dirty="0">
                <a:solidFill>
                  <a:srgbClr val="6D6E71"/>
                </a:solidFill>
                <a:effectLst/>
                <a:latin typeface="Calibri" panose="020F0502020204030204" pitchFamily="34" charset="0"/>
                <a:cs typeface="Calibri" panose="020F0502020204030204" pitchFamily="34" charset="0"/>
              </a:rPr>
              <a:t>s'agir de </a:t>
            </a:r>
            <a:r>
              <a:rPr lang="sv-SE" sz="1500" b="0" i="0" u="none" strike="noStrike" dirty="0" err="1">
                <a:solidFill>
                  <a:srgbClr val="6D6E71"/>
                </a:solidFill>
                <a:effectLst/>
                <a:latin typeface="Calibri" panose="020F0502020204030204" pitchFamily="34" charset="0"/>
                <a:cs typeface="Calibri" panose="020F0502020204030204" pitchFamily="34" charset="0"/>
              </a:rPr>
              <a:t>passe-temps</a:t>
            </a:r>
            <a:r>
              <a:rPr lang="sv-SE" sz="1500" b="0" i="0" u="none" strike="noStrike" dirty="0">
                <a:solidFill>
                  <a:srgbClr val="6D6E71"/>
                </a:solidFill>
                <a:effectLst/>
                <a:latin typeface="Calibri" panose="020F0502020204030204" pitchFamily="34" charset="0"/>
                <a:cs typeface="Calibri" panose="020F0502020204030204" pitchFamily="34" charset="0"/>
              </a:rPr>
              <a:t>, de centres d'intérêt ou de </a:t>
            </a:r>
            <a:r>
              <a:rPr lang="sv-SE" sz="1500" b="0" i="0" u="none" strike="noStrike" dirty="0" err="1">
                <a:solidFill>
                  <a:srgbClr val="6D6E71"/>
                </a:solidFill>
                <a:effectLst/>
                <a:latin typeface="Calibri" panose="020F0502020204030204" pitchFamily="34" charset="0"/>
                <a:cs typeface="Calibri" panose="020F0502020204030204" pitchFamily="34" charset="0"/>
              </a:rPr>
              <a:t>tout ce qui vous passionne</a:t>
            </a:r>
            <a:r>
              <a:rPr lang="sv-SE" sz="1500" b="0" i="0" u="none" strike="noStrike" dirty="0">
                <a:solidFill>
                  <a:srgbClr val="6D6E71"/>
                </a:solidFill>
                <a:effectLst/>
                <a:latin typeface="Calibri" panose="020F0502020204030204" pitchFamily="34" charset="0"/>
                <a:cs typeface="Calibri" panose="020F0502020204030204" pitchFamily="34" charset="0"/>
              </a:rPr>
              <a:t>.</a:t>
            </a:r>
          </a:p>
          <a:p>
            <a:pPr algn="l" rtl="0"/>
            <a:br>
              <a:rPr lang="sv-SE" sz="1500" b="0" i="0" u="none" strike="noStrike" dirty="0">
                <a:solidFill>
                  <a:srgbClr val="6D6E71"/>
                </a:solidFill>
                <a:effectLst/>
                <a:latin typeface="Calibri" panose="020F0502020204030204" pitchFamily="34" charset="0"/>
                <a:cs typeface="Calibri" panose="020F0502020204030204" pitchFamily="34" charset="0"/>
              </a:rPr>
            </a:br>
            <a:r>
              <a:rPr lang="sv-SE" sz="1500" b="0" i="0" u="none" strike="noStrike" dirty="0">
                <a:solidFill>
                  <a:srgbClr val="6D6E71"/>
                </a:solidFill>
                <a:effectLst/>
                <a:latin typeface="Calibri" panose="020F0502020204030204" pitchFamily="34" charset="0"/>
                <a:cs typeface="Calibri" panose="020F0502020204030204" pitchFamily="34" charset="0"/>
              </a:rPr>
              <a:t>2. </a:t>
            </a:r>
            <a:r>
              <a:rPr lang="sv-SE" sz="1500" b="1" i="0" u="none" strike="noStrike" dirty="0" err="1">
                <a:solidFill>
                  <a:srgbClr val="6D6E71"/>
                </a:solidFill>
                <a:effectLst/>
                <a:latin typeface="Calibri" panose="020F0502020204030204" pitchFamily="34" charset="0"/>
                <a:cs typeface="Calibri" panose="020F0502020204030204" pitchFamily="34" charset="0"/>
              </a:rPr>
              <a:t>Reconnaissez vos </a:t>
            </a:r>
            <a:r>
              <a:rPr lang="sv-SE" sz="1500" b="1" i="0" u="none" strike="noStrike" dirty="0">
                <a:solidFill>
                  <a:srgbClr val="6D6E71"/>
                </a:solidFill>
                <a:effectLst/>
                <a:latin typeface="Calibri" panose="020F0502020204030204" pitchFamily="34" charset="0"/>
                <a:cs typeface="Calibri" panose="020F0502020204030204" pitchFamily="34" charset="0"/>
              </a:rPr>
              <a:t>talents et vos </a:t>
            </a:r>
            <a:r>
              <a:rPr lang="sv-SE" sz="1500" b="1" i="0" u="none" strike="noStrike" dirty="0" err="1">
                <a:solidFill>
                  <a:srgbClr val="6D6E71"/>
                </a:solidFill>
                <a:effectLst/>
                <a:latin typeface="Calibri" panose="020F0502020204030204" pitchFamily="34" charset="0"/>
                <a:cs typeface="Calibri" panose="020F0502020204030204" pitchFamily="34" charset="0"/>
              </a:rPr>
              <a:t>points forts </a:t>
            </a:r>
            <a:r>
              <a:rPr lang="sv-SE" sz="1500" b="1" i="0" u="none" strike="noStrike" dirty="0">
                <a:solidFill>
                  <a:srgbClr val="6D6E71"/>
                </a:solidFill>
                <a:effectLst/>
                <a:latin typeface="Calibri" panose="020F0502020204030204" pitchFamily="34" charset="0"/>
                <a:cs typeface="Calibri" panose="020F0502020204030204" pitchFamily="34" charset="0"/>
              </a:rPr>
              <a:t>: </a:t>
            </a:r>
            <a:r>
              <a:rPr lang="sv-SE" sz="1500" b="0" i="0" u="none" strike="noStrike" dirty="0" err="1">
                <a:solidFill>
                  <a:srgbClr val="6D6E71"/>
                </a:solidFill>
                <a:effectLst/>
                <a:latin typeface="Calibri" panose="020F0502020204030204" pitchFamily="34" charset="0"/>
                <a:cs typeface="Calibri" panose="020F0502020204030204" pitchFamily="34" charset="0"/>
              </a:rPr>
              <a:t>faites </a:t>
            </a:r>
            <a:r>
              <a:rPr lang="sv-SE" sz="1500" b="0" i="0" u="none" strike="noStrike" dirty="0">
                <a:solidFill>
                  <a:srgbClr val="6D6E71"/>
                </a:solidFill>
                <a:effectLst/>
                <a:latin typeface="Calibri" panose="020F0502020204030204" pitchFamily="34" charset="0"/>
                <a:cs typeface="Calibri" panose="020F0502020204030204" pitchFamily="34" charset="0"/>
              </a:rPr>
              <a:t>le point </a:t>
            </a:r>
            <a:r>
              <a:rPr lang="sv-SE" sz="1500" b="0" i="0" u="none" strike="noStrike" dirty="0" err="1">
                <a:solidFill>
                  <a:srgbClr val="6D6E71"/>
                </a:solidFill>
                <a:effectLst/>
                <a:latin typeface="Calibri" panose="020F0502020204030204" pitchFamily="34" charset="0"/>
                <a:cs typeface="Calibri" panose="020F0502020204030204" pitchFamily="34" charset="0"/>
              </a:rPr>
              <a:t>sur vos compétences</a:t>
            </a:r>
            <a:r>
              <a:rPr lang="sv-SE" sz="1500" b="0" i="0" u="none" strike="noStrike" dirty="0">
                <a:solidFill>
                  <a:srgbClr val="6D6E71"/>
                </a:solidFill>
                <a:effectLst/>
                <a:latin typeface="Calibri" panose="020F0502020204030204" pitchFamily="34" charset="0"/>
                <a:cs typeface="Calibri" panose="020F0502020204030204" pitchFamily="34" charset="0"/>
              </a:rPr>
              <a:t>, vos </a:t>
            </a:r>
            <a:r>
              <a:rPr lang="sv-SE" sz="1500" b="0" i="0" u="none" strike="noStrike" dirty="0" err="1">
                <a:solidFill>
                  <a:srgbClr val="6D6E71"/>
                </a:solidFill>
                <a:effectLst/>
                <a:latin typeface="Calibri" panose="020F0502020204030204" pitchFamily="34" charset="0"/>
                <a:cs typeface="Calibri" panose="020F0502020204030204" pitchFamily="34" charset="0"/>
              </a:rPr>
              <a:t>capacités </a:t>
            </a:r>
            <a:r>
              <a:rPr lang="sv-SE" sz="1500" b="0" i="0" u="none" strike="noStrike" dirty="0">
                <a:solidFill>
                  <a:srgbClr val="6D6E71"/>
                </a:solidFill>
                <a:effectLst/>
                <a:latin typeface="Calibri" panose="020F0502020204030204" pitchFamily="34" charset="0"/>
                <a:cs typeface="Calibri" panose="020F0502020204030204" pitchFamily="34" charset="0"/>
              </a:rPr>
              <a:t>et vos talents </a:t>
            </a:r>
            <a:r>
              <a:rPr lang="sv-SE" sz="1500" b="0" i="0" u="none" strike="noStrike" dirty="0" err="1">
                <a:solidFill>
                  <a:srgbClr val="6D6E71"/>
                </a:solidFill>
                <a:effectLst/>
                <a:latin typeface="Calibri" panose="020F0502020204030204" pitchFamily="34" charset="0"/>
                <a:cs typeface="Calibri" panose="020F0502020204030204" pitchFamily="34" charset="0"/>
              </a:rPr>
              <a:t>naturels</a:t>
            </a:r>
            <a:r>
              <a:rPr lang="sv-SE" sz="1500" b="0" i="0" u="none" strike="noStrike" dirty="0">
                <a:solidFill>
                  <a:srgbClr val="6D6E71"/>
                </a:solidFill>
                <a:effectLst/>
                <a:latin typeface="Calibri" panose="020F0502020204030204" pitchFamily="34" charset="0"/>
                <a:cs typeface="Calibri" panose="020F0502020204030204" pitchFamily="34" charset="0"/>
              </a:rPr>
              <a:t>. </a:t>
            </a:r>
            <a:r>
              <a:rPr lang="sv-SE" sz="1500" b="0" i="0" u="none" strike="noStrike" dirty="0" err="1">
                <a:solidFill>
                  <a:srgbClr val="6D6E71"/>
                </a:solidFill>
                <a:effectLst/>
                <a:latin typeface="Calibri" panose="020F0502020204030204" pitchFamily="34" charset="0"/>
                <a:cs typeface="Calibri" panose="020F0502020204030204" pitchFamily="34" charset="0"/>
              </a:rPr>
              <a:t>Réfléchissez à ce en quoi vous excellez </a:t>
            </a:r>
            <a:r>
              <a:rPr lang="sv-SE" sz="1500" b="0" i="0" u="none" strike="noStrike" dirty="0">
                <a:solidFill>
                  <a:srgbClr val="6D6E71"/>
                </a:solidFill>
                <a:effectLst/>
                <a:latin typeface="Calibri" panose="020F0502020204030204" pitchFamily="34" charset="0"/>
                <a:cs typeface="Calibri" panose="020F0502020204030204" pitchFamily="34" charset="0"/>
              </a:rPr>
              <a:t>et à </a:t>
            </a:r>
            <a:r>
              <a:rPr lang="sv-SE" sz="1500" b="0" i="0" u="none" strike="noStrike" dirty="0" err="1">
                <a:solidFill>
                  <a:srgbClr val="6D6E71"/>
                </a:solidFill>
                <a:effectLst/>
                <a:latin typeface="Calibri" panose="020F0502020204030204" pitchFamily="34" charset="0"/>
                <a:cs typeface="Calibri" panose="020F0502020204030204" pitchFamily="34" charset="0"/>
              </a:rPr>
              <a:t>ce qui vous vient facilement</a:t>
            </a:r>
            <a:r>
              <a:rPr lang="sv-SE" sz="1500" b="0" i="0" u="none" strike="noStrike" dirty="0">
                <a:solidFill>
                  <a:srgbClr val="6D6E71"/>
                </a:solidFill>
                <a:effectLst/>
                <a:latin typeface="Calibri" panose="020F0502020204030204" pitchFamily="34" charset="0"/>
                <a:cs typeface="Calibri" panose="020F0502020204030204" pitchFamily="34" charset="0"/>
              </a:rPr>
              <a:t>.</a:t>
            </a:r>
          </a:p>
          <a:p>
            <a:pPr algn="l" rtl="0"/>
            <a:endParaRPr lang="sv-SE" sz="1500" b="0" i="0" u="none" strike="noStrike" dirty="0">
              <a:solidFill>
                <a:srgbClr val="6D6E71"/>
              </a:solidFill>
              <a:effectLst/>
              <a:latin typeface="Calibri" panose="020F0502020204030204" pitchFamily="34" charset="0"/>
              <a:cs typeface="Calibri" panose="020F0502020204030204" pitchFamily="34" charset="0"/>
            </a:endParaRPr>
          </a:p>
          <a:p>
            <a:pPr algn="l"/>
            <a:r>
              <a:rPr lang="sv-SE" sz="1500" b="0" i="0" u="none" strike="noStrike" dirty="0">
                <a:solidFill>
                  <a:srgbClr val="6D6E71"/>
                </a:solidFill>
                <a:effectLst/>
                <a:latin typeface="Calibri" panose="020F0502020204030204" pitchFamily="34" charset="0"/>
                <a:cs typeface="Calibri" panose="020F0502020204030204" pitchFamily="34" charset="0"/>
              </a:rPr>
              <a:t>3. </a:t>
            </a:r>
            <a:r>
              <a:rPr lang="sv-SE" sz="1500" b="1" i="0" u="none" strike="noStrike" dirty="0">
                <a:solidFill>
                  <a:srgbClr val="6D6E71"/>
                </a:solidFill>
                <a:effectLst/>
                <a:latin typeface="Calibri" panose="020F0502020204030204" pitchFamily="34" charset="0"/>
                <a:cs typeface="Calibri" panose="020F0502020204030204" pitchFamily="34" charset="0"/>
              </a:rPr>
              <a:t>Comprendre les </a:t>
            </a:r>
            <a:r>
              <a:rPr lang="sv-SE" sz="1500" b="1" i="0" u="none" strike="noStrike" dirty="0" err="1">
                <a:solidFill>
                  <a:srgbClr val="6D6E71"/>
                </a:solidFill>
                <a:effectLst/>
                <a:latin typeface="Calibri" panose="020F0502020204030204" pitchFamily="34" charset="0"/>
                <a:cs typeface="Calibri" panose="020F0502020204030204" pitchFamily="34" charset="0"/>
              </a:rPr>
              <a:t>besoins </a:t>
            </a:r>
            <a:r>
              <a:rPr lang="sv-SE" sz="1500" b="1" i="0" u="none" strike="noStrike" dirty="0">
                <a:solidFill>
                  <a:srgbClr val="6D6E71"/>
                </a:solidFill>
                <a:effectLst/>
                <a:latin typeface="Calibri" panose="020F0502020204030204" pitchFamily="34" charset="0"/>
                <a:cs typeface="Calibri" panose="020F0502020204030204" pitchFamily="34" charset="0"/>
              </a:rPr>
              <a:t>du </a:t>
            </a:r>
            <a:r>
              <a:rPr lang="sv-SE" sz="1500" b="1" i="0" u="none" strike="noStrike" dirty="0" err="1">
                <a:solidFill>
                  <a:srgbClr val="6D6E71"/>
                </a:solidFill>
                <a:effectLst/>
                <a:latin typeface="Calibri" panose="020F0502020204030204" pitchFamily="34" charset="0"/>
                <a:cs typeface="Calibri" panose="020F0502020204030204" pitchFamily="34" charset="0"/>
              </a:rPr>
              <a:t>monde </a:t>
            </a:r>
            <a:r>
              <a:rPr lang="sv-SE" sz="1500" b="1" i="0" u="none" strike="noStrike" dirty="0">
                <a:solidFill>
                  <a:srgbClr val="6D6E71"/>
                </a:solidFill>
                <a:effectLst/>
                <a:latin typeface="Calibri" panose="020F0502020204030204" pitchFamily="34" charset="0"/>
                <a:cs typeface="Calibri" panose="020F0502020204030204" pitchFamily="34" charset="0"/>
              </a:rPr>
              <a:t>: </a:t>
            </a:r>
            <a:r>
              <a:rPr lang="sv-SE" sz="1500" b="0" i="0" u="none" strike="noStrike" dirty="0" err="1">
                <a:solidFill>
                  <a:srgbClr val="6D6E71"/>
                </a:solidFill>
                <a:effectLst/>
                <a:latin typeface="Calibri" panose="020F0502020204030204" pitchFamily="34" charset="0"/>
                <a:cs typeface="Calibri" panose="020F0502020204030204" pitchFamily="34" charset="0"/>
              </a:rPr>
              <a:t>Explorez </a:t>
            </a:r>
            <a:r>
              <a:rPr lang="sv-SE" sz="1500" b="0" i="0" u="none" strike="noStrike" dirty="0">
                <a:solidFill>
                  <a:srgbClr val="6D6E71"/>
                </a:solidFill>
                <a:effectLst/>
                <a:latin typeface="Calibri" panose="020F0502020204030204" pitchFamily="34" charset="0"/>
                <a:cs typeface="Calibri" panose="020F0502020204030204" pitchFamily="34" charset="0"/>
              </a:rPr>
              <a:t>les problèmes, les </a:t>
            </a:r>
            <a:r>
              <a:rPr lang="sv-SE" sz="1500" b="0" i="0" u="none" strike="noStrike" dirty="0" err="1">
                <a:solidFill>
                  <a:srgbClr val="6D6E71"/>
                </a:solidFill>
                <a:effectLst/>
                <a:latin typeface="Calibri" panose="020F0502020204030204" pitchFamily="34" charset="0"/>
                <a:cs typeface="Calibri" panose="020F0502020204030204" pitchFamily="34" charset="0"/>
              </a:rPr>
              <a:t>défis </a:t>
            </a:r>
            <a:r>
              <a:rPr lang="sv-SE" sz="1500" b="0" i="0" u="none" strike="noStrike" dirty="0">
                <a:solidFill>
                  <a:srgbClr val="6D6E71"/>
                </a:solidFill>
                <a:effectLst/>
                <a:latin typeface="Calibri" panose="020F0502020204030204" pitchFamily="34" charset="0"/>
                <a:cs typeface="Calibri" panose="020F0502020204030204" pitchFamily="34" charset="0"/>
              </a:rPr>
              <a:t>ou les </a:t>
            </a:r>
            <a:r>
              <a:rPr lang="sv-SE" sz="1500" b="0" i="0" u="none" strike="noStrike" dirty="0" err="1">
                <a:solidFill>
                  <a:srgbClr val="6D6E71"/>
                </a:solidFill>
                <a:effectLst/>
                <a:latin typeface="Calibri" panose="020F0502020204030204" pitchFamily="34" charset="0"/>
                <a:cs typeface="Calibri" panose="020F0502020204030204" pitchFamily="34" charset="0"/>
              </a:rPr>
              <a:t>besoins de votre communauté </a:t>
            </a:r>
            <a:r>
              <a:rPr lang="sv-SE" sz="1500" b="0" i="0" u="none" strike="noStrike" dirty="0">
                <a:solidFill>
                  <a:srgbClr val="6D6E71"/>
                </a:solidFill>
                <a:effectLst/>
                <a:latin typeface="Calibri" panose="020F0502020204030204" pitchFamily="34" charset="0"/>
                <a:cs typeface="Calibri" panose="020F0502020204030204" pitchFamily="34" charset="0"/>
              </a:rPr>
              <a:t>ou de votre </a:t>
            </a:r>
            <a:r>
              <a:rPr lang="sv-SE" sz="1500" b="0" i="0" u="none" strike="noStrike" dirty="0" err="1">
                <a:solidFill>
                  <a:srgbClr val="6D6E71"/>
                </a:solidFill>
                <a:effectLst/>
                <a:latin typeface="Calibri" panose="020F0502020204030204" pitchFamily="34" charset="0"/>
                <a:cs typeface="Calibri" panose="020F0502020204030204" pitchFamily="34" charset="0"/>
              </a:rPr>
              <a:t>société qui vous touchent</a:t>
            </a:r>
            <a:r>
              <a:rPr lang="sv-SE" sz="1500" b="0" i="0" u="none" strike="noStrike" dirty="0">
                <a:solidFill>
                  <a:srgbClr val="6D6E71"/>
                </a:solidFill>
                <a:effectLst/>
                <a:latin typeface="Calibri" panose="020F0502020204030204" pitchFamily="34" charset="0"/>
                <a:cs typeface="Calibri" panose="020F0502020204030204" pitchFamily="34" charset="0"/>
              </a:rPr>
              <a:t>. Réfléchissez </a:t>
            </a:r>
            <a:r>
              <a:rPr lang="sv-SE" sz="1500" b="0" i="0" u="none" strike="noStrike" dirty="0" err="1">
                <a:solidFill>
                  <a:srgbClr val="6D6E71"/>
                </a:solidFill>
                <a:effectLst/>
                <a:latin typeface="Calibri" panose="020F0502020204030204" pitchFamily="34" charset="0"/>
                <a:cs typeface="Calibri" panose="020F0502020204030204" pitchFamily="34" charset="0"/>
              </a:rPr>
              <a:t>à la manière dont vous pouvez contribuer positivement </a:t>
            </a:r>
            <a:r>
              <a:rPr lang="sv-SE" sz="1500" b="0" i="0" u="none" strike="noStrike" dirty="0">
                <a:solidFill>
                  <a:srgbClr val="6D6E71"/>
                </a:solidFill>
                <a:effectLst/>
                <a:latin typeface="Calibri" panose="020F0502020204030204" pitchFamily="34" charset="0"/>
                <a:cs typeface="Calibri" panose="020F0502020204030204" pitchFamily="34" charset="0"/>
              </a:rPr>
              <a:t>à </a:t>
            </a:r>
            <a:r>
              <a:rPr lang="sv-SE" sz="1500" b="0" i="0" u="none" strike="noStrike" dirty="0" err="1">
                <a:solidFill>
                  <a:srgbClr val="6D6E71"/>
                </a:solidFill>
                <a:effectLst/>
                <a:latin typeface="Calibri" panose="020F0502020204030204" pitchFamily="34" charset="0"/>
                <a:cs typeface="Calibri" panose="020F0502020204030204" pitchFamily="34" charset="0"/>
              </a:rPr>
              <a:t>répondre à ces besoins</a:t>
            </a:r>
            <a:r>
              <a:rPr lang="sv-SE" sz="1500" b="0" i="0" u="none" strike="noStrike" dirty="0">
                <a:solidFill>
                  <a:srgbClr val="6D6E71"/>
                </a:solidFill>
                <a:effectLst/>
                <a:latin typeface="Calibri" panose="020F0502020204030204" pitchFamily="34" charset="0"/>
                <a:cs typeface="Calibri" panose="020F0502020204030204" pitchFamily="34" charset="0"/>
              </a:rPr>
              <a:t>.</a:t>
            </a:r>
            <a:endParaRPr lang="en-GB" sz="1500" dirty="0">
              <a:solidFill>
                <a:srgbClr val="6D6E71"/>
              </a:solidFill>
              <a:latin typeface="Calibri" panose="020F0502020204030204" pitchFamily="34" charset="0"/>
              <a:cs typeface="Calibri" panose="020F0502020204030204" pitchFamily="34" charset="0"/>
            </a:endParaRPr>
          </a:p>
          <a:p>
            <a:pPr algn="l" rtl="0"/>
            <a:endParaRPr lang="sv-SE" sz="15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71C4B8F8-3EC0-0E9A-859E-DD39D1642338}"/>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29429A37-47DE-C57D-8D1A-A234282D2909}"/>
              </a:ext>
            </a:extLst>
          </p:cNvPr>
          <p:cNvSpPr txBox="1">
            <a:spLocks noGrp="1"/>
          </p:cNvSpPr>
          <p:nvPr>
            <p:ph type="body" idx="2"/>
          </p:nvPr>
        </p:nvSpPr>
        <p:spPr>
          <a:xfrm>
            <a:off x="2652206" y="391678"/>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Introduction </a:t>
            </a:r>
            <a:r>
              <a:rPr lang="sv-SE" sz="2000" dirty="0"/>
              <a:t>à l'</a:t>
            </a:r>
            <a:r>
              <a:rPr lang="sv-SE" sz="2000" dirty="0" err="1"/>
              <a:t>Ikigai</a:t>
            </a:r>
            <a:endParaRPr lang="sv-SE" sz="2000" dirty="0"/>
          </a:p>
        </p:txBody>
      </p:sp>
      <p:pic>
        <p:nvPicPr>
          <p:cNvPr id="382" name="Google Shape;382;p64">
            <a:extLst>
              <a:ext uri="{FF2B5EF4-FFF2-40B4-BE49-F238E27FC236}">
                <a16:creationId xmlns:a16="http://schemas.microsoft.com/office/drawing/2014/main" id="{508165FA-59C4-287E-CC85-CC129E2F71CB}"/>
              </a:ext>
            </a:extLst>
          </p:cNvPr>
          <p:cNvPicPr preferRelativeResize="0"/>
          <p:nvPr/>
        </p:nvPicPr>
        <p:blipFill rotWithShape="1">
          <a:blip r:embed="rId3">
            <a:alphaModFix amt="70000"/>
          </a:blip>
          <a:srcRect/>
          <a:stretch/>
        </p:blipFill>
        <p:spPr>
          <a:xfrm flipH="1">
            <a:off x="7636036" y="3266392"/>
            <a:ext cx="2360696" cy="236069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1D7298E8-5541-82FE-865C-A8C9F12C5DC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14</a:t>
            </a:fld>
            <a:endParaRPr dirty="0"/>
          </a:p>
        </p:txBody>
      </p:sp>
      <p:sp>
        <p:nvSpPr>
          <p:cNvPr id="2" name="Google Shape;456;p68">
            <a:extLst>
              <a:ext uri="{FF2B5EF4-FFF2-40B4-BE49-F238E27FC236}">
                <a16:creationId xmlns:a16="http://schemas.microsoft.com/office/drawing/2014/main" id="{E33BCC33-B377-D15E-487C-136D3CE9807F}"/>
              </a:ext>
            </a:extLst>
          </p:cNvPr>
          <p:cNvSpPr txBox="1">
            <a:spLocks noGrp="1"/>
          </p:cNvSpPr>
          <p:nvPr>
            <p:ph type="body" idx="1"/>
          </p:nvPr>
        </p:nvSpPr>
        <p:spPr>
          <a:xfrm>
            <a:off x="79877" y="1742059"/>
            <a:ext cx="2236230"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Comment </a:t>
            </a:r>
            <a:r>
              <a:rPr lang="sv-SE" sz="2400" dirty="0">
                <a:solidFill>
                  <a:schemeClr val="lt1"/>
                </a:solidFill>
                <a:latin typeface="Calibri" panose="020F0502020204030204" pitchFamily="34" charset="0"/>
                <a:cs typeface="Calibri" panose="020F0502020204030204" pitchFamily="34" charset="0"/>
                <a:sym typeface="Calibri"/>
              </a:rPr>
              <a:t>cela </a:t>
            </a:r>
            <a:r>
              <a:rPr lang="sv-SE" sz="2400" dirty="0" err="1">
                <a:solidFill>
                  <a:schemeClr val="lt1"/>
                </a:solidFill>
                <a:latin typeface="Calibri" panose="020F0502020204030204" pitchFamily="34" charset="0"/>
                <a:cs typeface="Calibri" panose="020F0502020204030204" pitchFamily="34" charset="0"/>
                <a:sym typeface="Calibri"/>
              </a:rPr>
              <a:t>fonctionne-t-il </a:t>
            </a:r>
            <a:r>
              <a:rPr lang="sv-SE" sz="2400" dirty="0">
                <a:solidFill>
                  <a:schemeClr val="lt1"/>
                </a:solidFill>
                <a:latin typeface="Calibri" panose="020F0502020204030204" pitchFamily="34" charset="0"/>
                <a:cs typeface="Calibri" panose="020F0502020204030204" pitchFamily="34" charset="0"/>
                <a:sym typeface="Calibri"/>
              </a:rPr>
              <a:t>?</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6161902B-319E-A06E-B472-7C3A1121E7A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878F72C4-0957-59BB-017E-D9EF4E0FCF60}"/>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
        <p:nvSpPr>
          <p:cNvPr id="5" name="ZoneTexte 4">
            <a:extLst>
              <a:ext uri="{FF2B5EF4-FFF2-40B4-BE49-F238E27FC236}">
                <a16:creationId xmlns:a16="http://schemas.microsoft.com/office/drawing/2014/main" id="{44A34B0E-25A9-ABDB-EA8A-A90B01AC7379}"/>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198868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7B256ED9-BEDB-C9AA-3FF6-6D3B7ED96804}"/>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EF760A33-3D47-74F6-2789-6E3030021F36}"/>
              </a:ext>
            </a:extLst>
          </p:cNvPr>
          <p:cNvSpPr txBox="1"/>
          <p:nvPr/>
        </p:nvSpPr>
        <p:spPr>
          <a:xfrm>
            <a:off x="2740686" y="1057235"/>
            <a:ext cx="5138068" cy="3211099"/>
          </a:xfrm>
          <a:prstGeom prst="rect">
            <a:avLst/>
          </a:prstGeom>
          <a:noFill/>
          <a:ln>
            <a:noFill/>
          </a:ln>
        </p:spPr>
        <p:txBody>
          <a:bodyPr spcFirstLastPara="1" wrap="square" lIns="0" tIns="10124" rIns="0" bIns="0" anchor="t" anchorCtr="0">
            <a:spAutoFit/>
          </a:bodyPr>
          <a:lstStyle/>
          <a:p>
            <a:pPr algn="l" rtl="0"/>
            <a:r>
              <a:rPr lang="sv-SE" sz="1600" b="0" i="0" u="none" strike="noStrike" dirty="0">
                <a:solidFill>
                  <a:srgbClr val="6D6E71"/>
                </a:solidFill>
                <a:effectLst/>
                <a:latin typeface="Calibri" panose="020F0502020204030204" pitchFamily="34" charset="0"/>
                <a:cs typeface="Calibri" panose="020F0502020204030204" pitchFamily="34" charset="0"/>
              </a:rPr>
              <a:t>4. </a:t>
            </a:r>
            <a:r>
              <a:rPr lang="sv-SE" sz="1600" b="1" i="0" u="none" strike="noStrike" dirty="0" err="1">
                <a:solidFill>
                  <a:srgbClr val="6D6E71"/>
                </a:solidFill>
                <a:effectLst/>
                <a:latin typeface="Calibri" panose="020F0502020204030204" pitchFamily="34" charset="0"/>
                <a:cs typeface="Calibri" panose="020F0502020204030204" pitchFamily="34" charset="0"/>
              </a:rPr>
              <a:t>Réfléchissez à ce </a:t>
            </a:r>
            <a:r>
              <a:rPr lang="sv-SE" sz="1600" b="1" i="0" u="none" strike="noStrike" dirty="0">
                <a:solidFill>
                  <a:srgbClr val="6D6E71"/>
                </a:solidFill>
                <a:effectLst/>
                <a:latin typeface="Calibri" panose="020F0502020204030204" pitchFamily="34" charset="0"/>
                <a:cs typeface="Calibri" panose="020F0502020204030204" pitchFamily="34" charset="0"/>
              </a:rPr>
              <a:t>pour </a:t>
            </a:r>
            <a:r>
              <a:rPr lang="sv-SE" sz="1600" b="1" i="0" u="none" strike="noStrike" dirty="0" err="1">
                <a:solidFill>
                  <a:srgbClr val="6D6E71"/>
                </a:solidFill>
                <a:effectLst/>
                <a:latin typeface="Calibri" panose="020F0502020204030204" pitchFamily="34" charset="0"/>
                <a:cs typeface="Calibri" panose="020F0502020204030204" pitchFamily="34" charset="0"/>
              </a:rPr>
              <a:t>quoi vous pouvez </a:t>
            </a:r>
            <a:r>
              <a:rPr lang="sv-SE" sz="1600" b="1" i="0" u="none" strike="noStrike" dirty="0">
                <a:solidFill>
                  <a:srgbClr val="6D6E71"/>
                </a:solidFill>
                <a:effectLst/>
                <a:latin typeface="Calibri" panose="020F0502020204030204" pitchFamily="34" charset="0"/>
                <a:cs typeface="Calibri" panose="020F0502020204030204" pitchFamily="34" charset="0"/>
              </a:rPr>
              <a:t>être </a:t>
            </a:r>
            <a:r>
              <a:rPr lang="sv-SE" sz="1600" b="1" i="0" u="none" strike="noStrike" dirty="0" err="1">
                <a:solidFill>
                  <a:srgbClr val="6D6E71"/>
                </a:solidFill>
                <a:effectLst/>
                <a:latin typeface="Calibri" panose="020F0502020204030204" pitchFamily="34" charset="0"/>
                <a:cs typeface="Calibri" panose="020F0502020204030204" pitchFamily="34" charset="0"/>
              </a:rPr>
              <a:t>récompensé </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Évaluez </a:t>
            </a:r>
            <a:r>
              <a:rPr lang="sv-SE" sz="1600" b="0" i="0" u="none" strike="noStrike" dirty="0">
                <a:solidFill>
                  <a:srgbClr val="6D6E71"/>
                </a:solidFill>
                <a:effectLst/>
                <a:latin typeface="Calibri" panose="020F0502020204030204" pitchFamily="34" charset="0"/>
                <a:cs typeface="Calibri" panose="020F0502020204030204" pitchFamily="34" charset="0"/>
              </a:rPr>
              <a:t>les </a:t>
            </a:r>
            <a:r>
              <a:rPr lang="sv-SE" sz="1600" b="0" i="0" u="none" strike="noStrike" dirty="0" err="1">
                <a:solidFill>
                  <a:srgbClr val="6D6E71"/>
                </a:solidFill>
                <a:effectLst/>
                <a:latin typeface="Calibri" panose="020F0502020204030204" pitchFamily="34" charset="0"/>
                <a:cs typeface="Calibri" panose="020F0502020204030204" pitchFamily="34" charset="0"/>
              </a:rPr>
              <a:t>possibilités qui s'offrent à vous pour gagner </a:t>
            </a:r>
            <a:r>
              <a:rPr lang="sv-SE" sz="1600" b="0" i="0" u="none" strike="noStrike" dirty="0">
                <a:solidFill>
                  <a:srgbClr val="6D6E71"/>
                </a:solidFill>
                <a:effectLst/>
                <a:latin typeface="Calibri" panose="020F0502020204030204" pitchFamily="34" charset="0"/>
                <a:cs typeface="Calibri" panose="020F0502020204030204" pitchFamily="34" charset="0"/>
              </a:rPr>
              <a:t>votre </a:t>
            </a:r>
            <a:r>
              <a:rPr lang="sv-SE" sz="1600" b="0" i="0" u="none" strike="noStrike" dirty="0" err="1">
                <a:solidFill>
                  <a:srgbClr val="6D6E71"/>
                </a:solidFill>
                <a:effectLst/>
                <a:latin typeface="Calibri" panose="020F0502020204030204" pitchFamily="34" charset="0"/>
                <a:cs typeface="Calibri" panose="020F0502020204030204" pitchFamily="34" charset="0"/>
              </a:rPr>
              <a:t>vie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Il s'agit de comprendre la demande </a:t>
            </a:r>
            <a:r>
              <a:rPr lang="sv-SE" sz="1600" b="0" i="0" u="none" strike="noStrike" dirty="0">
                <a:solidFill>
                  <a:srgbClr val="6D6E71"/>
                </a:solidFill>
                <a:effectLst/>
                <a:latin typeface="Calibri" panose="020F0502020204030204" pitchFamily="34" charset="0"/>
                <a:cs typeface="Calibri" panose="020F0502020204030204" pitchFamily="34" charset="0"/>
              </a:rPr>
              <a:t>du marché pour </a:t>
            </a:r>
            <a:r>
              <a:rPr lang="sv-SE" sz="1600" b="0" i="0" u="none" strike="noStrike" dirty="0" err="1">
                <a:solidFill>
                  <a:srgbClr val="6D6E71"/>
                </a:solidFill>
                <a:effectLst/>
                <a:latin typeface="Calibri" panose="020F0502020204030204" pitchFamily="34" charset="0"/>
                <a:cs typeface="Calibri" panose="020F0502020204030204" pitchFamily="34" charset="0"/>
              </a:rPr>
              <a:t>certaines compétences </a:t>
            </a:r>
            <a:r>
              <a:rPr lang="sv-SE" sz="1600" b="0" i="0" u="none" strike="noStrike" dirty="0">
                <a:solidFill>
                  <a:srgbClr val="6D6E71"/>
                </a:solidFill>
                <a:effectLst/>
                <a:latin typeface="Calibri" panose="020F0502020204030204" pitchFamily="34" charset="0"/>
                <a:cs typeface="Calibri" panose="020F0502020204030204" pitchFamily="34" charset="0"/>
              </a:rPr>
              <a:t>ou </a:t>
            </a:r>
            <a:r>
              <a:rPr lang="sv-SE" sz="1600" b="0" i="0" u="none" strike="noStrike" dirty="0" err="1">
                <a:solidFill>
                  <a:srgbClr val="6D6E71"/>
                </a:solidFill>
                <a:effectLst/>
                <a:latin typeface="Calibri" panose="020F0502020204030204" pitchFamily="34" charset="0"/>
                <a:cs typeface="Calibri" panose="020F0502020204030204" pitchFamily="34" charset="0"/>
              </a:rPr>
              <a:t>certains </a:t>
            </a:r>
            <a:r>
              <a:rPr lang="sv-SE" sz="1600" b="0" i="0" u="none" strike="noStrike" dirty="0">
                <a:solidFill>
                  <a:srgbClr val="6D6E71"/>
                </a:solidFill>
                <a:effectLst/>
                <a:latin typeface="Calibri" panose="020F0502020204030204" pitchFamily="34" charset="0"/>
                <a:cs typeface="Calibri" panose="020F0502020204030204" pitchFamily="34" charset="0"/>
              </a:rPr>
              <a:t>services et d'</a:t>
            </a:r>
            <a:r>
              <a:rPr lang="sv-SE" sz="1600" b="0" i="0" u="none" strike="noStrike" dirty="0" err="1">
                <a:solidFill>
                  <a:srgbClr val="6D6E71"/>
                </a:solidFill>
                <a:effectLst/>
                <a:latin typeface="Calibri" panose="020F0502020204030204" pitchFamily="34" charset="0"/>
                <a:cs typeface="Calibri" panose="020F0502020204030204" pitchFamily="34" charset="0"/>
              </a:rPr>
              <a:t>identifier les carrières </a:t>
            </a:r>
            <a:r>
              <a:rPr lang="sv-SE" sz="1600" b="0" i="0" u="none" strike="noStrike" dirty="0">
                <a:solidFill>
                  <a:srgbClr val="6D6E71"/>
                </a:solidFill>
                <a:effectLst/>
                <a:latin typeface="Calibri" panose="020F0502020204030204" pitchFamily="34" charset="0"/>
                <a:cs typeface="Calibri" panose="020F0502020204030204" pitchFamily="34" charset="0"/>
              </a:rPr>
              <a:t>ou les professions potentielles.</a:t>
            </a:r>
          </a:p>
          <a:p>
            <a:pPr algn="l" rtl="0"/>
            <a:endParaRPr lang="sv-SE" sz="1600" dirty="0">
              <a:solidFill>
                <a:srgbClr val="6D6E71"/>
              </a:solidFill>
              <a:latin typeface="Calibri" panose="020F0502020204030204" pitchFamily="34" charset="0"/>
              <a:cs typeface="Calibri" panose="020F0502020204030204" pitchFamily="34" charset="0"/>
            </a:endParaRPr>
          </a:p>
          <a:p>
            <a:r>
              <a:rPr lang="sv-SE" sz="1600" b="0" i="0" u="none" strike="noStrike" dirty="0">
                <a:solidFill>
                  <a:srgbClr val="6D6E71"/>
                </a:solidFill>
                <a:effectLst/>
                <a:latin typeface="Calibri" panose="020F0502020204030204" pitchFamily="34" charset="0"/>
                <a:cs typeface="Calibri" panose="020F0502020204030204" pitchFamily="34" charset="0"/>
              </a:rPr>
              <a:t>5. </a:t>
            </a:r>
            <a:r>
              <a:rPr lang="sv-SE" sz="1600" b="1" i="0" u="none" strike="noStrike" dirty="0" err="1">
                <a:solidFill>
                  <a:srgbClr val="6D6E71"/>
                </a:solidFill>
                <a:effectLst/>
                <a:latin typeface="Calibri" panose="020F0502020204030204" pitchFamily="34" charset="0"/>
                <a:cs typeface="Calibri" panose="020F0502020204030204" pitchFamily="34" charset="0"/>
              </a:rPr>
              <a:t>Trouvez </a:t>
            </a:r>
            <a:r>
              <a:rPr lang="sv-SE" sz="1600" b="1" i="0" u="none" strike="noStrike" dirty="0">
                <a:solidFill>
                  <a:srgbClr val="6D6E71"/>
                </a:solidFill>
                <a:effectLst/>
                <a:latin typeface="Calibri" panose="020F0502020204030204" pitchFamily="34" charset="0"/>
                <a:cs typeface="Calibri" panose="020F0502020204030204" pitchFamily="34" charset="0"/>
              </a:rPr>
              <a:t>l'</a:t>
            </a:r>
            <a:r>
              <a:rPr lang="sv-SE" sz="1600" b="1" i="0" u="none" strike="noStrike" dirty="0" err="1">
                <a:solidFill>
                  <a:srgbClr val="6D6E71"/>
                </a:solidFill>
                <a:effectLst/>
                <a:latin typeface="Calibri" panose="020F0502020204030204" pitchFamily="34" charset="0"/>
                <a:cs typeface="Calibri" panose="020F0502020204030204" pitchFamily="34" charset="0"/>
              </a:rPr>
              <a:t>intersection </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a:solidFill>
                  <a:srgbClr val="6D6E71"/>
                </a:solidFill>
                <a:effectLst/>
                <a:latin typeface="Calibri" panose="020F0502020204030204" pitchFamily="34" charset="0"/>
                <a:cs typeface="Calibri" panose="020F0502020204030204" pitchFamily="34" charset="0"/>
              </a:rPr>
              <a:t>Recherchez </a:t>
            </a:r>
            <a:r>
              <a:rPr lang="sv-SE" sz="1600" b="0" i="0" u="none" strike="noStrike" dirty="0" err="1">
                <a:solidFill>
                  <a:srgbClr val="6D6E71"/>
                </a:solidFill>
                <a:effectLst/>
                <a:latin typeface="Calibri" panose="020F0502020204030204" pitchFamily="34" charset="0"/>
                <a:cs typeface="Calibri" panose="020F0502020204030204" pitchFamily="34" charset="0"/>
              </a:rPr>
              <a:t>le point de convergence entre ce que vous </a:t>
            </a:r>
            <a:r>
              <a:rPr lang="sv-SE" sz="1600" b="0" i="0" u="none" strike="noStrike" dirty="0">
                <a:solidFill>
                  <a:srgbClr val="6D6E71"/>
                </a:solidFill>
                <a:effectLst/>
                <a:latin typeface="Calibri" panose="020F0502020204030204" pitchFamily="34" charset="0"/>
                <a:cs typeface="Calibri" panose="020F0502020204030204" pitchFamily="34" charset="0"/>
              </a:rPr>
              <a:t>aimez, ce </a:t>
            </a:r>
            <a:r>
              <a:rPr lang="sv-SE" sz="1600" b="0" i="0" u="none" strike="noStrike" dirty="0" err="1">
                <a:solidFill>
                  <a:srgbClr val="6D6E71"/>
                </a:solidFill>
                <a:effectLst/>
                <a:latin typeface="Calibri" panose="020F0502020204030204" pitchFamily="34" charset="0"/>
                <a:cs typeface="Calibri" panose="020F0502020204030204" pitchFamily="34" charset="0"/>
              </a:rPr>
              <a:t>que vous savez </a:t>
            </a:r>
            <a:r>
              <a:rPr lang="sv-SE" sz="1600" b="0" i="0" u="none" strike="noStrike" dirty="0">
                <a:solidFill>
                  <a:srgbClr val="6D6E71"/>
                </a:solidFill>
                <a:effectLst/>
                <a:latin typeface="Calibri" panose="020F0502020204030204" pitchFamily="34" charset="0"/>
                <a:cs typeface="Calibri" panose="020F0502020204030204" pitchFamily="34" charset="0"/>
              </a:rPr>
              <a:t>faire, </a:t>
            </a:r>
            <a:r>
              <a:rPr lang="sv-SE" sz="1600" b="0" i="0" u="none" strike="noStrike" dirty="0" err="1">
                <a:solidFill>
                  <a:srgbClr val="6D6E71"/>
                </a:solidFill>
                <a:effectLst/>
                <a:latin typeface="Calibri" panose="020F0502020204030204" pitchFamily="34" charset="0"/>
                <a:cs typeface="Calibri" panose="020F0502020204030204" pitchFamily="34" charset="0"/>
              </a:rPr>
              <a:t>ce dont </a:t>
            </a:r>
            <a:r>
              <a:rPr lang="sv-SE" sz="1600" b="0" i="0" u="none" strike="noStrike" dirty="0">
                <a:solidFill>
                  <a:srgbClr val="6D6E71"/>
                </a:solidFill>
                <a:effectLst/>
                <a:latin typeface="Calibri" panose="020F0502020204030204" pitchFamily="34" charset="0"/>
                <a:cs typeface="Calibri" panose="020F0502020204030204" pitchFamily="34" charset="0"/>
              </a:rPr>
              <a:t>le </a:t>
            </a:r>
            <a:r>
              <a:rPr lang="sv-SE" sz="1600" b="0" i="0" u="none" strike="noStrike" dirty="0" err="1">
                <a:solidFill>
                  <a:srgbClr val="6D6E71"/>
                </a:solidFill>
                <a:effectLst/>
                <a:latin typeface="Calibri" panose="020F0502020204030204" pitchFamily="34" charset="0"/>
                <a:cs typeface="Calibri" panose="020F0502020204030204" pitchFamily="34" charset="0"/>
              </a:rPr>
              <a:t>monde a besoin </a:t>
            </a:r>
            <a:r>
              <a:rPr lang="sv-SE" sz="1600" b="0" i="0" u="none" strike="noStrike" dirty="0">
                <a:solidFill>
                  <a:srgbClr val="6D6E71"/>
                </a:solidFill>
                <a:effectLst/>
                <a:latin typeface="Calibri" panose="020F0502020204030204" pitchFamily="34" charset="0"/>
                <a:cs typeface="Calibri" panose="020F0502020204030204" pitchFamily="34" charset="0"/>
              </a:rPr>
              <a:t>et ce pour quoi </a:t>
            </a:r>
            <a:r>
              <a:rPr lang="sv-SE" sz="1600" b="0" i="0" u="none" strike="noStrike" dirty="0" err="1">
                <a:solidFill>
                  <a:srgbClr val="6D6E71"/>
                </a:solidFill>
                <a:effectLst/>
                <a:latin typeface="Calibri" panose="020F0502020204030204" pitchFamily="34" charset="0"/>
                <a:cs typeface="Calibri" panose="020F0502020204030204" pitchFamily="34" charset="0"/>
              </a:rPr>
              <a:t>vous pouvez </a:t>
            </a:r>
            <a:r>
              <a:rPr lang="sv-SE" sz="1600" b="0" i="0" u="none" strike="noStrike" dirty="0">
                <a:solidFill>
                  <a:srgbClr val="6D6E71"/>
                </a:solidFill>
                <a:effectLst/>
                <a:latin typeface="Calibri" panose="020F0502020204030204" pitchFamily="34" charset="0"/>
                <a:cs typeface="Calibri" panose="020F0502020204030204" pitchFamily="34" charset="0"/>
              </a:rPr>
              <a:t>être </a:t>
            </a:r>
            <a:r>
              <a:rPr lang="sv-SE" sz="1600" b="0" i="0" u="none" strike="noStrike" dirty="0" err="1">
                <a:solidFill>
                  <a:srgbClr val="6D6E71"/>
                </a:solidFill>
                <a:effectLst/>
                <a:latin typeface="Calibri" panose="020F0502020204030204" pitchFamily="34" charset="0"/>
                <a:cs typeface="Calibri" panose="020F0502020204030204" pitchFamily="34" charset="0"/>
              </a:rPr>
              <a:t>récompensé</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Cette intersection représente votre Ikigai, le </a:t>
            </a:r>
            <a:r>
              <a:rPr lang="sv-SE" sz="1600" b="0" i="0" u="none" strike="noStrike" dirty="0">
                <a:solidFill>
                  <a:srgbClr val="6D6E71"/>
                </a:solidFill>
                <a:effectLst/>
                <a:latin typeface="Calibri" panose="020F0502020204030204" pitchFamily="34" charset="0"/>
                <a:cs typeface="Calibri" panose="020F0502020204030204" pitchFamily="34" charset="0"/>
              </a:rPr>
              <a:t>point de </a:t>
            </a:r>
            <a:r>
              <a:rPr lang="sv-SE" sz="1600" b="0" i="0" u="none" strike="noStrike" dirty="0" err="1">
                <a:solidFill>
                  <a:srgbClr val="6D6E71"/>
                </a:solidFill>
                <a:effectLst/>
                <a:latin typeface="Calibri" panose="020F0502020204030204" pitchFamily="34" charset="0"/>
                <a:cs typeface="Calibri" panose="020F0502020204030204" pitchFamily="34" charset="0"/>
              </a:rPr>
              <a:t>convergence entre la </a:t>
            </a:r>
            <a:r>
              <a:rPr lang="sv-SE" sz="1600" b="0" i="0" u="none" strike="noStrike" dirty="0">
                <a:solidFill>
                  <a:srgbClr val="6D6E71"/>
                </a:solidFill>
                <a:effectLst/>
                <a:latin typeface="Calibri" panose="020F0502020204030204" pitchFamily="34" charset="0"/>
                <a:cs typeface="Calibri" panose="020F0502020204030204" pitchFamily="34" charset="0"/>
              </a:rPr>
              <a:t>passion, la </a:t>
            </a:r>
            <a:r>
              <a:rPr lang="sv-SE" sz="1600" b="0" i="0" u="none" strike="noStrike" dirty="0" err="1">
                <a:solidFill>
                  <a:srgbClr val="6D6E71"/>
                </a:solidFill>
                <a:effectLst/>
                <a:latin typeface="Calibri" panose="020F0502020204030204" pitchFamily="34" charset="0"/>
                <a:cs typeface="Calibri" panose="020F0502020204030204" pitchFamily="34" charset="0"/>
              </a:rPr>
              <a:t>vocation</a:t>
            </a:r>
            <a:r>
              <a:rPr lang="sv-SE" sz="1600" b="0" i="0" u="none" strike="noStrike" dirty="0">
                <a:solidFill>
                  <a:srgbClr val="6D6E71"/>
                </a:solidFill>
                <a:effectLst/>
                <a:latin typeface="Calibri" panose="020F0502020204030204" pitchFamily="34" charset="0"/>
                <a:cs typeface="Calibri" panose="020F0502020204030204" pitchFamily="34" charset="0"/>
              </a:rPr>
              <a:t>, la mission et la profession.</a:t>
            </a:r>
          </a:p>
          <a:p>
            <a:pPr algn="l" rtl="0"/>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CAD01023-B380-AC12-621F-CDCB47528BB5}"/>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27F201C3-5EF1-6220-7C21-BD80F6CFB05B}"/>
              </a:ext>
            </a:extLst>
          </p:cNvPr>
          <p:cNvSpPr txBox="1">
            <a:spLocks noGrp="1"/>
          </p:cNvSpPr>
          <p:nvPr>
            <p:ph type="body" idx="2"/>
          </p:nvPr>
        </p:nvSpPr>
        <p:spPr>
          <a:xfrm>
            <a:off x="2639506" y="352270"/>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Introduction </a:t>
            </a:r>
            <a:r>
              <a:rPr lang="sv-SE" sz="2000" dirty="0"/>
              <a:t>à l'</a:t>
            </a:r>
            <a:r>
              <a:rPr lang="sv-SE" sz="2000" dirty="0" err="1"/>
              <a:t>Ikigai</a:t>
            </a:r>
            <a:endParaRPr lang="sv-SE" sz="2000" dirty="0"/>
          </a:p>
        </p:txBody>
      </p:sp>
      <p:pic>
        <p:nvPicPr>
          <p:cNvPr id="382" name="Google Shape;382;p64">
            <a:extLst>
              <a:ext uri="{FF2B5EF4-FFF2-40B4-BE49-F238E27FC236}">
                <a16:creationId xmlns:a16="http://schemas.microsoft.com/office/drawing/2014/main" id="{BA467B25-8032-B3F2-9067-5AA1C10F75F2}"/>
              </a:ext>
            </a:extLst>
          </p:cNvPr>
          <p:cNvPicPr preferRelativeResize="0"/>
          <p:nvPr/>
        </p:nvPicPr>
        <p:blipFill rotWithShape="1">
          <a:blip r:embed="rId3">
            <a:alphaModFix amt="70000"/>
          </a:blip>
          <a:srcRect/>
          <a:stretch/>
        </p:blipFill>
        <p:spPr>
          <a:xfrm flipH="1">
            <a:off x="6708723" y="3544999"/>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ECED345B-0B62-74E5-6C70-47530EF1B3A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15</a:t>
            </a:fld>
            <a:endParaRPr dirty="0"/>
          </a:p>
        </p:txBody>
      </p:sp>
      <p:cxnSp>
        <p:nvCxnSpPr>
          <p:cNvPr id="3" name="Google Shape;458;p68">
            <a:extLst>
              <a:ext uri="{FF2B5EF4-FFF2-40B4-BE49-F238E27FC236}">
                <a16:creationId xmlns:a16="http://schemas.microsoft.com/office/drawing/2014/main" id="{FFAC58D1-E58E-8476-9507-0BBC95456CE4}"/>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38637E0C-F29F-36CE-60F8-9683008461FA}"/>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
        <p:nvSpPr>
          <p:cNvPr id="5" name="ZoneTexte 4">
            <a:extLst>
              <a:ext uri="{FF2B5EF4-FFF2-40B4-BE49-F238E27FC236}">
                <a16:creationId xmlns:a16="http://schemas.microsoft.com/office/drawing/2014/main" id="{CD512008-A733-67F7-3815-B4B654A497B0}"/>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
        <p:nvSpPr>
          <p:cNvPr id="8" name="Google Shape;456;p68">
            <a:extLst>
              <a:ext uri="{FF2B5EF4-FFF2-40B4-BE49-F238E27FC236}">
                <a16:creationId xmlns:a16="http://schemas.microsoft.com/office/drawing/2014/main" id="{F98CB705-8E21-7028-2B75-83A1B06DCDD4}"/>
              </a:ext>
            </a:extLst>
          </p:cNvPr>
          <p:cNvSpPr txBox="1">
            <a:spLocks noGrp="1"/>
          </p:cNvSpPr>
          <p:nvPr>
            <p:ph type="body" idx="1"/>
          </p:nvPr>
        </p:nvSpPr>
        <p:spPr>
          <a:xfrm>
            <a:off x="79877" y="1742059"/>
            <a:ext cx="2236230"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Comment </a:t>
            </a:r>
            <a:r>
              <a:rPr lang="sv-SE" sz="2400" dirty="0">
                <a:solidFill>
                  <a:schemeClr val="lt1"/>
                </a:solidFill>
                <a:latin typeface="Calibri" panose="020F0502020204030204" pitchFamily="34" charset="0"/>
                <a:cs typeface="Calibri" panose="020F0502020204030204" pitchFamily="34" charset="0"/>
                <a:sym typeface="Calibri"/>
              </a:rPr>
              <a:t>cela </a:t>
            </a:r>
            <a:r>
              <a:rPr lang="sv-SE" sz="2400" dirty="0" err="1">
                <a:solidFill>
                  <a:schemeClr val="lt1"/>
                </a:solidFill>
                <a:latin typeface="Calibri" panose="020F0502020204030204" pitchFamily="34" charset="0"/>
                <a:cs typeface="Calibri" panose="020F0502020204030204" pitchFamily="34" charset="0"/>
                <a:sym typeface="Calibri"/>
              </a:rPr>
              <a:t>fonctionne-t-il </a:t>
            </a:r>
            <a:r>
              <a:rPr lang="sv-SE" sz="2400" dirty="0">
                <a:solidFill>
                  <a:schemeClr val="lt1"/>
                </a:solidFill>
                <a:latin typeface="Calibri" panose="020F0502020204030204" pitchFamily="34" charset="0"/>
                <a:cs typeface="Calibri" panose="020F0502020204030204" pitchFamily="34" charset="0"/>
                <a:sym typeface="Calibri"/>
              </a:rPr>
              <a:t>?</a:t>
            </a:r>
            <a:endParaRPr lang="sv-SE"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3175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2BA1AED7-AF27-5858-E2A8-1826F9426CDC}"/>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D293565F-BDC2-5A7F-98DA-D47EBA9ECFC0}"/>
              </a:ext>
            </a:extLst>
          </p:cNvPr>
          <p:cNvSpPr txBox="1"/>
          <p:nvPr/>
        </p:nvSpPr>
        <p:spPr>
          <a:xfrm>
            <a:off x="2740686" y="1057235"/>
            <a:ext cx="5138068" cy="2964878"/>
          </a:xfrm>
          <a:prstGeom prst="rect">
            <a:avLst/>
          </a:prstGeom>
          <a:noFill/>
          <a:ln>
            <a:noFill/>
          </a:ln>
        </p:spPr>
        <p:txBody>
          <a:bodyPr spcFirstLastPara="1" wrap="square" lIns="0" tIns="10124" rIns="0" bIns="0" anchor="t" anchorCtr="0">
            <a:spAutoFit/>
          </a:bodyPr>
          <a:lstStyle/>
          <a:p>
            <a:pPr algn="l" rtl="0"/>
            <a:r>
              <a:rPr lang="sv-SE" sz="1600" b="0" i="0" u="none" strike="noStrike" dirty="0">
                <a:solidFill>
                  <a:srgbClr val="6D6E71"/>
                </a:solidFill>
                <a:effectLst/>
                <a:latin typeface="Calibri" panose="020F0502020204030204" pitchFamily="34" charset="0"/>
                <a:cs typeface="Calibri" panose="020F0502020204030204" pitchFamily="34" charset="0"/>
              </a:rPr>
              <a:t>6. </a:t>
            </a:r>
            <a:r>
              <a:rPr lang="sv-SE" sz="1600" b="1" i="0" u="none" strike="noStrike" dirty="0" err="1">
                <a:solidFill>
                  <a:srgbClr val="6D6E71"/>
                </a:solidFill>
                <a:effectLst/>
                <a:latin typeface="Calibri" panose="020F0502020204030204" pitchFamily="34" charset="0"/>
                <a:cs typeface="Calibri" panose="020F0502020204030204" pitchFamily="34" charset="0"/>
              </a:rPr>
              <a:t>Passez à l'</a:t>
            </a:r>
            <a:r>
              <a:rPr lang="sv-SE" sz="1600" b="1" i="0" u="none" strike="noStrike" dirty="0">
                <a:solidFill>
                  <a:srgbClr val="6D6E71"/>
                </a:solidFill>
                <a:effectLst/>
                <a:latin typeface="Calibri" panose="020F0502020204030204" pitchFamily="34" charset="0"/>
                <a:cs typeface="Calibri" panose="020F0502020204030204" pitchFamily="34" charset="0"/>
              </a:rPr>
              <a:t>action : </a:t>
            </a:r>
            <a:r>
              <a:rPr lang="sv-SE" sz="1600" b="0" i="0" u="none" strike="noStrike" dirty="0" err="1">
                <a:solidFill>
                  <a:srgbClr val="6D6E71"/>
                </a:solidFill>
                <a:effectLst/>
                <a:latin typeface="Calibri" panose="020F0502020204030204" pitchFamily="34" charset="0"/>
                <a:cs typeface="Calibri" panose="020F0502020204030204" pitchFamily="34" charset="0"/>
              </a:rPr>
              <a:t>Une fois que vous avez identifié votre Ikigai</a:t>
            </a:r>
            <a:r>
              <a:rPr lang="sv-SE" sz="1600" b="0" i="0" u="none" strike="noStrike" dirty="0">
                <a:solidFill>
                  <a:srgbClr val="6D6E71"/>
                </a:solidFill>
                <a:effectLst/>
                <a:latin typeface="Calibri" panose="020F0502020204030204" pitchFamily="34" charset="0"/>
                <a:cs typeface="Calibri" panose="020F0502020204030204" pitchFamily="34" charset="0"/>
              </a:rPr>
              <a:t>, prenez des mesures </a:t>
            </a:r>
            <a:r>
              <a:rPr lang="sv-SE" sz="1600" b="0" i="0" u="none" strike="noStrike" dirty="0" err="1">
                <a:solidFill>
                  <a:srgbClr val="6D6E71"/>
                </a:solidFill>
                <a:effectLst/>
                <a:latin typeface="Calibri" panose="020F0502020204030204" pitchFamily="34" charset="0"/>
                <a:cs typeface="Calibri" panose="020F0502020204030204" pitchFamily="34" charset="0"/>
              </a:rPr>
              <a:t>délibérées </a:t>
            </a:r>
            <a:r>
              <a:rPr lang="sv-SE" sz="1600" b="0" i="0" u="none" strike="noStrike" dirty="0">
                <a:solidFill>
                  <a:srgbClr val="6D6E71"/>
                </a:solidFill>
                <a:effectLst/>
                <a:latin typeface="Calibri" panose="020F0502020204030204" pitchFamily="34" charset="0"/>
                <a:cs typeface="Calibri" panose="020F0502020204030204" pitchFamily="34" charset="0"/>
              </a:rPr>
              <a:t>pour l'</a:t>
            </a:r>
            <a:r>
              <a:rPr lang="sv-SE" sz="1600" b="0" i="0" u="none" strike="noStrike" dirty="0" err="1">
                <a:solidFill>
                  <a:srgbClr val="6D6E71"/>
                </a:solidFill>
                <a:effectLst/>
                <a:latin typeface="Calibri" panose="020F0502020204030204" pitchFamily="34" charset="0"/>
                <a:cs typeface="Calibri" panose="020F0502020204030204" pitchFamily="34" charset="0"/>
              </a:rPr>
              <a:t>intégrer dans votre vie</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Il peut s'agir de poursuivre une carrière en accord avec vos </a:t>
            </a:r>
            <a:r>
              <a:rPr lang="sv-SE" sz="1600" b="0" i="0" u="none" strike="noStrike" dirty="0">
                <a:solidFill>
                  <a:srgbClr val="6D6E71"/>
                </a:solidFill>
                <a:effectLst/>
                <a:latin typeface="Calibri" panose="020F0502020204030204" pitchFamily="34" charset="0"/>
                <a:cs typeface="Calibri" panose="020F0502020204030204" pitchFamily="34" charset="0"/>
              </a:rPr>
              <a:t>passions et vos </a:t>
            </a:r>
            <a:r>
              <a:rPr lang="sv-SE" sz="1600" b="0" i="0" u="none" strike="noStrike" dirty="0" err="1">
                <a:solidFill>
                  <a:srgbClr val="6D6E71"/>
                </a:solidFill>
                <a:effectLst/>
                <a:latin typeface="Calibri" panose="020F0502020204030204" pitchFamily="34" charset="0"/>
                <a:cs typeface="Calibri" panose="020F0502020204030204" pitchFamily="34" charset="0"/>
              </a:rPr>
              <a:t>points forts</a:t>
            </a:r>
            <a:r>
              <a:rPr lang="sv-SE" sz="1600" b="0" i="0" u="none" strike="noStrike" dirty="0">
                <a:solidFill>
                  <a:srgbClr val="6D6E71"/>
                </a:solidFill>
                <a:effectLst/>
                <a:latin typeface="Calibri" panose="020F0502020204030204" pitchFamily="34" charset="0"/>
                <a:cs typeface="Calibri" panose="020F0502020204030204" pitchFamily="34" charset="0"/>
              </a:rPr>
              <a:t>, de </a:t>
            </a:r>
            <a:r>
              <a:rPr lang="sv-SE" sz="1600" b="0" i="0" u="none" strike="noStrike" dirty="0" err="1">
                <a:solidFill>
                  <a:srgbClr val="6D6E71"/>
                </a:solidFill>
                <a:effectLst/>
                <a:latin typeface="Calibri" panose="020F0502020204030204" pitchFamily="34" charset="0"/>
                <a:cs typeface="Calibri" panose="020F0502020204030204" pitchFamily="34" charset="0"/>
              </a:rPr>
              <a:t>vous </a:t>
            </a:r>
            <a:r>
              <a:rPr lang="sv-SE" sz="1600" b="0" i="0" u="none" strike="noStrike" dirty="0">
                <a:solidFill>
                  <a:srgbClr val="6D6E71"/>
                </a:solidFill>
                <a:effectLst/>
                <a:latin typeface="Calibri" panose="020F0502020204030204" pitchFamily="34" charset="0"/>
                <a:cs typeface="Calibri" panose="020F0502020204030204" pitchFamily="34" charset="0"/>
              </a:rPr>
              <a:t>engager dans des </a:t>
            </a:r>
            <a:r>
              <a:rPr lang="sv-SE" sz="1600" b="0" i="0" u="none" strike="noStrike" dirty="0" err="1">
                <a:solidFill>
                  <a:srgbClr val="6D6E71"/>
                </a:solidFill>
                <a:effectLst/>
                <a:latin typeface="Calibri" panose="020F0502020204030204" pitchFamily="34" charset="0"/>
                <a:cs typeface="Calibri" panose="020F0502020204030204" pitchFamily="34" charset="0"/>
              </a:rPr>
              <a:t>activités significatives </a:t>
            </a:r>
            <a:r>
              <a:rPr lang="sv-SE" sz="1600" b="0" i="0" u="none" strike="noStrike" dirty="0">
                <a:solidFill>
                  <a:srgbClr val="6D6E71"/>
                </a:solidFill>
                <a:effectLst/>
                <a:latin typeface="Calibri" panose="020F0502020204030204" pitchFamily="34" charset="0"/>
                <a:cs typeface="Calibri" panose="020F0502020204030204" pitchFamily="34" charset="0"/>
              </a:rPr>
              <a:t>ou de </a:t>
            </a:r>
            <a:r>
              <a:rPr lang="sv-SE" sz="1600" b="0" i="0" u="none" strike="noStrike" dirty="0" err="1">
                <a:solidFill>
                  <a:srgbClr val="6D6E71"/>
                </a:solidFill>
                <a:effectLst/>
                <a:latin typeface="Calibri" panose="020F0502020204030204" pitchFamily="34" charset="0"/>
                <a:cs typeface="Calibri" panose="020F0502020204030204" pitchFamily="34" charset="0"/>
              </a:rPr>
              <a:t>contribuer à </a:t>
            </a:r>
            <a:r>
              <a:rPr lang="sv-SE" sz="1600" b="0" i="0" u="none" strike="noStrike" dirty="0">
                <a:solidFill>
                  <a:srgbClr val="6D6E71"/>
                </a:solidFill>
                <a:effectLst/>
                <a:latin typeface="Calibri" panose="020F0502020204030204" pitchFamily="34" charset="0"/>
                <a:cs typeface="Calibri" panose="020F0502020204030204" pitchFamily="34" charset="0"/>
              </a:rPr>
              <a:t>des </a:t>
            </a:r>
            <a:r>
              <a:rPr lang="sv-SE" sz="1600" b="0" i="0" u="none" strike="noStrike" dirty="0" err="1">
                <a:solidFill>
                  <a:srgbClr val="6D6E71"/>
                </a:solidFill>
                <a:effectLst/>
                <a:latin typeface="Calibri" panose="020F0502020204030204" pitchFamily="34" charset="0"/>
                <a:cs typeface="Calibri" panose="020F0502020204030204" pitchFamily="34" charset="0"/>
              </a:rPr>
              <a:t>causes qui vous tiennent à cœur</a:t>
            </a:r>
            <a:r>
              <a:rPr lang="sv-SE" sz="1600" b="0" i="0" u="none" strike="noStrike" dirty="0">
                <a:solidFill>
                  <a:srgbClr val="6D6E71"/>
                </a:solidFill>
                <a:effectLst/>
                <a:latin typeface="Calibri" panose="020F0502020204030204" pitchFamily="34" charset="0"/>
                <a:cs typeface="Calibri" panose="020F0502020204030204" pitchFamily="34" charset="0"/>
              </a:rPr>
              <a:t>.</a:t>
            </a:r>
          </a:p>
          <a:p>
            <a:br>
              <a:rPr lang="sv-SE" sz="1600" b="0" i="0" u="none" strike="noStrike" dirty="0">
                <a:solidFill>
                  <a:srgbClr val="6D6E71"/>
                </a:solidFill>
                <a:effectLst/>
                <a:latin typeface="Calibri" panose="020F0502020204030204" pitchFamily="34" charset="0"/>
                <a:cs typeface="Calibri" panose="020F0502020204030204" pitchFamily="34" charset="0"/>
              </a:rPr>
            </a:br>
            <a:r>
              <a:rPr lang="sv-SE" sz="1600" b="0" i="0" u="none" strike="noStrike" dirty="0">
                <a:solidFill>
                  <a:srgbClr val="6D6E71"/>
                </a:solidFill>
                <a:effectLst/>
                <a:latin typeface="Calibri" panose="020F0502020204030204" pitchFamily="34" charset="0"/>
                <a:cs typeface="Calibri" panose="020F0502020204030204" pitchFamily="34" charset="0"/>
              </a:rPr>
              <a:t>7. </a:t>
            </a:r>
            <a:r>
              <a:rPr lang="sv-SE" sz="1600" b="1" i="0" u="none" strike="noStrike" dirty="0" err="1">
                <a:solidFill>
                  <a:srgbClr val="6D6E71"/>
                </a:solidFill>
                <a:effectLst/>
                <a:latin typeface="Calibri" panose="020F0502020204030204" pitchFamily="34" charset="0"/>
                <a:cs typeface="Calibri" panose="020F0502020204030204" pitchFamily="34" charset="0"/>
              </a:rPr>
              <a:t>Évoluez en permanence </a:t>
            </a:r>
            <a:r>
              <a:rPr lang="sv-SE" sz="1600" b="1"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Réévaluez votre Ikigai </a:t>
            </a:r>
            <a:r>
              <a:rPr lang="sv-SE" sz="1600" b="0" i="0" u="none" strike="noStrike" dirty="0">
                <a:solidFill>
                  <a:srgbClr val="6D6E71"/>
                </a:solidFill>
                <a:effectLst/>
                <a:latin typeface="Calibri" panose="020F0502020204030204" pitchFamily="34" charset="0"/>
                <a:cs typeface="Calibri" panose="020F0502020204030204" pitchFamily="34" charset="0"/>
              </a:rPr>
              <a:t>au fil du temps, à mesure que </a:t>
            </a:r>
            <a:r>
              <a:rPr lang="sv-SE" sz="1600" b="0" i="0" u="none" strike="noStrike" dirty="0" err="1">
                <a:solidFill>
                  <a:srgbClr val="6D6E71"/>
                </a:solidFill>
                <a:effectLst/>
                <a:latin typeface="Calibri" panose="020F0502020204030204" pitchFamily="34" charset="0"/>
                <a:cs typeface="Calibri" panose="020F0502020204030204" pitchFamily="34" charset="0"/>
              </a:rPr>
              <a:t>vos </a:t>
            </a:r>
            <a:r>
              <a:rPr lang="sv-SE" sz="1600" b="0" i="0" u="none" strike="noStrike" dirty="0">
                <a:solidFill>
                  <a:srgbClr val="6D6E71"/>
                </a:solidFill>
                <a:effectLst/>
                <a:latin typeface="Calibri" panose="020F0502020204030204" pitchFamily="34" charset="0"/>
                <a:cs typeface="Calibri" panose="020F0502020204030204" pitchFamily="34" charset="0"/>
              </a:rPr>
              <a:t>intérêts, vos </a:t>
            </a:r>
            <a:r>
              <a:rPr lang="sv-SE" sz="1600" b="0" i="0" u="none" strike="noStrike" dirty="0" err="1">
                <a:solidFill>
                  <a:srgbClr val="6D6E71"/>
                </a:solidFill>
                <a:effectLst/>
                <a:latin typeface="Calibri" panose="020F0502020204030204" pitchFamily="34" charset="0"/>
                <a:cs typeface="Calibri" panose="020F0502020204030204" pitchFamily="34" charset="0"/>
              </a:rPr>
              <a:t>compétences </a:t>
            </a:r>
            <a:r>
              <a:rPr lang="sv-SE" sz="1600" b="0" i="0" u="none" strike="noStrike" dirty="0">
                <a:solidFill>
                  <a:srgbClr val="6D6E71"/>
                </a:solidFill>
                <a:effectLst/>
                <a:latin typeface="Calibri" panose="020F0502020204030204" pitchFamily="34" charset="0"/>
                <a:cs typeface="Calibri" panose="020F0502020204030204" pitchFamily="34" charset="0"/>
              </a:rPr>
              <a:t>et les </a:t>
            </a:r>
            <a:r>
              <a:rPr lang="sv-SE" sz="1600" b="0" i="0" u="none" strike="noStrike" dirty="0" err="1">
                <a:solidFill>
                  <a:srgbClr val="6D6E71"/>
                </a:solidFill>
                <a:effectLst/>
                <a:latin typeface="Calibri" panose="020F0502020204030204" pitchFamily="34" charset="0"/>
                <a:cs typeface="Calibri" panose="020F0502020204030204" pitchFamily="34" charset="0"/>
              </a:rPr>
              <a:t>circonstances changent</a:t>
            </a:r>
            <a:r>
              <a:rPr lang="sv-SE" sz="1600" b="0" i="0" u="none" strike="noStrike" dirty="0">
                <a:solidFill>
                  <a:srgbClr val="6D6E71"/>
                </a:solidFill>
                <a:effectLst/>
                <a:latin typeface="Calibri" panose="020F0502020204030204" pitchFamily="34" charset="0"/>
                <a:cs typeface="Calibri" panose="020F0502020204030204" pitchFamily="34" charset="0"/>
              </a:rPr>
              <a:t>. </a:t>
            </a:r>
            <a:r>
              <a:rPr lang="sv-SE" sz="1600" b="0" i="0" u="none" strike="noStrike" dirty="0" err="1">
                <a:solidFill>
                  <a:srgbClr val="6D6E71"/>
                </a:solidFill>
                <a:effectLst/>
                <a:latin typeface="Calibri" panose="020F0502020204030204" pitchFamily="34" charset="0"/>
                <a:cs typeface="Calibri" panose="020F0502020204030204" pitchFamily="34" charset="0"/>
              </a:rPr>
              <a:t>Restez ouvert </a:t>
            </a:r>
            <a:r>
              <a:rPr lang="sv-SE" sz="1600" b="0" i="0" u="none" strike="noStrike" dirty="0">
                <a:solidFill>
                  <a:srgbClr val="6D6E71"/>
                </a:solidFill>
                <a:effectLst/>
                <a:latin typeface="Calibri" panose="020F0502020204030204" pitchFamily="34" charset="0"/>
                <a:cs typeface="Calibri" panose="020F0502020204030204" pitchFamily="34" charset="0"/>
              </a:rPr>
              <a:t>aux nouvelles </a:t>
            </a:r>
            <a:r>
              <a:rPr lang="sv-SE" sz="1600" b="0" i="0" u="none" strike="noStrike" dirty="0" err="1">
                <a:solidFill>
                  <a:srgbClr val="6D6E71"/>
                </a:solidFill>
                <a:effectLst/>
                <a:latin typeface="Calibri" panose="020F0502020204030204" pitchFamily="34" charset="0"/>
                <a:cs typeface="Calibri" panose="020F0502020204030204" pitchFamily="34" charset="0"/>
              </a:rPr>
              <a:t>opportunités </a:t>
            </a:r>
            <a:r>
              <a:rPr lang="sv-SE" sz="1600" b="0" i="0" u="none" strike="noStrike" dirty="0">
                <a:solidFill>
                  <a:srgbClr val="6D6E71"/>
                </a:solidFill>
                <a:effectLst/>
                <a:latin typeface="Calibri" panose="020F0502020204030204" pitchFamily="34" charset="0"/>
                <a:cs typeface="Calibri" panose="020F0502020204030204" pitchFamily="34" charset="0"/>
              </a:rPr>
              <a:t>et </a:t>
            </a:r>
            <a:r>
              <a:rPr lang="sv-SE" sz="1600" b="0" i="0" u="none" strike="noStrike" dirty="0" err="1">
                <a:solidFill>
                  <a:srgbClr val="6D6E71"/>
                </a:solidFill>
                <a:effectLst/>
                <a:latin typeface="Calibri" panose="020F0502020204030204" pitchFamily="34" charset="0"/>
                <a:cs typeface="Calibri" panose="020F0502020204030204" pitchFamily="34" charset="0"/>
              </a:rPr>
              <a:t>expériences qui correspondent à l'évolution de votre objectif </a:t>
            </a:r>
            <a:r>
              <a:rPr lang="sv-SE" sz="1600" b="0" i="0" u="none" strike="noStrike" dirty="0">
                <a:solidFill>
                  <a:srgbClr val="6D6E71"/>
                </a:solidFill>
                <a:effectLst/>
                <a:latin typeface="Calibri" panose="020F0502020204030204" pitchFamily="34" charset="0"/>
                <a:cs typeface="Calibri" panose="020F0502020204030204" pitchFamily="34" charset="0"/>
              </a:rPr>
              <a:t>et de votre </a:t>
            </a:r>
            <a:r>
              <a:rPr lang="sv-SE" sz="1600" b="0" i="0" u="none" strike="noStrike" dirty="0" err="1">
                <a:solidFill>
                  <a:srgbClr val="6D6E71"/>
                </a:solidFill>
                <a:effectLst/>
                <a:latin typeface="Calibri" panose="020F0502020204030204" pitchFamily="34" charset="0"/>
                <a:cs typeface="Calibri" panose="020F0502020204030204" pitchFamily="34" charset="0"/>
              </a:rPr>
              <a:t>épanouissement</a:t>
            </a:r>
            <a:r>
              <a:rPr lang="sv-SE" sz="1600" b="0" i="0" u="none" strike="noStrike" dirty="0">
                <a:solidFill>
                  <a:srgbClr val="6D6E71"/>
                </a:solidFill>
                <a:effectLst/>
                <a:latin typeface="Calibri" panose="020F0502020204030204" pitchFamily="34" charset="0"/>
                <a:cs typeface="Calibri" panose="020F0502020204030204" pitchFamily="34" charset="0"/>
              </a:rPr>
              <a:t>.</a:t>
            </a:r>
            <a:endParaRPr lang="en-GB" sz="1600" dirty="0">
              <a:solidFill>
                <a:srgbClr val="6D6E71"/>
              </a:solidFill>
              <a:latin typeface="Calibri" panose="020F0502020204030204" pitchFamily="34" charset="0"/>
              <a:cs typeface="Calibri" panose="020F0502020204030204" pitchFamily="34" charset="0"/>
            </a:endParaRPr>
          </a:p>
          <a:p>
            <a:pPr algn="l" rtl="0"/>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61FFC913-D5A5-3B2B-55EE-8B6341428443}"/>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E060E26F-418E-169E-8E1F-526C675550C9}"/>
              </a:ext>
            </a:extLst>
          </p:cNvPr>
          <p:cNvSpPr txBox="1">
            <a:spLocks noGrp="1"/>
          </p:cNvSpPr>
          <p:nvPr>
            <p:ph type="body" idx="2"/>
          </p:nvPr>
        </p:nvSpPr>
        <p:spPr>
          <a:xfrm>
            <a:off x="2639506" y="423207"/>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Introduction </a:t>
            </a:r>
            <a:r>
              <a:rPr lang="sv-SE" sz="2000" dirty="0"/>
              <a:t>à l'</a:t>
            </a:r>
            <a:r>
              <a:rPr lang="sv-SE" sz="2000" dirty="0" err="1"/>
              <a:t>Ikigai</a:t>
            </a:r>
            <a:endParaRPr lang="sv-SE" sz="2000" dirty="0"/>
          </a:p>
        </p:txBody>
      </p:sp>
      <p:pic>
        <p:nvPicPr>
          <p:cNvPr id="382" name="Google Shape;382;p64">
            <a:extLst>
              <a:ext uri="{FF2B5EF4-FFF2-40B4-BE49-F238E27FC236}">
                <a16:creationId xmlns:a16="http://schemas.microsoft.com/office/drawing/2014/main" id="{71751A30-3AFA-588C-21DA-918832562BF8}"/>
              </a:ext>
            </a:extLst>
          </p:cNvPr>
          <p:cNvPicPr preferRelativeResize="0"/>
          <p:nvPr/>
        </p:nvPicPr>
        <p:blipFill rotWithShape="1">
          <a:blip r:embed="rId3">
            <a:alphaModFix amt="70000"/>
          </a:blip>
          <a:srcRect/>
          <a:stretch/>
        </p:blipFill>
        <p:spPr>
          <a:xfrm flipH="1">
            <a:off x="6454723" y="3296262"/>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06B6B97F-855F-FE11-56E7-FA684948B70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16</a:t>
            </a:fld>
            <a:endParaRPr dirty="0"/>
          </a:p>
        </p:txBody>
      </p:sp>
      <p:cxnSp>
        <p:nvCxnSpPr>
          <p:cNvPr id="3" name="Google Shape;458;p68">
            <a:extLst>
              <a:ext uri="{FF2B5EF4-FFF2-40B4-BE49-F238E27FC236}">
                <a16:creationId xmlns:a16="http://schemas.microsoft.com/office/drawing/2014/main" id="{D8908634-B430-ED84-2630-FD88C14AFFB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E8F21A74-69DA-55C6-598E-53ECF3EFA5F5}"/>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
        <p:nvSpPr>
          <p:cNvPr id="5" name="ZoneTexte 4">
            <a:extLst>
              <a:ext uri="{FF2B5EF4-FFF2-40B4-BE49-F238E27FC236}">
                <a16:creationId xmlns:a16="http://schemas.microsoft.com/office/drawing/2014/main" id="{4CA24999-A678-6D25-D349-8A2DC74CD2BC}"/>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
        <p:nvSpPr>
          <p:cNvPr id="8" name="Google Shape;456;p68">
            <a:extLst>
              <a:ext uri="{FF2B5EF4-FFF2-40B4-BE49-F238E27FC236}">
                <a16:creationId xmlns:a16="http://schemas.microsoft.com/office/drawing/2014/main" id="{B1F57B08-1546-3BF3-AC32-7BDC6452C40C}"/>
              </a:ext>
            </a:extLst>
          </p:cNvPr>
          <p:cNvSpPr txBox="1">
            <a:spLocks noGrp="1"/>
          </p:cNvSpPr>
          <p:nvPr>
            <p:ph type="body" idx="1"/>
          </p:nvPr>
        </p:nvSpPr>
        <p:spPr>
          <a:xfrm>
            <a:off x="79877" y="1742059"/>
            <a:ext cx="2236230"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Comment </a:t>
            </a:r>
            <a:r>
              <a:rPr lang="sv-SE" sz="2400" dirty="0">
                <a:solidFill>
                  <a:schemeClr val="lt1"/>
                </a:solidFill>
                <a:latin typeface="Calibri" panose="020F0502020204030204" pitchFamily="34" charset="0"/>
                <a:cs typeface="Calibri" panose="020F0502020204030204" pitchFamily="34" charset="0"/>
                <a:sym typeface="Calibri"/>
              </a:rPr>
              <a:t>cela </a:t>
            </a:r>
            <a:r>
              <a:rPr lang="sv-SE" sz="2400" dirty="0" err="1">
                <a:solidFill>
                  <a:schemeClr val="lt1"/>
                </a:solidFill>
                <a:latin typeface="Calibri" panose="020F0502020204030204" pitchFamily="34" charset="0"/>
                <a:cs typeface="Calibri" panose="020F0502020204030204" pitchFamily="34" charset="0"/>
                <a:sym typeface="Calibri"/>
              </a:rPr>
              <a:t>fonctionne-t-il </a:t>
            </a:r>
            <a:r>
              <a:rPr lang="sv-SE" sz="2400" dirty="0">
                <a:solidFill>
                  <a:schemeClr val="lt1"/>
                </a:solidFill>
                <a:latin typeface="Calibri" panose="020F0502020204030204" pitchFamily="34" charset="0"/>
                <a:cs typeface="Calibri" panose="020F0502020204030204" pitchFamily="34" charset="0"/>
                <a:sym typeface="Calibri"/>
              </a:rPr>
              <a:t>?</a:t>
            </a:r>
            <a:endParaRPr lang="sv-SE"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79801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F1385D58-7B73-60FA-C186-590BEC964E9F}"/>
            </a:ext>
          </a:extLst>
        </p:cNvPr>
        <p:cNvGrpSpPr/>
        <p:nvPr/>
      </p:nvGrpSpPr>
      <p:grpSpPr>
        <a:xfrm>
          <a:off x="0" y="0"/>
          <a:ext cx="0" cy="0"/>
          <a:chOff x="0" y="0"/>
          <a:chExt cx="0" cy="0"/>
        </a:xfrm>
      </p:grpSpPr>
      <p:pic>
        <p:nvPicPr>
          <p:cNvPr id="8" name="Bildobjekt 7" descr="En bild som visar person, klädsel, Människoansikte, leende&#10;&#10;AI-genererat innehåll kan vara felaktigt.">
            <a:extLst>
              <a:ext uri="{FF2B5EF4-FFF2-40B4-BE49-F238E27FC236}">
                <a16:creationId xmlns:a16="http://schemas.microsoft.com/office/drawing/2014/main" id="{BD89E535-7453-273E-7B6D-0AAD38A4E7DB}"/>
              </a:ext>
            </a:extLst>
          </p:cNvPr>
          <p:cNvPicPr>
            <a:picLocks noChangeAspect="1"/>
          </p:cNvPicPr>
          <p:nvPr/>
        </p:nvPicPr>
        <p:blipFill>
          <a:blip r:embed="rId3"/>
          <a:stretch>
            <a:fillRect/>
          </a:stretch>
        </p:blipFill>
        <p:spPr>
          <a:xfrm>
            <a:off x="-30345" y="-47411"/>
            <a:ext cx="3409093" cy="3809942"/>
          </a:xfrm>
          <a:prstGeom prst="rect">
            <a:avLst/>
          </a:prstGeom>
        </p:spPr>
      </p:pic>
      <p:sp>
        <p:nvSpPr>
          <p:cNvPr id="1375" name="Google Shape;1375;p95">
            <a:extLst>
              <a:ext uri="{FF2B5EF4-FFF2-40B4-BE49-F238E27FC236}">
                <a16:creationId xmlns:a16="http://schemas.microsoft.com/office/drawing/2014/main" id="{008C0C1B-145F-4174-B8DA-A52475D86CB3}"/>
              </a:ext>
            </a:extLst>
          </p:cNvPr>
          <p:cNvSpPr txBox="1"/>
          <p:nvPr/>
        </p:nvSpPr>
        <p:spPr>
          <a:xfrm>
            <a:off x="3598431" y="486137"/>
            <a:ext cx="3925115"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ea typeface="Calibri"/>
                <a:cs typeface="Calibri"/>
                <a:sym typeface="Calibri"/>
              </a:rPr>
              <a:t>Quel </a:t>
            </a:r>
            <a:r>
              <a:rPr lang="sv-SE" sz="3500" b="1" dirty="0">
                <a:solidFill>
                  <a:srgbClr val="8ABF3B"/>
                </a:solidFill>
                <a:latin typeface="Calibri"/>
                <a:ea typeface="Calibri"/>
                <a:cs typeface="Calibri"/>
                <a:sym typeface="Calibri"/>
              </a:rPr>
              <a:t>est </a:t>
            </a:r>
            <a:r>
              <a:rPr lang="sv-SE" sz="3500" b="1" dirty="0" err="1">
                <a:solidFill>
                  <a:srgbClr val="8ABF3B"/>
                </a:solidFill>
                <a:latin typeface="Calibri"/>
                <a:ea typeface="Calibri"/>
                <a:cs typeface="Calibri"/>
                <a:sym typeface="Calibri"/>
              </a:rPr>
              <a:t>votre Ikigai </a:t>
            </a:r>
            <a:r>
              <a:rPr lang="sv-SE" sz="3500" b="1" dirty="0">
                <a:solidFill>
                  <a:srgbClr val="8ABF3B"/>
                </a:solidFill>
                <a:latin typeface="Calibri"/>
                <a:ea typeface="Calibri"/>
                <a:cs typeface="Calibri"/>
                <a:sym typeface="Calibri"/>
              </a:rPr>
              <a:t>?</a:t>
            </a:r>
            <a:endParaRPr lang="sv-SE" sz="1401" dirty="0"/>
          </a:p>
        </p:txBody>
      </p:sp>
      <p:sp>
        <p:nvSpPr>
          <p:cNvPr id="1376" name="Google Shape;1376;p95">
            <a:extLst>
              <a:ext uri="{FF2B5EF4-FFF2-40B4-BE49-F238E27FC236}">
                <a16:creationId xmlns:a16="http://schemas.microsoft.com/office/drawing/2014/main" id="{099198FF-32FC-E337-AC30-A3526F3AEF56}"/>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17</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FA3D5EA4-9D85-E548-B8B9-64FEC9E602E2}"/>
              </a:ext>
            </a:extLst>
          </p:cNvPr>
          <p:cNvSpPr txBox="1">
            <a:spLocks noGrp="1"/>
          </p:cNvSpPr>
          <p:nvPr>
            <p:ph type="body" idx="1"/>
          </p:nvPr>
        </p:nvSpPr>
        <p:spPr>
          <a:xfrm>
            <a:off x="3602517" y="1476260"/>
            <a:ext cx="4740294" cy="2927872"/>
          </a:xfrm>
          <a:prstGeom prst="rect">
            <a:avLst/>
          </a:prstGeom>
          <a:noFill/>
          <a:ln>
            <a:noFill/>
          </a:ln>
        </p:spPr>
        <p:txBody>
          <a:bodyPr spcFirstLastPara="1" wrap="square" lIns="91426" tIns="91426" rIns="91426" bIns="91426" anchor="t" anchorCtr="0">
            <a:normAutofit/>
          </a:bodyPr>
          <a:lstStyle/>
          <a:p>
            <a:pPr marL="0" indent="0"/>
            <a:r>
              <a:rPr lang="sv-SE" sz="1600" dirty="0" err="1"/>
              <a:t>Réfléchissez au cadre </a:t>
            </a:r>
            <a:r>
              <a:rPr lang="sv-SE" sz="1600" dirty="0"/>
              <a:t>présenté dans les pages </a:t>
            </a:r>
            <a:r>
              <a:rPr lang="sv-SE" sz="1600" dirty="0" err="1"/>
              <a:t>précédentes </a:t>
            </a:r>
            <a:r>
              <a:rPr lang="sv-SE" sz="1600" dirty="0"/>
              <a:t>et </a:t>
            </a:r>
            <a:r>
              <a:rPr lang="sv-SE" sz="1600" dirty="0" err="1"/>
              <a:t>remplissez votre propre Ikigai</a:t>
            </a:r>
            <a:r>
              <a:rPr lang="sv-SE" sz="1600" dirty="0"/>
              <a:t>. </a:t>
            </a:r>
          </a:p>
        </p:txBody>
      </p:sp>
      <p:grpSp>
        <p:nvGrpSpPr>
          <p:cNvPr id="1378" name="Google Shape;1378;p95">
            <a:extLst>
              <a:ext uri="{FF2B5EF4-FFF2-40B4-BE49-F238E27FC236}">
                <a16:creationId xmlns:a16="http://schemas.microsoft.com/office/drawing/2014/main" id="{FB7D39FF-A56B-CC3A-E02B-BD48385DA0F0}"/>
              </a:ext>
            </a:extLst>
          </p:cNvPr>
          <p:cNvGrpSpPr/>
          <p:nvPr/>
        </p:nvGrpSpPr>
        <p:grpSpPr>
          <a:xfrm>
            <a:off x="2887500" y="3631738"/>
            <a:ext cx="1883980" cy="1360393"/>
            <a:chOff x="12744325" y="814046"/>
            <a:chExt cx="1299026" cy="938006"/>
          </a:xfrm>
        </p:grpSpPr>
        <p:grpSp>
          <p:nvGrpSpPr>
            <p:cNvPr id="1379" name="Google Shape;1379;p95">
              <a:extLst>
                <a:ext uri="{FF2B5EF4-FFF2-40B4-BE49-F238E27FC236}">
                  <a16:creationId xmlns:a16="http://schemas.microsoft.com/office/drawing/2014/main" id="{8FDD33B7-5897-7AF6-87E7-DA57B1E31ED1}"/>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9326415C-9BD1-D935-5C65-789041D5D176}"/>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772943BF-CA85-E875-2997-EB86D2473D45}"/>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713E4587-1F5C-C650-677B-03AB94BEA94B}"/>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611F5818-82EB-AD79-916C-8E87341FC2A9}"/>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1E8D8292-BF75-9A29-DCE7-F9474796D8B6}"/>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CD32A27E-D28D-9AC2-72C5-76D74BEB895C}"/>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67D5C65E-5E47-0B5A-3738-BE6FF1FFF55E}"/>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pic>
        <p:nvPicPr>
          <p:cNvPr id="5" name="Google Shape;1374;p95">
            <a:extLst>
              <a:ext uri="{FF2B5EF4-FFF2-40B4-BE49-F238E27FC236}">
                <a16:creationId xmlns:a16="http://schemas.microsoft.com/office/drawing/2014/main" id="{C2D9E242-8D9F-D8E6-C917-C65C1AA1F804}"/>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 name="Google Shape;1387;p95">
            <a:extLst>
              <a:ext uri="{FF2B5EF4-FFF2-40B4-BE49-F238E27FC236}">
                <a16:creationId xmlns:a16="http://schemas.microsoft.com/office/drawing/2014/main" id="{886878E5-8C8E-15B8-AB5E-A139D1D54FA1}"/>
              </a:ext>
            </a:extLst>
          </p:cNvPr>
          <p:cNvSpPr/>
          <p:nvPr/>
        </p:nvSpPr>
        <p:spPr>
          <a:xfrm>
            <a:off x="-1763010" y="-98248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ZoneTexte 1">
            <a:extLst>
              <a:ext uri="{FF2B5EF4-FFF2-40B4-BE49-F238E27FC236}">
                <a16:creationId xmlns:a16="http://schemas.microsoft.com/office/drawing/2014/main" id="{6C0FBB59-B660-C84D-66B3-7FB4F3B57BCB}"/>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7872442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DEB6F86-3C72-420D-4594-149B3DD0960F}"/>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243EE764-6E95-B827-4335-812A7F8364F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750F1D5-546D-539B-4DE6-7B8055DA622D}"/>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C14BD254-5DD9-D6D3-A23E-CBBA88C3D7C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6C1CA7E3-9E0E-1ADA-F3DF-D8470FECA34A}"/>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DADA1B9-7057-DA34-14E7-0D64CFCD866F}"/>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CF042862-940B-9BD9-143C-C34DCD6D086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5019DD0-0D3C-8E2C-A28B-363B805585D3}"/>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544CE95-EFFA-C954-BD48-485E75F4AFF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653554E1-71E1-8BCA-DD41-EB7782428A4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696EFE7-868C-B9E7-12C3-67689B4ADD5F}"/>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0FCC6EEE-E5C3-8019-E69D-3366AA8D1A6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1A6BDE8-8E05-26CC-8AFD-A33D46FA7D0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DBE10C7-A4DB-BECF-D97D-EC43F831234A}"/>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C2BAF17F-826B-475F-57B9-AEE40A55B55E}"/>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0BA275F-221E-66D7-0BA3-C03B876BBC60}"/>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69C0AC4-302F-829D-18D3-56C484190A34}"/>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1EDE544-0873-6662-46E6-3614C4084DF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4E3D0637-0AB7-8212-2DAA-FBB8843C39E2}"/>
              </a:ext>
            </a:extLst>
          </p:cNvPr>
          <p:cNvSpPr txBox="1">
            <a:spLocks noGrp="1"/>
          </p:cNvSpPr>
          <p:nvPr>
            <p:ph type="body" idx="2"/>
          </p:nvPr>
        </p:nvSpPr>
        <p:spPr>
          <a:xfrm>
            <a:off x="1338873" y="430515"/>
            <a:ext cx="7811132" cy="602741"/>
          </a:xfrm>
          <a:prstGeom prst="rect">
            <a:avLst/>
          </a:prstGeom>
          <a:noFill/>
          <a:ln>
            <a:noFill/>
          </a:ln>
        </p:spPr>
        <p:txBody>
          <a:bodyPr spcFirstLastPara="1" wrap="square" lIns="91426" tIns="91426" rIns="91426" bIns="91426" anchor="t" anchorCtr="0">
            <a:noAutofit/>
          </a:bodyPr>
          <a:lstStyle/>
          <a:p>
            <a:pPr marL="0" indent="0"/>
            <a:r>
              <a:rPr lang="it" sz="1800" dirty="0">
                <a:solidFill>
                  <a:srgbClr val="FF9933"/>
                </a:solidFill>
              </a:rPr>
              <a:t>Feuille de travail : </a:t>
            </a:r>
            <a:r>
              <a:rPr lang="it" sz="1600" b="0" dirty="0">
                <a:solidFill>
                  <a:schemeClr val="tx2">
                    <a:lumMod val="50000"/>
                  </a:schemeClr>
                </a:solidFill>
              </a:rPr>
              <a:t>Complétez votre propre Ikigai </a:t>
            </a:r>
            <a:r>
              <a:rPr lang="sv-SE" sz="1600" b="0" i="0" u="none" strike="noStrike" dirty="0">
                <a:solidFill>
                  <a:srgbClr val="6D6E71"/>
                </a:solidFill>
                <a:effectLst/>
                <a:latin typeface="Calibri" panose="020F0502020204030204" pitchFamily="34" charset="0"/>
              </a:rPr>
              <a:t>- Passions, talents, </a:t>
            </a:r>
            <a:r>
              <a:rPr lang="sv-SE" sz="1600" b="0" i="0" u="none" strike="noStrike" dirty="0" err="1">
                <a:solidFill>
                  <a:srgbClr val="6D6E71"/>
                </a:solidFill>
                <a:effectLst/>
                <a:latin typeface="Calibri" panose="020F0502020204030204" pitchFamily="34" charset="0"/>
              </a:rPr>
              <a:t>compétences</a:t>
            </a:r>
            <a:endParaRPr sz="1600" b="0" dirty="0">
              <a:solidFill>
                <a:srgbClr val="6D6E71"/>
              </a:solidFill>
            </a:endParaRPr>
          </a:p>
        </p:txBody>
      </p:sp>
      <p:graphicFrame>
        <p:nvGraphicFramePr>
          <p:cNvPr id="9" name="Tabell 8">
            <a:extLst>
              <a:ext uri="{FF2B5EF4-FFF2-40B4-BE49-F238E27FC236}">
                <a16:creationId xmlns:a16="http://schemas.microsoft.com/office/drawing/2014/main" id="{7562F5ED-9503-FFBC-A9DB-CFE99927B999}"/>
              </a:ext>
            </a:extLst>
          </p:cNvPr>
          <p:cNvGraphicFramePr>
            <a:graphicFrameLocks noGrp="1"/>
          </p:cNvGraphicFramePr>
          <p:nvPr>
            <p:extLst>
              <p:ext uri="{D42A27DB-BD31-4B8C-83A1-F6EECF244321}">
                <p14:modId xmlns:p14="http://schemas.microsoft.com/office/powerpoint/2010/main" val="2502881842"/>
              </p:ext>
            </p:extLst>
          </p:nvPr>
        </p:nvGraphicFramePr>
        <p:xfrm>
          <a:off x="383892" y="1338842"/>
          <a:ext cx="8320492" cy="2652704"/>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235897">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Quelles sont </a:t>
                      </a:r>
                      <a:r>
                        <a:rPr lang="sv-SE" sz="1600" dirty="0">
                          <a:solidFill>
                            <a:schemeClr val="tx2">
                              <a:lumMod val="50000"/>
                            </a:schemeClr>
                          </a:solidFill>
                          <a:latin typeface="Calibri" panose="020F0502020204030204" pitchFamily="34" charset="0"/>
                          <a:cs typeface="Calibri" panose="020F0502020204030204" pitchFamily="34" charset="0"/>
                        </a:rPr>
                        <a:t>vos passions ?</a:t>
                      </a:r>
                    </a:p>
                  </a:txBody>
                  <a:tcPr/>
                </a:tc>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Quels sont vos </a:t>
                      </a:r>
                      <a:r>
                        <a:rPr lang="sv-SE" sz="1600" dirty="0">
                          <a:solidFill>
                            <a:schemeClr val="tx2">
                              <a:lumMod val="50000"/>
                            </a:schemeClr>
                          </a:solidFill>
                          <a:latin typeface="Calibri" panose="020F0502020204030204" pitchFamily="34" charset="0"/>
                          <a:cs typeface="Calibri" panose="020F0502020204030204" pitchFamily="34" charset="0"/>
                        </a:rPr>
                        <a:t>talents et vos </a:t>
                      </a:r>
                      <a:r>
                        <a:rPr lang="sv-SE" sz="1600" dirty="0" err="1">
                          <a:solidFill>
                            <a:schemeClr val="tx2">
                              <a:lumMod val="50000"/>
                            </a:schemeClr>
                          </a:solidFill>
                          <a:latin typeface="Calibri" panose="020F0502020204030204" pitchFamily="34" charset="0"/>
                          <a:cs typeface="Calibri" panose="020F0502020204030204" pitchFamily="34" charset="0"/>
                        </a:rPr>
                        <a:t>compétences </a:t>
                      </a:r>
                      <a:r>
                        <a:rPr lang="sv-SE" sz="1600" dirty="0">
                          <a:solidFill>
                            <a:schemeClr val="tx2">
                              <a:lumMod val="50000"/>
                            </a:schemeClr>
                          </a:solidFill>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2347310150"/>
                  </a:ext>
                </a:extLst>
              </a:tr>
              <a:tr h="2317424">
                <a:tc>
                  <a:txBody>
                    <a:bodyPr/>
                    <a:lstStyle/>
                    <a:p>
                      <a:endParaRPr lang="sv-SE" dirty="0"/>
                    </a:p>
                    <a:p>
                      <a:endParaRPr lang="sv-SE" dirty="0"/>
                    </a:p>
                    <a:p>
                      <a:endParaRPr lang="sv-SE" dirty="0"/>
                    </a:p>
                    <a:p>
                      <a:endParaRPr lang="sv-SE" dirty="0"/>
                    </a:p>
                    <a:p>
                      <a:endParaRPr lang="sv-SE" dirty="0"/>
                    </a:p>
                    <a:p>
                      <a:endParaRPr lang="sv-SE" dirty="0"/>
                    </a:p>
                    <a:p>
                      <a:endParaRPr lang="sv-SE" dirty="0"/>
                    </a:p>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526;p70">
            <a:extLst>
              <a:ext uri="{FF2B5EF4-FFF2-40B4-BE49-F238E27FC236}">
                <a16:creationId xmlns:a16="http://schemas.microsoft.com/office/drawing/2014/main" id="{F09F6BDC-4D1A-57CA-8AA6-05D7355B9715}"/>
              </a:ext>
            </a:extLst>
          </p:cNvPr>
          <p:cNvSpPr/>
          <p:nvPr/>
        </p:nvSpPr>
        <p:spPr>
          <a:xfrm>
            <a:off x="1378366" y="490858"/>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F3C80321-D7E0-144E-82C2-5B4276702BA1}"/>
              </a:ext>
            </a:extLst>
          </p:cNvPr>
          <p:cNvSpPr/>
          <p:nvPr/>
        </p:nvSpPr>
        <p:spPr>
          <a:xfrm>
            <a:off x="1378366" y="862550"/>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D646DC5E-DECF-C775-0E9C-C00B63B317DE}"/>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369720DB-EF55-B6FF-231E-562E6A5C20C7}"/>
              </a:ext>
            </a:extLst>
          </p:cNvPr>
          <p:cNvSpPr txBox="1"/>
          <p:nvPr/>
        </p:nvSpPr>
        <p:spPr>
          <a:xfrm>
            <a:off x="105754" y="4379338"/>
            <a:ext cx="1583898"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W.03</a:t>
            </a:r>
            <a:endParaRPr sz="1401" dirty="0"/>
          </a:p>
        </p:txBody>
      </p:sp>
    </p:spTree>
    <p:extLst>
      <p:ext uri="{BB962C8B-B14F-4D97-AF65-F5344CB8AC3E}">
        <p14:creationId xmlns:p14="http://schemas.microsoft.com/office/powerpoint/2010/main" val="3990487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A41A6ED-DCAE-3AC2-33A1-CF66890B48C2}"/>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04C9CE7-C907-C345-70E9-AD4A34003E3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D572B559-AAD1-E080-CBEC-CBB3EA2CCC54}"/>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9A9B8B1B-0995-40E9-4D3A-0A6CE59A4D9D}"/>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A384C4F-1A9B-CC9D-DDB4-7E524CFDD425}"/>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FBD52D60-0050-8D80-D5F0-E3178BA0175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202594C2-840E-A5C6-B46A-C53314106D7F}"/>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50EF5C59-AAA9-0513-E22F-280BAD75E56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16BF6A2-BFE7-D234-D015-563DB4AA1E58}"/>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56F48269-ED0C-C142-1CB6-5E041C64F621}"/>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83444224-47A4-491A-7CB5-B8F401103030}"/>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93B232F-3653-31F7-543E-23F9538BDA14}"/>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2645391-7360-A979-517D-1EE1C872A3B6}"/>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3D4A1D03-8A6B-3AAB-EFE2-D146E84C000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7D85118-D9FF-1FFF-510F-1109919FD9A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8EC448D7-AA5B-56D5-B997-F2245390E18B}"/>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73ABB41-B935-D735-5B2C-F879354AD6D3}"/>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9D4477AF-6F98-6F6C-5E1E-3A32C0DFD47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9" name="Tabell 8">
            <a:extLst>
              <a:ext uri="{FF2B5EF4-FFF2-40B4-BE49-F238E27FC236}">
                <a16:creationId xmlns:a16="http://schemas.microsoft.com/office/drawing/2014/main" id="{667655BC-6C07-3F9E-0C7A-1323603C3270}"/>
              </a:ext>
            </a:extLst>
          </p:cNvPr>
          <p:cNvGraphicFramePr>
            <a:graphicFrameLocks noGrp="1"/>
          </p:cNvGraphicFramePr>
          <p:nvPr>
            <p:extLst>
              <p:ext uri="{D42A27DB-BD31-4B8C-83A1-F6EECF244321}">
                <p14:modId xmlns:p14="http://schemas.microsoft.com/office/powerpoint/2010/main" val="3269468880"/>
              </p:ext>
            </p:extLst>
          </p:nvPr>
        </p:nvGraphicFramePr>
        <p:xfrm>
          <a:off x="383892" y="1338841"/>
          <a:ext cx="8320492" cy="2670877"/>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561234">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Quels besoins non résolus voyez-vous </a:t>
                      </a:r>
                      <a:r>
                        <a:rPr lang="sv-SE" sz="1600" dirty="0">
                          <a:solidFill>
                            <a:schemeClr val="tx2">
                              <a:lumMod val="50000"/>
                            </a:schemeClr>
                          </a:solidFill>
                          <a:latin typeface="Calibri" panose="020F0502020204030204" pitchFamily="34" charset="0"/>
                          <a:cs typeface="Calibri" panose="020F0502020204030204" pitchFamily="34" charset="0"/>
                        </a:rPr>
                        <a:t>dans le </a:t>
                      </a:r>
                      <a:r>
                        <a:rPr lang="sv-SE" sz="1600" dirty="0" err="1">
                          <a:solidFill>
                            <a:schemeClr val="tx2">
                              <a:lumMod val="50000"/>
                            </a:schemeClr>
                          </a:solidFill>
                          <a:latin typeface="Calibri" panose="020F0502020204030204" pitchFamily="34" charset="0"/>
                          <a:cs typeface="Calibri" panose="020F0502020204030204" pitchFamily="34" charset="0"/>
                        </a:rPr>
                        <a:t>monde </a:t>
                      </a:r>
                      <a:r>
                        <a:rPr lang="sv-SE" sz="1600" dirty="0">
                          <a:solidFill>
                            <a:schemeClr val="tx2">
                              <a:lumMod val="50000"/>
                            </a:schemeClr>
                          </a:solidFill>
                          <a:latin typeface="Calibri" panose="020F0502020204030204" pitchFamily="34" charset="0"/>
                          <a:cs typeface="Calibri" panose="020F0502020204030204" pitchFamily="34" charset="0"/>
                        </a:rPr>
                        <a:t>?</a:t>
                      </a:r>
                    </a:p>
                  </a:txBody>
                  <a:tcPr/>
                </a:tc>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Sur quoi pouvez-vous être récompensé </a:t>
                      </a:r>
                      <a:r>
                        <a:rPr lang="sv-SE" sz="1600" dirty="0">
                          <a:solidFill>
                            <a:schemeClr val="tx2">
                              <a:lumMod val="50000"/>
                            </a:schemeClr>
                          </a:solidFill>
                          <a:latin typeface="Calibri" panose="020F0502020204030204" pitchFamily="34" charset="0"/>
                          <a:cs typeface="Calibri" panose="020F0502020204030204" pitchFamily="34" charset="0"/>
                        </a:rPr>
                        <a:t>pour votre </a:t>
                      </a:r>
                      <a:r>
                        <a:rPr lang="sv-SE" sz="1600" dirty="0" err="1">
                          <a:solidFill>
                            <a:schemeClr val="tx2">
                              <a:lumMod val="50000"/>
                            </a:schemeClr>
                          </a:solidFill>
                          <a:latin typeface="Calibri" panose="020F0502020204030204" pitchFamily="34" charset="0"/>
                          <a:cs typeface="Calibri" panose="020F0502020204030204" pitchFamily="34" charset="0"/>
                        </a:rPr>
                        <a:t>travail </a:t>
                      </a:r>
                      <a:r>
                        <a:rPr lang="sv-SE" sz="1600" dirty="0">
                          <a:solidFill>
                            <a:schemeClr val="tx2">
                              <a:lumMod val="50000"/>
                            </a:schemeClr>
                          </a:solidFill>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2347310150"/>
                  </a:ext>
                </a:extLst>
              </a:tr>
              <a:tr h="2091757">
                <a:tc>
                  <a:txBody>
                    <a:bodyPr/>
                    <a:lstStyle/>
                    <a:p>
                      <a:endParaRPr lang="sv-SE" dirty="0"/>
                    </a:p>
                    <a:p>
                      <a:endParaRPr lang="sv-SE" dirty="0"/>
                    </a:p>
                    <a:p>
                      <a:endParaRPr lang="sv-SE" dirty="0"/>
                    </a:p>
                    <a:p>
                      <a:endParaRPr lang="sv-SE" dirty="0"/>
                    </a:p>
                    <a:p>
                      <a:endParaRPr lang="sv-SE" dirty="0"/>
                    </a:p>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526;p70">
            <a:extLst>
              <a:ext uri="{FF2B5EF4-FFF2-40B4-BE49-F238E27FC236}">
                <a16:creationId xmlns:a16="http://schemas.microsoft.com/office/drawing/2014/main" id="{4ED864BF-F2E6-962B-0EC3-918EE9F1BD7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92963154-2EA3-1EA1-49D6-4B686D00310A}"/>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1D4F4C99-495F-143A-3D22-7BEC584C621C}"/>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962881A2-E7C9-5CC1-4F63-41431000BDF6}"/>
              </a:ext>
            </a:extLst>
          </p:cNvPr>
          <p:cNvSpPr txBox="1"/>
          <p:nvPr/>
        </p:nvSpPr>
        <p:spPr>
          <a:xfrm>
            <a:off x="105754" y="4379338"/>
            <a:ext cx="26008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W.04</a:t>
            </a:r>
            <a:endParaRPr sz="1401" dirty="0"/>
          </a:p>
        </p:txBody>
      </p:sp>
      <p:sp>
        <p:nvSpPr>
          <p:cNvPr id="13" name="Google Shape;529;p70">
            <a:extLst>
              <a:ext uri="{FF2B5EF4-FFF2-40B4-BE49-F238E27FC236}">
                <a16:creationId xmlns:a16="http://schemas.microsoft.com/office/drawing/2014/main" id="{8C23D89E-0C96-8CCF-283A-3B08AA885BFB}"/>
              </a:ext>
            </a:extLst>
          </p:cNvPr>
          <p:cNvSpPr txBox="1">
            <a:spLocks/>
          </p:cNvSpPr>
          <p:nvPr/>
        </p:nvSpPr>
        <p:spPr>
          <a:xfrm>
            <a:off x="1338873" y="430515"/>
            <a:ext cx="7811132"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fr-FR" sz="1800" dirty="0">
                <a:solidFill>
                  <a:srgbClr val="FF9933"/>
                </a:solidFill>
              </a:rPr>
              <a:t>Feuille de travail : </a:t>
            </a:r>
            <a:r>
              <a:rPr lang="fr-FR" sz="1600" b="0" dirty="0">
                <a:solidFill>
                  <a:schemeClr val="tx2">
                    <a:lumMod val="50000"/>
                  </a:schemeClr>
                </a:solidFill>
              </a:rPr>
              <a:t>Complétez votre propre </a:t>
            </a:r>
            <a:r>
              <a:rPr lang="fr-FR" sz="1600" b="0" dirty="0" err="1">
                <a:solidFill>
                  <a:schemeClr val="tx2">
                    <a:lumMod val="50000"/>
                  </a:schemeClr>
                </a:solidFill>
              </a:rPr>
              <a:t>Ikigai</a:t>
            </a:r>
            <a:r>
              <a:rPr lang="fr-FR" sz="1600" b="0" dirty="0">
                <a:solidFill>
                  <a:schemeClr val="tx2">
                    <a:lumMod val="50000"/>
                  </a:schemeClr>
                </a:solidFill>
              </a:rPr>
              <a:t> </a:t>
            </a:r>
            <a:r>
              <a:rPr lang="fr-FR" sz="1600" b="0" dirty="0">
                <a:solidFill>
                  <a:srgbClr val="6D6E71"/>
                </a:solidFill>
                <a:latin typeface="Calibri" panose="020F0502020204030204" pitchFamily="34" charset="0"/>
              </a:rPr>
              <a:t>– Monde et Récompense</a:t>
            </a:r>
            <a:endParaRPr lang="fr-FR" sz="1600" b="0" dirty="0">
              <a:solidFill>
                <a:srgbClr val="6D6E71"/>
              </a:solidFill>
            </a:endParaRPr>
          </a:p>
        </p:txBody>
      </p:sp>
    </p:spTree>
    <p:extLst>
      <p:ext uri="{BB962C8B-B14F-4D97-AF65-F5344CB8AC3E}">
        <p14:creationId xmlns:p14="http://schemas.microsoft.com/office/powerpoint/2010/main" val="420490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21" name="Platshållare för bild 20" descr="En bild som visar person, Människoansikte, bärbar dator, inomhus&#10;&#10;AI-genererat innehåll kan vara felaktigt.">
            <a:extLst>
              <a:ext uri="{FF2B5EF4-FFF2-40B4-BE49-F238E27FC236}">
                <a16:creationId xmlns:a16="http://schemas.microsoft.com/office/drawing/2014/main" id="{166B2888-F719-A8B8-7831-913FE8B58745}"/>
              </a:ext>
            </a:extLst>
          </p:cNvPr>
          <p:cNvPicPr>
            <a:picLocks noGrp="1" noChangeAspect="1"/>
          </p:cNvPicPr>
          <p:nvPr>
            <p:ph type="pic" idx="5"/>
          </p:nvPr>
        </p:nvPicPr>
        <p:blipFill>
          <a:blip r:embed="rId3"/>
          <a:srcRect t="19370" b="19370"/>
          <a:stretch>
            <a:fillRect/>
          </a:stretch>
        </p:blipFill>
        <p:spPr/>
      </p:pic>
      <p:pic>
        <p:nvPicPr>
          <p:cNvPr id="30" name="Platshållare för bild 29" descr="En bild som visar person, Människoansikte, klädsel, person&#10;&#10;AI-genererat innehåll kan vara felaktigt.">
            <a:extLst>
              <a:ext uri="{FF2B5EF4-FFF2-40B4-BE49-F238E27FC236}">
                <a16:creationId xmlns:a16="http://schemas.microsoft.com/office/drawing/2014/main" id="{28AB6190-5008-AAB6-1BA2-CA8CD5A8DA4E}"/>
              </a:ext>
            </a:extLst>
          </p:cNvPr>
          <p:cNvPicPr>
            <a:picLocks noGrp="1" noChangeAspect="1"/>
          </p:cNvPicPr>
          <p:nvPr>
            <p:ph type="pic" idx="3"/>
          </p:nvPr>
        </p:nvPicPr>
        <p:blipFill>
          <a:blip r:embed="rId4"/>
          <a:srcRect t="178" b="178"/>
          <a:stretch>
            <a:fillRect/>
          </a:stretch>
        </p:blipFill>
        <p:spPr/>
      </p:pic>
      <p:pic>
        <p:nvPicPr>
          <p:cNvPr id="19" name="Platshållare för bild 18" descr="En bild som visar träd, klädsel, utomhus, person&#10;&#10;AI-genererat innehåll kan vara felaktigt.">
            <a:extLst>
              <a:ext uri="{FF2B5EF4-FFF2-40B4-BE49-F238E27FC236}">
                <a16:creationId xmlns:a16="http://schemas.microsoft.com/office/drawing/2014/main" id="{6CAE9A50-D839-88A2-65FB-884D9361719B}"/>
              </a:ext>
            </a:extLst>
          </p:cNvPr>
          <p:cNvPicPr>
            <a:picLocks noGrp="1" noChangeAspect="1"/>
          </p:cNvPicPr>
          <p:nvPr>
            <p:ph type="pic" idx="2"/>
          </p:nvPr>
        </p:nvPicPr>
        <p:blipFill>
          <a:blip r:embed="rId5"/>
          <a:srcRect t="19617" b="19617"/>
          <a:stretch>
            <a:fillRect/>
          </a:stretch>
        </p:blipFill>
        <p:spPr>
          <a:xfrm>
            <a:off x="2771174" y="1218461"/>
            <a:ext cx="1740540" cy="1180766"/>
          </a:xfrm>
        </p:spPr>
      </p:pic>
      <p:sp>
        <p:nvSpPr>
          <p:cNvPr id="135" name="Google Shape;135;p62"/>
          <p:cNvSpPr txBox="1">
            <a:spLocks noGrp="1"/>
          </p:cNvSpPr>
          <p:nvPr>
            <p:ph type="body" idx="1"/>
          </p:nvPr>
        </p:nvSpPr>
        <p:spPr>
          <a:xfrm rot="-5400000">
            <a:off x="-825301" y="3301680"/>
            <a:ext cx="2595387" cy="649752"/>
          </a:xfrm>
          <a:prstGeom prst="rect">
            <a:avLst/>
          </a:prstGeom>
          <a:noFill/>
          <a:ln>
            <a:noFill/>
          </a:ln>
        </p:spPr>
        <p:txBody>
          <a:bodyPr spcFirstLastPara="1" wrap="square" lIns="91426" tIns="91426" rIns="91426" bIns="91426" anchor="t" anchorCtr="0">
            <a:noAutofit/>
          </a:bodyPr>
          <a:lstStyle/>
          <a:p>
            <a:pPr marL="0" indent="0" algn="l"/>
            <a:r>
              <a:rPr lang="en-GB" dirty="0">
                <a:solidFill>
                  <a:srgbClr val="FF9933"/>
                </a:solidFill>
              </a:rPr>
              <a:t>SOMMAIRE</a:t>
            </a:r>
            <a:endParaRPr lang="en-GB" dirty="0"/>
          </a:p>
        </p:txBody>
      </p:sp>
      <p:sp>
        <p:nvSpPr>
          <p:cNvPr id="136" name="Google Shape;136;p62"/>
          <p:cNvSpPr txBox="1">
            <a:spLocks noGrp="1"/>
          </p:cNvSpPr>
          <p:nvPr>
            <p:ph type="body" idx="6"/>
          </p:nvPr>
        </p:nvSpPr>
        <p:spPr>
          <a:xfrm>
            <a:off x="1265963" y="2048130"/>
            <a:ext cx="1226676" cy="1063076"/>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Ikigai et </a:t>
            </a:r>
            <a:r>
              <a:rPr lang="en-GB" sz="1400" dirty="0" err="1"/>
              <a:t>évolution</a:t>
            </a:r>
            <a:r>
              <a:rPr lang="en-GB" sz="1400" dirty="0"/>
              <a:t> de carrière</a:t>
            </a:r>
          </a:p>
          <a:p>
            <a:pPr marL="0" indent="0">
              <a:lnSpc>
                <a:spcPct val="91000"/>
              </a:lnSpc>
            </a:pPr>
            <a:endParaRPr lang="en-GB" sz="2000" dirty="0"/>
          </a:p>
        </p:txBody>
      </p:sp>
      <p:sp>
        <p:nvSpPr>
          <p:cNvPr id="137" name="Google Shape;137;p62"/>
          <p:cNvSpPr txBox="1">
            <a:spLocks noGrp="1"/>
          </p:cNvSpPr>
          <p:nvPr>
            <p:ph type="body" idx="7"/>
          </p:nvPr>
        </p:nvSpPr>
        <p:spPr>
          <a:xfrm>
            <a:off x="3178944" y="894"/>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Objectifs de développement intérieur</a:t>
            </a:r>
          </a:p>
          <a:p>
            <a:pPr marL="0" indent="0">
              <a:lnSpc>
                <a:spcPct val="91000"/>
              </a:lnSpc>
            </a:pPr>
            <a:endParaRPr lang="en-GB" sz="2000" dirty="0"/>
          </a:p>
        </p:txBody>
      </p:sp>
      <p:sp>
        <p:nvSpPr>
          <p:cNvPr id="138" name="Google Shape;138;p62"/>
          <p:cNvSpPr txBox="1">
            <a:spLocks noGrp="1"/>
          </p:cNvSpPr>
          <p:nvPr>
            <p:ph type="body" idx="9"/>
          </p:nvPr>
        </p:nvSpPr>
        <p:spPr>
          <a:xfrm>
            <a:off x="5186727" y="1622624"/>
            <a:ext cx="1573141" cy="473890"/>
          </a:xfrm>
          <a:prstGeom prst="rect">
            <a:avLst/>
          </a:prstGeom>
          <a:noFill/>
          <a:ln>
            <a:noFill/>
          </a:ln>
        </p:spPr>
        <p:txBody>
          <a:bodyPr spcFirstLastPara="1" wrap="square" lIns="91426" tIns="91426" rIns="91426" bIns="91426" anchor="t" anchorCtr="0">
            <a:noAutofit/>
          </a:bodyPr>
          <a:lstStyle/>
          <a:p>
            <a:pPr marL="0" indent="0">
              <a:lnSpc>
                <a:spcPct val="91000"/>
              </a:lnSpc>
            </a:pPr>
            <a:r>
              <a:rPr lang="en-GB" sz="1400" dirty="0"/>
              <a:t>Compétences </a:t>
            </a:r>
            <a:br>
              <a:rPr lang="en-GB" sz="1400" dirty="0"/>
            </a:br>
            <a:r>
              <a:rPr lang="en-GB" sz="1400" dirty="0" err="1"/>
              <a:t>en</a:t>
            </a:r>
            <a:r>
              <a:rPr lang="en-GB" sz="1400" dirty="0"/>
              <a:t> matière </a:t>
            </a:r>
            <a:r>
              <a:rPr lang="en-GB" sz="1400" dirty="0" err="1"/>
              <a:t>d’écotourisme</a:t>
            </a:r>
            <a:endParaRPr lang="en-GB" sz="1400" dirty="0"/>
          </a:p>
        </p:txBody>
      </p:sp>
      <p:sp>
        <p:nvSpPr>
          <p:cNvPr id="141" name="Google Shape;141;p62"/>
          <p:cNvSpPr txBox="1">
            <a:spLocks noGrp="1"/>
          </p:cNvSpPr>
          <p:nvPr>
            <p:ph type="body" idx="15"/>
          </p:nvPr>
        </p:nvSpPr>
        <p:spPr>
          <a:xfrm>
            <a:off x="7269486" y="101601"/>
            <a:ext cx="1573141" cy="473890"/>
          </a:xfrm>
          <a:prstGeom prst="rect">
            <a:avLst/>
          </a:prstGeom>
          <a:noFill/>
          <a:ln>
            <a:noFill/>
          </a:ln>
        </p:spPr>
        <p:txBody>
          <a:bodyPr spcFirstLastPara="1" wrap="square" lIns="91426" tIns="91426" rIns="91426" bIns="91426" anchor="t" anchorCtr="0">
            <a:noAutofit/>
          </a:bodyPr>
          <a:lstStyle/>
          <a:p>
            <a:pPr marL="0" indent="0">
              <a:lnSpc>
                <a:spcPct val="96000"/>
              </a:lnSpc>
            </a:pPr>
            <a:endParaRPr lang="en-GB" dirty="0"/>
          </a:p>
          <a:p>
            <a:pPr marL="0" indent="0">
              <a:lnSpc>
                <a:spcPct val="96000"/>
              </a:lnSpc>
            </a:pPr>
            <a:endParaRPr lang="en-GB" dirty="0"/>
          </a:p>
        </p:txBody>
      </p:sp>
      <p:sp>
        <p:nvSpPr>
          <p:cNvPr id="142" name="Google Shape;142;p62"/>
          <p:cNvSpPr txBox="1"/>
          <p:nvPr/>
        </p:nvSpPr>
        <p:spPr>
          <a:xfrm>
            <a:off x="1267879" y="2620652"/>
            <a:ext cx="779040" cy="443189"/>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4 </a:t>
            </a:r>
            <a:endParaRPr lang="en-GB" sz="1401" dirty="0"/>
          </a:p>
        </p:txBody>
      </p:sp>
      <p:sp>
        <p:nvSpPr>
          <p:cNvPr id="143" name="Google Shape;143;p62"/>
          <p:cNvSpPr txBox="1"/>
          <p:nvPr/>
        </p:nvSpPr>
        <p:spPr>
          <a:xfrm>
            <a:off x="3164709" y="686608"/>
            <a:ext cx="1279443" cy="389097"/>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22</a:t>
            </a:r>
            <a:endParaRPr lang="en-GB" sz="1401" dirty="0"/>
          </a:p>
        </p:txBody>
      </p:sp>
      <p:sp>
        <p:nvSpPr>
          <p:cNvPr id="146" name="Google Shape;146;p62"/>
          <p:cNvSpPr txBox="1"/>
          <p:nvPr/>
        </p:nvSpPr>
        <p:spPr>
          <a:xfrm>
            <a:off x="7461575" y="523769"/>
            <a:ext cx="915172"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 </a:t>
            </a:r>
            <a:endParaRPr lang="en-GB" sz="1401" dirty="0"/>
          </a:p>
        </p:txBody>
      </p:sp>
      <p:sp>
        <p:nvSpPr>
          <p:cNvPr id="148" name="Google Shape;148;p62"/>
          <p:cNvSpPr txBox="1"/>
          <p:nvPr/>
        </p:nvSpPr>
        <p:spPr>
          <a:xfrm>
            <a:off x="834254" y="2052791"/>
            <a:ext cx="545678" cy="58426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2A</a:t>
            </a:r>
            <a:endParaRPr lang="en-GB" sz="1401" dirty="0"/>
          </a:p>
        </p:txBody>
      </p:sp>
      <p:cxnSp>
        <p:nvCxnSpPr>
          <p:cNvPr id="149" name="Google Shape;149;p62"/>
          <p:cNvCxnSpPr/>
          <p:nvPr/>
        </p:nvCxnSpPr>
        <p:spPr>
          <a:xfrm>
            <a:off x="1281826" y="2105858"/>
            <a:ext cx="0" cy="504000"/>
          </a:xfrm>
          <a:prstGeom prst="straightConnector1">
            <a:avLst/>
          </a:prstGeom>
          <a:noFill/>
          <a:ln w="19050" cap="flat" cmpd="sng">
            <a:solidFill>
              <a:schemeClr val="lt1"/>
            </a:solidFill>
            <a:prstDash val="solid"/>
            <a:round/>
            <a:headEnd type="none" w="sm" len="sm"/>
            <a:tailEnd type="none" w="sm" len="sm"/>
          </a:ln>
        </p:spPr>
      </p:cxnSp>
      <p:sp>
        <p:nvSpPr>
          <p:cNvPr id="150" name="Google Shape;150;p62"/>
          <p:cNvSpPr txBox="1"/>
          <p:nvPr/>
        </p:nvSpPr>
        <p:spPr>
          <a:xfrm>
            <a:off x="2771355" y="80751"/>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2B</a:t>
            </a:r>
            <a:endParaRPr lang="en-GB" sz="1401" dirty="0"/>
          </a:p>
        </p:txBody>
      </p:sp>
      <p:cxnSp>
        <p:nvCxnSpPr>
          <p:cNvPr id="151" name="Google Shape;151;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52" name="Google Shape;152;p62"/>
          <p:cNvSpPr txBox="1"/>
          <p:nvPr/>
        </p:nvSpPr>
        <p:spPr>
          <a:xfrm>
            <a:off x="4775574" y="1687844"/>
            <a:ext cx="492546" cy="1063076"/>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r>
              <a:rPr lang="en-GB" sz="2201" b="1" dirty="0">
                <a:solidFill>
                  <a:schemeClr val="lt1"/>
                </a:solidFill>
                <a:latin typeface="Calibri"/>
                <a:ea typeface="Calibri"/>
                <a:cs typeface="Calibri"/>
                <a:sym typeface="Calibri"/>
              </a:rPr>
              <a:t>2C</a:t>
            </a:r>
            <a:endParaRPr lang="en-GB" sz="1401" dirty="0"/>
          </a:p>
        </p:txBody>
      </p:sp>
      <p:cxnSp>
        <p:nvCxnSpPr>
          <p:cNvPr id="153" name="Google Shape;153;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54" name="Google Shape;154;p62"/>
          <p:cNvSpPr txBox="1"/>
          <p:nvPr/>
        </p:nvSpPr>
        <p:spPr>
          <a:xfrm>
            <a:off x="5282742" y="2204185"/>
            <a:ext cx="763426" cy="526441"/>
          </a:xfrm>
          <a:prstGeom prst="rect">
            <a:avLst/>
          </a:prstGeom>
          <a:noFill/>
          <a:ln>
            <a:noFill/>
          </a:ln>
        </p:spPr>
        <p:txBody>
          <a:bodyPr spcFirstLastPara="1" wrap="square" lIns="91426" tIns="91426" rIns="91426" bIns="91426" anchor="t" anchorCtr="0">
            <a:noAutofit/>
          </a:bodyPr>
          <a:lstStyle/>
          <a:p>
            <a:pPr>
              <a:lnSpc>
                <a:spcPct val="137142"/>
              </a:lnSpc>
              <a:buClr>
                <a:schemeClr val="dk2"/>
              </a:buClr>
              <a:buSzPts val="1800"/>
            </a:pPr>
            <a:r>
              <a:rPr lang="en-GB" sz="1401" dirty="0">
                <a:solidFill>
                  <a:schemeClr val="lt1"/>
                </a:solidFill>
                <a:latin typeface="Calibri"/>
                <a:ea typeface="Calibri"/>
                <a:cs typeface="Calibri"/>
                <a:sym typeface="Calibri"/>
              </a:rPr>
              <a:t>Page 33 </a:t>
            </a:r>
            <a:endParaRPr lang="en-GB" sz="1401" dirty="0"/>
          </a:p>
        </p:txBody>
      </p:sp>
      <p:sp>
        <p:nvSpPr>
          <p:cNvPr id="155" name="Google Shape;155;p62"/>
          <p:cNvSpPr txBox="1"/>
          <p:nvPr/>
        </p:nvSpPr>
        <p:spPr>
          <a:xfrm>
            <a:off x="6861230" y="120212"/>
            <a:ext cx="560107" cy="384588"/>
          </a:xfrm>
          <a:prstGeom prst="rect">
            <a:avLst/>
          </a:prstGeom>
          <a:noFill/>
          <a:ln>
            <a:noFill/>
          </a:ln>
        </p:spPr>
        <p:txBody>
          <a:bodyPr spcFirstLastPara="1" wrap="square" lIns="91426" tIns="91426" rIns="91426" bIns="91426" anchor="t" anchorCtr="0">
            <a:noAutofit/>
          </a:bodyPr>
          <a:lstStyle/>
          <a:p>
            <a:pPr>
              <a:lnSpc>
                <a:spcPct val="87272"/>
              </a:lnSpc>
              <a:buClr>
                <a:schemeClr val="dk2"/>
              </a:buClr>
              <a:buSzPts val="1800"/>
            </a:pPr>
            <a:endParaRPr lang="en-GB" sz="1401" dirty="0"/>
          </a:p>
        </p:txBody>
      </p:sp>
      <p:cxnSp>
        <p:nvCxnSpPr>
          <p:cNvPr id="156" name="Google Shape;156;p62"/>
          <p:cNvCxnSpPr/>
          <p:nvPr/>
        </p:nvCxnSpPr>
        <p:spPr>
          <a:xfrm>
            <a:off x="7274679" y="101601"/>
            <a:ext cx="0" cy="504000"/>
          </a:xfrm>
          <a:prstGeom prst="straightConnector1">
            <a:avLst/>
          </a:prstGeom>
          <a:noFill/>
          <a:ln w="19050" cap="flat" cmpd="sng">
            <a:solidFill>
              <a:schemeClr val="lt1"/>
            </a:solidFill>
            <a:prstDash val="solid"/>
            <a:round/>
            <a:headEnd type="none" w="sm" len="sm"/>
            <a:tailEnd type="none" w="sm" len="sm"/>
          </a:ln>
        </p:spPr>
      </p:cxnSp>
      <p:grpSp>
        <p:nvGrpSpPr>
          <p:cNvPr id="166" name="Google Shape;166;p62"/>
          <p:cNvGrpSpPr/>
          <p:nvPr/>
        </p:nvGrpSpPr>
        <p:grpSpPr>
          <a:xfrm>
            <a:off x="1721956" y="1196995"/>
            <a:ext cx="755275" cy="764094"/>
            <a:chOff x="2932901" y="1728093"/>
            <a:chExt cx="1458439" cy="1475473"/>
          </a:xfrm>
        </p:grpSpPr>
        <p:sp>
          <p:nvSpPr>
            <p:cNvPr id="167" name="Google Shape;167;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8" name="Google Shape;168;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69" name="Google Shape;169;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0" name="Google Shape;170;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1" name="Google Shape;171;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2" name="Google Shape;172;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3" name="Google Shape;173;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4" name="Google Shape;174;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5" name="Google Shape;175;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6" name="Google Shape;176;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7" name="Google Shape;177;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8" name="Google Shape;178;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79" name="Google Shape;179;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0" name="Google Shape;180;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1" name="Google Shape;181;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2" name="Google Shape;182;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3" name="Google Shape;183;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4" name="Google Shape;184;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5" name="Google Shape;185;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6" name="Google Shape;186;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7" name="Google Shape;187;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8" name="Google Shape;188;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89" name="Google Shape;189;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0" name="Google Shape;190;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1" name="Google Shape;191;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2" name="Google Shape;192;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193" name="Google Shape;193;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195" name="Google Shape;195;p62"/>
          <p:cNvPicPr preferRelativeResize="0">
            <a:picLocks noGrp="1"/>
          </p:cNvPicPr>
          <p:nvPr>
            <p:ph type="pic" idx="4"/>
          </p:nvPr>
        </p:nvPicPr>
        <p:blipFill rotWithShape="1">
          <a:blip r:embed="rId6">
            <a:alphaModFix/>
          </a:blip>
          <a:srcRect l="6623" r="6622"/>
          <a:stretch/>
        </p:blipFill>
        <p:spPr>
          <a:xfrm>
            <a:off x="6828164" y="998487"/>
            <a:ext cx="1740540" cy="1338153"/>
          </a:xfrm>
          <a:prstGeom prst="rect">
            <a:avLst/>
          </a:prstGeom>
          <a:solidFill>
            <a:srgbClr val="F2F2F2"/>
          </a:solidFill>
          <a:ln>
            <a:noFill/>
          </a:ln>
        </p:spPr>
      </p:pic>
      <p:grpSp>
        <p:nvGrpSpPr>
          <p:cNvPr id="231" name="Google Shape;231;p62"/>
          <p:cNvGrpSpPr/>
          <p:nvPr/>
        </p:nvGrpSpPr>
        <p:grpSpPr>
          <a:xfrm>
            <a:off x="6985133" y="749195"/>
            <a:ext cx="700905" cy="653019"/>
            <a:chOff x="16392163" y="830616"/>
            <a:chExt cx="989004" cy="921436"/>
          </a:xfrm>
        </p:grpSpPr>
        <p:grpSp>
          <p:nvGrpSpPr>
            <p:cNvPr id="232" name="Google Shape;232;p62"/>
            <p:cNvGrpSpPr/>
            <p:nvPr/>
          </p:nvGrpSpPr>
          <p:grpSpPr>
            <a:xfrm>
              <a:off x="16489549" y="926221"/>
              <a:ext cx="729567" cy="728577"/>
              <a:chOff x="16489549" y="926221"/>
              <a:chExt cx="729567" cy="728577"/>
            </a:xfrm>
          </p:grpSpPr>
          <p:sp>
            <p:nvSpPr>
              <p:cNvPr id="233" name="Google Shape;233;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4" name="Google Shape;234;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5" name="Google Shape;235;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6" name="Google Shape;236;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7" name="Google Shape;237;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38" name="Google Shape;238;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39" name="Google Shape;239;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0" name="Google Shape;240;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1" name="Google Shape;241;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2" name="Google Shape;242;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44" name="Google Shape;244;p62"/>
          <p:cNvGrpSpPr/>
          <p:nvPr/>
        </p:nvGrpSpPr>
        <p:grpSpPr>
          <a:xfrm>
            <a:off x="3740293" y="985615"/>
            <a:ext cx="660306" cy="770492"/>
            <a:chOff x="2307546" y="2307551"/>
            <a:chExt cx="929291" cy="1082976"/>
          </a:xfrm>
        </p:grpSpPr>
        <p:grpSp>
          <p:nvGrpSpPr>
            <p:cNvPr id="245" name="Google Shape;245;p62"/>
            <p:cNvGrpSpPr/>
            <p:nvPr/>
          </p:nvGrpSpPr>
          <p:grpSpPr>
            <a:xfrm>
              <a:off x="2536980" y="2723928"/>
              <a:ext cx="470423" cy="276595"/>
              <a:chOff x="2536980" y="2723928"/>
              <a:chExt cx="470423" cy="276595"/>
            </a:xfrm>
          </p:grpSpPr>
          <p:sp>
            <p:nvSpPr>
              <p:cNvPr id="246" name="Google Shape;246;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7" name="Google Shape;247;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48" name="Google Shape;248;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49" name="Google Shape;249;p62"/>
            <p:cNvGrpSpPr/>
            <p:nvPr/>
          </p:nvGrpSpPr>
          <p:grpSpPr>
            <a:xfrm>
              <a:off x="2307546" y="2307551"/>
              <a:ext cx="929291" cy="1082976"/>
              <a:chOff x="2307546" y="2307551"/>
              <a:chExt cx="929291" cy="1082976"/>
            </a:xfrm>
          </p:grpSpPr>
          <p:sp>
            <p:nvSpPr>
              <p:cNvPr id="250" name="Google Shape;250;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1" name="Google Shape;251;p62"/>
              <p:cNvGrpSpPr/>
              <p:nvPr/>
            </p:nvGrpSpPr>
            <p:grpSpPr>
              <a:xfrm>
                <a:off x="2362016" y="2746017"/>
                <a:ext cx="820351" cy="644510"/>
                <a:chOff x="2362016" y="2746017"/>
                <a:chExt cx="820351" cy="644510"/>
              </a:xfrm>
            </p:grpSpPr>
            <p:grpSp>
              <p:nvGrpSpPr>
                <p:cNvPr id="252" name="Google Shape;252;p62"/>
                <p:cNvGrpSpPr/>
                <p:nvPr/>
              </p:nvGrpSpPr>
              <p:grpSpPr>
                <a:xfrm>
                  <a:off x="2810981" y="2747665"/>
                  <a:ext cx="371386" cy="642862"/>
                  <a:chOff x="2810981" y="2747665"/>
                  <a:chExt cx="371386" cy="642862"/>
                </a:xfrm>
              </p:grpSpPr>
              <p:sp>
                <p:nvSpPr>
                  <p:cNvPr id="253" name="Google Shape;253;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4" name="Google Shape;254;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5" name="Google Shape;255;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56" name="Google Shape;256;p62"/>
                <p:cNvGrpSpPr/>
                <p:nvPr/>
              </p:nvGrpSpPr>
              <p:grpSpPr>
                <a:xfrm>
                  <a:off x="2362016" y="2746017"/>
                  <a:ext cx="369735" cy="644510"/>
                  <a:chOff x="2362016" y="2746017"/>
                  <a:chExt cx="369735" cy="644510"/>
                </a:xfrm>
              </p:grpSpPr>
              <p:sp>
                <p:nvSpPr>
                  <p:cNvPr id="257" name="Google Shape;257;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8" name="Google Shape;258;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59" name="Google Shape;259;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pSp>
        <p:nvGrpSpPr>
          <p:cNvPr id="260" name="Google Shape;260;p62"/>
          <p:cNvGrpSpPr/>
          <p:nvPr/>
        </p:nvGrpSpPr>
        <p:grpSpPr>
          <a:xfrm>
            <a:off x="4940356" y="900174"/>
            <a:ext cx="670140" cy="704222"/>
            <a:chOff x="14597956" y="5536700"/>
            <a:chExt cx="1074543" cy="1196714"/>
          </a:xfrm>
        </p:grpSpPr>
        <p:grpSp>
          <p:nvGrpSpPr>
            <p:cNvPr id="261" name="Google Shape;261;p62"/>
            <p:cNvGrpSpPr/>
            <p:nvPr/>
          </p:nvGrpSpPr>
          <p:grpSpPr>
            <a:xfrm>
              <a:off x="14937980" y="5958682"/>
              <a:ext cx="402748" cy="402201"/>
              <a:chOff x="14937980" y="5958682"/>
              <a:chExt cx="402748" cy="402201"/>
            </a:xfrm>
          </p:grpSpPr>
          <p:sp>
            <p:nvSpPr>
              <p:cNvPr id="262" name="Google Shape;262;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3" name="Google Shape;263;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4" name="Google Shape;264;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5" name="Google Shape;265;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6" name="Google Shape;266;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67" name="Google Shape;267;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68" name="Google Shape;268;p62"/>
            <p:cNvGrpSpPr/>
            <p:nvPr/>
          </p:nvGrpSpPr>
          <p:grpSpPr>
            <a:xfrm>
              <a:off x="15031979" y="5536700"/>
              <a:ext cx="217988" cy="375827"/>
              <a:chOff x="15031979" y="5536700"/>
              <a:chExt cx="217988" cy="375827"/>
            </a:xfrm>
          </p:grpSpPr>
          <p:grpSp>
            <p:nvGrpSpPr>
              <p:cNvPr id="269" name="Google Shape;269;p62"/>
              <p:cNvGrpSpPr/>
              <p:nvPr/>
            </p:nvGrpSpPr>
            <p:grpSpPr>
              <a:xfrm>
                <a:off x="15031979" y="5536700"/>
                <a:ext cx="217988" cy="375827"/>
                <a:chOff x="15031979" y="5536700"/>
                <a:chExt cx="217988" cy="375827"/>
              </a:xfrm>
            </p:grpSpPr>
            <p:sp>
              <p:nvSpPr>
                <p:cNvPr id="270" name="Google Shape;270;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1" name="Google Shape;271;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2" name="Google Shape;272;p62"/>
              <p:cNvGrpSpPr/>
              <p:nvPr/>
            </p:nvGrpSpPr>
            <p:grpSpPr>
              <a:xfrm>
                <a:off x="15065077" y="5648789"/>
                <a:ext cx="150204" cy="47802"/>
                <a:chOff x="15065077" y="5648789"/>
                <a:chExt cx="150204" cy="47802"/>
              </a:xfrm>
            </p:grpSpPr>
            <p:sp>
              <p:nvSpPr>
                <p:cNvPr id="273" name="Google Shape;273;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4" name="Google Shape;274;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75" name="Google Shape;275;p62"/>
              <p:cNvGrpSpPr/>
              <p:nvPr/>
            </p:nvGrpSpPr>
            <p:grpSpPr>
              <a:xfrm>
                <a:off x="15033715" y="5731207"/>
                <a:ext cx="212928" cy="69231"/>
                <a:chOff x="15033715" y="5731207"/>
                <a:chExt cx="212928" cy="69231"/>
              </a:xfrm>
            </p:grpSpPr>
            <p:sp>
              <p:nvSpPr>
                <p:cNvPr id="276" name="Google Shape;276;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7" name="Google Shape;277;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78" name="Google Shape;278;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9" name="Google Shape;279;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80" name="Google Shape;280;p62"/>
            <p:cNvGrpSpPr/>
            <p:nvPr/>
          </p:nvGrpSpPr>
          <p:grpSpPr>
            <a:xfrm>
              <a:off x="14597956" y="5994946"/>
              <a:ext cx="226132" cy="329673"/>
              <a:chOff x="14597956" y="5994946"/>
              <a:chExt cx="226132" cy="329673"/>
            </a:xfrm>
          </p:grpSpPr>
          <p:sp>
            <p:nvSpPr>
              <p:cNvPr id="281" name="Google Shape;281;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282" name="Google Shape;282;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83" name="Google Shape;283;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4" name="Google Shape;284;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5" name="Google Shape;285;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6" name="Google Shape;286;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7" name="Google Shape;287;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8" name="Google Shape;288;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9" name="Google Shape;289;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0" name="Google Shape;290;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pic>
        <p:nvPicPr>
          <p:cNvPr id="40" name="Platshållare för bild 39" descr="En bild som visar person, klädsel, Människoansikte, utomhus&#10;&#10;AI-genererat innehåll kan vara felaktigt.">
            <a:extLst>
              <a:ext uri="{FF2B5EF4-FFF2-40B4-BE49-F238E27FC236}">
                <a16:creationId xmlns:a16="http://schemas.microsoft.com/office/drawing/2014/main" id="{08A2F001-B57A-9454-5E21-D6FE36211263}"/>
              </a:ext>
            </a:extLst>
          </p:cNvPr>
          <p:cNvPicPr>
            <a:picLocks noGrp="1" noChangeAspect="1"/>
          </p:cNvPicPr>
          <p:nvPr>
            <p:ph type="pic" idx="17"/>
          </p:nvPr>
        </p:nvPicPr>
        <p:blipFill>
          <a:blip r:embed="rId7"/>
          <a:srcRect t="10858" b="10858"/>
          <a:stretch>
            <a:fillRect/>
          </a:stretch>
        </p:blipFill>
        <p:spPr>
          <a:xfrm>
            <a:off x="4444152" y="4235671"/>
            <a:ext cx="1749746" cy="907831"/>
          </a:xfrm>
        </p:spPr>
      </p:pic>
      <p:pic>
        <p:nvPicPr>
          <p:cNvPr id="42" name="Platshållare för bild 41" descr="En bild som visar himmel, person, utomhus, Människoansikte&#10;&#10;AI-genererat innehåll kan vara felaktigt.">
            <a:extLst>
              <a:ext uri="{FF2B5EF4-FFF2-40B4-BE49-F238E27FC236}">
                <a16:creationId xmlns:a16="http://schemas.microsoft.com/office/drawing/2014/main" id="{4454B7CF-AD6A-9117-DFC4-8DED857ADB99}"/>
              </a:ext>
            </a:extLst>
          </p:cNvPr>
          <p:cNvPicPr>
            <a:picLocks noGrp="1" noChangeAspect="1"/>
          </p:cNvPicPr>
          <p:nvPr>
            <p:ph type="pic" idx="18"/>
          </p:nvPr>
        </p:nvPicPr>
        <p:blipFill>
          <a:blip r:embed="rId8"/>
          <a:srcRect l="8725" r="8725"/>
          <a:stretch>
            <a:fillRect/>
          </a:stretch>
        </p:blipFill>
        <p:spPr>
          <a:xfrm>
            <a:off x="6525995" y="2586208"/>
            <a:ext cx="1740540" cy="1406954"/>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431C357-D285-F0C1-3D0D-A6F6347CFD3D}"/>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AA711E19-E7D9-3333-43D1-BC3183213094}"/>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37EB563-9879-44E8-697F-05B8655C0008}"/>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D0425C94-4C55-8B10-38CF-FF7C8AA24BF2}"/>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EBA3F8A-5E00-CB5C-A93D-FB70264A05E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CAE14834-7F65-2521-DFA0-A278247225BF}"/>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59E9CA1-C21E-AB74-6ED8-16FB4675551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7434515-BFA7-8ECC-B65C-E9732C8692AC}"/>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59B64A18-E5D2-2C84-6BAD-CE4D3EBB32E1}"/>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CFF363D-CA02-FF56-7768-2D80BFFFBE3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F7D6FB63-9466-555D-3F4D-9177119F28B6}"/>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F5A6EC8-B744-4F51-81FF-DAF230018F9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607BE74-B544-7663-E2CF-18EA5F13942C}"/>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1DF90A35-598D-09E8-7E7F-A53FF132EA6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C3ED97D1-F7A6-1FD3-925D-0349C2EEDCD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0CA9770C-EA13-B6F3-2B5C-EA8DBFEDA9EC}"/>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8802FF9F-D202-D068-60C5-74209A266555}"/>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F3A2047-3C1A-9335-4D36-961A501D07EA}"/>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9" name="Tabell 8">
            <a:extLst>
              <a:ext uri="{FF2B5EF4-FFF2-40B4-BE49-F238E27FC236}">
                <a16:creationId xmlns:a16="http://schemas.microsoft.com/office/drawing/2014/main" id="{8BDB280D-D2BA-2EC4-4504-4181B5448DD1}"/>
              </a:ext>
            </a:extLst>
          </p:cNvPr>
          <p:cNvGraphicFramePr>
            <a:graphicFrameLocks noGrp="1"/>
          </p:cNvGraphicFramePr>
          <p:nvPr>
            <p:extLst>
              <p:ext uri="{D42A27DB-BD31-4B8C-83A1-F6EECF244321}">
                <p14:modId xmlns:p14="http://schemas.microsoft.com/office/powerpoint/2010/main" val="76869431"/>
              </p:ext>
            </p:extLst>
          </p:nvPr>
        </p:nvGraphicFramePr>
        <p:xfrm>
          <a:off x="383892" y="1338841"/>
          <a:ext cx="8320492" cy="2643359"/>
        </p:xfrm>
        <a:graphic>
          <a:graphicData uri="http://schemas.openxmlformats.org/drawingml/2006/table">
            <a:tbl>
              <a:tblPr firstRow="1" bandRow="1">
                <a:tableStyleId>{538008DE-9CB5-49C0-B233-6C6E2AA0C65B}</a:tableStyleId>
              </a:tblPr>
              <a:tblGrid>
                <a:gridCol w="8320492">
                  <a:extLst>
                    <a:ext uri="{9D8B030D-6E8A-4147-A177-3AD203B41FA5}">
                      <a16:colId xmlns:a16="http://schemas.microsoft.com/office/drawing/2014/main" val="2365136716"/>
                    </a:ext>
                  </a:extLst>
                </a:gridCol>
              </a:tblGrid>
              <a:tr h="325805">
                <a:tc>
                  <a:txBody>
                    <a:bodyPr/>
                    <a:lstStyle/>
                    <a:p>
                      <a:pPr algn="ctr"/>
                      <a:r>
                        <a:rPr lang="sv-SE" sz="1600" dirty="0" err="1">
                          <a:solidFill>
                            <a:schemeClr val="tx2">
                              <a:lumMod val="50000"/>
                            </a:schemeClr>
                          </a:solidFill>
                          <a:latin typeface="Calibri" panose="020F0502020204030204" pitchFamily="34" charset="0"/>
                          <a:cs typeface="Calibri" panose="020F0502020204030204" pitchFamily="34" charset="0"/>
                        </a:rPr>
                        <a:t>Qu'est-ce qui </a:t>
                      </a:r>
                      <a:r>
                        <a:rPr lang="sv-SE" sz="1600" dirty="0">
                          <a:solidFill>
                            <a:schemeClr val="tx2">
                              <a:lumMod val="50000"/>
                            </a:schemeClr>
                          </a:solidFill>
                          <a:latin typeface="Calibri" panose="020F0502020204030204" pitchFamily="34" charset="0"/>
                          <a:cs typeface="Calibri" panose="020F0502020204030204" pitchFamily="34" charset="0"/>
                        </a:rPr>
                        <a:t>se trouve à l'</a:t>
                      </a:r>
                      <a:r>
                        <a:rPr lang="sv-SE" sz="1600" dirty="0" err="1">
                          <a:solidFill>
                            <a:schemeClr val="tx2">
                              <a:lumMod val="50000"/>
                            </a:schemeClr>
                          </a:solidFill>
                          <a:latin typeface="Calibri" panose="020F0502020204030204" pitchFamily="34" charset="0"/>
                          <a:cs typeface="Calibri" panose="020F0502020204030204" pitchFamily="34" charset="0"/>
                        </a:rPr>
                        <a:t>intersection de votre Ikigai </a:t>
                      </a:r>
                      <a:r>
                        <a:rPr lang="sv-SE" sz="1600" dirty="0">
                          <a:solidFill>
                            <a:schemeClr val="tx2">
                              <a:lumMod val="50000"/>
                            </a:schemeClr>
                          </a:solidFill>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2347310150"/>
                  </a:ext>
                </a:extLst>
              </a:tr>
              <a:tr h="2308079">
                <a:tc>
                  <a:txBody>
                    <a:bodyPr/>
                    <a:lstStyle/>
                    <a:p>
                      <a:endParaRPr lang="sv-SE" dirty="0"/>
                    </a:p>
                    <a:p>
                      <a:endParaRPr lang="sv-SE" dirty="0"/>
                    </a:p>
                    <a:p>
                      <a:endParaRPr lang="sv-SE" dirty="0"/>
                    </a:p>
                    <a:p>
                      <a:endParaRPr lang="sv-SE" dirty="0"/>
                    </a:p>
                    <a:p>
                      <a:endParaRPr lang="sv-SE" dirty="0"/>
                    </a:p>
                    <a:p>
                      <a:endParaRPr lang="sv-SE" dirty="0"/>
                    </a:p>
                    <a:p>
                      <a:endParaRPr lang="sv-SE" dirty="0"/>
                    </a:p>
                    <a:p>
                      <a:endParaRPr lang="sv-SE" dirty="0"/>
                    </a:p>
                    <a:p>
                      <a:endParaRPr lang="sv-SE" dirty="0"/>
                    </a:p>
                  </a:txBody>
                  <a:tcPr/>
                </a:tc>
                <a:extLst>
                  <a:ext uri="{0D108BD9-81ED-4DB2-BD59-A6C34878D82A}">
                    <a16:rowId xmlns:a16="http://schemas.microsoft.com/office/drawing/2014/main" val="1360830401"/>
                  </a:ext>
                </a:extLst>
              </a:tr>
            </a:tbl>
          </a:graphicData>
        </a:graphic>
      </p:graphicFrame>
      <p:sp>
        <p:nvSpPr>
          <p:cNvPr id="2" name="Google Shape;526;p70">
            <a:extLst>
              <a:ext uri="{FF2B5EF4-FFF2-40B4-BE49-F238E27FC236}">
                <a16:creationId xmlns:a16="http://schemas.microsoft.com/office/drawing/2014/main" id="{0ED4853A-550E-42F4-C6A9-C016A4DB7FB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19E23B6A-34D2-C262-15D1-B7A332B225A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19D4670C-4848-418F-1B7E-28D84643AAE7}"/>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CFF79EE1-9812-976F-ED38-2433EA265F64}"/>
              </a:ext>
            </a:extLst>
          </p:cNvPr>
          <p:cNvSpPr txBox="1"/>
          <p:nvPr/>
        </p:nvSpPr>
        <p:spPr>
          <a:xfrm>
            <a:off x="105753" y="4379338"/>
            <a:ext cx="228387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W.05</a:t>
            </a:r>
            <a:endParaRPr sz="1401" dirty="0"/>
          </a:p>
        </p:txBody>
      </p:sp>
      <p:sp>
        <p:nvSpPr>
          <p:cNvPr id="10" name="Google Shape;529;p70">
            <a:extLst>
              <a:ext uri="{FF2B5EF4-FFF2-40B4-BE49-F238E27FC236}">
                <a16:creationId xmlns:a16="http://schemas.microsoft.com/office/drawing/2014/main" id="{A602AE01-00F0-18FA-C365-91D60E44209C}"/>
              </a:ext>
            </a:extLst>
          </p:cNvPr>
          <p:cNvSpPr txBox="1">
            <a:spLocks/>
          </p:cNvSpPr>
          <p:nvPr/>
        </p:nvSpPr>
        <p:spPr>
          <a:xfrm>
            <a:off x="1338873" y="430515"/>
            <a:ext cx="7811132"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fr-FR" sz="1800" dirty="0">
                <a:solidFill>
                  <a:srgbClr val="FF9933"/>
                </a:solidFill>
              </a:rPr>
              <a:t>Feuille de travail : </a:t>
            </a:r>
            <a:r>
              <a:rPr lang="fr-FR" sz="1600" b="0" dirty="0">
                <a:solidFill>
                  <a:schemeClr val="tx2">
                    <a:lumMod val="50000"/>
                  </a:schemeClr>
                </a:solidFill>
              </a:rPr>
              <a:t>Complétez votre propre </a:t>
            </a:r>
            <a:r>
              <a:rPr lang="fr-FR" sz="1600" b="0" dirty="0" err="1">
                <a:solidFill>
                  <a:schemeClr val="tx2">
                    <a:lumMod val="50000"/>
                  </a:schemeClr>
                </a:solidFill>
              </a:rPr>
              <a:t>Ikigai</a:t>
            </a:r>
            <a:r>
              <a:rPr lang="fr-FR" sz="1600" b="0" dirty="0">
                <a:solidFill>
                  <a:schemeClr val="tx2">
                    <a:lumMod val="50000"/>
                  </a:schemeClr>
                </a:solidFill>
              </a:rPr>
              <a:t> </a:t>
            </a:r>
            <a:r>
              <a:rPr lang="fr-FR" sz="1600" b="0" dirty="0">
                <a:solidFill>
                  <a:srgbClr val="6D6E71"/>
                </a:solidFill>
                <a:latin typeface="Calibri" panose="020F0502020204030204" pitchFamily="34" charset="0"/>
              </a:rPr>
              <a:t>– Votre noyau</a:t>
            </a:r>
            <a:endParaRPr lang="fr-FR" sz="1600" b="0" dirty="0">
              <a:solidFill>
                <a:srgbClr val="6D6E71"/>
              </a:solidFill>
            </a:endParaRPr>
          </a:p>
        </p:txBody>
      </p:sp>
    </p:spTree>
    <p:extLst>
      <p:ext uri="{BB962C8B-B14F-4D97-AF65-F5344CB8AC3E}">
        <p14:creationId xmlns:p14="http://schemas.microsoft.com/office/powerpoint/2010/main" val="1986389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F6E7FAD-85A4-A96C-CF63-1B52B5B8E8A8}"/>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5F160BFB-5DFA-E2C9-5EC4-72B20E9F5D3B}"/>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9CBC134E-A63B-0EFE-63DF-70E8E5079BE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08144423-D2E5-BE76-D363-CC6954F7525C}"/>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0" indent="0"/>
            <a:r>
              <a:rPr lang="en-GB" sz="1600" dirty="0"/>
              <a:t>Qu'avez-vous appris en remplissant votre Ikigai ? </a:t>
            </a:r>
          </a:p>
          <a:p>
            <a:pPr marL="0" indent="0"/>
            <a:endParaRPr lang="en-GB" sz="1600" dirty="0"/>
          </a:p>
          <a:p>
            <a:pPr marL="0" indent="0"/>
            <a:r>
              <a:rPr lang="en-GB" sz="1600" dirty="0"/>
              <a:t>Quelles sont les réflexions qui sont apparues au cours du processus ?</a:t>
            </a:r>
          </a:p>
          <a:p>
            <a:pPr marL="0" indent="0"/>
            <a:endParaRPr lang="en-GB" sz="1600" dirty="0"/>
          </a:p>
          <a:p>
            <a:pPr marL="0" indent="0"/>
            <a:r>
              <a:rPr lang="en-GB" sz="1600" dirty="0"/>
              <a:t>Quelle est la prochaine étape - comment aller de l'avant ?</a:t>
            </a:r>
          </a:p>
          <a:p>
            <a:pPr marL="0" indent="0"/>
            <a:endParaRPr lang="en-GB" sz="1600" dirty="0"/>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AE127F7D-3B42-0F2F-89EC-4EC1CF0509C7}"/>
              </a:ext>
            </a:extLst>
          </p:cNvPr>
          <p:cNvSpPr txBox="1">
            <a:spLocks noGrp="1"/>
          </p:cNvSpPr>
          <p:nvPr>
            <p:ph type="body" idx="2"/>
          </p:nvPr>
        </p:nvSpPr>
        <p:spPr>
          <a:xfrm>
            <a:off x="1315113" y="389423"/>
            <a:ext cx="7510868"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Prenez le temps de réfléchir aux questions suivantes et </a:t>
            </a:r>
            <a:r>
              <a:rPr lang="en-GB" sz="1600" b="0" dirty="0" err="1">
                <a:solidFill>
                  <a:schemeClr val="tx2">
                    <a:lumMod val="50000"/>
                  </a:schemeClr>
                </a:solidFill>
              </a:rPr>
              <a:t>notez</a:t>
            </a:r>
            <a:r>
              <a:rPr lang="en-GB" sz="1600" b="0" dirty="0">
                <a:solidFill>
                  <a:schemeClr val="tx2">
                    <a:lumMod val="50000"/>
                  </a:schemeClr>
                </a:solidFill>
              </a:rPr>
              <a:t> </a:t>
            </a:r>
            <a:r>
              <a:rPr lang="en-GB" sz="1600" b="0" dirty="0" err="1">
                <a:solidFill>
                  <a:schemeClr val="tx2">
                    <a:lumMod val="50000"/>
                  </a:schemeClr>
                </a:solidFill>
              </a:rPr>
              <a:t>vos</a:t>
            </a:r>
            <a:r>
              <a:rPr lang="en-GB" sz="1600" b="0" dirty="0">
                <a:solidFill>
                  <a:schemeClr val="tx2">
                    <a:lumMod val="50000"/>
                  </a:schemeClr>
                </a:solidFill>
              </a:rPr>
              <a:t> </a:t>
            </a:r>
            <a:r>
              <a:rPr lang="en-GB" sz="1600" b="0" dirty="0" err="1">
                <a:solidFill>
                  <a:schemeClr val="tx2">
                    <a:lumMod val="50000"/>
                  </a:schemeClr>
                </a:solidFill>
              </a:rPr>
              <a:t>réflexions</a:t>
            </a:r>
            <a:endParaRPr lang="en-GB" sz="1600" b="0" dirty="0">
              <a:solidFill>
                <a:schemeClr val="tx2">
                  <a:lumMod val="50000"/>
                </a:schemeClr>
              </a:solidFill>
            </a:endParaRPr>
          </a:p>
        </p:txBody>
      </p:sp>
      <p:sp>
        <p:nvSpPr>
          <p:cNvPr id="677" name="Google Shape;677;p17">
            <a:extLst>
              <a:ext uri="{FF2B5EF4-FFF2-40B4-BE49-F238E27FC236}">
                <a16:creationId xmlns:a16="http://schemas.microsoft.com/office/drawing/2014/main" id="{3DBCDCA8-F2CB-46DC-284C-39705C957C5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32AFE66F-3B65-A0D9-F93B-2AC574FB6F4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7E949DA2-9BB6-2A6C-6175-93CA3891DD24}"/>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E4595BF4-D220-088E-E857-2C048585D7C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9C4D4EC6-0E1F-50CA-6F49-10B931943EEF}"/>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D2E1DD2-D13C-AADE-FF0B-ACC9DA863411}"/>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6F91E0E1-0642-82D2-49CC-01029594CF3A}"/>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D2B3689-88E7-11BB-E8E2-D89D340DE4D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A7ECC6ED-79DB-54A6-2DE4-8468EB64005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A4BE1299-09FC-FC24-538D-82E6E6D5A2C0}"/>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EBC0643-1330-E3A9-B6B0-A60ED77FC904}"/>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0A456EB2-69F7-72F0-6C89-7CA6E1BC31A6}"/>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DCB319F7-D766-2C51-439E-85A9B6E8D45F}"/>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4406C524-18EE-EF09-9F86-59C2C4F505DC}"/>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7244DEFF-4956-35B4-9678-BB2148072B9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7C7FD980-AC00-487D-1538-81E9B8A432AD}"/>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B7B06D6-25D2-91B5-CC78-30AF66E8CA7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BC753E6-BFDC-3504-1B4C-4105A010E7D8}"/>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E.14</a:t>
            </a:r>
            <a:endParaRPr sz="3000" dirty="0">
              <a:solidFill>
                <a:srgbClr val="FF9934"/>
              </a:solidFill>
            </a:endParaRPr>
          </a:p>
        </p:txBody>
      </p:sp>
      <p:sp>
        <p:nvSpPr>
          <p:cNvPr id="3" name="ZoneTexte 2">
            <a:extLst>
              <a:ext uri="{FF2B5EF4-FFF2-40B4-BE49-F238E27FC236}">
                <a16:creationId xmlns:a16="http://schemas.microsoft.com/office/drawing/2014/main" id="{792DB88F-150C-9A6A-57B2-308621F2204B}"/>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5647084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A7A004FF-E36D-C7CC-E69D-E4D7DA22B142}"/>
            </a:ext>
          </a:extLst>
        </p:cNvPr>
        <p:cNvGrpSpPr/>
        <p:nvPr/>
      </p:nvGrpSpPr>
      <p:grpSpPr>
        <a:xfrm>
          <a:off x="0" y="0"/>
          <a:ext cx="0" cy="0"/>
          <a:chOff x="0" y="0"/>
          <a:chExt cx="0" cy="0"/>
        </a:xfrm>
      </p:grpSpPr>
      <p:sp>
        <p:nvSpPr>
          <p:cNvPr id="565" name="Google Shape;565;p71">
            <a:extLst>
              <a:ext uri="{FF2B5EF4-FFF2-40B4-BE49-F238E27FC236}">
                <a16:creationId xmlns:a16="http://schemas.microsoft.com/office/drawing/2014/main" id="{E8A90E8C-B2E4-D0F6-3AA8-C3F1808FACFD}"/>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6" tIns="45700" rIns="91426" bIns="45700" anchor="ctr" anchorCtr="0">
            <a:noAutofit/>
          </a:bodyPr>
          <a:lstStyle/>
          <a:p>
            <a:pPr algn="ctr"/>
            <a:endParaRPr sz="1401" dirty="0">
              <a:solidFill>
                <a:schemeClr val="lt1"/>
              </a:solidFill>
            </a:endParaRPr>
          </a:p>
        </p:txBody>
      </p:sp>
      <p:pic>
        <p:nvPicPr>
          <p:cNvPr id="572" name="Google Shape;572;p71">
            <a:extLst>
              <a:ext uri="{FF2B5EF4-FFF2-40B4-BE49-F238E27FC236}">
                <a16:creationId xmlns:a16="http://schemas.microsoft.com/office/drawing/2014/main" id="{00817BC9-666B-CE0B-B487-52DFC366ED92}"/>
              </a:ext>
            </a:extLst>
          </p:cNvPr>
          <p:cNvPicPr preferRelativeResize="0"/>
          <p:nvPr/>
        </p:nvPicPr>
        <p:blipFill rotWithShape="1">
          <a:blip r:embed="rId3">
            <a:alphaModFix amt="70000"/>
          </a:blip>
          <a:srcRect/>
          <a:stretch/>
        </p:blipFill>
        <p:spPr>
          <a:xfrm rot="-3551750">
            <a:off x="2442918" y="3255573"/>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5" name="Bildobjekt 4" descr="En bild som visar klädsel, Människoansikte, person, leende&#10;&#10;AI-genererat innehåll kan vara felaktigt.">
            <a:extLst>
              <a:ext uri="{FF2B5EF4-FFF2-40B4-BE49-F238E27FC236}">
                <a16:creationId xmlns:a16="http://schemas.microsoft.com/office/drawing/2014/main" id="{70AC4109-4A80-0566-B028-2BF3D3DC835F}"/>
              </a:ext>
            </a:extLst>
          </p:cNvPr>
          <p:cNvPicPr>
            <a:picLocks noChangeAspect="1"/>
          </p:cNvPicPr>
          <p:nvPr/>
        </p:nvPicPr>
        <p:blipFill>
          <a:blip r:embed="rId4"/>
          <a:stretch>
            <a:fillRect/>
          </a:stretch>
        </p:blipFill>
        <p:spPr>
          <a:xfrm>
            <a:off x="5258624" y="-98900"/>
            <a:ext cx="4186004" cy="4186004"/>
          </a:xfrm>
          <a:prstGeom prst="rect">
            <a:avLst/>
          </a:prstGeom>
        </p:spPr>
      </p:pic>
      <p:sp>
        <p:nvSpPr>
          <p:cNvPr id="567" name="Google Shape;567;p71">
            <a:extLst>
              <a:ext uri="{FF2B5EF4-FFF2-40B4-BE49-F238E27FC236}">
                <a16:creationId xmlns:a16="http://schemas.microsoft.com/office/drawing/2014/main" id="{8AAFD2FD-754B-1733-64A4-D56EAAEECE3D}"/>
              </a:ext>
            </a:extLst>
          </p:cNvPr>
          <p:cNvSpPr txBox="1"/>
          <p:nvPr/>
        </p:nvSpPr>
        <p:spPr>
          <a:xfrm>
            <a:off x="1191580" y="1757517"/>
            <a:ext cx="3817975"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000" dirty="0" err="1">
                <a:solidFill>
                  <a:schemeClr val="lt1"/>
                </a:solidFill>
                <a:latin typeface="Calibri"/>
                <a:cs typeface="Calibri"/>
                <a:sym typeface="Calibri"/>
              </a:rPr>
              <a:t>Objectifs de développement </a:t>
            </a:r>
            <a:r>
              <a:rPr lang="sv-SE" sz="4000" dirty="0">
                <a:solidFill>
                  <a:schemeClr val="lt1"/>
                </a:solidFill>
                <a:latin typeface="Calibri"/>
                <a:ea typeface="Calibri"/>
                <a:cs typeface="Calibri"/>
                <a:sym typeface="Calibri"/>
              </a:rPr>
              <a:t>intérieur</a:t>
            </a:r>
            <a:endParaRPr lang="sv-SE" sz="1200" dirty="0"/>
          </a:p>
          <a:p>
            <a:pPr>
              <a:lnSpc>
                <a:spcPct val="80444"/>
              </a:lnSpc>
            </a:pPr>
            <a:endParaRPr lang="sv-SE" sz="40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51D9CD2E-2514-F8F2-A8BF-BE467D1A7A7B}"/>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2B</a:t>
            </a:r>
            <a:endParaRPr sz="1401" dirty="0"/>
          </a:p>
        </p:txBody>
      </p:sp>
      <p:cxnSp>
        <p:nvCxnSpPr>
          <p:cNvPr id="569" name="Google Shape;569;p71">
            <a:extLst>
              <a:ext uri="{FF2B5EF4-FFF2-40B4-BE49-F238E27FC236}">
                <a16:creationId xmlns:a16="http://schemas.microsoft.com/office/drawing/2014/main" id="{D0B82E53-B5E3-FA8A-0207-EA1DE8101A7C}"/>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3F7AD5F3-354D-2852-324B-475E96890F3A}"/>
              </a:ext>
            </a:extLst>
          </p:cNvPr>
          <p:cNvSpPr/>
          <p:nvPr/>
        </p:nvSpPr>
        <p:spPr>
          <a:xfrm>
            <a:off x="5126635" y="-273620"/>
            <a:ext cx="4501721" cy="4501721"/>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571" name="Google Shape;571;p71">
            <a:extLst>
              <a:ext uri="{FF2B5EF4-FFF2-40B4-BE49-F238E27FC236}">
                <a16:creationId xmlns:a16="http://schemas.microsoft.com/office/drawing/2014/main" id="{340F0340-0480-1AEC-988A-5E5D16D5442B}"/>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22</a:t>
            </a:fld>
            <a:endParaRPr sz="1600" dirty="0">
              <a:solidFill>
                <a:srgbClr val="8AC03B"/>
              </a:solidFill>
              <a:latin typeface="Calibri"/>
              <a:ea typeface="Calibri"/>
              <a:cs typeface="Calibri"/>
              <a:sym typeface="Calibri"/>
            </a:endParaRPr>
          </a:p>
        </p:txBody>
      </p:sp>
      <p:grpSp>
        <p:nvGrpSpPr>
          <p:cNvPr id="573" name="Google Shape;573;p71">
            <a:extLst>
              <a:ext uri="{FF2B5EF4-FFF2-40B4-BE49-F238E27FC236}">
                <a16:creationId xmlns:a16="http://schemas.microsoft.com/office/drawing/2014/main" id="{A8DE9CE5-8C53-9F32-24C0-682170481698}"/>
              </a:ext>
            </a:extLst>
          </p:cNvPr>
          <p:cNvGrpSpPr/>
          <p:nvPr/>
        </p:nvGrpSpPr>
        <p:grpSpPr>
          <a:xfrm>
            <a:off x="608624" y="3622768"/>
            <a:ext cx="1044747" cy="1219088"/>
            <a:chOff x="2307546" y="2307551"/>
            <a:chExt cx="929291" cy="1082976"/>
          </a:xfrm>
        </p:grpSpPr>
        <p:grpSp>
          <p:nvGrpSpPr>
            <p:cNvPr id="574" name="Google Shape;574;p71">
              <a:extLst>
                <a:ext uri="{FF2B5EF4-FFF2-40B4-BE49-F238E27FC236}">
                  <a16:creationId xmlns:a16="http://schemas.microsoft.com/office/drawing/2014/main" id="{B21D8120-8ED1-3054-9A16-2564C7E43C19}"/>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8743D673-98D1-28E8-D7DE-D3B8F990673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76" name="Google Shape;576;p71">
                <a:extLst>
                  <a:ext uri="{FF2B5EF4-FFF2-40B4-BE49-F238E27FC236}">
                    <a16:creationId xmlns:a16="http://schemas.microsoft.com/office/drawing/2014/main" id="{62057A21-3416-7823-9482-253BB3562174}"/>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577" name="Google Shape;577;p71">
              <a:extLst>
                <a:ext uri="{FF2B5EF4-FFF2-40B4-BE49-F238E27FC236}">
                  <a16:creationId xmlns:a16="http://schemas.microsoft.com/office/drawing/2014/main" id="{36DC8E5D-4E2C-88B7-E947-63DDC73888E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78" name="Google Shape;578;p71">
              <a:extLst>
                <a:ext uri="{FF2B5EF4-FFF2-40B4-BE49-F238E27FC236}">
                  <a16:creationId xmlns:a16="http://schemas.microsoft.com/office/drawing/2014/main" id="{8952BBED-6428-C33A-2C88-A2E04A5C71D9}"/>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E67EB7A5-781D-A0C7-1937-44374CA68C7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80" name="Google Shape;580;p71">
                <a:extLst>
                  <a:ext uri="{FF2B5EF4-FFF2-40B4-BE49-F238E27FC236}">
                    <a16:creationId xmlns:a16="http://schemas.microsoft.com/office/drawing/2014/main" id="{5FA6AA84-2169-4BC1-E3C9-84A0452CD6C3}"/>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B45461E9-717C-88C7-1F89-1AA3C23E6AD1}"/>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FA928326-52BA-E03C-190C-1889D53B392E}"/>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3" name="Google Shape;583;p71">
                    <a:extLst>
                      <a:ext uri="{FF2B5EF4-FFF2-40B4-BE49-F238E27FC236}">
                        <a16:creationId xmlns:a16="http://schemas.microsoft.com/office/drawing/2014/main" id="{8BCE84DE-2C1E-36EC-EF19-01EC4556DE5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4" name="Google Shape;584;p71">
                    <a:extLst>
                      <a:ext uri="{FF2B5EF4-FFF2-40B4-BE49-F238E27FC236}">
                        <a16:creationId xmlns:a16="http://schemas.microsoft.com/office/drawing/2014/main" id="{0615FCD0-66A8-4BDF-C611-0DD5499BB51D}"/>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585" name="Google Shape;585;p71">
                  <a:extLst>
                    <a:ext uri="{FF2B5EF4-FFF2-40B4-BE49-F238E27FC236}">
                      <a16:creationId xmlns:a16="http://schemas.microsoft.com/office/drawing/2014/main" id="{EDD13A99-77AA-2F63-7D66-1EEC560F974E}"/>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1384D385-342C-D791-6608-2DF101547C6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7" name="Google Shape;587;p71">
                    <a:extLst>
                      <a:ext uri="{FF2B5EF4-FFF2-40B4-BE49-F238E27FC236}">
                        <a16:creationId xmlns:a16="http://schemas.microsoft.com/office/drawing/2014/main" id="{570C7751-2DDF-D864-92A3-BF5D7E9233DA}"/>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8" name="Google Shape;588;p71">
                    <a:extLst>
                      <a:ext uri="{FF2B5EF4-FFF2-40B4-BE49-F238E27FC236}">
                        <a16:creationId xmlns:a16="http://schemas.microsoft.com/office/drawing/2014/main" id="{111807F7-D14D-0A60-1D09-DF46E5BCFEBE}"/>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grpSp>
      </p:grpSp>
      <p:sp>
        <p:nvSpPr>
          <p:cNvPr id="2" name="ZoneTexte 1">
            <a:extLst>
              <a:ext uri="{FF2B5EF4-FFF2-40B4-BE49-F238E27FC236}">
                <a16:creationId xmlns:a16="http://schemas.microsoft.com/office/drawing/2014/main" id="{80BF760F-651B-8EE6-B0A1-F339178909C0}"/>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6859337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FAF50C72-E925-510C-B5BC-1E3A942A652E}"/>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49E2F298-760E-1FF7-C477-BAED3683DA68}"/>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CECE93C8-9417-F0D5-C301-1C7835AF9962}"/>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6" name="Google Shape;596;p72">
            <a:extLst>
              <a:ext uri="{FF2B5EF4-FFF2-40B4-BE49-F238E27FC236}">
                <a16:creationId xmlns:a16="http://schemas.microsoft.com/office/drawing/2014/main" id="{0E3E2ED0-B5C8-E99E-2D10-A3E3AFD1681F}"/>
              </a:ext>
            </a:extLst>
          </p:cNvPr>
          <p:cNvSpPr txBox="1">
            <a:spLocks noGrp="1"/>
          </p:cNvSpPr>
          <p:nvPr>
            <p:ph type="body" idx="2"/>
          </p:nvPr>
        </p:nvSpPr>
        <p:spPr>
          <a:xfrm>
            <a:off x="408700" y="706335"/>
            <a:ext cx="897977" cy="289173"/>
          </a:xfrm>
          <a:prstGeom prst="rect">
            <a:avLst/>
          </a:prstGeom>
          <a:noFill/>
          <a:ln>
            <a:noFill/>
          </a:ln>
        </p:spPr>
        <p:txBody>
          <a:bodyPr spcFirstLastPara="1" wrap="square" lIns="91426" tIns="91426" rIns="91426" bIns="91426" anchor="t" anchorCtr="0">
            <a:noAutofit/>
          </a:bodyPr>
          <a:lstStyle/>
          <a:p>
            <a:pPr marL="0" indent="0"/>
            <a:r>
              <a:rPr lang="it" sz="4000" dirty="0"/>
              <a:t>2B</a:t>
            </a:r>
            <a:endParaRPr dirty="0"/>
          </a:p>
        </p:txBody>
      </p:sp>
      <p:sp>
        <p:nvSpPr>
          <p:cNvPr id="597" name="Google Shape;597;p72">
            <a:extLst>
              <a:ext uri="{FF2B5EF4-FFF2-40B4-BE49-F238E27FC236}">
                <a16:creationId xmlns:a16="http://schemas.microsoft.com/office/drawing/2014/main" id="{174C71CB-CDBD-7CB5-4B7F-D991C1FC3BCC}"/>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cxnSp>
        <p:nvCxnSpPr>
          <p:cNvPr id="599" name="Google Shape;599;p72">
            <a:extLst>
              <a:ext uri="{FF2B5EF4-FFF2-40B4-BE49-F238E27FC236}">
                <a16:creationId xmlns:a16="http://schemas.microsoft.com/office/drawing/2014/main" id="{155B73E0-F728-5031-4B4E-4615E00EE8B6}"/>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6C7CCCA2-ACAC-D341-F42C-BB5D9511B20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23</a:t>
            </a:fld>
            <a:endParaRPr dirty="0"/>
          </a:p>
        </p:txBody>
      </p:sp>
      <p:sp>
        <p:nvSpPr>
          <p:cNvPr id="6" name="Google Shape;460;p68">
            <a:extLst>
              <a:ext uri="{FF2B5EF4-FFF2-40B4-BE49-F238E27FC236}">
                <a16:creationId xmlns:a16="http://schemas.microsoft.com/office/drawing/2014/main" id="{AC8C3743-57F2-45BC-195B-4EC442130586}"/>
              </a:ext>
            </a:extLst>
          </p:cNvPr>
          <p:cNvSpPr txBox="1"/>
          <p:nvPr/>
        </p:nvSpPr>
        <p:spPr>
          <a:xfrm>
            <a:off x="2265384" y="1398417"/>
            <a:ext cx="6426540" cy="2226214"/>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Dans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ce module, nous explorerons le développement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personnel et le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développement de carrière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sous l'angle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des objectifs de développement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intérieur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IDG</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Ces qualités clés - telles que la pleine conscience, la collaboration et la résilience - nous aident à naviguer dans la complexité et à conduire des changements significatifs.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Nous réfléchirons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à 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manière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cultiver ces capacités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en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créant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un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environnement propice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à 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apprentissage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à 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croissance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En intégrant les IDG dans nos vies personnelles et professionnelles, nous pouvons renforcer notre capacité à diriger, à nous adapter et à contribuer à un avenir plus durable.</a:t>
            </a:r>
          </a:p>
        </p:txBody>
      </p:sp>
      <p:sp>
        <p:nvSpPr>
          <p:cNvPr id="7" name="Google Shape;594;p72">
            <a:extLst>
              <a:ext uri="{FF2B5EF4-FFF2-40B4-BE49-F238E27FC236}">
                <a16:creationId xmlns:a16="http://schemas.microsoft.com/office/drawing/2014/main" id="{9549C83B-727F-951E-C2BC-D8F2A4A4F8FD}"/>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Vue d'ensemble</a:t>
            </a:r>
            <a:endParaRPr lang="sv-SE" dirty="0"/>
          </a:p>
        </p:txBody>
      </p:sp>
      <p:sp>
        <p:nvSpPr>
          <p:cNvPr id="2" name="ZoneTexte 1">
            <a:extLst>
              <a:ext uri="{FF2B5EF4-FFF2-40B4-BE49-F238E27FC236}">
                <a16:creationId xmlns:a16="http://schemas.microsoft.com/office/drawing/2014/main" id="{D034ACBE-7D00-2858-C06E-A3D093896C8B}"/>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8622712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71EA7427-44A0-133A-EEDD-E38F62BA1BB1}"/>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B0FCFC00-AE92-CC5D-3DD0-883D22DEFE8F}"/>
              </a:ext>
            </a:extLst>
          </p:cNvPr>
          <p:cNvSpPr txBox="1"/>
          <p:nvPr/>
        </p:nvSpPr>
        <p:spPr>
          <a:xfrm>
            <a:off x="2646024" y="1015716"/>
            <a:ext cx="5823861" cy="2918711"/>
          </a:xfrm>
          <a:prstGeom prst="rect">
            <a:avLst/>
          </a:prstGeom>
          <a:noFill/>
          <a:ln>
            <a:noFill/>
          </a:ln>
        </p:spPr>
        <p:txBody>
          <a:bodyPr spcFirstLastPara="1" wrap="square" lIns="0" tIns="10124" rIns="0" bIns="0" anchor="t" anchorCtr="0">
            <a:spAutoFit/>
          </a:bodyPr>
          <a:lstStyle/>
          <a:p>
            <a:pPr marL="285750" indent="-285750" algn="l">
              <a:buFont typeface="Wingdings" pitchFamily="2" charset="2"/>
              <a:buChar char="Ø"/>
            </a:pPr>
            <a:endParaRPr lang="sv-SE" b="1" i="0" u="none" strike="noStrike" dirty="0">
              <a:solidFill>
                <a:srgbClr val="000000"/>
              </a:solidFill>
              <a:effectLst/>
              <a:latin typeface="Calibri" panose="020F0502020204030204" pitchFamily="34" charset="0"/>
              <a:cs typeface="Calibri" panose="020F0502020204030204" pitchFamily="34" charset="0"/>
            </a:endParaRPr>
          </a:p>
          <a:p>
            <a:pPr marL="285750" indent="-285750" algn="l">
              <a:buFont typeface="Wingdings" pitchFamily="2" charset="2"/>
              <a:buChar char="Ø"/>
            </a:pPr>
            <a:endParaRPr lang="sv-SE" b="1" dirty="0">
              <a:latin typeface="Calibri" panose="020F0502020204030204" pitchFamily="34" charset="0"/>
              <a:cs typeface="Calibri" panose="020F0502020204030204" pitchFamily="34" charset="0"/>
            </a:endParaRPr>
          </a:p>
          <a:p>
            <a:pPr marL="285750" indent="-285750" algn="l">
              <a:buFont typeface="Wingdings" pitchFamily="2" charset="2"/>
              <a:buChar char="v"/>
            </a:pPr>
            <a:r>
              <a:rPr lang="sv-SE" b="1" i="0" u="none" strike="noStrike" dirty="0" err="1">
                <a:solidFill>
                  <a:srgbClr val="6D6E71"/>
                </a:solidFill>
                <a:effectLst/>
                <a:latin typeface="Calibri" panose="020F0502020204030204" pitchFamily="34" charset="0"/>
                <a:cs typeface="Calibri" panose="020F0502020204030204" pitchFamily="34" charset="0"/>
              </a:rPr>
              <a:t>Compétences clés </a:t>
            </a:r>
            <a:r>
              <a:rPr lang="sv-SE" b="1" i="0" u="none" strike="noStrike" dirty="0">
                <a:solidFill>
                  <a:srgbClr val="6D6E71"/>
                </a:solidFill>
                <a:effectLst/>
                <a:latin typeface="Calibri" panose="020F0502020204030204" pitchFamily="34" charset="0"/>
                <a:cs typeface="Calibri" panose="020F0502020204030204" pitchFamily="34" charset="0"/>
              </a:rPr>
              <a:t>pour le changement : </a:t>
            </a:r>
            <a:r>
              <a:rPr lang="sv-SE" i="0" u="none" strike="noStrike" dirty="0" err="1">
                <a:solidFill>
                  <a:srgbClr val="6D6E71"/>
                </a:solidFill>
                <a:effectLst/>
                <a:latin typeface="Calibri" panose="020F0502020204030204" pitchFamily="34" charset="0"/>
                <a:cs typeface="Calibri" panose="020F0502020204030204" pitchFamily="34" charset="0"/>
              </a:rPr>
              <a:t>S'aligner sur l'</a:t>
            </a:r>
            <a:r>
              <a:rPr lang="sv-SE" i="0" u="none" strike="noStrike" dirty="0">
                <a:solidFill>
                  <a:srgbClr val="6D6E71"/>
                </a:solidFill>
                <a:effectLst/>
                <a:latin typeface="Calibri" panose="020F0502020204030204" pitchFamily="34" charset="0"/>
                <a:cs typeface="Calibri" panose="020F0502020204030204" pitchFamily="34" charset="0"/>
              </a:rPr>
              <a:t>Agenda 2030 des Nations unies et les ODD.</a:t>
            </a:r>
          </a:p>
          <a:p>
            <a:pPr marL="285750" indent="-285750" algn="l">
              <a:buFont typeface="Wingdings" pitchFamily="2" charset="2"/>
              <a:buChar char="v"/>
            </a:pPr>
            <a:r>
              <a:rPr lang="sv-SE" b="1" i="0" u="none" strike="noStrike" dirty="0" err="1">
                <a:solidFill>
                  <a:srgbClr val="6D6E71"/>
                </a:solidFill>
                <a:effectLst/>
                <a:latin typeface="Calibri" panose="020F0502020204030204" pitchFamily="34" charset="0"/>
                <a:cs typeface="Calibri" panose="020F0502020204030204" pitchFamily="34" charset="0"/>
              </a:rPr>
              <a:t>Croissance </a:t>
            </a:r>
            <a:r>
              <a:rPr lang="sv-SE" b="1" i="0" u="none" strike="noStrike" dirty="0">
                <a:solidFill>
                  <a:srgbClr val="6D6E71"/>
                </a:solidFill>
                <a:effectLst/>
                <a:latin typeface="Calibri" panose="020F0502020204030204" pitchFamily="34" charset="0"/>
                <a:cs typeface="Calibri" panose="020F0502020204030204" pitchFamily="34" charset="0"/>
              </a:rPr>
              <a:t>personnelle et </a:t>
            </a:r>
            <a:r>
              <a:rPr lang="sv-SE" b="1" i="0" u="none" strike="noStrike" dirty="0" err="1">
                <a:solidFill>
                  <a:srgbClr val="6D6E71"/>
                </a:solidFill>
                <a:effectLst/>
                <a:latin typeface="Calibri" panose="020F0502020204030204" pitchFamily="34" charset="0"/>
                <a:cs typeface="Calibri" panose="020F0502020204030204" pitchFamily="34" charset="0"/>
              </a:rPr>
              <a:t>collective </a:t>
            </a:r>
            <a:r>
              <a:rPr lang="sv-SE" b="1" i="0" u="none" strike="noStrike" dirty="0">
                <a:solidFill>
                  <a:srgbClr val="6D6E71"/>
                </a:solidFill>
                <a:effectLst/>
                <a:latin typeface="Calibri" panose="020F0502020204030204" pitchFamily="34" charset="0"/>
                <a:cs typeface="Calibri" panose="020F0502020204030204" pitchFamily="34" charset="0"/>
              </a:rPr>
              <a:t>: </a:t>
            </a:r>
            <a:r>
              <a:rPr lang="sv-SE" i="0" u="none" strike="noStrike" dirty="0">
                <a:solidFill>
                  <a:srgbClr val="6D6E71"/>
                </a:solidFill>
                <a:effectLst/>
                <a:latin typeface="Calibri" panose="020F0502020204030204" pitchFamily="34" charset="0"/>
                <a:cs typeface="Calibri" panose="020F0502020204030204" pitchFamily="34" charset="0"/>
              </a:rPr>
              <a:t>Soutien au </a:t>
            </a:r>
            <a:r>
              <a:rPr lang="sv-SE" i="0" u="none" strike="noStrike" dirty="0" err="1">
                <a:solidFill>
                  <a:srgbClr val="6D6E71"/>
                </a:solidFill>
                <a:effectLst/>
                <a:latin typeface="Calibri" panose="020F0502020204030204" pitchFamily="34" charset="0"/>
                <a:cs typeface="Calibri" panose="020F0502020204030204" pitchFamily="34" charset="0"/>
              </a:rPr>
              <a:t>développement de l'individu </a:t>
            </a:r>
            <a:r>
              <a:rPr lang="sv-SE" i="0" u="none" strike="noStrike" dirty="0">
                <a:solidFill>
                  <a:srgbClr val="6D6E71"/>
                </a:solidFill>
                <a:effectLst/>
                <a:latin typeface="Calibri" panose="020F0502020204030204" pitchFamily="34" charset="0"/>
                <a:cs typeface="Calibri" panose="020F0502020204030204" pitchFamily="34" charset="0"/>
              </a:rPr>
              <a:t>et de l'</a:t>
            </a:r>
            <a:r>
              <a:rPr lang="sv-SE" i="0" u="none" strike="noStrike" dirty="0" err="1">
                <a:solidFill>
                  <a:srgbClr val="6D6E71"/>
                </a:solidFill>
                <a:effectLst/>
                <a:latin typeface="Calibri" panose="020F0502020204030204" pitchFamily="34" charset="0"/>
                <a:cs typeface="Calibri" panose="020F0502020204030204" pitchFamily="34" charset="0"/>
              </a:rPr>
              <a:t>organisation</a:t>
            </a:r>
            <a:r>
              <a:rPr lang="sv-SE" i="0" u="none" strike="noStrike" dirty="0">
                <a:solidFill>
                  <a:srgbClr val="6D6E71"/>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b="1" i="0" u="none" strike="noStrike" dirty="0" err="1">
                <a:solidFill>
                  <a:srgbClr val="6D6E71"/>
                </a:solidFill>
                <a:effectLst/>
                <a:latin typeface="Calibri" panose="020F0502020204030204" pitchFamily="34" charset="0"/>
                <a:cs typeface="Calibri" panose="020F0502020204030204" pitchFamily="34" charset="0"/>
              </a:rPr>
              <a:t>Impact durable </a:t>
            </a:r>
            <a:r>
              <a:rPr lang="sv-SE" b="1" i="0" u="none" strike="noStrike" dirty="0">
                <a:solidFill>
                  <a:srgbClr val="6D6E71"/>
                </a:solidFill>
                <a:effectLst/>
                <a:latin typeface="Calibri" panose="020F0502020204030204" pitchFamily="34" charset="0"/>
                <a:cs typeface="Calibri" panose="020F0502020204030204" pitchFamily="34" charset="0"/>
              </a:rPr>
              <a:t>: </a:t>
            </a:r>
            <a:r>
              <a:rPr lang="sv-SE" i="0" u="none" strike="noStrike" dirty="0" err="1">
                <a:solidFill>
                  <a:srgbClr val="6D6E71"/>
                </a:solidFill>
                <a:effectLst/>
                <a:latin typeface="Calibri" panose="020F0502020204030204" pitchFamily="34" charset="0"/>
                <a:cs typeface="Calibri" panose="020F0502020204030204" pitchFamily="34" charset="0"/>
              </a:rPr>
              <a:t>Se concentre </a:t>
            </a:r>
            <a:r>
              <a:rPr lang="sv-SE" i="0" u="none" strike="noStrike" dirty="0">
                <a:solidFill>
                  <a:srgbClr val="6D6E71"/>
                </a:solidFill>
                <a:effectLst/>
                <a:latin typeface="Calibri" panose="020F0502020204030204" pitchFamily="34" charset="0"/>
                <a:cs typeface="Calibri" panose="020F0502020204030204" pitchFamily="34" charset="0"/>
              </a:rPr>
              <a:t>sur les </a:t>
            </a:r>
            <a:r>
              <a:rPr lang="sv-SE" i="0" u="none" strike="noStrike" dirty="0" err="1">
                <a:solidFill>
                  <a:srgbClr val="6D6E71"/>
                </a:solidFill>
                <a:effectLst/>
                <a:latin typeface="Calibri" panose="020F0502020204030204" pitchFamily="34" charset="0"/>
                <a:cs typeface="Calibri" panose="020F0502020204030204" pitchFamily="34" charset="0"/>
              </a:rPr>
              <a:t>compétences essentielles </a:t>
            </a:r>
            <a:r>
              <a:rPr lang="sv-SE" i="0" u="none" strike="noStrike" dirty="0">
                <a:solidFill>
                  <a:srgbClr val="6D6E71"/>
                </a:solidFill>
                <a:effectLst/>
                <a:latin typeface="Calibri" panose="020F0502020204030204" pitchFamily="34" charset="0"/>
                <a:cs typeface="Calibri" panose="020F0502020204030204" pitchFamily="34" charset="0"/>
              </a:rPr>
              <a:t>pour la </a:t>
            </a:r>
            <a:r>
              <a:rPr lang="sv-SE" i="0" u="none" strike="noStrike" dirty="0" err="1">
                <a:solidFill>
                  <a:srgbClr val="6D6E71"/>
                </a:solidFill>
                <a:effectLst/>
                <a:latin typeface="Calibri" panose="020F0502020204030204" pitchFamily="34" charset="0"/>
                <a:cs typeface="Calibri" panose="020F0502020204030204" pitchFamily="34" charset="0"/>
              </a:rPr>
              <a:t>résilience</a:t>
            </a:r>
            <a:r>
              <a:rPr lang="sv-SE" i="0" u="none" strike="noStrike" dirty="0">
                <a:solidFill>
                  <a:srgbClr val="6D6E71"/>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b="1" i="0" u="none" strike="noStrike" dirty="0">
                <a:solidFill>
                  <a:srgbClr val="6D6E71"/>
                </a:solidFill>
                <a:effectLst/>
                <a:latin typeface="Calibri" panose="020F0502020204030204" pitchFamily="34" charset="0"/>
                <a:cs typeface="Calibri" panose="020F0502020204030204" pitchFamily="34" charset="0"/>
              </a:rPr>
              <a:t>Axé sur la recherche : </a:t>
            </a:r>
            <a:r>
              <a:rPr lang="sv-SE" i="0" u="none" strike="noStrike" dirty="0" err="1">
                <a:solidFill>
                  <a:srgbClr val="6D6E71"/>
                </a:solidFill>
                <a:effectLst/>
                <a:latin typeface="Calibri" panose="020F0502020204030204" pitchFamily="34" charset="0"/>
                <a:cs typeface="Calibri" panose="020F0502020204030204" pitchFamily="34" charset="0"/>
              </a:rPr>
              <a:t>Formulé </a:t>
            </a:r>
            <a:r>
              <a:rPr lang="sv-SE" i="0" u="none" strike="noStrike" dirty="0">
                <a:solidFill>
                  <a:srgbClr val="6D6E71"/>
                </a:solidFill>
                <a:effectLst/>
                <a:latin typeface="Calibri" panose="020F0502020204030204" pitchFamily="34" charset="0"/>
                <a:cs typeface="Calibri" panose="020F0502020204030204" pitchFamily="34" charset="0"/>
              </a:rPr>
              <a:t>par des experts </a:t>
            </a:r>
            <a:r>
              <a:rPr lang="sv-SE" i="0" u="none" strike="noStrike" dirty="0" err="1">
                <a:solidFill>
                  <a:srgbClr val="6D6E71"/>
                </a:solidFill>
                <a:effectLst/>
                <a:latin typeface="Calibri" panose="020F0502020204030204" pitchFamily="34" charset="0"/>
                <a:cs typeface="Calibri" panose="020F0502020204030204" pitchFamily="34" charset="0"/>
              </a:rPr>
              <a:t>au moyen d'enquêtes </a:t>
            </a:r>
            <a:r>
              <a:rPr lang="sv-SE" i="0" u="none" strike="noStrike" dirty="0">
                <a:solidFill>
                  <a:srgbClr val="6D6E71"/>
                </a:solidFill>
                <a:effectLst/>
                <a:latin typeface="Calibri" panose="020F0502020204030204" pitchFamily="34" charset="0"/>
                <a:cs typeface="Calibri" panose="020F0502020204030204" pitchFamily="34" charset="0"/>
              </a:rPr>
              <a:t>et de </a:t>
            </a:r>
            <a:r>
              <a:rPr lang="sv-SE" i="0" u="none" strike="noStrike" dirty="0" err="1">
                <a:solidFill>
                  <a:srgbClr val="6D6E71"/>
                </a:solidFill>
                <a:effectLst/>
                <a:latin typeface="Calibri" panose="020F0502020204030204" pitchFamily="34" charset="0"/>
                <a:cs typeface="Calibri" panose="020F0502020204030204" pitchFamily="34" charset="0"/>
              </a:rPr>
              <a:t>discussions</a:t>
            </a:r>
            <a:r>
              <a:rPr lang="sv-SE" i="0" u="none" strike="noStrike" dirty="0">
                <a:solidFill>
                  <a:srgbClr val="6D6E71"/>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b="1" i="0" u="none" strike="noStrike" dirty="0" err="1">
                <a:solidFill>
                  <a:srgbClr val="6D6E71"/>
                </a:solidFill>
                <a:effectLst/>
                <a:latin typeface="Calibri" panose="020F0502020204030204" pitchFamily="34" charset="0"/>
                <a:cs typeface="Calibri" panose="020F0502020204030204" pitchFamily="34" charset="0"/>
              </a:rPr>
              <a:t>Un cadre évolutif </a:t>
            </a:r>
            <a:r>
              <a:rPr lang="sv-SE" b="1" i="0" u="none" strike="noStrike" dirty="0">
                <a:solidFill>
                  <a:srgbClr val="6D6E71"/>
                </a:solidFill>
                <a:effectLst/>
                <a:latin typeface="Calibri" panose="020F0502020204030204" pitchFamily="34" charset="0"/>
                <a:cs typeface="Calibri" panose="020F0502020204030204" pitchFamily="34" charset="0"/>
              </a:rPr>
              <a:t>: </a:t>
            </a:r>
            <a:r>
              <a:rPr lang="sv-SE" i="0" u="none" strike="noStrike" dirty="0" err="1">
                <a:solidFill>
                  <a:srgbClr val="6D6E71"/>
                </a:solidFill>
                <a:effectLst/>
                <a:latin typeface="Calibri" panose="020F0502020204030204" pitchFamily="34" charset="0"/>
                <a:cs typeface="Calibri" panose="020F0502020204030204" pitchFamily="34" charset="0"/>
              </a:rPr>
              <a:t>Continuellement affiné </a:t>
            </a:r>
            <a:r>
              <a:rPr lang="sv-SE" i="0" u="none" strike="noStrike" dirty="0">
                <a:solidFill>
                  <a:srgbClr val="6D6E71"/>
                </a:solidFill>
                <a:effectLst/>
                <a:latin typeface="Calibri" panose="020F0502020204030204" pitchFamily="34" charset="0"/>
                <a:cs typeface="Calibri" panose="020F0502020204030204" pitchFamily="34" charset="0"/>
              </a:rPr>
              <a:t>pour </a:t>
            </a:r>
            <a:r>
              <a:rPr lang="sv-SE" i="0" u="none" strike="noStrike" dirty="0" err="1">
                <a:solidFill>
                  <a:srgbClr val="6D6E71"/>
                </a:solidFill>
                <a:effectLst/>
                <a:latin typeface="Calibri" panose="020F0502020204030204" pitchFamily="34" charset="0"/>
                <a:cs typeface="Calibri" panose="020F0502020204030204" pitchFamily="34" charset="0"/>
              </a:rPr>
              <a:t>répondre aux défis </a:t>
            </a:r>
            <a:r>
              <a:rPr lang="sv-SE" i="0" u="none" strike="noStrike" dirty="0">
                <a:solidFill>
                  <a:srgbClr val="6D6E71"/>
                </a:solidFill>
                <a:effectLst/>
                <a:latin typeface="Calibri" panose="020F0502020204030204" pitchFamily="34" charset="0"/>
                <a:cs typeface="Calibri" panose="020F0502020204030204" pitchFamily="34" charset="0"/>
              </a:rPr>
              <a:t>mondiaux.</a:t>
            </a:r>
          </a:p>
          <a:p>
            <a:pPr marL="190498" indent="-190498">
              <a:lnSpc>
                <a:spcPct val="150000"/>
              </a:lnSpc>
              <a:buClr>
                <a:srgbClr val="97C679"/>
              </a:buClr>
              <a:buSzPts val="1400"/>
              <a:buFont typeface="Arial"/>
              <a:buChar char="•"/>
            </a:pPr>
            <a:endParaRPr lang="en-GB" dirty="0">
              <a:solidFill>
                <a:srgbClr val="6D6E71"/>
              </a:solidFill>
              <a:latin typeface="Calibri"/>
              <a:ea typeface="Calibri"/>
              <a:cs typeface="Calibri"/>
              <a:sym typeface="Calibri"/>
            </a:endParaRPr>
          </a:p>
        </p:txBody>
      </p:sp>
      <p:sp>
        <p:nvSpPr>
          <p:cNvPr id="379" name="Google Shape;379;p64">
            <a:extLst>
              <a:ext uri="{FF2B5EF4-FFF2-40B4-BE49-F238E27FC236}">
                <a16:creationId xmlns:a16="http://schemas.microsoft.com/office/drawing/2014/main" id="{3D7F8CE1-7893-6D3E-B869-917795CAE7FA}"/>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lang="en-GB" sz="1051" dirty="0"/>
          </a:p>
        </p:txBody>
      </p:sp>
      <p:pic>
        <p:nvPicPr>
          <p:cNvPr id="382" name="Google Shape;382;p64">
            <a:extLst>
              <a:ext uri="{FF2B5EF4-FFF2-40B4-BE49-F238E27FC236}">
                <a16:creationId xmlns:a16="http://schemas.microsoft.com/office/drawing/2014/main" id="{EC904174-DF4A-DADB-9C37-0106FC2101B8}"/>
              </a:ext>
            </a:extLst>
          </p:cNvPr>
          <p:cNvPicPr preferRelativeResize="0"/>
          <p:nvPr/>
        </p:nvPicPr>
        <p:blipFill rotWithShape="1">
          <a:blip r:embed="rId3">
            <a:alphaModFix amt="70000"/>
          </a:blip>
          <a:srcRect/>
          <a:stretch/>
        </p:blipFill>
        <p:spPr>
          <a:xfrm flipH="1">
            <a:off x="6932023" y="3021874"/>
            <a:ext cx="2646038" cy="266960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5B0C3B78-BC22-B20A-024A-3798821A738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en-GB" smtClean="0"/>
              <a:t>24</a:t>
            </a:fld>
            <a:endParaRPr lang="en-GB" dirty="0"/>
          </a:p>
        </p:txBody>
      </p:sp>
      <p:sp>
        <p:nvSpPr>
          <p:cNvPr id="2" name="Google Shape;381;p64">
            <a:extLst>
              <a:ext uri="{FF2B5EF4-FFF2-40B4-BE49-F238E27FC236}">
                <a16:creationId xmlns:a16="http://schemas.microsoft.com/office/drawing/2014/main" id="{61639029-559D-D3F7-CF7A-57ABD54707D7}"/>
              </a:ext>
            </a:extLst>
          </p:cNvPr>
          <p:cNvSpPr txBox="1">
            <a:spLocks/>
          </p:cNvSpPr>
          <p:nvPr/>
        </p:nvSpPr>
        <p:spPr>
          <a:xfrm>
            <a:off x="2545593" y="697734"/>
            <a:ext cx="3273465" cy="71900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nSpc>
                <a:spcPct val="97777"/>
              </a:lnSpc>
            </a:pPr>
            <a:r>
              <a:rPr lang="sv-SE" dirty="0" err="1"/>
              <a:t>Contexte</a:t>
            </a:r>
            <a:endParaRPr lang="sv-SE" dirty="0"/>
          </a:p>
        </p:txBody>
      </p:sp>
      <p:sp>
        <p:nvSpPr>
          <p:cNvPr id="3" name="Google Shape;456;p68">
            <a:extLst>
              <a:ext uri="{FF2B5EF4-FFF2-40B4-BE49-F238E27FC236}">
                <a16:creationId xmlns:a16="http://schemas.microsoft.com/office/drawing/2014/main" id="{E15CDAD9-65DD-AFC8-CAF9-307C6F3642DA}"/>
              </a:ext>
            </a:extLst>
          </p:cNvPr>
          <p:cNvSpPr txBox="1">
            <a:spLocks noGrp="1"/>
          </p:cNvSpPr>
          <p:nvPr>
            <p:ph type="body" idx="1"/>
          </p:nvPr>
        </p:nvSpPr>
        <p:spPr>
          <a:xfrm>
            <a:off x="84924" y="1741370"/>
            <a:ext cx="2709748"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Objectifs de développement </a:t>
            </a:r>
            <a:r>
              <a:rPr lang="sv-SE" sz="2400" dirty="0">
                <a:solidFill>
                  <a:schemeClr val="lt1"/>
                </a:solidFill>
                <a:latin typeface="Calibri" panose="020F0502020204030204" pitchFamily="34" charset="0"/>
                <a:cs typeface="Calibri" panose="020F0502020204030204" pitchFamily="34" charset="0"/>
                <a:sym typeface="Calibri"/>
              </a:rPr>
              <a:t>intérieur</a:t>
            </a:r>
            <a:endParaRPr lang="sv-SE" sz="2400" dirty="0">
              <a:latin typeface="Calibri" panose="020F0502020204030204" pitchFamily="34" charset="0"/>
              <a:cs typeface="Calibri" panose="020F0502020204030204" pitchFamily="34" charset="0"/>
            </a:endParaRPr>
          </a:p>
        </p:txBody>
      </p:sp>
      <p:cxnSp>
        <p:nvCxnSpPr>
          <p:cNvPr id="4" name="Google Shape;458;p68">
            <a:extLst>
              <a:ext uri="{FF2B5EF4-FFF2-40B4-BE49-F238E27FC236}">
                <a16:creationId xmlns:a16="http://schemas.microsoft.com/office/drawing/2014/main" id="{0B1AEAD1-9739-3F94-9565-C669A2259302}"/>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5" name="Google Shape;457;p68">
            <a:extLst>
              <a:ext uri="{FF2B5EF4-FFF2-40B4-BE49-F238E27FC236}">
                <a16:creationId xmlns:a16="http://schemas.microsoft.com/office/drawing/2014/main" id="{38F988CC-E656-2D1C-ABEF-49FF3020AC74}"/>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2B</a:t>
            </a:r>
            <a:endParaRPr lang="sv-SE" dirty="0">
              <a:solidFill>
                <a:schemeClr val="bg1"/>
              </a:solidFill>
            </a:endParaRPr>
          </a:p>
        </p:txBody>
      </p:sp>
      <p:sp>
        <p:nvSpPr>
          <p:cNvPr id="6" name="ZoneTexte 5">
            <a:extLst>
              <a:ext uri="{FF2B5EF4-FFF2-40B4-BE49-F238E27FC236}">
                <a16:creationId xmlns:a16="http://schemas.microsoft.com/office/drawing/2014/main" id="{16FCDCC4-FE52-03C9-C7FB-2D67603B45C2}"/>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1561919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F523D-A80F-53BC-D419-50F5C1FEBF06}"/>
            </a:ext>
          </a:extLst>
        </p:cNvPr>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456F5AD1-E770-F15D-CFB4-6608062B588B}"/>
              </a:ext>
            </a:extLst>
          </p:cNvPr>
          <p:cNvSpPr>
            <a:spLocks noGrp="1"/>
          </p:cNvSpPr>
          <p:nvPr>
            <p:ph type="body" idx="1"/>
          </p:nvPr>
        </p:nvSpPr>
        <p:spPr>
          <a:xfrm>
            <a:off x="544390" y="1516694"/>
            <a:ext cx="3964773" cy="2887439"/>
          </a:xfrm>
        </p:spPr>
        <p:txBody>
          <a:bodyPr>
            <a:normAutofit/>
          </a:bodyPr>
          <a:lstStyle/>
          <a:p>
            <a:endParaRPr lang="sv-SE" sz="1600" b="1" i="0" u="none" strike="noStrike" dirty="0">
              <a:solidFill>
                <a:srgbClr val="000000"/>
              </a:solidFill>
              <a:effectLst/>
              <a:latin typeface="Calibri" panose="020F0502020204030204" pitchFamily="34" charset="0"/>
              <a:cs typeface="Calibri" panose="020F0502020204030204" pitchFamily="34" charset="0"/>
            </a:endParaRPr>
          </a:p>
          <a:p>
            <a:pPr marL="571502" indent="-342900">
              <a:buFont typeface="Wingdings" pitchFamily="2" charset="2"/>
              <a:buChar char="Ø"/>
            </a:pPr>
            <a:endParaRPr lang="sv-SE" dirty="0"/>
          </a:p>
        </p:txBody>
      </p:sp>
      <p:sp>
        <p:nvSpPr>
          <p:cNvPr id="3" name="Platshållare för text 2">
            <a:extLst>
              <a:ext uri="{FF2B5EF4-FFF2-40B4-BE49-F238E27FC236}">
                <a16:creationId xmlns:a16="http://schemas.microsoft.com/office/drawing/2014/main" id="{D318682F-79CA-BB5D-573B-4B7A23F04D7E}"/>
              </a:ext>
            </a:extLst>
          </p:cNvPr>
          <p:cNvSpPr>
            <a:spLocks noGrp="1"/>
          </p:cNvSpPr>
          <p:nvPr>
            <p:ph type="body" idx="2"/>
          </p:nvPr>
        </p:nvSpPr>
        <p:spPr/>
        <p:txBody>
          <a:bodyPr/>
          <a:lstStyle/>
          <a:p>
            <a:r>
              <a:rPr lang="sv-SE" dirty="0" err="1"/>
              <a:t>Compétences </a:t>
            </a:r>
            <a:r>
              <a:rPr lang="sv-SE" dirty="0"/>
              <a:t>et </a:t>
            </a:r>
            <a:r>
              <a:rPr lang="sv-SE" dirty="0" err="1"/>
              <a:t>qualités essentielles</a:t>
            </a:r>
            <a:endParaRPr lang="sv-SE" dirty="0"/>
          </a:p>
        </p:txBody>
      </p:sp>
      <p:pic>
        <p:nvPicPr>
          <p:cNvPr id="2052" name="Picture 4">
            <a:extLst>
              <a:ext uri="{FF2B5EF4-FFF2-40B4-BE49-F238E27FC236}">
                <a16:creationId xmlns:a16="http://schemas.microsoft.com/office/drawing/2014/main" id="{221E0787-D5AA-3F09-2F25-1CCF16E642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970" y="1135776"/>
            <a:ext cx="6019870" cy="3492519"/>
          </a:xfrm>
          <a:prstGeom prst="rect">
            <a:avLst/>
          </a:prstGeom>
          <a:noFill/>
          <a:extLst>
            <a:ext uri="{909E8E84-426E-40DD-AFC4-6F175D3DCCD1}">
              <a14:hiddenFill xmlns:a14="http://schemas.microsoft.com/office/drawing/2010/main">
                <a:solidFill>
                  <a:srgbClr val="FFFFFF"/>
                </a:solidFill>
              </a14:hiddenFill>
            </a:ext>
          </a:extLst>
        </p:spPr>
      </p:pic>
      <p:sp>
        <p:nvSpPr>
          <p:cNvPr id="4" name="Google Shape;460;p68">
            <a:extLst>
              <a:ext uri="{FF2B5EF4-FFF2-40B4-BE49-F238E27FC236}">
                <a16:creationId xmlns:a16="http://schemas.microsoft.com/office/drawing/2014/main" id="{E5103075-62E6-4AEA-1A5A-29834D33973D}"/>
              </a:ext>
            </a:extLst>
          </p:cNvPr>
          <p:cNvSpPr txBox="1"/>
          <p:nvPr/>
        </p:nvSpPr>
        <p:spPr>
          <a:xfrm>
            <a:off x="869173" y="4491363"/>
            <a:ext cx="6426540" cy="148722"/>
          </a:xfrm>
          <a:prstGeom prst="rect">
            <a:avLst/>
          </a:prstGeom>
          <a:noFill/>
          <a:ln>
            <a:noFill/>
          </a:ln>
        </p:spPr>
        <p:txBody>
          <a:bodyPr spcFirstLastPara="1" wrap="square" lIns="0" tIns="10124" rIns="0" bIns="0" anchor="t" anchorCtr="0">
            <a:spAutoFit/>
          </a:bodyPr>
          <a:lstStyle/>
          <a:p>
            <a:pPr algn="l"/>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Source </a:t>
            </a:r>
            <a:r>
              <a:rPr lang="sv-SE" sz="900" b="0" i="0" u="sng" strike="noStrike" dirty="0">
                <a:solidFill>
                  <a:srgbClr val="1155CC"/>
                </a:solidFill>
                <a:effectLst/>
                <a:latin typeface="Calibri" panose="020F0502020204030204" pitchFamily="34" charset="0"/>
                <a:cs typeface="Calibri" panose="020F0502020204030204" pitchFamily="34" charset="0"/>
                <a:hlinkClick r:id="rId3"/>
              </a:rPr>
              <a:t>: </a:t>
            </a:r>
            <a:r>
              <a:rPr lang="sv-SE" sz="900" b="0" i="0" u="none" strike="noStrike" dirty="0">
                <a:solidFill>
                  <a:schemeClr val="tx2">
                    <a:lumMod val="50000"/>
                  </a:schemeClr>
                </a:solidFill>
                <a:effectLst/>
                <a:latin typeface="Calibri" panose="020F0502020204030204" pitchFamily="34" charset="0"/>
                <a:cs typeface="Calibri" panose="020F0502020204030204" pitchFamily="34" charset="0"/>
              </a:rPr>
              <a:t>https://innerdevelopmentgoals.org </a:t>
            </a:r>
          </a:p>
        </p:txBody>
      </p:sp>
      <p:sp>
        <p:nvSpPr>
          <p:cNvPr id="5" name="ZoneTexte 4">
            <a:extLst>
              <a:ext uri="{FF2B5EF4-FFF2-40B4-BE49-F238E27FC236}">
                <a16:creationId xmlns:a16="http://schemas.microsoft.com/office/drawing/2014/main" id="{4D6DE681-5AEE-4412-C4DE-05D7873521FD}"/>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7766799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0A1196F-C8B6-331F-D5C3-3612CC633410}"/>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20D7CEC2-EEFE-92A0-BC10-873CB2BE075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3E23A3A2-53CC-C3E3-BF26-4EF6AA52751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1BE94DA6-969C-D45E-16F0-1B1F51B1C0E5}"/>
              </a:ext>
            </a:extLst>
          </p:cNvPr>
          <p:cNvSpPr txBox="1">
            <a:spLocks noGrp="1"/>
          </p:cNvSpPr>
          <p:nvPr>
            <p:ph type="body" idx="1"/>
          </p:nvPr>
        </p:nvSpPr>
        <p:spPr>
          <a:xfrm>
            <a:off x="489067" y="1353495"/>
            <a:ext cx="7571721" cy="3208084"/>
          </a:xfrm>
          <a:prstGeom prst="rect">
            <a:avLst/>
          </a:prstGeom>
          <a:noFill/>
          <a:ln>
            <a:noFill/>
          </a:ln>
        </p:spPr>
        <p:txBody>
          <a:bodyPr spcFirstLastPara="1" wrap="square" lIns="91426" tIns="91426" rIns="91426" bIns="91426" anchor="t" anchorCtr="0">
            <a:noAutofit/>
          </a:bodyPr>
          <a:lstStyle/>
          <a:p>
            <a:pPr marL="285750" indent="-285750">
              <a:lnSpc>
                <a:spcPct val="100000"/>
              </a:lnSpc>
              <a:buFont typeface="Wingdings" pitchFamily="2" charset="2"/>
              <a:buChar char="Ø"/>
            </a:pPr>
            <a:r>
              <a:rPr lang="en-GB" sz="1550" dirty="0"/>
              <a:t>Lisez le contexte théorique jusqu'à ce que vous compreniez le concept général des IDG.</a:t>
            </a:r>
          </a:p>
          <a:p>
            <a:pPr marL="285750" indent="-285750">
              <a:lnSpc>
                <a:spcPct val="100000"/>
              </a:lnSpc>
              <a:buFont typeface="Wingdings" pitchFamily="2" charset="2"/>
              <a:buChar char="Ø"/>
            </a:pPr>
            <a:endParaRPr lang="en-GB" sz="1550" dirty="0"/>
          </a:p>
          <a:p>
            <a:pPr marL="285750" indent="-285750">
              <a:lnSpc>
                <a:spcPct val="100000"/>
              </a:lnSpc>
              <a:buFont typeface="Wingdings" pitchFamily="2" charset="2"/>
              <a:buChar char="Ø"/>
            </a:pPr>
            <a:r>
              <a:rPr lang="en-GB" sz="1550" dirty="0"/>
              <a:t>Que sont les IDG ? (Petit clip) </a:t>
            </a:r>
            <a:r>
              <a:rPr lang="en-GB" sz="1550" dirty="0">
                <a:hlinkClick r:id="rId3"/>
              </a:rPr>
              <a:t>: https://www.youtube.com/watch?v=xsB5ci-rgGg</a:t>
            </a:r>
            <a:endParaRPr lang="en-GB" sz="1550" dirty="0"/>
          </a:p>
          <a:p>
            <a:pPr marL="285750" indent="-285750">
              <a:lnSpc>
                <a:spcPct val="100000"/>
              </a:lnSpc>
              <a:buFont typeface="Wingdings" pitchFamily="2" charset="2"/>
              <a:buChar char="Ø"/>
            </a:pPr>
            <a:endParaRPr lang="en-GB" sz="155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r>
              <a:rPr lang="sv-SE" sz="1550" b="0" i="0" u="none" strike="noStrike" dirty="0">
                <a:solidFill>
                  <a:schemeClr val="tx2">
                    <a:lumMod val="50000"/>
                  </a:schemeClr>
                </a:solidFill>
                <a:effectLst/>
                <a:latin typeface="Calibri" panose="020F0502020204030204" pitchFamily="34" charset="0"/>
                <a:cs typeface="Calibri" panose="020F0502020204030204" pitchFamily="34" charset="0"/>
              </a:rPr>
              <a:t>Lignes directrices du processus </a:t>
            </a:r>
            <a:r>
              <a:rPr lang="sv-SE" sz="1550" b="0" i="0" u="sng" strike="noStrike" dirty="0">
                <a:solidFill>
                  <a:srgbClr val="1155CC"/>
                </a:solidFill>
                <a:effectLst/>
                <a:latin typeface="Calibri" panose="020F0502020204030204" pitchFamily="34" charset="0"/>
                <a:cs typeface="Calibri" panose="020F0502020204030204" pitchFamily="34" charset="0"/>
                <a:hlinkClick r:id="rId4"/>
              </a:rPr>
              <a:t>: https://drive.google.com/file/d/1nM6eyTc_cr9_kLJAWYrkHTShlhgU9fXD/edit</a:t>
            </a:r>
            <a:endParaRPr lang="sv-SE" sz="1550" u="sng" dirty="0">
              <a:solidFill>
                <a:srgbClr val="1155CC"/>
              </a:solidFill>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endParaRPr lang="sv-SE" sz="1550" b="0" i="0" u="sng" strike="noStrike" dirty="0">
              <a:solidFill>
                <a:srgbClr val="1155CC"/>
              </a:solidFill>
              <a:effectLst/>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r>
              <a:rPr lang="sv-SE" sz="1550" b="0" i="0" u="none" strike="noStrike" dirty="0">
                <a:solidFill>
                  <a:schemeClr val="tx2">
                    <a:lumMod val="50000"/>
                  </a:schemeClr>
                </a:solidFill>
                <a:effectLst/>
                <a:latin typeface="Calibri" panose="020F0502020204030204" pitchFamily="34" charset="0"/>
                <a:cs typeface="Calibri" panose="020F0502020204030204" pitchFamily="34" charset="0"/>
              </a:rPr>
              <a:t>Processus </a:t>
            </a:r>
            <a:r>
              <a:rPr lang="sv-SE" sz="1550" b="0" i="0" u="none" strike="noStrike" dirty="0" err="1">
                <a:solidFill>
                  <a:schemeClr val="tx2">
                    <a:lumMod val="50000"/>
                  </a:schemeClr>
                </a:solidFill>
                <a:effectLst/>
                <a:latin typeface="Calibri" panose="020F0502020204030204" pitchFamily="34" charset="0"/>
                <a:cs typeface="Calibri" panose="020F0502020204030204" pitchFamily="34" charset="0"/>
              </a:rPr>
              <a:t>global </a:t>
            </a:r>
            <a:r>
              <a:rPr lang="sv-SE" sz="1550" b="0" i="0" u="none" strike="noStrike" dirty="0">
                <a:solidFill>
                  <a:schemeClr val="tx2">
                    <a:lumMod val="50000"/>
                  </a:schemeClr>
                </a:solidFill>
                <a:effectLst/>
                <a:latin typeface="Calibri" panose="020F0502020204030204" pitchFamily="34" charset="0"/>
                <a:cs typeface="Calibri" panose="020F0502020204030204" pitchFamily="34" charset="0"/>
              </a:rPr>
              <a:t>(version courte) </a:t>
            </a:r>
            <a:r>
              <a:rPr lang="sv-SE" sz="1550" b="0" i="0" u="sng" strike="noStrike" dirty="0">
                <a:solidFill>
                  <a:srgbClr val="1155CC"/>
                </a:solidFill>
                <a:effectLst/>
                <a:latin typeface="Calibri" panose="020F0502020204030204" pitchFamily="34" charset="0"/>
                <a:cs typeface="Calibri" panose="020F0502020204030204" pitchFamily="34" charset="0"/>
                <a:hlinkClick r:id="rId5"/>
              </a:rPr>
              <a:t>: https://innerdevelopmentgoals.org/framework/</a:t>
            </a:r>
            <a:endParaRPr lang="sv-SE" sz="1550" dirty="0">
              <a:solidFill>
                <a:srgbClr val="000000"/>
              </a:solidFill>
              <a:latin typeface="Calibri" panose="020F0502020204030204" pitchFamily="34" charset="0"/>
              <a:cs typeface="Calibri" panose="020F0502020204030204" pitchFamily="34" charset="0"/>
            </a:endParaRPr>
          </a:p>
          <a:p>
            <a:br>
              <a:rPr lang="sv-SE" sz="1550" dirty="0">
                <a:latin typeface="Calibri" panose="020F0502020204030204" pitchFamily="34" charset="0"/>
                <a:cs typeface="Calibri" panose="020F0502020204030204" pitchFamily="34" charset="0"/>
              </a:rPr>
            </a:br>
            <a:br>
              <a:rPr lang="sv-SE" sz="1550" dirty="0">
                <a:latin typeface="Calibri" panose="020F0502020204030204" pitchFamily="34" charset="0"/>
                <a:cs typeface="Calibri" panose="020F0502020204030204" pitchFamily="34" charset="0"/>
              </a:rPr>
            </a:br>
            <a:endParaRPr lang="en-GB" sz="1550" dirty="0">
              <a:latin typeface="Calibri" panose="020F0502020204030204" pitchFamily="34" charset="0"/>
              <a:cs typeface="Calibri" panose="020F0502020204030204" pitchFamily="34" charset="0"/>
            </a:endParaRPr>
          </a:p>
          <a:p>
            <a:pPr marL="285750" indent="-285750">
              <a:lnSpc>
                <a:spcPct val="100000"/>
              </a:lnSpc>
              <a:buFont typeface="Wingdings" pitchFamily="2" charset="2"/>
              <a:buChar char="Ø"/>
            </a:pPr>
            <a:endParaRPr lang="en-GB" sz="1550" dirty="0"/>
          </a:p>
        </p:txBody>
      </p:sp>
      <p:sp>
        <p:nvSpPr>
          <p:cNvPr id="675" name="Google Shape;675;p17">
            <a:extLst>
              <a:ext uri="{FF2B5EF4-FFF2-40B4-BE49-F238E27FC236}">
                <a16:creationId xmlns:a16="http://schemas.microsoft.com/office/drawing/2014/main" id="{1E6A0821-3B40-5C2E-4895-18DB4AF4061E}"/>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err="1">
                <a:solidFill>
                  <a:schemeClr val="tx2">
                    <a:lumMod val="50000"/>
                  </a:schemeClr>
                </a:solidFill>
              </a:rPr>
              <a:t>Lisez</a:t>
            </a:r>
            <a:r>
              <a:rPr lang="en-GB" sz="1600" b="0" dirty="0">
                <a:solidFill>
                  <a:schemeClr val="tx2">
                    <a:lumMod val="50000"/>
                  </a:schemeClr>
                </a:solidFill>
              </a:rPr>
              <a:t>, </a:t>
            </a:r>
            <a:r>
              <a:rPr lang="en-GB" sz="1600" b="0" dirty="0" err="1">
                <a:solidFill>
                  <a:schemeClr val="tx2">
                    <a:lumMod val="50000"/>
                  </a:schemeClr>
                </a:solidFill>
              </a:rPr>
              <a:t>réfléchissez</a:t>
            </a:r>
            <a:r>
              <a:rPr lang="en-GB" sz="1600" b="0" dirty="0">
                <a:solidFill>
                  <a:schemeClr val="tx2">
                    <a:lumMod val="50000"/>
                  </a:schemeClr>
                </a:solidFill>
              </a:rPr>
              <a:t> et </a:t>
            </a:r>
            <a:r>
              <a:rPr lang="en-GB" sz="1600" b="0" dirty="0" err="1">
                <a:solidFill>
                  <a:schemeClr val="tx2">
                    <a:lumMod val="50000"/>
                  </a:schemeClr>
                </a:solidFill>
              </a:rPr>
              <a:t>discutez</a:t>
            </a:r>
            <a:endParaRPr lang="en-GB" sz="1600" b="0" dirty="0">
              <a:solidFill>
                <a:schemeClr val="tx2">
                  <a:lumMod val="50000"/>
                </a:schemeClr>
              </a:solidFill>
            </a:endParaRPr>
          </a:p>
        </p:txBody>
      </p:sp>
      <p:sp>
        <p:nvSpPr>
          <p:cNvPr id="677" name="Google Shape;677;p17">
            <a:extLst>
              <a:ext uri="{FF2B5EF4-FFF2-40B4-BE49-F238E27FC236}">
                <a16:creationId xmlns:a16="http://schemas.microsoft.com/office/drawing/2014/main" id="{8B35C960-3973-4626-C562-95436BDBBC35}"/>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E404E706-9D0C-D079-8FEA-B7B20C9314D6}"/>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2D503D8D-75ED-76E9-3FDA-CDC15E269581}"/>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AA5A68E-893C-E266-2C72-0AC879A35D6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A400C1B2-11AD-BB4D-94BF-0E7A2CA8CB59}"/>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3DFA1B76-A3E2-B56E-27C8-9E7C795F47E9}"/>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9DB8051D-7427-2045-4AF7-1F3FBD18CA5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9C83475-6DDC-6853-1741-42718B7AC8B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A12A3FB-2DF4-8E30-2A59-E68A0B39F751}"/>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3C0C615-1A09-9478-C447-13B26842001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D47242B5-5010-926B-E461-810BCC0B064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FB088CA-FA69-0B19-94C4-FDCB982D0045}"/>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78C3CF51-6132-9544-73A3-ACDFF937C44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B88EF25-801D-0FC5-7150-941D37DABFD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7D630EA4-A6EC-2EF8-21CB-9B2670AC9275}"/>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6E4B0610-9513-F156-87EC-15B8398AFC6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D7FF30E3-891B-51D0-73FC-B6ECF9E00807}"/>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2" name="Google Shape;382;p64">
            <a:extLst>
              <a:ext uri="{FF2B5EF4-FFF2-40B4-BE49-F238E27FC236}">
                <a16:creationId xmlns:a16="http://schemas.microsoft.com/office/drawing/2014/main" id="{EEAF626B-18B1-651F-7FFD-1A9DD23DA2BE}"/>
              </a:ext>
            </a:extLst>
          </p:cNvPr>
          <p:cNvPicPr preferRelativeResize="0"/>
          <p:nvPr/>
        </p:nvPicPr>
        <p:blipFill rotWithShape="1">
          <a:blip r:embed="rId6">
            <a:alphaModFix amt="70000"/>
          </a:blip>
          <a:srcRect/>
          <a:stretch/>
        </p:blipFill>
        <p:spPr>
          <a:xfrm flipH="1">
            <a:off x="6932023" y="3021874"/>
            <a:ext cx="2646038" cy="266960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899;p81">
            <a:extLst>
              <a:ext uri="{FF2B5EF4-FFF2-40B4-BE49-F238E27FC236}">
                <a16:creationId xmlns:a16="http://schemas.microsoft.com/office/drawing/2014/main" id="{A349B099-A651-5BCF-B140-51EB8A51E3FD}"/>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E.15</a:t>
            </a:r>
            <a:endParaRPr sz="3000" dirty="0">
              <a:solidFill>
                <a:srgbClr val="FF9934"/>
              </a:solidFill>
            </a:endParaRPr>
          </a:p>
        </p:txBody>
      </p:sp>
      <p:sp>
        <p:nvSpPr>
          <p:cNvPr id="4" name="ZoneTexte 3">
            <a:extLst>
              <a:ext uri="{FF2B5EF4-FFF2-40B4-BE49-F238E27FC236}">
                <a16:creationId xmlns:a16="http://schemas.microsoft.com/office/drawing/2014/main" id="{3FCDEF0E-5E33-9CA0-8799-4188BD85D544}"/>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3126510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2A013C93-516B-DB54-6524-4844FA07C637}"/>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CBDBE15D-7CE9-C7E1-E6A8-EC7FDC05CD1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7E25F691-BE55-E652-1D3B-437AC6DAE232}"/>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D8B11793-5EB5-D48C-D8B5-2A387B9646B1}"/>
              </a:ext>
            </a:extLst>
          </p:cNvPr>
          <p:cNvSpPr txBox="1">
            <a:spLocks noGrp="1"/>
          </p:cNvSpPr>
          <p:nvPr>
            <p:ph type="body" idx="1"/>
          </p:nvPr>
        </p:nvSpPr>
        <p:spPr>
          <a:xfrm>
            <a:off x="543213" y="1264902"/>
            <a:ext cx="8161298" cy="3208084"/>
          </a:xfrm>
          <a:prstGeom prst="rect">
            <a:avLst/>
          </a:prstGeom>
          <a:noFill/>
          <a:ln>
            <a:noFill/>
          </a:ln>
        </p:spPr>
        <p:txBody>
          <a:bodyPr spcFirstLastPara="1" wrap="square" lIns="91426" tIns="91426" rIns="91426" bIns="91426" anchor="t" anchorCtr="0">
            <a:noAutofit/>
          </a:bodyPr>
          <a:lstStyle/>
          <a:p>
            <a:pPr marL="514352" indent="-285750">
              <a:buFont typeface="Wingdings" pitchFamily="2" charset="2"/>
              <a:buChar char="Ø"/>
            </a:pPr>
            <a:r>
              <a:rPr lang="sv-SE" sz="1500" b="1" dirty="0">
                <a:solidFill>
                  <a:schemeClr val="tx2">
                    <a:lumMod val="50000"/>
                  </a:schemeClr>
                </a:solidFill>
              </a:rPr>
              <a:t>Connaissance de soi et </a:t>
            </a:r>
            <a:r>
              <a:rPr lang="sv-SE" sz="1500" b="1" dirty="0" err="1">
                <a:solidFill>
                  <a:schemeClr val="tx2">
                    <a:lumMod val="50000"/>
                  </a:schemeClr>
                </a:solidFill>
              </a:rPr>
              <a:t>croissance </a:t>
            </a:r>
            <a:r>
              <a:rPr lang="sv-SE" sz="1500" b="1" dirty="0">
                <a:solidFill>
                  <a:schemeClr val="tx2">
                    <a:lumMod val="50000"/>
                  </a:schemeClr>
                </a:solidFill>
              </a:rPr>
              <a:t>: </a:t>
            </a:r>
            <a:r>
              <a:rPr lang="sv-SE" sz="1500" dirty="0" err="1">
                <a:solidFill>
                  <a:schemeClr val="tx2">
                    <a:lumMod val="50000"/>
                  </a:schemeClr>
                </a:solidFill>
              </a:rPr>
              <a:t>Comment mes modes de pensée </a:t>
            </a:r>
            <a:r>
              <a:rPr lang="sv-SE" sz="1500" dirty="0">
                <a:solidFill>
                  <a:schemeClr val="tx2">
                    <a:lumMod val="50000"/>
                  </a:schemeClr>
                </a:solidFill>
              </a:rPr>
              <a:t>et d'</a:t>
            </a:r>
            <a:r>
              <a:rPr lang="sv-SE" sz="1500" dirty="0" err="1">
                <a:solidFill>
                  <a:schemeClr val="tx2">
                    <a:lumMod val="50000"/>
                  </a:schemeClr>
                </a:solidFill>
              </a:rPr>
              <a:t>action actuels s'alignent-ils sur </a:t>
            </a:r>
            <a:r>
              <a:rPr lang="sv-SE" sz="1500" dirty="0">
                <a:solidFill>
                  <a:schemeClr val="tx2">
                    <a:lumMod val="50000"/>
                  </a:schemeClr>
                </a:solidFill>
              </a:rPr>
              <a:t>les </a:t>
            </a:r>
            <a:r>
              <a:rPr lang="sv-SE" sz="1500" dirty="0" err="1">
                <a:solidFill>
                  <a:schemeClr val="tx2">
                    <a:lumMod val="50000"/>
                  </a:schemeClr>
                </a:solidFill>
              </a:rPr>
              <a:t>compétences clés décrites </a:t>
            </a:r>
            <a:r>
              <a:rPr lang="sv-SE" sz="1500" dirty="0">
                <a:solidFill>
                  <a:schemeClr val="tx2">
                    <a:lumMod val="50000"/>
                  </a:schemeClr>
                </a:solidFill>
              </a:rPr>
              <a:t>dans les </a:t>
            </a:r>
            <a:r>
              <a:rPr lang="sv-SE" sz="1500" dirty="0" err="1">
                <a:solidFill>
                  <a:schemeClr val="tx2">
                    <a:lumMod val="50000"/>
                  </a:schemeClr>
                </a:solidFill>
              </a:rPr>
              <a:t>IDG </a:t>
            </a:r>
            <a:r>
              <a:rPr lang="sv-SE" sz="1500" dirty="0">
                <a:solidFill>
                  <a:schemeClr val="tx2">
                    <a:lumMod val="50000"/>
                  </a:schemeClr>
                </a:solidFill>
              </a:rPr>
              <a:t>? </a:t>
            </a:r>
            <a:r>
              <a:rPr lang="sv-SE" sz="1500" dirty="0" err="1">
                <a:solidFill>
                  <a:schemeClr val="tx2">
                    <a:lumMod val="50000"/>
                  </a:schemeClr>
                </a:solidFill>
              </a:rPr>
              <a:t>Où puis-je trouver des opportunités </a:t>
            </a:r>
            <a:r>
              <a:rPr lang="sv-SE" sz="1500" dirty="0">
                <a:solidFill>
                  <a:schemeClr val="tx2">
                    <a:lumMod val="50000"/>
                  </a:schemeClr>
                </a:solidFill>
              </a:rPr>
              <a:t>de </a:t>
            </a:r>
            <a:r>
              <a:rPr lang="sv-SE" sz="1500" dirty="0" err="1">
                <a:solidFill>
                  <a:schemeClr val="tx2">
                    <a:lumMod val="50000"/>
                  </a:schemeClr>
                </a:solidFill>
              </a:rPr>
              <a:t>croissance </a:t>
            </a:r>
            <a:r>
              <a:rPr lang="sv-SE" sz="1500" dirty="0">
                <a:solidFill>
                  <a:schemeClr val="tx2">
                    <a:lumMod val="50000"/>
                  </a:schemeClr>
                </a:solidFill>
              </a:rPr>
              <a:t>?</a:t>
            </a:r>
          </a:p>
          <a:p>
            <a:pPr marL="514352" indent="-285750">
              <a:buFont typeface="Wingdings" pitchFamily="2" charset="2"/>
              <a:buChar char="Ø"/>
            </a:pPr>
            <a:r>
              <a:rPr lang="sv-SE" sz="1500" b="1" dirty="0" err="1">
                <a:solidFill>
                  <a:schemeClr val="tx2">
                    <a:lumMod val="50000"/>
                  </a:schemeClr>
                </a:solidFill>
              </a:rPr>
              <a:t>Collaboration </a:t>
            </a:r>
            <a:r>
              <a:rPr lang="sv-SE" sz="1500" b="1" dirty="0">
                <a:solidFill>
                  <a:schemeClr val="tx2">
                    <a:lumMod val="50000"/>
                  </a:schemeClr>
                </a:solidFill>
              </a:rPr>
              <a:t>et connexion : </a:t>
            </a:r>
            <a:r>
              <a:rPr lang="sv-SE" sz="1500" dirty="0" err="1">
                <a:solidFill>
                  <a:schemeClr val="tx2">
                    <a:lumMod val="50000"/>
                  </a:schemeClr>
                </a:solidFill>
              </a:rPr>
              <a:t>Comment </a:t>
            </a:r>
            <a:r>
              <a:rPr lang="sv-SE" sz="1500" dirty="0">
                <a:solidFill>
                  <a:schemeClr val="tx2">
                    <a:lumMod val="50000"/>
                  </a:schemeClr>
                </a:solidFill>
              </a:rPr>
              <a:t>puis-je favoriser </a:t>
            </a:r>
            <a:r>
              <a:rPr lang="sv-SE" sz="1500" dirty="0" err="1">
                <a:solidFill>
                  <a:schemeClr val="tx2">
                    <a:lumMod val="50000"/>
                  </a:schemeClr>
                </a:solidFill>
              </a:rPr>
              <a:t>des relations plus significatives </a:t>
            </a:r>
            <a:r>
              <a:rPr lang="sv-SE" sz="1500" dirty="0">
                <a:solidFill>
                  <a:schemeClr val="tx2">
                    <a:lumMod val="50000"/>
                  </a:schemeClr>
                </a:solidFill>
              </a:rPr>
              <a:t>et </a:t>
            </a:r>
            <a:r>
              <a:rPr lang="sv-SE" sz="1500" dirty="0" err="1">
                <a:solidFill>
                  <a:schemeClr val="tx2">
                    <a:lumMod val="50000"/>
                  </a:schemeClr>
                </a:solidFill>
              </a:rPr>
              <a:t>créer </a:t>
            </a:r>
            <a:r>
              <a:rPr lang="sv-SE" sz="1500" dirty="0">
                <a:solidFill>
                  <a:schemeClr val="tx2">
                    <a:lumMod val="50000"/>
                  </a:schemeClr>
                </a:solidFill>
              </a:rPr>
              <a:t>un </a:t>
            </a:r>
            <a:r>
              <a:rPr lang="sv-SE" sz="1500" dirty="0" err="1">
                <a:solidFill>
                  <a:schemeClr val="tx2">
                    <a:lumMod val="50000"/>
                  </a:schemeClr>
                </a:solidFill>
              </a:rPr>
              <a:t>environnement d'apprentissage favorable </a:t>
            </a:r>
            <a:r>
              <a:rPr lang="sv-SE" sz="1500" dirty="0">
                <a:solidFill>
                  <a:schemeClr val="tx2">
                    <a:lumMod val="50000"/>
                  </a:schemeClr>
                </a:solidFill>
              </a:rPr>
              <a:t>pour </a:t>
            </a:r>
            <a:r>
              <a:rPr lang="sv-SE" sz="1500" dirty="0" err="1">
                <a:solidFill>
                  <a:schemeClr val="tx2">
                    <a:lumMod val="50000"/>
                  </a:schemeClr>
                </a:solidFill>
              </a:rPr>
              <a:t>moi-même </a:t>
            </a:r>
            <a:r>
              <a:rPr lang="sv-SE" sz="1500" dirty="0">
                <a:solidFill>
                  <a:schemeClr val="tx2">
                    <a:lumMod val="50000"/>
                  </a:schemeClr>
                </a:solidFill>
              </a:rPr>
              <a:t>et pour </a:t>
            </a:r>
            <a:r>
              <a:rPr lang="sv-SE" sz="1500" dirty="0" err="1">
                <a:solidFill>
                  <a:schemeClr val="tx2">
                    <a:lumMod val="50000"/>
                  </a:schemeClr>
                </a:solidFill>
              </a:rPr>
              <a:t>les autres </a:t>
            </a:r>
            <a:r>
              <a:rPr lang="sv-SE" sz="1500" dirty="0">
                <a:solidFill>
                  <a:schemeClr val="tx2">
                    <a:lumMod val="50000"/>
                  </a:schemeClr>
                </a:solidFill>
              </a:rPr>
              <a:t>?</a:t>
            </a:r>
          </a:p>
          <a:p>
            <a:pPr marL="514352" indent="-285750">
              <a:buFont typeface="Wingdings" pitchFamily="2" charset="2"/>
              <a:buChar char="Ø"/>
            </a:pPr>
            <a:r>
              <a:rPr lang="sv-SE" sz="1500" b="1" dirty="0" err="1">
                <a:solidFill>
                  <a:schemeClr val="tx2">
                    <a:lumMod val="50000"/>
                  </a:schemeClr>
                </a:solidFill>
              </a:rPr>
              <a:t>Complexité </a:t>
            </a:r>
            <a:r>
              <a:rPr lang="sv-SE" sz="1500" b="1" dirty="0">
                <a:solidFill>
                  <a:schemeClr val="tx2">
                    <a:lumMod val="50000"/>
                  </a:schemeClr>
                </a:solidFill>
              </a:rPr>
              <a:t>et </a:t>
            </a:r>
            <a:r>
              <a:rPr lang="sv-SE" sz="1500" b="1" dirty="0" err="1">
                <a:solidFill>
                  <a:schemeClr val="tx2">
                    <a:lumMod val="50000"/>
                  </a:schemeClr>
                </a:solidFill>
              </a:rPr>
              <a:t>résilience </a:t>
            </a:r>
            <a:r>
              <a:rPr lang="sv-SE" sz="1500" b="1" dirty="0">
                <a:solidFill>
                  <a:schemeClr val="tx2">
                    <a:lumMod val="50000"/>
                  </a:schemeClr>
                </a:solidFill>
              </a:rPr>
              <a:t>: </a:t>
            </a:r>
            <a:r>
              <a:rPr lang="sv-SE" sz="1500" dirty="0" err="1">
                <a:solidFill>
                  <a:schemeClr val="tx2">
                    <a:lumMod val="50000"/>
                  </a:schemeClr>
                </a:solidFill>
              </a:rPr>
              <a:t>De quelle manière </a:t>
            </a:r>
            <a:r>
              <a:rPr lang="sv-SE" sz="1500" dirty="0">
                <a:solidFill>
                  <a:schemeClr val="tx2">
                    <a:lumMod val="50000"/>
                  </a:schemeClr>
                </a:solidFill>
              </a:rPr>
              <a:t>est-ce que je </a:t>
            </a:r>
            <a:r>
              <a:rPr lang="sv-SE" sz="1500" dirty="0" err="1">
                <a:solidFill>
                  <a:schemeClr val="tx2">
                    <a:lumMod val="50000"/>
                  </a:schemeClr>
                </a:solidFill>
              </a:rPr>
              <a:t>gère l'incertitude </a:t>
            </a:r>
            <a:r>
              <a:rPr lang="sv-SE" sz="1500" dirty="0">
                <a:solidFill>
                  <a:schemeClr val="tx2">
                    <a:lumMod val="50000"/>
                  </a:schemeClr>
                </a:solidFill>
              </a:rPr>
              <a:t>et la </a:t>
            </a:r>
            <a:r>
              <a:rPr lang="sv-SE" sz="1500" dirty="0" err="1">
                <a:solidFill>
                  <a:schemeClr val="tx2">
                    <a:lumMod val="50000"/>
                  </a:schemeClr>
                </a:solidFill>
              </a:rPr>
              <a:t>complexité </a:t>
            </a:r>
            <a:r>
              <a:rPr lang="sv-SE" sz="1500" dirty="0">
                <a:solidFill>
                  <a:schemeClr val="tx2">
                    <a:lumMod val="50000"/>
                  </a:schemeClr>
                </a:solidFill>
              </a:rPr>
              <a:t>dans ma </a:t>
            </a:r>
            <a:r>
              <a:rPr lang="sv-SE" sz="1500" dirty="0" err="1">
                <a:solidFill>
                  <a:schemeClr val="tx2">
                    <a:lumMod val="50000"/>
                  </a:schemeClr>
                </a:solidFill>
              </a:rPr>
              <a:t>vie </a:t>
            </a:r>
            <a:r>
              <a:rPr lang="sv-SE" sz="1500" dirty="0">
                <a:solidFill>
                  <a:schemeClr val="tx2">
                    <a:lumMod val="50000"/>
                  </a:schemeClr>
                </a:solidFill>
              </a:rPr>
              <a:t>personnelle et </a:t>
            </a:r>
            <a:r>
              <a:rPr lang="sv-SE" sz="1500" dirty="0" err="1">
                <a:solidFill>
                  <a:schemeClr val="tx2">
                    <a:lumMod val="50000"/>
                  </a:schemeClr>
                </a:solidFill>
              </a:rPr>
              <a:t>professionnelle </a:t>
            </a:r>
            <a:r>
              <a:rPr lang="sv-SE" sz="1500" dirty="0">
                <a:solidFill>
                  <a:schemeClr val="tx2">
                    <a:lumMod val="50000"/>
                  </a:schemeClr>
                </a:solidFill>
              </a:rPr>
              <a:t>? </a:t>
            </a:r>
            <a:r>
              <a:rPr lang="sv-SE" sz="1500" dirty="0" err="1">
                <a:solidFill>
                  <a:schemeClr val="tx2">
                    <a:lumMod val="50000"/>
                  </a:schemeClr>
                </a:solidFill>
              </a:rPr>
              <a:t>Quelles stratégies pourraient m'aider à renforcer </a:t>
            </a:r>
            <a:r>
              <a:rPr lang="sv-SE" sz="1500" dirty="0">
                <a:solidFill>
                  <a:schemeClr val="tx2">
                    <a:lumMod val="50000"/>
                  </a:schemeClr>
                </a:solidFill>
              </a:rPr>
              <a:t>ma </a:t>
            </a:r>
            <a:r>
              <a:rPr lang="sv-SE" sz="1500" dirty="0" err="1">
                <a:solidFill>
                  <a:schemeClr val="tx2">
                    <a:lumMod val="50000"/>
                  </a:schemeClr>
                </a:solidFill>
              </a:rPr>
              <a:t>capacité d'adaptation </a:t>
            </a:r>
            <a:r>
              <a:rPr lang="sv-SE" sz="1500" dirty="0">
                <a:solidFill>
                  <a:schemeClr val="tx2">
                    <a:lumMod val="50000"/>
                  </a:schemeClr>
                </a:solidFill>
              </a:rPr>
              <a:t>?</a:t>
            </a:r>
          </a:p>
          <a:p>
            <a:pPr marL="514352" indent="-285750">
              <a:buFont typeface="Wingdings" pitchFamily="2" charset="2"/>
              <a:buChar char="Ø"/>
            </a:pPr>
            <a:r>
              <a:rPr lang="sv-SE" sz="1500" b="1" dirty="0" err="1">
                <a:solidFill>
                  <a:schemeClr val="tx2">
                    <a:lumMod val="50000"/>
                  </a:schemeClr>
                </a:solidFill>
              </a:rPr>
              <a:t>Objectif </a:t>
            </a:r>
            <a:r>
              <a:rPr lang="sv-SE" sz="1500" b="1" dirty="0">
                <a:solidFill>
                  <a:schemeClr val="tx2">
                    <a:lumMod val="50000"/>
                  </a:schemeClr>
                </a:solidFill>
              </a:rPr>
              <a:t>et motivation : </a:t>
            </a:r>
            <a:r>
              <a:rPr lang="sv-SE" sz="1500" dirty="0" err="1">
                <a:solidFill>
                  <a:schemeClr val="tx2">
                    <a:lumMod val="50000"/>
                  </a:schemeClr>
                </a:solidFill>
              </a:rPr>
              <a:t>Comment </a:t>
            </a:r>
            <a:r>
              <a:rPr lang="sv-SE" sz="1500" dirty="0">
                <a:solidFill>
                  <a:schemeClr val="tx2">
                    <a:lumMod val="50000"/>
                  </a:schemeClr>
                </a:solidFill>
              </a:rPr>
              <a:t>mon </a:t>
            </a:r>
            <a:r>
              <a:rPr lang="sv-SE" sz="1500" dirty="0" err="1">
                <a:solidFill>
                  <a:schemeClr val="tx2">
                    <a:lumMod val="50000"/>
                  </a:schemeClr>
                </a:solidFill>
              </a:rPr>
              <a:t>travail </a:t>
            </a:r>
            <a:r>
              <a:rPr lang="sv-SE" sz="1500" dirty="0">
                <a:solidFill>
                  <a:schemeClr val="tx2">
                    <a:lumMod val="50000"/>
                  </a:schemeClr>
                </a:solidFill>
              </a:rPr>
              <a:t>ou </a:t>
            </a:r>
            <a:r>
              <a:rPr lang="sv-SE" sz="1500" dirty="0" err="1">
                <a:solidFill>
                  <a:schemeClr val="tx2">
                    <a:lumMod val="50000"/>
                  </a:schemeClr>
                </a:solidFill>
              </a:rPr>
              <a:t>ma vie quotidienne contribuent-ils </a:t>
            </a:r>
            <a:r>
              <a:rPr lang="sv-SE" sz="1500" dirty="0">
                <a:solidFill>
                  <a:schemeClr val="tx2">
                    <a:lumMod val="50000"/>
                  </a:schemeClr>
                </a:solidFill>
              </a:rPr>
              <a:t>à </a:t>
            </a:r>
            <a:r>
              <a:rPr lang="sv-SE" sz="1500" dirty="0" err="1">
                <a:solidFill>
                  <a:schemeClr val="tx2">
                    <a:lumMod val="50000"/>
                  </a:schemeClr>
                </a:solidFill>
              </a:rPr>
              <a:t>un objectif plus important </a:t>
            </a:r>
            <a:r>
              <a:rPr lang="sv-SE" sz="1500" dirty="0">
                <a:solidFill>
                  <a:schemeClr val="tx2">
                    <a:lumMod val="50000"/>
                  </a:schemeClr>
                </a:solidFill>
              </a:rPr>
              <a:t>? </a:t>
            </a:r>
            <a:r>
              <a:rPr lang="sv-SE" sz="1500" dirty="0" err="1">
                <a:solidFill>
                  <a:schemeClr val="tx2">
                    <a:lumMod val="50000"/>
                  </a:schemeClr>
                </a:solidFill>
              </a:rPr>
              <a:t>Quels sont les aspects du cadre des IDG qui m'inspirent le plus </a:t>
            </a:r>
            <a:r>
              <a:rPr lang="sv-SE" sz="1500" dirty="0">
                <a:solidFill>
                  <a:schemeClr val="tx2">
                    <a:lumMod val="50000"/>
                  </a:schemeClr>
                </a:solidFill>
              </a:rPr>
              <a:t>?</a:t>
            </a:r>
          </a:p>
          <a:p>
            <a:pPr marL="514352" indent="-285750">
              <a:buFont typeface="Wingdings" pitchFamily="2" charset="2"/>
              <a:buChar char="Ø"/>
            </a:pPr>
            <a:r>
              <a:rPr lang="sv-SE" sz="1500" b="1" dirty="0" err="1">
                <a:solidFill>
                  <a:schemeClr val="tx2">
                    <a:lumMod val="50000"/>
                  </a:schemeClr>
                </a:solidFill>
              </a:rPr>
              <a:t>Application </a:t>
            </a:r>
            <a:r>
              <a:rPr lang="sv-SE" sz="1500" b="1" dirty="0">
                <a:solidFill>
                  <a:schemeClr val="tx2">
                    <a:lumMod val="50000"/>
                  </a:schemeClr>
                </a:solidFill>
              </a:rPr>
              <a:t>pratique : </a:t>
            </a:r>
            <a:r>
              <a:rPr lang="sv-SE" sz="1500" dirty="0" err="1">
                <a:solidFill>
                  <a:schemeClr val="tx2">
                    <a:lumMod val="50000"/>
                  </a:schemeClr>
                </a:solidFill>
              </a:rPr>
              <a:t>Comment </a:t>
            </a:r>
            <a:r>
              <a:rPr lang="sv-SE" sz="1500" dirty="0">
                <a:solidFill>
                  <a:schemeClr val="tx2">
                    <a:lumMod val="50000"/>
                  </a:schemeClr>
                </a:solidFill>
              </a:rPr>
              <a:t>puis-je </a:t>
            </a:r>
            <a:r>
              <a:rPr lang="sv-SE" sz="1500" dirty="0" err="1">
                <a:solidFill>
                  <a:schemeClr val="tx2">
                    <a:lumMod val="50000"/>
                  </a:schemeClr>
                </a:solidFill>
              </a:rPr>
              <a:t>intégrer </a:t>
            </a:r>
            <a:r>
              <a:rPr lang="sv-SE" sz="1500" dirty="0">
                <a:solidFill>
                  <a:schemeClr val="tx2">
                    <a:lumMod val="50000"/>
                  </a:schemeClr>
                </a:solidFill>
              </a:rPr>
              <a:t>les </a:t>
            </a:r>
            <a:r>
              <a:rPr lang="sv-SE" sz="1500" dirty="0" err="1">
                <a:solidFill>
                  <a:schemeClr val="tx2">
                    <a:lumMod val="50000"/>
                  </a:schemeClr>
                </a:solidFill>
              </a:rPr>
              <a:t>IDG dans </a:t>
            </a:r>
            <a:r>
              <a:rPr lang="sv-SE" sz="1500" dirty="0">
                <a:solidFill>
                  <a:schemeClr val="tx2">
                    <a:lumMod val="50000"/>
                  </a:schemeClr>
                </a:solidFill>
              </a:rPr>
              <a:t>mon </a:t>
            </a:r>
            <a:r>
              <a:rPr lang="sv-SE" sz="1500" dirty="0" err="1">
                <a:solidFill>
                  <a:schemeClr val="tx2">
                    <a:lumMod val="50000"/>
                  </a:schemeClr>
                </a:solidFill>
              </a:rPr>
              <a:t>propre développement </a:t>
            </a:r>
            <a:r>
              <a:rPr lang="sv-SE" sz="1500" dirty="0">
                <a:solidFill>
                  <a:schemeClr val="tx2">
                    <a:lumMod val="50000"/>
                  </a:schemeClr>
                </a:solidFill>
              </a:rPr>
              <a:t>ou </a:t>
            </a:r>
            <a:r>
              <a:rPr lang="sv-SE" sz="1500" dirty="0" err="1">
                <a:solidFill>
                  <a:schemeClr val="tx2">
                    <a:lumMod val="50000"/>
                  </a:schemeClr>
                </a:solidFill>
              </a:rPr>
              <a:t>au sein de </a:t>
            </a:r>
            <a:r>
              <a:rPr lang="sv-SE" sz="1500" dirty="0">
                <a:solidFill>
                  <a:schemeClr val="tx2">
                    <a:lumMod val="50000"/>
                  </a:schemeClr>
                </a:solidFill>
              </a:rPr>
              <a:t>mon </a:t>
            </a:r>
            <a:r>
              <a:rPr lang="sv-SE" sz="1500" dirty="0" err="1">
                <a:solidFill>
                  <a:schemeClr val="tx2">
                    <a:lumMod val="50000"/>
                  </a:schemeClr>
                </a:solidFill>
              </a:rPr>
              <a:t>organisation </a:t>
            </a:r>
            <a:r>
              <a:rPr lang="sv-SE" sz="1500" dirty="0">
                <a:solidFill>
                  <a:schemeClr val="tx2">
                    <a:lumMod val="50000"/>
                  </a:schemeClr>
                </a:solidFill>
              </a:rPr>
              <a:t>? </a:t>
            </a:r>
            <a:r>
              <a:rPr lang="sv-SE" sz="1500" dirty="0" err="1">
                <a:solidFill>
                  <a:schemeClr val="tx2">
                    <a:lumMod val="50000"/>
                  </a:schemeClr>
                </a:solidFill>
              </a:rPr>
              <a:t>Quelles sont les </a:t>
            </a:r>
            <a:r>
              <a:rPr lang="sv-SE" sz="1500" dirty="0">
                <a:solidFill>
                  <a:schemeClr val="tx2">
                    <a:lumMod val="50000"/>
                  </a:schemeClr>
                </a:solidFill>
              </a:rPr>
              <a:t>petites mesures </a:t>
            </a:r>
            <a:r>
              <a:rPr lang="sv-SE" sz="1500" dirty="0" err="1">
                <a:solidFill>
                  <a:schemeClr val="tx2">
                    <a:lumMod val="50000"/>
                  </a:schemeClr>
                </a:solidFill>
              </a:rPr>
              <a:t>que </a:t>
            </a:r>
            <a:r>
              <a:rPr lang="sv-SE" sz="1500" dirty="0">
                <a:solidFill>
                  <a:schemeClr val="tx2">
                    <a:lumMod val="50000"/>
                  </a:schemeClr>
                </a:solidFill>
              </a:rPr>
              <a:t>je </a:t>
            </a:r>
            <a:r>
              <a:rPr lang="sv-SE" sz="1500" dirty="0" err="1">
                <a:solidFill>
                  <a:schemeClr val="tx2">
                    <a:lumMod val="50000"/>
                  </a:schemeClr>
                </a:solidFill>
              </a:rPr>
              <a:t>peux prendre aujourd'hui </a:t>
            </a:r>
            <a:r>
              <a:rPr lang="sv-SE" sz="1500" dirty="0">
                <a:solidFill>
                  <a:schemeClr val="tx2">
                    <a:lumMod val="50000"/>
                  </a:schemeClr>
                </a:solidFill>
              </a:rPr>
              <a:t>pour avoir un </a:t>
            </a:r>
            <a:r>
              <a:rPr lang="sv-SE" sz="1500" dirty="0" err="1">
                <a:solidFill>
                  <a:schemeClr val="tx2">
                    <a:lumMod val="50000"/>
                  </a:schemeClr>
                </a:solidFill>
              </a:rPr>
              <a:t>impact significatif </a:t>
            </a:r>
            <a:r>
              <a:rPr lang="sv-SE" sz="1500" dirty="0">
                <a:solidFill>
                  <a:schemeClr val="tx2">
                    <a:lumMod val="50000"/>
                  </a:schemeClr>
                </a:solidFill>
              </a:rPr>
              <a:t>?</a:t>
            </a:r>
          </a:p>
          <a:p>
            <a:pPr marL="0" indent="0">
              <a:lnSpc>
                <a:spcPct val="100000"/>
              </a:lnSpc>
            </a:pPr>
            <a:endParaRPr lang="en-GB" sz="1500" dirty="0"/>
          </a:p>
        </p:txBody>
      </p:sp>
      <p:sp>
        <p:nvSpPr>
          <p:cNvPr id="677" name="Google Shape;677;p17">
            <a:extLst>
              <a:ext uri="{FF2B5EF4-FFF2-40B4-BE49-F238E27FC236}">
                <a16:creationId xmlns:a16="http://schemas.microsoft.com/office/drawing/2014/main" id="{D0F63084-89DB-2430-2434-2F876FE4232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FA75EB9D-BB33-07A3-8C83-AAA73142F301}"/>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03D5C594-A4B5-D82B-4CD1-15A87B5CA004}"/>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5849D68-96A5-0D58-6E26-B42604A98D9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791DE00-E256-CE36-257E-EB702E3FB4B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964AD40F-1EE2-8CF1-42CB-A2B2AFAF259E}"/>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549E8693-72F6-D9DA-389B-1586B7B690D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C74E38B6-79BA-12CD-5EB0-9E42D649FD2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813967E-1CD4-CDC5-7F65-E90F556EEDF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39259AA8-C1DD-331E-B4AA-113B27BEF7A3}"/>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C23E3147-41C7-709F-E74C-DC7E54C306E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9B548AEE-BE5A-43BD-103C-EC8EDDDB6C7C}"/>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8CA28DEA-DB96-7A2F-50B9-C907F18244A1}"/>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958D252-180D-28C4-E7AE-8398C176DD46}"/>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D9B88D74-4722-3D6A-F9D4-B7C97675CE5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DF30A33-5706-97E0-C1C8-2F4D45DBE73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5D3CECBD-41CB-2A23-58FD-D537F9A61D3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pic>
        <p:nvPicPr>
          <p:cNvPr id="5" name="Google Shape;362;p63">
            <a:extLst>
              <a:ext uri="{FF2B5EF4-FFF2-40B4-BE49-F238E27FC236}">
                <a16:creationId xmlns:a16="http://schemas.microsoft.com/office/drawing/2014/main" id="{88227688-FC24-CFA6-AB61-1EB73B9AB694}"/>
              </a:ext>
            </a:extLst>
          </p:cNvPr>
          <p:cNvPicPr preferRelativeResize="0"/>
          <p:nvPr/>
        </p:nvPicPr>
        <p:blipFill rotWithShape="1">
          <a:blip r:embed="rId3">
            <a:alphaModFix amt="70000"/>
          </a:blip>
          <a:srcRect/>
          <a:stretch/>
        </p:blipFill>
        <p:spPr>
          <a:xfrm>
            <a:off x="-1057536" y="3439076"/>
            <a:ext cx="2285169" cy="244727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 name="Google Shape;899;p81">
            <a:extLst>
              <a:ext uri="{FF2B5EF4-FFF2-40B4-BE49-F238E27FC236}">
                <a16:creationId xmlns:a16="http://schemas.microsoft.com/office/drawing/2014/main" id="{89EAE3B3-209C-66A6-3AE0-F2E5AEE931AA}"/>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E.15</a:t>
            </a:r>
            <a:endParaRPr sz="3000" dirty="0">
              <a:solidFill>
                <a:srgbClr val="FF9934"/>
              </a:solidFill>
            </a:endParaRPr>
          </a:p>
        </p:txBody>
      </p:sp>
      <p:sp>
        <p:nvSpPr>
          <p:cNvPr id="6" name="Google Shape;675;p17">
            <a:extLst>
              <a:ext uri="{FF2B5EF4-FFF2-40B4-BE49-F238E27FC236}">
                <a16:creationId xmlns:a16="http://schemas.microsoft.com/office/drawing/2014/main" id="{68A7275A-9D94-85F0-96DD-D0E6596CF92E}"/>
              </a:ext>
            </a:extLst>
          </p:cNvPr>
          <p:cNvSpPr txBox="1">
            <a:spLocks noGrp="1"/>
          </p:cNvSpPr>
          <p:nvPr>
            <p:ph type="body" idx="2"/>
          </p:nvPr>
        </p:nvSpPr>
        <p:spPr>
          <a:xfrm>
            <a:off x="1315113" y="353755"/>
            <a:ext cx="7335253"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err="1">
                <a:solidFill>
                  <a:schemeClr val="tx2">
                    <a:lumMod val="50000"/>
                  </a:schemeClr>
                </a:solidFill>
              </a:rPr>
              <a:t>Lisez</a:t>
            </a:r>
            <a:r>
              <a:rPr lang="en-GB" sz="1600" b="0" dirty="0">
                <a:solidFill>
                  <a:schemeClr val="tx2">
                    <a:lumMod val="50000"/>
                  </a:schemeClr>
                </a:solidFill>
              </a:rPr>
              <a:t>, </a:t>
            </a:r>
            <a:r>
              <a:rPr lang="en-GB" sz="1600" b="0" dirty="0" err="1">
                <a:solidFill>
                  <a:schemeClr val="tx2">
                    <a:lumMod val="50000"/>
                  </a:schemeClr>
                </a:solidFill>
              </a:rPr>
              <a:t>réfléchissez</a:t>
            </a:r>
            <a:r>
              <a:rPr lang="en-GB" sz="1600" b="0" dirty="0">
                <a:solidFill>
                  <a:schemeClr val="tx2">
                    <a:lumMod val="50000"/>
                  </a:schemeClr>
                </a:solidFill>
              </a:rPr>
              <a:t> et </a:t>
            </a:r>
            <a:r>
              <a:rPr lang="en-GB" sz="1600" b="0" dirty="0" err="1">
                <a:solidFill>
                  <a:schemeClr val="tx2">
                    <a:lumMod val="50000"/>
                  </a:schemeClr>
                </a:solidFill>
              </a:rPr>
              <a:t>discutez</a:t>
            </a:r>
            <a:endParaRPr lang="en-GB" sz="1600" b="0" dirty="0">
              <a:solidFill>
                <a:schemeClr val="tx2">
                  <a:lumMod val="50000"/>
                </a:schemeClr>
              </a:solidFill>
            </a:endParaRPr>
          </a:p>
        </p:txBody>
      </p:sp>
      <p:sp>
        <p:nvSpPr>
          <p:cNvPr id="7" name="ZoneTexte 6">
            <a:extLst>
              <a:ext uri="{FF2B5EF4-FFF2-40B4-BE49-F238E27FC236}">
                <a16:creationId xmlns:a16="http://schemas.microsoft.com/office/drawing/2014/main" id="{C3D33D7B-05D1-0DE7-5BB3-D27366FA89E9}"/>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979272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0B288483-16BF-F40C-0F28-AE53D56F40E3}"/>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E652B34A-B26D-0B59-863D-6F70BB6BCE6D}"/>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07AE008D-1AFE-F889-A2C1-B227523477F6}"/>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DDC9C836-7BAD-B08F-C9FA-588FA452979B}"/>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fr-FR" dirty="0"/>
              <a:t>Cliquez ici pour écrire</a:t>
            </a:r>
          </a:p>
        </p:txBody>
      </p:sp>
      <p:sp>
        <p:nvSpPr>
          <p:cNvPr id="529" name="Google Shape;529;p70">
            <a:extLst>
              <a:ext uri="{FF2B5EF4-FFF2-40B4-BE49-F238E27FC236}">
                <a16:creationId xmlns:a16="http://schemas.microsoft.com/office/drawing/2014/main" id="{1DBDEB66-E4B3-8568-0F50-583DB83EEA3F}"/>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5C1FF345-6642-3781-6CD6-DD054C00D144}"/>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6A1BF87B-BD2E-5616-258C-3597D7514F6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28</a:t>
            </a:fld>
            <a:endParaRPr dirty="0"/>
          </a:p>
        </p:txBody>
      </p:sp>
      <p:sp>
        <p:nvSpPr>
          <p:cNvPr id="532" name="Google Shape;532;p70">
            <a:extLst>
              <a:ext uri="{FF2B5EF4-FFF2-40B4-BE49-F238E27FC236}">
                <a16:creationId xmlns:a16="http://schemas.microsoft.com/office/drawing/2014/main" id="{06BC4AAC-AD52-E3EF-96EC-A18B64D5D5C7}"/>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603A400C-7477-3875-CD3B-EDB318165CBE}"/>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0409683B-2C0C-AEEE-93F4-1631F9B03C5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42DE0163-FA66-1B0B-CFC4-A407922B80AA}"/>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2AABB3A0-C299-EEE3-6107-0EFB9E9B621B}"/>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2F21DBB2-6D0A-B206-1A82-8192EDB10D84}"/>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4F06B9B5-7A7C-0A82-04FF-35DE507BA9CA}"/>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8D4461C0-11E9-4DA3-D8AF-2474E46DDBCE}"/>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636423C4-9AE3-FAE7-9156-DD136B98B2E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75C28DCD-4178-56EF-BFEF-C9A37A0BFD4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385F0543-1D32-B0CE-0400-6120025F324C}"/>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F0C4CCEC-86E6-0B3B-2832-3D36F9AF28BE}"/>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73192CD4-EEF8-8F5A-5601-F87D1801C72C}"/>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73BA259C-A492-CB0B-9AA9-59623A3D9BE2}"/>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8FE7B05D-5B79-7C06-EF21-E15D0FD73E38}"/>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24C41F4A-CC60-282A-7D6A-1CA2DC9C36BE}"/>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28E86C84-2554-740C-0E61-6BDD20008423}"/>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B3CE053A-A362-AA9A-252E-5432FEF7E940}"/>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CFB6D22D-054A-8074-39E6-8AD276430B77}"/>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E03C3448-0135-1E10-F700-744CE9A554C0}"/>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31B16D9-C261-F050-8F02-FDDF18F669F7}"/>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58B4F436-B867-B142-DB72-9FE929FC99C6}"/>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01FDF0C2-E8DC-95DD-C94D-2DFE3EFE9D6B}"/>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4CDDCFCE-0BD7-473E-F731-CDCA0CEC77D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B25454C8-1FA1-524F-FB91-1DE19E2355F9}"/>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F0387F1D-AC32-C677-2EE4-46A6CC9A6B1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B9BFD64A-0FF3-09EB-C094-816090094BC0}"/>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294AC6C1-90ED-E408-C636-B40AFC581278}"/>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4776AEBB-4B35-A385-4167-F41AAE5C1690}"/>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5F164500-6C65-3849-A2AD-0002516C38CC}"/>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42942582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65"/>
          <p:cNvSpPr txBox="1"/>
          <p:nvPr/>
        </p:nvSpPr>
        <p:spPr>
          <a:xfrm>
            <a:off x="356593" y="2082966"/>
            <a:ext cx="2408926" cy="2410880"/>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200" dirty="0" err="1">
                <a:solidFill>
                  <a:srgbClr val="6D6E71"/>
                </a:solidFill>
                <a:latin typeface="Calibri"/>
                <a:ea typeface="Calibri"/>
                <a:cs typeface="Calibri"/>
                <a:sym typeface="Calibri"/>
              </a:rPr>
              <a:t>Être </a:t>
            </a:r>
            <a:r>
              <a:rPr lang="sv-SE" sz="1200" dirty="0">
                <a:solidFill>
                  <a:srgbClr val="6D6E71"/>
                </a:solidFill>
                <a:latin typeface="Calibri"/>
                <a:ea typeface="Calibri"/>
                <a:cs typeface="Calibri"/>
                <a:sym typeface="Calibri"/>
              </a:rPr>
              <a:t>dans le présent</a:t>
            </a:r>
          </a:p>
          <a:p>
            <a:pPr marL="285750" indent="-285750">
              <a:buClr>
                <a:srgbClr val="97C679"/>
              </a:buClr>
              <a:buSzPts val="1400"/>
              <a:buFont typeface="Wingdings" pitchFamily="2" charset="2"/>
              <a:buChar char="v"/>
            </a:pPr>
            <a:r>
              <a:rPr lang="sv-SE" sz="1200" dirty="0" err="1">
                <a:solidFill>
                  <a:srgbClr val="6D6E71"/>
                </a:solidFill>
                <a:latin typeface="Calibri"/>
                <a:ea typeface="Calibri"/>
                <a:cs typeface="Calibri"/>
                <a:sym typeface="Calibri"/>
              </a:rPr>
              <a:t>Figure sur </a:t>
            </a:r>
            <a:r>
              <a:rPr lang="sv-SE" sz="1200" dirty="0">
                <a:solidFill>
                  <a:srgbClr val="6D6E71"/>
                </a:solidFill>
                <a:latin typeface="Calibri"/>
                <a:ea typeface="Calibri"/>
                <a:cs typeface="Calibri"/>
                <a:sym typeface="Calibri"/>
              </a:rPr>
              <a:t>ma </a:t>
            </a:r>
            <a:r>
              <a:rPr lang="sv-SE" sz="1200" dirty="0" err="1">
                <a:solidFill>
                  <a:srgbClr val="6D6E71"/>
                </a:solidFill>
                <a:latin typeface="Calibri"/>
                <a:ea typeface="Calibri"/>
                <a:cs typeface="Calibri"/>
                <a:sym typeface="Calibri"/>
              </a:rPr>
              <a:t>boussole </a:t>
            </a:r>
            <a:r>
              <a:rPr lang="sv-SE" sz="1200" dirty="0">
                <a:solidFill>
                  <a:srgbClr val="6D6E71"/>
                </a:solidFill>
                <a:latin typeface="Calibri"/>
                <a:ea typeface="Calibri"/>
                <a:cs typeface="Calibri"/>
                <a:sym typeface="Calibri"/>
              </a:rPr>
              <a:t>intérieure</a:t>
            </a:r>
          </a:p>
          <a:p>
            <a:pPr marL="285750" indent="-285750">
              <a:buClr>
                <a:srgbClr val="97C679"/>
              </a:buClr>
              <a:buSzPts val="1400"/>
              <a:buFont typeface="Wingdings" pitchFamily="2" charset="2"/>
              <a:buChar char="v"/>
            </a:pPr>
            <a:r>
              <a:rPr lang="sv-SE" sz="1200" dirty="0" err="1">
                <a:solidFill>
                  <a:srgbClr val="6D6E71"/>
                </a:solidFill>
                <a:latin typeface="Calibri"/>
                <a:ea typeface="Calibri"/>
                <a:cs typeface="Calibri"/>
                <a:sym typeface="Calibri"/>
              </a:rPr>
              <a:t>Quelles sont </a:t>
            </a:r>
            <a:r>
              <a:rPr lang="sv-SE" sz="1200" dirty="0">
                <a:solidFill>
                  <a:srgbClr val="6D6E71"/>
                </a:solidFill>
                <a:latin typeface="Calibri"/>
                <a:ea typeface="Calibri"/>
                <a:cs typeface="Calibri"/>
                <a:sym typeface="Calibri"/>
              </a:rPr>
              <a:t>les </a:t>
            </a:r>
            <a:r>
              <a:rPr lang="sv-SE" sz="1200" dirty="0" err="1">
                <a:solidFill>
                  <a:srgbClr val="6D6E71"/>
                </a:solidFill>
                <a:latin typeface="Calibri"/>
                <a:ea typeface="Calibri"/>
                <a:cs typeface="Calibri"/>
                <a:sym typeface="Calibri"/>
              </a:rPr>
              <a:t>orientations basées sur </a:t>
            </a:r>
            <a:r>
              <a:rPr lang="sv-SE" sz="1200" dirty="0">
                <a:solidFill>
                  <a:srgbClr val="6D6E71"/>
                </a:solidFill>
                <a:latin typeface="Calibri"/>
                <a:ea typeface="Calibri"/>
                <a:cs typeface="Calibri"/>
                <a:sym typeface="Calibri"/>
              </a:rPr>
              <a:t>mes </a:t>
            </a:r>
            <a:r>
              <a:rPr lang="sv-SE" sz="1200" dirty="0" err="1">
                <a:solidFill>
                  <a:srgbClr val="6D6E71"/>
                </a:solidFill>
                <a:latin typeface="Calibri"/>
                <a:ea typeface="Calibri"/>
                <a:cs typeface="Calibri"/>
                <a:sym typeface="Calibri"/>
              </a:rPr>
              <a:t>trois valeurs les plus importantes </a:t>
            </a:r>
            <a:r>
              <a:rPr lang="sv-SE" sz="1200" dirty="0">
                <a:solidFill>
                  <a:srgbClr val="6D6E71"/>
                </a:solidFill>
                <a:latin typeface="Calibri"/>
                <a:ea typeface="Calibri"/>
                <a:cs typeface="Calibri"/>
                <a:sym typeface="Calibri"/>
              </a:rPr>
              <a:t>? </a:t>
            </a:r>
          </a:p>
          <a:p>
            <a:pPr marL="285750" indent="-285750">
              <a:buClr>
                <a:srgbClr val="97C679"/>
              </a:buClr>
              <a:buSzPts val="1400"/>
              <a:buFont typeface="Wingdings" pitchFamily="2" charset="2"/>
              <a:buChar char="v"/>
            </a:pPr>
            <a:r>
              <a:rPr lang="sv-SE" sz="1200" dirty="0" err="1">
                <a:solidFill>
                  <a:srgbClr val="6D6E71"/>
                </a:solidFill>
                <a:latin typeface="Calibri"/>
                <a:ea typeface="Calibri"/>
                <a:cs typeface="Calibri"/>
                <a:sym typeface="Calibri"/>
              </a:rPr>
              <a:t>Comment s</a:t>
            </a:r>
            <a:r>
              <a:rPr lang="sv-SE" sz="1200" dirty="0">
                <a:solidFill>
                  <a:srgbClr val="6D6E71"/>
                </a:solidFill>
                <a:latin typeface="Calibri"/>
                <a:ea typeface="Calibri"/>
                <a:cs typeface="Calibri"/>
                <a:sym typeface="Calibri"/>
              </a:rPr>
              <a:t>'expriment-ils dans ma </a:t>
            </a:r>
            <a:r>
              <a:rPr lang="sv-SE" sz="1200" dirty="0" err="1">
                <a:solidFill>
                  <a:srgbClr val="6D6E71"/>
                </a:solidFill>
                <a:latin typeface="Calibri"/>
                <a:ea typeface="Calibri"/>
                <a:cs typeface="Calibri"/>
                <a:sym typeface="Calibri"/>
              </a:rPr>
              <a:t>vie </a:t>
            </a:r>
            <a:r>
              <a:rPr lang="sv-SE" sz="1200" dirty="0">
                <a:solidFill>
                  <a:srgbClr val="6D6E71"/>
                </a:solidFill>
                <a:latin typeface="Calibri"/>
                <a:ea typeface="Calibri"/>
                <a:cs typeface="Calibri"/>
                <a:sym typeface="Calibri"/>
              </a:rPr>
              <a:t>?</a:t>
            </a:r>
          </a:p>
          <a:p>
            <a:pPr marL="285750" indent="-285750">
              <a:buClr>
                <a:srgbClr val="97C679"/>
              </a:buClr>
              <a:buSzPts val="1400"/>
              <a:buFont typeface="Wingdings" pitchFamily="2" charset="2"/>
              <a:buChar char="v"/>
            </a:pPr>
            <a:r>
              <a:rPr lang="sv-SE" sz="1200" dirty="0">
                <a:solidFill>
                  <a:srgbClr val="6D6E71"/>
                </a:solidFill>
                <a:latin typeface="Calibri"/>
                <a:ea typeface="Calibri"/>
                <a:cs typeface="Calibri"/>
                <a:sym typeface="Calibri"/>
              </a:rPr>
              <a:t>Dans </a:t>
            </a:r>
            <a:r>
              <a:rPr lang="sv-SE" sz="1200" dirty="0" err="1">
                <a:solidFill>
                  <a:srgbClr val="6D6E71"/>
                </a:solidFill>
                <a:latin typeface="Calibri"/>
                <a:ea typeface="Calibri"/>
                <a:cs typeface="Calibri"/>
                <a:sym typeface="Calibri"/>
              </a:rPr>
              <a:t>quelles </a:t>
            </a:r>
            <a:r>
              <a:rPr lang="sv-SE" sz="1200" dirty="0">
                <a:solidFill>
                  <a:srgbClr val="6D6E71"/>
                </a:solidFill>
                <a:latin typeface="Calibri"/>
                <a:ea typeface="Calibri"/>
                <a:cs typeface="Calibri"/>
                <a:sym typeface="Calibri"/>
              </a:rPr>
              <a:t>situations est-ce que je cesse d'</a:t>
            </a:r>
            <a:r>
              <a:rPr lang="sv-SE" sz="1200" dirty="0" err="1">
                <a:solidFill>
                  <a:srgbClr val="6D6E71"/>
                </a:solidFill>
                <a:latin typeface="Calibri"/>
                <a:ea typeface="Calibri"/>
                <a:cs typeface="Calibri"/>
                <a:sym typeface="Calibri"/>
              </a:rPr>
              <a:t>être moi-même</a:t>
            </a:r>
            <a:r>
              <a:rPr lang="sv-SE" sz="1200" dirty="0">
                <a:solidFill>
                  <a:srgbClr val="6D6E71"/>
                </a:solidFill>
                <a:latin typeface="Calibri"/>
                <a:ea typeface="Calibri"/>
                <a:cs typeface="Calibri"/>
                <a:sym typeface="Calibri"/>
              </a:rPr>
              <a:t>, ou est-ce que j'</a:t>
            </a:r>
            <a:r>
              <a:rPr lang="sv-SE" sz="1200" dirty="0" err="1">
                <a:solidFill>
                  <a:srgbClr val="6D6E71"/>
                </a:solidFill>
                <a:latin typeface="Calibri"/>
                <a:ea typeface="Calibri"/>
                <a:cs typeface="Calibri"/>
                <a:sym typeface="Calibri"/>
              </a:rPr>
              <a:t>agis à l'encontre de </a:t>
            </a:r>
            <a:r>
              <a:rPr lang="sv-SE" sz="1200" dirty="0">
                <a:solidFill>
                  <a:srgbClr val="6D6E71"/>
                </a:solidFill>
                <a:latin typeface="Calibri"/>
                <a:ea typeface="Calibri"/>
                <a:cs typeface="Calibri"/>
                <a:sym typeface="Calibri"/>
              </a:rPr>
              <a:t>mes </a:t>
            </a:r>
            <a:r>
              <a:rPr lang="sv-SE" sz="1200" dirty="0" err="1">
                <a:solidFill>
                  <a:srgbClr val="6D6E71"/>
                </a:solidFill>
                <a:latin typeface="Calibri"/>
                <a:ea typeface="Calibri"/>
                <a:cs typeface="Calibri"/>
                <a:sym typeface="Calibri"/>
              </a:rPr>
              <a:t>valeurs </a:t>
            </a:r>
            <a:r>
              <a:rPr lang="sv-SE" sz="1200" dirty="0">
                <a:solidFill>
                  <a:srgbClr val="6D6E71"/>
                </a:solidFill>
                <a:latin typeface="Calibri"/>
                <a:ea typeface="Calibri"/>
                <a:cs typeface="Calibri"/>
                <a:sym typeface="Calibri"/>
              </a:rPr>
              <a:t>?</a:t>
            </a:r>
          </a:p>
          <a:p>
            <a:pPr marL="190493" indent="-190493">
              <a:buClr>
                <a:srgbClr val="97C679"/>
              </a:buClr>
              <a:buSzPts val="1400"/>
              <a:buFont typeface="Arial"/>
              <a:buChar char="•"/>
            </a:pPr>
            <a:endParaRPr lang="sv-SE" sz="1200" dirty="0">
              <a:solidFill>
                <a:srgbClr val="6D6E71"/>
              </a:solidFill>
              <a:latin typeface="Calibri"/>
              <a:ea typeface="Calibri"/>
              <a:cs typeface="Calibri"/>
              <a:sym typeface="Calibri"/>
            </a:endParaRPr>
          </a:p>
          <a:p>
            <a:pPr marL="190493" indent="-101596">
              <a:buClr>
                <a:srgbClr val="97C679"/>
              </a:buClr>
              <a:buSzPts val="1400"/>
            </a:pPr>
            <a:endParaRPr sz="1200" dirty="0">
              <a:solidFill>
                <a:srgbClr val="6D6E71"/>
              </a:solidFill>
              <a:latin typeface="Calibri"/>
              <a:ea typeface="Calibri"/>
              <a:cs typeface="Calibri"/>
              <a:sym typeface="Calibri"/>
            </a:endParaRPr>
          </a:p>
        </p:txBody>
      </p:sp>
      <p:sp>
        <p:nvSpPr>
          <p:cNvPr id="389" name="Google Shape;389;p65"/>
          <p:cNvSpPr/>
          <p:nvPr/>
        </p:nvSpPr>
        <p:spPr>
          <a:xfrm>
            <a:off x="2" y="3"/>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p:cNvSpPr txBox="1"/>
          <p:nvPr/>
        </p:nvSpPr>
        <p:spPr>
          <a:xfrm>
            <a:off x="364474" y="426505"/>
            <a:ext cx="5091446"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a:solidFill>
                  <a:schemeClr val="lt1"/>
                </a:solidFill>
                <a:latin typeface="Calibri"/>
                <a:ea typeface="Calibri"/>
                <a:cs typeface="Calibri"/>
                <a:sym typeface="Calibri"/>
              </a:rPr>
              <a:t>Conseils et astuces </a:t>
            </a:r>
            <a:r>
              <a:rPr lang="sv-SE" sz="3500" b="1" dirty="0" err="1">
                <a:solidFill>
                  <a:schemeClr val="lt1"/>
                </a:solidFill>
                <a:latin typeface="Calibri"/>
                <a:ea typeface="Calibri"/>
                <a:cs typeface="Calibri"/>
                <a:sym typeface="Calibri"/>
              </a:rPr>
              <a:t>utiles</a:t>
            </a:r>
          </a:p>
        </p:txBody>
      </p:sp>
      <p:sp>
        <p:nvSpPr>
          <p:cNvPr id="391" name="Google Shape;391;p65"/>
          <p:cNvSpPr txBox="1">
            <a:spLocks noGrp="1"/>
          </p:cNvSpPr>
          <p:nvPr>
            <p:ph type="body" idx="2"/>
          </p:nvPr>
        </p:nvSpPr>
        <p:spPr>
          <a:xfrm>
            <a:off x="364752" y="1474912"/>
            <a:ext cx="2594734" cy="719001"/>
          </a:xfrm>
          <a:prstGeom prst="rect">
            <a:avLst/>
          </a:prstGeom>
          <a:noFill/>
          <a:ln>
            <a:noFill/>
          </a:ln>
        </p:spPr>
        <p:txBody>
          <a:bodyPr spcFirstLastPara="1" vert="horz" wrap="square" lIns="91426" tIns="91426" rIns="91426" bIns="91426" rtlCol="0" anchor="t" anchorCtr="0">
            <a:noAutofit/>
          </a:bodyPr>
          <a:lstStyle/>
          <a:p>
            <a:pPr marL="0" indent="0">
              <a:lnSpc>
                <a:spcPct val="98518"/>
              </a:lnSpc>
            </a:pPr>
            <a:r>
              <a:rPr lang="it" dirty="0">
                <a:solidFill>
                  <a:srgbClr val="8ABF3B"/>
                </a:solidFill>
              </a:rPr>
              <a:t>Être</a:t>
            </a:r>
            <a:endParaRPr dirty="0"/>
          </a:p>
        </p:txBody>
      </p:sp>
      <p:pic>
        <p:nvPicPr>
          <p:cNvPr id="392" name="Google Shape;392;p65"/>
          <p:cNvPicPr preferRelativeResize="0"/>
          <p:nvPr/>
        </p:nvPicPr>
        <p:blipFill rotWithShape="1">
          <a:blip r:embed="rId3">
            <a:alphaModFix amt="70000"/>
          </a:blip>
          <a:srcRect/>
          <a:stretch/>
        </p:blipFill>
        <p:spPr>
          <a:xfrm flipH="1">
            <a:off x="7972769" y="-257995"/>
            <a:ext cx="2160216" cy="2184163"/>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93" name="Google Shape;393;p65"/>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29</a:t>
            </a:fld>
            <a:endParaRPr dirty="0"/>
          </a:p>
        </p:txBody>
      </p:sp>
      <p:sp>
        <p:nvSpPr>
          <p:cNvPr id="394" name="Google Shape;394;p65"/>
          <p:cNvSpPr txBox="1"/>
          <p:nvPr/>
        </p:nvSpPr>
        <p:spPr>
          <a:xfrm>
            <a:off x="3471319" y="2082966"/>
            <a:ext cx="2201362" cy="1856882"/>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200" dirty="0" err="1">
                <a:solidFill>
                  <a:srgbClr val="6D6E71"/>
                </a:solidFill>
                <a:latin typeface="Calibri"/>
                <a:ea typeface="Calibri"/>
                <a:cs typeface="Calibri"/>
                <a:sym typeface="Calibri"/>
              </a:rPr>
              <a:t>Quelles sont les perspectives qui </a:t>
            </a:r>
            <a:r>
              <a:rPr lang="sv-SE" sz="1200" dirty="0">
                <a:solidFill>
                  <a:srgbClr val="6D6E71"/>
                </a:solidFill>
                <a:latin typeface="Calibri"/>
                <a:ea typeface="Calibri"/>
                <a:cs typeface="Calibri"/>
                <a:sym typeface="Calibri"/>
              </a:rPr>
              <a:t>me </a:t>
            </a:r>
            <a:r>
              <a:rPr lang="sv-SE" sz="1200" dirty="0" err="1">
                <a:solidFill>
                  <a:srgbClr val="6D6E71"/>
                </a:solidFill>
                <a:latin typeface="Calibri"/>
                <a:ea typeface="Calibri"/>
                <a:cs typeface="Calibri"/>
                <a:sym typeface="Calibri"/>
              </a:rPr>
              <a:t>manquent </a:t>
            </a:r>
            <a:r>
              <a:rPr lang="sv-SE" sz="1200" dirty="0">
                <a:solidFill>
                  <a:srgbClr val="6D6E71"/>
                </a:solidFill>
                <a:latin typeface="Calibri"/>
                <a:ea typeface="Calibri"/>
                <a:cs typeface="Calibri"/>
                <a:sym typeface="Calibri"/>
              </a:rPr>
              <a:t>et </a:t>
            </a:r>
            <a:r>
              <a:rPr lang="sv-SE" sz="1200" dirty="0" err="1">
                <a:solidFill>
                  <a:srgbClr val="6D6E71"/>
                </a:solidFill>
                <a:latin typeface="Calibri"/>
                <a:ea typeface="Calibri"/>
                <a:cs typeface="Calibri"/>
                <a:sym typeface="Calibri"/>
              </a:rPr>
              <a:t>quelles sont celles qui m'interpellent </a:t>
            </a:r>
            <a:r>
              <a:rPr lang="sv-SE" sz="1200" dirty="0">
                <a:solidFill>
                  <a:srgbClr val="6D6E71"/>
                </a:solidFill>
                <a:latin typeface="Calibri"/>
                <a:ea typeface="Calibri"/>
                <a:cs typeface="Calibri"/>
                <a:sym typeface="Calibri"/>
              </a:rPr>
              <a:t>?</a:t>
            </a:r>
          </a:p>
          <a:p>
            <a:pPr marL="285750" indent="-285750">
              <a:buClr>
                <a:srgbClr val="97C679"/>
              </a:buClr>
              <a:buSzPts val="1400"/>
              <a:buFont typeface="Wingdings" pitchFamily="2" charset="2"/>
              <a:buChar char="v"/>
            </a:pPr>
            <a:r>
              <a:rPr lang="sv-SE" sz="1200" dirty="0" err="1">
                <a:solidFill>
                  <a:srgbClr val="6D6E71"/>
                </a:solidFill>
                <a:latin typeface="Calibri"/>
                <a:ea typeface="Calibri"/>
                <a:cs typeface="Calibri"/>
                <a:sym typeface="Calibri"/>
              </a:rPr>
              <a:t>Quelles sont les trois choses les plus importantes </a:t>
            </a:r>
            <a:r>
              <a:rPr lang="sv-SE" sz="1200" dirty="0">
                <a:solidFill>
                  <a:srgbClr val="6D6E71"/>
                </a:solidFill>
                <a:latin typeface="Calibri"/>
                <a:ea typeface="Calibri"/>
                <a:cs typeface="Calibri"/>
                <a:sym typeface="Calibri"/>
              </a:rPr>
              <a:t>dans une </a:t>
            </a:r>
            <a:r>
              <a:rPr lang="sv-SE" sz="1200" dirty="0" err="1">
                <a:solidFill>
                  <a:srgbClr val="6D6E71"/>
                </a:solidFill>
                <a:latin typeface="Calibri"/>
                <a:ea typeface="Calibri"/>
                <a:cs typeface="Calibri"/>
                <a:sym typeface="Calibri"/>
              </a:rPr>
              <a:t>perspective de </a:t>
            </a:r>
            <a:r>
              <a:rPr lang="sv-SE" sz="1200" dirty="0">
                <a:solidFill>
                  <a:srgbClr val="6D6E71"/>
                </a:solidFill>
                <a:latin typeface="Calibri"/>
                <a:ea typeface="Calibri"/>
                <a:cs typeface="Calibri"/>
                <a:sym typeface="Calibri"/>
              </a:rPr>
              <a:t>1, 10 ou 100 </a:t>
            </a:r>
            <a:r>
              <a:rPr lang="sv-SE" sz="1200" dirty="0" err="1">
                <a:solidFill>
                  <a:srgbClr val="6D6E71"/>
                </a:solidFill>
                <a:latin typeface="Calibri"/>
                <a:ea typeface="Calibri"/>
                <a:cs typeface="Calibri"/>
                <a:sym typeface="Calibri"/>
              </a:rPr>
              <a:t>ans </a:t>
            </a:r>
            <a:r>
              <a:rPr lang="sv-SE" sz="1200" dirty="0">
                <a:solidFill>
                  <a:srgbClr val="6D6E71"/>
                </a:solidFill>
                <a:latin typeface="Calibri"/>
                <a:ea typeface="Calibri"/>
                <a:cs typeface="Calibri"/>
                <a:sym typeface="Calibri"/>
              </a:rPr>
              <a:t>?</a:t>
            </a:r>
          </a:p>
          <a:p>
            <a:pPr marL="285750" indent="-285750">
              <a:buClr>
                <a:srgbClr val="97C679"/>
              </a:buClr>
              <a:buSzPts val="1400"/>
              <a:buFont typeface="Wingdings" pitchFamily="2" charset="2"/>
              <a:buChar char="v"/>
            </a:pPr>
            <a:r>
              <a:rPr lang="sv-SE" sz="1200" dirty="0" err="1">
                <a:solidFill>
                  <a:srgbClr val="6D6E71"/>
                </a:solidFill>
                <a:latin typeface="Calibri"/>
                <a:ea typeface="Calibri"/>
                <a:cs typeface="Calibri"/>
                <a:sym typeface="Calibri"/>
              </a:rPr>
              <a:t>Comment </a:t>
            </a:r>
            <a:r>
              <a:rPr lang="sv-SE" sz="1200" dirty="0">
                <a:solidFill>
                  <a:srgbClr val="6D6E71"/>
                </a:solidFill>
                <a:latin typeface="Calibri"/>
                <a:ea typeface="Calibri"/>
                <a:cs typeface="Calibri"/>
                <a:sym typeface="Calibri"/>
              </a:rPr>
              <a:t>puis-je </a:t>
            </a:r>
            <a:r>
              <a:rPr lang="sv-SE" sz="1200" dirty="0" err="1">
                <a:solidFill>
                  <a:srgbClr val="6D6E71"/>
                </a:solidFill>
                <a:latin typeface="Calibri"/>
                <a:ea typeface="Calibri"/>
                <a:cs typeface="Calibri"/>
                <a:sym typeface="Calibri"/>
              </a:rPr>
              <a:t>penser </a:t>
            </a:r>
            <a:r>
              <a:rPr lang="sv-SE" sz="1200" dirty="0">
                <a:solidFill>
                  <a:srgbClr val="6D6E71"/>
                </a:solidFill>
                <a:latin typeface="Calibri"/>
                <a:ea typeface="Calibri"/>
                <a:cs typeface="Calibri"/>
                <a:sym typeface="Calibri"/>
              </a:rPr>
              <a:t>en termes de "</a:t>
            </a:r>
            <a:r>
              <a:rPr lang="sv-SE" sz="1200" dirty="0" err="1">
                <a:solidFill>
                  <a:srgbClr val="6D6E71"/>
                </a:solidFill>
                <a:latin typeface="Calibri"/>
                <a:ea typeface="Calibri"/>
                <a:cs typeface="Calibri"/>
                <a:sym typeface="Calibri"/>
              </a:rPr>
              <a:t>à la fois </a:t>
            </a:r>
            <a:r>
              <a:rPr lang="sv-SE" sz="1200" dirty="0">
                <a:solidFill>
                  <a:srgbClr val="6D6E71"/>
                </a:solidFill>
                <a:latin typeface="Calibri"/>
                <a:ea typeface="Calibri"/>
                <a:cs typeface="Calibri"/>
                <a:sym typeface="Calibri"/>
              </a:rPr>
              <a:t>et" ?</a:t>
            </a:r>
          </a:p>
          <a:p>
            <a:pPr marL="190493" indent="-101596">
              <a:buClr>
                <a:srgbClr val="97C679"/>
              </a:buClr>
              <a:buSzPts val="1400"/>
            </a:pPr>
            <a:endParaRPr sz="1200" dirty="0">
              <a:solidFill>
                <a:srgbClr val="6D6E71"/>
              </a:solidFill>
              <a:latin typeface="Calibri"/>
              <a:ea typeface="Calibri"/>
              <a:cs typeface="Calibri"/>
              <a:sym typeface="Calibri"/>
            </a:endParaRPr>
          </a:p>
        </p:txBody>
      </p:sp>
      <p:sp>
        <p:nvSpPr>
          <p:cNvPr id="395" name="Google Shape;395;p65"/>
          <p:cNvSpPr txBox="1"/>
          <p:nvPr/>
        </p:nvSpPr>
        <p:spPr>
          <a:xfrm>
            <a:off x="3388422" y="1466408"/>
            <a:ext cx="2594734"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it" sz="2800" b="1" dirty="0">
                <a:solidFill>
                  <a:srgbClr val="8ABF3B"/>
                </a:solidFill>
                <a:latin typeface="Calibri"/>
                <a:ea typeface="Calibri"/>
                <a:cs typeface="Calibri"/>
                <a:sym typeface="Calibri"/>
              </a:rPr>
              <a:t>Penser</a:t>
            </a:r>
            <a:endParaRPr sz="1401" dirty="0"/>
          </a:p>
        </p:txBody>
      </p:sp>
      <p:sp>
        <p:nvSpPr>
          <p:cNvPr id="397" name="Google Shape;397;p65"/>
          <p:cNvSpPr txBox="1"/>
          <p:nvPr/>
        </p:nvSpPr>
        <p:spPr>
          <a:xfrm>
            <a:off x="6139853" y="1467980"/>
            <a:ext cx="2028787"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it" sz="2800" b="1" dirty="0">
                <a:solidFill>
                  <a:srgbClr val="8ABF3B"/>
                </a:solidFill>
                <a:latin typeface="Calibri"/>
                <a:ea typeface="Calibri"/>
                <a:cs typeface="Calibri"/>
                <a:sym typeface="Calibri"/>
              </a:rPr>
              <a:t>Relationner</a:t>
            </a:r>
            <a:endParaRPr sz="1401" dirty="0"/>
          </a:p>
        </p:txBody>
      </p:sp>
      <p:cxnSp>
        <p:nvCxnSpPr>
          <p:cNvPr id="398" name="Google Shape;398;p65"/>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p:cNvCxnSpPr/>
          <p:nvPr/>
        </p:nvCxnSpPr>
        <p:spPr>
          <a:xfrm>
            <a:off x="6062505"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2" name="Google Shape;394;p65">
            <a:extLst>
              <a:ext uri="{FF2B5EF4-FFF2-40B4-BE49-F238E27FC236}">
                <a16:creationId xmlns:a16="http://schemas.microsoft.com/office/drawing/2014/main" id="{8052985C-CDE9-061D-5FFA-F486528373FC}"/>
              </a:ext>
            </a:extLst>
          </p:cNvPr>
          <p:cNvSpPr txBox="1"/>
          <p:nvPr/>
        </p:nvSpPr>
        <p:spPr>
          <a:xfrm>
            <a:off x="6200631" y="2082966"/>
            <a:ext cx="2787681" cy="2780212"/>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200" dirty="0" err="1">
                <a:solidFill>
                  <a:srgbClr val="6D6E71"/>
                </a:solidFill>
                <a:latin typeface="Calibri"/>
                <a:ea typeface="Calibri"/>
                <a:cs typeface="Calibri"/>
                <a:sym typeface="Calibri"/>
              </a:rPr>
              <a:t>Changez d'</a:t>
            </a:r>
            <a:r>
              <a:rPr lang="sv-SE" sz="1200" dirty="0">
                <a:solidFill>
                  <a:srgbClr val="6D6E71"/>
                </a:solidFill>
                <a:latin typeface="Calibri"/>
                <a:ea typeface="Calibri"/>
                <a:cs typeface="Calibri"/>
                <a:sym typeface="Calibri"/>
              </a:rPr>
              <a:t>orientation - passez d'une approche axée sur les </a:t>
            </a:r>
            <a:r>
              <a:rPr lang="sv-SE" sz="1200" dirty="0" err="1">
                <a:solidFill>
                  <a:srgbClr val="6D6E71"/>
                </a:solidFill>
                <a:latin typeface="Calibri"/>
                <a:ea typeface="Calibri"/>
                <a:cs typeface="Calibri"/>
                <a:sym typeface="Calibri"/>
              </a:rPr>
              <a:t>problèmes </a:t>
            </a:r>
            <a:r>
              <a:rPr lang="sv-SE" sz="1200" dirty="0">
                <a:solidFill>
                  <a:srgbClr val="6D6E71"/>
                </a:solidFill>
                <a:latin typeface="Calibri"/>
                <a:ea typeface="Calibri"/>
                <a:cs typeface="Calibri"/>
                <a:sym typeface="Calibri"/>
              </a:rPr>
              <a:t>à une approche </a:t>
            </a:r>
            <a:r>
              <a:rPr lang="sv-SE" sz="1200" dirty="0" err="1">
                <a:solidFill>
                  <a:srgbClr val="6D6E71"/>
                </a:solidFill>
                <a:latin typeface="Calibri"/>
                <a:ea typeface="Calibri"/>
                <a:cs typeface="Calibri"/>
                <a:sym typeface="Calibri"/>
              </a:rPr>
              <a:t>axée sur les forces</a:t>
            </a:r>
            <a:r>
              <a:rPr lang="sv-SE" sz="1200" dirty="0">
                <a:solidFill>
                  <a:srgbClr val="6D6E71"/>
                </a:solidFill>
                <a:latin typeface="Calibri"/>
                <a:ea typeface="Calibri"/>
                <a:cs typeface="Calibri"/>
                <a:sym typeface="Calibri"/>
              </a:rPr>
              <a:t>. </a:t>
            </a:r>
            <a:r>
              <a:rPr lang="sv-SE" sz="1200" dirty="0" err="1">
                <a:solidFill>
                  <a:srgbClr val="6D6E71"/>
                </a:solidFill>
                <a:latin typeface="Calibri"/>
                <a:ea typeface="Calibri"/>
                <a:cs typeface="Calibri"/>
                <a:sym typeface="Calibri"/>
              </a:rPr>
              <a:t>Prêtez </a:t>
            </a:r>
            <a:r>
              <a:rPr lang="sv-SE" sz="1200" dirty="0">
                <a:solidFill>
                  <a:srgbClr val="6D6E71"/>
                </a:solidFill>
                <a:latin typeface="Calibri"/>
                <a:ea typeface="Calibri"/>
                <a:cs typeface="Calibri"/>
                <a:sym typeface="Calibri"/>
              </a:rPr>
              <a:t>attention à </a:t>
            </a:r>
            <a:r>
              <a:rPr lang="sv-SE" sz="1200" dirty="0" err="1">
                <a:solidFill>
                  <a:srgbClr val="6D6E71"/>
                </a:solidFill>
                <a:latin typeface="Calibri"/>
                <a:ea typeface="Calibri"/>
                <a:cs typeface="Calibri"/>
                <a:sym typeface="Calibri"/>
              </a:rPr>
              <a:t>ce que vous voulez obtenir en plus grande quantité</a:t>
            </a:r>
            <a:r>
              <a:rPr lang="sv-SE" sz="1200" dirty="0">
                <a:solidFill>
                  <a:srgbClr val="6D6E71"/>
                </a:solidFill>
                <a:latin typeface="Calibri"/>
                <a:ea typeface="Calibri"/>
                <a:cs typeface="Calibri"/>
                <a:sym typeface="Calibri"/>
              </a:rPr>
              <a:t>, cela </a:t>
            </a:r>
            <a:r>
              <a:rPr lang="sv-SE" sz="1200" dirty="0" err="1">
                <a:solidFill>
                  <a:srgbClr val="6D6E71"/>
                </a:solidFill>
                <a:latin typeface="Calibri"/>
                <a:ea typeface="Calibri"/>
                <a:cs typeface="Calibri"/>
                <a:sym typeface="Calibri"/>
              </a:rPr>
              <a:t>pousse là où vous arrosez</a:t>
            </a:r>
            <a:r>
              <a:rPr lang="sv-SE" sz="1200" dirty="0">
                <a:solidFill>
                  <a:srgbClr val="6D6E71"/>
                </a:solidFill>
                <a:latin typeface="Calibri"/>
                <a:ea typeface="Calibri"/>
                <a:cs typeface="Calibri"/>
                <a:sym typeface="Calibri"/>
              </a:rPr>
              <a:t>. </a:t>
            </a:r>
          </a:p>
          <a:p>
            <a:pPr marL="285750" indent="-285750">
              <a:buClr>
                <a:srgbClr val="97C679"/>
              </a:buClr>
              <a:buSzPts val="1400"/>
              <a:buFont typeface="Wingdings" pitchFamily="2" charset="2"/>
              <a:buChar char="v"/>
            </a:pPr>
            <a:r>
              <a:rPr lang="sv-SE" sz="1200" dirty="0" err="1">
                <a:solidFill>
                  <a:srgbClr val="6D6E71"/>
                </a:solidFill>
                <a:latin typeface="Calibri"/>
                <a:ea typeface="Calibri"/>
                <a:cs typeface="Calibri"/>
                <a:sym typeface="Calibri"/>
              </a:rPr>
              <a:t>Qu'est-ce qui vous aide à faire passer </a:t>
            </a:r>
            <a:r>
              <a:rPr lang="sv-SE" sz="1200" dirty="0">
                <a:solidFill>
                  <a:srgbClr val="6D6E71"/>
                </a:solidFill>
                <a:latin typeface="Calibri"/>
                <a:ea typeface="Calibri"/>
                <a:cs typeface="Calibri"/>
                <a:sym typeface="Calibri"/>
              </a:rPr>
              <a:t>le "</a:t>
            </a:r>
            <a:r>
              <a:rPr lang="sv-SE" sz="1200" dirty="0" err="1">
                <a:solidFill>
                  <a:srgbClr val="6D6E71"/>
                </a:solidFill>
                <a:latin typeface="Calibri"/>
                <a:ea typeface="Calibri"/>
                <a:cs typeface="Calibri"/>
                <a:sym typeface="Calibri"/>
              </a:rPr>
              <a:t>nous</a:t>
            </a:r>
            <a:r>
              <a:rPr lang="sv-SE" sz="1200" dirty="0">
                <a:solidFill>
                  <a:srgbClr val="6D6E71"/>
                </a:solidFill>
                <a:latin typeface="Calibri"/>
                <a:ea typeface="Calibri"/>
                <a:cs typeface="Calibri"/>
                <a:sym typeface="Calibri"/>
              </a:rPr>
              <a:t>" </a:t>
            </a:r>
            <a:r>
              <a:rPr lang="sv-SE" sz="1200" dirty="0" err="1">
                <a:solidFill>
                  <a:srgbClr val="6D6E71"/>
                </a:solidFill>
                <a:latin typeface="Calibri"/>
                <a:ea typeface="Calibri"/>
                <a:cs typeface="Calibri"/>
                <a:sym typeface="Calibri"/>
              </a:rPr>
              <a:t>avant le </a:t>
            </a:r>
            <a:r>
              <a:rPr lang="sv-SE" sz="1200" dirty="0">
                <a:solidFill>
                  <a:srgbClr val="6D6E71"/>
                </a:solidFill>
                <a:latin typeface="Calibri"/>
                <a:ea typeface="Calibri"/>
                <a:cs typeface="Calibri"/>
                <a:sym typeface="Calibri"/>
              </a:rPr>
              <a:t>"je" dans une situation donnée ?</a:t>
            </a:r>
          </a:p>
          <a:p>
            <a:pPr marL="285750" indent="-285750">
              <a:buClr>
                <a:srgbClr val="97C679"/>
              </a:buClr>
              <a:buSzPts val="1400"/>
              <a:buFont typeface="Wingdings" pitchFamily="2" charset="2"/>
              <a:buChar char="v"/>
            </a:pPr>
            <a:r>
              <a:rPr lang="sv-SE" sz="1200" dirty="0">
                <a:solidFill>
                  <a:srgbClr val="6D6E71"/>
                </a:solidFill>
                <a:latin typeface="Calibri"/>
                <a:ea typeface="Calibri"/>
                <a:cs typeface="Calibri"/>
                <a:sym typeface="Calibri"/>
              </a:rPr>
              <a:t>Une promenade en </a:t>
            </a:r>
            <a:r>
              <a:rPr lang="sv-SE" sz="1200" dirty="0" err="1">
                <a:solidFill>
                  <a:srgbClr val="6D6E71"/>
                </a:solidFill>
                <a:latin typeface="Calibri"/>
                <a:ea typeface="Calibri"/>
                <a:cs typeface="Calibri"/>
                <a:sym typeface="Calibri"/>
              </a:rPr>
              <a:t>forêt </a:t>
            </a:r>
            <a:r>
              <a:rPr lang="sv-SE" sz="1200" dirty="0">
                <a:solidFill>
                  <a:srgbClr val="6D6E71"/>
                </a:solidFill>
                <a:latin typeface="Calibri"/>
                <a:ea typeface="Calibri"/>
                <a:cs typeface="Calibri"/>
                <a:sym typeface="Calibri"/>
              </a:rPr>
              <a:t>au bord de la </a:t>
            </a:r>
            <a:r>
              <a:rPr lang="sv-SE" sz="1200" dirty="0" err="1">
                <a:solidFill>
                  <a:srgbClr val="6D6E71"/>
                </a:solidFill>
                <a:latin typeface="Calibri"/>
                <a:ea typeface="Calibri"/>
                <a:cs typeface="Calibri"/>
                <a:sym typeface="Calibri"/>
              </a:rPr>
              <a:t>mer</a:t>
            </a:r>
            <a:endParaRPr lang="sv-SE" sz="1200"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200" dirty="0">
                <a:solidFill>
                  <a:srgbClr val="6D6E71"/>
                </a:solidFill>
                <a:latin typeface="Calibri"/>
                <a:ea typeface="Calibri"/>
                <a:cs typeface="Calibri"/>
                <a:sym typeface="Calibri"/>
              </a:rPr>
              <a:t>Nous sommes complètement dépendants de la terre sur laquelle nous vivons ! et des uns des autres</a:t>
            </a:r>
          </a:p>
          <a:p>
            <a:pPr marL="190493" indent="-101596">
              <a:buClr>
                <a:srgbClr val="97C679"/>
              </a:buClr>
              <a:buSzPts val="1400"/>
            </a:pPr>
            <a:endParaRPr sz="1200" dirty="0">
              <a:solidFill>
                <a:srgbClr val="6D6E71"/>
              </a:solidFill>
              <a:latin typeface="Calibri"/>
              <a:ea typeface="Calibri"/>
              <a:cs typeface="Calibri"/>
              <a:sym typeface="Calibri"/>
            </a:endParaRPr>
          </a:p>
        </p:txBody>
      </p:sp>
      <p:sp>
        <p:nvSpPr>
          <p:cNvPr id="3" name="ZoneTexte 2">
            <a:extLst>
              <a:ext uri="{FF2B5EF4-FFF2-40B4-BE49-F238E27FC236}">
                <a16:creationId xmlns:a16="http://schemas.microsoft.com/office/drawing/2014/main" id="{C29C9099-7515-32A6-3012-A3963AE3D121}"/>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8062E1FD-DA46-FE8A-E739-95CA716503D6}"/>
            </a:ext>
          </a:extLst>
        </p:cNvPr>
        <p:cNvGrpSpPr/>
        <p:nvPr/>
      </p:nvGrpSpPr>
      <p:grpSpPr>
        <a:xfrm>
          <a:off x="0" y="0"/>
          <a:ext cx="0" cy="0"/>
          <a:chOff x="0" y="0"/>
          <a:chExt cx="0" cy="0"/>
        </a:xfrm>
      </p:grpSpPr>
      <p:sp>
        <p:nvSpPr>
          <p:cNvPr id="389" name="Google Shape;389;p65">
            <a:extLst>
              <a:ext uri="{FF2B5EF4-FFF2-40B4-BE49-F238E27FC236}">
                <a16:creationId xmlns:a16="http://schemas.microsoft.com/office/drawing/2014/main" id="{08060671-FD35-4D8F-D4B4-E1A6080C0E01}"/>
              </a:ext>
            </a:extLst>
          </p:cNvPr>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724AE10B-E840-697F-EA74-F97DE0826319}"/>
              </a:ext>
            </a:extLst>
          </p:cNvPr>
          <p:cNvSpPr txBox="1"/>
          <p:nvPr/>
        </p:nvSpPr>
        <p:spPr>
          <a:xfrm>
            <a:off x="364473" y="426505"/>
            <a:ext cx="4540679"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err="1">
                <a:solidFill>
                  <a:schemeClr val="lt1"/>
                </a:solidFill>
                <a:latin typeface="Calibri"/>
                <a:cs typeface="Calibri"/>
                <a:sym typeface="Calibri"/>
              </a:rPr>
              <a:t>À propos de ce </a:t>
            </a:r>
            <a:r>
              <a:rPr lang="sv-SE" sz="3500" b="1" dirty="0">
                <a:solidFill>
                  <a:schemeClr val="lt1"/>
                </a:solidFill>
                <a:latin typeface="Calibri"/>
                <a:cs typeface="Calibri"/>
                <a:sym typeface="Calibri"/>
              </a:rPr>
              <a:t>cours</a:t>
            </a:r>
            <a:endParaRPr lang="sv-SE" sz="1401" dirty="0"/>
          </a:p>
        </p:txBody>
      </p:sp>
      <p:sp>
        <p:nvSpPr>
          <p:cNvPr id="391" name="Google Shape;391;p65">
            <a:extLst>
              <a:ext uri="{FF2B5EF4-FFF2-40B4-BE49-F238E27FC236}">
                <a16:creationId xmlns:a16="http://schemas.microsoft.com/office/drawing/2014/main" id="{D5CA052D-F6E5-E64B-F696-A8DC37838966}"/>
              </a:ext>
            </a:extLst>
          </p:cNvPr>
          <p:cNvSpPr txBox="1">
            <a:spLocks noGrp="1"/>
          </p:cNvSpPr>
          <p:nvPr>
            <p:ph type="body" idx="2"/>
          </p:nvPr>
        </p:nvSpPr>
        <p:spPr>
          <a:xfrm>
            <a:off x="554614" y="1500620"/>
            <a:ext cx="2594734" cy="2385438"/>
          </a:xfrm>
          <a:prstGeom prst="rect">
            <a:avLst/>
          </a:prstGeom>
          <a:noFill/>
          <a:ln>
            <a:noFill/>
          </a:ln>
        </p:spPr>
        <p:txBody>
          <a:bodyPr spcFirstLastPara="1" wrap="square" lIns="91426" tIns="91426" rIns="91426" bIns="91426" anchor="t" anchorCtr="0">
            <a:noAutofit/>
          </a:bodyPr>
          <a:lstStyle/>
          <a:p>
            <a:pPr marL="0" indent="0">
              <a:lnSpc>
                <a:spcPct val="98518"/>
              </a:lnSpc>
            </a:pPr>
            <a:r>
              <a:rPr lang="sv-SE" sz="2000" dirty="0">
                <a:solidFill>
                  <a:schemeClr val="tx2">
                    <a:lumMod val="50000"/>
                  </a:schemeClr>
                </a:solidFill>
              </a:rPr>
              <a:t>Il s'agit du deuxième module d'une série de trois modules</a:t>
            </a:r>
            <a:endParaRPr sz="2000" dirty="0">
              <a:solidFill>
                <a:schemeClr val="tx2">
                  <a:lumMod val="50000"/>
                </a:schemeClr>
              </a:solidFill>
            </a:endParaRPr>
          </a:p>
        </p:txBody>
      </p:sp>
      <p:sp>
        <p:nvSpPr>
          <p:cNvPr id="393" name="Google Shape;393;p65">
            <a:extLst>
              <a:ext uri="{FF2B5EF4-FFF2-40B4-BE49-F238E27FC236}">
                <a16:creationId xmlns:a16="http://schemas.microsoft.com/office/drawing/2014/main" id="{06D6E48B-275F-D270-7BB5-42C6C738802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a:t>
            </a:fld>
            <a:endParaRPr dirty="0"/>
          </a:p>
        </p:txBody>
      </p:sp>
      <p:sp>
        <p:nvSpPr>
          <p:cNvPr id="395" name="Google Shape;395;p65">
            <a:extLst>
              <a:ext uri="{FF2B5EF4-FFF2-40B4-BE49-F238E27FC236}">
                <a16:creationId xmlns:a16="http://schemas.microsoft.com/office/drawing/2014/main" id="{09B9C873-55D6-A736-3372-FF36938EB2D3}"/>
              </a:ext>
            </a:extLst>
          </p:cNvPr>
          <p:cNvSpPr txBox="1"/>
          <p:nvPr/>
        </p:nvSpPr>
        <p:spPr>
          <a:xfrm>
            <a:off x="3336295" y="1500620"/>
            <a:ext cx="2718081" cy="2603042"/>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Il guide les participants dans l'exploration de leur parcours personnel et professionnel potentiel dans le tourisme de santé écologique, en utilisant l'Ikigai pour identifier leur vocation.</a:t>
            </a:r>
            <a:endParaRPr lang="en-GB" sz="2000" u="sng" dirty="0">
              <a:solidFill>
                <a:schemeClr val="tx2">
                  <a:lumMod val="50000"/>
                </a:schemeClr>
              </a:solidFill>
            </a:endParaRPr>
          </a:p>
        </p:txBody>
      </p:sp>
      <p:sp>
        <p:nvSpPr>
          <p:cNvPr id="397" name="Google Shape;397;p65">
            <a:extLst>
              <a:ext uri="{FF2B5EF4-FFF2-40B4-BE49-F238E27FC236}">
                <a16:creationId xmlns:a16="http://schemas.microsoft.com/office/drawing/2014/main" id="{A96145EC-9AC8-E3B6-8979-ACEC3FDAFA58}"/>
              </a:ext>
            </a:extLst>
          </p:cNvPr>
          <p:cNvSpPr txBox="1"/>
          <p:nvPr/>
        </p:nvSpPr>
        <p:spPr>
          <a:xfrm>
            <a:off x="6241323" y="1465269"/>
            <a:ext cx="2811552" cy="2691278"/>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en-GB" sz="2000" b="1" dirty="0">
                <a:solidFill>
                  <a:schemeClr val="tx2">
                    <a:lumMod val="50000"/>
                  </a:schemeClr>
                </a:solidFill>
                <a:latin typeface="Calibri"/>
                <a:ea typeface="Calibri"/>
                <a:cs typeface="Calibri"/>
                <a:sym typeface="Calibri"/>
              </a:rPr>
              <a:t>Le cours s'inspire des objectifs de développement intérieur et aide les participants à cultiver des compétences clés pour l'entrepreneuriat durable et un engagement significatif dans le secteur.</a:t>
            </a:r>
            <a:endParaRPr lang="sv-SE" sz="2800" b="1" dirty="0">
              <a:solidFill>
                <a:srgbClr val="8ABF3B"/>
              </a:solidFill>
              <a:latin typeface="Calibri"/>
              <a:ea typeface="Calibri"/>
              <a:cs typeface="Calibri"/>
              <a:sym typeface="Calibri"/>
            </a:endParaRPr>
          </a:p>
        </p:txBody>
      </p:sp>
      <p:cxnSp>
        <p:nvCxnSpPr>
          <p:cNvPr id="398" name="Google Shape;398;p65">
            <a:extLst>
              <a:ext uri="{FF2B5EF4-FFF2-40B4-BE49-F238E27FC236}">
                <a16:creationId xmlns:a16="http://schemas.microsoft.com/office/drawing/2014/main" id="{61A1DD41-C110-F8AC-5558-6B7A7D6E2D33}"/>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399" name="Google Shape;399;p65">
            <a:extLst>
              <a:ext uri="{FF2B5EF4-FFF2-40B4-BE49-F238E27FC236}">
                <a16:creationId xmlns:a16="http://schemas.microsoft.com/office/drawing/2014/main" id="{CE199EE3-2B45-44F7-D524-F03D54ABCC10}"/>
              </a:ext>
            </a:extLst>
          </p:cNvPr>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2" name="ZoneTexte 1">
            <a:extLst>
              <a:ext uri="{FF2B5EF4-FFF2-40B4-BE49-F238E27FC236}">
                <a16:creationId xmlns:a16="http://schemas.microsoft.com/office/drawing/2014/main" id="{F381AFF6-1989-EBE8-DD01-9B4578E90DB8}"/>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1921334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7">
          <a:extLst>
            <a:ext uri="{FF2B5EF4-FFF2-40B4-BE49-F238E27FC236}">
              <a16:creationId xmlns:a16="http://schemas.microsoft.com/office/drawing/2014/main" id="{B6319007-2C6D-B400-6F6E-BA2CDC4AA8BA}"/>
            </a:ext>
          </a:extLst>
        </p:cNvPr>
        <p:cNvGrpSpPr/>
        <p:nvPr/>
      </p:nvGrpSpPr>
      <p:grpSpPr>
        <a:xfrm>
          <a:off x="0" y="0"/>
          <a:ext cx="0" cy="0"/>
          <a:chOff x="0" y="0"/>
          <a:chExt cx="0" cy="0"/>
        </a:xfrm>
      </p:grpSpPr>
      <p:sp>
        <p:nvSpPr>
          <p:cNvPr id="388" name="Google Shape;388;p65">
            <a:extLst>
              <a:ext uri="{FF2B5EF4-FFF2-40B4-BE49-F238E27FC236}">
                <a16:creationId xmlns:a16="http://schemas.microsoft.com/office/drawing/2014/main" id="{898AE049-3585-E172-04A8-E248FC736F20}"/>
              </a:ext>
            </a:extLst>
          </p:cNvPr>
          <p:cNvSpPr txBox="1"/>
          <p:nvPr/>
        </p:nvSpPr>
        <p:spPr>
          <a:xfrm>
            <a:off x="578461" y="2191092"/>
            <a:ext cx="2522958" cy="2812657"/>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Qu'est-ce qui contribue </a:t>
            </a:r>
            <a:r>
              <a:rPr lang="sv-SE" sz="1401" dirty="0">
                <a:solidFill>
                  <a:srgbClr val="6D6E71"/>
                </a:solidFill>
                <a:latin typeface="Calibri"/>
                <a:ea typeface="Calibri"/>
                <a:cs typeface="Calibri"/>
                <a:sym typeface="Calibri"/>
              </a:rPr>
              <a:t>à un véritable </a:t>
            </a:r>
            <a:r>
              <a:rPr lang="sv-SE" sz="1401" dirty="0" err="1">
                <a:solidFill>
                  <a:srgbClr val="6D6E71"/>
                </a:solidFill>
                <a:latin typeface="Calibri"/>
                <a:ea typeface="Calibri"/>
                <a:cs typeface="Calibri"/>
                <a:sym typeface="Calibri"/>
              </a:rPr>
              <a:t>dialogue </a:t>
            </a:r>
            <a:r>
              <a:rPr lang="sv-SE" sz="1401" dirty="0">
                <a:solidFill>
                  <a:srgbClr val="6D6E71"/>
                </a:solidFill>
                <a:latin typeface="Calibri"/>
                <a:ea typeface="Calibri"/>
                <a:cs typeface="Calibri"/>
                <a:sym typeface="Calibri"/>
              </a:rPr>
              <a:t>? </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Communication </a:t>
            </a:r>
            <a:r>
              <a:rPr lang="sv-SE" sz="1401" dirty="0">
                <a:solidFill>
                  <a:srgbClr val="6D6E71"/>
                </a:solidFill>
                <a:latin typeface="Calibri"/>
                <a:ea typeface="Calibri"/>
                <a:cs typeface="Calibri"/>
                <a:sym typeface="Calibri"/>
              </a:rPr>
              <a:t>non </a:t>
            </a:r>
            <a:r>
              <a:rPr lang="sv-SE" sz="1401" dirty="0" err="1">
                <a:solidFill>
                  <a:srgbClr val="6D6E71"/>
                </a:solidFill>
                <a:latin typeface="Calibri"/>
                <a:ea typeface="Calibri"/>
                <a:cs typeface="Calibri"/>
                <a:sym typeface="Calibri"/>
              </a:rPr>
              <a:t>violente</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a:solidFill>
                  <a:srgbClr val="6D6E71"/>
                </a:solidFill>
                <a:latin typeface="Calibri"/>
                <a:ea typeface="Calibri"/>
                <a:cs typeface="Calibri"/>
                <a:sym typeface="Calibri"/>
              </a:rPr>
              <a:t>Passer d’une bulle à l’autre</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S'écouter </a:t>
            </a:r>
            <a:r>
              <a:rPr lang="sv-SE" sz="1401" dirty="0">
                <a:solidFill>
                  <a:srgbClr val="6D6E71"/>
                </a:solidFill>
                <a:latin typeface="Calibri"/>
                <a:ea typeface="Calibri"/>
                <a:cs typeface="Calibri"/>
                <a:sym typeface="Calibri"/>
              </a:rPr>
              <a:t>les </a:t>
            </a:r>
            <a:r>
              <a:rPr lang="sv-SE" sz="1401" dirty="0" err="1">
                <a:solidFill>
                  <a:srgbClr val="6D6E71"/>
                </a:solidFill>
                <a:latin typeface="Calibri"/>
                <a:ea typeface="Calibri"/>
                <a:cs typeface="Calibri"/>
                <a:sym typeface="Calibri"/>
              </a:rPr>
              <a:t>uns les autres</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Oser co-créer</a:t>
            </a:r>
            <a:r>
              <a:rPr lang="sv-SE" sz="1401" dirty="0">
                <a:solidFill>
                  <a:srgbClr val="6D6E71"/>
                </a:solidFill>
                <a:latin typeface="Calibri"/>
                <a:ea typeface="Calibri"/>
                <a:cs typeface="Calibri"/>
                <a:sym typeface="Calibri"/>
              </a:rPr>
              <a:t>, </a:t>
            </a:r>
            <a:r>
              <a:rPr lang="sv-SE" sz="1401" dirty="0" err="1">
                <a:solidFill>
                  <a:srgbClr val="6D6E71"/>
                </a:solidFill>
                <a:latin typeface="Calibri"/>
                <a:ea typeface="Calibri"/>
                <a:cs typeface="Calibri"/>
                <a:sym typeface="Calibri"/>
              </a:rPr>
              <a:t>lâcher le contrôle</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Comment inclure ceux qui pensent différemment </a:t>
            </a:r>
            <a:r>
              <a:rPr lang="sv-SE" sz="1401" dirty="0">
                <a:solidFill>
                  <a:srgbClr val="6D6E71"/>
                </a:solidFill>
                <a:latin typeface="Calibri"/>
                <a:ea typeface="Calibri"/>
                <a:cs typeface="Calibri"/>
                <a:sym typeface="Calibri"/>
              </a:rPr>
              <a:t>?</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Renforcer la sécurité psychologique</a:t>
            </a:r>
            <a:endParaRPr lang="sv-SE" sz="1401" dirty="0">
              <a:solidFill>
                <a:srgbClr val="6D6E71"/>
              </a:solidFill>
              <a:latin typeface="Calibri"/>
              <a:ea typeface="Calibri"/>
              <a:cs typeface="Calibri"/>
              <a:sym typeface="Calibri"/>
            </a:endParaRPr>
          </a:p>
          <a:p>
            <a:pPr marL="190493" indent="-190493">
              <a:buClr>
                <a:srgbClr val="97C679"/>
              </a:buClr>
              <a:buSzPts val="1400"/>
              <a:buFont typeface="Arial"/>
              <a:buChar char="•"/>
            </a:pPr>
            <a:endParaRPr lang="sv-SE" sz="1401" dirty="0">
              <a:solidFill>
                <a:srgbClr val="6D6E71"/>
              </a:solidFill>
              <a:latin typeface="Calibri"/>
              <a:ea typeface="Calibri"/>
              <a:cs typeface="Calibri"/>
              <a:sym typeface="Calibri"/>
            </a:endParaRPr>
          </a:p>
          <a:p>
            <a:pPr marL="190493" indent="-101596">
              <a:buClr>
                <a:srgbClr val="97C679"/>
              </a:buClr>
              <a:buSzPts val="1400"/>
            </a:pPr>
            <a:endParaRPr sz="1401" dirty="0">
              <a:solidFill>
                <a:srgbClr val="6D6E71"/>
              </a:solidFill>
              <a:latin typeface="Calibri"/>
              <a:ea typeface="Calibri"/>
              <a:cs typeface="Calibri"/>
              <a:sym typeface="Calibri"/>
            </a:endParaRPr>
          </a:p>
        </p:txBody>
      </p:sp>
      <p:sp>
        <p:nvSpPr>
          <p:cNvPr id="389" name="Google Shape;389;p65">
            <a:extLst>
              <a:ext uri="{FF2B5EF4-FFF2-40B4-BE49-F238E27FC236}">
                <a16:creationId xmlns:a16="http://schemas.microsoft.com/office/drawing/2014/main" id="{A50C9235-0CF0-0CCB-CDE9-9D0BB37A2B5D}"/>
              </a:ext>
            </a:extLst>
          </p:cNvPr>
          <p:cNvSpPr/>
          <p:nvPr/>
        </p:nvSpPr>
        <p:spPr>
          <a:xfrm>
            <a:off x="2" y="3"/>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endParaRPr sz="1051" dirty="0"/>
          </a:p>
        </p:txBody>
      </p:sp>
      <p:sp>
        <p:nvSpPr>
          <p:cNvPr id="390" name="Google Shape;390;p65">
            <a:extLst>
              <a:ext uri="{FF2B5EF4-FFF2-40B4-BE49-F238E27FC236}">
                <a16:creationId xmlns:a16="http://schemas.microsoft.com/office/drawing/2014/main" id="{B0A15A6E-E2DA-253D-80E7-51308B3047D9}"/>
              </a:ext>
            </a:extLst>
          </p:cNvPr>
          <p:cNvSpPr txBox="1"/>
          <p:nvPr/>
        </p:nvSpPr>
        <p:spPr>
          <a:xfrm>
            <a:off x="364474" y="426505"/>
            <a:ext cx="5426726" cy="564990"/>
          </a:xfrm>
          <a:prstGeom prst="rect">
            <a:avLst/>
          </a:prstGeom>
          <a:noFill/>
          <a:ln>
            <a:noFill/>
          </a:ln>
        </p:spPr>
        <p:txBody>
          <a:bodyPr spcFirstLastPara="1" wrap="square" lIns="0" tIns="10124" rIns="0" bIns="0" anchor="t" anchorCtr="0">
            <a:spAutoFit/>
          </a:bodyPr>
          <a:lstStyle/>
          <a:p>
            <a:pPr marL="12701">
              <a:lnSpc>
                <a:spcPct val="102857"/>
              </a:lnSpc>
              <a:buClr>
                <a:schemeClr val="dk1"/>
              </a:buClr>
              <a:buSzPts val="1100"/>
            </a:pPr>
            <a:r>
              <a:rPr lang="sv-SE" sz="3500" b="1" dirty="0">
                <a:solidFill>
                  <a:schemeClr val="lt1"/>
                </a:solidFill>
                <a:latin typeface="Calibri"/>
                <a:ea typeface="Calibri"/>
                <a:cs typeface="Calibri"/>
                <a:sym typeface="Calibri"/>
              </a:rPr>
              <a:t>Conseils et astuces </a:t>
            </a:r>
            <a:r>
              <a:rPr lang="sv-SE" sz="3500" b="1" dirty="0" err="1">
                <a:solidFill>
                  <a:schemeClr val="lt1"/>
                </a:solidFill>
                <a:latin typeface="Calibri"/>
                <a:ea typeface="Calibri"/>
                <a:cs typeface="Calibri"/>
                <a:sym typeface="Calibri"/>
              </a:rPr>
              <a:t>utiles</a:t>
            </a:r>
          </a:p>
        </p:txBody>
      </p:sp>
      <p:sp>
        <p:nvSpPr>
          <p:cNvPr id="391" name="Google Shape;391;p65">
            <a:extLst>
              <a:ext uri="{FF2B5EF4-FFF2-40B4-BE49-F238E27FC236}">
                <a16:creationId xmlns:a16="http://schemas.microsoft.com/office/drawing/2014/main" id="{92675E2B-9083-9B61-598E-F810415AA9E3}"/>
              </a:ext>
            </a:extLst>
          </p:cNvPr>
          <p:cNvSpPr txBox="1">
            <a:spLocks noGrp="1"/>
          </p:cNvSpPr>
          <p:nvPr>
            <p:ph type="body" idx="2"/>
          </p:nvPr>
        </p:nvSpPr>
        <p:spPr>
          <a:xfrm>
            <a:off x="506685" y="1496205"/>
            <a:ext cx="2594734" cy="719001"/>
          </a:xfrm>
          <a:prstGeom prst="rect">
            <a:avLst/>
          </a:prstGeom>
          <a:noFill/>
          <a:ln>
            <a:noFill/>
          </a:ln>
        </p:spPr>
        <p:txBody>
          <a:bodyPr spcFirstLastPara="1" vert="horz" wrap="square" lIns="91426" tIns="91426" rIns="91426" bIns="91426" rtlCol="0" anchor="t" anchorCtr="0">
            <a:noAutofit/>
          </a:bodyPr>
          <a:lstStyle/>
          <a:p>
            <a:pPr marL="0" indent="0">
              <a:lnSpc>
                <a:spcPct val="98518"/>
              </a:lnSpc>
            </a:pPr>
            <a:r>
              <a:rPr lang="it" dirty="0">
                <a:solidFill>
                  <a:srgbClr val="8ABF3B"/>
                </a:solidFill>
              </a:rPr>
              <a:t>Collaborer</a:t>
            </a:r>
            <a:endParaRPr dirty="0"/>
          </a:p>
        </p:txBody>
      </p:sp>
      <p:sp>
        <p:nvSpPr>
          <p:cNvPr id="393" name="Google Shape;393;p65">
            <a:extLst>
              <a:ext uri="{FF2B5EF4-FFF2-40B4-BE49-F238E27FC236}">
                <a16:creationId xmlns:a16="http://schemas.microsoft.com/office/drawing/2014/main" id="{32F81043-1796-BCB2-9762-2866B86F582F}"/>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30</a:t>
            </a:fld>
            <a:endParaRPr dirty="0"/>
          </a:p>
        </p:txBody>
      </p:sp>
      <p:sp>
        <p:nvSpPr>
          <p:cNvPr id="394" name="Google Shape;394;p65">
            <a:extLst>
              <a:ext uri="{FF2B5EF4-FFF2-40B4-BE49-F238E27FC236}">
                <a16:creationId xmlns:a16="http://schemas.microsoft.com/office/drawing/2014/main" id="{9B8B0E79-ED77-B6B0-5DF9-3B7080EE0E01}"/>
              </a:ext>
            </a:extLst>
          </p:cNvPr>
          <p:cNvSpPr txBox="1"/>
          <p:nvPr/>
        </p:nvSpPr>
        <p:spPr>
          <a:xfrm>
            <a:off x="3549575" y="2207351"/>
            <a:ext cx="2594719" cy="2381513"/>
          </a:xfrm>
          <a:prstGeom prst="rect">
            <a:avLst/>
          </a:prstGeom>
          <a:noFill/>
          <a:ln>
            <a:noFill/>
          </a:ln>
        </p:spPr>
        <p:txBody>
          <a:bodyPr spcFirstLastPara="1" wrap="square" lIns="0" tIns="10124" rIns="0" bIns="0" anchor="t" anchorCtr="0">
            <a:spAutoFit/>
          </a:bodyPr>
          <a:lstStyle/>
          <a:p>
            <a:pPr marL="285750" indent="-285750">
              <a:buClr>
                <a:srgbClr val="97C679"/>
              </a:buClr>
              <a:buSzPts val="1400"/>
              <a:buFont typeface="Wingdings" pitchFamily="2" charset="2"/>
              <a:buChar char="v"/>
            </a:pPr>
            <a:r>
              <a:rPr lang="sv-SE" sz="1401" dirty="0">
                <a:solidFill>
                  <a:srgbClr val="6D6E71"/>
                </a:solidFill>
                <a:latin typeface="Calibri"/>
                <a:ea typeface="Calibri"/>
                <a:cs typeface="Calibri"/>
                <a:sym typeface="Calibri"/>
              </a:rPr>
              <a:t>Des petits pas et des grands pas</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Sensibilisation progressive</a:t>
            </a:r>
            <a:endParaRPr lang="sv-SE" sz="1401" dirty="0">
              <a:solidFill>
                <a:srgbClr val="6D6E71"/>
              </a:solidFill>
              <a:latin typeface="Calibri"/>
              <a:ea typeface="Calibri"/>
              <a:cs typeface="Calibri"/>
              <a:sym typeface="Calibri"/>
            </a:endParaRP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Créez </a:t>
            </a:r>
            <a:r>
              <a:rPr lang="sv-SE" sz="1401" dirty="0">
                <a:solidFill>
                  <a:srgbClr val="6D6E71"/>
                </a:solidFill>
                <a:latin typeface="Calibri"/>
                <a:ea typeface="Calibri"/>
                <a:cs typeface="Calibri"/>
                <a:sym typeface="Calibri"/>
              </a:rPr>
              <a:t>une habitude (</a:t>
            </a:r>
            <a:r>
              <a:rPr lang="sv-SE" sz="1401" dirty="0" err="1">
                <a:solidFill>
                  <a:srgbClr val="6D6E71"/>
                </a:solidFill>
                <a:latin typeface="Calibri"/>
                <a:ea typeface="Calibri"/>
                <a:cs typeface="Calibri"/>
                <a:sym typeface="Calibri"/>
              </a:rPr>
              <a:t>temps/forme/lieu) </a:t>
            </a:r>
            <a:r>
              <a:rPr lang="sv-SE" sz="1401" dirty="0">
                <a:solidFill>
                  <a:srgbClr val="6D6E71"/>
                </a:solidFill>
                <a:latin typeface="Calibri"/>
                <a:ea typeface="Calibri"/>
                <a:cs typeface="Calibri"/>
                <a:sym typeface="Calibri"/>
              </a:rPr>
              <a:t>pour passer du pilotage automatique à l'action </a:t>
            </a:r>
            <a:r>
              <a:rPr lang="sv-SE" sz="1401" dirty="0" err="1">
                <a:solidFill>
                  <a:srgbClr val="6D6E71"/>
                </a:solidFill>
                <a:latin typeface="Calibri"/>
                <a:ea typeface="Calibri"/>
                <a:cs typeface="Calibri"/>
                <a:sym typeface="Calibri"/>
              </a:rPr>
              <a:t>intentionnelle</a:t>
            </a:r>
            <a:r>
              <a:rPr lang="sv-SE" sz="1401" dirty="0">
                <a:solidFill>
                  <a:srgbClr val="6D6E71"/>
                </a:solidFill>
                <a:latin typeface="Calibri"/>
                <a:ea typeface="Calibri"/>
                <a:cs typeface="Calibri"/>
                <a:sym typeface="Calibri"/>
              </a:rPr>
              <a:t>. </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Se reconnecter </a:t>
            </a:r>
            <a:r>
              <a:rPr lang="sv-SE" sz="1401" dirty="0">
                <a:solidFill>
                  <a:srgbClr val="6D6E71"/>
                </a:solidFill>
                <a:latin typeface="Calibri"/>
                <a:ea typeface="Calibri"/>
                <a:cs typeface="Calibri"/>
                <a:sym typeface="Calibri"/>
              </a:rPr>
              <a:t>à la </a:t>
            </a:r>
            <a:r>
              <a:rPr lang="sv-SE" sz="1401" dirty="0" err="1">
                <a:solidFill>
                  <a:srgbClr val="6D6E71"/>
                </a:solidFill>
                <a:latin typeface="Calibri"/>
                <a:ea typeface="Calibri"/>
                <a:cs typeface="Calibri"/>
                <a:sym typeface="Calibri"/>
              </a:rPr>
              <a:t>boussole </a:t>
            </a:r>
            <a:r>
              <a:rPr lang="sv-SE" sz="1401" dirty="0">
                <a:solidFill>
                  <a:srgbClr val="6D6E71"/>
                </a:solidFill>
                <a:latin typeface="Calibri"/>
                <a:ea typeface="Calibri"/>
                <a:cs typeface="Calibri"/>
                <a:sym typeface="Calibri"/>
              </a:rPr>
              <a:t>intérieure</a:t>
            </a:r>
          </a:p>
          <a:p>
            <a:pPr marL="285750" indent="-285750">
              <a:buClr>
                <a:srgbClr val="97C679"/>
              </a:buClr>
              <a:buSzPts val="1400"/>
              <a:buFont typeface="Wingdings" pitchFamily="2" charset="2"/>
              <a:buChar char="v"/>
            </a:pPr>
            <a:r>
              <a:rPr lang="sv-SE" sz="1401" dirty="0" err="1">
                <a:solidFill>
                  <a:srgbClr val="6D6E71"/>
                </a:solidFill>
                <a:latin typeface="Calibri"/>
                <a:ea typeface="Calibri"/>
                <a:cs typeface="Calibri"/>
                <a:sym typeface="Calibri"/>
              </a:rPr>
              <a:t>Nous </a:t>
            </a:r>
            <a:r>
              <a:rPr lang="sv-SE" sz="1401" dirty="0">
                <a:solidFill>
                  <a:srgbClr val="6D6E71"/>
                </a:solidFill>
                <a:latin typeface="Calibri"/>
                <a:ea typeface="Calibri"/>
                <a:cs typeface="Calibri"/>
                <a:sym typeface="Calibri"/>
              </a:rPr>
              <a:t>le </a:t>
            </a:r>
            <a:r>
              <a:rPr lang="sv-SE" sz="1401" dirty="0" err="1">
                <a:solidFill>
                  <a:srgbClr val="6D6E71"/>
                </a:solidFill>
                <a:latin typeface="Calibri"/>
                <a:ea typeface="Calibri"/>
                <a:cs typeface="Calibri"/>
                <a:sym typeface="Calibri"/>
              </a:rPr>
              <a:t>faisons ensemble </a:t>
            </a:r>
            <a:r>
              <a:rPr lang="sv-SE" sz="1401" dirty="0">
                <a:solidFill>
                  <a:srgbClr val="6D6E71"/>
                </a:solidFill>
                <a:latin typeface="Calibri"/>
                <a:ea typeface="Calibri"/>
                <a:cs typeface="Calibri"/>
                <a:sym typeface="Calibri"/>
              </a:rPr>
              <a:t>!</a:t>
            </a:r>
          </a:p>
          <a:p>
            <a:pPr marL="190493" indent="-101596">
              <a:buClr>
                <a:srgbClr val="97C679"/>
              </a:buClr>
              <a:buSzPts val="1400"/>
            </a:pPr>
            <a:endParaRPr sz="1401" dirty="0">
              <a:solidFill>
                <a:srgbClr val="6D6E71"/>
              </a:solidFill>
              <a:latin typeface="Calibri"/>
              <a:ea typeface="Calibri"/>
              <a:cs typeface="Calibri"/>
              <a:sym typeface="Calibri"/>
            </a:endParaRPr>
          </a:p>
        </p:txBody>
      </p:sp>
      <p:sp>
        <p:nvSpPr>
          <p:cNvPr id="395" name="Google Shape;395;p65">
            <a:extLst>
              <a:ext uri="{FF2B5EF4-FFF2-40B4-BE49-F238E27FC236}">
                <a16:creationId xmlns:a16="http://schemas.microsoft.com/office/drawing/2014/main" id="{CC3CAAA9-FCF1-ADB1-1E9D-FD5061A8B7A0}"/>
              </a:ext>
            </a:extLst>
          </p:cNvPr>
          <p:cNvSpPr txBox="1"/>
          <p:nvPr/>
        </p:nvSpPr>
        <p:spPr>
          <a:xfrm>
            <a:off x="3477701" y="1488350"/>
            <a:ext cx="2594734"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it" sz="2800" b="1" dirty="0">
                <a:solidFill>
                  <a:srgbClr val="8ABF3B"/>
                </a:solidFill>
                <a:latin typeface="Calibri"/>
                <a:ea typeface="Calibri"/>
                <a:cs typeface="Calibri"/>
                <a:sym typeface="Calibri"/>
              </a:rPr>
              <a:t>Agir</a:t>
            </a:r>
            <a:endParaRPr sz="1401" dirty="0"/>
          </a:p>
        </p:txBody>
      </p:sp>
      <p:cxnSp>
        <p:nvCxnSpPr>
          <p:cNvPr id="398" name="Google Shape;398;p65">
            <a:extLst>
              <a:ext uri="{FF2B5EF4-FFF2-40B4-BE49-F238E27FC236}">
                <a16:creationId xmlns:a16="http://schemas.microsoft.com/office/drawing/2014/main" id="{DAFCB79E-1FE8-2FCF-7687-7D5DB26F8675}"/>
              </a:ext>
            </a:extLst>
          </p:cNvPr>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3" name="Google Shape;394;p65">
            <a:extLst>
              <a:ext uri="{FF2B5EF4-FFF2-40B4-BE49-F238E27FC236}">
                <a16:creationId xmlns:a16="http://schemas.microsoft.com/office/drawing/2014/main" id="{48E7D850-3E56-825D-4114-92F17D9A3A06}"/>
              </a:ext>
            </a:extLst>
          </p:cNvPr>
          <p:cNvSpPr txBox="1"/>
          <p:nvPr/>
        </p:nvSpPr>
        <p:spPr>
          <a:xfrm>
            <a:off x="6487299" y="2178116"/>
            <a:ext cx="2417692" cy="1303654"/>
          </a:xfrm>
          <a:prstGeom prst="rect">
            <a:avLst/>
          </a:prstGeom>
          <a:noFill/>
          <a:ln>
            <a:noFill/>
          </a:ln>
        </p:spPr>
        <p:txBody>
          <a:bodyPr spcFirstLastPara="1" wrap="square" lIns="0" tIns="10124" rIns="0" bIns="0" anchor="t" anchorCtr="0">
            <a:spAutoFit/>
          </a:bodyPr>
          <a:lstStyle/>
          <a:p>
            <a:pPr>
              <a:buClr>
                <a:srgbClr val="97C679"/>
              </a:buClr>
              <a:buSzPts val="1400"/>
            </a:pPr>
            <a:r>
              <a:rPr lang="sv-SE" sz="1401" dirty="0">
                <a:solidFill>
                  <a:srgbClr val="6D6E71"/>
                </a:solidFill>
                <a:latin typeface="Calibri"/>
                <a:ea typeface="Calibri"/>
                <a:cs typeface="Calibri"/>
                <a:sym typeface="Calibri"/>
              </a:rPr>
              <a:t>Vous</a:t>
            </a:r>
            <a:r>
              <a:rPr lang="sv-SE" sz="1401" dirty="0" err="1">
                <a:solidFill>
                  <a:srgbClr val="6D6E71"/>
                </a:solidFill>
                <a:latin typeface="Calibri"/>
                <a:ea typeface="Calibri"/>
                <a:cs typeface="Calibri"/>
                <a:sym typeface="Calibri"/>
              </a:rPr>
              <a:t> souhaitez découvrir d'autres </a:t>
            </a:r>
            <a:r>
              <a:rPr lang="sv-SE" sz="1401" dirty="0">
                <a:solidFill>
                  <a:srgbClr val="6D6E71"/>
                </a:solidFill>
                <a:latin typeface="Calibri"/>
                <a:ea typeface="Calibri"/>
                <a:cs typeface="Calibri"/>
                <a:sym typeface="Calibri"/>
              </a:rPr>
              <a:t>conseils et </a:t>
            </a:r>
            <a:r>
              <a:rPr lang="sv-SE" sz="1401" dirty="0" err="1">
                <a:solidFill>
                  <a:srgbClr val="6D6E71"/>
                </a:solidFill>
                <a:latin typeface="Calibri"/>
                <a:ea typeface="Calibri"/>
                <a:cs typeface="Calibri"/>
                <a:sym typeface="Calibri"/>
              </a:rPr>
              <a:t>outils </a:t>
            </a:r>
            <a:r>
              <a:rPr lang="sv-SE" sz="1401" dirty="0">
                <a:solidFill>
                  <a:srgbClr val="6D6E71"/>
                </a:solidFill>
                <a:latin typeface="Calibri"/>
                <a:ea typeface="Calibri"/>
                <a:cs typeface="Calibri"/>
                <a:sym typeface="Calibri"/>
              </a:rPr>
              <a:t>pour </a:t>
            </a:r>
            <a:r>
              <a:rPr lang="sv-SE" sz="1401" dirty="0" err="1">
                <a:solidFill>
                  <a:srgbClr val="6D6E71"/>
                </a:solidFill>
                <a:latin typeface="Calibri"/>
                <a:ea typeface="Calibri"/>
                <a:cs typeface="Calibri"/>
                <a:sym typeface="Calibri"/>
              </a:rPr>
              <a:t>explorer les objectifs de développement </a:t>
            </a:r>
            <a:r>
              <a:rPr lang="sv-SE" sz="1401" dirty="0">
                <a:solidFill>
                  <a:srgbClr val="6D6E71"/>
                </a:solidFill>
                <a:latin typeface="Calibri"/>
                <a:ea typeface="Calibri"/>
                <a:cs typeface="Calibri"/>
                <a:sym typeface="Calibri"/>
              </a:rPr>
              <a:t>intérieur ? </a:t>
            </a:r>
            <a:br>
              <a:rPr lang="sv-SE" sz="1401" dirty="0">
                <a:solidFill>
                  <a:srgbClr val="6D6E71"/>
                </a:solidFill>
                <a:latin typeface="Calibri"/>
                <a:ea typeface="Calibri"/>
                <a:cs typeface="Calibri"/>
                <a:sym typeface="Calibri"/>
              </a:rPr>
            </a:br>
            <a:br>
              <a:rPr lang="sv-SE" sz="1401" dirty="0">
                <a:solidFill>
                  <a:srgbClr val="6D6E71"/>
                </a:solidFill>
                <a:latin typeface="Calibri"/>
                <a:ea typeface="Calibri"/>
                <a:cs typeface="Calibri"/>
                <a:sym typeface="Calibri"/>
              </a:rPr>
            </a:br>
            <a:r>
              <a:rPr lang="sv-SE" sz="1401" dirty="0">
                <a:solidFill>
                  <a:srgbClr val="6D6E71"/>
                </a:solidFill>
                <a:latin typeface="Calibri"/>
                <a:ea typeface="Calibri"/>
                <a:cs typeface="Calibri"/>
                <a:sym typeface="Calibri"/>
                <a:hlinkClick r:id="rId3"/>
              </a:rPr>
              <a:t>Consultez la </a:t>
            </a:r>
            <a:r>
              <a:rPr lang="sv-SE" sz="1401" dirty="0" err="1">
                <a:solidFill>
                  <a:srgbClr val="6D6E71"/>
                </a:solidFill>
                <a:latin typeface="Calibri"/>
                <a:ea typeface="Calibri"/>
                <a:cs typeface="Calibri"/>
                <a:sym typeface="Calibri"/>
                <a:hlinkClick r:id="rId3"/>
              </a:rPr>
              <a:t>boîte à outils ouverte sur les objectifs de développement </a:t>
            </a:r>
            <a:r>
              <a:rPr lang="sv-SE" sz="1401" dirty="0">
                <a:solidFill>
                  <a:srgbClr val="6D6E71"/>
                </a:solidFill>
                <a:latin typeface="Calibri"/>
                <a:ea typeface="Calibri"/>
                <a:cs typeface="Calibri"/>
                <a:sym typeface="Calibri"/>
                <a:hlinkClick r:id="rId3"/>
              </a:rPr>
              <a:t>intérieur !</a:t>
            </a:r>
            <a:endParaRPr sz="1401" dirty="0">
              <a:solidFill>
                <a:srgbClr val="6D6E71"/>
              </a:solidFill>
              <a:latin typeface="Calibri"/>
              <a:ea typeface="Calibri"/>
              <a:cs typeface="Calibri"/>
              <a:sym typeface="Calibri"/>
            </a:endParaRPr>
          </a:p>
        </p:txBody>
      </p:sp>
      <p:sp>
        <p:nvSpPr>
          <p:cNvPr id="4" name="Google Shape;395;p65">
            <a:extLst>
              <a:ext uri="{FF2B5EF4-FFF2-40B4-BE49-F238E27FC236}">
                <a16:creationId xmlns:a16="http://schemas.microsoft.com/office/drawing/2014/main" id="{1A9146C1-C4A4-C768-8859-3D9D5562E38C}"/>
              </a:ext>
            </a:extLst>
          </p:cNvPr>
          <p:cNvSpPr txBox="1"/>
          <p:nvPr/>
        </p:nvSpPr>
        <p:spPr>
          <a:xfrm>
            <a:off x="6275395" y="1459115"/>
            <a:ext cx="2702844" cy="719001"/>
          </a:xfrm>
          <a:prstGeom prst="rect">
            <a:avLst/>
          </a:prstGeom>
          <a:noFill/>
          <a:ln>
            <a:noFill/>
          </a:ln>
        </p:spPr>
        <p:txBody>
          <a:bodyPr spcFirstLastPara="1" wrap="square" lIns="91426" tIns="91426" rIns="91426" bIns="91426" anchor="t" anchorCtr="0">
            <a:noAutofit/>
          </a:bodyPr>
          <a:lstStyle/>
          <a:p>
            <a:pPr marL="12701">
              <a:lnSpc>
                <a:spcPct val="95000"/>
              </a:lnSpc>
              <a:buClr>
                <a:schemeClr val="dk2"/>
              </a:buClr>
              <a:buSzPts val="1000"/>
            </a:pPr>
            <a:r>
              <a:rPr lang="sv-SE" sz="2800" b="1" dirty="0">
                <a:solidFill>
                  <a:srgbClr val="8ABF3B"/>
                </a:solidFill>
                <a:latin typeface="Calibri"/>
                <a:ea typeface="Calibri"/>
                <a:cs typeface="Calibri"/>
                <a:sym typeface="Calibri"/>
              </a:rPr>
              <a:t>Conseils et </a:t>
            </a:r>
            <a:r>
              <a:rPr lang="sv-SE" sz="2800" b="1" dirty="0" err="1">
                <a:solidFill>
                  <a:srgbClr val="8ABF3B"/>
                </a:solidFill>
                <a:latin typeface="Calibri"/>
                <a:ea typeface="Calibri"/>
                <a:cs typeface="Calibri"/>
                <a:sym typeface="Calibri"/>
              </a:rPr>
              <a:t>outils</a:t>
            </a:r>
            <a:endParaRPr lang="sv-SE" sz="1600" dirty="0"/>
          </a:p>
        </p:txBody>
      </p:sp>
      <p:cxnSp>
        <p:nvCxnSpPr>
          <p:cNvPr id="5" name="Google Shape;398;p65">
            <a:extLst>
              <a:ext uri="{FF2B5EF4-FFF2-40B4-BE49-F238E27FC236}">
                <a16:creationId xmlns:a16="http://schemas.microsoft.com/office/drawing/2014/main" id="{9447125A-7CF3-1225-B6C4-47E4DB5FB1E5}"/>
              </a:ext>
            </a:extLst>
          </p:cNvPr>
          <p:cNvCxnSpPr/>
          <p:nvPr/>
        </p:nvCxnSpPr>
        <p:spPr>
          <a:xfrm>
            <a:off x="6180544" y="1367503"/>
            <a:ext cx="0" cy="2960018"/>
          </a:xfrm>
          <a:prstGeom prst="straightConnector1">
            <a:avLst/>
          </a:prstGeom>
          <a:noFill/>
          <a:ln w="19050" cap="flat" cmpd="sng">
            <a:solidFill>
              <a:srgbClr val="8ABF3B"/>
            </a:solidFill>
            <a:prstDash val="solid"/>
            <a:round/>
            <a:headEnd type="none" w="sm" len="sm"/>
            <a:tailEnd type="none" w="sm" len="sm"/>
          </a:ln>
        </p:spPr>
      </p:cxnSp>
      <p:sp>
        <p:nvSpPr>
          <p:cNvPr id="2" name="ZoneTexte 1">
            <a:extLst>
              <a:ext uri="{FF2B5EF4-FFF2-40B4-BE49-F238E27FC236}">
                <a16:creationId xmlns:a16="http://schemas.microsoft.com/office/drawing/2014/main" id="{00CF0509-1333-2B76-6324-5F72F0D4BCDD}"/>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11386022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50">
          <a:extLst>
            <a:ext uri="{FF2B5EF4-FFF2-40B4-BE49-F238E27FC236}">
              <a16:creationId xmlns:a16="http://schemas.microsoft.com/office/drawing/2014/main" id="{155796C4-F8B4-36FB-F18F-9C68FCB8BAF3}"/>
            </a:ext>
          </a:extLst>
        </p:cNvPr>
        <p:cNvGrpSpPr/>
        <p:nvPr/>
      </p:nvGrpSpPr>
      <p:grpSpPr>
        <a:xfrm>
          <a:off x="0" y="0"/>
          <a:ext cx="0" cy="0"/>
          <a:chOff x="0" y="0"/>
          <a:chExt cx="0" cy="0"/>
        </a:xfrm>
      </p:grpSpPr>
      <p:sp>
        <p:nvSpPr>
          <p:cNvPr id="1351" name="Google Shape;1351;p94">
            <a:extLst>
              <a:ext uri="{FF2B5EF4-FFF2-40B4-BE49-F238E27FC236}">
                <a16:creationId xmlns:a16="http://schemas.microsoft.com/office/drawing/2014/main" id="{004C7DC8-E815-AED4-AAA9-92D2B0B47BA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1352" name="Google Shape;1352;p94">
            <a:extLst>
              <a:ext uri="{FF2B5EF4-FFF2-40B4-BE49-F238E27FC236}">
                <a16:creationId xmlns:a16="http://schemas.microsoft.com/office/drawing/2014/main" id="{4BB75F2E-B7A0-F83D-0C87-1C68BC6727A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1353" name="Google Shape;1353;p94">
            <a:extLst>
              <a:ext uri="{FF2B5EF4-FFF2-40B4-BE49-F238E27FC236}">
                <a16:creationId xmlns:a16="http://schemas.microsoft.com/office/drawing/2014/main" id="{4270A9E6-277A-1669-24BD-EDE63C5A6CA4}"/>
              </a:ext>
            </a:extLst>
          </p:cNvPr>
          <p:cNvSpPr txBox="1">
            <a:spLocks noGrp="1"/>
          </p:cNvSpPr>
          <p:nvPr>
            <p:ph type="body" idx="1"/>
          </p:nvPr>
        </p:nvSpPr>
        <p:spPr>
          <a:xfrm>
            <a:off x="349680" y="1183687"/>
            <a:ext cx="8482799" cy="3248176"/>
          </a:xfrm>
          <a:prstGeom prst="rect">
            <a:avLst/>
          </a:prstGeom>
          <a:noFill/>
          <a:ln>
            <a:noFill/>
          </a:ln>
        </p:spPr>
        <p:txBody>
          <a:bodyPr spcFirstLastPara="1" vert="horz" wrap="square" lIns="91426" tIns="91426" rIns="91426" bIns="91426" rtlCol="0" anchor="t" anchorCtr="0">
            <a:noAutofit/>
          </a:bodyPr>
          <a:lstStyle/>
          <a:p>
            <a:pPr marL="0" indent="0">
              <a:lnSpc>
                <a:spcPct val="100000"/>
              </a:lnSpc>
            </a:pPr>
            <a:r>
              <a:rPr lang="en-GB" sz="1100" dirty="0"/>
              <a:t>Meet Yourself at 90 est un exercice guidé qui vous aide à être présent à vos espoirs, vos rêves, vos priorités et vos valeurs en vous imaginant à la fête d'anniversaire de vos 90 ans. Cet exercice suscite parfois des émotions fortes. Quoi qu'il en soit, ce n'est pas grave. Vous êtes assez grand pour contenir toutes vos émotions.</a:t>
            </a:r>
          </a:p>
          <a:p>
            <a:pPr marL="0" indent="0">
              <a:lnSpc>
                <a:spcPct val="100000"/>
              </a:lnSpc>
            </a:pPr>
            <a:endParaRPr lang="en-GB" sz="1200" dirty="0"/>
          </a:p>
          <a:p>
            <a:pPr marL="285746" indent="-285746">
              <a:lnSpc>
                <a:spcPct val="100000"/>
              </a:lnSpc>
              <a:buFont typeface="Wingdings" pitchFamily="2" charset="2"/>
              <a:buChar char="Ø"/>
            </a:pPr>
            <a:r>
              <a:rPr lang="en-GB" sz="1100" dirty="0"/>
              <a:t>Asseyez-vous confortablement sur la chaise, le dos droit mais détendu. Laissez le corps se reposer en lui-même. Que pensez-vous de la pollution générée par les activités touristiques, notamment les déchets plastiques, la pollution sonore et la pollution des eaux usées ?</a:t>
            </a:r>
          </a:p>
          <a:p>
            <a:pPr marL="285746" indent="-285746">
              <a:lnSpc>
                <a:spcPct val="100000"/>
              </a:lnSpc>
              <a:buFont typeface="Wingdings" pitchFamily="2" charset="2"/>
              <a:buChar char="Ø"/>
            </a:pPr>
            <a:r>
              <a:rPr lang="en-GB" sz="1100" dirty="0"/>
              <a:t>Prenez conscience de l'endroit où vous vous trouvez en ce moment. Fermez doucement les yeux. Sentez que vous êtes complètement présent dans votre corps. Prenez conscience du contact des pieds avec le sol, des bras avec les jambes.</a:t>
            </a:r>
          </a:p>
          <a:p>
            <a:pPr marL="285746" indent="-285746">
              <a:lnSpc>
                <a:spcPct val="100000"/>
              </a:lnSpc>
              <a:buFont typeface="Wingdings" pitchFamily="2" charset="2"/>
              <a:buChar char="Ø"/>
            </a:pPr>
            <a:r>
              <a:rPr lang="en-GB" sz="1100" dirty="0"/>
              <a:t>Concentrez-vous maintenant sur votre respiration. Voyez comment votre souffle entre dans votre corps et en sort. Ne changez pas votre façon de respirer. Suivez simplement la respiration, souffle après souffle.</a:t>
            </a:r>
          </a:p>
          <a:p>
            <a:pPr marL="285746" indent="-285746">
              <a:lnSpc>
                <a:spcPct val="100000"/>
              </a:lnSpc>
              <a:buFont typeface="Wingdings" pitchFamily="2" charset="2"/>
              <a:buChar char="Ø"/>
            </a:pPr>
            <a:r>
              <a:rPr lang="en-GB" sz="1100" dirty="0"/>
              <a:t>Imaginez que vous avez réussi à avancer dans le temps et à devenir vous-même à l'âge de 90 ans. Vous pouvez décider librement de l'endroit où vous vous trouvez. Êtes-vous dans une pièce ? Êtes-vous à l'extérieur ? Décidez de l'aspect que vous souhaitez donner à l'endroit où vous vous trouvez. Imaginez que vous êtes là, placez-vous vraiment là.</a:t>
            </a:r>
          </a:p>
          <a:p>
            <a:pPr marL="285746" indent="-285746">
              <a:lnSpc>
                <a:spcPct val="100000"/>
              </a:lnSpc>
              <a:buFont typeface="Wingdings" pitchFamily="2" charset="2"/>
              <a:buChar char="Ø"/>
            </a:pPr>
            <a:r>
              <a:rPr lang="en-GB" sz="1100" dirty="0"/>
              <a:t>Vous recevrez bientôt la visite d'un ami ou d'un parent qui a compté ou compte beaucoup pour vous. Dans ce futur, tout le monde vit, donc tout le monde peut venir, même les personnes qui sont déjà mortes ou qui ne vivront peut-être plus quand vous aurez 90 ans. Décidez maintenant de ce que vous voulez que ces personnes importantes dans votre vie se souviennent de vous.</a:t>
            </a:r>
          </a:p>
          <a:p>
            <a:pPr marL="285746" indent="-285746">
              <a:lnSpc>
                <a:spcPct val="100000"/>
              </a:lnSpc>
              <a:buFont typeface="Wingdings" pitchFamily="2" charset="2"/>
              <a:buChar char="Ø"/>
            </a:pPr>
            <a:r>
              <a:rPr lang="en-GB" sz="1100" dirty="0"/>
              <a:t>Choisissez une personne. Laissez-la s'approcher de vous. Que voulez-vous que cette personne dise de vous en tant qu'ami, partenaire, fils/fille ou collègue ? Imaginez que cette personne le dise. Soyez courageux, imaginez que cette personne dit ce que vous souhaitez le plus qu'elle dise. Même si vous ne pensez pas avoir été à la hauteur de ce que vous voulez qu'elle dise, laissez-la le dire quand même. Ne retenez rien.</a:t>
            </a:r>
          </a:p>
        </p:txBody>
      </p:sp>
      <p:sp>
        <p:nvSpPr>
          <p:cNvPr id="1354" name="Google Shape;1354;p94">
            <a:extLst>
              <a:ext uri="{FF2B5EF4-FFF2-40B4-BE49-F238E27FC236}">
                <a16:creationId xmlns:a16="http://schemas.microsoft.com/office/drawing/2014/main" id="{4D564E89-FB69-F292-00B8-7B4049E99C3F}"/>
              </a:ext>
            </a:extLst>
          </p:cNvPr>
          <p:cNvSpPr txBox="1">
            <a:spLocks noGrp="1"/>
          </p:cNvSpPr>
          <p:nvPr>
            <p:ph type="body" idx="2"/>
          </p:nvPr>
        </p:nvSpPr>
        <p:spPr>
          <a:xfrm>
            <a:off x="1436666" y="382542"/>
            <a:ext cx="7228721" cy="602741"/>
          </a:xfrm>
          <a:prstGeom prst="rect">
            <a:avLst/>
          </a:prstGeom>
          <a:noFill/>
          <a:ln>
            <a:noFill/>
          </a:ln>
        </p:spPr>
        <p:txBody>
          <a:bodyPr spcFirstLastPara="1" vert="horz" wrap="square" lIns="91426" tIns="91426" rIns="91426" bIns="91426" rtlCol="0" anchor="t" anchorCtr="0">
            <a:noAutofit/>
          </a:bodyPr>
          <a:lstStyle/>
          <a:p>
            <a:pPr marL="0" indent="0"/>
            <a:r>
              <a:rPr lang="en-GB" sz="2000" dirty="0">
                <a:solidFill>
                  <a:srgbClr val="FF9933"/>
                </a:solidFill>
              </a:rPr>
              <a:t>Exercice : </a:t>
            </a:r>
            <a:r>
              <a:rPr lang="en-GB" sz="1600" b="0" dirty="0">
                <a:solidFill>
                  <a:schemeClr val="tx2">
                    <a:lumMod val="50000"/>
                  </a:schemeClr>
                </a:solidFill>
              </a:rPr>
              <a:t>Rencontrez-vous à 90 ans</a:t>
            </a:r>
          </a:p>
        </p:txBody>
      </p:sp>
      <p:sp>
        <p:nvSpPr>
          <p:cNvPr id="1355" name="Google Shape;1355;p94">
            <a:extLst>
              <a:ext uri="{FF2B5EF4-FFF2-40B4-BE49-F238E27FC236}">
                <a16:creationId xmlns:a16="http://schemas.microsoft.com/office/drawing/2014/main" id="{F802C5D6-4CBD-B4DE-1BD3-11DC4015121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sp>
        <p:nvSpPr>
          <p:cNvPr id="1357" name="Google Shape;1357;p94">
            <a:extLst>
              <a:ext uri="{FF2B5EF4-FFF2-40B4-BE49-F238E27FC236}">
                <a16:creationId xmlns:a16="http://schemas.microsoft.com/office/drawing/2014/main" id="{B7CD8EF1-DBD3-1E0C-7D57-370461DA920A}"/>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en-GB" smtClean="0"/>
              <a:t>31</a:t>
            </a:fld>
            <a:endParaRPr lang="en-GB" dirty="0"/>
          </a:p>
        </p:txBody>
      </p:sp>
      <p:grpSp>
        <p:nvGrpSpPr>
          <p:cNvPr id="1358" name="Google Shape;1358;p94">
            <a:extLst>
              <a:ext uri="{FF2B5EF4-FFF2-40B4-BE49-F238E27FC236}">
                <a16:creationId xmlns:a16="http://schemas.microsoft.com/office/drawing/2014/main" id="{9C675C2F-3FAF-B4A3-CC7B-54F4C52F1CAC}"/>
              </a:ext>
            </a:extLst>
          </p:cNvPr>
          <p:cNvGrpSpPr/>
          <p:nvPr/>
        </p:nvGrpSpPr>
        <p:grpSpPr>
          <a:xfrm>
            <a:off x="294471" y="278971"/>
            <a:ext cx="819230" cy="809886"/>
            <a:chOff x="3987863" y="749845"/>
            <a:chExt cx="1138917" cy="1002207"/>
          </a:xfrm>
        </p:grpSpPr>
        <p:grpSp>
          <p:nvGrpSpPr>
            <p:cNvPr id="1359" name="Google Shape;1359;p94">
              <a:extLst>
                <a:ext uri="{FF2B5EF4-FFF2-40B4-BE49-F238E27FC236}">
                  <a16:creationId xmlns:a16="http://schemas.microsoft.com/office/drawing/2014/main" id="{1E283327-649F-468A-1DA5-926D401FD750}"/>
                </a:ext>
              </a:extLst>
            </p:cNvPr>
            <p:cNvGrpSpPr/>
            <p:nvPr/>
          </p:nvGrpSpPr>
          <p:grpSpPr>
            <a:xfrm>
              <a:off x="4384008" y="972375"/>
              <a:ext cx="346627" cy="558795"/>
              <a:chOff x="4384008" y="972375"/>
              <a:chExt cx="346627" cy="558795"/>
            </a:xfrm>
          </p:grpSpPr>
          <p:sp>
            <p:nvSpPr>
              <p:cNvPr id="1360" name="Google Shape;1360;p94">
                <a:extLst>
                  <a:ext uri="{FF2B5EF4-FFF2-40B4-BE49-F238E27FC236}">
                    <a16:creationId xmlns:a16="http://schemas.microsoft.com/office/drawing/2014/main" id="{7E1E1065-7995-17E4-F6E2-3CC5921D6D92}"/>
                  </a:ext>
                </a:extLst>
              </p:cNvPr>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1" name="Google Shape;1361;p94">
                <a:extLst>
                  <a:ext uri="{FF2B5EF4-FFF2-40B4-BE49-F238E27FC236}">
                    <a16:creationId xmlns:a16="http://schemas.microsoft.com/office/drawing/2014/main" id="{B248F2D7-E370-DD07-538B-F81079454428}"/>
                  </a:ext>
                </a:extLst>
              </p:cNvPr>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2" name="Google Shape;1362;p94">
                <a:extLst>
                  <a:ext uri="{FF2B5EF4-FFF2-40B4-BE49-F238E27FC236}">
                    <a16:creationId xmlns:a16="http://schemas.microsoft.com/office/drawing/2014/main" id="{260DD71B-ECF1-53E8-82AD-2D1AD787436B}"/>
                  </a:ext>
                </a:extLst>
              </p:cNvPr>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3" name="Google Shape;1363;p94">
                <a:extLst>
                  <a:ext uri="{FF2B5EF4-FFF2-40B4-BE49-F238E27FC236}">
                    <a16:creationId xmlns:a16="http://schemas.microsoft.com/office/drawing/2014/main" id="{43C1B90C-5933-0D43-7358-DE456B15EE08}"/>
                  </a:ext>
                </a:extLst>
              </p:cNvPr>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1364" name="Google Shape;1364;p94">
              <a:extLst>
                <a:ext uri="{FF2B5EF4-FFF2-40B4-BE49-F238E27FC236}">
                  <a16:creationId xmlns:a16="http://schemas.microsoft.com/office/drawing/2014/main" id="{D6A38E40-AEE8-AFAA-4AC8-A9564749AEE5}"/>
                </a:ext>
              </a:extLst>
            </p:cNvPr>
            <p:cNvGrpSpPr/>
            <p:nvPr/>
          </p:nvGrpSpPr>
          <p:grpSpPr>
            <a:xfrm>
              <a:off x="3987863" y="749845"/>
              <a:ext cx="1138917" cy="1002207"/>
              <a:chOff x="3987863" y="749845"/>
              <a:chExt cx="1138917" cy="1002207"/>
            </a:xfrm>
          </p:grpSpPr>
          <p:sp>
            <p:nvSpPr>
              <p:cNvPr id="1365" name="Google Shape;1365;p94">
                <a:extLst>
                  <a:ext uri="{FF2B5EF4-FFF2-40B4-BE49-F238E27FC236}">
                    <a16:creationId xmlns:a16="http://schemas.microsoft.com/office/drawing/2014/main" id="{FF8DE512-EABB-DCBA-8ABA-5F86EB8C1A5C}"/>
                  </a:ext>
                </a:extLst>
              </p:cNvPr>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6" name="Google Shape;1366;p94">
                <a:extLst>
                  <a:ext uri="{FF2B5EF4-FFF2-40B4-BE49-F238E27FC236}">
                    <a16:creationId xmlns:a16="http://schemas.microsoft.com/office/drawing/2014/main" id="{CA4586CE-64D0-6857-53E6-9B9806C03F3B}"/>
                  </a:ext>
                </a:extLst>
              </p:cNvPr>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7" name="Google Shape;1367;p94">
                <a:extLst>
                  <a:ext uri="{FF2B5EF4-FFF2-40B4-BE49-F238E27FC236}">
                    <a16:creationId xmlns:a16="http://schemas.microsoft.com/office/drawing/2014/main" id="{F3B0A24D-6772-AD7C-E684-2D5B3ACE6A4D}"/>
                  </a:ext>
                </a:extLst>
              </p:cNvPr>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1368" name="Google Shape;1368;p94">
                <a:extLst>
                  <a:ext uri="{FF2B5EF4-FFF2-40B4-BE49-F238E27FC236}">
                    <a16:creationId xmlns:a16="http://schemas.microsoft.com/office/drawing/2014/main" id="{DE073C64-C71C-369A-AB3C-7F51E4C41B0E}"/>
                  </a:ext>
                </a:extLst>
              </p:cNvPr>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 name="Google Shape;899;p81">
            <a:extLst>
              <a:ext uri="{FF2B5EF4-FFF2-40B4-BE49-F238E27FC236}">
                <a16:creationId xmlns:a16="http://schemas.microsoft.com/office/drawing/2014/main" id="{30AE9BBD-F00B-9045-C427-03CBC4238B51}"/>
              </a:ext>
            </a:extLst>
          </p:cNvPr>
          <p:cNvSpPr txBox="1"/>
          <p:nvPr/>
        </p:nvSpPr>
        <p:spPr>
          <a:xfrm>
            <a:off x="53197" y="4775258"/>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E.16</a:t>
            </a:r>
            <a:endParaRPr sz="3000" dirty="0">
              <a:solidFill>
                <a:srgbClr val="FF9934"/>
              </a:solidFill>
            </a:endParaRPr>
          </a:p>
        </p:txBody>
      </p:sp>
      <p:sp>
        <p:nvSpPr>
          <p:cNvPr id="3" name="ZoneTexte 2">
            <a:extLst>
              <a:ext uri="{FF2B5EF4-FFF2-40B4-BE49-F238E27FC236}">
                <a16:creationId xmlns:a16="http://schemas.microsoft.com/office/drawing/2014/main" id="{50144112-9364-A27F-D252-549FF606C08C}"/>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9585345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3982CA5F-666B-688D-208A-3BC4AE6A5523}"/>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3E1EA61-02AC-E6E9-B7F9-97B1232C1132}"/>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4FE2B640-A790-5BB4-3BC9-9BD95E781564}"/>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79717E26-0078-8D53-91EA-1D01C15CF42B}"/>
              </a:ext>
            </a:extLst>
          </p:cNvPr>
          <p:cNvSpPr txBox="1">
            <a:spLocks noGrp="1"/>
          </p:cNvSpPr>
          <p:nvPr>
            <p:ph type="body" idx="1"/>
          </p:nvPr>
        </p:nvSpPr>
        <p:spPr>
          <a:xfrm>
            <a:off x="1405053" y="1416207"/>
            <a:ext cx="7299332" cy="2987927"/>
          </a:xfrm>
          <a:prstGeom prst="rect">
            <a:avLst/>
          </a:prstGeom>
          <a:noFill/>
          <a:ln>
            <a:noFill/>
          </a:ln>
        </p:spPr>
        <p:txBody>
          <a:bodyPr spcFirstLastPara="1" vert="horz" wrap="square" lIns="91426" tIns="91426" rIns="91426" bIns="91426" rtlCol="0" anchor="t" anchorCtr="0">
            <a:normAutofit/>
          </a:bodyPr>
          <a:lstStyle/>
          <a:p>
            <a:pPr marL="0" indent="0"/>
            <a:r>
              <a:rPr lang="it" dirty="0"/>
              <a:t>Notez vos pensées et vos sentiments après l'exercice.</a:t>
            </a:r>
            <a:endParaRPr dirty="0"/>
          </a:p>
        </p:txBody>
      </p:sp>
      <p:sp>
        <p:nvSpPr>
          <p:cNvPr id="529" name="Google Shape;529;p70">
            <a:extLst>
              <a:ext uri="{FF2B5EF4-FFF2-40B4-BE49-F238E27FC236}">
                <a16:creationId xmlns:a16="http://schemas.microsoft.com/office/drawing/2014/main" id="{8CBE72F0-1A69-FF81-4E9D-A6BF905808BF}"/>
              </a:ext>
            </a:extLst>
          </p:cNvPr>
          <p:cNvSpPr txBox="1">
            <a:spLocks noGrp="1"/>
          </p:cNvSpPr>
          <p:nvPr>
            <p:ph type="body" idx="2"/>
          </p:nvPr>
        </p:nvSpPr>
        <p:spPr>
          <a:xfrm>
            <a:off x="1332868" y="335998"/>
            <a:ext cx="6624558" cy="602741"/>
          </a:xfrm>
          <a:prstGeom prst="rect">
            <a:avLst/>
          </a:prstGeom>
          <a:noFill/>
          <a:ln>
            <a:noFill/>
          </a:ln>
        </p:spPr>
        <p:txBody>
          <a:bodyPr spcFirstLastPara="1" vert="horz" wrap="square" lIns="91426" tIns="91426" rIns="91426" bIns="91426" rtlCol="0"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2DB0851A-3E32-8C27-6D7E-58E50293BD83}"/>
              </a:ext>
            </a:extLst>
          </p:cNvPr>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AA683633-3F39-9E2D-A826-2CFDA0BBDD0E}"/>
              </a:ext>
            </a:extLst>
          </p:cNvPr>
          <p:cNvSpPr txBox="1">
            <a:spLocks noGrp="1"/>
          </p:cNvSpPr>
          <p:nvPr>
            <p:ph type="sldNum" idx="12"/>
          </p:nvPr>
        </p:nvSpPr>
        <p:spPr>
          <a:xfrm>
            <a:off x="8463366" y="4630267"/>
            <a:ext cx="477436" cy="465822"/>
          </a:xfrm>
          <a:prstGeom prst="rect">
            <a:avLst/>
          </a:prstGeom>
          <a:noFill/>
          <a:ln>
            <a:noFill/>
          </a:ln>
        </p:spPr>
        <p:txBody>
          <a:bodyPr spcFirstLastPara="1" vert="horz" wrap="square" lIns="91426" tIns="45700" rIns="91426" bIns="45700" rtlCol="0" anchor="ctr" anchorCtr="0">
            <a:noAutofit/>
          </a:bodyPr>
          <a:lstStyle/>
          <a:p>
            <a:fld id="{00000000-1234-1234-1234-123412341234}" type="slidenum">
              <a:rPr lang="it"/>
              <a:t>32</a:t>
            </a:fld>
            <a:endParaRPr dirty="0"/>
          </a:p>
        </p:txBody>
      </p:sp>
      <p:sp>
        <p:nvSpPr>
          <p:cNvPr id="532" name="Google Shape;532;p70">
            <a:extLst>
              <a:ext uri="{FF2B5EF4-FFF2-40B4-BE49-F238E27FC236}">
                <a16:creationId xmlns:a16="http://schemas.microsoft.com/office/drawing/2014/main" id="{9EF3ED6B-8F50-63E2-536F-F6E147D2FCAA}"/>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9E586DE7-FBDF-9155-1087-F0D5BA4777D4}"/>
              </a:ext>
            </a:extLst>
          </p:cNvPr>
          <p:cNvGrpSpPr/>
          <p:nvPr/>
        </p:nvGrpSpPr>
        <p:grpSpPr>
          <a:xfrm>
            <a:off x="383892" y="298769"/>
            <a:ext cx="794914" cy="804197"/>
            <a:chOff x="2932901" y="1728093"/>
            <a:chExt cx="1458439" cy="1475473"/>
          </a:xfrm>
        </p:grpSpPr>
        <p:sp>
          <p:nvSpPr>
            <p:cNvPr id="534" name="Google Shape;534;p70">
              <a:extLst>
                <a:ext uri="{FF2B5EF4-FFF2-40B4-BE49-F238E27FC236}">
                  <a16:creationId xmlns:a16="http://schemas.microsoft.com/office/drawing/2014/main" id="{BC0C74ED-E52E-AF25-1F95-8C403E9BCB45}"/>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7DD64771-7510-D4EF-2185-FD69473684B2}"/>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E0E54892-5F45-2B20-B2D2-16E3F95DDAB3}"/>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102C4C3B-9885-40D2-B719-50404AF7C868}"/>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BA06BBD-3167-1363-8E11-B1924339A499}"/>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DD5C310B-2C10-ED12-A695-98EE89CD819E}"/>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A1796B0A-5401-2802-0B86-74334ECB5C80}"/>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342CEFD9-BDF6-27DA-E80F-7DB0EC9496F6}"/>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8D79C5C3-4622-29A7-1A97-611D6540B8ED}"/>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531D9FE7-0132-09A2-DF87-C1368698DE96}"/>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D8EB524E-EBC4-1D98-AF4A-CDC7466FEB20}"/>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A32E9E40-DB2B-64E0-FF1C-9AD897E9FD0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8FFD23AE-6944-660A-6CAF-EB0879ACCB5C}"/>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12FC2C4A-8DBE-1C6A-0695-B3BFD27DE921}"/>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2492EBDE-811A-7B17-55C8-BE065DA51468}"/>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44F62631-F323-013A-263C-01550CE3DDD7}"/>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12D42F3-832C-D45A-AF77-B6802E034B1B}"/>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C5223203-3F23-C822-ED42-A397328299D6}"/>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20FF946A-6D4C-B5C6-2836-73982EFC33D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9966E98A-EF5A-B4BC-3D7C-D57C86FDFD6A}"/>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B1770854-1A24-7284-9F6B-99EC81245E44}"/>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7242EFAC-160F-066C-D4D2-EF1A4C279DDA}"/>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2707630-047A-FE35-CAAD-C784ACE7FCC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D55CFE8D-B188-FEF7-2CC6-51E18ECD1D4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D403EA1B-EA6C-C369-9310-4BC894BF942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36E51FE9-A481-54E2-B745-B7830E6A4EA4}"/>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5C161AEC-7FEB-2787-084B-8CA92F5DA9B3}"/>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9F7175AF-1646-64E2-C803-6A1392F5861D}"/>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6866444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64">
          <a:extLst>
            <a:ext uri="{FF2B5EF4-FFF2-40B4-BE49-F238E27FC236}">
              <a16:creationId xmlns:a16="http://schemas.microsoft.com/office/drawing/2014/main" id="{A0B2932D-6828-E570-618F-8012732CECA9}"/>
            </a:ext>
          </a:extLst>
        </p:cNvPr>
        <p:cNvGrpSpPr/>
        <p:nvPr/>
      </p:nvGrpSpPr>
      <p:grpSpPr>
        <a:xfrm>
          <a:off x="0" y="0"/>
          <a:ext cx="0" cy="0"/>
          <a:chOff x="0" y="0"/>
          <a:chExt cx="0" cy="0"/>
        </a:xfrm>
      </p:grpSpPr>
      <p:pic>
        <p:nvPicPr>
          <p:cNvPr id="2" name="Bildobjekt 1" descr="En bild som visar klädsel, person, inomhus, person&#10;&#10;AI-genererat innehåll kan vara felaktigt.">
            <a:extLst>
              <a:ext uri="{FF2B5EF4-FFF2-40B4-BE49-F238E27FC236}">
                <a16:creationId xmlns:a16="http://schemas.microsoft.com/office/drawing/2014/main" id="{C7EC8B80-F0C8-B3BF-5156-CC4D188E3469}"/>
              </a:ext>
            </a:extLst>
          </p:cNvPr>
          <p:cNvPicPr>
            <a:picLocks noChangeAspect="1"/>
          </p:cNvPicPr>
          <p:nvPr/>
        </p:nvPicPr>
        <p:blipFill>
          <a:blip r:embed="rId3"/>
          <a:stretch>
            <a:fillRect/>
          </a:stretch>
        </p:blipFill>
        <p:spPr>
          <a:xfrm>
            <a:off x="5071913" y="-287548"/>
            <a:ext cx="4371507" cy="4371507"/>
          </a:xfrm>
          <a:prstGeom prst="rect">
            <a:avLst/>
          </a:prstGeom>
        </p:spPr>
      </p:pic>
      <p:sp>
        <p:nvSpPr>
          <p:cNvPr id="565" name="Google Shape;565;p71">
            <a:extLst>
              <a:ext uri="{FF2B5EF4-FFF2-40B4-BE49-F238E27FC236}">
                <a16:creationId xmlns:a16="http://schemas.microsoft.com/office/drawing/2014/main" id="{4408A90C-1F7E-94CB-0DAC-3964EEA2B517}"/>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7A23D"/>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567" name="Google Shape;567;p71">
            <a:extLst>
              <a:ext uri="{FF2B5EF4-FFF2-40B4-BE49-F238E27FC236}">
                <a16:creationId xmlns:a16="http://schemas.microsoft.com/office/drawing/2014/main" id="{DDB22DF0-57BB-835F-7C02-21E06EFC83F6}"/>
              </a:ext>
            </a:extLst>
          </p:cNvPr>
          <p:cNvSpPr txBox="1"/>
          <p:nvPr/>
        </p:nvSpPr>
        <p:spPr>
          <a:xfrm>
            <a:off x="1268151" y="1784142"/>
            <a:ext cx="3377649" cy="2299817"/>
          </a:xfrm>
          <a:prstGeom prst="rect">
            <a:avLst/>
          </a:prstGeom>
          <a:noFill/>
          <a:ln>
            <a:noFill/>
          </a:ln>
        </p:spPr>
        <p:txBody>
          <a:bodyPr spcFirstLastPara="1" wrap="square" lIns="91426" tIns="45700" rIns="91426" bIns="45700" anchor="t" anchorCtr="0">
            <a:normAutofit/>
          </a:bodyPr>
          <a:lstStyle/>
          <a:p>
            <a:pPr>
              <a:lnSpc>
                <a:spcPct val="80444"/>
              </a:lnSpc>
            </a:pPr>
            <a:r>
              <a:rPr lang="sv-SE" sz="4000" dirty="0" err="1">
                <a:solidFill>
                  <a:schemeClr val="lt1"/>
                </a:solidFill>
                <a:latin typeface="Calibri"/>
                <a:ea typeface="Calibri"/>
                <a:cs typeface="Calibri"/>
                <a:sym typeface="Calibri"/>
              </a:rPr>
              <a:t>Compétences </a:t>
            </a:r>
            <a:r>
              <a:rPr lang="sv-SE" sz="4000" dirty="0">
                <a:solidFill>
                  <a:schemeClr val="lt1"/>
                </a:solidFill>
                <a:latin typeface="Calibri"/>
                <a:ea typeface="Calibri"/>
                <a:cs typeface="Calibri"/>
                <a:sym typeface="Calibri"/>
              </a:rPr>
              <a:t>en matière d'écotourisme</a:t>
            </a:r>
            <a:endParaRPr lang="sv-SE" sz="1200" dirty="0"/>
          </a:p>
          <a:p>
            <a:pPr>
              <a:lnSpc>
                <a:spcPct val="80444"/>
              </a:lnSpc>
            </a:pPr>
            <a:endParaRPr lang="sv-SE" sz="4500" dirty="0">
              <a:solidFill>
                <a:schemeClr val="lt1"/>
              </a:solidFill>
              <a:latin typeface="Calibri"/>
              <a:ea typeface="Calibri"/>
              <a:cs typeface="Calibri"/>
              <a:sym typeface="Calibri"/>
            </a:endParaRPr>
          </a:p>
        </p:txBody>
      </p:sp>
      <p:sp>
        <p:nvSpPr>
          <p:cNvPr id="568" name="Google Shape;568;p71">
            <a:extLst>
              <a:ext uri="{FF2B5EF4-FFF2-40B4-BE49-F238E27FC236}">
                <a16:creationId xmlns:a16="http://schemas.microsoft.com/office/drawing/2014/main" id="{2C8AB39F-9F45-D9F6-44C9-D7262E9CE6B1}"/>
              </a:ext>
            </a:extLst>
          </p:cNvPr>
          <p:cNvSpPr txBox="1"/>
          <p:nvPr/>
        </p:nvSpPr>
        <p:spPr>
          <a:xfrm>
            <a:off x="263557" y="1787251"/>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cs typeface="Calibri"/>
                <a:sym typeface="Calibri"/>
              </a:rPr>
              <a:t>2C</a:t>
            </a:r>
            <a:endParaRPr sz="1401" dirty="0"/>
          </a:p>
        </p:txBody>
      </p:sp>
      <p:cxnSp>
        <p:nvCxnSpPr>
          <p:cNvPr id="569" name="Google Shape;569;p71">
            <a:extLst>
              <a:ext uri="{FF2B5EF4-FFF2-40B4-BE49-F238E27FC236}">
                <a16:creationId xmlns:a16="http://schemas.microsoft.com/office/drawing/2014/main" id="{91F3CA58-FD08-7171-F2ED-56482D8697BA}"/>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570" name="Google Shape;570;p71">
            <a:extLst>
              <a:ext uri="{FF2B5EF4-FFF2-40B4-BE49-F238E27FC236}">
                <a16:creationId xmlns:a16="http://schemas.microsoft.com/office/drawing/2014/main" id="{A2065D65-DA2A-5CE3-5BB1-A2214D65310C}"/>
              </a:ext>
            </a:extLst>
          </p:cNvPr>
          <p:cNvSpPr/>
          <p:nvPr/>
        </p:nvSpPr>
        <p:spPr>
          <a:xfrm>
            <a:off x="4864054" y="-469654"/>
            <a:ext cx="4716254" cy="4716254"/>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571" name="Google Shape;571;p71">
            <a:extLst>
              <a:ext uri="{FF2B5EF4-FFF2-40B4-BE49-F238E27FC236}">
                <a16:creationId xmlns:a16="http://schemas.microsoft.com/office/drawing/2014/main" id="{CF1B6410-3D16-E892-5975-4D0CE6EDD48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33</a:t>
            </a:fld>
            <a:endParaRPr sz="1600" dirty="0">
              <a:solidFill>
                <a:srgbClr val="8AC03B"/>
              </a:solidFill>
              <a:latin typeface="Calibri"/>
              <a:ea typeface="Calibri"/>
              <a:cs typeface="Calibri"/>
              <a:sym typeface="Calibri"/>
            </a:endParaRPr>
          </a:p>
        </p:txBody>
      </p:sp>
      <p:pic>
        <p:nvPicPr>
          <p:cNvPr id="572" name="Google Shape;572;p71">
            <a:extLst>
              <a:ext uri="{FF2B5EF4-FFF2-40B4-BE49-F238E27FC236}">
                <a16:creationId xmlns:a16="http://schemas.microsoft.com/office/drawing/2014/main" id="{2A035316-04B1-42F0-84C0-7134AC462F1F}"/>
              </a:ext>
            </a:extLst>
          </p:cNvPr>
          <p:cNvPicPr preferRelativeResize="0"/>
          <p:nvPr/>
        </p:nvPicPr>
        <p:blipFill rotWithShape="1">
          <a:blip r:embed="rId4">
            <a:alphaModFix amt="70000"/>
          </a:blip>
          <a:srcRect/>
          <a:stretch/>
        </p:blipFill>
        <p:spPr>
          <a:xfrm rot="-3551750">
            <a:off x="2442918" y="3255573"/>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573" name="Google Shape;573;p71">
            <a:extLst>
              <a:ext uri="{FF2B5EF4-FFF2-40B4-BE49-F238E27FC236}">
                <a16:creationId xmlns:a16="http://schemas.microsoft.com/office/drawing/2014/main" id="{80BA9643-B09C-16B9-D3F6-1EBE2621B41E}"/>
              </a:ext>
            </a:extLst>
          </p:cNvPr>
          <p:cNvGrpSpPr/>
          <p:nvPr/>
        </p:nvGrpSpPr>
        <p:grpSpPr>
          <a:xfrm>
            <a:off x="417171" y="3026293"/>
            <a:ext cx="1488748" cy="1737182"/>
            <a:chOff x="2307546" y="2307551"/>
            <a:chExt cx="929291" cy="1082976"/>
          </a:xfrm>
        </p:grpSpPr>
        <p:grpSp>
          <p:nvGrpSpPr>
            <p:cNvPr id="574" name="Google Shape;574;p71">
              <a:extLst>
                <a:ext uri="{FF2B5EF4-FFF2-40B4-BE49-F238E27FC236}">
                  <a16:creationId xmlns:a16="http://schemas.microsoft.com/office/drawing/2014/main" id="{53D25173-7195-2154-80BC-FA48B12CDC99}"/>
                </a:ext>
              </a:extLst>
            </p:cNvPr>
            <p:cNvGrpSpPr/>
            <p:nvPr/>
          </p:nvGrpSpPr>
          <p:grpSpPr>
            <a:xfrm>
              <a:off x="2536980" y="2723928"/>
              <a:ext cx="470423" cy="276595"/>
              <a:chOff x="2536980" y="2723928"/>
              <a:chExt cx="470423" cy="276595"/>
            </a:xfrm>
          </p:grpSpPr>
          <p:sp>
            <p:nvSpPr>
              <p:cNvPr id="575" name="Google Shape;575;p71">
                <a:extLst>
                  <a:ext uri="{FF2B5EF4-FFF2-40B4-BE49-F238E27FC236}">
                    <a16:creationId xmlns:a16="http://schemas.microsoft.com/office/drawing/2014/main" id="{CF58E5D8-21EE-C750-7606-8A48B67A62B0}"/>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76" name="Google Shape;576;p71">
                <a:extLst>
                  <a:ext uri="{FF2B5EF4-FFF2-40B4-BE49-F238E27FC236}">
                    <a16:creationId xmlns:a16="http://schemas.microsoft.com/office/drawing/2014/main" id="{5F939608-996A-1998-90E3-01B8FD6227EC}"/>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577" name="Google Shape;577;p71">
              <a:extLst>
                <a:ext uri="{FF2B5EF4-FFF2-40B4-BE49-F238E27FC236}">
                  <a16:creationId xmlns:a16="http://schemas.microsoft.com/office/drawing/2014/main" id="{91CFBA4C-B1FD-39C9-579A-370A1E2EA17E}"/>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78" name="Google Shape;578;p71">
              <a:extLst>
                <a:ext uri="{FF2B5EF4-FFF2-40B4-BE49-F238E27FC236}">
                  <a16:creationId xmlns:a16="http://schemas.microsoft.com/office/drawing/2014/main" id="{040DAA97-908C-8659-63D4-551493357CED}"/>
                </a:ext>
              </a:extLst>
            </p:cNvPr>
            <p:cNvGrpSpPr/>
            <p:nvPr/>
          </p:nvGrpSpPr>
          <p:grpSpPr>
            <a:xfrm>
              <a:off x="2307546" y="2307551"/>
              <a:ext cx="929291" cy="1082976"/>
              <a:chOff x="2307546" y="2307551"/>
              <a:chExt cx="929291" cy="1082976"/>
            </a:xfrm>
          </p:grpSpPr>
          <p:sp>
            <p:nvSpPr>
              <p:cNvPr id="579" name="Google Shape;579;p71">
                <a:extLst>
                  <a:ext uri="{FF2B5EF4-FFF2-40B4-BE49-F238E27FC236}">
                    <a16:creationId xmlns:a16="http://schemas.microsoft.com/office/drawing/2014/main" id="{3C8E367A-7993-3111-88BE-F9E2266333DC}"/>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nvGrpSpPr>
              <p:cNvPr id="580" name="Google Shape;580;p71">
                <a:extLst>
                  <a:ext uri="{FF2B5EF4-FFF2-40B4-BE49-F238E27FC236}">
                    <a16:creationId xmlns:a16="http://schemas.microsoft.com/office/drawing/2014/main" id="{FD5C4FD6-9952-A375-CD23-2481F75DFB7B}"/>
                  </a:ext>
                </a:extLst>
              </p:cNvPr>
              <p:cNvGrpSpPr/>
              <p:nvPr/>
            </p:nvGrpSpPr>
            <p:grpSpPr>
              <a:xfrm>
                <a:off x="2362016" y="2746017"/>
                <a:ext cx="820351" cy="644510"/>
                <a:chOff x="2362016" y="2746017"/>
                <a:chExt cx="820351" cy="644510"/>
              </a:xfrm>
            </p:grpSpPr>
            <p:grpSp>
              <p:nvGrpSpPr>
                <p:cNvPr id="581" name="Google Shape;581;p71">
                  <a:extLst>
                    <a:ext uri="{FF2B5EF4-FFF2-40B4-BE49-F238E27FC236}">
                      <a16:creationId xmlns:a16="http://schemas.microsoft.com/office/drawing/2014/main" id="{D1ABD5CF-A849-7557-EA36-DD8C6AF5D5E0}"/>
                    </a:ext>
                  </a:extLst>
                </p:cNvPr>
                <p:cNvGrpSpPr/>
                <p:nvPr/>
              </p:nvGrpSpPr>
              <p:grpSpPr>
                <a:xfrm>
                  <a:off x="2810981" y="2747665"/>
                  <a:ext cx="371386" cy="642862"/>
                  <a:chOff x="2810981" y="2747665"/>
                  <a:chExt cx="371386" cy="642862"/>
                </a:xfrm>
              </p:grpSpPr>
              <p:sp>
                <p:nvSpPr>
                  <p:cNvPr id="582" name="Google Shape;582;p71">
                    <a:extLst>
                      <a:ext uri="{FF2B5EF4-FFF2-40B4-BE49-F238E27FC236}">
                        <a16:creationId xmlns:a16="http://schemas.microsoft.com/office/drawing/2014/main" id="{2B0488DB-396A-AE73-8C1B-5FAE15B57658}"/>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3" name="Google Shape;583;p71">
                    <a:extLst>
                      <a:ext uri="{FF2B5EF4-FFF2-40B4-BE49-F238E27FC236}">
                        <a16:creationId xmlns:a16="http://schemas.microsoft.com/office/drawing/2014/main" id="{10658243-2FF8-1FB9-7E88-DB0A2423733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4" name="Google Shape;584;p71">
                    <a:extLst>
                      <a:ext uri="{FF2B5EF4-FFF2-40B4-BE49-F238E27FC236}">
                        <a16:creationId xmlns:a16="http://schemas.microsoft.com/office/drawing/2014/main" id="{5486E2B6-B178-5AC8-4C6F-2A5D0C51584C}"/>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585" name="Google Shape;585;p71">
                  <a:extLst>
                    <a:ext uri="{FF2B5EF4-FFF2-40B4-BE49-F238E27FC236}">
                      <a16:creationId xmlns:a16="http://schemas.microsoft.com/office/drawing/2014/main" id="{B6223485-A049-6E39-8D74-760528E687E4}"/>
                    </a:ext>
                  </a:extLst>
                </p:cNvPr>
                <p:cNvGrpSpPr/>
                <p:nvPr/>
              </p:nvGrpSpPr>
              <p:grpSpPr>
                <a:xfrm>
                  <a:off x="2362016" y="2746017"/>
                  <a:ext cx="369735" cy="644510"/>
                  <a:chOff x="2362016" y="2746017"/>
                  <a:chExt cx="369735" cy="644510"/>
                </a:xfrm>
              </p:grpSpPr>
              <p:sp>
                <p:nvSpPr>
                  <p:cNvPr id="586" name="Google Shape;586;p71">
                    <a:extLst>
                      <a:ext uri="{FF2B5EF4-FFF2-40B4-BE49-F238E27FC236}">
                        <a16:creationId xmlns:a16="http://schemas.microsoft.com/office/drawing/2014/main" id="{7FDE8B1C-D017-D110-A5DF-6B6D2319630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7" name="Google Shape;587;p71">
                    <a:extLst>
                      <a:ext uri="{FF2B5EF4-FFF2-40B4-BE49-F238E27FC236}">
                        <a16:creationId xmlns:a16="http://schemas.microsoft.com/office/drawing/2014/main" id="{EADDA609-D27B-6BDB-9DFC-C1CF94B41D1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588" name="Google Shape;588;p71">
                    <a:extLst>
                      <a:ext uri="{FF2B5EF4-FFF2-40B4-BE49-F238E27FC236}">
                        <a16:creationId xmlns:a16="http://schemas.microsoft.com/office/drawing/2014/main" id="{64562581-A600-8214-23E4-2A80787995E3}"/>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grpSp>
      </p:grpSp>
    </p:spTree>
    <p:extLst>
      <p:ext uri="{BB962C8B-B14F-4D97-AF65-F5344CB8AC3E}">
        <p14:creationId xmlns:p14="http://schemas.microsoft.com/office/powerpoint/2010/main" val="20029148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440B99FC-8875-52C9-A0A6-AE86F454AA9C}"/>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6B18B2D4-CE81-35BD-C8E8-0B4B8CB340FE}"/>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77A23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0F530CA2-1295-46D5-02AC-51F106C50DFD}"/>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6" name="Google Shape;596;p72">
            <a:extLst>
              <a:ext uri="{FF2B5EF4-FFF2-40B4-BE49-F238E27FC236}">
                <a16:creationId xmlns:a16="http://schemas.microsoft.com/office/drawing/2014/main" id="{2545BB7C-E747-35BD-67DB-53988D980A67}"/>
              </a:ext>
            </a:extLst>
          </p:cNvPr>
          <p:cNvSpPr txBox="1">
            <a:spLocks noGrp="1"/>
          </p:cNvSpPr>
          <p:nvPr>
            <p:ph type="body" idx="2"/>
          </p:nvPr>
        </p:nvSpPr>
        <p:spPr>
          <a:xfrm>
            <a:off x="408700" y="706335"/>
            <a:ext cx="897977" cy="289173"/>
          </a:xfrm>
          <a:prstGeom prst="rect">
            <a:avLst/>
          </a:prstGeom>
          <a:noFill/>
          <a:ln>
            <a:noFill/>
          </a:ln>
        </p:spPr>
        <p:txBody>
          <a:bodyPr spcFirstLastPara="1" wrap="square" lIns="91426" tIns="91426" rIns="91426" bIns="91426" anchor="t" anchorCtr="0">
            <a:noAutofit/>
          </a:bodyPr>
          <a:lstStyle/>
          <a:p>
            <a:pPr marL="0" indent="0"/>
            <a:r>
              <a:rPr lang="it" sz="4000" dirty="0"/>
              <a:t>2C</a:t>
            </a:r>
            <a:endParaRPr dirty="0"/>
          </a:p>
        </p:txBody>
      </p:sp>
      <p:sp>
        <p:nvSpPr>
          <p:cNvPr id="597" name="Google Shape;597;p72">
            <a:extLst>
              <a:ext uri="{FF2B5EF4-FFF2-40B4-BE49-F238E27FC236}">
                <a16:creationId xmlns:a16="http://schemas.microsoft.com/office/drawing/2014/main" id="{47CEE3C5-B5A0-419D-81B7-020556835945}"/>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cxnSp>
        <p:nvCxnSpPr>
          <p:cNvPr id="599" name="Google Shape;599;p72">
            <a:extLst>
              <a:ext uri="{FF2B5EF4-FFF2-40B4-BE49-F238E27FC236}">
                <a16:creationId xmlns:a16="http://schemas.microsoft.com/office/drawing/2014/main" id="{E14CA168-1159-5560-B1FC-E73E5AE95A02}"/>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00" name="Google Shape;600;p72">
            <a:extLst>
              <a:ext uri="{FF2B5EF4-FFF2-40B4-BE49-F238E27FC236}">
                <a16:creationId xmlns:a16="http://schemas.microsoft.com/office/drawing/2014/main" id="{7C602662-9651-E6FF-53BB-AC485931551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34</a:t>
            </a:fld>
            <a:endParaRPr dirty="0"/>
          </a:p>
        </p:txBody>
      </p:sp>
      <p:sp>
        <p:nvSpPr>
          <p:cNvPr id="6" name="Google Shape;460;p68">
            <a:extLst>
              <a:ext uri="{FF2B5EF4-FFF2-40B4-BE49-F238E27FC236}">
                <a16:creationId xmlns:a16="http://schemas.microsoft.com/office/drawing/2014/main" id="{C704354D-07DB-C084-7B27-3BA695C1A089}"/>
              </a:ext>
            </a:extLst>
          </p:cNvPr>
          <p:cNvSpPr txBox="1"/>
          <p:nvPr/>
        </p:nvSpPr>
        <p:spPr>
          <a:xfrm>
            <a:off x="2284169" y="1485583"/>
            <a:ext cx="6277129" cy="2226214"/>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Dans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ce module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vous vous efforcerez </a:t>
            </a:r>
            <a:r>
              <a:rPr lang="sv-SE" sz="1600" dirty="0">
                <a:solidFill>
                  <a:schemeClr val="tx2">
                    <a:lumMod val="50000"/>
                  </a:schemeClr>
                </a:solidFill>
                <a:latin typeface="Calibri" panose="020F0502020204030204" pitchFamily="34" charset="0"/>
                <a:cs typeface="Calibri" panose="020F0502020204030204" pitchFamily="34" charset="0"/>
              </a:rPr>
              <a:t>d'</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aligner vos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passions et vos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points forts sur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aptitudes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compétences nécessaires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réussir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dans 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écotourisme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En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faisant le lien entre votre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ikigai</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votre objectif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et les compétences de base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du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secteur, vous aurez un aperçu des carrières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possibles,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 compris </a:t>
            </a:r>
            <a:r>
              <a:rPr lang="sv-SE" sz="1600" dirty="0">
                <a:solidFill>
                  <a:schemeClr val="tx2">
                    <a:lumMod val="50000"/>
                  </a:schemeClr>
                </a:solidFill>
                <a:latin typeface="Calibri" panose="020F0502020204030204" pitchFamily="34" charset="0"/>
                <a:cs typeface="Calibri" panose="020F0502020204030204" pitchFamily="34" charset="0"/>
              </a:rPr>
              <a:t>des </a:t>
            </a:r>
            <a:r>
              <a:rPr lang="sv-SE" sz="1600" dirty="0" err="1">
                <a:solidFill>
                  <a:schemeClr val="tx2">
                    <a:lumMod val="50000"/>
                  </a:schemeClr>
                </a:solidFill>
                <a:latin typeface="Calibri" panose="020F0502020204030204" pitchFamily="34" charset="0"/>
                <a:cs typeface="Calibri" panose="020F0502020204030204" pitchFamily="34" charset="0"/>
              </a:rPr>
              <a:t>possibilités d'</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entrepreneuriat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Nous vous aiderons également à développer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un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cycle de développement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personnel, en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explorant des outils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des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exercices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permettant de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définir des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étapes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concrètes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atteindre vos objectifs de carrière tout en évoluant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en tant que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professionnel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dans le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domaine.</a:t>
            </a:r>
          </a:p>
        </p:txBody>
      </p:sp>
      <p:sp>
        <p:nvSpPr>
          <p:cNvPr id="7" name="Google Shape;594;p72">
            <a:extLst>
              <a:ext uri="{FF2B5EF4-FFF2-40B4-BE49-F238E27FC236}">
                <a16:creationId xmlns:a16="http://schemas.microsoft.com/office/drawing/2014/main" id="{0B5E8BD0-DE64-FEE2-AE5D-A8DE902AD5AD}"/>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Vue d'ensemble</a:t>
            </a:r>
            <a:endParaRPr lang="sv-SE" dirty="0"/>
          </a:p>
        </p:txBody>
      </p:sp>
      <p:sp>
        <p:nvSpPr>
          <p:cNvPr id="2" name="ZoneTexte 1">
            <a:extLst>
              <a:ext uri="{FF2B5EF4-FFF2-40B4-BE49-F238E27FC236}">
                <a16:creationId xmlns:a16="http://schemas.microsoft.com/office/drawing/2014/main" id="{ABE58B75-992D-47ED-0026-B2418005839D}"/>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410932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7A490A8F-B008-73F0-1DD1-7B8E50F6DFF5}"/>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45B843E5-628B-28C7-8DD0-4096DB96AA0C}"/>
              </a:ext>
            </a:extLst>
          </p:cNvPr>
          <p:cNvSpPr txBox="1"/>
          <p:nvPr/>
        </p:nvSpPr>
        <p:spPr>
          <a:xfrm>
            <a:off x="2740686" y="1057235"/>
            <a:ext cx="5138068" cy="2472435"/>
          </a:xfrm>
          <a:prstGeom prst="rect">
            <a:avLst/>
          </a:prstGeom>
          <a:noFill/>
          <a:ln>
            <a:noFill/>
          </a:ln>
        </p:spPr>
        <p:txBody>
          <a:bodyPr spcFirstLastPara="1" wrap="square" lIns="0" tIns="10124" rIns="0" bIns="0" anchor="t" anchorCtr="0">
            <a:spAutoFit/>
          </a:bodyPr>
          <a:lstStyle/>
          <a:p>
            <a:pPr marL="285750" indent="-285750" algn="l">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Sensibilisation à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l'environnement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Connaissance des écosystèmes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de 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biodiversité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des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efforts de conservation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Sensibilité culturelle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Respect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des traditions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locales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promotion d'un tourisme responsable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Compétences en matière de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communication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Engager les visiteurs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éduquer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promouvoir la durabilité</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Leadership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et travail d'équipe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Gérer des projets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inspirer un comportement durable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Adaptabilité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résilience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Relever des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défis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dans des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environnements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divers.</a:t>
            </a:r>
          </a:p>
        </p:txBody>
      </p:sp>
      <p:sp>
        <p:nvSpPr>
          <p:cNvPr id="379" name="Google Shape;379;p64">
            <a:extLst>
              <a:ext uri="{FF2B5EF4-FFF2-40B4-BE49-F238E27FC236}">
                <a16:creationId xmlns:a16="http://schemas.microsoft.com/office/drawing/2014/main" id="{368FE8AE-01A2-7559-0541-302178B9E2C3}"/>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3DA7624A-D6F8-428D-2FD6-096C2215845F}"/>
              </a:ext>
            </a:extLst>
          </p:cNvPr>
          <p:cNvSpPr txBox="1">
            <a:spLocks noGrp="1"/>
          </p:cNvSpPr>
          <p:nvPr>
            <p:ph type="body" idx="2"/>
          </p:nvPr>
        </p:nvSpPr>
        <p:spPr>
          <a:xfrm>
            <a:off x="2710206"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Compétences clés </a:t>
            </a:r>
            <a:r>
              <a:rPr lang="sv-SE" dirty="0"/>
              <a:t>en écotourisme</a:t>
            </a:r>
          </a:p>
        </p:txBody>
      </p:sp>
      <p:pic>
        <p:nvPicPr>
          <p:cNvPr id="382" name="Google Shape;382;p64">
            <a:extLst>
              <a:ext uri="{FF2B5EF4-FFF2-40B4-BE49-F238E27FC236}">
                <a16:creationId xmlns:a16="http://schemas.microsoft.com/office/drawing/2014/main" id="{07874BD3-C270-A9C4-CF3E-B5CB34645FF4}"/>
              </a:ext>
            </a:extLst>
          </p:cNvPr>
          <p:cNvPicPr preferRelativeResize="0"/>
          <p:nvPr/>
        </p:nvPicPr>
        <p:blipFill rotWithShape="1">
          <a:blip r:embed="rId3">
            <a:alphaModFix amt="70000"/>
          </a:blip>
          <a:srcRect/>
          <a:stretch/>
        </p:blipFill>
        <p:spPr>
          <a:xfrm flipH="1">
            <a:off x="6529084" y="287508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948D75AB-9B36-7D7D-BD11-F628D4FD413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35</a:t>
            </a:fld>
            <a:endParaRPr dirty="0"/>
          </a:p>
        </p:txBody>
      </p:sp>
      <p:sp>
        <p:nvSpPr>
          <p:cNvPr id="2" name="Google Shape;456;p68">
            <a:extLst>
              <a:ext uri="{FF2B5EF4-FFF2-40B4-BE49-F238E27FC236}">
                <a16:creationId xmlns:a16="http://schemas.microsoft.com/office/drawing/2014/main" id="{A3AE30D3-4518-1BF7-2F7A-49554DB808C2}"/>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Bâtir une carrière réussie </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A4071B2A-8E2E-BD59-FF2D-C5F63BC76718}"/>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B535B58F-04FA-020F-7AD4-1BEE84095EF8}"/>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
        <p:nvSpPr>
          <p:cNvPr id="6" name="ZoneTexte 5">
            <a:extLst>
              <a:ext uri="{FF2B5EF4-FFF2-40B4-BE49-F238E27FC236}">
                <a16:creationId xmlns:a16="http://schemas.microsoft.com/office/drawing/2014/main" id="{E1C2F47A-004D-13A6-E488-6D60B8510F3D}"/>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8253620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F67AA56D-3683-DC56-FB4A-7A456DD30A1D}"/>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F7BB912-A440-548D-3EEC-79C986B7C258}"/>
              </a:ext>
            </a:extLst>
          </p:cNvPr>
          <p:cNvSpPr txBox="1"/>
          <p:nvPr/>
        </p:nvSpPr>
        <p:spPr>
          <a:xfrm>
            <a:off x="2740686" y="1057235"/>
            <a:ext cx="5138068" cy="2472435"/>
          </a:xfrm>
          <a:prstGeom prst="rect">
            <a:avLst/>
          </a:prstGeom>
          <a:noFill/>
          <a:ln>
            <a:noFill/>
          </a:ln>
        </p:spPr>
        <p:txBody>
          <a:bodyPr spcFirstLastPara="1" wrap="square" lIns="0" tIns="10124" rIns="0" bIns="0" anchor="t" anchorCtr="0">
            <a:spAutoFit/>
          </a:bodyPr>
          <a:lstStyle/>
          <a:p>
            <a:pPr marL="285750" indent="-285750" algn="l">
              <a:buFont typeface="Wingdings" pitchFamily="2" charset="2"/>
              <a:buChar char="v"/>
            </a:pPr>
            <a:r>
              <a:rPr lang="sv-SE" sz="1600" b="1" dirty="0" err="1">
                <a:solidFill>
                  <a:schemeClr val="tx2">
                    <a:lumMod val="50000"/>
                  </a:schemeClr>
                </a:solidFill>
                <a:latin typeface="Calibri" panose="020F0502020204030204" pitchFamily="34" charset="0"/>
                <a:cs typeface="Calibri" panose="020F0502020204030204" pitchFamily="34" charset="0"/>
              </a:rPr>
              <a:t>Aptitude à résoudre</a:t>
            </a:r>
            <a:r>
              <a:rPr lang="sv-SE" sz="1600" b="1" dirty="0">
                <a:solidFill>
                  <a:schemeClr val="tx2">
                    <a:lumMod val="50000"/>
                  </a:schemeClr>
                </a:solidFill>
                <a:latin typeface="Calibri" panose="020F0502020204030204" pitchFamily="34" charset="0"/>
                <a:cs typeface="Calibri" panose="020F0502020204030204" pitchFamily="34" charset="0"/>
              </a:rPr>
              <a:t> les </a:t>
            </a:r>
            <a:r>
              <a:rPr lang="sv-SE" sz="1600" dirty="0" err="1">
                <a:solidFill>
                  <a:schemeClr val="tx2">
                    <a:lumMod val="50000"/>
                  </a:schemeClr>
                </a:solidFill>
                <a:latin typeface="Calibri" panose="020F0502020204030204" pitchFamily="34" charset="0"/>
                <a:cs typeface="Calibri" panose="020F0502020204030204" pitchFamily="34" charset="0"/>
              </a:rPr>
              <a:t>problèmes </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Faire preuve de créativité pour relever les défis de la conservation</a:t>
            </a:r>
            <a:r>
              <a:rPr lang="sv-SE" sz="1600" dirty="0">
                <a:solidFill>
                  <a:schemeClr val="tx2">
                    <a:lumMod val="50000"/>
                  </a:schemeClr>
                </a:solidFill>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dirty="0" err="1">
                <a:solidFill>
                  <a:schemeClr val="tx2">
                    <a:lumMod val="50000"/>
                  </a:schemeClr>
                </a:solidFill>
                <a:latin typeface="Calibri" panose="020F0502020204030204" pitchFamily="34" charset="0"/>
                <a:cs typeface="Calibri" panose="020F0502020204030204" pitchFamily="34" charset="0"/>
              </a:rPr>
              <a:t>Orientation vers le </a:t>
            </a:r>
            <a:r>
              <a:rPr lang="sv-SE" sz="1600" b="1" dirty="0">
                <a:solidFill>
                  <a:schemeClr val="tx2">
                    <a:lumMod val="50000"/>
                  </a:schemeClr>
                </a:solidFill>
                <a:latin typeface="Calibri" panose="020F0502020204030204" pitchFamily="34" charset="0"/>
                <a:cs typeface="Calibri" panose="020F0502020204030204" pitchFamily="34" charset="0"/>
              </a:rPr>
              <a:t>service à </a:t>
            </a:r>
            <a:r>
              <a:rPr lang="sv-SE" sz="1600" b="1" dirty="0" err="1">
                <a:solidFill>
                  <a:schemeClr val="tx2">
                    <a:lumMod val="50000"/>
                  </a:schemeClr>
                </a:solidFill>
                <a:latin typeface="Calibri" panose="020F0502020204030204" pitchFamily="34" charset="0"/>
                <a:cs typeface="Calibri" panose="020F0502020204030204" pitchFamily="34" charset="0"/>
              </a:rPr>
              <a:t>la clientèle </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Améliorer l'expérience des visiteurs de manière responsable</a:t>
            </a:r>
            <a:r>
              <a:rPr lang="sv-SE" sz="1600" dirty="0">
                <a:solidFill>
                  <a:schemeClr val="tx2">
                    <a:lumMod val="50000"/>
                  </a:schemeClr>
                </a:solidFill>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dirty="0" err="1">
                <a:solidFill>
                  <a:schemeClr val="tx2">
                    <a:lumMod val="50000"/>
                  </a:schemeClr>
                </a:solidFill>
                <a:latin typeface="Calibri" panose="020F0502020204030204" pitchFamily="34" charset="0"/>
                <a:cs typeface="Calibri" panose="020F0502020204030204" pitchFamily="34" charset="0"/>
              </a:rPr>
              <a:t>Comportement éthique </a:t>
            </a:r>
            <a:r>
              <a:rPr lang="sv-SE" sz="1600" b="1" dirty="0">
                <a:solidFill>
                  <a:schemeClr val="tx2">
                    <a:lumMod val="50000"/>
                  </a:schemeClr>
                </a:solidFill>
                <a:latin typeface="Calibri" panose="020F0502020204030204" pitchFamily="34" charset="0"/>
                <a:cs typeface="Calibri" panose="020F0502020204030204" pitchFamily="34" charset="0"/>
              </a:rPr>
              <a:t>et </a:t>
            </a:r>
            <a:r>
              <a:rPr lang="sv-SE" sz="1600" b="1" dirty="0" err="1">
                <a:solidFill>
                  <a:schemeClr val="tx2">
                    <a:lumMod val="50000"/>
                  </a:schemeClr>
                </a:solidFill>
                <a:latin typeface="Calibri" panose="020F0502020204030204" pitchFamily="34" charset="0"/>
                <a:cs typeface="Calibri" panose="020F0502020204030204" pitchFamily="34" charset="0"/>
              </a:rPr>
              <a:t>responsable </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Respecter la durabilité </a:t>
            </a:r>
            <a:r>
              <a:rPr lang="sv-SE" sz="1600" dirty="0">
                <a:solidFill>
                  <a:schemeClr val="tx2">
                    <a:lumMod val="50000"/>
                  </a:schemeClr>
                </a:solidFill>
                <a:latin typeface="Calibri" panose="020F0502020204030204" pitchFamily="34" charset="0"/>
                <a:cs typeface="Calibri" panose="020F0502020204030204" pitchFamily="34" charset="0"/>
              </a:rPr>
              <a:t>et le </a:t>
            </a:r>
            <a:r>
              <a:rPr lang="sv-SE" sz="1600" dirty="0" err="1">
                <a:solidFill>
                  <a:schemeClr val="tx2">
                    <a:lumMod val="50000"/>
                  </a:schemeClr>
                </a:solidFill>
                <a:latin typeface="Calibri" panose="020F0502020204030204" pitchFamily="34" charset="0"/>
                <a:cs typeface="Calibri" panose="020F0502020204030204" pitchFamily="34" charset="0"/>
              </a:rPr>
              <a:t>bien-être de la communauté</a:t>
            </a:r>
            <a:r>
              <a:rPr lang="sv-SE" sz="1600" dirty="0">
                <a:solidFill>
                  <a:schemeClr val="tx2">
                    <a:lumMod val="50000"/>
                  </a:schemeClr>
                </a:solidFill>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dirty="0" err="1">
                <a:solidFill>
                  <a:schemeClr val="tx2">
                    <a:lumMod val="50000"/>
                  </a:schemeClr>
                </a:solidFill>
                <a:latin typeface="Calibri" panose="020F0502020204030204" pitchFamily="34" charset="0"/>
                <a:cs typeface="Calibri" panose="020F0502020204030204" pitchFamily="34" charset="0"/>
              </a:rPr>
              <a:t>Esprit d'entreprise </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Innover </a:t>
            </a:r>
            <a:r>
              <a:rPr lang="sv-SE" sz="1600" dirty="0">
                <a:solidFill>
                  <a:schemeClr val="tx2">
                    <a:lumMod val="50000"/>
                  </a:schemeClr>
                </a:solidFill>
                <a:latin typeface="Calibri" panose="020F0502020204030204" pitchFamily="34" charset="0"/>
                <a:cs typeface="Calibri" panose="020F0502020204030204" pitchFamily="34" charset="0"/>
              </a:rPr>
              <a:t>et </a:t>
            </a:r>
            <a:r>
              <a:rPr lang="sv-SE" sz="1600" dirty="0" err="1">
                <a:solidFill>
                  <a:schemeClr val="tx2">
                    <a:lumMod val="50000"/>
                  </a:schemeClr>
                </a:solidFill>
                <a:latin typeface="Calibri" panose="020F0502020204030204" pitchFamily="34" charset="0"/>
                <a:cs typeface="Calibri" panose="020F0502020204030204" pitchFamily="34" charset="0"/>
              </a:rPr>
              <a:t>développer des entreprises durables</a:t>
            </a:r>
            <a:r>
              <a:rPr lang="sv-SE" sz="1600" dirty="0">
                <a:solidFill>
                  <a:schemeClr val="tx2">
                    <a:lumMod val="50000"/>
                  </a:schemeClr>
                </a:solidFill>
                <a:latin typeface="Calibri" panose="020F0502020204030204" pitchFamily="34" charset="0"/>
                <a:cs typeface="Calibri" panose="020F0502020204030204" pitchFamily="34" charset="0"/>
              </a:rPr>
              <a:t>.</a:t>
            </a:r>
          </a:p>
          <a:p>
            <a:pPr marL="285750" indent="-285750" algn="l">
              <a:buFont typeface="Wingdings" pitchFamily="2" charset="2"/>
              <a:buChar char="v"/>
            </a:pPr>
            <a:r>
              <a:rPr lang="sv-SE" sz="1600" b="1" dirty="0">
                <a:solidFill>
                  <a:schemeClr val="tx2">
                    <a:lumMod val="50000"/>
                  </a:schemeClr>
                </a:solidFill>
                <a:latin typeface="Calibri" panose="020F0502020204030204" pitchFamily="34" charset="0"/>
                <a:cs typeface="Calibri" panose="020F0502020204030204" pitchFamily="34" charset="0"/>
              </a:rPr>
              <a:t>Apprentissage et </a:t>
            </a:r>
            <a:r>
              <a:rPr lang="sv-SE" sz="1600" b="1" dirty="0" err="1">
                <a:solidFill>
                  <a:schemeClr val="tx2">
                    <a:lumMod val="50000"/>
                  </a:schemeClr>
                </a:solidFill>
                <a:latin typeface="Calibri" panose="020F0502020204030204" pitchFamily="34" charset="0"/>
                <a:cs typeface="Calibri" panose="020F0502020204030204" pitchFamily="34" charset="0"/>
              </a:rPr>
              <a:t>amélioration continus </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Se tenir au </a:t>
            </a:r>
            <a:r>
              <a:rPr lang="sv-SE" sz="1600" dirty="0">
                <a:solidFill>
                  <a:schemeClr val="tx2">
                    <a:lumMod val="50000"/>
                  </a:schemeClr>
                </a:solidFill>
                <a:latin typeface="Calibri" panose="020F0502020204030204" pitchFamily="34" charset="0"/>
                <a:cs typeface="Calibri" panose="020F0502020204030204" pitchFamily="34" charset="0"/>
              </a:rPr>
              <a:t>courant des meilleures </a:t>
            </a:r>
            <a:r>
              <a:rPr lang="sv-SE" sz="1600" dirty="0" err="1">
                <a:solidFill>
                  <a:schemeClr val="tx2">
                    <a:lumMod val="50000"/>
                  </a:schemeClr>
                </a:solidFill>
                <a:latin typeface="Calibri" panose="020F0502020204030204" pitchFamily="34" charset="0"/>
                <a:cs typeface="Calibri" panose="020F0502020204030204" pitchFamily="34" charset="0"/>
              </a:rPr>
              <a:t>pratiques </a:t>
            </a:r>
            <a:r>
              <a:rPr lang="sv-SE" sz="1600" dirty="0">
                <a:solidFill>
                  <a:schemeClr val="tx2">
                    <a:lumMod val="50000"/>
                  </a:schemeClr>
                </a:solidFill>
                <a:latin typeface="Calibri" panose="020F0502020204030204" pitchFamily="34" charset="0"/>
                <a:cs typeface="Calibri" panose="020F0502020204030204" pitchFamily="34" charset="0"/>
              </a:rPr>
              <a:t>et des tendances.</a:t>
            </a: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5360F884-FB51-0C8C-CA5F-582BA488AEBB}"/>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A36BC7B4-9F1B-9454-9FEA-E272A093BBAB}"/>
              </a:ext>
            </a:extLst>
          </p:cNvPr>
          <p:cNvSpPr txBox="1">
            <a:spLocks noGrp="1"/>
          </p:cNvSpPr>
          <p:nvPr>
            <p:ph type="body" idx="2"/>
          </p:nvPr>
        </p:nvSpPr>
        <p:spPr>
          <a:xfrm>
            <a:off x="2710206"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Compétences clés </a:t>
            </a:r>
            <a:r>
              <a:rPr lang="sv-SE" sz="2000" dirty="0"/>
              <a:t>en écotourisme</a:t>
            </a:r>
          </a:p>
        </p:txBody>
      </p:sp>
      <p:pic>
        <p:nvPicPr>
          <p:cNvPr id="382" name="Google Shape;382;p64">
            <a:extLst>
              <a:ext uri="{FF2B5EF4-FFF2-40B4-BE49-F238E27FC236}">
                <a16:creationId xmlns:a16="http://schemas.microsoft.com/office/drawing/2014/main" id="{150C9B78-FC14-CB21-EE95-1E9051EFC26E}"/>
              </a:ext>
            </a:extLst>
          </p:cNvPr>
          <p:cNvPicPr preferRelativeResize="0"/>
          <p:nvPr/>
        </p:nvPicPr>
        <p:blipFill rotWithShape="1">
          <a:blip r:embed="rId3">
            <a:alphaModFix amt="70000"/>
          </a:blip>
          <a:srcRect/>
          <a:stretch/>
        </p:blipFill>
        <p:spPr>
          <a:xfrm flipH="1">
            <a:off x="6529084" y="287508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98FA845-CB95-F6DB-70BD-952DABF63120}"/>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36</a:t>
            </a:fld>
            <a:endParaRPr dirty="0"/>
          </a:p>
        </p:txBody>
      </p:sp>
      <p:cxnSp>
        <p:nvCxnSpPr>
          <p:cNvPr id="3" name="Google Shape;458;p68">
            <a:extLst>
              <a:ext uri="{FF2B5EF4-FFF2-40B4-BE49-F238E27FC236}">
                <a16:creationId xmlns:a16="http://schemas.microsoft.com/office/drawing/2014/main" id="{5AED2F6A-54A3-5B48-703C-C8404BB6A2D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9561808D-6CCC-F331-B730-89F185C190D8}"/>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
        <p:nvSpPr>
          <p:cNvPr id="7" name="Google Shape;456;p68">
            <a:extLst>
              <a:ext uri="{FF2B5EF4-FFF2-40B4-BE49-F238E27FC236}">
                <a16:creationId xmlns:a16="http://schemas.microsoft.com/office/drawing/2014/main" id="{B04A9E0D-3D25-A2D1-3547-48B51A1DCAAA}"/>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Bâtir une carrière réussie </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3500" b="1" dirty="0">
              <a:solidFill>
                <a:schemeClr val="lt1"/>
              </a:solidFill>
              <a:latin typeface="Calibri"/>
              <a:ea typeface="Calibri"/>
              <a:cs typeface="Calibri"/>
              <a:sym typeface="Calibri"/>
            </a:endParaRPr>
          </a:p>
        </p:txBody>
      </p:sp>
      <p:sp>
        <p:nvSpPr>
          <p:cNvPr id="8" name="ZoneTexte 7">
            <a:extLst>
              <a:ext uri="{FF2B5EF4-FFF2-40B4-BE49-F238E27FC236}">
                <a16:creationId xmlns:a16="http://schemas.microsoft.com/office/drawing/2014/main" id="{D98D4FC9-3BF6-2895-0832-D4B13AD44176}"/>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14822707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C17E3E7D-D8DC-B96D-02E0-E4C57415A8AD}"/>
            </a:ext>
          </a:extLst>
        </p:cNvPr>
        <p:cNvGrpSpPr/>
        <p:nvPr/>
      </p:nvGrpSpPr>
      <p:grpSpPr>
        <a:xfrm>
          <a:off x="0" y="0"/>
          <a:ext cx="0" cy="0"/>
          <a:chOff x="0" y="0"/>
          <a:chExt cx="0" cy="0"/>
        </a:xfrm>
      </p:grpSpPr>
      <p:pic>
        <p:nvPicPr>
          <p:cNvPr id="6" name="Bildobjekt 5" descr="En bild som visar person, Människoansikte, klädsel, person&#10;&#10;AI-genererat innehåll kan vara felaktigt.">
            <a:extLst>
              <a:ext uri="{FF2B5EF4-FFF2-40B4-BE49-F238E27FC236}">
                <a16:creationId xmlns:a16="http://schemas.microsoft.com/office/drawing/2014/main" id="{D6C38659-D466-63ED-415F-9C555A41E70F}"/>
              </a:ext>
            </a:extLst>
          </p:cNvPr>
          <p:cNvPicPr>
            <a:picLocks noChangeAspect="1"/>
          </p:cNvPicPr>
          <p:nvPr/>
        </p:nvPicPr>
        <p:blipFill>
          <a:blip r:embed="rId3"/>
          <a:stretch>
            <a:fillRect/>
          </a:stretch>
        </p:blipFill>
        <p:spPr>
          <a:xfrm>
            <a:off x="1" y="0"/>
            <a:ext cx="3366670" cy="3762531"/>
          </a:xfrm>
          <a:prstGeom prst="rect">
            <a:avLst/>
          </a:prstGeom>
        </p:spPr>
      </p:pic>
      <p:sp>
        <p:nvSpPr>
          <p:cNvPr id="1375" name="Google Shape;1375;p95">
            <a:extLst>
              <a:ext uri="{FF2B5EF4-FFF2-40B4-BE49-F238E27FC236}">
                <a16:creationId xmlns:a16="http://schemas.microsoft.com/office/drawing/2014/main" id="{43175859-8F1C-C9D9-E628-88B0B740B0A7}"/>
              </a:ext>
            </a:extLst>
          </p:cNvPr>
          <p:cNvSpPr txBox="1"/>
          <p:nvPr/>
        </p:nvSpPr>
        <p:spPr>
          <a:xfrm>
            <a:off x="3761412" y="558171"/>
            <a:ext cx="5101868"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ea typeface="Calibri"/>
                <a:cs typeface="Calibri"/>
                <a:sym typeface="Calibri"/>
              </a:rPr>
              <a:t>Retournez </a:t>
            </a:r>
            <a:r>
              <a:rPr lang="sv-SE" sz="3500" b="1" dirty="0">
                <a:solidFill>
                  <a:srgbClr val="8ABF3B"/>
                </a:solidFill>
                <a:latin typeface="Calibri"/>
                <a:ea typeface="Calibri"/>
                <a:cs typeface="Calibri"/>
                <a:sym typeface="Calibri"/>
              </a:rPr>
              <a:t>à </a:t>
            </a:r>
            <a:r>
              <a:rPr lang="sv-SE" sz="3500" b="1" dirty="0" err="1">
                <a:solidFill>
                  <a:srgbClr val="8ABF3B"/>
                </a:solidFill>
                <a:latin typeface="Calibri"/>
                <a:ea typeface="Calibri"/>
                <a:cs typeface="Calibri"/>
                <a:sym typeface="Calibri"/>
              </a:rPr>
              <a:t>votre Ikigai </a:t>
            </a:r>
            <a:r>
              <a:rPr lang="sv-SE" sz="3500" b="1" dirty="0">
                <a:solidFill>
                  <a:srgbClr val="8ABF3B"/>
                </a:solidFill>
                <a:latin typeface="Calibri"/>
                <a:ea typeface="Calibri"/>
                <a:cs typeface="Calibri"/>
                <a:sym typeface="Calibri"/>
              </a:rPr>
              <a:t>!</a:t>
            </a:r>
            <a:endParaRPr lang="sv-SE" sz="1401" dirty="0"/>
          </a:p>
        </p:txBody>
      </p:sp>
      <p:sp>
        <p:nvSpPr>
          <p:cNvPr id="1376" name="Google Shape;1376;p95">
            <a:extLst>
              <a:ext uri="{FF2B5EF4-FFF2-40B4-BE49-F238E27FC236}">
                <a16:creationId xmlns:a16="http://schemas.microsoft.com/office/drawing/2014/main" id="{04FB69E6-DE00-BC01-F8AE-0CA22EBD4139}"/>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37</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A273E861-595D-9331-7016-38F86FCED21C}"/>
              </a:ext>
            </a:extLst>
          </p:cNvPr>
          <p:cNvSpPr txBox="1">
            <a:spLocks noGrp="1"/>
          </p:cNvSpPr>
          <p:nvPr>
            <p:ph type="body" idx="1"/>
          </p:nvPr>
        </p:nvSpPr>
        <p:spPr>
          <a:xfrm>
            <a:off x="3746422" y="1281111"/>
            <a:ext cx="5101868" cy="2927872"/>
          </a:xfrm>
          <a:prstGeom prst="rect">
            <a:avLst/>
          </a:prstGeom>
          <a:noFill/>
          <a:ln>
            <a:noFill/>
          </a:ln>
        </p:spPr>
        <p:txBody>
          <a:bodyPr spcFirstLastPara="1" wrap="square" lIns="91426" tIns="91426" rIns="91426" bIns="91426" anchor="t" anchorCtr="0">
            <a:normAutofit/>
          </a:bodyPr>
          <a:lstStyle/>
          <a:p>
            <a:pPr marL="0" indent="0"/>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Une fois que vous aurez déterminé votre ikigai, vous pourrez utiliser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questions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diapositives suivantes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faire correspondre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vos découvertes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vos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idées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aux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compétences requises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une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carrière dans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écotourisme</a:t>
            </a:r>
            <a:r>
              <a:rPr lang="sv-SE" sz="1600" dirty="0">
                <a:solidFill>
                  <a:schemeClr val="tx2">
                    <a:lumMod val="50000"/>
                  </a:schemeClr>
                </a:solidFill>
                <a:latin typeface="Calibri" panose="020F0502020204030204" pitchFamily="34" charset="0"/>
                <a:cs typeface="Calibri" panose="020F0502020204030204" pitchFamily="34" charset="0"/>
              </a:rPr>
              <a:t>. C'est parti !</a:t>
            </a:r>
          </a:p>
        </p:txBody>
      </p:sp>
      <p:grpSp>
        <p:nvGrpSpPr>
          <p:cNvPr id="1378" name="Google Shape;1378;p95">
            <a:extLst>
              <a:ext uri="{FF2B5EF4-FFF2-40B4-BE49-F238E27FC236}">
                <a16:creationId xmlns:a16="http://schemas.microsoft.com/office/drawing/2014/main" id="{724A0485-37F2-94F8-6A66-93AA315C7E2A}"/>
              </a:ext>
            </a:extLst>
          </p:cNvPr>
          <p:cNvGrpSpPr/>
          <p:nvPr/>
        </p:nvGrpSpPr>
        <p:grpSpPr>
          <a:xfrm>
            <a:off x="3763191" y="3224936"/>
            <a:ext cx="1883980" cy="1360393"/>
            <a:chOff x="12744325" y="814046"/>
            <a:chExt cx="1299026" cy="938006"/>
          </a:xfrm>
        </p:grpSpPr>
        <p:grpSp>
          <p:nvGrpSpPr>
            <p:cNvPr id="1379" name="Google Shape;1379;p95">
              <a:extLst>
                <a:ext uri="{FF2B5EF4-FFF2-40B4-BE49-F238E27FC236}">
                  <a16:creationId xmlns:a16="http://schemas.microsoft.com/office/drawing/2014/main" id="{584FEA69-324C-4D0F-E7A6-0813D1C41CDF}"/>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C7694182-C589-C045-DCF7-3F089627FD38}"/>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A4C341FA-A47A-1226-6505-25CA81764535}"/>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10A418C1-87C3-F988-1022-478574C6AC67}"/>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CC3622F5-B152-9AC3-D1FB-702D0CC4919B}"/>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BA5FE7F4-1B5D-7376-222A-6F7AAB4C730F}"/>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FD85A609-280E-8B9A-CE57-7B393BC46315}"/>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3EEDE71A-24C5-6FF1-7289-781D45BFE4FF}"/>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pic>
        <p:nvPicPr>
          <p:cNvPr id="3" name="Google Shape;1374;p95">
            <a:extLst>
              <a:ext uri="{FF2B5EF4-FFF2-40B4-BE49-F238E27FC236}">
                <a16:creationId xmlns:a16="http://schemas.microsoft.com/office/drawing/2014/main" id="{557581FD-1DCC-C885-1350-544B55E333D8}"/>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 name="Google Shape;1387;p95">
            <a:extLst>
              <a:ext uri="{FF2B5EF4-FFF2-40B4-BE49-F238E27FC236}">
                <a16:creationId xmlns:a16="http://schemas.microsoft.com/office/drawing/2014/main" id="{E8C2268E-B384-087F-9B89-CEE66095CD36}"/>
              </a:ext>
            </a:extLst>
          </p:cNvPr>
          <p:cNvSpPr/>
          <p:nvPr/>
        </p:nvSpPr>
        <p:spPr>
          <a:xfrm>
            <a:off x="-1763010" y="-98248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ZoneTexte 1">
            <a:extLst>
              <a:ext uri="{FF2B5EF4-FFF2-40B4-BE49-F238E27FC236}">
                <a16:creationId xmlns:a16="http://schemas.microsoft.com/office/drawing/2014/main" id="{5B10000B-70A3-FBF8-3667-2C2A7B38F61E}"/>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7022352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3670794-39DA-D9FC-760E-29A52302ED76}"/>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AAB32C75-DB54-56A7-1B47-0A0D136B7796}"/>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B55C9C77-1ECE-1D95-CF4F-8B1A2EBAC8B6}"/>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AF77AAA5-27B2-8F1C-9C4A-D05CB18FBA78}"/>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6C144881-B174-661D-3139-C6D18E4F154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9431AF8A-4A83-D466-E2ED-DBF5809C4437}"/>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27DDD071-D068-F0B9-283C-59A65F8BA15D}"/>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25C6F7F-0116-127C-7FB1-AA4636DBD16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0C2B06EF-6240-2A0D-70C2-624555253BE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5EA56B8-93D5-3A32-2B45-84307C7D4464}"/>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D206ACD-3828-48B3-CDD4-B4C9746EDC2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80E963A-4C69-023C-FB6C-7BD913466E7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A6FC47BB-2B58-A8CB-EB9A-0F81DE571D4F}"/>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20DD0BC3-016A-9FBC-D76F-91FC56377C03}"/>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3DC2CCD-F2AF-EAFF-58BF-FA71A17475BE}"/>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715653A-559B-0FBF-6BE3-4E00A758FB8B}"/>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64406B1-4977-72FF-377E-12B5473A1968}"/>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CF7D0B94-43A3-2428-C535-7E58A117EAA0}"/>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060EAC2D-5C99-DA99-4A32-90B6E9C6014A}"/>
              </a:ext>
            </a:extLst>
          </p:cNvPr>
          <p:cNvSpPr txBox="1">
            <a:spLocks noGrp="1"/>
          </p:cNvSpPr>
          <p:nvPr>
            <p:ph type="body" idx="2"/>
          </p:nvPr>
        </p:nvSpPr>
        <p:spPr>
          <a:xfrm>
            <a:off x="1301956" y="439283"/>
            <a:ext cx="8160537" cy="602741"/>
          </a:xfrm>
          <a:prstGeom prst="rect">
            <a:avLst/>
          </a:prstGeom>
          <a:noFill/>
          <a:ln>
            <a:noFill/>
          </a:ln>
        </p:spPr>
        <p:txBody>
          <a:bodyPr spcFirstLastPara="1" wrap="square" lIns="91426" tIns="91426" rIns="91426" bIns="91426" anchor="t" anchorCtr="0">
            <a:noAutofit/>
          </a:bodyPr>
          <a:lstStyle/>
          <a:p>
            <a:pPr marL="0" indent="0"/>
            <a:r>
              <a:rPr lang="sv-SE" sz="1800" dirty="0" err="1">
                <a:solidFill>
                  <a:srgbClr val="FF9933"/>
                </a:solidFill>
              </a:rPr>
              <a:t>Feuille de travail </a:t>
            </a:r>
            <a:r>
              <a:rPr lang="sv-SE" sz="1800" dirty="0">
                <a:solidFill>
                  <a:srgbClr val="FF9933"/>
                </a:solidFill>
              </a:rPr>
              <a:t>: </a:t>
            </a:r>
            <a:r>
              <a:rPr lang="sv-SE" sz="1500" b="0" dirty="0">
                <a:solidFill>
                  <a:schemeClr val="tx2">
                    <a:lumMod val="50000"/>
                  </a:schemeClr>
                </a:solidFill>
              </a:rPr>
              <a:t>Faites correspondre </a:t>
            </a:r>
            <a:r>
              <a:rPr lang="sv-SE" sz="1500" b="0" dirty="0" err="1">
                <a:solidFill>
                  <a:schemeClr val="tx2">
                    <a:lumMod val="50000"/>
                  </a:schemeClr>
                </a:solidFill>
              </a:rPr>
              <a:t>votre Ikigai aux compétences clés de </a:t>
            </a:r>
            <a:r>
              <a:rPr lang="sv-SE" sz="1500" b="0" dirty="0">
                <a:solidFill>
                  <a:schemeClr val="tx2">
                    <a:lumMod val="50000"/>
                  </a:schemeClr>
                </a:solidFill>
              </a:rPr>
              <a:t>l'écotourisme</a:t>
            </a:r>
          </a:p>
        </p:txBody>
      </p:sp>
      <p:graphicFrame>
        <p:nvGraphicFramePr>
          <p:cNvPr id="9" name="Tabell 8">
            <a:extLst>
              <a:ext uri="{FF2B5EF4-FFF2-40B4-BE49-F238E27FC236}">
                <a16:creationId xmlns:a16="http://schemas.microsoft.com/office/drawing/2014/main" id="{8FD25229-B896-5F9C-993C-F84DF221B32A}"/>
              </a:ext>
            </a:extLst>
          </p:cNvPr>
          <p:cNvGraphicFramePr>
            <a:graphicFrameLocks noGrp="1"/>
          </p:cNvGraphicFramePr>
          <p:nvPr/>
        </p:nvGraphicFramePr>
        <p:xfrm>
          <a:off x="358628" y="1330182"/>
          <a:ext cx="8455172" cy="2896489"/>
        </p:xfrm>
        <a:graphic>
          <a:graphicData uri="http://schemas.openxmlformats.org/drawingml/2006/table">
            <a:tbl>
              <a:tblPr firstRow="1" bandRow="1">
                <a:tableStyleId>{538008DE-9CB5-49C0-B233-6C6E2AA0C65B}</a:tableStyleId>
              </a:tblPr>
              <a:tblGrid>
                <a:gridCol w="4227586">
                  <a:extLst>
                    <a:ext uri="{9D8B030D-6E8A-4147-A177-3AD203B41FA5}">
                      <a16:colId xmlns:a16="http://schemas.microsoft.com/office/drawing/2014/main" val="2365136716"/>
                    </a:ext>
                  </a:extLst>
                </a:gridCol>
                <a:gridCol w="4227586">
                  <a:extLst>
                    <a:ext uri="{9D8B030D-6E8A-4147-A177-3AD203B41FA5}">
                      <a16:colId xmlns:a16="http://schemas.microsoft.com/office/drawing/2014/main" val="3958599992"/>
                    </a:ext>
                  </a:extLst>
                </a:gridCol>
              </a:tblGrid>
              <a:tr h="1008544">
                <a:tc>
                  <a:txBody>
                    <a:bodyPr/>
                    <a:lstStyle/>
                    <a:p>
                      <a:pPr marL="0" indent="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Alignement des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passions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mon</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 ikigai s'harmonise-t-il avec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ma passion pour 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conservation de l'environnement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voyages durables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txBody>
                  <a:tcPr/>
                </a:tc>
                <a:tc>
                  <a:txBody>
                    <a:bodyPr/>
                    <a:lstStyle/>
                    <a:p>
                      <a:pPr marL="0" indent="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Évaluation des compétences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Quels sont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mes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points forts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mes aptitudes qui contribuent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aux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compétences clés mentionnées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telles que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sensibilisation à l'environnement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communication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ou la résolution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problèmes ?</a:t>
                      </a:r>
                    </a:p>
                  </a:txBody>
                  <a:tcPr/>
                </a:tc>
                <a:extLst>
                  <a:ext uri="{0D108BD9-81ED-4DB2-BD59-A6C34878D82A}">
                    <a16:rowId xmlns:a16="http://schemas.microsoft.com/office/drawing/2014/main" val="2347310150"/>
                  </a:ext>
                </a:extLst>
              </a:tr>
              <a:tr h="1499248">
                <a:tc>
                  <a:txBody>
                    <a:bodyPr/>
                    <a:lstStyle/>
                    <a:p>
                      <a:endParaRPr lang="sv-SE" dirty="0"/>
                    </a:p>
                    <a:p>
                      <a:endParaRPr lang="sv-SE" dirty="0"/>
                    </a:p>
                    <a:p>
                      <a:endParaRPr lang="sv-SE" dirty="0"/>
                    </a:p>
                    <a:p>
                      <a:endParaRPr lang="sv-SE" dirty="0"/>
                    </a:p>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895;p81">
            <a:extLst>
              <a:ext uri="{FF2B5EF4-FFF2-40B4-BE49-F238E27FC236}">
                <a16:creationId xmlns:a16="http://schemas.microsoft.com/office/drawing/2014/main" id="{77F9C313-2411-7FE4-2D32-E59BDB2ADDA2}"/>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899;p81">
            <a:extLst>
              <a:ext uri="{FF2B5EF4-FFF2-40B4-BE49-F238E27FC236}">
                <a16:creationId xmlns:a16="http://schemas.microsoft.com/office/drawing/2014/main" id="{6C60463C-A406-BC1D-18EA-1D2A31E86D31}"/>
              </a:ext>
            </a:extLst>
          </p:cNvPr>
          <p:cNvSpPr txBox="1"/>
          <p:nvPr/>
        </p:nvSpPr>
        <p:spPr>
          <a:xfrm>
            <a:off x="105753" y="4379338"/>
            <a:ext cx="2239881"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W.06</a:t>
            </a:r>
            <a:endParaRPr sz="1401" dirty="0"/>
          </a:p>
        </p:txBody>
      </p:sp>
      <p:sp>
        <p:nvSpPr>
          <p:cNvPr id="4" name="Google Shape;526;p70">
            <a:extLst>
              <a:ext uri="{FF2B5EF4-FFF2-40B4-BE49-F238E27FC236}">
                <a16:creationId xmlns:a16="http://schemas.microsoft.com/office/drawing/2014/main" id="{70B23331-95FE-6019-7D15-25B1ED3CAC5D}"/>
              </a:ext>
            </a:extLst>
          </p:cNvPr>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6" name="Google Shape;527;p70">
            <a:extLst>
              <a:ext uri="{FF2B5EF4-FFF2-40B4-BE49-F238E27FC236}">
                <a16:creationId xmlns:a16="http://schemas.microsoft.com/office/drawing/2014/main" id="{8C2CDAC1-8666-AD24-51EC-F3DBAFB526D9}"/>
              </a:ext>
            </a:extLst>
          </p:cNvPr>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Tree>
    <p:extLst>
      <p:ext uri="{BB962C8B-B14F-4D97-AF65-F5344CB8AC3E}">
        <p14:creationId xmlns:p14="http://schemas.microsoft.com/office/powerpoint/2010/main" val="13681255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D6D39498-D5FC-B574-F88B-56D8A16FDA7A}"/>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F583420D-9491-F299-CF7E-5E18B1C18301}"/>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2056D9B-6DE5-633A-AFCD-D83C6EA3F51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7090F0E1-DF6D-23ED-C37B-F60E02AB38C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3E1F22A2-45CB-E323-55D0-6264F6A38FFA}"/>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802905E4-4794-9E75-9DA3-3ACAB20B165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1622CA5C-0E16-8953-75FE-08AEE868551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AB1341E-7D27-E274-72A9-D50D1D841C8D}"/>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B578683-9750-0FFA-86A1-3BDE50A332F5}"/>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4D099D28-A749-0F5C-4CA8-E910E57C5E90}"/>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D102755-25EB-9FB9-4D6D-B723B900DB9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6914330D-0117-EE86-D83C-665E630847A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591AA40D-6C25-3BE7-759F-E0B8296AA273}"/>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D0FD3870-74E9-8FC6-7852-70951F9074E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A5AE7C53-69B3-150D-BA04-78744BBCA4AD}"/>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247D97D-CA57-3B77-ACA8-33D09E960A8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7AEA791F-804F-E7F9-D029-7114DF25DB01}"/>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9382FE9B-D306-8DBE-57BD-5798DC4CB640}"/>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9" name="Tabell 8">
            <a:extLst>
              <a:ext uri="{FF2B5EF4-FFF2-40B4-BE49-F238E27FC236}">
                <a16:creationId xmlns:a16="http://schemas.microsoft.com/office/drawing/2014/main" id="{D7A75A74-29CE-BD62-5437-E21B400F8419}"/>
              </a:ext>
            </a:extLst>
          </p:cNvPr>
          <p:cNvGraphicFramePr>
            <a:graphicFrameLocks noGrp="1"/>
          </p:cNvGraphicFramePr>
          <p:nvPr/>
        </p:nvGraphicFramePr>
        <p:xfrm>
          <a:off x="383892" y="1237244"/>
          <a:ext cx="8320492" cy="3025091"/>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1231879">
                <a:tc>
                  <a:txBody>
                    <a:bodyPr/>
                    <a:lstStyle/>
                    <a:p>
                      <a:pPr marL="0" indent="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L'accomplissement de l'objectif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Comment la poursuite 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une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carrière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dans 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écotourisme répond-elle à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mon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objectif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contribuer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à 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conservation de l'environnement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à 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préservation de la culture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au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développement durable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txBody>
                  <a:tcPr/>
                </a:tc>
                <a:tc>
                  <a:txBody>
                    <a:bodyPr/>
                    <a:lstStyle/>
                    <a:p>
                      <a:pPr marL="0" indent="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La demande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du marché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Existe-t-il des opportunités dans le secteur de l'écotourisme qui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correspondent à 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fois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à mes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compétences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aux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besoins mondiaux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en matière de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pratiques touristiques responsables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2347310150"/>
                  </a:ext>
                </a:extLst>
              </a:tr>
              <a:tr h="1470611">
                <a:tc>
                  <a:txBody>
                    <a:bodyPr/>
                    <a:lstStyle/>
                    <a:p>
                      <a:endParaRPr lang="sv-SE" dirty="0"/>
                    </a:p>
                    <a:p>
                      <a:endParaRPr lang="sv-SE" dirty="0"/>
                    </a:p>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895;p81">
            <a:extLst>
              <a:ext uri="{FF2B5EF4-FFF2-40B4-BE49-F238E27FC236}">
                <a16:creationId xmlns:a16="http://schemas.microsoft.com/office/drawing/2014/main" id="{F976550A-430E-92B6-3C65-D652A7B7B3C6}"/>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899;p81">
            <a:extLst>
              <a:ext uri="{FF2B5EF4-FFF2-40B4-BE49-F238E27FC236}">
                <a16:creationId xmlns:a16="http://schemas.microsoft.com/office/drawing/2014/main" id="{96E5CD37-9CCB-ED67-804B-13F836212B3D}"/>
              </a:ext>
            </a:extLst>
          </p:cNvPr>
          <p:cNvSpPr txBox="1"/>
          <p:nvPr/>
        </p:nvSpPr>
        <p:spPr>
          <a:xfrm>
            <a:off x="105754" y="4379338"/>
            <a:ext cx="1583898"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W.07</a:t>
            </a:r>
            <a:endParaRPr sz="1401" dirty="0"/>
          </a:p>
        </p:txBody>
      </p:sp>
      <p:sp>
        <p:nvSpPr>
          <p:cNvPr id="10" name="Google Shape;526;p70">
            <a:extLst>
              <a:ext uri="{FF2B5EF4-FFF2-40B4-BE49-F238E27FC236}">
                <a16:creationId xmlns:a16="http://schemas.microsoft.com/office/drawing/2014/main" id="{A2BCDE96-9DB8-009E-EBE1-99281544979A}"/>
              </a:ext>
            </a:extLst>
          </p:cNvPr>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11" name="Google Shape;527;p70">
            <a:extLst>
              <a:ext uri="{FF2B5EF4-FFF2-40B4-BE49-F238E27FC236}">
                <a16:creationId xmlns:a16="http://schemas.microsoft.com/office/drawing/2014/main" id="{8908E38D-3728-496F-8AC0-1010E7DCD4D8}"/>
              </a:ext>
            </a:extLst>
          </p:cNvPr>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7" name="Google Shape;529;p70">
            <a:extLst>
              <a:ext uri="{FF2B5EF4-FFF2-40B4-BE49-F238E27FC236}">
                <a16:creationId xmlns:a16="http://schemas.microsoft.com/office/drawing/2014/main" id="{977EC367-5A32-311A-4A6A-E418F5468C4F}"/>
              </a:ext>
            </a:extLst>
          </p:cNvPr>
          <p:cNvSpPr txBox="1">
            <a:spLocks/>
          </p:cNvSpPr>
          <p:nvPr/>
        </p:nvSpPr>
        <p:spPr>
          <a:xfrm>
            <a:off x="1301956" y="439283"/>
            <a:ext cx="8160537"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1800">
                <a:solidFill>
                  <a:srgbClr val="FF9933"/>
                </a:solidFill>
              </a:rPr>
              <a:t>Feuille de travail : </a:t>
            </a:r>
            <a:r>
              <a:rPr lang="sv-SE" sz="1500" b="0">
                <a:solidFill>
                  <a:schemeClr val="tx2">
                    <a:lumMod val="50000"/>
                  </a:schemeClr>
                </a:solidFill>
              </a:rPr>
              <a:t>Faites correspondre votre Ikigai aux compétences clés de l'écotourisme</a:t>
            </a:r>
            <a:endParaRPr lang="sv-SE" sz="1500" b="0" dirty="0">
              <a:solidFill>
                <a:schemeClr val="tx2">
                  <a:lumMod val="50000"/>
                </a:schemeClr>
              </a:solidFill>
            </a:endParaRPr>
          </a:p>
        </p:txBody>
      </p:sp>
    </p:spTree>
    <p:extLst>
      <p:ext uri="{BB962C8B-B14F-4D97-AF65-F5344CB8AC3E}">
        <p14:creationId xmlns:p14="http://schemas.microsoft.com/office/powerpoint/2010/main" val="1900003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0F3555B5-0497-A771-8817-72CB4B9CAE1C}"/>
            </a:ext>
          </a:extLst>
        </p:cNvPr>
        <p:cNvGrpSpPr/>
        <p:nvPr/>
      </p:nvGrpSpPr>
      <p:grpSpPr>
        <a:xfrm>
          <a:off x="0" y="0"/>
          <a:ext cx="0" cy="0"/>
          <a:chOff x="0" y="0"/>
          <a:chExt cx="0" cy="0"/>
        </a:xfrm>
      </p:grpSpPr>
      <p:sp>
        <p:nvSpPr>
          <p:cNvPr id="415" name="Google Shape;415;p67">
            <a:extLst>
              <a:ext uri="{FF2B5EF4-FFF2-40B4-BE49-F238E27FC236}">
                <a16:creationId xmlns:a16="http://schemas.microsoft.com/office/drawing/2014/main" id="{A2B21172-E5B4-0F18-8760-6ECA0770988A}"/>
              </a:ext>
            </a:extLst>
          </p:cNvPr>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416" name="Google Shape;416;p67">
            <a:extLst>
              <a:ext uri="{FF2B5EF4-FFF2-40B4-BE49-F238E27FC236}">
                <a16:creationId xmlns:a16="http://schemas.microsoft.com/office/drawing/2014/main" id="{4E01B3ED-3D89-1265-81ED-BABEDF560F3E}"/>
              </a:ext>
            </a:extLst>
          </p:cNvPr>
          <p:cNvSpPr/>
          <p:nvPr/>
        </p:nvSpPr>
        <p:spPr>
          <a:xfrm flipH="1">
            <a:off x="5251865" y="-380001"/>
            <a:ext cx="4374681" cy="4374683"/>
          </a:xfrm>
          <a:prstGeom prst="ellipse">
            <a:avLst/>
          </a:prstGeom>
          <a:blipFill rotWithShape="1">
            <a:blip r:embed="rId3">
              <a:alphaModFix/>
            </a:blip>
            <a:stretch>
              <a:fillRect l="-24991" r="-24991"/>
            </a:stretch>
          </a:blipFill>
          <a:ln>
            <a:noFill/>
          </a:ln>
        </p:spPr>
        <p:txBody>
          <a:bodyPr spcFirstLastPara="1" wrap="square" lIns="91426" tIns="45700" rIns="91426" bIns="45700" anchor="ctr" anchorCtr="0">
            <a:noAutofit/>
          </a:bodyPr>
          <a:lstStyle/>
          <a:p>
            <a:pPr algn="ctr"/>
            <a:endParaRPr sz="1867" dirty="0">
              <a:solidFill>
                <a:schemeClr val="lt1"/>
              </a:solidFill>
            </a:endParaRPr>
          </a:p>
        </p:txBody>
      </p:sp>
      <p:pic>
        <p:nvPicPr>
          <p:cNvPr id="417" name="Google Shape;417;p67">
            <a:extLst>
              <a:ext uri="{FF2B5EF4-FFF2-40B4-BE49-F238E27FC236}">
                <a16:creationId xmlns:a16="http://schemas.microsoft.com/office/drawing/2014/main" id="{D355E5AA-DEBD-1855-D491-157AD614A591}"/>
              </a:ext>
            </a:extLst>
          </p:cNvPr>
          <p:cNvPicPr preferRelativeResize="0"/>
          <p:nvPr/>
        </p:nvPicPr>
        <p:blipFill rotWithShape="1">
          <a:blip r:embed="rId4">
            <a:alphaModFix amt="70000"/>
          </a:blip>
          <a:srcRect/>
          <a:stretch/>
        </p:blipFill>
        <p:spPr>
          <a:xfrm rot="17290667">
            <a:off x="6811355" y="1608442"/>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18" name="Google Shape;418;p67">
            <a:extLst>
              <a:ext uri="{FF2B5EF4-FFF2-40B4-BE49-F238E27FC236}">
                <a16:creationId xmlns:a16="http://schemas.microsoft.com/office/drawing/2014/main" id="{870AD347-53E0-A9E5-07B9-A79061416616}"/>
              </a:ext>
            </a:extLst>
          </p:cNvPr>
          <p:cNvSpPr txBox="1"/>
          <p:nvPr/>
        </p:nvSpPr>
        <p:spPr>
          <a:xfrm>
            <a:off x="1198676" y="1636710"/>
            <a:ext cx="3326002" cy="2299817"/>
          </a:xfrm>
          <a:prstGeom prst="rect">
            <a:avLst/>
          </a:prstGeom>
          <a:noFill/>
          <a:ln>
            <a:noFill/>
          </a:ln>
        </p:spPr>
        <p:txBody>
          <a:bodyPr spcFirstLastPara="1" wrap="square" lIns="91426" tIns="45700" rIns="91426" bIns="45700" anchor="t" anchorCtr="0">
            <a:normAutofit/>
          </a:bodyPr>
          <a:lstStyle/>
          <a:p>
            <a:pPr>
              <a:lnSpc>
                <a:spcPct val="80444"/>
              </a:lnSpc>
            </a:pPr>
            <a:r>
              <a:rPr lang="it" sz="4000" dirty="0">
                <a:solidFill>
                  <a:schemeClr val="lt1"/>
                </a:solidFill>
                <a:latin typeface="Calibri"/>
                <a:ea typeface="Calibri"/>
                <a:cs typeface="Calibri"/>
                <a:sym typeface="Calibri"/>
              </a:rPr>
              <a:t>Ikigai et évolution de carrière</a:t>
            </a:r>
            <a:endParaRPr sz="4000" dirty="0"/>
          </a:p>
        </p:txBody>
      </p:sp>
      <p:sp>
        <p:nvSpPr>
          <p:cNvPr id="419" name="Google Shape;419;p67">
            <a:extLst>
              <a:ext uri="{FF2B5EF4-FFF2-40B4-BE49-F238E27FC236}">
                <a16:creationId xmlns:a16="http://schemas.microsoft.com/office/drawing/2014/main" id="{C20B39CC-5D73-FD7E-07EB-1557F0168D8D}"/>
              </a:ext>
            </a:extLst>
          </p:cNvPr>
          <p:cNvSpPr txBox="1"/>
          <p:nvPr/>
        </p:nvSpPr>
        <p:spPr>
          <a:xfrm>
            <a:off x="262216" y="1844729"/>
            <a:ext cx="1121164"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2A </a:t>
            </a:r>
            <a:endParaRPr sz="1401" dirty="0"/>
          </a:p>
        </p:txBody>
      </p:sp>
      <p:cxnSp>
        <p:nvCxnSpPr>
          <p:cNvPr id="420" name="Google Shape;420;p67">
            <a:extLst>
              <a:ext uri="{FF2B5EF4-FFF2-40B4-BE49-F238E27FC236}">
                <a16:creationId xmlns:a16="http://schemas.microsoft.com/office/drawing/2014/main" id="{C84CBD2B-39DF-5854-6D76-5D14A8722ABA}"/>
              </a:ext>
            </a:extLst>
          </p:cNvPr>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421" name="Google Shape;421;p67">
            <a:extLst>
              <a:ext uri="{FF2B5EF4-FFF2-40B4-BE49-F238E27FC236}">
                <a16:creationId xmlns:a16="http://schemas.microsoft.com/office/drawing/2014/main" id="{CA694439-1F2B-1E91-28F5-DC8EBD836945}"/>
              </a:ext>
            </a:extLst>
          </p:cNvPr>
          <p:cNvSpPr/>
          <p:nvPr/>
        </p:nvSpPr>
        <p:spPr>
          <a:xfrm>
            <a:off x="4947933" y="-703776"/>
            <a:ext cx="4982548" cy="4982548"/>
          </a:xfrm>
          <a:prstGeom prst="ellipse">
            <a:avLst/>
          </a:prstGeom>
          <a:noFill/>
          <a:ln w="133350" cap="flat"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22" name="Google Shape;422;p67">
            <a:extLst>
              <a:ext uri="{FF2B5EF4-FFF2-40B4-BE49-F238E27FC236}">
                <a16:creationId xmlns:a16="http://schemas.microsoft.com/office/drawing/2014/main" id="{5BC4BA6B-6774-C54E-6378-C9F61C8F1D64}"/>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4</a:t>
            </a:fld>
            <a:endParaRPr sz="1600" dirty="0">
              <a:solidFill>
                <a:srgbClr val="8AC03B"/>
              </a:solidFill>
              <a:latin typeface="Calibri"/>
              <a:ea typeface="Calibri"/>
              <a:cs typeface="Calibri"/>
              <a:sym typeface="Calibri"/>
            </a:endParaRPr>
          </a:p>
        </p:txBody>
      </p:sp>
      <p:grpSp>
        <p:nvGrpSpPr>
          <p:cNvPr id="423" name="Google Shape;423;p67">
            <a:extLst>
              <a:ext uri="{FF2B5EF4-FFF2-40B4-BE49-F238E27FC236}">
                <a16:creationId xmlns:a16="http://schemas.microsoft.com/office/drawing/2014/main" id="{7E6DC2A4-2027-1445-8F9A-C1CA620327C0}"/>
              </a:ext>
            </a:extLst>
          </p:cNvPr>
          <p:cNvGrpSpPr/>
          <p:nvPr/>
        </p:nvGrpSpPr>
        <p:grpSpPr>
          <a:xfrm>
            <a:off x="350842" y="3194891"/>
            <a:ext cx="1678274" cy="1697874"/>
            <a:chOff x="2932901" y="1728093"/>
            <a:chExt cx="1458439" cy="1475473"/>
          </a:xfrm>
        </p:grpSpPr>
        <p:sp>
          <p:nvSpPr>
            <p:cNvPr id="424" name="Google Shape;424;p67">
              <a:extLst>
                <a:ext uri="{FF2B5EF4-FFF2-40B4-BE49-F238E27FC236}">
                  <a16:creationId xmlns:a16="http://schemas.microsoft.com/office/drawing/2014/main" id="{F238A04F-FE6B-B6BA-EE64-DC786F44B34E}"/>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5" name="Google Shape;425;p67">
              <a:extLst>
                <a:ext uri="{FF2B5EF4-FFF2-40B4-BE49-F238E27FC236}">
                  <a16:creationId xmlns:a16="http://schemas.microsoft.com/office/drawing/2014/main" id="{C37230C4-8FE6-5672-70B6-2A11DBCE2060}"/>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6" name="Google Shape;426;p67">
              <a:extLst>
                <a:ext uri="{FF2B5EF4-FFF2-40B4-BE49-F238E27FC236}">
                  <a16:creationId xmlns:a16="http://schemas.microsoft.com/office/drawing/2014/main" id="{C6FF78D1-6850-4CF7-DB13-801B56150D1A}"/>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7" name="Google Shape;427;p67">
              <a:extLst>
                <a:ext uri="{FF2B5EF4-FFF2-40B4-BE49-F238E27FC236}">
                  <a16:creationId xmlns:a16="http://schemas.microsoft.com/office/drawing/2014/main" id="{758E385A-DDC1-5E84-60E8-773B0D056B8A}"/>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8" name="Google Shape;428;p67">
              <a:extLst>
                <a:ext uri="{FF2B5EF4-FFF2-40B4-BE49-F238E27FC236}">
                  <a16:creationId xmlns:a16="http://schemas.microsoft.com/office/drawing/2014/main" id="{458E704E-7FE5-50CF-62D7-A749A70EB015}"/>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29" name="Google Shape;429;p67">
              <a:extLst>
                <a:ext uri="{FF2B5EF4-FFF2-40B4-BE49-F238E27FC236}">
                  <a16:creationId xmlns:a16="http://schemas.microsoft.com/office/drawing/2014/main" id="{1C032958-B892-4371-3638-CC8AC269AE34}"/>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0" name="Google Shape;430;p67">
              <a:extLst>
                <a:ext uri="{FF2B5EF4-FFF2-40B4-BE49-F238E27FC236}">
                  <a16:creationId xmlns:a16="http://schemas.microsoft.com/office/drawing/2014/main" id="{5407F9F1-F66F-2AB6-E6F0-FB783AEE6F1B}"/>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1" name="Google Shape;431;p67">
              <a:extLst>
                <a:ext uri="{FF2B5EF4-FFF2-40B4-BE49-F238E27FC236}">
                  <a16:creationId xmlns:a16="http://schemas.microsoft.com/office/drawing/2014/main" id="{4075819E-FE82-3D8A-818F-268D6F9CE502}"/>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2" name="Google Shape;432;p67">
              <a:extLst>
                <a:ext uri="{FF2B5EF4-FFF2-40B4-BE49-F238E27FC236}">
                  <a16:creationId xmlns:a16="http://schemas.microsoft.com/office/drawing/2014/main" id="{661088BD-8869-220E-DEAB-BB564E0A30D8}"/>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3" name="Google Shape;433;p67">
              <a:extLst>
                <a:ext uri="{FF2B5EF4-FFF2-40B4-BE49-F238E27FC236}">
                  <a16:creationId xmlns:a16="http://schemas.microsoft.com/office/drawing/2014/main" id="{E73048DB-F8FD-5B76-E18F-579D62EAB68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4" name="Google Shape;434;p67">
              <a:extLst>
                <a:ext uri="{FF2B5EF4-FFF2-40B4-BE49-F238E27FC236}">
                  <a16:creationId xmlns:a16="http://schemas.microsoft.com/office/drawing/2014/main" id="{A5ABF857-0277-6DAB-B941-30146F3A06E7}"/>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5" name="Google Shape;435;p67">
              <a:extLst>
                <a:ext uri="{FF2B5EF4-FFF2-40B4-BE49-F238E27FC236}">
                  <a16:creationId xmlns:a16="http://schemas.microsoft.com/office/drawing/2014/main" id="{A4F722A2-2514-0D14-8DD5-92F5564BCFC1}"/>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6" name="Google Shape;436;p67">
              <a:extLst>
                <a:ext uri="{FF2B5EF4-FFF2-40B4-BE49-F238E27FC236}">
                  <a16:creationId xmlns:a16="http://schemas.microsoft.com/office/drawing/2014/main" id="{B4205882-86E2-DB33-5709-276C48AF35B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7" name="Google Shape;437;p67">
              <a:extLst>
                <a:ext uri="{FF2B5EF4-FFF2-40B4-BE49-F238E27FC236}">
                  <a16:creationId xmlns:a16="http://schemas.microsoft.com/office/drawing/2014/main" id="{6EB853D2-FE54-4B40-6871-3E522C6FD1A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8" name="Google Shape;438;p67">
              <a:extLst>
                <a:ext uri="{FF2B5EF4-FFF2-40B4-BE49-F238E27FC236}">
                  <a16:creationId xmlns:a16="http://schemas.microsoft.com/office/drawing/2014/main" id="{C73552F5-1D23-1AB7-8167-F17FA9E38B0D}"/>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39" name="Google Shape;439;p67">
              <a:extLst>
                <a:ext uri="{FF2B5EF4-FFF2-40B4-BE49-F238E27FC236}">
                  <a16:creationId xmlns:a16="http://schemas.microsoft.com/office/drawing/2014/main" id="{C7A81169-69A5-15C5-8470-DCFA85D64752}"/>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0" name="Google Shape;440;p67">
              <a:extLst>
                <a:ext uri="{FF2B5EF4-FFF2-40B4-BE49-F238E27FC236}">
                  <a16:creationId xmlns:a16="http://schemas.microsoft.com/office/drawing/2014/main" id="{72CA4335-D961-2DDA-9CAD-FE2657F060BA}"/>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1" name="Google Shape;441;p67">
              <a:extLst>
                <a:ext uri="{FF2B5EF4-FFF2-40B4-BE49-F238E27FC236}">
                  <a16:creationId xmlns:a16="http://schemas.microsoft.com/office/drawing/2014/main" id="{E7DC43F2-3D8D-D543-C315-609780AB7D39}"/>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2" name="Google Shape;442;p67">
              <a:extLst>
                <a:ext uri="{FF2B5EF4-FFF2-40B4-BE49-F238E27FC236}">
                  <a16:creationId xmlns:a16="http://schemas.microsoft.com/office/drawing/2014/main" id="{5E97D765-7846-4051-FD30-7D84A8088752}"/>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3" name="Google Shape;443;p67">
              <a:extLst>
                <a:ext uri="{FF2B5EF4-FFF2-40B4-BE49-F238E27FC236}">
                  <a16:creationId xmlns:a16="http://schemas.microsoft.com/office/drawing/2014/main" id="{CA6794F6-7594-2B30-5536-0981666C7E0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4" name="Google Shape;444;p67">
              <a:extLst>
                <a:ext uri="{FF2B5EF4-FFF2-40B4-BE49-F238E27FC236}">
                  <a16:creationId xmlns:a16="http://schemas.microsoft.com/office/drawing/2014/main" id="{D38A4DAD-166C-6B4A-A769-08C9BBC7888C}"/>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5" name="Google Shape;445;p67">
              <a:extLst>
                <a:ext uri="{FF2B5EF4-FFF2-40B4-BE49-F238E27FC236}">
                  <a16:creationId xmlns:a16="http://schemas.microsoft.com/office/drawing/2014/main" id="{5D30A0D9-E43E-1024-DC45-FFE9279ABC6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6" name="Google Shape;446;p67">
              <a:extLst>
                <a:ext uri="{FF2B5EF4-FFF2-40B4-BE49-F238E27FC236}">
                  <a16:creationId xmlns:a16="http://schemas.microsoft.com/office/drawing/2014/main" id="{C0D16953-67CC-4093-C2F9-5F970CA977B0}"/>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7" name="Google Shape;447;p67">
              <a:extLst>
                <a:ext uri="{FF2B5EF4-FFF2-40B4-BE49-F238E27FC236}">
                  <a16:creationId xmlns:a16="http://schemas.microsoft.com/office/drawing/2014/main" id="{96E2B47C-6200-0ACD-2545-5C44844055C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8" name="Google Shape;448;p67">
              <a:extLst>
                <a:ext uri="{FF2B5EF4-FFF2-40B4-BE49-F238E27FC236}">
                  <a16:creationId xmlns:a16="http://schemas.microsoft.com/office/drawing/2014/main" id="{9D39B764-C4B3-EE76-D2CA-1DE7F42FAF08}"/>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49" name="Google Shape;449;p67">
              <a:extLst>
                <a:ext uri="{FF2B5EF4-FFF2-40B4-BE49-F238E27FC236}">
                  <a16:creationId xmlns:a16="http://schemas.microsoft.com/office/drawing/2014/main" id="{FC5AA3CD-0837-E0CF-463E-BC6B9317C8BF}"/>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450" name="Google Shape;450;p67">
              <a:extLst>
                <a:ext uri="{FF2B5EF4-FFF2-40B4-BE49-F238E27FC236}">
                  <a16:creationId xmlns:a16="http://schemas.microsoft.com/office/drawing/2014/main" id="{040901B1-63BB-D1FB-4F48-357EEF152221}"/>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3" name="ZoneTexte 2">
            <a:extLst>
              <a:ext uri="{FF2B5EF4-FFF2-40B4-BE49-F238E27FC236}">
                <a16:creationId xmlns:a16="http://schemas.microsoft.com/office/drawing/2014/main" id="{CCB37D57-DD57-8051-2743-7785566969C0}"/>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1488338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37CF6B20-707C-C966-DB18-69B8BEF4D27B}"/>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B620DCCE-7646-BE7A-07A4-66A58CD513C4}"/>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2356D21-0B86-C596-E261-DF9676E9C02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E7D4D8BC-62AA-3A1B-B7EC-30B0A30D870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2F84A86-1F98-7F2B-0401-E183B3E25476}"/>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C4D86ED-3174-23A8-5361-2EDC5AA1843D}"/>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8A09D2C-028B-909E-145C-7DCD42D8294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71B8F33D-F520-C5F8-8003-CE47EE6C1BF0}"/>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36E47E8-250E-CD3E-B751-73CBC81A2D34}"/>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0C344A96-7566-A473-89FA-D28BC8A6847E}"/>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BB087C6-6CEA-D82E-9BB2-598248921A0B}"/>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142D2D18-8AB5-0D84-2C9C-FA34144C18B3}"/>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EC4326C7-E1A4-3D90-81EC-5D1A5C60D59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6FC6C76-BAB4-2551-3073-36CF11CC0E2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26991DC-5BDD-454B-8092-4B802FB4ED82}"/>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A6D87B66-4254-4A66-2917-30E4E8F70DB3}"/>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D655A3B4-32C0-397F-3BD3-5B1EBA88C7BD}"/>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7680042-289A-189D-B10A-05CA4AF2AFC4}"/>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graphicFrame>
        <p:nvGraphicFramePr>
          <p:cNvPr id="9" name="Tabell 8">
            <a:extLst>
              <a:ext uri="{FF2B5EF4-FFF2-40B4-BE49-F238E27FC236}">
                <a16:creationId xmlns:a16="http://schemas.microsoft.com/office/drawing/2014/main" id="{5DA88DAD-E548-1816-2B64-34CFFD9E2F33}"/>
              </a:ext>
            </a:extLst>
          </p:cNvPr>
          <p:cNvGraphicFramePr>
            <a:graphicFrameLocks noGrp="1"/>
          </p:cNvGraphicFramePr>
          <p:nvPr/>
        </p:nvGraphicFramePr>
        <p:xfrm>
          <a:off x="383892" y="1275343"/>
          <a:ext cx="8320492" cy="2967265"/>
        </p:xfrm>
        <a:graphic>
          <a:graphicData uri="http://schemas.openxmlformats.org/drawingml/2006/table">
            <a:tbl>
              <a:tblPr firstRow="1" bandRow="1">
                <a:tableStyleId>{538008DE-9CB5-49C0-B233-6C6E2AA0C65B}</a:tableStyleId>
              </a:tblPr>
              <a:tblGrid>
                <a:gridCol w="4160246">
                  <a:extLst>
                    <a:ext uri="{9D8B030D-6E8A-4147-A177-3AD203B41FA5}">
                      <a16:colId xmlns:a16="http://schemas.microsoft.com/office/drawing/2014/main" val="2365136716"/>
                    </a:ext>
                  </a:extLst>
                </a:gridCol>
                <a:gridCol w="4160246">
                  <a:extLst>
                    <a:ext uri="{9D8B030D-6E8A-4147-A177-3AD203B41FA5}">
                      <a16:colId xmlns:a16="http://schemas.microsoft.com/office/drawing/2014/main" val="3958599992"/>
                    </a:ext>
                  </a:extLst>
                </a:gridCol>
              </a:tblGrid>
              <a:tr h="1007765">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Potentiel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entrepreneurial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Mon</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 ikigai correspond-il à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'état d'esprit entrepreneurial requis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développer des entreprises d'écotourisme durables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rentables ?</a:t>
                      </a:r>
                    </a:p>
                  </a:txBody>
                  <a:tcPr/>
                </a:tc>
                <a:tc>
                  <a:txBody>
                    <a:bodyPr/>
                    <a:lstStyle/>
                    <a:p>
                      <a:pPr marL="0" indent="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Apprentissage et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croissance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puis-je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continuer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à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apprendre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à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m'améliorer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dans les domaines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où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je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peux avoir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des lacunes dans 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compétences requises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une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carrière dans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'écotourisme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endParaRPr lang="en-GB" sz="1600"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347310150"/>
                  </a:ext>
                </a:extLst>
              </a:tr>
              <a:tr h="1656625">
                <a:tc>
                  <a:txBody>
                    <a:bodyPr/>
                    <a:lstStyle/>
                    <a:p>
                      <a:endParaRPr lang="sv-SE" dirty="0"/>
                    </a:p>
                  </a:txBody>
                  <a:tcPr/>
                </a:tc>
                <a:tc>
                  <a:txBody>
                    <a:bodyPr/>
                    <a:lstStyle/>
                    <a:p>
                      <a:endParaRPr lang="sv-SE" dirty="0"/>
                    </a:p>
                  </a:txBody>
                  <a:tcPr/>
                </a:tc>
                <a:extLst>
                  <a:ext uri="{0D108BD9-81ED-4DB2-BD59-A6C34878D82A}">
                    <a16:rowId xmlns:a16="http://schemas.microsoft.com/office/drawing/2014/main" val="1360830401"/>
                  </a:ext>
                </a:extLst>
              </a:tr>
            </a:tbl>
          </a:graphicData>
        </a:graphic>
      </p:graphicFrame>
      <p:sp>
        <p:nvSpPr>
          <p:cNvPr id="2" name="Google Shape;895;p81">
            <a:extLst>
              <a:ext uri="{FF2B5EF4-FFF2-40B4-BE49-F238E27FC236}">
                <a16:creationId xmlns:a16="http://schemas.microsoft.com/office/drawing/2014/main" id="{8A9EE788-1F06-79D8-1424-C5E0022508DD}"/>
              </a:ext>
            </a:extLst>
          </p:cNvPr>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899;p81">
            <a:extLst>
              <a:ext uri="{FF2B5EF4-FFF2-40B4-BE49-F238E27FC236}">
                <a16:creationId xmlns:a16="http://schemas.microsoft.com/office/drawing/2014/main" id="{C3CBC839-DA7A-FB2A-C92C-4D688A72F93C}"/>
              </a:ext>
            </a:extLst>
          </p:cNvPr>
          <p:cNvSpPr txBox="1"/>
          <p:nvPr/>
        </p:nvSpPr>
        <p:spPr>
          <a:xfrm>
            <a:off x="105753" y="4379338"/>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W.08</a:t>
            </a:r>
            <a:endParaRPr sz="1401" dirty="0"/>
          </a:p>
        </p:txBody>
      </p:sp>
      <p:sp>
        <p:nvSpPr>
          <p:cNvPr id="4" name="Google Shape;526;p70">
            <a:extLst>
              <a:ext uri="{FF2B5EF4-FFF2-40B4-BE49-F238E27FC236}">
                <a16:creationId xmlns:a16="http://schemas.microsoft.com/office/drawing/2014/main" id="{055F2BA5-CEF9-8828-FC48-5E37ED0C0938}"/>
              </a:ext>
            </a:extLst>
          </p:cNvPr>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6" name="Google Shape;527;p70">
            <a:extLst>
              <a:ext uri="{FF2B5EF4-FFF2-40B4-BE49-F238E27FC236}">
                <a16:creationId xmlns:a16="http://schemas.microsoft.com/office/drawing/2014/main" id="{41AA70B9-0A13-CE83-962B-CB861D553835}"/>
              </a:ext>
            </a:extLst>
          </p:cNvPr>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10" name="Google Shape;529;p70">
            <a:extLst>
              <a:ext uri="{FF2B5EF4-FFF2-40B4-BE49-F238E27FC236}">
                <a16:creationId xmlns:a16="http://schemas.microsoft.com/office/drawing/2014/main" id="{7CA8197B-AF98-2B4D-CBE0-C29D194A133B}"/>
              </a:ext>
            </a:extLst>
          </p:cNvPr>
          <p:cNvSpPr txBox="1">
            <a:spLocks/>
          </p:cNvSpPr>
          <p:nvPr/>
        </p:nvSpPr>
        <p:spPr>
          <a:xfrm>
            <a:off x="1301956" y="439283"/>
            <a:ext cx="8160537"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1800">
                <a:solidFill>
                  <a:srgbClr val="FF9933"/>
                </a:solidFill>
              </a:rPr>
              <a:t>Feuille de travail : </a:t>
            </a:r>
            <a:r>
              <a:rPr lang="sv-SE" sz="1500" b="0">
                <a:solidFill>
                  <a:schemeClr val="tx2">
                    <a:lumMod val="50000"/>
                  </a:schemeClr>
                </a:solidFill>
              </a:rPr>
              <a:t>Faites correspondre votre Ikigai aux compétences clés de l'écotourisme</a:t>
            </a:r>
            <a:endParaRPr lang="sv-SE" sz="1500" b="0" dirty="0">
              <a:solidFill>
                <a:schemeClr val="tx2">
                  <a:lumMod val="50000"/>
                </a:schemeClr>
              </a:solidFill>
            </a:endParaRPr>
          </a:p>
        </p:txBody>
      </p:sp>
    </p:spTree>
    <p:extLst>
      <p:ext uri="{BB962C8B-B14F-4D97-AF65-F5344CB8AC3E}">
        <p14:creationId xmlns:p14="http://schemas.microsoft.com/office/powerpoint/2010/main" val="24451830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E32333AC-94BC-611F-6E94-CE731F27E8C6}"/>
            </a:ext>
          </a:extLst>
        </p:cNvPr>
        <p:cNvGrpSpPr/>
        <p:nvPr/>
      </p:nvGrpSpPr>
      <p:grpSpPr>
        <a:xfrm>
          <a:off x="0" y="0"/>
          <a:ext cx="0" cy="0"/>
          <a:chOff x="0" y="0"/>
          <a:chExt cx="0" cy="0"/>
        </a:xfrm>
      </p:grpSpPr>
      <p:pic>
        <p:nvPicPr>
          <p:cNvPr id="6" name="Bildobjekt 5" descr="En bild som visar person, Människoansikte, klädsel, bärbar dator&#10;&#10;AI-genererat innehåll kan vara felaktigt.">
            <a:extLst>
              <a:ext uri="{FF2B5EF4-FFF2-40B4-BE49-F238E27FC236}">
                <a16:creationId xmlns:a16="http://schemas.microsoft.com/office/drawing/2014/main" id="{6444D1E3-F825-2F17-FC90-B265147AF227}"/>
              </a:ext>
            </a:extLst>
          </p:cNvPr>
          <p:cNvPicPr>
            <a:picLocks noChangeAspect="1"/>
          </p:cNvPicPr>
          <p:nvPr/>
        </p:nvPicPr>
        <p:blipFill>
          <a:blip r:embed="rId3"/>
          <a:stretch>
            <a:fillRect/>
          </a:stretch>
        </p:blipFill>
        <p:spPr>
          <a:xfrm>
            <a:off x="-30345" y="-9238"/>
            <a:ext cx="3388349" cy="3786759"/>
          </a:xfrm>
          <a:prstGeom prst="rect">
            <a:avLst/>
          </a:prstGeom>
        </p:spPr>
      </p:pic>
      <p:sp>
        <p:nvSpPr>
          <p:cNvPr id="1375" name="Google Shape;1375;p95">
            <a:extLst>
              <a:ext uri="{FF2B5EF4-FFF2-40B4-BE49-F238E27FC236}">
                <a16:creationId xmlns:a16="http://schemas.microsoft.com/office/drawing/2014/main" id="{C4CC3302-425A-B9F6-A5EA-DCED3CD523BB}"/>
              </a:ext>
            </a:extLst>
          </p:cNvPr>
          <p:cNvSpPr txBox="1"/>
          <p:nvPr/>
        </p:nvSpPr>
        <p:spPr>
          <a:xfrm>
            <a:off x="3730597" y="498278"/>
            <a:ext cx="4732769"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cs typeface="Calibri"/>
                <a:sym typeface="Calibri"/>
              </a:rPr>
              <a:t>Opportunités de carrière</a:t>
            </a:r>
            <a:endParaRPr lang="sv-SE" sz="1401" dirty="0"/>
          </a:p>
        </p:txBody>
      </p:sp>
      <p:sp>
        <p:nvSpPr>
          <p:cNvPr id="1376" name="Google Shape;1376;p95">
            <a:extLst>
              <a:ext uri="{FF2B5EF4-FFF2-40B4-BE49-F238E27FC236}">
                <a16:creationId xmlns:a16="http://schemas.microsoft.com/office/drawing/2014/main" id="{9D89F84E-246D-0737-F31F-6C7B7EB1B9AF}"/>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41</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3AB7A0A1-AB72-79A8-9F25-05E433CDDB87}"/>
              </a:ext>
            </a:extLst>
          </p:cNvPr>
          <p:cNvSpPr txBox="1">
            <a:spLocks noGrp="1"/>
          </p:cNvSpPr>
          <p:nvPr>
            <p:ph type="body" idx="1"/>
          </p:nvPr>
        </p:nvSpPr>
        <p:spPr>
          <a:xfrm>
            <a:off x="3730597" y="1579844"/>
            <a:ext cx="5101868" cy="2927872"/>
          </a:xfrm>
          <a:prstGeom prst="rect">
            <a:avLst/>
          </a:prstGeom>
          <a:noFill/>
          <a:ln>
            <a:noFill/>
          </a:ln>
        </p:spPr>
        <p:txBody>
          <a:bodyPr spcFirstLastPara="1" wrap="square" lIns="91426" tIns="91426" rIns="91426" bIns="91426" anchor="t" anchorCtr="0">
            <a:normAutofit/>
          </a:bodyPr>
          <a:lstStyle/>
          <a:p>
            <a:pPr marL="0" indent="0"/>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L'écotourisme offre un large éventail de possibilités de carrière aux personnes passionnées par la conservation de l'environnement, les voyages durables et le développement communautaire. </a:t>
            </a:r>
            <a:r>
              <a:rPr lang="sv-SE" sz="1600" dirty="0" err="1">
                <a:solidFill>
                  <a:schemeClr val="tx2">
                    <a:lumMod val="50000"/>
                  </a:schemeClr>
                </a:solidFill>
                <a:latin typeface="Calibri" panose="020F0502020204030204" pitchFamily="34" charset="0"/>
                <a:cs typeface="Calibri" panose="020F0502020204030204" pitchFamily="34" charset="0"/>
              </a:rPr>
              <a:t>Explorons les </a:t>
            </a:r>
            <a:r>
              <a:rPr lang="sv-SE" sz="1600" dirty="0">
                <a:solidFill>
                  <a:schemeClr val="tx2">
                    <a:lumMod val="50000"/>
                  </a:schemeClr>
                </a:solidFill>
                <a:latin typeface="Calibri" panose="020F0502020204030204" pitchFamily="34" charset="0"/>
                <a:cs typeface="Calibri" panose="020F0502020204030204" pitchFamily="34" charset="0"/>
              </a:rPr>
              <a:t>possibilités qui s'offrent à nous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endParaRPr lang="sv-SE" sz="1600" dirty="0">
              <a:solidFill>
                <a:schemeClr val="tx2">
                  <a:lumMod val="50000"/>
                </a:schemeClr>
              </a:solidFill>
              <a:latin typeface="Calibri" panose="020F0502020204030204" pitchFamily="34" charset="0"/>
              <a:cs typeface="Calibri" panose="020F0502020204030204" pitchFamily="34" charset="0"/>
            </a:endParaRPr>
          </a:p>
        </p:txBody>
      </p:sp>
      <p:grpSp>
        <p:nvGrpSpPr>
          <p:cNvPr id="1378" name="Google Shape;1378;p95">
            <a:extLst>
              <a:ext uri="{FF2B5EF4-FFF2-40B4-BE49-F238E27FC236}">
                <a16:creationId xmlns:a16="http://schemas.microsoft.com/office/drawing/2014/main" id="{C609B9B7-B67E-C5B6-C550-21EEE2B04371}"/>
              </a:ext>
            </a:extLst>
          </p:cNvPr>
          <p:cNvGrpSpPr/>
          <p:nvPr/>
        </p:nvGrpSpPr>
        <p:grpSpPr>
          <a:xfrm>
            <a:off x="3147096" y="3723935"/>
            <a:ext cx="1883980" cy="1360393"/>
            <a:chOff x="12744325" y="814046"/>
            <a:chExt cx="1299026" cy="938006"/>
          </a:xfrm>
        </p:grpSpPr>
        <p:grpSp>
          <p:nvGrpSpPr>
            <p:cNvPr id="1379" name="Google Shape;1379;p95">
              <a:extLst>
                <a:ext uri="{FF2B5EF4-FFF2-40B4-BE49-F238E27FC236}">
                  <a16:creationId xmlns:a16="http://schemas.microsoft.com/office/drawing/2014/main" id="{4A768257-042E-B32A-DD9E-202A59E9E8F8}"/>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4AFBDD5D-7560-CA57-FEDE-FE2A0E674014}"/>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21B78487-2954-60D9-DA4A-CEBB68818C09}"/>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DCB605DB-E796-BEE0-A794-5C778E2EB506}"/>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66C990F4-AE8D-DE40-DE3F-38188F746E76}"/>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2C70FDEA-CBD5-8FE6-1475-611B993B53B3}"/>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3D74A4F3-8431-A6E3-3A63-4B250AA9046F}"/>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82725E9F-FD2B-C499-02F7-4796D8B887EB}"/>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pic>
        <p:nvPicPr>
          <p:cNvPr id="3" name="Google Shape;1374;p95">
            <a:extLst>
              <a:ext uri="{FF2B5EF4-FFF2-40B4-BE49-F238E27FC236}">
                <a16:creationId xmlns:a16="http://schemas.microsoft.com/office/drawing/2014/main" id="{0A9CB18F-58E4-2939-E22C-FCA167EB4263}"/>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 name="Google Shape;1387;p95">
            <a:extLst>
              <a:ext uri="{FF2B5EF4-FFF2-40B4-BE49-F238E27FC236}">
                <a16:creationId xmlns:a16="http://schemas.microsoft.com/office/drawing/2014/main" id="{6C2F4363-7EF0-EA1E-5404-B0A5B663B11E}"/>
              </a:ext>
            </a:extLst>
          </p:cNvPr>
          <p:cNvSpPr/>
          <p:nvPr/>
        </p:nvSpPr>
        <p:spPr>
          <a:xfrm>
            <a:off x="-1778000" y="-95250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ZoneTexte 1">
            <a:extLst>
              <a:ext uri="{FF2B5EF4-FFF2-40B4-BE49-F238E27FC236}">
                <a16:creationId xmlns:a16="http://schemas.microsoft.com/office/drawing/2014/main" id="{DEA4A07B-3DD4-4BE4-D2CC-38C9D931CD1E}"/>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6979801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8E67362A-7C29-C58D-94D1-FF0867586377}"/>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D786381-6C6A-017A-D11D-10BD5856CC30}"/>
              </a:ext>
            </a:extLst>
          </p:cNvPr>
          <p:cNvSpPr txBox="1"/>
          <p:nvPr/>
        </p:nvSpPr>
        <p:spPr>
          <a:xfrm>
            <a:off x="2740686" y="1057235"/>
            <a:ext cx="5138068" cy="3334210"/>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Guide d’écotourisme ou du tourisme d'aventure</a:t>
            </a:r>
          </a:p>
          <a:p>
            <a:pPr marL="285750" indent="-285750">
              <a:lnSpc>
                <a:spcPct val="150000"/>
              </a:lnSpc>
              <a:buClr>
                <a:srgbClr val="97C679"/>
              </a:buClr>
              <a:buSzPts val="1400"/>
              <a:buFont typeface="Wingdings" pitchFamily="2" charset="2"/>
              <a:buChar char="v"/>
            </a:pPr>
            <a:r>
              <a:rPr lang="sv-SE" sz="1600" dirty="0" err="1">
                <a:solidFill>
                  <a:schemeClr val="tx2">
                    <a:lumMod val="50000"/>
                  </a:schemeClr>
                </a:solidFill>
                <a:latin typeface="Calibri" panose="020F0502020204030204" pitchFamily="34" charset="0"/>
                <a:cs typeface="Calibri" panose="020F0502020204030204" pitchFamily="34" charset="0"/>
              </a:rPr>
              <a:t>Écologiste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biologiste de la faune</a:t>
            </a:r>
            <a:endParaRPr lang="sv-SE" sz="1600" dirty="0">
              <a:solidFill>
                <a:schemeClr val="tx2">
                  <a:lumMod val="50000"/>
                </a:schemeClr>
              </a:solidFill>
              <a:latin typeface="Calibri" panose="020F0502020204030204" pitchFamily="34" charset="0"/>
              <a:cs typeface="Calibri" panose="020F0502020204030204" pitchFamily="34" charset="0"/>
            </a:endParaRPr>
          </a:p>
          <a:p>
            <a:pPr marL="285750" indent="-285750">
              <a:lnSpc>
                <a:spcPct val="150000"/>
              </a:lnSpc>
              <a:buClr>
                <a:srgbClr val="97C679"/>
              </a:buClr>
              <a:buSzPts val="1400"/>
              <a:buFont typeface="Wingdings" pitchFamily="2" charset="2"/>
              <a:buChar char="v"/>
            </a:pPr>
            <a:r>
              <a:rPr lang="sv-SE" sz="1600" dirty="0" err="1">
                <a:solidFill>
                  <a:schemeClr val="tx2">
                    <a:lumMod val="50000"/>
                  </a:schemeClr>
                </a:solidFill>
                <a:latin typeface="Calibri" panose="020F0502020204030204" pitchFamily="34" charset="0"/>
                <a:cs typeface="Calibri" panose="020F0502020204030204" pitchFamily="34" charset="0"/>
              </a:rPr>
              <a:t>Éducateur environnemental</a:t>
            </a:r>
            <a:endParaRPr lang="sv-SE" sz="1600" dirty="0">
              <a:solidFill>
                <a:schemeClr val="tx2">
                  <a:lumMod val="50000"/>
                </a:schemeClr>
              </a:solidFill>
              <a:latin typeface="Calibri" panose="020F0502020204030204" pitchFamily="34" charset="0"/>
              <a:cs typeface="Calibri" panose="020F0502020204030204" pitchFamily="34" charset="0"/>
            </a:endParaRPr>
          </a:p>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Spécialiste du </a:t>
            </a:r>
            <a:r>
              <a:rPr lang="sv-SE" sz="1600" dirty="0" err="1">
                <a:solidFill>
                  <a:schemeClr val="tx2">
                    <a:lumMod val="50000"/>
                  </a:schemeClr>
                </a:solidFill>
                <a:latin typeface="Calibri" panose="020F0502020204030204" pitchFamily="34" charset="0"/>
                <a:cs typeface="Calibri" panose="020F0502020204030204" pitchFamily="34" charset="0"/>
              </a:rPr>
              <a:t>développement </a:t>
            </a:r>
            <a:r>
              <a:rPr lang="sv-SE" sz="1600" dirty="0">
                <a:solidFill>
                  <a:schemeClr val="tx2">
                    <a:lumMod val="50000"/>
                  </a:schemeClr>
                </a:solidFill>
                <a:latin typeface="Calibri" panose="020F0502020204030204" pitchFamily="34" charset="0"/>
                <a:cs typeface="Calibri" panose="020F0502020204030204" pitchFamily="34" charset="0"/>
              </a:rPr>
              <a:t>communautaire</a:t>
            </a:r>
          </a:p>
          <a:p>
            <a:pPr marL="285750" indent="-285750">
              <a:lnSpc>
                <a:spcPct val="150000"/>
              </a:lnSpc>
              <a:buClr>
                <a:srgbClr val="97C679"/>
              </a:buClr>
              <a:buSzPts val="1400"/>
              <a:buFont typeface="Wingdings" pitchFamily="2" charset="2"/>
              <a:buChar char="v"/>
            </a:pPr>
            <a:r>
              <a:rPr lang="sv-SE" sz="1600" dirty="0" err="1">
                <a:solidFill>
                  <a:schemeClr val="tx2">
                    <a:lumMod val="50000"/>
                  </a:schemeClr>
                </a:solidFill>
                <a:latin typeface="Calibri" panose="020F0502020204030204" pitchFamily="34" charset="0"/>
                <a:cs typeface="Calibri" panose="020F0502020204030204" pitchFamily="34" charset="0"/>
              </a:rPr>
              <a:t>Planificateur </a:t>
            </a:r>
            <a:r>
              <a:rPr lang="sv-SE" sz="1600" dirty="0">
                <a:solidFill>
                  <a:schemeClr val="tx2">
                    <a:lumMod val="50000"/>
                  </a:schemeClr>
                </a:solidFill>
                <a:latin typeface="Calibri" panose="020F0502020204030204" pitchFamily="34" charset="0"/>
                <a:cs typeface="Calibri" panose="020F0502020204030204" pitchFamily="34" charset="0"/>
              </a:rPr>
              <a:t>ou gestionnaire du </a:t>
            </a:r>
            <a:r>
              <a:rPr lang="sv-SE" sz="1600" dirty="0" err="1">
                <a:solidFill>
                  <a:schemeClr val="tx2">
                    <a:lumMod val="50000"/>
                  </a:schemeClr>
                </a:solidFill>
                <a:latin typeface="Calibri" panose="020F0502020204030204" pitchFamily="34" charset="0"/>
                <a:cs typeface="Calibri" panose="020F0502020204030204" pitchFamily="34" charset="0"/>
              </a:rPr>
              <a:t>tourisme </a:t>
            </a:r>
          </a:p>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Responsable de la </a:t>
            </a:r>
            <a:r>
              <a:rPr lang="sv-SE" sz="1600" dirty="0" err="1">
                <a:solidFill>
                  <a:schemeClr val="tx2">
                    <a:lumMod val="50000"/>
                  </a:schemeClr>
                </a:solidFill>
                <a:latin typeface="Calibri" panose="020F0502020204030204" pitchFamily="34" charset="0"/>
                <a:cs typeface="Calibri" panose="020F0502020204030204" pitchFamily="34" charset="0"/>
              </a:rPr>
              <a:t>conservation</a:t>
            </a:r>
          </a:p>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Consultant en </a:t>
            </a:r>
            <a:r>
              <a:rPr lang="sv-SE" sz="1600" dirty="0" err="1">
                <a:solidFill>
                  <a:schemeClr val="tx2">
                    <a:lumMod val="50000"/>
                  </a:schemeClr>
                </a:solidFill>
                <a:latin typeface="Calibri" panose="020F0502020204030204" pitchFamily="34" charset="0"/>
                <a:cs typeface="Calibri" panose="020F0502020204030204" pitchFamily="34" charset="0"/>
              </a:rPr>
              <a:t>développement durable</a:t>
            </a:r>
          </a:p>
          <a:p>
            <a:pPr marL="285750" indent="-285750">
              <a:lnSpc>
                <a:spcPct val="150000"/>
              </a:lnSpc>
              <a:buClr>
                <a:srgbClr val="97C679"/>
              </a:buClr>
              <a:buSzPts val="1400"/>
              <a:buFont typeface="Wingdings" pitchFamily="2" charset="2"/>
              <a:buChar char="v"/>
            </a:pPr>
            <a:r>
              <a:rPr lang="sv-SE" sz="1600" dirty="0">
                <a:solidFill>
                  <a:schemeClr val="tx2">
                    <a:lumMod val="50000"/>
                  </a:schemeClr>
                </a:solidFill>
                <a:latin typeface="Calibri" panose="020F0502020204030204" pitchFamily="34" charset="0"/>
                <a:cs typeface="Calibri" panose="020F0502020204030204" pitchFamily="34" charset="0"/>
              </a:rPr>
              <a:t>Chercheur</a:t>
            </a:r>
          </a:p>
          <a:p>
            <a:pPr marL="285750" indent="-285750">
              <a:lnSpc>
                <a:spcPct val="150000"/>
              </a:lnSpc>
              <a:buClr>
                <a:srgbClr val="97C679"/>
              </a:buClr>
              <a:buSzPts val="1400"/>
              <a:buFont typeface="Wingdings" pitchFamily="2" charset="2"/>
              <a:buChar char="v"/>
            </a:pPr>
            <a:r>
              <a:rPr lang="sv-SE" sz="1600" dirty="0" err="1">
                <a:solidFill>
                  <a:schemeClr val="tx2">
                    <a:lumMod val="50000"/>
                  </a:schemeClr>
                </a:solidFill>
                <a:latin typeface="Calibri" panose="020F0502020204030204" pitchFamily="34" charset="0"/>
                <a:cs typeface="Calibri" panose="020F0502020204030204" pitchFamily="34" charset="0"/>
              </a:rPr>
              <a:t>Entrepreneur en </a:t>
            </a:r>
            <a:r>
              <a:rPr lang="sv-SE" sz="1600" dirty="0">
                <a:solidFill>
                  <a:schemeClr val="tx2">
                    <a:lumMod val="50000"/>
                  </a:schemeClr>
                </a:solidFill>
                <a:latin typeface="Calibri" panose="020F0502020204030204" pitchFamily="34" charset="0"/>
                <a:cs typeface="Calibri" panose="020F0502020204030204" pitchFamily="34" charset="0"/>
              </a:rPr>
              <a:t>écotourisme</a:t>
            </a:r>
            <a:endParaRPr lang="en-GB" sz="1600" dirty="0">
              <a:solidFill>
                <a:schemeClr val="tx2">
                  <a:lumMod val="50000"/>
                </a:schemeClr>
              </a:solidFill>
              <a:latin typeface="Calibri" panose="020F0502020204030204" pitchFamily="34" charset="0"/>
              <a:ea typeface="Calibri"/>
              <a:cs typeface="Calibri" panose="020F0502020204030204" pitchFamily="34" charset="0"/>
              <a:sym typeface="Calibri"/>
            </a:endParaRPr>
          </a:p>
        </p:txBody>
      </p:sp>
      <p:sp>
        <p:nvSpPr>
          <p:cNvPr id="379" name="Google Shape;379;p64">
            <a:extLst>
              <a:ext uri="{FF2B5EF4-FFF2-40B4-BE49-F238E27FC236}">
                <a16:creationId xmlns:a16="http://schemas.microsoft.com/office/drawing/2014/main" id="{1FEFF4B5-8C14-67C6-8AAD-1E56D1A08DB2}"/>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C1B62613-0612-559E-A21E-B2B428A72274}"/>
              </a:ext>
            </a:extLst>
          </p:cNvPr>
          <p:cNvSpPr txBox="1">
            <a:spLocks noGrp="1"/>
          </p:cNvSpPr>
          <p:nvPr>
            <p:ph type="body" idx="2"/>
          </p:nvPr>
        </p:nvSpPr>
        <p:spPr>
          <a:xfrm>
            <a:off x="2700046"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Possibilités de carrière</a:t>
            </a:r>
            <a:endParaRPr dirty="0"/>
          </a:p>
        </p:txBody>
      </p:sp>
      <p:pic>
        <p:nvPicPr>
          <p:cNvPr id="382" name="Google Shape;382;p64">
            <a:extLst>
              <a:ext uri="{FF2B5EF4-FFF2-40B4-BE49-F238E27FC236}">
                <a16:creationId xmlns:a16="http://schemas.microsoft.com/office/drawing/2014/main" id="{4D3AD374-9A30-8BFA-32C7-94847265BF14}"/>
              </a:ext>
            </a:extLst>
          </p:cNvPr>
          <p:cNvPicPr preferRelativeResize="0"/>
          <p:nvPr/>
        </p:nvPicPr>
        <p:blipFill rotWithShape="1">
          <a:blip r:embed="rId3">
            <a:alphaModFix amt="70000"/>
          </a:blip>
          <a:srcRect/>
          <a:stretch/>
        </p:blipFill>
        <p:spPr>
          <a:xfrm flipH="1">
            <a:off x="6706404" y="279670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28E3F9C5-6541-5059-8E89-3250E888BB15}"/>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42</a:t>
            </a:fld>
            <a:endParaRPr dirty="0"/>
          </a:p>
        </p:txBody>
      </p:sp>
      <p:sp>
        <p:nvSpPr>
          <p:cNvPr id="2" name="Google Shape;456;p68">
            <a:extLst>
              <a:ext uri="{FF2B5EF4-FFF2-40B4-BE49-F238E27FC236}">
                <a16:creationId xmlns:a16="http://schemas.microsoft.com/office/drawing/2014/main" id="{B494E131-52E9-230A-1F76-71B62566849A}"/>
              </a:ext>
            </a:extLst>
          </p:cNvPr>
          <p:cNvSpPr txBox="1">
            <a:spLocks noGrp="1"/>
          </p:cNvSpPr>
          <p:nvPr>
            <p:ph type="body" idx="1"/>
          </p:nvPr>
        </p:nvSpPr>
        <p:spPr>
          <a:xfrm>
            <a:off x="153749" y="1742425"/>
            <a:ext cx="20835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Possibilités de carrière</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2DC5BDB6-D13E-2017-60C4-1F118DCDB80A}"/>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A115D8FA-B9F0-3568-430C-73819E0FCF06}"/>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
        <p:nvSpPr>
          <p:cNvPr id="5" name="ZoneTexte 4">
            <a:extLst>
              <a:ext uri="{FF2B5EF4-FFF2-40B4-BE49-F238E27FC236}">
                <a16:creationId xmlns:a16="http://schemas.microsoft.com/office/drawing/2014/main" id="{49AC4920-6EA7-6001-2F54-AAD613E7B3B8}"/>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7688852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856B458-092B-F7A8-5610-F4E890162DE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2AD8DCCD-7782-07EA-6CE0-0F4CAD053593}"/>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5CB2B285-9301-ADC3-7079-696FE4CE8DC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5DC974F6-6821-3EC3-6ACA-AEC86C6ED355}"/>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285750" indent="-285750">
              <a:buFont typeface="Wingdings" pitchFamily="2" charset="2"/>
              <a:buChar char="Ø"/>
            </a:pPr>
            <a:r>
              <a:rPr lang="en-GB" sz="1600" dirty="0"/>
              <a:t>Quels sont les autres parcours professionnels que vous pouvez identifier ? </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Y a-t-il des variantes des suggestions faites qui </a:t>
            </a:r>
            <a:r>
              <a:rPr lang="en-GB" sz="1600" dirty="0" err="1"/>
              <a:t>semblent</a:t>
            </a:r>
            <a:r>
              <a:rPr lang="en-GB" sz="1600" dirty="0"/>
              <a:t> </a:t>
            </a:r>
            <a:r>
              <a:rPr lang="en-GB" sz="1600" dirty="0" err="1"/>
              <a:t>résonner</a:t>
            </a:r>
            <a:r>
              <a:rPr lang="en-GB" sz="1600" dirty="0"/>
              <a:t> pour </a:t>
            </a:r>
            <a:r>
              <a:rPr lang="en-GB" sz="1600" dirty="0" err="1"/>
              <a:t>vous</a:t>
            </a:r>
            <a:r>
              <a:rPr lang="en-GB" sz="1600" dirty="0"/>
              <a:t> ? </a:t>
            </a:r>
            <a:br>
              <a:rPr lang="en-GB" sz="1600" dirty="0"/>
            </a:br>
            <a:r>
              <a:rPr lang="en-GB" sz="1600" dirty="0"/>
              <a:t>Lesquelles ?</a:t>
            </a:r>
          </a:p>
          <a:p>
            <a:pPr marL="285750" indent="-285750">
              <a:buFont typeface="Wingdings" pitchFamily="2" charset="2"/>
              <a:buChar char="Ø"/>
            </a:pPr>
            <a:endParaRPr lang="en-GB" sz="1600" dirty="0"/>
          </a:p>
          <a:p>
            <a:pPr marL="285750" indent="-285750">
              <a:buFont typeface="Wingdings" pitchFamily="2" charset="2"/>
              <a:buChar char="Ø"/>
            </a:pPr>
            <a:r>
              <a:rPr lang="en-GB" sz="1600" dirty="0"/>
              <a:t>Réfléchissez à vos compétences actuelles - pas seulement celles liées au travail ou à l'éducation - et demandez-vous si elles pourraient être utilisées d'une nouvelle manière dans le secteur de l'écotourisme.</a:t>
            </a:r>
          </a:p>
          <a:p>
            <a:pPr marL="0" indent="0"/>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8635056E-28B4-50B9-FD8F-EE86E98AFCCD}"/>
              </a:ext>
            </a:extLst>
          </p:cNvPr>
          <p:cNvSpPr txBox="1">
            <a:spLocks noGrp="1"/>
          </p:cNvSpPr>
          <p:nvPr>
            <p:ph type="body" idx="2"/>
          </p:nvPr>
        </p:nvSpPr>
        <p:spPr>
          <a:xfrm>
            <a:off x="1315671" y="375889"/>
            <a:ext cx="7598428"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Prenez le temps de réfléchir aux questions suivantes et </a:t>
            </a:r>
            <a:r>
              <a:rPr lang="en-GB" sz="1600" b="0" dirty="0" err="1">
                <a:solidFill>
                  <a:schemeClr val="tx2">
                    <a:lumMod val="50000"/>
                  </a:schemeClr>
                </a:solidFill>
              </a:rPr>
              <a:t>notez</a:t>
            </a:r>
            <a:r>
              <a:rPr lang="en-GB" sz="1600" b="0" dirty="0">
                <a:solidFill>
                  <a:schemeClr val="tx2">
                    <a:lumMod val="50000"/>
                  </a:schemeClr>
                </a:solidFill>
              </a:rPr>
              <a:t> </a:t>
            </a:r>
            <a:r>
              <a:rPr lang="en-GB" sz="1600" b="0" dirty="0" err="1">
                <a:solidFill>
                  <a:schemeClr val="tx2">
                    <a:lumMod val="50000"/>
                  </a:schemeClr>
                </a:solidFill>
              </a:rPr>
              <a:t>vos</a:t>
            </a:r>
            <a:r>
              <a:rPr lang="en-GB" sz="1600" b="0" dirty="0">
                <a:solidFill>
                  <a:schemeClr val="tx2">
                    <a:lumMod val="50000"/>
                  </a:schemeClr>
                </a:solidFill>
              </a:rPr>
              <a:t> </a:t>
            </a:r>
            <a:r>
              <a:rPr lang="en-GB" sz="1600" b="0" dirty="0" err="1">
                <a:solidFill>
                  <a:schemeClr val="tx2">
                    <a:lumMod val="50000"/>
                  </a:schemeClr>
                </a:solidFill>
              </a:rPr>
              <a:t>réfléxions</a:t>
            </a:r>
            <a:endParaRPr lang="en-GB" sz="1600" b="0" dirty="0">
              <a:solidFill>
                <a:schemeClr val="tx2">
                  <a:lumMod val="50000"/>
                </a:schemeClr>
              </a:solidFill>
            </a:endParaRPr>
          </a:p>
        </p:txBody>
      </p:sp>
      <p:sp>
        <p:nvSpPr>
          <p:cNvPr id="677" name="Google Shape;677;p17">
            <a:extLst>
              <a:ext uri="{FF2B5EF4-FFF2-40B4-BE49-F238E27FC236}">
                <a16:creationId xmlns:a16="http://schemas.microsoft.com/office/drawing/2014/main" id="{7E624B34-A91C-8CA6-C33E-13CB2BE6665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073CC38E-1E7F-C2FA-5707-26DB60145322}"/>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BFF623C4-2308-3EE6-A3DE-548222DA1C1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972E1DD0-8ECE-C6A5-3D5B-F397F503522A}"/>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C070968A-C0C0-8CCE-5D9B-442B1F194618}"/>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2C6324C8-D8D6-21D1-897A-7998111C5D15}"/>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4113C1A2-0B35-B65E-3AC2-51DAE5072DE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835C997D-6065-40CC-0F1A-9AF0661F2A2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BE583FB7-104E-9FB3-3859-B14CA128050D}"/>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B215BC19-C10D-0BE2-F892-65028E8A3642}"/>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EF58869D-D916-6A5D-B65E-F154355AE20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4B0E77B3-6BC5-8179-D946-BD38D786F38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FAEB3279-EE1A-EDF9-C8AC-181230E9A06C}"/>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832D6FA5-B28C-6A5B-11B8-01EB7DBB396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1C06995-845D-6DAF-340D-5DB24ABC3F59}"/>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1DD8DBA-99F0-66D5-282A-A71169AF2ECE}"/>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57D3593C-0892-E5E1-66AF-111E94BE343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1D4CD0F-369E-A511-0FD5-AE84704F1C6D}"/>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E.17</a:t>
            </a:r>
            <a:endParaRPr sz="3000" dirty="0">
              <a:solidFill>
                <a:srgbClr val="FF9934"/>
              </a:solidFill>
            </a:endParaRPr>
          </a:p>
        </p:txBody>
      </p:sp>
      <p:sp>
        <p:nvSpPr>
          <p:cNvPr id="3" name="ZoneTexte 2">
            <a:extLst>
              <a:ext uri="{FF2B5EF4-FFF2-40B4-BE49-F238E27FC236}">
                <a16:creationId xmlns:a16="http://schemas.microsoft.com/office/drawing/2014/main" id="{73F9EA56-5883-25FB-9D9C-3D0AB5EA3D87}"/>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8758440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07E5745B-E9A3-A460-DA2C-3BF0CC20A159}"/>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634D0982-81E1-6F2F-4415-059EBA1DA830}"/>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690DDAC7-8BE5-C417-1062-80D188B370F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810D3CDA-3D31-6ACE-E405-2411A866F546}"/>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fr-FR" dirty="0"/>
              <a:t>Cliquez ici pour écrire</a:t>
            </a:r>
          </a:p>
        </p:txBody>
      </p:sp>
      <p:sp>
        <p:nvSpPr>
          <p:cNvPr id="529" name="Google Shape;529;p70">
            <a:extLst>
              <a:ext uri="{FF2B5EF4-FFF2-40B4-BE49-F238E27FC236}">
                <a16:creationId xmlns:a16="http://schemas.microsoft.com/office/drawing/2014/main" id="{CBE2CC80-D317-E9FE-FCDA-C0CAC89D570D}"/>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752E5F60-C2AE-E726-5284-7243FE25AD1B}"/>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C402706F-4ED0-AED5-FD0E-5F002275701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44</a:t>
            </a:fld>
            <a:endParaRPr dirty="0"/>
          </a:p>
        </p:txBody>
      </p:sp>
      <p:sp>
        <p:nvSpPr>
          <p:cNvPr id="532" name="Google Shape;532;p70">
            <a:extLst>
              <a:ext uri="{FF2B5EF4-FFF2-40B4-BE49-F238E27FC236}">
                <a16:creationId xmlns:a16="http://schemas.microsoft.com/office/drawing/2014/main" id="{6B079737-BAA8-853E-A468-B237A5A21338}"/>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D27995C1-D352-4D2E-4127-1008F362CABA}"/>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A07612D9-FEB6-AE45-7FD0-A977941D3254}"/>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B0257628-E1F3-4EFE-A396-1518BA0BA4A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8C1543F9-0226-990B-C9C8-22C390FA1C87}"/>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B25AD218-57E3-485C-3EC7-102545D5F3A3}"/>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3D640B66-8C30-0D1B-D5E9-15E740A12AB2}"/>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C63F33BC-A062-0D5C-B777-780FDEDB9102}"/>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2CC28293-DEC1-6726-D164-2F3C01054FA7}"/>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6BFB7FEC-64CD-5AEA-14C5-C41454AA4148}"/>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4ACEE127-2C72-35C0-0B0F-CDCDA485DC7C}"/>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DF9EBDB-E455-099C-E112-0C5D5B72C6B9}"/>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C11BE34B-66E0-6A89-1348-AACED7C6C778}"/>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97E45676-9E61-1FC8-E1A6-F47D86278919}"/>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E2EB7280-9713-D4B7-72FE-86DA2AC9DB7F}"/>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58DB11EA-7F18-112F-464E-9D291DA9B383}"/>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33CB32AD-897E-B16D-A457-1F07D8EC74F3}"/>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80FCF544-784E-4DD9-7B51-AA477EB0F7D1}"/>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9AD0CD49-19A8-73C8-AC34-0B22133E428C}"/>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970D0E93-4120-FEE4-8302-8B061D9626BA}"/>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04F76737-C536-7AE5-4EF0-BC7279C6F63C}"/>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527FFA8A-A37B-6719-14DC-0CC3BC7AACAC}"/>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B0EAAC6E-C2FC-3791-E64E-487AFF160D18}"/>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DAB21014-94CB-E561-AB9A-061988BB55A7}"/>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52CA1775-DF4A-5C61-38C1-BA888A5F4FC1}"/>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271FFD80-B2BA-A60D-4A1C-302D9EF28790}"/>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5DB797AE-B619-3A05-3846-C778C4AD3253}"/>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41D2B5AB-A5BB-D5E2-BC86-DBE5DAEB36C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095B15F-DE15-8483-ED19-215805B99CBC}"/>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4A4D72B0-C0BD-A9CD-2C55-D36E0241B259}"/>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0894827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CA7641A6-B483-88B2-9B23-E21333D24D59}"/>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64D6BF2F-C335-DEE8-089C-1769DED43037}"/>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99896271-C78C-B7C7-118B-2A47D5E524FC}"/>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7" name="Google Shape;597;p72">
            <a:extLst>
              <a:ext uri="{FF2B5EF4-FFF2-40B4-BE49-F238E27FC236}">
                <a16:creationId xmlns:a16="http://schemas.microsoft.com/office/drawing/2014/main" id="{42CE770B-360D-8BE8-6256-0B80F407E337}"/>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sp>
        <p:nvSpPr>
          <p:cNvPr id="600" name="Google Shape;600;p72">
            <a:extLst>
              <a:ext uri="{FF2B5EF4-FFF2-40B4-BE49-F238E27FC236}">
                <a16:creationId xmlns:a16="http://schemas.microsoft.com/office/drawing/2014/main" id="{8DC8D561-D800-04D9-FD37-8C58802F48D3}"/>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45</a:t>
            </a:fld>
            <a:endParaRPr dirty="0"/>
          </a:p>
        </p:txBody>
      </p:sp>
      <p:sp>
        <p:nvSpPr>
          <p:cNvPr id="6" name="Google Shape;460;p68">
            <a:extLst>
              <a:ext uri="{FF2B5EF4-FFF2-40B4-BE49-F238E27FC236}">
                <a16:creationId xmlns:a16="http://schemas.microsoft.com/office/drawing/2014/main" id="{55629A6B-03BC-7CBC-B49D-2543507DF2B4}"/>
              </a:ext>
            </a:extLst>
          </p:cNvPr>
          <p:cNvSpPr txBox="1"/>
          <p:nvPr/>
        </p:nvSpPr>
        <p:spPr>
          <a:xfrm>
            <a:off x="2186237" y="1454224"/>
            <a:ext cx="6483202" cy="995108"/>
          </a:xfrm>
          <a:prstGeom prst="rect">
            <a:avLst/>
          </a:prstGeom>
          <a:noFill/>
          <a:ln>
            <a:noFill/>
          </a:ln>
        </p:spPr>
        <p:txBody>
          <a:bodyPr spcFirstLastPara="1" wrap="square" lIns="0" tIns="10124" rIns="0" bIns="0" anchor="t" anchorCtr="0">
            <a:spAutoFit/>
          </a:bodyPr>
          <a:lstStyle/>
          <a:p>
            <a:pPr marL="0" indent="0"/>
            <a:r>
              <a:rPr lang="en-GB" sz="1600" dirty="0">
                <a:solidFill>
                  <a:schemeClr val="tx2">
                    <a:lumMod val="50000"/>
                  </a:schemeClr>
                </a:solidFill>
                <a:latin typeface="Calibri" panose="020F0502020204030204" pitchFamily="34" charset="0"/>
                <a:cs typeface="Calibri" panose="020F0502020204030204" pitchFamily="34" charset="0"/>
              </a:rPr>
              <a:t>En vous appuyant sur les exemples présentés dans les diapositives précédentes, ainsi que sur vos propres expériences et idées que vous avez peut-être notées, vous pouvez, à l'étape suivante, réfléchir à la voie professionnelle qui vous convient le mieux et à ce que vous pouvez faire à partir de ces idées. </a:t>
            </a:r>
          </a:p>
        </p:txBody>
      </p:sp>
      <p:sp>
        <p:nvSpPr>
          <p:cNvPr id="7" name="Google Shape;594;p72">
            <a:extLst>
              <a:ext uri="{FF2B5EF4-FFF2-40B4-BE49-F238E27FC236}">
                <a16:creationId xmlns:a16="http://schemas.microsoft.com/office/drawing/2014/main" id="{36F7A636-5A25-9DDC-4B64-82E70DAAF054}"/>
              </a:ext>
            </a:extLst>
          </p:cNvPr>
          <p:cNvSpPr txBox="1">
            <a:spLocks/>
          </p:cNvSpPr>
          <p:nvPr/>
        </p:nvSpPr>
        <p:spPr>
          <a:xfrm>
            <a:off x="2125017" y="411985"/>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ECC4E"/>
                </a:solidFill>
              </a:rPr>
              <a:t>Quelles sont les voies qui </a:t>
            </a:r>
            <a:r>
              <a:rPr lang="sv-SE" dirty="0">
                <a:solidFill>
                  <a:srgbClr val="8ECC4E"/>
                </a:solidFill>
              </a:rPr>
              <a:t>résonnent le plus en </a:t>
            </a:r>
            <a:r>
              <a:rPr lang="sv-SE" dirty="0" err="1">
                <a:solidFill>
                  <a:srgbClr val="8ECC4E"/>
                </a:solidFill>
              </a:rPr>
              <a:t>vous </a:t>
            </a:r>
            <a:r>
              <a:rPr lang="sv-SE" dirty="0">
                <a:solidFill>
                  <a:srgbClr val="8ECC4E"/>
                </a:solidFill>
              </a:rPr>
              <a:t>?</a:t>
            </a:r>
          </a:p>
        </p:txBody>
      </p:sp>
      <p:grpSp>
        <p:nvGrpSpPr>
          <p:cNvPr id="20" name="Google Shape;260;p62">
            <a:extLst>
              <a:ext uri="{FF2B5EF4-FFF2-40B4-BE49-F238E27FC236}">
                <a16:creationId xmlns:a16="http://schemas.microsoft.com/office/drawing/2014/main" id="{5BA8602D-319D-B76E-EC7D-A519EBB1E9C0}"/>
              </a:ext>
            </a:extLst>
          </p:cNvPr>
          <p:cNvGrpSpPr/>
          <p:nvPr/>
        </p:nvGrpSpPr>
        <p:grpSpPr>
          <a:xfrm>
            <a:off x="263465" y="909804"/>
            <a:ext cx="1065986" cy="1120200"/>
            <a:chOff x="14597956" y="5536700"/>
            <a:chExt cx="1074543" cy="1196714"/>
          </a:xfrm>
        </p:grpSpPr>
        <p:grpSp>
          <p:nvGrpSpPr>
            <p:cNvPr id="21" name="Google Shape;261;p62">
              <a:extLst>
                <a:ext uri="{FF2B5EF4-FFF2-40B4-BE49-F238E27FC236}">
                  <a16:creationId xmlns:a16="http://schemas.microsoft.com/office/drawing/2014/main" id="{B9AAF110-DC8B-AAE3-30B2-8FCB10C20B88}"/>
                </a:ext>
              </a:extLst>
            </p:cNvPr>
            <p:cNvGrpSpPr/>
            <p:nvPr/>
          </p:nvGrpSpPr>
          <p:grpSpPr>
            <a:xfrm>
              <a:off x="14937980" y="5958682"/>
              <a:ext cx="402748" cy="402201"/>
              <a:chOff x="14937980" y="5958682"/>
              <a:chExt cx="402748" cy="402201"/>
            </a:xfrm>
          </p:grpSpPr>
          <p:sp>
            <p:nvSpPr>
              <p:cNvPr id="45" name="Google Shape;262;p62">
                <a:extLst>
                  <a:ext uri="{FF2B5EF4-FFF2-40B4-BE49-F238E27FC236}">
                    <a16:creationId xmlns:a16="http://schemas.microsoft.com/office/drawing/2014/main" id="{F90D3DA4-FA59-8C5A-1AEE-C968C95E98D4}"/>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6" name="Google Shape;263;p62">
                <a:extLst>
                  <a:ext uri="{FF2B5EF4-FFF2-40B4-BE49-F238E27FC236}">
                    <a16:creationId xmlns:a16="http://schemas.microsoft.com/office/drawing/2014/main" id="{667BEF5F-BA87-B98B-AA0F-1039AF570047}"/>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264;p62">
                <a:extLst>
                  <a:ext uri="{FF2B5EF4-FFF2-40B4-BE49-F238E27FC236}">
                    <a16:creationId xmlns:a16="http://schemas.microsoft.com/office/drawing/2014/main" id="{72D8290B-FD7E-0DA1-8A97-436AFACA9D90}"/>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265;p62">
                <a:extLst>
                  <a:ext uri="{FF2B5EF4-FFF2-40B4-BE49-F238E27FC236}">
                    <a16:creationId xmlns:a16="http://schemas.microsoft.com/office/drawing/2014/main" id="{8E35E40E-9403-41B8-9A93-43AF8717D282}"/>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9" name="Google Shape;266;p62">
                <a:extLst>
                  <a:ext uri="{FF2B5EF4-FFF2-40B4-BE49-F238E27FC236}">
                    <a16:creationId xmlns:a16="http://schemas.microsoft.com/office/drawing/2014/main" id="{505E4325-2735-8413-1285-E22EB3177A0E}"/>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0" name="Google Shape;267;p62">
                <a:extLst>
                  <a:ext uri="{FF2B5EF4-FFF2-40B4-BE49-F238E27FC236}">
                    <a16:creationId xmlns:a16="http://schemas.microsoft.com/office/drawing/2014/main" id="{63EA3933-D277-7833-253A-8C71E04162F7}"/>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2" name="Google Shape;268;p62">
              <a:extLst>
                <a:ext uri="{FF2B5EF4-FFF2-40B4-BE49-F238E27FC236}">
                  <a16:creationId xmlns:a16="http://schemas.microsoft.com/office/drawing/2014/main" id="{A3995E93-B964-73D5-A818-3CAD65629D39}"/>
                </a:ext>
              </a:extLst>
            </p:cNvPr>
            <p:cNvGrpSpPr/>
            <p:nvPr/>
          </p:nvGrpSpPr>
          <p:grpSpPr>
            <a:xfrm>
              <a:off x="15031979" y="5536700"/>
              <a:ext cx="217988" cy="375827"/>
              <a:chOff x="15031979" y="5536700"/>
              <a:chExt cx="217988" cy="375827"/>
            </a:xfrm>
          </p:grpSpPr>
          <p:grpSp>
            <p:nvGrpSpPr>
              <p:cNvPr id="36" name="Google Shape;269;p62">
                <a:extLst>
                  <a:ext uri="{FF2B5EF4-FFF2-40B4-BE49-F238E27FC236}">
                    <a16:creationId xmlns:a16="http://schemas.microsoft.com/office/drawing/2014/main" id="{910B0599-92F3-6098-F905-A5B152743241}"/>
                  </a:ext>
                </a:extLst>
              </p:cNvPr>
              <p:cNvGrpSpPr/>
              <p:nvPr/>
            </p:nvGrpSpPr>
            <p:grpSpPr>
              <a:xfrm>
                <a:off x="15031979" y="5536700"/>
                <a:ext cx="217988" cy="375827"/>
                <a:chOff x="15031979" y="5536700"/>
                <a:chExt cx="217988" cy="375827"/>
              </a:xfrm>
            </p:grpSpPr>
            <p:sp>
              <p:nvSpPr>
                <p:cNvPr id="43" name="Google Shape;270;p62">
                  <a:extLst>
                    <a:ext uri="{FF2B5EF4-FFF2-40B4-BE49-F238E27FC236}">
                      <a16:creationId xmlns:a16="http://schemas.microsoft.com/office/drawing/2014/main" id="{ADE6D744-079E-3723-EE6E-DA86BD3FA964}"/>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4" name="Google Shape;271;p62">
                  <a:extLst>
                    <a:ext uri="{FF2B5EF4-FFF2-40B4-BE49-F238E27FC236}">
                      <a16:creationId xmlns:a16="http://schemas.microsoft.com/office/drawing/2014/main" id="{39ECF565-BA41-095C-8EF4-896EAE27BD2F}"/>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7" name="Google Shape;272;p62">
                <a:extLst>
                  <a:ext uri="{FF2B5EF4-FFF2-40B4-BE49-F238E27FC236}">
                    <a16:creationId xmlns:a16="http://schemas.microsoft.com/office/drawing/2014/main" id="{7CAD25A8-3300-FA34-D10B-847DDE424A06}"/>
                  </a:ext>
                </a:extLst>
              </p:cNvPr>
              <p:cNvGrpSpPr/>
              <p:nvPr/>
            </p:nvGrpSpPr>
            <p:grpSpPr>
              <a:xfrm>
                <a:off x="15065077" y="5648789"/>
                <a:ext cx="150204" cy="47802"/>
                <a:chOff x="15065077" y="5648789"/>
                <a:chExt cx="150204" cy="47802"/>
              </a:xfrm>
            </p:grpSpPr>
            <p:sp>
              <p:nvSpPr>
                <p:cNvPr id="41" name="Google Shape;273;p62">
                  <a:extLst>
                    <a:ext uri="{FF2B5EF4-FFF2-40B4-BE49-F238E27FC236}">
                      <a16:creationId xmlns:a16="http://schemas.microsoft.com/office/drawing/2014/main" id="{85D87D80-F52D-061C-8A36-15184B805FB6}"/>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2" name="Google Shape;274;p62">
                  <a:extLst>
                    <a:ext uri="{FF2B5EF4-FFF2-40B4-BE49-F238E27FC236}">
                      <a16:creationId xmlns:a16="http://schemas.microsoft.com/office/drawing/2014/main" id="{9EE66DCF-F7B2-DD2B-B6A9-43CFBDDB1522}"/>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8" name="Google Shape;275;p62">
                <a:extLst>
                  <a:ext uri="{FF2B5EF4-FFF2-40B4-BE49-F238E27FC236}">
                    <a16:creationId xmlns:a16="http://schemas.microsoft.com/office/drawing/2014/main" id="{2BC4DC12-482C-0A98-777E-52A1BD236A82}"/>
                  </a:ext>
                </a:extLst>
              </p:cNvPr>
              <p:cNvGrpSpPr/>
              <p:nvPr/>
            </p:nvGrpSpPr>
            <p:grpSpPr>
              <a:xfrm>
                <a:off x="15033715" y="5731207"/>
                <a:ext cx="212928" cy="69231"/>
                <a:chOff x="15033715" y="5731207"/>
                <a:chExt cx="212928" cy="69231"/>
              </a:xfrm>
            </p:grpSpPr>
            <p:sp>
              <p:nvSpPr>
                <p:cNvPr id="39" name="Google Shape;276;p62">
                  <a:extLst>
                    <a:ext uri="{FF2B5EF4-FFF2-40B4-BE49-F238E27FC236}">
                      <a16:creationId xmlns:a16="http://schemas.microsoft.com/office/drawing/2014/main" id="{73BD581A-7057-FA6A-33EE-FC1B1E8EA70D}"/>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0" name="Google Shape;277;p62">
                  <a:extLst>
                    <a:ext uri="{FF2B5EF4-FFF2-40B4-BE49-F238E27FC236}">
                      <a16:creationId xmlns:a16="http://schemas.microsoft.com/office/drawing/2014/main" id="{7B636AAB-E5D8-A4C2-3427-6BE777B7FD3F}"/>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3" name="Google Shape;278;p62">
              <a:extLst>
                <a:ext uri="{FF2B5EF4-FFF2-40B4-BE49-F238E27FC236}">
                  <a16:creationId xmlns:a16="http://schemas.microsoft.com/office/drawing/2014/main" id="{B49EE5B5-05D9-A057-A504-F7E22824D3B4}"/>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 name="Google Shape;279;p62">
              <a:extLst>
                <a:ext uri="{FF2B5EF4-FFF2-40B4-BE49-F238E27FC236}">
                  <a16:creationId xmlns:a16="http://schemas.microsoft.com/office/drawing/2014/main" id="{5A318C29-D340-083F-DD06-DBA5050CC48B}"/>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 name="Google Shape;280;p62">
              <a:extLst>
                <a:ext uri="{FF2B5EF4-FFF2-40B4-BE49-F238E27FC236}">
                  <a16:creationId xmlns:a16="http://schemas.microsoft.com/office/drawing/2014/main" id="{19D6270B-470F-E098-5AF2-56B088C6CA14}"/>
                </a:ext>
              </a:extLst>
            </p:cNvPr>
            <p:cNvGrpSpPr/>
            <p:nvPr/>
          </p:nvGrpSpPr>
          <p:grpSpPr>
            <a:xfrm>
              <a:off x="14597956" y="5994946"/>
              <a:ext cx="226132" cy="329673"/>
              <a:chOff x="14597956" y="5994946"/>
              <a:chExt cx="226132" cy="329673"/>
            </a:xfrm>
          </p:grpSpPr>
          <p:sp>
            <p:nvSpPr>
              <p:cNvPr id="34" name="Google Shape;281;p62">
                <a:extLst>
                  <a:ext uri="{FF2B5EF4-FFF2-40B4-BE49-F238E27FC236}">
                    <a16:creationId xmlns:a16="http://schemas.microsoft.com/office/drawing/2014/main" id="{53D3833C-0E20-B1BF-67C5-4FEC9D5DFB79}"/>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35" name="Google Shape;282;p62">
                <a:extLst>
                  <a:ext uri="{FF2B5EF4-FFF2-40B4-BE49-F238E27FC236}">
                    <a16:creationId xmlns:a16="http://schemas.microsoft.com/office/drawing/2014/main" id="{9E67BC8B-97AC-85F2-D8EB-541D802F541A}"/>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6" name="Google Shape;283;p62">
              <a:extLst>
                <a:ext uri="{FF2B5EF4-FFF2-40B4-BE49-F238E27FC236}">
                  <a16:creationId xmlns:a16="http://schemas.microsoft.com/office/drawing/2014/main" id="{2C31A66F-4CC1-ED75-B09C-CB34B33A29CB}"/>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 name="Google Shape;284;p62">
              <a:extLst>
                <a:ext uri="{FF2B5EF4-FFF2-40B4-BE49-F238E27FC236}">
                  <a16:creationId xmlns:a16="http://schemas.microsoft.com/office/drawing/2014/main" id="{7F14058D-1278-5D1F-DE5A-CBD4E4E7D34A}"/>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 name="Google Shape;285;p62">
              <a:extLst>
                <a:ext uri="{FF2B5EF4-FFF2-40B4-BE49-F238E27FC236}">
                  <a16:creationId xmlns:a16="http://schemas.microsoft.com/office/drawing/2014/main" id="{C305F468-2BBE-55BF-DC5E-75806FCD85B9}"/>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 name="Google Shape;286;p62">
              <a:extLst>
                <a:ext uri="{FF2B5EF4-FFF2-40B4-BE49-F238E27FC236}">
                  <a16:creationId xmlns:a16="http://schemas.microsoft.com/office/drawing/2014/main" id="{04155B14-4224-E7A5-A58D-6D5937A9E30E}"/>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0" name="Google Shape;287;p62">
              <a:extLst>
                <a:ext uri="{FF2B5EF4-FFF2-40B4-BE49-F238E27FC236}">
                  <a16:creationId xmlns:a16="http://schemas.microsoft.com/office/drawing/2014/main" id="{9E3FC22A-725B-6D6A-6DF5-12FCE2360798}"/>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1" name="Google Shape;288;p62">
              <a:extLst>
                <a:ext uri="{FF2B5EF4-FFF2-40B4-BE49-F238E27FC236}">
                  <a16:creationId xmlns:a16="http://schemas.microsoft.com/office/drawing/2014/main" id="{474ACAA4-D797-1967-D176-D98A38A02F2A}"/>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2" name="Google Shape;289;p62">
              <a:extLst>
                <a:ext uri="{FF2B5EF4-FFF2-40B4-BE49-F238E27FC236}">
                  <a16:creationId xmlns:a16="http://schemas.microsoft.com/office/drawing/2014/main" id="{BAA9E75E-8DED-B25E-DC5F-5CEF05CE2133}"/>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3" name="Google Shape;290;p62">
              <a:extLst>
                <a:ext uri="{FF2B5EF4-FFF2-40B4-BE49-F238E27FC236}">
                  <a16:creationId xmlns:a16="http://schemas.microsoft.com/office/drawing/2014/main" id="{1DC5ACAA-9238-9ACD-2A56-A4A8247BA556}"/>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 name="ZoneTexte 1">
            <a:extLst>
              <a:ext uri="{FF2B5EF4-FFF2-40B4-BE49-F238E27FC236}">
                <a16:creationId xmlns:a16="http://schemas.microsoft.com/office/drawing/2014/main" id="{AC97DA69-825A-B176-800C-2C687338221B}"/>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5073422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0F37D6BA-13F2-25B7-2927-573118466642}"/>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0A95CC38-D16E-0447-C68A-D91DE11928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51A9F60C-F7A6-E3CF-E1EE-A5EC3E5FF97B}"/>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31D04377-2A32-7C56-489F-09E9C9D26190}"/>
              </a:ext>
            </a:extLst>
          </p:cNvPr>
          <p:cNvSpPr txBox="1">
            <a:spLocks noGrp="1"/>
          </p:cNvSpPr>
          <p:nvPr>
            <p:ph type="body" idx="1"/>
          </p:nvPr>
        </p:nvSpPr>
        <p:spPr>
          <a:xfrm>
            <a:off x="489067" y="1353499"/>
            <a:ext cx="7897849" cy="3050636"/>
          </a:xfrm>
          <a:prstGeom prst="rect">
            <a:avLst/>
          </a:prstGeom>
          <a:noFill/>
          <a:ln>
            <a:noFill/>
          </a:ln>
        </p:spPr>
        <p:txBody>
          <a:bodyPr spcFirstLastPara="1" wrap="square" lIns="91426" tIns="91426" rIns="91426" bIns="91426" anchor="t" anchorCtr="0">
            <a:normAutofit fontScale="85000" lnSpcReduction="10000"/>
          </a:bodyPr>
          <a:lstStyle/>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Réfléchissez </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à </a:t>
            </a: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vos </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intérêts :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Prenez le temps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de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réfléchir aux aspects de l'écotourisme qui vous intéressent le plus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Recherche d'un </a:t>
            </a: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plan de carrière </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Explorer les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différents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rôles au sein de l'écotourisme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leurs exigences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Évaluer l'adéquation </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Évaluez dans quelle mesure chaque parcours professionnel correspond à vos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intérêts et à vos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compétences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Demandez conseil </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Demandez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conseil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à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vos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mentors ou à des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professionnels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du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secteur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Pensez aux objectifs à </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long terme :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Réfléchissez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à la façon dont vous vous voyez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dans l'</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avenir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et à la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manière dont chaque parcours professionnel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s'inscrit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dans cette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vision.</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Restez ouvert d'esprit </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Soyez flexible et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ouvert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aux nouvelles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opportunités qui peuvent se présenter</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700" b="1" i="0" u="none" strike="noStrike" dirty="0" err="1">
                <a:solidFill>
                  <a:schemeClr val="tx2">
                    <a:lumMod val="50000"/>
                  </a:schemeClr>
                </a:solidFill>
                <a:effectLst/>
                <a:latin typeface="Calibri" panose="020F0502020204030204" pitchFamily="34" charset="0"/>
                <a:cs typeface="Calibri" panose="020F0502020204030204" pitchFamily="34" charset="0"/>
              </a:rPr>
              <a:t>Passez à l'</a:t>
            </a:r>
            <a:r>
              <a:rPr lang="sv-SE" sz="1700" b="1" i="0" u="none" strike="noStrike" dirty="0">
                <a:solidFill>
                  <a:schemeClr val="tx2">
                    <a:lumMod val="50000"/>
                  </a:schemeClr>
                </a:solidFill>
                <a:effectLst/>
                <a:latin typeface="Calibri" panose="020F0502020204030204" pitchFamily="34" charset="0"/>
                <a:cs typeface="Calibri" panose="020F0502020204030204" pitchFamily="34" charset="0"/>
              </a:rPr>
              <a:t>action :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Commencez à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prendre des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mesures en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vue de la carrière que vous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avez choisie,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qu'</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il</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 s'agisse d'acquérir une expérience </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pertinente ou de </a:t>
            </a:r>
            <a:r>
              <a:rPr lang="sv-SE" sz="1700" b="0" i="0" u="none" strike="noStrike" dirty="0" err="1">
                <a:solidFill>
                  <a:schemeClr val="tx2">
                    <a:lumMod val="50000"/>
                  </a:schemeClr>
                </a:solidFill>
                <a:effectLst/>
                <a:latin typeface="Calibri" panose="020F0502020204030204" pitchFamily="34" charset="0"/>
                <a:cs typeface="Calibri" panose="020F0502020204030204" pitchFamily="34" charset="0"/>
              </a:rPr>
              <a:t>poursuivre des études</a:t>
            </a:r>
            <a:r>
              <a:rPr lang="sv-SE" sz="17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0" indent="0"/>
            <a:endParaRPr lang="en-GB" sz="1600" dirty="0"/>
          </a:p>
          <a:p>
            <a:pPr marL="0" indent="0"/>
            <a:endParaRPr lang="en-GB" sz="1600" dirty="0"/>
          </a:p>
          <a:p>
            <a:pPr marL="0" indent="0"/>
            <a:endParaRPr lang="en-GB" sz="1600" dirty="0"/>
          </a:p>
          <a:p>
            <a:pPr marL="0" indent="0"/>
            <a:endParaRPr lang="en-GB" sz="1600" dirty="0"/>
          </a:p>
          <a:p>
            <a:pPr marL="0" indent="0"/>
            <a:endParaRPr lang="en-GB" sz="1600" dirty="0"/>
          </a:p>
        </p:txBody>
      </p:sp>
      <p:sp>
        <p:nvSpPr>
          <p:cNvPr id="677" name="Google Shape;677;p17">
            <a:extLst>
              <a:ext uri="{FF2B5EF4-FFF2-40B4-BE49-F238E27FC236}">
                <a16:creationId xmlns:a16="http://schemas.microsoft.com/office/drawing/2014/main" id="{9125E536-579E-9D81-8EE5-AD90D0D92AEE}"/>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8C315225-7C08-FE2F-AC43-3AE1F6AF9537}"/>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68F32FB5-3E10-6967-1126-8C4791BC8BE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877D034-66A3-3328-CE09-8582B546ACB9}"/>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D73A445D-FF0D-743C-10E4-A88A65AB6881}"/>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A9098F4B-7143-0E22-B952-44596582BE6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E982A9F7-9776-7C6D-9F62-8F43CAA76A9D}"/>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4A7300E4-6561-3F43-76AD-B93F99A45FA7}"/>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3005455-0FF0-38C5-7B44-00387A21AF1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06FED05-614B-5327-9744-E9582BAEBC1D}"/>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F80A6E00-42B8-26BE-BEF6-497010BA5FD9}"/>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CBB1BB4-799E-9675-67F6-DAF359C79437}"/>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16D6F1A-AC1B-5048-CFD8-3E308F8DCAC4}"/>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0E7AA0F-5319-BF66-381D-DF570C0F2B84}"/>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4B51A0E4-2DC7-70CD-4A9F-BF6050F0F2D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4A6C64EB-78A8-AEAD-6E5D-320134CBB1FD}"/>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2703639D-C7F6-1F88-CDD9-409D5F75FE1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9368473E-D9C6-0EC6-7932-591AB3C0E584}"/>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E.18</a:t>
            </a:r>
            <a:endParaRPr sz="3000" dirty="0">
              <a:solidFill>
                <a:srgbClr val="FF9934"/>
              </a:solidFill>
            </a:endParaRPr>
          </a:p>
        </p:txBody>
      </p:sp>
      <p:sp>
        <p:nvSpPr>
          <p:cNvPr id="3" name="ZoneTexte 2">
            <a:extLst>
              <a:ext uri="{FF2B5EF4-FFF2-40B4-BE49-F238E27FC236}">
                <a16:creationId xmlns:a16="http://schemas.microsoft.com/office/drawing/2014/main" id="{E86EF0E9-7A48-2E72-FFE1-AF5F95E091C1}"/>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
        <p:nvSpPr>
          <p:cNvPr id="6" name="Google Shape;675;p17">
            <a:extLst>
              <a:ext uri="{FF2B5EF4-FFF2-40B4-BE49-F238E27FC236}">
                <a16:creationId xmlns:a16="http://schemas.microsoft.com/office/drawing/2014/main" id="{1ECFF221-9743-356D-FB14-C9F030F4453B}"/>
              </a:ext>
            </a:extLst>
          </p:cNvPr>
          <p:cNvSpPr txBox="1">
            <a:spLocks noGrp="1"/>
          </p:cNvSpPr>
          <p:nvPr>
            <p:ph type="body" idx="2"/>
          </p:nvPr>
        </p:nvSpPr>
        <p:spPr>
          <a:xfrm>
            <a:off x="1315671" y="375889"/>
            <a:ext cx="7598428"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Prenez le temps de réfléchir aux questions suivantes et </a:t>
            </a:r>
            <a:r>
              <a:rPr lang="en-GB" sz="1600" b="0" dirty="0" err="1">
                <a:solidFill>
                  <a:schemeClr val="tx2">
                    <a:lumMod val="50000"/>
                  </a:schemeClr>
                </a:solidFill>
              </a:rPr>
              <a:t>notez</a:t>
            </a:r>
            <a:r>
              <a:rPr lang="en-GB" sz="1600" b="0" dirty="0">
                <a:solidFill>
                  <a:schemeClr val="tx2">
                    <a:lumMod val="50000"/>
                  </a:schemeClr>
                </a:solidFill>
              </a:rPr>
              <a:t> </a:t>
            </a:r>
            <a:r>
              <a:rPr lang="en-GB" sz="1600" b="0" dirty="0" err="1">
                <a:solidFill>
                  <a:schemeClr val="tx2">
                    <a:lumMod val="50000"/>
                  </a:schemeClr>
                </a:solidFill>
              </a:rPr>
              <a:t>vos</a:t>
            </a:r>
            <a:r>
              <a:rPr lang="en-GB" sz="1600" b="0" dirty="0">
                <a:solidFill>
                  <a:schemeClr val="tx2">
                    <a:lumMod val="50000"/>
                  </a:schemeClr>
                </a:solidFill>
              </a:rPr>
              <a:t> </a:t>
            </a:r>
            <a:r>
              <a:rPr lang="en-GB" sz="1600" b="0" dirty="0" err="1">
                <a:solidFill>
                  <a:schemeClr val="tx2">
                    <a:lumMod val="50000"/>
                  </a:schemeClr>
                </a:solidFill>
              </a:rPr>
              <a:t>réfléxions</a:t>
            </a:r>
            <a:endParaRPr lang="en-GB" sz="1600" b="0" dirty="0">
              <a:solidFill>
                <a:schemeClr val="tx2">
                  <a:lumMod val="50000"/>
                </a:schemeClr>
              </a:solidFill>
            </a:endParaRPr>
          </a:p>
        </p:txBody>
      </p:sp>
    </p:spTree>
    <p:extLst>
      <p:ext uri="{BB962C8B-B14F-4D97-AF65-F5344CB8AC3E}">
        <p14:creationId xmlns:p14="http://schemas.microsoft.com/office/powerpoint/2010/main" val="12333684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757AB018-DBB7-32DE-EF6F-7B994283A81D}"/>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870C8066-92E8-2AE4-EDB3-2CEE19563DDC}"/>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E6B57EAB-0457-71CE-D20D-C05E6B9639E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8BD8BB41-473C-EF31-6CBC-032B0E5AD256}"/>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fr-FR" dirty="0"/>
              <a:t>Cliquez ici pour écrire</a:t>
            </a:r>
          </a:p>
        </p:txBody>
      </p:sp>
      <p:sp>
        <p:nvSpPr>
          <p:cNvPr id="529" name="Google Shape;529;p70">
            <a:extLst>
              <a:ext uri="{FF2B5EF4-FFF2-40B4-BE49-F238E27FC236}">
                <a16:creationId xmlns:a16="http://schemas.microsoft.com/office/drawing/2014/main" id="{6D1647CE-8614-7489-13B5-4D3EC156C8B4}"/>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4F326C3D-06D9-E66C-1921-E79A5C2014D9}"/>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116AA952-14F5-D81A-C9E2-24417B27E0F7}"/>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47</a:t>
            </a:fld>
            <a:endParaRPr dirty="0"/>
          </a:p>
        </p:txBody>
      </p:sp>
      <p:sp>
        <p:nvSpPr>
          <p:cNvPr id="532" name="Google Shape;532;p70">
            <a:extLst>
              <a:ext uri="{FF2B5EF4-FFF2-40B4-BE49-F238E27FC236}">
                <a16:creationId xmlns:a16="http://schemas.microsoft.com/office/drawing/2014/main" id="{7F8EF471-73B6-3EAA-ABE5-1ABD159E4203}"/>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7378E10C-7370-6EF0-4C13-9A7F2D99AA39}"/>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6E5BC46A-439F-ABA8-921A-FDEBFC96572D}"/>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85B6485F-AA82-7F7E-3E72-32156E9C64D3}"/>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1B5D53CC-595C-F7BC-D71C-DBFB034E75CE}"/>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8D0ACAF5-1B29-91B1-91DB-B46763A2C6BD}"/>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21C69E24-1266-AD09-C6C8-540A986005B3}"/>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1E36A9B6-A8F1-8FA4-2653-6B7750633790}"/>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C5082DF8-9BB3-EC9B-A952-EC3E82B52829}"/>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85EF9BC7-281B-1BAE-3550-66B3EA531A7A}"/>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86E809EC-BE86-8302-31CF-4CD01DD1CD11}"/>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835CE92E-BE78-8DCB-B617-CF4B94E01BC7}"/>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41140601-D2BB-1D6E-76CD-07E4E86619BC}"/>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4171846F-BF5E-9C08-C6E6-3C884E32AD9A}"/>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9DFE75F8-C5E9-6F68-FB62-9DADBF9967AB}"/>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B272D1CB-0690-E753-16FB-D28B40EA37F0}"/>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B9870366-D02B-1C8C-5F6B-B187B99E1DD5}"/>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6146E7B9-D078-4742-9054-1A22E49D6970}"/>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9BFD24CE-07A3-97B9-8FEC-7A907EC10704}"/>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182E236B-7CD2-0A06-7909-8EA9D8EEBC7C}"/>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5EAC0422-34DA-8D2F-8F1F-B8F20AF7B09A}"/>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1B34FB0-D0EF-05E0-7947-7EADEAE574DB}"/>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F2309864-EC14-00D5-B167-57100777013D}"/>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EBC5708-D123-E66F-C53C-C656639289FD}"/>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8C5B845C-B16B-3EFF-E862-913088A4EAFA}"/>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26DF33E0-74D1-CB59-4F24-E35C8A99EB8F}"/>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4DC79F02-FA46-3A10-3687-D015E60B0A44}"/>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6B61C874-8E4D-6C42-826C-3D68634083E9}"/>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3FFDFBB-4CAE-17ED-4F1D-9807FA675282}"/>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Tree>
    <p:extLst>
      <p:ext uri="{BB962C8B-B14F-4D97-AF65-F5344CB8AC3E}">
        <p14:creationId xmlns:p14="http://schemas.microsoft.com/office/powerpoint/2010/main" val="31571017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08ED166F-7482-D8DC-2ACB-146FAD025B2E}"/>
            </a:ext>
          </a:extLst>
        </p:cNvPr>
        <p:cNvGrpSpPr/>
        <p:nvPr/>
      </p:nvGrpSpPr>
      <p:grpSpPr>
        <a:xfrm>
          <a:off x="0" y="0"/>
          <a:ext cx="0" cy="0"/>
          <a:chOff x="0" y="0"/>
          <a:chExt cx="0" cy="0"/>
        </a:xfrm>
      </p:grpSpPr>
      <p:pic>
        <p:nvPicPr>
          <p:cNvPr id="3" name="Bildobjekt 2" descr="En bild som visar person, klädsel, träd, bärbar dator&#10;&#10;AI-genererat innehåll kan vara felaktigt.">
            <a:extLst>
              <a:ext uri="{FF2B5EF4-FFF2-40B4-BE49-F238E27FC236}">
                <a16:creationId xmlns:a16="http://schemas.microsoft.com/office/drawing/2014/main" id="{08536449-6EE7-E853-93D3-8142637C86B6}"/>
              </a:ext>
            </a:extLst>
          </p:cNvPr>
          <p:cNvPicPr>
            <a:picLocks noChangeAspect="1"/>
          </p:cNvPicPr>
          <p:nvPr/>
        </p:nvPicPr>
        <p:blipFill>
          <a:blip r:embed="rId3"/>
          <a:stretch>
            <a:fillRect/>
          </a:stretch>
        </p:blipFill>
        <p:spPr>
          <a:xfrm>
            <a:off x="-190500" y="-9407"/>
            <a:ext cx="3542565" cy="3959107"/>
          </a:xfrm>
          <a:prstGeom prst="rect">
            <a:avLst/>
          </a:prstGeom>
        </p:spPr>
      </p:pic>
      <p:pic>
        <p:nvPicPr>
          <p:cNvPr id="1374" name="Google Shape;1374;p95">
            <a:extLst>
              <a:ext uri="{FF2B5EF4-FFF2-40B4-BE49-F238E27FC236}">
                <a16:creationId xmlns:a16="http://schemas.microsoft.com/office/drawing/2014/main" id="{814812C0-5570-250B-042B-D0A2AFD09AF8}"/>
              </a:ext>
            </a:extLst>
          </p:cNvPr>
          <p:cNvPicPr preferRelativeResize="0"/>
          <p:nvPr/>
        </p:nvPicPr>
        <p:blipFill rotWithShape="1">
          <a:blip r:embed="rId4">
            <a:alphaModFix amt="70000"/>
          </a:blip>
          <a:srcRect/>
          <a:stretch/>
        </p:blipFill>
        <p:spPr>
          <a:xfrm rot="-3551750">
            <a:off x="-283602" y="1000911"/>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75" name="Google Shape;1375;p95">
            <a:extLst>
              <a:ext uri="{FF2B5EF4-FFF2-40B4-BE49-F238E27FC236}">
                <a16:creationId xmlns:a16="http://schemas.microsoft.com/office/drawing/2014/main" id="{78A30DFE-D2AB-6E00-B9FE-64805C9413D4}"/>
              </a:ext>
            </a:extLst>
          </p:cNvPr>
          <p:cNvSpPr txBox="1"/>
          <p:nvPr/>
        </p:nvSpPr>
        <p:spPr>
          <a:xfrm>
            <a:off x="3598431" y="486137"/>
            <a:ext cx="4621009"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a:solidFill>
                  <a:srgbClr val="8ABF3B"/>
                </a:solidFill>
                <a:latin typeface="Calibri"/>
                <a:cs typeface="Calibri"/>
                <a:sym typeface="Calibri"/>
              </a:rPr>
              <a:t>Développer un </a:t>
            </a:r>
            <a:r>
              <a:rPr lang="sv-SE" sz="3500" b="1" dirty="0" err="1">
                <a:solidFill>
                  <a:srgbClr val="8ABF3B"/>
                </a:solidFill>
                <a:latin typeface="Calibri"/>
                <a:cs typeface="Calibri"/>
                <a:sym typeface="Calibri"/>
              </a:rPr>
              <a:t>cycle de développement </a:t>
            </a:r>
            <a:r>
              <a:rPr lang="sv-SE" sz="3500" b="1" dirty="0">
                <a:solidFill>
                  <a:srgbClr val="8ABF3B"/>
                </a:solidFill>
                <a:latin typeface="Calibri"/>
                <a:cs typeface="Calibri"/>
                <a:sym typeface="Calibri"/>
              </a:rPr>
              <a:t>personnel</a:t>
            </a:r>
            <a:endParaRPr lang="sv-SE" sz="1401" dirty="0"/>
          </a:p>
        </p:txBody>
      </p:sp>
      <p:sp>
        <p:nvSpPr>
          <p:cNvPr id="1376" name="Google Shape;1376;p95">
            <a:extLst>
              <a:ext uri="{FF2B5EF4-FFF2-40B4-BE49-F238E27FC236}">
                <a16:creationId xmlns:a16="http://schemas.microsoft.com/office/drawing/2014/main" id="{86D91CE8-7047-A365-A0F3-8707DD237E61}"/>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48</a:t>
            </a:fld>
            <a:endParaRPr sz="1600" dirty="0">
              <a:solidFill>
                <a:srgbClr val="8AC03B"/>
              </a:solidFill>
              <a:latin typeface="Calibri"/>
              <a:ea typeface="Calibri"/>
              <a:cs typeface="Calibri"/>
              <a:sym typeface="Calibri"/>
            </a:endParaRPr>
          </a:p>
        </p:txBody>
      </p:sp>
      <p:grpSp>
        <p:nvGrpSpPr>
          <p:cNvPr id="1378" name="Google Shape;1378;p95">
            <a:extLst>
              <a:ext uri="{FF2B5EF4-FFF2-40B4-BE49-F238E27FC236}">
                <a16:creationId xmlns:a16="http://schemas.microsoft.com/office/drawing/2014/main" id="{16211E14-1C02-1BE1-972A-6F828283315C}"/>
              </a:ext>
            </a:extLst>
          </p:cNvPr>
          <p:cNvGrpSpPr/>
          <p:nvPr/>
        </p:nvGrpSpPr>
        <p:grpSpPr>
          <a:xfrm>
            <a:off x="3630010" y="3177089"/>
            <a:ext cx="1883980" cy="1360393"/>
            <a:chOff x="12744325" y="814046"/>
            <a:chExt cx="1299026" cy="938006"/>
          </a:xfrm>
        </p:grpSpPr>
        <p:grpSp>
          <p:nvGrpSpPr>
            <p:cNvPr id="1379" name="Google Shape;1379;p95">
              <a:extLst>
                <a:ext uri="{FF2B5EF4-FFF2-40B4-BE49-F238E27FC236}">
                  <a16:creationId xmlns:a16="http://schemas.microsoft.com/office/drawing/2014/main" id="{3C51493C-A7E7-4324-7177-4CB215629A46}"/>
                </a:ext>
              </a:extLst>
            </p:cNvPr>
            <p:cNvGrpSpPr/>
            <p:nvPr/>
          </p:nvGrpSpPr>
          <p:grpSpPr>
            <a:xfrm>
              <a:off x="12744325" y="1104978"/>
              <a:ext cx="1299026" cy="647074"/>
              <a:chOff x="12744325" y="1104978"/>
              <a:chExt cx="1299026" cy="647074"/>
            </a:xfrm>
          </p:grpSpPr>
          <p:sp>
            <p:nvSpPr>
              <p:cNvPr id="1380" name="Google Shape;1380;p95">
                <a:extLst>
                  <a:ext uri="{FF2B5EF4-FFF2-40B4-BE49-F238E27FC236}">
                    <a16:creationId xmlns:a16="http://schemas.microsoft.com/office/drawing/2014/main" id="{1C237AEA-B2DD-B242-23A7-94705320F7C4}"/>
                  </a:ext>
                </a:extLst>
              </p:cNvPr>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1" name="Google Shape;1381;p95">
                <a:extLst>
                  <a:ext uri="{FF2B5EF4-FFF2-40B4-BE49-F238E27FC236}">
                    <a16:creationId xmlns:a16="http://schemas.microsoft.com/office/drawing/2014/main" id="{E9779626-26D3-11A8-C1F7-CD6372C22C71}"/>
                  </a:ext>
                </a:extLst>
              </p:cNvPr>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2" name="Google Shape;1382;p95">
                <a:extLst>
                  <a:ext uri="{FF2B5EF4-FFF2-40B4-BE49-F238E27FC236}">
                    <a16:creationId xmlns:a16="http://schemas.microsoft.com/office/drawing/2014/main" id="{B68DED01-7F34-65AE-A62C-019BCB239FD7}"/>
                  </a:ext>
                </a:extLst>
              </p:cNvPr>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nvGrpSpPr>
            <p:cNvPr id="1383" name="Google Shape;1383;p95">
              <a:extLst>
                <a:ext uri="{FF2B5EF4-FFF2-40B4-BE49-F238E27FC236}">
                  <a16:creationId xmlns:a16="http://schemas.microsoft.com/office/drawing/2014/main" id="{E3E93DC7-D28B-4C73-22EC-6B0DD963FC06}"/>
                </a:ext>
              </a:extLst>
            </p:cNvPr>
            <p:cNvGrpSpPr/>
            <p:nvPr/>
          </p:nvGrpSpPr>
          <p:grpSpPr>
            <a:xfrm>
              <a:off x="12906085" y="814046"/>
              <a:ext cx="973856" cy="367809"/>
              <a:chOff x="12906085" y="814046"/>
              <a:chExt cx="973856" cy="367809"/>
            </a:xfrm>
          </p:grpSpPr>
          <p:sp>
            <p:nvSpPr>
              <p:cNvPr id="1384" name="Google Shape;1384;p95">
                <a:extLst>
                  <a:ext uri="{FF2B5EF4-FFF2-40B4-BE49-F238E27FC236}">
                    <a16:creationId xmlns:a16="http://schemas.microsoft.com/office/drawing/2014/main" id="{6253A920-9320-47F3-9888-542354BDA01D}"/>
                  </a:ext>
                </a:extLst>
              </p:cNvPr>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5" name="Google Shape;1385;p95">
                <a:extLst>
                  <a:ext uri="{FF2B5EF4-FFF2-40B4-BE49-F238E27FC236}">
                    <a16:creationId xmlns:a16="http://schemas.microsoft.com/office/drawing/2014/main" id="{877352DC-28C9-7FE1-C3A9-9E295B349C93}"/>
                  </a:ext>
                </a:extLst>
              </p:cNvPr>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1386" name="Google Shape;1386;p95">
                <a:extLst>
                  <a:ext uri="{FF2B5EF4-FFF2-40B4-BE49-F238E27FC236}">
                    <a16:creationId xmlns:a16="http://schemas.microsoft.com/office/drawing/2014/main" id="{EE94DF40-BB5F-6B7F-9406-255C03910ADB}"/>
                  </a:ext>
                </a:extLst>
              </p:cNvPr>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grpSp>
      <p:sp>
        <p:nvSpPr>
          <p:cNvPr id="1387" name="Google Shape;1387;p95">
            <a:extLst>
              <a:ext uri="{FF2B5EF4-FFF2-40B4-BE49-F238E27FC236}">
                <a16:creationId xmlns:a16="http://schemas.microsoft.com/office/drawing/2014/main" id="{E0BAE4E6-F9A5-0FC2-6018-81A872D6C832}"/>
              </a:ext>
            </a:extLst>
          </p:cNvPr>
          <p:cNvSpPr/>
          <p:nvPr/>
        </p:nvSpPr>
        <p:spPr>
          <a:xfrm>
            <a:off x="-1841499" y="-954240"/>
            <a:ext cx="5311722" cy="5087329"/>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ZoneTexte 1">
            <a:extLst>
              <a:ext uri="{FF2B5EF4-FFF2-40B4-BE49-F238E27FC236}">
                <a16:creationId xmlns:a16="http://schemas.microsoft.com/office/drawing/2014/main" id="{A05BC297-FC74-41F1-5958-4730123B339C}"/>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5042558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95592A8C-4516-F923-9944-57D7D2C31E64}"/>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D865A0A1-C55C-3151-16D5-0779FCE001F0}"/>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ACFBE7D7-BEB3-9D2F-4A15-928E24E2A4EA}"/>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7" name="Google Shape;597;p72">
            <a:extLst>
              <a:ext uri="{FF2B5EF4-FFF2-40B4-BE49-F238E27FC236}">
                <a16:creationId xmlns:a16="http://schemas.microsoft.com/office/drawing/2014/main" id="{DAB10E80-AF44-F3B1-D10A-1C525A30561E}"/>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sp>
        <p:nvSpPr>
          <p:cNvPr id="600" name="Google Shape;600;p72">
            <a:extLst>
              <a:ext uri="{FF2B5EF4-FFF2-40B4-BE49-F238E27FC236}">
                <a16:creationId xmlns:a16="http://schemas.microsoft.com/office/drawing/2014/main" id="{E192CE80-B071-C55C-A4C0-89DCC4E58A09}"/>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49</a:t>
            </a:fld>
            <a:endParaRPr dirty="0"/>
          </a:p>
        </p:txBody>
      </p:sp>
      <p:sp>
        <p:nvSpPr>
          <p:cNvPr id="6" name="Google Shape;460;p68">
            <a:extLst>
              <a:ext uri="{FF2B5EF4-FFF2-40B4-BE49-F238E27FC236}">
                <a16:creationId xmlns:a16="http://schemas.microsoft.com/office/drawing/2014/main" id="{59EA4529-85D0-91FC-BB82-9012500A30AD}"/>
              </a:ext>
            </a:extLst>
          </p:cNvPr>
          <p:cNvSpPr txBox="1"/>
          <p:nvPr/>
        </p:nvSpPr>
        <p:spPr>
          <a:xfrm>
            <a:off x="2186237" y="1454224"/>
            <a:ext cx="5755628" cy="1979993"/>
          </a:xfrm>
          <a:prstGeom prst="rect">
            <a:avLst/>
          </a:prstGeom>
          <a:noFill/>
          <a:ln>
            <a:noFill/>
          </a:ln>
        </p:spPr>
        <p:txBody>
          <a:bodyPr spcFirstLastPara="1" wrap="square" lIns="0" tIns="10124" rIns="0" bIns="0" anchor="t" anchorCtr="0">
            <a:spAutoFit/>
          </a:bodyPr>
          <a:lstStyle/>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cycle de développement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personnel est un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outil conçu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planifier la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manière dont vous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allez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prendre vos premières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mesures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intentionnelles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afin d'</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améliorer les différents aspects de votre vie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qu'il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'agisse de votre vie professionnelle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personnelle ou émotionnelle.</a:t>
            </a:r>
          </a:p>
          <a:p>
            <a:pPr algn="l"/>
            <a:endParaRPr lang="sv-SE" sz="1600" dirty="0">
              <a:solidFill>
                <a:schemeClr val="tx2">
                  <a:lumMod val="50000"/>
                </a:schemeClr>
              </a:solidFill>
              <a:latin typeface="Calibri" panose="020F0502020204030204" pitchFamily="34" charset="0"/>
              <a:cs typeface="Calibri" panose="020F0502020204030204" pitchFamily="34" charset="0"/>
            </a:endParaRPr>
          </a:p>
          <a:p>
            <a:pPr algn="l"/>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Êtes-vous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prêt à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vous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lancer dans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ce voyage de découverte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d'</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épanouissement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p>
        </p:txBody>
      </p:sp>
      <p:sp>
        <p:nvSpPr>
          <p:cNvPr id="7" name="Google Shape;594;p72">
            <a:extLst>
              <a:ext uri="{FF2B5EF4-FFF2-40B4-BE49-F238E27FC236}">
                <a16:creationId xmlns:a16="http://schemas.microsoft.com/office/drawing/2014/main" id="{E8281DEC-F410-AC42-0824-B58B89E5D5F4}"/>
              </a:ext>
            </a:extLst>
          </p:cNvPr>
          <p:cNvSpPr txBox="1">
            <a:spLocks/>
          </p:cNvSpPr>
          <p:nvPr/>
        </p:nvSpPr>
        <p:spPr>
          <a:xfrm>
            <a:off x="2167467" y="571203"/>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8ECC4E"/>
                </a:solidFill>
              </a:rPr>
              <a:t>Maintenant que nous savons où nous </a:t>
            </a:r>
            <a:r>
              <a:rPr lang="sv-SE" dirty="0">
                <a:solidFill>
                  <a:srgbClr val="8ECC4E"/>
                </a:solidFill>
              </a:rPr>
              <a:t>allons</a:t>
            </a:r>
            <a:r>
              <a:rPr lang="sv-SE" dirty="0" err="1">
                <a:solidFill>
                  <a:srgbClr val="8ECC4E"/>
                </a:solidFill>
              </a:rPr>
              <a:t>, comment nous y </a:t>
            </a:r>
            <a:r>
              <a:rPr lang="sv-SE" dirty="0">
                <a:solidFill>
                  <a:srgbClr val="8ECC4E"/>
                </a:solidFill>
              </a:rPr>
              <a:t>rendre ?</a:t>
            </a:r>
          </a:p>
        </p:txBody>
      </p:sp>
      <p:grpSp>
        <p:nvGrpSpPr>
          <p:cNvPr id="36" name="Google Shape;260;p62">
            <a:extLst>
              <a:ext uri="{FF2B5EF4-FFF2-40B4-BE49-F238E27FC236}">
                <a16:creationId xmlns:a16="http://schemas.microsoft.com/office/drawing/2014/main" id="{573A20C2-BB6E-B8BA-B061-1757D5AA2C2B}"/>
              </a:ext>
            </a:extLst>
          </p:cNvPr>
          <p:cNvGrpSpPr/>
          <p:nvPr/>
        </p:nvGrpSpPr>
        <p:grpSpPr>
          <a:xfrm>
            <a:off x="263465" y="909804"/>
            <a:ext cx="1065986" cy="1120200"/>
            <a:chOff x="14597956" y="5536700"/>
            <a:chExt cx="1074543" cy="1196714"/>
          </a:xfrm>
        </p:grpSpPr>
        <p:grpSp>
          <p:nvGrpSpPr>
            <p:cNvPr id="37" name="Google Shape;261;p62">
              <a:extLst>
                <a:ext uri="{FF2B5EF4-FFF2-40B4-BE49-F238E27FC236}">
                  <a16:creationId xmlns:a16="http://schemas.microsoft.com/office/drawing/2014/main" id="{56ABCCE9-4A4C-DBAC-E736-8DC12F1CD002}"/>
                </a:ext>
              </a:extLst>
            </p:cNvPr>
            <p:cNvGrpSpPr/>
            <p:nvPr/>
          </p:nvGrpSpPr>
          <p:grpSpPr>
            <a:xfrm>
              <a:off x="14937980" y="5958682"/>
              <a:ext cx="402748" cy="402201"/>
              <a:chOff x="14937980" y="5958682"/>
              <a:chExt cx="402748" cy="402201"/>
            </a:xfrm>
          </p:grpSpPr>
          <p:sp>
            <p:nvSpPr>
              <p:cNvPr id="61" name="Google Shape;262;p62">
                <a:extLst>
                  <a:ext uri="{FF2B5EF4-FFF2-40B4-BE49-F238E27FC236}">
                    <a16:creationId xmlns:a16="http://schemas.microsoft.com/office/drawing/2014/main" id="{4442DB11-DFE3-301B-5F4D-401CD20ED694}"/>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62" name="Google Shape;263;p62">
                <a:extLst>
                  <a:ext uri="{FF2B5EF4-FFF2-40B4-BE49-F238E27FC236}">
                    <a16:creationId xmlns:a16="http://schemas.microsoft.com/office/drawing/2014/main" id="{8FBEEA2B-4467-4E44-2A5B-123B1F8581FB}"/>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63" name="Google Shape;264;p62">
                <a:extLst>
                  <a:ext uri="{FF2B5EF4-FFF2-40B4-BE49-F238E27FC236}">
                    <a16:creationId xmlns:a16="http://schemas.microsoft.com/office/drawing/2014/main" id="{D99247FE-A655-7E16-8D15-C161B0941FC5}"/>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76" name="Google Shape;265;p62">
                <a:extLst>
                  <a:ext uri="{FF2B5EF4-FFF2-40B4-BE49-F238E27FC236}">
                    <a16:creationId xmlns:a16="http://schemas.microsoft.com/office/drawing/2014/main" id="{2BACEE42-17D3-1AF7-9D86-F5433F1034CA}"/>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77" name="Google Shape;266;p62">
                <a:extLst>
                  <a:ext uri="{FF2B5EF4-FFF2-40B4-BE49-F238E27FC236}">
                    <a16:creationId xmlns:a16="http://schemas.microsoft.com/office/drawing/2014/main" id="{0D4AC5A9-C812-7735-0A81-E2AF1DB8E39F}"/>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78" name="Google Shape;267;p62">
                <a:extLst>
                  <a:ext uri="{FF2B5EF4-FFF2-40B4-BE49-F238E27FC236}">
                    <a16:creationId xmlns:a16="http://schemas.microsoft.com/office/drawing/2014/main" id="{54AD89B2-620B-9206-5C34-FCC0A80AD122}"/>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8" name="Google Shape;268;p62">
              <a:extLst>
                <a:ext uri="{FF2B5EF4-FFF2-40B4-BE49-F238E27FC236}">
                  <a16:creationId xmlns:a16="http://schemas.microsoft.com/office/drawing/2014/main" id="{FC78FC51-236B-31C8-7141-9AB1FC1E2E61}"/>
                </a:ext>
              </a:extLst>
            </p:cNvPr>
            <p:cNvGrpSpPr/>
            <p:nvPr/>
          </p:nvGrpSpPr>
          <p:grpSpPr>
            <a:xfrm>
              <a:off x="15031979" y="5536700"/>
              <a:ext cx="217988" cy="375827"/>
              <a:chOff x="15031979" y="5536700"/>
              <a:chExt cx="217988" cy="375827"/>
            </a:xfrm>
          </p:grpSpPr>
          <p:grpSp>
            <p:nvGrpSpPr>
              <p:cNvPr id="52" name="Google Shape;269;p62">
                <a:extLst>
                  <a:ext uri="{FF2B5EF4-FFF2-40B4-BE49-F238E27FC236}">
                    <a16:creationId xmlns:a16="http://schemas.microsoft.com/office/drawing/2014/main" id="{AAB1FE1A-8F57-A382-6CFA-A6B025CE2719}"/>
                  </a:ext>
                </a:extLst>
              </p:cNvPr>
              <p:cNvGrpSpPr/>
              <p:nvPr/>
            </p:nvGrpSpPr>
            <p:grpSpPr>
              <a:xfrm>
                <a:off x="15031979" y="5536700"/>
                <a:ext cx="217988" cy="375827"/>
                <a:chOff x="15031979" y="5536700"/>
                <a:chExt cx="217988" cy="375827"/>
              </a:xfrm>
            </p:grpSpPr>
            <p:sp>
              <p:nvSpPr>
                <p:cNvPr id="59" name="Google Shape;270;p62">
                  <a:extLst>
                    <a:ext uri="{FF2B5EF4-FFF2-40B4-BE49-F238E27FC236}">
                      <a16:creationId xmlns:a16="http://schemas.microsoft.com/office/drawing/2014/main" id="{5C48DC50-E192-D37E-339C-297917652607}"/>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0" name="Google Shape;271;p62">
                  <a:extLst>
                    <a:ext uri="{FF2B5EF4-FFF2-40B4-BE49-F238E27FC236}">
                      <a16:creationId xmlns:a16="http://schemas.microsoft.com/office/drawing/2014/main" id="{926FC496-D627-0FE0-3EF7-C9D13F76CE23}"/>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53" name="Google Shape;272;p62">
                <a:extLst>
                  <a:ext uri="{FF2B5EF4-FFF2-40B4-BE49-F238E27FC236}">
                    <a16:creationId xmlns:a16="http://schemas.microsoft.com/office/drawing/2014/main" id="{34846ACA-6AB9-D23A-7238-7FEC36194C34}"/>
                  </a:ext>
                </a:extLst>
              </p:cNvPr>
              <p:cNvGrpSpPr/>
              <p:nvPr/>
            </p:nvGrpSpPr>
            <p:grpSpPr>
              <a:xfrm>
                <a:off x="15065077" y="5648789"/>
                <a:ext cx="150204" cy="47802"/>
                <a:chOff x="15065077" y="5648789"/>
                <a:chExt cx="150204" cy="47802"/>
              </a:xfrm>
            </p:grpSpPr>
            <p:sp>
              <p:nvSpPr>
                <p:cNvPr id="57" name="Google Shape;273;p62">
                  <a:extLst>
                    <a:ext uri="{FF2B5EF4-FFF2-40B4-BE49-F238E27FC236}">
                      <a16:creationId xmlns:a16="http://schemas.microsoft.com/office/drawing/2014/main" id="{506E989A-80AB-A743-9E7C-BBCEE527191C}"/>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8" name="Google Shape;274;p62">
                  <a:extLst>
                    <a:ext uri="{FF2B5EF4-FFF2-40B4-BE49-F238E27FC236}">
                      <a16:creationId xmlns:a16="http://schemas.microsoft.com/office/drawing/2014/main" id="{81B33464-6655-A069-FD1B-BA0A8BB522FF}"/>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54" name="Google Shape;275;p62">
                <a:extLst>
                  <a:ext uri="{FF2B5EF4-FFF2-40B4-BE49-F238E27FC236}">
                    <a16:creationId xmlns:a16="http://schemas.microsoft.com/office/drawing/2014/main" id="{838E073A-35FC-0B54-23C6-445A07519DA8}"/>
                  </a:ext>
                </a:extLst>
              </p:cNvPr>
              <p:cNvGrpSpPr/>
              <p:nvPr/>
            </p:nvGrpSpPr>
            <p:grpSpPr>
              <a:xfrm>
                <a:off x="15033715" y="5731207"/>
                <a:ext cx="212928" cy="69231"/>
                <a:chOff x="15033715" y="5731207"/>
                <a:chExt cx="212928" cy="69231"/>
              </a:xfrm>
            </p:grpSpPr>
            <p:sp>
              <p:nvSpPr>
                <p:cNvPr id="55" name="Google Shape;276;p62">
                  <a:extLst>
                    <a:ext uri="{FF2B5EF4-FFF2-40B4-BE49-F238E27FC236}">
                      <a16:creationId xmlns:a16="http://schemas.microsoft.com/office/drawing/2014/main" id="{46C20E1C-5E4F-ADDA-6562-F79D653B5A14}"/>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56" name="Google Shape;277;p62">
                  <a:extLst>
                    <a:ext uri="{FF2B5EF4-FFF2-40B4-BE49-F238E27FC236}">
                      <a16:creationId xmlns:a16="http://schemas.microsoft.com/office/drawing/2014/main" id="{3E240F54-9B9B-D36E-A520-209078AFF4E4}"/>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39" name="Google Shape;278;p62">
              <a:extLst>
                <a:ext uri="{FF2B5EF4-FFF2-40B4-BE49-F238E27FC236}">
                  <a16:creationId xmlns:a16="http://schemas.microsoft.com/office/drawing/2014/main" id="{01ADB15D-5563-8D48-AC8C-1DDC1213948F}"/>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0" name="Google Shape;279;p62">
              <a:extLst>
                <a:ext uri="{FF2B5EF4-FFF2-40B4-BE49-F238E27FC236}">
                  <a16:creationId xmlns:a16="http://schemas.microsoft.com/office/drawing/2014/main" id="{51A77BB2-FDEF-07C8-2797-7069DA3DA4C0}"/>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41" name="Google Shape;280;p62">
              <a:extLst>
                <a:ext uri="{FF2B5EF4-FFF2-40B4-BE49-F238E27FC236}">
                  <a16:creationId xmlns:a16="http://schemas.microsoft.com/office/drawing/2014/main" id="{A0ACA34F-FC0C-D140-3F77-258370CFC54B}"/>
                </a:ext>
              </a:extLst>
            </p:cNvPr>
            <p:cNvGrpSpPr/>
            <p:nvPr/>
          </p:nvGrpSpPr>
          <p:grpSpPr>
            <a:xfrm>
              <a:off x="14597956" y="5994946"/>
              <a:ext cx="226132" cy="329673"/>
              <a:chOff x="14597956" y="5994946"/>
              <a:chExt cx="226132" cy="329673"/>
            </a:xfrm>
          </p:grpSpPr>
          <p:sp>
            <p:nvSpPr>
              <p:cNvPr id="50" name="Google Shape;281;p62">
                <a:extLst>
                  <a:ext uri="{FF2B5EF4-FFF2-40B4-BE49-F238E27FC236}">
                    <a16:creationId xmlns:a16="http://schemas.microsoft.com/office/drawing/2014/main" id="{D9C8A3B2-D306-22EE-6185-2EC233C9B764}"/>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1" name="Google Shape;282;p62">
                <a:extLst>
                  <a:ext uri="{FF2B5EF4-FFF2-40B4-BE49-F238E27FC236}">
                    <a16:creationId xmlns:a16="http://schemas.microsoft.com/office/drawing/2014/main" id="{82853849-6475-C696-1AB9-10D72A2B6C0D}"/>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42" name="Google Shape;283;p62">
              <a:extLst>
                <a:ext uri="{FF2B5EF4-FFF2-40B4-BE49-F238E27FC236}">
                  <a16:creationId xmlns:a16="http://schemas.microsoft.com/office/drawing/2014/main" id="{3A64418E-D339-E8EA-3BCE-F6897878866E}"/>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3" name="Google Shape;284;p62">
              <a:extLst>
                <a:ext uri="{FF2B5EF4-FFF2-40B4-BE49-F238E27FC236}">
                  <a16:creationId xmlns:a16="http://schemas.microsoft.com/office/drawing/2014/main" id="{A8DF8E41-1AAF-8035-5C3A-7C8599A1FEA4}"/>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4" name="Google Shape;285;p62">
              <a:extLst>
                <a:ext uri="{FF2B5EF4-FFF2-40B4-BE49-F238E27FC236}">
                  <a16:creationId xmlns:a16="http://schemas.microsoft.com/office/drawing/2014/main" id="{08EB794C-2F3C-04E2-3416-01B076B85845}"/>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5" name="Google Shape;286;p62">
              <a:extLst>
                <a:ext uri="{FF2B5EF4-FFF2-40B4-BE49-F238E27FC236}">
                  <a16:creationId xmlns:a16="http://schemas.microsoft.com/office/drawing/2014/main" id="{E3B670FF-B247-86F0-8FFE-4D44775A8DBC}"/>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6" name="Google Shape;287;p62">
              <a:extLst>
                <a:ext uri="{FF2B5EF4-FFF2-40B4-BE49-F238E27FC236}">
                  <a16:creationId xmlns:a16="http://schemas.microsoft.com/office/drawing/2014/main" id="{7C0EDD1F-0752-4F30-E7DF-CBAB9A111EB1}"/>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288;p62">
              <a:extLst>
                <a:ext uri="{FF2B5EF4-FFF2-40B4-BE49-F238E27FC236}">
                  <a16:creationId xmlns:a16="http://schemas.microsoft.com/office/drawing/2014/main" id="{4853DC12-550F-910C-BC53-D89757187119}"/>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289;p62">
              <a:extLst>
                <a:ext uri="{FF2B5EF4-FFF2-40B4-BE49-F238E27FC236}">
                  <a16:creationId xmlns:a16="http://schemas.microsoft.com/office/drawing/2014/main" id="{FCEBF711-9032-05B8-963B-5B2419DC707F}"/>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9" name="Google Shape;290;p62">
              <a:extLst>
                <a:ext uri="{FF2B5EF4-FFF2-40B4-BE49-F238E27FC236}">
                  <a16:creationId xmlns:a16="http://schemas.microsoft.com/office/drawing/2014/main" id="{A53EE1F3-827C-E15A-915E-1584FEBB196C}"/>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 name="ZoneTexte 1">
            <a:extLst>
              <a:ext uri="{FF2B5EF4-FFF2-40B4-BE49-F238E27FC236}">
                <a16:creationId xmlns:a16="http://schemas.microsoft.com/office/drawing/2014/main" id="{BDE044DE-54F0-A6A6-4CD1-52B80DE2EC4A}"/>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14820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7D8CF98E-E0F5-7E22-72BC-502B7DAB3D00}"/>
            </a:ext>
          </a:extLst>
        </p:cNvPr>
        <p:cNvGrpSpPr/>
        <p:nvPr/>
      </p:nvGrpSpPr>
      <p:grpSpPr>
        <a:xfrm>
          <a:off x="0" y="0"/>
          <a:ext cx="0" cy="0"/>
          <a:chOff x="0" y="0"/>
          <a:chExt cx="0" cy="0"/>
        </a:xfrm>
      </p:grpSpPr>
      <p:sp>
        <p:nvSpPr>
          <p:cNvPr id="459" name="Google Shape;459;p68">
            <a:extLst>
              <a:ext uri="{FF2B5EF4-FFF2-40B4-BE49-F238E27FC236}">
                <a16:creationId xmlns:a16="http://schemas.microsoft.com/office/drawing/2014/main" id="{30BF57B5-93FB-2E7A-D38A-40F8842DD20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a:t>
            </a:fld>
            <a:endParaRPr dirty="0"/>
          </a:p>
        </p:txBody>
      </p:sp>
      <p:sp>
        <p:nvSpPr>
          <p:cNvPr id="460" name="Google Shape;460;p68">
            <a:extLst>
              <a:ext uri="{FF2B5EF4-FFF2-40B4-BE49-F238E27FC236}">
                <a16:creationId xmlns:a16="http://schemas.microsoft.com/office/drawing/2014/main" id="{269A259D-0BAE-B98A-BA2C-841E48C70C31}"/>
              </a:ext>
            </a:extLst>
          </p:cNvPr>
          <p:cNvSpPr txBox="1"/>
          <p:nvPr/>
        </p:nvSpPr>
        <p:spPr>
          <a:xfrm>
            <a:off x="1023290" y="1091450"/>
            <a:ext cx="6965010" cy="3334210"/>
          </a:xfrm>
          <a:prstGeom prst="rect">
            <a:avLst/>
          </a:prstGeom>
          <a:noFill/>
          <a:ln>
            <a:noFill/>
          </a:ln>
        </p:spPr>
        <p:txBody>
          <a:bodyPr spcFirstLastPara="1" wrap="square" lIns="0" tIns="10124" rIns="0" bIns="0" anchor="t" anchorCtr="0">
            <a:spAutoFit/>
          </a:bodyPr>
          <a:lstStyle/>
          <a:p>
            <a:pPr algn="l"/>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Dans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les modules suivants,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nous nous concentrerons sur le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développement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personnel, l'</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objectif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et le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développement de carrière</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avec un accent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particulier sur l'écotourisme.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Nous explorerons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le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concept d'</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Ikigai</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 - une philosophie japonaise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qui permet de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trouver un sens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et un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accomplissement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dans la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vie -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et</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 nous le relierons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à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vos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passions et à vos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choix de carrière</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En cours de route</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nous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nous pencherons sur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les objectifs de développement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intérieur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IDG</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qui décrivent des qualités clés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telles que la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pleine conscience</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 la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collaboration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et la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résilience, nécessaires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pour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s'épanouir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dans le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monde d'aujourd'hui</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a:endParaRPr lang="sv-SE" sz="144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Nous réfléchirons également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aux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compétences requises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pour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réussir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dans l'écotourisme, un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domaine qui allie durabilité</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 innovation et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sensibilité culturelle</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Enfin</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nous réfléchirons à la manière dont vous pouvez aligner vos compétences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et vos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valeurs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afin de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créer des opportunités intéressantes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pour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vous-même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et de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contribuer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à un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avenir meilleur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pour les </a:t>
            </a:r>
            <a:r>
              <a:rPr lang="sv-SE" sz="1440" b="0" i="0" u="none" strike="noStrike" dirty="0" err="1">
                <a:solidFill>
                  <a:schemeClr val="tx2">
                    <a:lumMod val="50000"/>
                  </a:schemeClr>
                </a:solidFill>
                <a:effectLst/>
                <a:latin typeface="Calibri" panose="020F0502020204030204" pitchFamily="34" charset="0"/>
                <a:cs typeface="Calibri" panose="020F0502020204030204" pitchFamily="34" charset="0"/>
              </a:rPr>
              <a:t>personnes </a:t>
            </a:r>
            <a:r>
              <a:rPr lang="sv-SE" sz="1440" b="0" i="0" u="none" strike="noStrike" dirty="0">
                <a:solidFill>
                  <a:schemeClr val="tx2">
                    <a:lumMod val="50000"/>
                  </a:schemeClr>
                </a:solidFill>
                <a:effectLst/>
                <a:latin typeface="Calibri" panose="020F0502020204030204" pitchFamily="34" charset="0"/>
                <a:cs typeface="Calibri" panose="020F0502020204030204" pitchFamily="34" charset="0"/>
              </a:rPr>
              <a:t>et la planète.</a:t>
            </a:r>
          </a:p>
          <a:p>
            <a:pPr rtl="0"/>
            <a:br>
              <a:rPr lang="en-GB" sz="1440" dirty="0">
                <a:solidFill>
                  <a:schemeClr val="accent3"/>
                </a:solidFill>
              </a:rPr>
            </a:br>
            <a:endParaRPr lang="en-GB" sz="1440" dirty="0">
              <a:solidFill>
                <a:schemeClr val="accent3"/>
              </a:solidFill>
              <a:latin typeface="Calibri"/>
              <a:ea typeface="Calibri"/>
              <a:cs typeface="Calibri"/>
              <a:sym typeface="Calibri"/>
            </a:endParaRPr>
          </a:p>
        </p:txBody>
      </p:sp>
      <p:pic>
        <p:nvPicPr>
          <p:cNvPr id="8" name="Google Shape;362;p63">
            <a:extLst>
              <a:ext uri="{FF2B5EF4-FFF2-40B4-BE49-F238E27FC236}">
                <a16:creationId xmlns:a16="http://schemas.microsoft.com/office/drawing/2014/main" id="{E7C6E3FF-4672-C0ED-F16B-62F4878403FF}"/>
              </a:ext>
            </a:extLst>
          </p:cNvPr>
          <p:cNvPicPr preferRelativeResize="0"/>
          <p:nvPr/>
        </p:nvPicPr>
        <p:blipFill rotWithShape="1">
          <a:blip r:embed="rId3">
            <a:alphaModFix amt="70000"/>
          </a:blip>
          <a:srcRect/>
          <a:stretch/>
        </p:blipFill>
        <p:spPr>
          <a:xfrm>
            <a:off x="-683441" y="3672058"/>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594;p72">
            <a:extLst>
              <a:ext uri="{FF2B5EF4-FFF2-40B4-BE49-F238E27FC236}">
                <a16:creationId xmlns:a16="http://schemas.microsoft.com/office/drawing/2014/main" id="{6477969A-2A56-2079-7696-6F8C8C2A137A}"/>
              </a:ext>
            </a:extLst>
          </p:cNvPr>
          <p:cNvSpPr txBox="1">
            <a:spLocks/>
          </p:cNvSpPr>
          <p:nvPr/>
        </p:nvSpPr>
        <p:spPr>
          <a:xfrm>
            <a:off x="966420" y="488709"/>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Introduction</a:t>
            </a:r>
            <a:endParaRPr lang="sv-SE" dirty="0"/>
          </a:p>
        </p:txBody>
      </p:sp>
      <p:sp>
        <p:nvSpPr>
          <p:cNvPr id="2" name="ZoneTexte 1">
            <a:extLst>
              <a:ext uri="{FF2B5EF4-FFF2-40B4-BE49-F238E27FC236}">
                <a16:creationId xmlns:a16="http://schemas.microsoft.com/office/drawing/2014/main" id="{45409E46-544A-511A-9381-F01B32A15EB1}"/>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4494831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47A900E6-A2E2-89B1-2AEA-7E91F14A29C1}"/>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57A5B413-0A56-147B-5044-553DE7346C2D}"/>
              </a:ext>
            </a:extLst>
          </p:cNvPr>
          <p:cNvSpPr txBox="1"/>
          <p:nvPr/>
        </p:nvSpPr>
        <p:spPr>
          <a:xfrm>
            <a:off x="2712929" y="1305666"/>
            <a:ext cx="5138068" cy="3472709"/>
          </a:xfrm>
          <a:prstGeom prst="rect">
            <a:avLst/>
          </a:prstGeom>
          <a:noFill/>
          <a:ln>
            <a:noFill/>
          </a:ln>
        </p:spPr>
        <p:txBody>
          <a:bodyPr spcFirstLastPara="1" wrap="square" lIns="0" tIns="10124" rIns="0" bIns="0" anchor="t" anchorCtr="0">
            <a:spAutoFit/>
          </a:bodyPr>
          <a:lstStyle/>
          <a:p>
            <a:pPr marL="285750" indent="-285750">
              <a:lnSpc>
                <a:spcPct val="150000"/>
              </a:lnSpc>
              <a:buClr>
                <a:srgbClr val="97C679"/>
              </a:buClr>
              <a:buSzPts val="1400"/>
              <a:buFont typeface="Wingdings" pitchFamily="2" charset="2"/>
              <a:buChar char="v"/>
            </a:pPr>
            <a:r>
              <a:rPr lang="sv-SE" sz="1500" dirty="0">
                <a:solidFill>
                  <a:schemeClr val="tx2">
                    <a:lumMod val="50000"/>
                  </a:schemeClr>
                </a:solidFill>
                <a:latin typeface="Calibri" panose="020F0502020204030204" pitchFamily="34" charset="0"/>
                <a:cs typeface="Calibri" panose="020F0502020204030204" pitchFamily="34" charset="0"/>
              </a:rPr>
              <a:t>Clarifier les </a:t>
            </a:r>
            <a:r>
              <a:rPr lang="sv-SE" sz="1500" dirty="0" err="1">
                <a:solidFill>
                  <a:schemeClr val="tx2">
                    <a:lumMod val="50000"/>
                  </a:schemeClr>
                </a:solidFill>
                <a:latin typeface="Calibri" panose="020F0502020204030204" pitchFamily="34" charset="0"/>
                <a:cs typeface="Calibri" panose="020F0502020204030204" pitchFamily="34" charset="0"/>
              </a:rPr>
              <a:t>objectifs</a:t>
            </a:r>
            <a:endParaRPr lang="sv-SE" sz="1500" dirty="0">
              <a:solidFill>
                <a:schemeClr val="tx2">
                  <a:lumMod val="50000"/>
                </a:schemeClr>
              </a:solidFill>
              <a:latin typeface="Calibri" panose="020F0502020204030204" pitchFamily="34" charset="0"/>
              <a:cs typeface="Calibri" panose="020F0502020204030204" pitchFamily="34" charset="0"/>
            </a:endParaRPr>
          </a:p>
          <a:p>
            <a:pPr marL="285750" indent="-285750">
              <a:lnSpc>
                <a:spcPct val="150000"/>
              </a:lnSpc>
              <a:buClr>
                <a:srgbClr val="97C679"/>
              </a:buClr>
              <a:buSzPts val="1400"/>
              <a:buFont typeface="Wingdings" pitchFamily="2" charset="2"/>
              <a:buChar char="v"/>
            </a:pPr>
            <a:r>
              <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rPr>
              <a:t>Définir l'orientation et la direction</a:t>
            </a:r>
          </a:p>
          <a:p>
            <a:pPr marL="285750" indent="-285750">
              <a:lnSpc>
                <a:spcPct val="150000"/>
              </a:lnSpc>
              <a:buClr>
                <a:srgbClr val="97C679"/>
              </a:buClr>
              <a:buSzPts val="1400"/>
              <a:buFont typeface="Wingdings" pitchFamily="2" charset="2"/>
              <a:buChar char="v"/>
            </a:pPr>
            <a:r>
              <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rPr>
              <a:t>Gardez votre motivation - et votre responsabilité</a:t>
            </a:r>
          </a:p>
          <a:p>
            <a:pPr marL="285750" indent="-285750">
              <a:lnSpc>
                <a:spcPct val="150000"/>
              </a:lnSpc>
              <a:buClr>
                <a:srgbClr val="97C679"/>
              </a:buClr>
              <a:buSzPts val="1400"/>
              <a:buFont typeface="Wingdings" pitchFamily="2" charset="2"/>
              <a:buChar char="v"/>
            </a:pPr>
            <a:r>
              <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rPr>
              <a:t>Fixer des limites et rester flexible et </a:t>
            </a:r>
            <a:r>
              <a:rPr lang="en-GB" sz="1500" dirty="0" err="1">
                <a:solidFill>
                  <a:schemeClr val="tx2">
                    <a:lumMod val="50000"/>
                  </a:schemeClr>
                </a:solidFill>
                <a:latin typeface="Calibri" panose="020F0502020204030204" pitchFamily="34" charset="0"/>
                <a:ea typeface="Calibri"/>
                <a:cs typeface="Calibri" panose="020F0502020204030204" pitchFamily="34" charset="0"/>
                <a:sym typeface="Calibri"/>
              </a:rPr>
              <a:t>adaptable</a:t>
            </a:r>
            <a:endPar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endParaRPr>
          </a:p>
          <a:p>
            <a:pPr marL="285750" indent="-285750">
              <a:lnSpc>
                <a:spcPct val="150000"/>
              </a:lnSpc>
              <a:buClr>
                <a:srgbClr val="97C679"/>
              </a:buClr>
              <a:buSzPts val="1400"/>
              <a:buFont typeface="Wingdings" pitchFamily="2" charset="2"/>
              <a:buChar char="v"/>
            </a:pPr>
            <a:r>
              <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rPr>
              <a:t>Pour renforcer votre confiance et votre efficacité personnelle</a:t>
            </a:r>
          </a:p>
          <a:p>
            <a:pPr marL="285750" indent="-285750">
              <a:lnSpc>
                <a:spcPct val="150000"/>
              </a:lnSpc>
              <a:buClr>
                <a:srgbClr val="97C679"/>
              </a:buClr>
              <a:buSzPts val="1400"/>
              <a:buFont typeface="Wingdings" pitchFamily="2" charset="2"/>
              <a:buChar char="v"/>
            </a:pPr>
            <a:r>
              <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rPr>
              <a:t>S'assurer d'inclure des activités visant réellement la croissance et le développement personnel</a:t>
            </a:r>
          </a:p>
          <a:p>
            <a:pPr marL="285750" indent="-285750">
              <a:lnSpc>
                <a:spcPct val="150000"/>
              </a:lnSpc>
              <a:buClr>
                <a:srgbClr val="97C679"/>
              </a:buClr>
              <a:buSzPts val="1400"/>
              <a:buFont typeface="Wingdings" pitchFamily="2" charset="2"/>
              <a:buChar char="v"/>
            </a:pPr>
            <a:r>
              <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rPr>
              <a:t>Planifier et </a:t>
            </a:r>
            <a:r>
              <a:rPr lang="en-GB" sz="1500" dirty="0" err="1">
                <a:solidFill>
                  <a:schemeClr val="tx2">
                    <a:lumMod val="50000"/>
                  </a:schemeClr>
                </a:solidFill>
                <a:latin typeface="Calibri" panose="020F0502020204030204" pitchFamily="34" charset="0"/>
                <a:ea typeface="Calibri"/>
                <a:cs typeface="Calibri" panose="020F0502020204030204" pitchFamily="34" charset="0"/>
                <a:sym typeface="Calibri"/>
              </a:rPr>
              <a:t>exécuter</a:t>
            </a:r>
            <a:r>
              <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rPr>
              <a:t> – Des aspects clés de la satisfaction et de </a:t>
            </a:r>
            <a:r>
              <a:rPr lang="en-GB" sz="1500" dirty="0" err="1">
                <a:solidFill>
                  <a:schemeClr val="tx2">
                    <a:lumMod val="50000"/>
                  </a:schemeClr>
                </a:solidFill>
                <a:latin typeface="Calibri" panose="020F0502020204030204" pitchFamily="34" charset="0"/>
                <a:ea typeface="Calibri"/>
                <a:cs typeface="Calibri" panose="020F0502020204030204" pitchFamily="34" charset="0"/>
                <a:sym typeface="Calibri"/>
              </a:rPr>
              <a:t>l'épanouissement</a:t>
            </a:r>
            <a:r>
              <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rPr>
              <a:t> dans la vie</a:t>
            </a:r>
          </a:p>
          <a:p>
            <a:pPr marL="285750" indent="-285750">
              <a:lnSpc>
                <a:spcPct val="150000"/>
              </a:lnSpc>
              <a:buClr>
                <a:srgbClr val="97C679"/>
              </a:buClr>
              <a:buSzPts val="1400"/>
              <a:buFont typeface="Arial" panose="020B0604020202020204" pitchFamily="34" charset="0"/>
              <a:buChar char="•"/>
            </a:pPr>
            <a:endParaRPr lang="en-GB" sz="1500" dirty="0">
              <a:solidFill>
                <a:schemeClr val="tx2">
                  <a:lumMod val="50000"/>
                </a:schemeClr>
              </a:solidFill>
              <a:latin typeface="Calibri" panose="020F0502020204030204" pitchFamily="34" charset="0"/>
              <a:ea typeface="Calibri"/>
              <a:cs typeface="Calibri" panose="020F0502020204030204" pitchFamily="34" charset="0"/>
              <a:sym typeface="Calibri"/>
            </a:endParaRPr>
          </a:p>
        </p:txBody>
      </p:sp>
      <p:sp>
        <p:nvSpPr>
          <p:cNvPr id="379" name="Google Shape;379;p64">
            <a:extLst>
              <a:ext uri="{FF2B5EF4-FFF2-40B4-BE49-F238E27FC236}">
                <a16:creationId xmlns:a16="http://schemas.microsoft.com/office/drawing/2014/main" id="{BFD9E98E-9CFE-5D0A-C1E2-D34092C9FC9D}"/>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B3362F33-5F42-B783-A702-61148D25D65B}"/>
              </a:ext>
            </a:extLst>
          </p:cNvPr>
          <p:cNvSpPr txBox="1">
            <a:spLocks noGrp="1"/>
          </p:cNvSpPr>
          <p:nvPr>
            <p:ph type="body" idx="2"/>
          </p:nvPr>
        </p:nvSpPr>
        <p:spPr>
          <a:xfrm>
            <a:off x="2646024" y="220095"/>
            <a:ext cx="5576142"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Les principales raisons de </a:t>
            </a:r>
            <a:r>
              <a:rPr lang="sv-SE" dirty="0"/>
              <a:t>planifier - avant de partir !</a:t>
            </a:r>
          </a:p>
        </p:txBody>
      </p:sp>
      <p:pic>
        <p:nvPicPr>
          <p:cNvPr id="382" name="Google Shape;382;p64">
            <a:extLst>
              <a:ext uri="{FF2B5EF4-FFF2-40B4-BE49-F238E27FC236}">
                <a16:creationId xmlns:a16="http://schemas.microsoft.com/office/drawing/2014/main" id="{BF05C103-28CB-9229-B76A-F46FBAB873FA}"/>
              </a:ext>
            </a:extLst>
          </p:cNvPr>
          <p:cNvPicPr preferRelativeResize="0"/>
          <p:nvPr/>
        </p:nvPicPr>
        <p:blipFill rotWithShape="1">
          <a:blip r:embed="rId3">
            <a:alphaModFix amt="70000"/>
          </a:blip>
          <a:srcRect/>
          <a:stretch/>
        </p:blipFill>
        <p:spPr>
          <a:xfrm flipH="1">
            <a:off x="6958085" y="304054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1392D55-1EA8-9584-7ED4-F650FF53CC0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50</a:t>
            </a:fld>
            <a:endParaRPr dirty="0"/>
          </a:p>
        </p:txBody>
      </p:sp>
      <p:sp>
        <p:nvSpPr>
          <p:cNvPr id="2" name="Google Shape;456;p68">
            <a:extLst>
              <a:ext uri="{FF2B5EF4-FFF2-40B4-BE49-F238E27FC236}">
                <a16:creationId xmlns:a16="http://schemas.microsoft.com/office/drawing/2014/main" id="{15CECA10-FBA3-003E-2716-79BD2DF60C67}"/>
              </a:ext>
            </a:extLst>
          </p:cNvPr>
          <p:cNvSpPr txBox="1">
            <a:spLocks noGrp="1"/>
          </p:cNvSpPr>
          <p:nvPr>
            <p:ph type="body" idx="1"/>
          </p:nvPr>
        </p:nvSpPr>
        <p:spPr>
          <a:xfrm>
            <a:off x="66906" y="1821663"/>
            <a:ext cx="2237323"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Planifier votre cycle de développement</a:t>
            </a:r>
            <a:endParaRPr lang="sv-SE" sz="2400" dirty="0">
              <a:latin typeface="Calibri" panose="020F0502020204030204" pitchFamily="34" charset="0"/>
              <a:cs typeface="Calibri" panose="020F0502020204030204" pitchFamily="34" charset="0"/>
            </a:endParaRPr>
          </a:p>
          <a:p>
            <a:pPr marL="12701">
              <a:lnSpc>
                <a:spcPct val="102857"/>
              </a:lnSpc>
              <a:buClr>
                <a:schemeClr val="dk1"/>
              </a:buClr>
              <a:buSzPts val="1100"/>
            </a:pP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BEB5E3BE-27FB-D49C-3664-8DAF1F575A6E}"/>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EC2A2CC5-25BB-A20C-5BAD-43BB9C1CEFA7}"/>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
        <p:nvSpPr>
          <p:cNvPr id="5" name="ZoneTexte 4">
            <a:extLst>
              <a:ext uri="{FF2B5EF4-FFF2-40B4-BE49-F238E27FC236}">
                <a16:creationId xmlns:a16="http://schemas.microsoft.com/office/drawing/2014/main" id="{91DF8CDC-3156-9BBE-767B-63FD83B719CC}"/>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17281378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97B3A-248C-3078-7556-CBF8A87DF6B7}"/>
            </a:ext>
          </a:extLst>
        </p:cNvPr>
        <p:cNvGrpSpPr/>
        <p:nvPr/>
      </p:nvGrpSpPr>
      <p:grpSpPr>
        <a:xfrm>
          <a:off x="0" y="0"/>
          <a:ext cx="0" cy="0"/>
          <a:chOff x="0" y="0"/>
          <a:chExt cx="0" cy="0"/>
        </a:xfrm>
      </p:grpSpPr>
      <p:pic>
        <p:nvPicPr>
          <p:cNvPr id="5" name="Bildobjekt 4" descr="En bild som visar text, Teckensnitt, skärmbild&#10;&#10;AI-genererat innehåll kan vara felaktigt.">
            <a:extLst>
              <a:ext uri="{FF2B5EF4-FFF2-40B4-BE49-F238E27FC236}">
                <a16:creationId xmlns:a16="http://schemas.microsoft.com/office/drawing/2014/main" id="{DB35F6AA-66E1-369F-C2B4-E40914DE0977}"/>
              </a:ext>
            </a:extLst>
          </p:cNvPr>
          <p:cNvPicPr>
            <a:picLocks noChangeAspect="1"/>
          </p:cNvPicPr>
          <p:nvPr/>
        </p:nvPicPr>
        <p:blipFill>
          <a:blip r:embed="rId2"/>
          <a:stretch>
            <a:fillRect/>
          </a:stretch>
        </p:blipFill>
        <p:spPr>
          <a:xfrm>
            <a:off x="5343186" y="1251820"/>
            <a:ext cx="3338062" cy="3338062"/>
          </a:xfrm>
          <a:prstGeom prst="rect">
            <a:avLst/>
          </a:prstGeom>
        </p:spPr>
      </p:pic>
      <p:sp>
        <p:nvSpPr>
          <p:cNvPr id="3" name="Platshållare för text 2">
            <a:extLst>
              <a:ext uri="{FF2B5EF4-FFF2-40B4-BE49-F238E27FC236}">
                <a16:creationId xmlns:a16="http://schemas.microsoft.com/office/drawing/2014/main" id="{3DAAE0A4-D08F-9F2D-0D93-3CBE08559E4D}"/>
              </a:ext>
            </a:extLst>
          </p:cNvPr>
          <p:cNvSpPr>
            <a:spLocks noGrp="1"/>
          </p:cNvSpPr>
          <p:nvPr>
            <p:ph type="body" idx="2"/>
          </p:nvPr>
        </p:nvSpPr>
        <p:spPr/>
        <p:txBody>
          <a:bodyPr/>
          <a:lstStyle/>
          <a:p>
            <a:r>
              <a:rPr lang="sv-SE" dirty="0"/>
              <a:t>Planifier </a:t>
            </a:r>
            <a:r>
              <a:rPr lang="sv-SE" dirty="0" err="1"/>
              <a:t>son cycle de développement </a:t>
            </a:r>
            <a:r>
              <a:rPr lang="sv-SE" dirty="0"/>
              <a:t>personnel</a:t>
            </a:r>
          </a:p>
        </p:txBody>
      </p:sp>
      <p:sp>
        <p:nvSpPr>
          <p:cNvPr id="4" name="ZoneTexte 3">
            <a:extLst>
              <a:ext uri="{FF2B5EF4-FFF2-40B4-BE49-F238E27FC236}">
                <a16:creationId xmlns:a16="http://schemas.microsoft.com/office/drawing/2014/main" id="{68BE95DA-AC79-9531-51B6-0777040392E0}"/>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
        <p:nvSpPr>
          <p:cNvPr id="13" name="Google Shape;378;p64">
            <a:extLst>
              <a:ext uri="{FF2B5EF4-FFF2-40B4-BE49-F238E27FC236}">
                <a16:creationId xmlns:a16="http://schemas.microsoft.com/office/drawing/2014/main" id="{8A07F6FF-2DA1-470E-FE2B-47E3865A7A5A}"/>
              </a:ext>
            </a:extLst>
          </p:cNvPr>
          <p:cNvSpPr txBox="1"/>
          <p:nvPr/>
        </p:nvSpPr>
        <p:spPr>
          <a:xfrm>
            <a:off x="259660" y="1411114"/>
            <a:ext cx="5138068" cy="3241877"/>
          </a:xfrm>
          <a:prstGeom prst="rect">
            <a:avLst/>
          </a:prstGeom>
          <a:noFill/>
          <a:ln>
            <a:noFill/>
          </a:ln>
        </p:spPr>
        <p:txBody>
          <a:bodyPr spcFirstLastPara="1" wrap="square" lIns="0" tIns="10124" rIns="0" bIns="0" anchor="t" anchorCtr="0">
            <a:spAutoFit/>
          </a:bodyPr>
          <a:lstStyle/>
          <a:p>
            <a:pPr>
              <a:lnSpc>
                <a:spcPct val="150000"/>
              </a:lnSpc>
              <a:buClr>
                <a:srgbClr val="97C679"/>
              </a:buClr>
              <a:buSzPts val="1400"/>
            </a:pPr>
            <a:r>
              <a:rPr lang="fr-FR" b="1" dirty="0">
                <a:solidFill>
                  <a:schemeClr val="tx2">
                    <a:lumMod val="50000"/>
                  </a:schemeClr>
                </a:solidFill>
                <a:latin typeface="Calibri" panose="020F0502020204030204" pitchFamily="34" charset="0"/>
                <a:ea typeface="Calibri"/>
                <a:cs typeface="Calibri" panose="020F0502020204030204" pitchFamily="34" charset="0"/>
                <a:sym typeface="Calibri"/>
              </a:rPr>
              <a:t>Bienvenue à l'exercice de développement personnel</a:t>
            </a:r>
          </a:p>
          <a:p>
            <a:pPr>
              <a:lnSpc>
                <a:spcPct val="150000"/>
              </a:lnSpc>
              <a:buClr>
                <a:srgbClr val="97C679"/>
              </a:buClr>
              <a:buSzPts val="1400"/>
            </a:pPr>
            <a:r>
              <a:rPr lang="fr-FR" dirty="0">
                <a:solidFill>
                  <a:schemeClr val="tx2">
                    <a:lumMod val="50000"/>
                  </a:schemeClr>
                </a:solidFill>
                <a:latin typeface="Calibri" panose="020F0502020204030204" pitchFamily="34" charset="0"/>
                <a:ea typeface="Calibri"/>
                <a:cs typeface="Calibri" panose="020F0502020204030204" pitchFamily="34" charset="0"/>
                <a:sym typeface="Calibri"/>
              </a:rPr>
              <a:t>Un parcours d'autonomisation conçu pour vous aider à réaliser vos aspirations et à libérer votre plein potentiel. Cet exercice suit le cycle de développement personnel, vous guidant à travers l'auto-évaluation, la définition d'objectifs, la planification d'actions, la réflexion, l'adaptation, la célébration et le renouveau.</a:t>
            </a:r>
          </a:p>
          <a:p>
            <a:pPr>
              <a:lnSpc>
                <a:spcPct val="150000"/>
              </a:lnSpc>
              <a:buClr>
                <a:srgbClr val="97C679"/>
              </a:buClr>
              <a:buSzPts val="1400"/>
            </a:pPr>
            <a:endParaRPr lang="fr-FR" dirty="0">
              <a:solidFill>
                <a:schemeClr val="tx2">
                  <a:lumMod val="50000"/>
                </a:schemeClr>
              </a:solidFill>
              <a:latin typeface="Calibri" panose="020F0502020204030204" pitchFamily="34" charset="0"/>
              <a:ea typeface="Calibri"/>
              <a:cs typeface="Calibri" panose="020F0502020204030204" pitchFamily="34" charset="0"/>
              <a:sym typeface="Calibri"/>
            </a:endParaRPr>
          </a:p>
          <a:p>
            <a:pPr>
              <a:lnSpc>
                <a:spcPct val="150000"/>
              </a:lnSpc>
              <a:buClr>
                <a:srgbClr val="97C679"/>
              </a:buClr>
              <a:buSzPts val="1400"/>
            </a:pPr>
            <a:r>
              <a:rPr lang="fr-FR" dirty="0">
                <a:solidFill>
                  <a:schemeClr val="tx2">
                    <a:lumMod val="50000"/>
                  </a:schemeClr>
                </a:solidFill>
                <a:latin typeface="Calibri" panose="020F0502020204030204" pitchFamily="34" charset="0"/>
                <a:ea typeface="Calibri"/>
                <a:cs typeface="Calibri" panose="020F0502020204030204" pitchFamily="34" charset="0"/>
                <a:sym typeface="Calibri"/>
              </a:rPr>
              <a:t>Pour faciliter votre parcours de croissance et de développement personnel, nous vous avons fourni un modèle que vous pouvez utiliser pour organiser vos pensées et vos actions. Tournez la page !</a:t>
            </a:r>
            <a:endParaRPr lang="en-GB" dirty="0">
              <a:solidFill>
                <a:schemeClr val="tx2">
                  <a:lumMod val="50000"/>
                </a:schemeClr>
              </a:solidFill>
              <a:latin typeface="Calibri" panose="020F0502020204030204" pitchFamily="34" charset="0"/>
              <a:ea typeface="Calibri"/>
              <a:cs typeface="Calibri" panose="020F0502020204030204" pitchFamily="34" charset="0"/>
              <a:sym typeface="Calibri"/>
            </a:endParaRPr>
          </a:p>
        </p:txBody>
      </p:sp>
    </p:spTree>
    <p:extLst>
      <p:ext uri="{BB962C8B-B14F-4D97-AF65-F5344CB8AC3E}">
        <p14:creationId xmlns:p14="http://schemas.microsoft.com/office/powerpoint/2010/main" val="10138459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81"/>
          <p:cNvSpPr/>
          <p:nvPr/>
        </p:nvSpPr>
        <p:spPr>
          <a:xfrm>
            <a:off x="2" y="4143738"/>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896" name="Google Shape;896;p8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899" name="Google Shape;899;p81"/>
          <p:cNvSpPr txBox="1"/>
          <p:nvPr/>
        </p:nvSpPr>
        <p:spPr>
          <a:xfrm>
            <a:off x="105754" y="4379338"/>
            <a:ext cx="1703168"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W.09</a:t>
            </a:r>
            <a:endParaRPr sz="1401" dirty="0"/>
          </a:p>
        </p:txBody>
      </p:sp>
      <p:sp>
        <p:nvSpPr>
          <p:cNvPr id="907" name="Google Shape;907;p81"/>
          <p:cNvSpPr txBox="1"/>
          <p:nvPr/>
        </p:nvSpPr>
        <p:spPr>
          <a:xfrm>
            <a:off x="5397190" y="1135328"/>
            <a:ext cx="1373730" cy="317299"/>
          </a:xfrm>
          <a:prstGeom prst="rect">
            <a:avLst/>
          </a:prstGeom>
          <a:noFill/>
          <a:ln>
            <a:noFill/>
          </a:ln>
        </p:spPr>
        <p:txBody>
          <a:bodyPr spcFirstLastPara="1" wrap="square" lIns="91426" tIns="45700" rIns="91426" bIns="45700" anchor="t" anchorCtr="0">
            <a:noAutofit/>
          </a:bodyPr>
          <a:lstStyle/>
          <a:p>
            <a:r>
              <a:rPr lang="it" b="1" dirty="0">
                <a:solidFill>
                  <a:srgbClr val="FF9933"/>
                </a:solidFill>
                <a:latin typeface="Calibri"/>
                <a:ea typeface="Calibri"/>
                <a:cs typeface="Calibri"/>
                <a:sym typeface="Calibri"/>
              </a:rPr>
              <a:t>Date de début :</a:t>
            </a:r>
            <a:endParaRPr b="1" dirty="0">
              <a:solidFill>
                <a:srgbClr val="FF9933"/>
              </a:solidFill>
              <a:latin typeface="Calibri"/>
              <a:ea typeface="Calibri"/>
              <a:cs typeface="Calibri"/>
              <a:sym typeface="Calibri"/>
            </a:endParaRPr>
          </a:p>
        </p:txBody>
      </p:sp>
      <p:sp>
        <p:nvSpPr>
          <p:cNvPr id="919" name="Google Shape;919;p81"/>
          <p:cNvSpPr/>
          <p:nvPr/>
        </p:nvSpPr>
        <p:spPr>
          <a:xfrm>
            <a:off x="1001486" y="1197432"/>
            <a:ext cx="4155597" cy="517232"/>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921" name="Google Shape;921;p81"/>
          <p:cNvSpPr/>
          <p:nvPr/>
        </p:nvSpPr>
        <p:spPr>
          <a:xfrm>
            <a:off x="987035" y="2653611"/>
            <a:ext cx="3750746"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grpSp>
        <p:nvGrpSpPr>
          <p:cNvPr id="926" name="Google Shape;926;p81"/>
          <p:cNvGrpSpPr/>
          <p:nvPr/>
        </p:nvGrpSpPr>
        <p:grpSpPr>
          <a:xfrm>
            <a:off x="365385" y="330508"/>
            <a:ext cx="756782" cy="705079"/>
            <a:chOff x="16392163" y="830616"/>
            <a:chExt cx="989004" cy="921436"/>
          </a:xfrm>
        </p:grpSpPr>
        <p:grpSp>
          <p:nvGrpSpPr>
            <p:cNvPr id="927" name="Google Shape;927;p81"/>
            <p:cNvGrpSpPr/>
            <p:nvPr/>
          </p:nvGrpSpPr>
          <p:grpSpPr>
            <a:xfrm>
              <a:off x="16489549" y="926221"/>
              <a:ext cx="729567" cy="728577"/>
              <a:chOff x="16489549" y="926221"/>
              <a:chExt cx="729567" cy="728577"/>
            </a:xfrm>
          </p:grpSpPr>
          <p:sp>
            <p:nvSpPr>
              <p:cNvPr id="928" name="Google Shape;928;p81"/>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29" name="Google Shape;929;p81"/>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0" name="Google Shape;930;p81"/>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1" name="Google Shape;931;p81"/>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2" name="Google Shape;932;p81"/>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3" name="Google Shape;933;p81"/>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934" name="Google Shape;934;p81"/>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6" tIns="45700" rIns="91426" bIns="45700" anchor="ctr" anchorCtr="0">
              <a:noAutofit/>
            </a:bodyPr>
            <a:lstStyle/>
            <a:p>
              <a:endParaRPr sz="1401" dirty="0"/>
            </a:p>
          </p:txBody>
        </p:sp>
        <p:sp>
          <p:nvSpPr>
            <p:cNvPr id="935" name="Google Shape;935;p81"/>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6" name="Google Shape;936;p81"/>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sp>
          <p:nvSpPr>
            <p:cNvPr id="937" name="Google Shape;937;p81"/>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sz="1401" dirty="0"/>
            </a:p>
          </p:txBody>
        </p:sp>
      </p:grpSp>
      <p:sp>
        <p:nvSpPr>
          <p:cNvPr id="938" name="Google Shape;938;p81"/>
          <p:cNvSpPr/>
          <p:nvPr/>
        </p:nvSpPr>
        <p:spPr>
          <a:xfrm flipV="1">
            <a:off x="1389784" y="280370"/>
            <a:ext cx="7492622" cy="91419"/>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939" name="Google Shape;939;p81"/>
          <p:cNvSpPr txBox="1"/>
          <p:nvPr/>
        </p:nvSpPr>
        <p:spPr>
          <a:xfrm>
            <a:off x="1414848" y="518242"/>
            <a:ext cx="7147787" cy="285017"/>
          </a:xfrm>
          <a:prstGeom prst="rect">
            <a:avLst/>
          </a:prstGeom>
          <a:noFill/>
          <a:ln>
            <a:noFill/>
          </a:ln>
        </p:spPr>
        <p:txBody>
          <a:bodyPr spcFirstLastPara="1" wrap="square" lIns="91426" tIns="45700" rIns="91426" bIns="45700" anchor="t" anchorCtr="0">
            <a:noAutofit/>
          </a:bodyPr>
          <a:lstStyle/>
          <a:p>
            <a:pPr>
              <a:lnSpc>
                <a:spcPct val="58823"/>
              </a:lnSpc>
            </a:pPr>
            <a:r>
              <a:rPr lang="sv-SE" sz="2400" b="1" dirty="0" err="1">
                <a:solidFill>
                  <a:srgbClr val="FF9933"/>
                </a:solidFill>
                <a:latin typeface="Calibri"/>
                <a:ea typeface="Calibri"/>
                <a:cs typeface="Calibri"/>
                <a:sym typeface="Calibri"/>
              </a:rPr>
              <a:t>Feuille de travail </a:t>
            </a:r>
            <a:r>
              <a:rPr lang="sv-SE" sz="2400" b="1" dirty="0">
                <a:solidFill>
                  <a:srgbClr val="FF9933"/>
                </a:solidFill>
                <a:latin typeface="Calibri"/>
                <a:ea typeface="Calibri"/>
                <a:cs typeface="Calibri"/>
                <a:sym typeface="Calibri"/>
              </a:rPr>
              <a:t>: </a:t>
            </a:r>
            <a:r>
              <a:rPr lang="it" sz="1800" dirty="0">
                <a:solidFill>
                  <a:schemeClr val="tx2">
                    <a:lumMod val="50000"/>
                  </a:schemeClr>
                </a:solidFill>
                <a:latin typeface="Calibri" panose="020F0502020204030204" pitchFamily="34" charset="0"/>
                <a:ea typeface="Calibri"/>
                <a:cs typeface="Calibri" panose="020F0502020204030204" pitchFamily="34" charset="0"/>
                <a:sym typeface="Calibri"/>
              </a:rPr>
              <a:t>Créez votre plan de développement personnel</a:t>
            </a:r>
            <a:endParaRPr lang="sv-SE" sz="1800" dirty="0">
              <a:latin typeface="Calibri" panose="020F0502020204030204" pitchFamily="34" charset="0"/>
              <a:cs typeface="Calibri" panose="020F0502020204030204" pitchFamily="34" charset="0"/>
            </a:endParaRPr>
          </a:p>
        </p:txBody>
      </p:sp>
      <p:sp>
        <p:nvSpPr>
          <p:cNvPr id="940" name="Google Shape;940;p81"/>
          <p:cNvSpPr/>
          <p:nvPr/>
        </p:nvSpPr>
        <p:spPr>
          <a:xfrm flipV="1">
            <a:off x="1409981" y="795762"/>
            <a:ext cx="7472425" cy="91172"/>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2" name="Google Shape;921;p81">
            <a:extLst>
              <a:ext uri="{FF2B5EF4-FFF2-40B4-BE49-F238E27FC236}">
                <a16:creationId xmlns:a16="http://schemas.microsoft.com/office/drawing/2014/main" id="{D3D56D33-E079-23E4-6DBB-57429C16A1F8}"/>
              </a:ext>
            </a:extLst>
          </p:cNvPr>
          <p:cNvSpPr/>
          <p:nvPr/>
        </p:nvSpPr>
        <p:spPr>
          <a:xfrm>
            <a:off x="987037" y="1913817"/>
            <a:ext cx="3750747"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3" name="Google Shape;921;p81">
            <a:extLst>
              <a:ext uri="{FF2B5EF4-FFF2-40B4-BE49-F238E27FC236}">
                <a16:creationId xmlns:a16="http://schemas.microsoft.com/office/drawing/2014/main" id="{678295AA-2F45-0582-AE63-32D0671A9F25}"/>
              </a:ext>
            </a:extLst>
          </p:cNvPr>
          <p:cNvSpPr/>
          <p:nvPr/>
        </p:nvSpPr>
        <p:spPr>
          <a:xfrm>
            <a:off x="987036" y="3394731"/>
            <a:ext cx="3750745"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4" name="Google Shape;924;p81">
            <a:extLst>
              <a:ext uri="{FF2B5EF4-FFF2-40B4-BE49-F238E27FC236}">
                <a16:creationId xmlns:a16="http://schemas.microsoft.com/office/drawing/2014/main" id="{2DCEB01F-24DA-FFCB-6140-BA9EE7D73F3B}"/>
              </a:ext>
            </a:extLst>
          </p:cNvPr>
          <p:cNvSpPr txBox="1"/>
          <p:nvPr/>
        </p:nvSpPr>
        <p:spPr>
          <a:xfrm>
            <a:off x="1068310" y="1096948"/>
            <a:ext cx="2423593" cy="195941"/>
          </a:xfrm>
          <a:prstGeom prst="rect">
            <a:avLst/>
          </a:prstGeom>
          <a:solidFill>
            <a:schemeClr val="lt1"/>
          </a:solidFill>
          <a:ln>
            <a:noFill/>
          </a:ln>
        </p:spPr>
        <p:txBody>
          <a:bodyPr spcFirstLastPara="1" wrap="square" lIns="91426" tIns="45700" rIns="91426" bIns="45700" anchor="t" anchorCtr="0">
            <a:noAutofit/>
          </a:bodyPr>
          <a:lstStyle/>
          <a:p>
            <a:pPr>
              <a:lnSpc>
                <a:spcPct val="84444"/>
              </a:lnSpc>
            </a:pPr>
            <a:r>
              <a:rPr lang="sv-SE" sz="900" b="1" dirty="0" err="1">
                <a:solidFill>
                  <a:srgbClr val="6D6E71"/>
                </a:solidFill>
                <a:latin typeface="Calibri"/>
                <a:ea typeface="Calibri"/>
                <a:cs typeface="Calibri"/>
                <a:sym typeface="Calibri"/>
              </a:rPr>
              <a:t>Objectifs </a:t>
            </a:r>
            <a:r>
              <a:rPr lang="sv-SE" sz="900" b="1"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Que </a:t>
            </a:r>
            <a:r>
              <a:rPr lang="sv-SE" sz="900" dirty="0">
                <a:solidFill>
                  <a:srgbClr val="6D6E71"/>
                </a:solidFill>
                <a:latin typeface="Calibri"/>
                <a:ea typeface="Calibri"/>
                <a:cs typeface="Calibri"/>
                <a:sym typeface="Calibri"/>
              </a:rPr>
              <a:t>veux-je </a:t>
            </a:r>
            <a:r>
              <a:rPr lang="sv-SE" sz="900" dirty="0" err="1">
                <a:solidFill>
                  <a:srgbClr val="6D6E71"/>
                </a:solidFill>
                <a:latin typeface="Calibri"/>
                <a:ea typeface="Calibri"/>
                <a:cs typeface="Calibri"/>
                <a:sym typeface="Calibri"/>
              </a:rPr>
              <a:t>apprendre </a:t>
            </a:r>
            <a:r>
              <a:rPr lang="sv-SE" sz="900" dirty="0">
                <a:solidFill>
                  <a:srgbClr val="6D6E71"/>
                </a:solidFill>
                <a:latin typeface="Calibri"/>
                <a:ea typeface="Calibri"/>
                <a:cs typeface="Calibri"/>
                <a:sym typeface="Calibri"/>
              </a:rPr>
              <a:t>ou </a:t>
            </a:r>
            <a:r>
              <a:rPr lang="sv-SE" sz="900" dirty="0" err="1">
                <a:solidFill>
                  <a:srgbClr val="6D6E71"/>
                </a:solidFill>
                <a:latin typeface="Calibri"/>
                <a:ea typeface="Calibri"/>
                <a:cs typeface="Calibri"/>
                <a:sym typeface="Calibri"/>
              </a:rPr>
              <a:t>devenir </a:t>
            </a:r>
            <a:r>
              <a:rPr lang="sv-SE" sz="900" dirty="0">
                <a:solidFill>
                  <a:srgbClr val="6D6E71"/>
                </a:solidFill>
                <a:latin typeface="Calibri"/>
                <a:ea typeface="Calibri"/>
                <a:cs typeface="Calibri"/>
                <a:sym typeface="Calibri"/>
              </a:rPr>
              <a:t>?</a:t>
            </a:r>
            <a:endParaRPr sz="900" dirty="0">
              <a:solidFill>
                <a:srgbClr val="6D6E71"/>
              </a:solidFill>
              <a:latin typeface="Calibri"/>
              <a:ea typeface="Calibri"/>
              <a:cs typeface="Calibri"/>
              <a:sym typeface="Calibri"/>
            </a:endParaRPr>
          </a:p>
        </p:txBody>
      </p:sp>
      <p:sp>
        <p:nvSpPr>
          <p:cNvPr id="925" name="Google Shape;925;p81"/>
          <p:cNvSpPr txBox="1"/>
          <p:nvPr/>
        </p:nvSpPr>
        <p:spPr>
          <a:xfrm>
            <a:off x="1068309" y="2524076"/>
            <a:ext cx="2245624" cy="236732"/>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err="1">
                <a:solidFill>
                  <a:srgbClr val="6D6E71"/>
                </a:solidFill>
                <a:latin typeface="Calibri"/>
                <a:ea typeface="Calibri"/>
                <a:cs typeface="Calibri"/>
                <a:sym typeface="Calibri"/>
              </a:rPr>
              <a:t>Critères </a:t>
            </a:r>
            <a:r>
              <a:rPr lang="sv-SE" sz="900" b="1"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comment saurai-je que j'ai atteint cet objectif </a:t>
            </a:r>
            <a:r>
              <a:rPr lang="sv-SE" sz="900" dirty="0">
                <a:solidFill>
                  <a:srgbClr val="6D6E71"/>
                </a:solidFill>
                <a:latin typeface="Calibri"/>
                <a:ea typeface="Calibri"/>
                <a:cs typeface="Calibri"/>
                <a:sym typeface="Calibri"/>
              </a:rPr>
              <a:t>?</a:t>
            </a:r>
            <a:endParaRPr sz="1401" dirty="0"/>
          </a:p>
        </p:txBody>
      </p:sp>
      <p:sp>
        <p:nvSpPr>
          <p:cNvPr id="924" name="Google Shape;924;p81"/>
          <p:cNvSpPr txBox="1"/>
          <p:nvPr/>
        </p:nvSpPr>
        <p:spPr>
          <a:xfrm>
            <a:off x="1068309" y="1815527"/>
            <a:ext cx="2202665" cy="195941"/>
          </a:xfrm>
          <a:prstGeom prst="rect">
            <a:avLst/>
          </a:prstGeom>
          <a:solidFill>
            <a:schemeClr val="lt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Actions : </a:t>
            </a:r>
            <a:r>
              <a:rPr lang="sv-SE" sz="900" dirty="0" err="1">
                <a:solidFill>
                  <a:srgbClr val="6D6E71"/>
                </a:solidFill>
                <a:latin typeface="Calibri"/>
                <a:ea typeface="Calibri"/>
                <a:cs typeface="Calibri"/>
                <a:sym typeface="Calibri"/>
              </a:rPr>
              <a:t>que dois-je </a:t>
            </a:r>
            <a:r>
              <a:rPr lang="sv-SE" sz="900" dirty="0">
                <a:solidFill>
                  <a:srgbClr val="6D6E71"/>
                </a:solidFill>
                <a:latin typeface="Calibri"/>
                <a:ea typeface="Calibri"/>
                <a:cs typeface="Calibri"/>
                <a:sym typeface="Calibri"/>
              </a:rPr>
              <a:t>faire pour </a:t>
            </a:r>
            <a:r>
              <a:rPr lang="sv-SE" sz="900" dirty="0" err="1">
                <a:solidFill>
                  <a:srgbClr val="6D6E71"/>
                </a:solidFill>
                <a:latin typeface="Calibri"/>
                <a:ea typeface="Calibri"/>
                <a:cs typeface="Calibri"/>
                <a:sym typeface="Calibri"/>
              </a:rPr>
              <a:t>y parvenir </a:t>
            </a:r>
            <a:r>
              <a:rPr lang="sv-SE" sz="900" dirty="0">
                <a:solidFill>
                  <a:srgbClr val="6D6E71"/>
                </a:solidFill>
                <a:latin typeface="Calibri"/>
                <a:ea typeface="Calibri"/>
                <a:cs typeface="Calibri"/>
                <a:sym typeface="Calibri"/>
              </a:rPr>
              <a:t>?</a:t>
            </a:r>
            <a:endParaRPr sz="900" dirty="0">
              <a:solidFill>
                <a:srgbClr val="6D6E71"/>
              </a:solidFill>
              <a:latin typeface="Calibri"/>
              <a:ea typeface="Calibri"/>
              <a:cs typeface="Calibri"/>
              <a:sym typeface="Calibri"/>
            </a:endParaRPr>
          </a:p>
        </p:txBody>
      </p:sp>
      <p:sp>
        <p:nvSpPr>
          <p:cNvPr id="5" name="Google Shape;925;p81">
            <a:extLst>
              <a:ext uri="{FF2B5EF4-FFF2-40B4-BE49-F238E27FC236}">
                <a16:creationId xmlns:a16="http://schemas.microsoft.com/office/drawing/2014/main" id="{FE9EC474-E938-136A-31AB-0F79A1729C5E}"/>
              </a:ext>
            </a:extLst>
          </p:cNvPr>
          <p:cNvSpPr txBox="1"/>
          <p:nvPr/>
        </p:nvSpPr>
        <p:spPr>
          <a:xfrm>
            <a:off x="1092440" y="3291623"/>
            <a:ext cx="2086394" cy="236732"/>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Ressources : </a:t>
            </a:r>
            <a:r>
              <a:rPr lang="sv-SE" sz="900" dirty="0" err="1">
                <a:solidFill>
                  <a:srgbClr val="6D6E71"/>
                </a:solidFill>
                <a:latin typeface="Calibri"/>
                <a:ea typeface="Calibri"/>
                <a:cs typeface="Calibri"/>
                <a:sym typeface="Calibri"/>
              </a:rPr>
              <a:t>quelles sont les ressources </a:t>
            </a:r>
            <a:r>
              <a:rPr lang="sv-SE" sz="900" dirty="0">
                <a:solidFill>
                  <a:srgbClr val="6D6E71"/>
                </a:solidFill>
                <a:latin typeface="Calibri"/>
                <a:ea typeface="Calibri"/>
                <a:cs typeface="Calibri"/>
                <a:sym typeface="Calibri"/>
              </a:rPr>
              <a:t>auxquelles j'aurai accès ? </a:t>
            </a:r>
            <a:endParaRPr sz="1401" dirty="0"/>
          </a:p>
        </p:txBody>
      </p:sp>
      <p:sp>
        <p:nvSpPr>
          <p:cNvPr id="12" name="Google Shape;921;p81">
            <a:extLst>
              <a:ext uri="{FF2B5EF4-FFF2-40B4-BE49-F238E27FC236}">
                <a16:creationId xmlns:a16="http://schemas.microsoft.com/office/drawing/2014/main" id="{F0220B99-FD0E-13B7-4FE1-C8146AAA9144}"/>
              </a:ext>
            </a:extLst>
          </p:cNvPr>
          <p:cNvSpPr/>
          <p:nvPr/>
        </p:nvSpPr>
        <p:spPr>
          <a:xfrm>
            <a:off x="5157083" y="2653192"/>
            <a:ext cx="3750746"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13" name="Google Shape;921;p81">
            <a:extLst>
              <a:ext uri="{FF2B5EF4-FFF2-40B4-BE49-F238E27FC236}">
                <a16:creationId xmlns:a16="http://schemas.microsoft.com/office/drawing/2014/main" id="{65C10AAA-5BAF-1DCD-F9A5-AEA7562A8803}"/>
              </a:ext>
            </a:extLst>
          </p:cNvPr>
          <p:cNvSpPr/>
          <p:nvPr/>
        </p:nvSpPr>
        <p:spPr>
          <a:xfrm>
            <a:off x="5157085" y="1913398"/>
            <a:ext cx="3750747"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14" name="Google Shape;921;p81">
            <a:extLst>
              <a:ext uri="{FF2B5EF4-FFF2-40B4-BE49-F238E27FC236}">
                <a16:creationId xmlns:a16="http://schemas.microsoft.com/office/drawing/2014/main" id="{D9C9443F-8741-5C53-5E88-9ED3C35F36C8}"/>
              </a:ext>
            </a:extLst>
          </p:cNvPr>
          <p:cNvSpPr/>
          <p:nvPr/>
        </p:nvSpPr>
        <p:spPr>
          <a:xfrm>
            <a:off x="5157084" y="3394312"/>
            <a:ext cx="3750745" cy="586731"/>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15" name="Google Shape;925;p81">
            <a:extLst>
              <a:ext uri="{FF2B5EF4-FFF2-40B4-BE49-F238E27FC236}">
                <a16:creationId xmlns:a16="http://schemas.microsoft.com/office/drawing/2014/main" id="{A59A847A-BC55-FD5B-94CE-695A4C3604C9}"/>
              </a:ext>
            </a:extLst>
          </p:cNvPr>
          <p:cNvSpPr txBox="1"/>
          <p:nvPr/>
        </p:nvSpPr>
        <p:spPr>
          <a:xfrm>
            <a:off x="5234786" y="2523657"/>
            <a:ext cx="1798115" cy="236732"/>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Soutien : </a:t>
            </a:r>
            <a:r>
              <a:rPr lang="sv-SE" sz="900" dirty="0" err="1">
                <a:solidFill>
                  <a:srgbClr val="6D6E71"/>
                </a:solidFill>
                <a:latin typeface="Calibri"/>
                <a:ea typeface="Calibri"/>
                <a:cs typeface="Calibri"/>
                <a:sym typeface="Calibri"/>
              </a:rPr>
              <a:t>de quel </a:t>
            </a:r>
            <a:r>
              <a:rPr lang="sv-SE" sz="900" dirty="0">
                <a:solidFill>
                  <a:srgbClr val="6D6E71"/>
                </a:solidFill>
                <a:latin typeface="Calibri"/>
                <a:ea typeface="Calibri"/>
                <a:cs typeface="Calibri"/>
                <a:sym typeface="Calibri"/>
              </a:rPr>
              <a:t>soutien vais-je </a:t>
            </a:r>
            <a:r>
              <a:rPr lang="sv-SE" sz="900" dirty="0" err="1">
                <a:solidFill>
                  <a:srgbClr val="6D6E71"/>
                </a:solidFill>
                <a:latin typeface="Calibri"/>
                <a:ea typeface="Calibri"/>
                <a:cs typeface="Calibri"/>
                <a:sym typeface="Calibri"/>
              </a:rPr>
              <a:t>bénéficier </a:t>
            </a:r>
            <a:r>
              <a:rPr lang="sv-SE" sz="900" dirty="0">
                <a:solidFill>
                  <a:srgbClr val="6D6E71"/>
                </a:solidFill>
                <a:latin typeface="Calibri"/>
                <a:ea typeface="Calibri"/>
                <a:cs typeface="Calibri"/>
                <a:sym typeface="Calibri"/>
              </a:rPr>
              <a:t>? </a:t>
            </a:r>
            <a:endParaRPr sz="1401" dirty="0"/>
          </a:p>
        </p:txBody>
      </p:sp>
      <p:sp>
        <p:nvSpPr>
          <p:cNvPr id="16" name="Google Shape;924;p81">
            <a:extLst>
              <a:ext uri="{FF2B5EF4-FFF2-40B4-BE49-F238E27FC236}">
                <a16:creationId xmlns:a16="http://schemas.microsoft.com/office/drawing/2014/main" id="{A496CD19-B51B-0B21-D900-257360CD4BC7}"/>
              </a:ext>
            </a:extLst>
          </p:cNvPr>
          <p:cNvSpPr txBox="1"/>
          <p:nvPr/>
        </p:nvSpPr>
        <p:spPr>
          <a:xfrm>
            <a:off x="5234786" y="1815108"/>
            <a:ext cx="2755473" cy="195941"/>
          </a:xfrm>
          <a:prstGeom prst="rect">
            <a:avLst/>
          </a:prstGeom>
          <a:solidFill>
            <a:schemeClr val="lt1"/>
          </a:solidFill>
          <a:ln>
            <a:noFill/>
          </a:ln>
        </p:spPr>
        <p:txBody>
          <a:bodyPr spcFirstLastPara="1" wrap="square" lIns="91426" tIns="45700" rIns="91426" bIns="45700" anchor="t" anchorCtr="0">
            <a:noAutofit/>
          </a:bodyPr>
          <a:lstStyle/>
          <a:p>
            <a:pPr>
              <a:lnSpc>
                <a:spcPct val="84444"/>
              </a:lnSpc>
            </a:pPr>
            <a:r>
              <a:rPr lang="sv-SE" sz="900" b="1" dirty="0" err="1">
                <a:solidFill>
                  <a:srgbClr val="6D6E71"/>
                </a:solidFill>
                <a:latin typeface="Calibri"/>
                <a:ea typeface="Calibri"/>
                <a:cs typeface="Calibri"/>
                <a:sym typeface="Calibri"/>
              </a:rPr>
              <a:t>Obstacles </a:t>
            </a:r>
            <a:r>
              <a:rPr lang="sv-SE" sz="900" b="1" dirty="0">
                <a:solidFill>
                  <a:srgbClr val="6D6E71"/>
                </a:solidFill>
                <a:latin typeface="Calibri"/>
                <a:ea typeface="Calibri"/>
                <a:cs typeface="Calibri"/>
                <a:sym typeface="Calibri"/>
              </a:rPr>
              <a:t>: </a:t>
            </a:r>
            <a:r>
              <a:rPr lang="sv-SE" sz="900" dirty="0" err="1">
                <a:solidFill>
                  <a:srgbClr val="6D6E71"/>
                </a:solidFill>
                <a:latin typeface="Calibri"/>
                <a:ea typeface="Calibri"/>
                <a:cs typeface="Calibri"/>
                <a:sym typeface="Calibri"/>
              </a:rPr>
              <a:t>qu'est-ce qui pourrait </a:t>
            </a:r>
            <a:r>
              <a:rPr lang="sv-SE" sz="900" dirty="0">
                <a:solidFill>
                  <a:srgbClr val="6D6E71"/>
                </a:solidFill>
                <a:latin typeface="Calibri"/>
                <a:ea typeface="Calibri"/>
                <a:cs typeface="Calibri"/>
                <a:sym typeface="Calibri"/>
              </a:rPr>
              <a:t>entraver </a:t>
            </a:r>
            <a:r>
              <a:rPr lang="sv-SE" sz="900" dirty="0" err="1">
                <a:solidFill>
                  <a:srgbClr val="6D6E71"/>
                </a:solidFill>
                <a:latin typeface="Calibri"/>
                <a:ea typeface="Calibri"/>
                <a:cs typeface="Calibri"/>
                <a:sym typeface="Calibri"/>
              </a:rPr>
              <a:t>la réalisation de cet objectif </a:t>
            </a:r>
            <a:r>
              <a:rPr lang="sv-SE" sz="900" dirty="0">
                <a:solidFill>
                  <a:srgbClr val="6D6E71"/>
                </a:solidFill>
                <a:latin typeface="Calibri"/>
                <a:ea typeface="Calibri"/>
                <a:cs typeface="Calibri"/>
                <a:sym typeface="Calibri"/>
              </a:rPr>
              <a:t>?</a:t>
            </a:r>
            <a:endParaRPr sz="900" dirty="0">
              <a:solidFill>
                <a:srgbClr val="6D6E71"/>
              </a:solidFill>
              <a:latin typeface="Calibri"/>
              <a:ea typeface="Calibri"/>
              <a:cs typeface="Calibri"/>
              <a:sym typeface="Calibri"/>
            </a:endParaRPr>
          </a:p>
        </p:txBody>
      </p:sp>
      <p:sp>
        <p:nvSpPr>
          <p:cNvPr id="17" name="Google Shape;925;p81">
            <a:extLst>
              <a:ext uri="{FF2B5EF4-FFF2-40B4-BE49-F238E27FC236}">
                <a16:creationId xmlns:a16="http://schemas.microsoft.com/office/drawing/2014/main" id="{1A3624FA-F250-59F9-C30E-E94F626B76DC}"/>
              </a:ext>
            </a:extLst>
          </p:cNvPr>
          <p:cNvSpPr txBox="1"/>
          <p:nvPr/>
        </p:nvSpPr>
        <p:spPr>
          <a:xfrm>
            <a:off x="5234787" y="3290504"/>
            <a:ext cx="1221245" cy="236732"/>
          </a:xfrm>
          <a:prstGeom prst="rect">
            <a:avLst/>
          </a:prstGeom>
          <a:solidFill>
            <a:schemeClr val="bg1"/>
          </a:solidFill>
          <a:ln>
            <a:noFill/>
          </a:ln>
        </p:spPr>
        <p:txBody>
          <a:bodyPr spcFirstLastPara="1" wrap="square" lIns="91426" tIns="45700" rIns="91426" bIns="45700" anchor="t" anchorCtr="0">
            <a:noAutofit/>
          </a:bodyPr>
          <a:lstStyle/>
          <a:p>
            <a:pPr>
              <a:lnSpc>
                <a:spcPct val="84444"/>
              </a:lnSpc>
            </a:pPr>
            <a:r>
              <a:rPr lang="sv-SE" sz="900" b="1" dirty="0">
                <a:solidFill>
                  <a:srgbClr val="6D6E71"/>
                </a:solidFill>
                <a:latin typeface="Calibri"/>
                <a:ea typeface="Calibri"/>
                <a:cs typeface="Calibri"/>
                <a:sym typeface="Calibri"/>
              </a:rPr>
              <a:t>Bilan : </a:t>
            </a:r>
            <a:r>
              <a:rPr lang="sv-SE" sz="900" dirty="0" err="1">
                <a:solidFill>
                  <a:srgbClr val="6D6E71"/>
                </a:solidFill>
                <a:latin typeface="Calibri"/>
                <a:ea typeface="Calibri"/>
                <a:cs typeface="Calibri"/>
                <a:sym typeface="Calibri"/>
              </a:rPr>
              <a:t>comment </a:t>
            </a:r>
            <a:r>
              <a:rPr lang="sv-SE" sz="900" dirty="0">
                <a:solidFill>
                  <a:srgbClr val="6D6E71"/>
                </a:solidFill>
                <a:latin typeface="Calibri"/>
                <a:ea typeface="Calibri"/>
                <a:cs typeface="Calibri"/>
                <a:sym typeface="Calibri"/>
              </a:rPr>
              <a:t>j'ai fait ?</a:t>
            </a:r>
            <a:endParaRPr sz="1401" dirty="0"/>
          </a:p>
        </p:txBody>
      </p:sp>
      <p:sp>
        <p:nvSpPr>
          <p:cNvPr id="18" name="Google Shape;921;p81">
            <a:extLst>
              <a:ext uri="{FF2B5EF4-FFF2-40B4-BE49-F238E27FC236}">
                <a16:creationId xmlns:a16="http://schemas.microsoft.com/office/drawing/2014/main" id="{B106EF14-A239-A4F0-4BA1-27B5F92D5FBE}"/>
              </a:ext>
            </a:extLst>
          </p:cNvPr>
          <p:cNvSpPr/>
          <p:nvPr/>
        </p:nvSpPr>
        <p:spPr>
          <a:xfrm>
            <a:off x="6770921" y="1194919"/>
            <a:ext cx="2111486" cy="195942"/>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0" name="Google Shape;921;p81">
            <a:extLst>
              <a:ext uri="{FF2B5EF4-FFF2-40B4-BE49-F238E27FC236}">
                <a16:creationId xmlns:a16="http://schemas.microsoft.com/office/drawing/2014/main" id="{4205EEF1-EC05-6908-E13F-E639FEB017AD}"/>
              </a:ext>
            </a:extLst>
          </p:cNvPr>
          <p:cNvSpPr/>
          <p:nvPr/>
        </p:nvSpPr>
        <p:spPr>
          <a:xfrm>
            <a:off x="6770920" y="1499519"/>
            <a:ext cx="2111486" cy="195942"/>
          </a:xfrm>
          <a:prstGeom prst="rect">
            <a:avLst/>
          </a:prstGeom>
          <a:noFill/>
          <a:ln w="19050" cap="flat" cmpd="sng">
            <a:solidFill>
              <a:srgbClr val="6D6E71"/>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1" name="Google Shape;907;p81">
            <a:extLst>
              <a:ext uri="{FF2B5EF4-FFF2-40B4-BE49-F238E27FC236}">
                <a16:creationId xmlns:a16="http://schemas.microsoft.com/office/drawing/2014/main" id="{F02353E4-C336-A192-A2C6-7F562677B45A}"/>
              </a:ext>
            </a:extLst>
          </p:cNvPr>
          <p:cNvSpPr txBox="1"/>
          <p:nvPr/>
        </p:nvSpPr>
        <p:spPr>
          <a:xfrm>
            <a:off x="5642517" y="1461192"/>
            <a:ext cx="1128403" cy="317299"/>
          </a:xfrm>
          <a:prstGeom prst="rect">
            <a:avLst/>
          </a:prstGeom>
          <a:noFill/>
          <a:ln>
            <a:noFill/>
          </a:ln>
        </p:spPr>
        <p:txBody>
          <a:bodyPr spcFirstLastPara="1" wrap="square" lIns="91426" tIns="45700" rIns="91426" bIns="45700" anchor="t" anchorCtr="0">
            <a:noAutofit/>
          </a:bodyPr>
          <a:lstStyle/>
          <a:p>
            <a:r>
              <a:rPr lang="it" b="1" dirty="0">
                <a:solidFill>
                  <a:srgbClr val="FF9933"/>
                </a:solidFill>
                <a:latin typeface="Calibri"/>
                <a:ea typeface="Calibri"/>
                <a:cs typeface="Calibri"/>
                <a:sym typeface="Calibri"/>
              </a:rPr>
              <a:t>Date de fin :</a:t>
            </a:r>
            <a:endParaRPr b="1" dirty="0">
              <a:solidFill>
                <a:srgbClr val="FF9933"/>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AFDD8B8F-7D3E-1DB8-88ED-3C2FAE7D95EB}"/>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9A816291-AAB7-7774-00B2-7C142DE16D03}"/>
              </a:ext>
            </a:extLst>
          </p:cNvPr>
          <p:cNvSpPr txBox="1"/>
          <p:nvPr/>
        </p:nvSpPr>
        <p:spPr>
          <a:xfrm>
            <a:off x="2504953" y="1027498"/>
            <a:ext cx="5138068" cy="2964878"/>
          </a:xfrm>
          <a:prstGeom prst="rect">
            <a:avLst/>
          </a:prstGeom>
          <a:noFill/>
          <a:ln>
            <a:noFill/>
          </a:ln>
        </p:spPr>
        <p:txBody>
          <a:bodyPr spcFirstLastPara="1" wrap="square" lIns="0" tIns="10124" rIns="0" bIns="0" anchor="t" anchorCtr="0">
            <a:spAutoFit/>
          </a:bodyPr>
          <a:lstStyle/>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L'</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auto-évaluation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Réfléchissez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à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vos forces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vos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faiblesses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vos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valeurs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vos aspirations pour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y voir plus clair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Utilisez votre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IKIGAI.</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Fixer des objectifs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Fixez des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objectifs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SMART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conformes à vos valeurs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à vos aspirations.</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Plan d'action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Élaborer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un plan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détaillé</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en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identifiant les ressources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stratégies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surmonter les obstacles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Agir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Prendre régulièrement des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mesures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intentionnelles pour atteindre vos objectifs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en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restant concentré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résilient</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algn="l" rtl="0" fontAlgn="base"/>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46E30539-5DF2-7049-0E1E-5D61274C6F56}"/>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lang="sv-SE" sz="1051" dirty="0"/>
          </a:p>
        </p:txBody>
      </p:sp>
      <p:sp>
        <p:nvSpPr>
          <p:cNvPr id="381" name="Google Shape;381;p64">
            <a:extLst>
              <a:ext uri="{FF2B5EF4-FFF2-40B4-BE49-F238E27FC236}">
                <a16:creationId xmlns:a16="http://schemas.microsoft.com/office/drawing/2014/main" id="{47287E2D-2511-5E85-7BBD-4074A4F4DBFB}"/>
              </a:ext>
            </a:extLst>
          </p:cNvPr>
          <p:cNvSpPr txBox="1">
            <a:spLocks noGrp="1"/>
          </p:cNvSpPr>
          <p:nvPr>
            <p:ph type="body" idx="2"/>
          </p:nvPr>
        </p:nvSpPr>
        <p:spPr>
          <a:xfrm>
            <a:off x="2646024"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Recommandations</a:t>
            </a:r>
            <a:endParaRPr lang="sv-SE" dirty="0"/>
          </a:p>
        </p:txBody>
      </p:sp>
      <p:pic>
        <p:nvPicPr>
          <p:cNvPr id="382" name="Google Shape;382;p64">
            <a:extLst>
              <a:ext uri="{FF2B5EF4-FFF2-40B4-BE49-F238E27FC236}">
                <a16:creationId xmlns:a16="http://schemas.microsoft.com/office/drawing/2014/main" id="{61851939-3F7C-2775-A251-32BB6EEC182A}"/>
              </a:ext>
            </a:extLst>
          </p:cNvPr>
          <p:cNvPicPr preferRelativeResize="0"/>
          <p:nvPr/>
        </p:nvPicPr>
        <p:blipFill rotWithShape="1">
          <a:blip r:embed="rId3">
            <a:alphaModFix amt="70000"/>
          </a:blip>
          <a:srcRect/>
          <a:stretch/>
        </p:blipFill>
        <p:spPr>
          <a:xfrm flipH="1">
            <a:off x="7344704" y="3084478"/>
            <a:ext cx="2237324" cy="253049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71AF7B61-8C4B-A6DD-306E-33E9F4145D91}"/>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53</a:t>
            </a:fld>
            <a:endParaRPr dirty="0"/>
          </a:p>
        </p:txBody>
      </p:sp>
      <p:sp>
        <p:nvSpPr>
          <p:cNvPr id="4" name="Google Shape;456;p68">
            <a:extLst>
              <a:ext uri="{FF2B5EF4-FFF2-40B4-BE49-F238E27FC236}">
                <a16:creationId xmlns:a16="http://schemas.microsoft.com/office/drawing/2014/main" id="{3465D663-2E12-7B44-46B6-47BE2820A551}"/>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Avant </a:t>
            </a:r>
            <a:r>
              <a:rPr lang="sv-SE" sz="2400" dirty="0" err="1">
                <a:solidFill>
                  <a:schemeClr val="lt1"/>
                </a:solidFill>
                <a:latin typeface="Calibri" panose="020F0502020204030204" pitchFamily="34" charset="0"/>
                <a:cs typeface="Calibri" panose="020F0502020204030204" pitchFamily="34" charset="0"/>
                <a:sym typeface="Calibri"/>
              </a:rPr>
              <a:t>de </a:t>
            </a:r>
            <a:r>
              <a:rPr lang="sv-SE" sz="2400" dirty="0">
                <a:solidFill>
                  <a:schemeClr val="lt1"/>
                </a:solidFill>
                <a:latin typeface="Calibri" panose="020F0502020204030204" pitchFamily="34" charset="0"/>
                <a:cs typeface="Calibri" panose="020F0502020204030204" pitchFamily="34" charset="0"/>
                <a:sym typeface="Calibri"/>
              </a:rPr>
              <a:t>planifier</a:t>
            </a:r>
            <a:endParaRPr lang="sv-SE" sz="3500" b="1" dirty="0">
              <a:solidFill>
                <a:schemeClr val="lt1"/>
              </a:solidFill>
              <a:latin typeface="Calibri"/>
              <a:ea typeface="Calibri"/>
              <a:cs typeface="Calibri"/>
              <a:sym typeface="Calibri"/>
            </a:endParaRPr>
          </a:p>
        </p:txBody>
      </p:sp>
      <p:cxnSp>
        <p:nvCxnSpPr>
          <p:cNvPr id="5" name="Google Shape;458;p68">
            <a:extLst>
              <a:ext uri="{FF2B5EF4-FFF2-40B4-BE49-F238E27FC236}">
                <a16:creationId xmlns:a16="http://schemas.microsoft.com/office/drawing/2014/main" id="{EA208667-6088-B76E-EAF6-760D5143AFD6}"/>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 name="Google Shape;457;p68">
            <a:extLst>
              <a:ext uri="{FF2B5EF4-FFF2-40B4-BE49-F238E27FC236}">
                <a16:creationId xmlns:a16="http://schemas.microsoft.com/office/drawing/2014/main" id="{19E94153-35D9-B375-D59D-CF467B797F7A}"/>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
        <p:nvSpPr>
          <p:cNvPr id="2" name="ZoneTexte 1">
            <a:extLst>
              <a:ext uri="{FF2B5EF4-FFF2-40B4-BE49-F238E27FC236}">
                <a16:creationId xmlns:a16="http://schemas.microsoft.com/office/drawing/2014/main" id="{90AA4612-3719-22BD-60B4-26E8934A1F73}"/>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6387707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080B7666-C728-6791-F6CB-F5D63EB80283}"/>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134A55D2-735B-39CD-7D55-2BEB91399179}"/>
              </a:ext>
            </a:extLst>
          </p:cNvPr>
          <p:cNvSpPr txBox="1"/>
          <p:nvPr/>
        </p:nvSpPr>
        <p:spPr>
          <a:xfrm>
            <a:off x="2740686" y="1057235"/>
            <a:ext cx="5138068" cy="2718657"/>
          </a:xfrm>
          <a:prstGeom prst="rect">
            <a:avLst/>
          </a:prstGeom>
          <a:noFill/>
          <a:ln>
            <a:noFill/>
          </a:ln>
        </p:spPr>
        <p:txBody>
          <a:bodyPr spcFirstLastPara="1" wrap="square" lIns="0" tIns="10124" rIns="0" bIns="0" anchor="t" anchorCtr="0">
            <a:spAutoFit/>
          </a:bodyPr>
          <a:lstStyle/>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Apprentissage et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développement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Rechercher des opportunités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croissance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d'</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apprentissage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de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développement des compétences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L'</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autoréflexion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Réfléchissez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à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progrès,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célébrez vos réussites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tirez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leçons de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vos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échecs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Célébration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reconnaissance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Reconnaître les réalisations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maintenir la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motivation.</a:t>
            </a:r>
          </a:p>
          <a:p>
            <a:pPr marL="285750" indent="-285750" algn="l" rtl="0" fontAlgn="base">
              <a:buFont typeface="Wingdings" pitchFamily="2" charset="2"/>
              <a:buChar char="v"/>
            </a:pPr>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285750" indent="-285750" algn="l" rtl="0" fontAlgn="base">
              <a:buFont typeface="Wingdings" pitchFamily="2" charset="2"/>
              <a:buChar char="v"/>
            </a:pP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Renouvellement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Accepter la croissance</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se fixer de nouveaux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objectifs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s</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'engager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à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se perfectionner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379" name="Google Shape;379;p64">
            <a:extLst>
              <a:ext uri="{FF2B5EF4-FFF2-40B4-BE49-F238E27FC236}">
                <a16:creationId xmlns:a16="http://schemas.microsoft.com/office/drawing/2014/main" id="{2B6DE5ED-B037-4835-D88B-9A224BD6E15E}"/>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3FF366EE-3104-2DBD-1DB7-3F373ECDA073}"/>
              </a:ext>
            </a:extLst>
          </p:cNvPr>
          <p:cNvSpPr txBox="1">
            <a:spLocks noGrp="1"/>
          </p:cNvSpPr>
          <p:nvPr>
            <p:ph type="body" idx="2"/>
          </p:nvPr>
        </p:nvSpPr>
        <p:spPr>
          <a:xfrm>
            <a:off x="2666344" y="395546"/>
            <a:ext cx="5138068"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sz="2000" dirty="0" err="1"/>
              <a:t>Plus de recommandations</a:t>
            </a:r>
            <a:endParaRPr lang="sv-SE" sz="2000" dirty="0"/>
          </a:p>
        </p:txBody>
      </p:sp>
      <p:pic>
        <p:nvPicPr>
          <p:cNvPr id="382" name="Google Shape;382;p64">
            <a:extLst>
              <a:ext uri="{FF2B5EF4-FFF2-40B4-BE49-F238E27FC236}">
                <a16:creationId xmlns:a16="http://schemas.microsoft.com/office/drawing/2014/main" id="{9372977E-B759-CFF8-F0AC-2A7978B92FF0}"/>
              </a:ext>
            </a:extLst>
          </p:cNvPr>
          <p:cNvPicPr preferRelativeResize="0"/>
          <p:nvPr/>
        </p:nvPicPr>
        <p:blipFill rotWithShape="1">
          <a:blip r:embed="rId3">
            <a:alphaModFix amt="70000"/>
          </a:blip>
          <a:srcRect/>
          <a:stretch/>
        </p:blipFill>
        <p:spPr>
          <a:xfrm flipH="1">
            <a:off x="7252766" y="3012236"/>
            <a:ext cx="2666380" cy="2718658"/>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91741FDE-56C2-D4BB-A8FD-A2404F6D5996}"/>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54</a:t>
            </a:fld>
            <a:endParaRPr dirty="0"/>
          </a:p>
        </p:txBody>
      </p:sp>
      <p:sp>
        <p:nvSpPr>
          <p:cNvPr id="2" name="Google Shape;456;p68">
            <a:extLst>
              <a:ext uri="{FF2B5EF4-FFF2-40B4-BE49-F238E27FC236}">
                <a16:creationId xmlns:a16="http://schemas.microsoft.com/office/drawing/2014/main" id="{1C600E80-9AEF-88C3-D273-A307A2758532}"/>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Avant </a:t>
            </a:r>
            <a:r>
              <a:rPr lang="sv-SE" sz="2400" dirty="0" err="1">
                <a:solidFill>
                  <a:schemeClr val="lt1"/>
                </a:solidFill>
                <a:latin typeface="Calibri" panose="020F0502020204030204" pitchFamily="34" charset="0"/>
                <a:cs typeface="Calibri" panose="020F0502020204030204" pitchFamily="34" charset="0"/>
                <a:sym typeface="Calibri"/>
              </a:rPr>
              <a:t>de </a:t>
            </a:r>
            <a:r>
              <a:rPr lang="sv-SE" sz="2400" dirty="0">
                <a:solidFill>
                  <a:schemeClr val="lt1"/>
                </a:solidFill>
                <a:latin typeface="Calibri" panose="020F0502020204030204" pitchFamily="34" charset="0"/>
                <a:cs typeface="Calibri" panose="020F0502020204030204" pitchFamily="34" charset="0"/>
                <a:sym typeface="Calibri"/>
              </a:rPr>
              <a:t>planifier</a:t>
            </a: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3D9C797D-2C9E-1008-CF73-C22B9E434976}"/>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5F80184E-89C6-47D5-E26B-5B5DB51B6D95}"/>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
        <p:nvSpPr>
          <p:cNvPr id="5" name="ZoneTexte 4">
            <a:extLst>
              <a:ext uri="{FF2B5EF4-FFF2-40B4-BE49-F238E27FC236}">
                <a16:creationId xmlns:a16="http://schemas.microsoft.com/office/drawing/2014/main" id="{42D7A2E8-27F2-F318-7541-46A50AA18133}"/>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10242855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02A5318F-D78C-CB21-D2D1-77B8607BBC99}"/>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EF130D86-1202-7573-19F9-383D05126987}"/>
              </a:ext>
            </a:extLst>
          </p:cNvPr>
          <p:cNvSpPr txBox="1"/>
          <p:nvPr/>
        </p:nvSpPr>
        <p:spPr>
          <a:xfrm>
            <a:off x="2237324" y="1011887"/>
            <a:ext cx="5540250" cy="3703542"/>
          </a:xfrm>
          <a:prstGeom prst="rect">
            <a:avLst/>
          </a:prstGeom>
          <a:noFill/>
          <a:ln>
            <a:noFill/>
          </a:ln>
        </p:spPr>
        <p:txBody>
          <a:bodyPr spcFirstLastPara="1" wrap="square" lIns="0" tIns="10124" rIns="0" bIns="0" anchor="t" anchorCtr="0">
            <a:spAutoFit/>
          </a:bodyPr>
          <a:lstStyle/>
          <a:p>
            <a:pPr marL="457200" algn="l" rtl="0" fontAlgn="base"/>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Les objectifs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SMART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sont un cadre utilisé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créer des objectifs spécifiques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mesurables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réalisables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pertinents 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limités dans le temps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Décortiquons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chaque composante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b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br>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Spécifique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Les objectifs doivent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être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clairs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spécifiques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répondre aux questions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suivantes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voulez-vous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accomplir exactement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Pourquoi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est-ce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important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Qui est concerné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Quelles sont les ressources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ou 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contraintes en jeu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a:p>
            <a:pPr marL="742950" indent="-285750" algn="l" rtl="0" fontAlgn="base">
              <a:buFont typeface="Arial" panose="020B0604020202020204" pitchFamily="34" charset="0"/>
              <a:buChar char="•"/>
            </a:pPr>
            <a:endParaRPr lang="sv-SE" sz="1600" dirty="0">
              <a:solidFill>
                <a:schemeClr val="tx2">
                  <a:lumMod val="50000"/>
                </a:schemeClr>
              </a:solidFill>
              <a:latin typeface="Calibri" panose="020F0502020204030204" pitchFamily="34" charset="0"/>
              <a:cs typeface="Calibri" panose="020F0502020204030204" pitchFamily="34" charset="0"/>
            </a:endParaRPr>
          </a:p>
          <a:p>
            <a:pPr marL="45720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Mesurables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Les objectifs doivent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être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quantifiables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ce qui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vous permet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suivre les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progrès accomplis et de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déterminer si vous avez atteint votre objectif</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Cela implique de se poser des questions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telles que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Combien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Combien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Comment saurai-je que l'objectif a été atteint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379" name="Google Shape;379;p64">
            <a:extLst>
              <a:ext uri="{FF2B5EF4-FFF2-40B4-BE49-F238E27FC236}">
                <a16:creationId xmlns:a16="http://schemas.microsoft.com/office/drawing/2014/main" id="{C3EAD449-5A73-10AC-0305-15DC3C5DCCF5}"/>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553C8157-9956-38B4-D649-1B0BF5EFD22B}"/>
              </a:ext>
            </a:extLst>
          </p:cNvPr>
          <p:cNvSpPr txBox="1">
            <a:spLocks noGrp="1"/>
          </p:cNvSpPr>
          <p:nvPr>
            <p:ph type="body" idx="2"/>
          </p:nvPr>
        </p:nvSpPr>
        <p:spPr>
          <a:xfrm>
            <a:off x="2646024" y="369154"/>
            <a:ext cx="5737603"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Les objectifs </a:t>
            </a:r>
            <a:r>
              <a:rPr lang="sv-SE" dirty="0"/>
              <a:t>SMART - </a:t>
            </a:r>
            <a:r>
              <a:rPr lang="sv-SE" dirty="0" err="1"/>
              <a:t>de quoi s'agit-il </a:t>
            </a:r>
            <a:r>
              <a:rPr lang="sv-SE" dirty="0"/>
              <a:t>?</a:t>
            </a:r>
          </a:p>
        </p:txBody>
      </p:sp>
      <p:pic>
        <p:nvPicPr>
          <p:cNvPr id="382" name="Google Shape;382;p64">
            <a:extLst>
              <a:ext uri="{FF2B5EF4-FFF2-40B4-BE49-F238E27FC236}">
                <a16:creationId xmlns:a16="http://schemas.microsoft.com/office/drawing/2014/main" id="{DE765216-2AAA-A083-86E9-2A73762062F0}"/>
              </a:ext>
            </a:extLst>
          </p:cNvPr>
          <p:cNvPicPr preferRelativeResize="0"/>
          <p:nvPr/>
        </p:nvPicPr>
        <p:blipFill rotWithShape="1">
          <a:blip r:embed="rId3">
            <a:alphaModFix amt="70000"/>
          </a:blip>
          <a:srcRect/>
          <a:stretch/>
        </p:blipFill>
        <p:spPr>
          <a:xfrm flipH="1">
            <a:off x="7679410" y="3301139"/>
            <a:ext cx="2008658" cy="232126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BBE2E827-6B4D-B218-F00D-5AC8C984158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55</a:t>
            </a:fld>
            <a:endParaRPr dirty="0"/>
          </a:p>
        </p:txBody>
      </p:sp>
      <p:sp>
        <p:nvSpPr>
          <p:cNvPr id="2" name="Google Shape;456;p68">
            <a:extLst>
              <a:ext uri="{FF2B5EF4-FFF2-40B4-BE49-F238E27FC236}">
                <a16:creationId xmlns:a16="http://schemas.microsoft.com/office/drawing/2014/main" id="{311FA652-FB1F-FD17-1032-AF594A181A53}"/>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Avant </a:t>
            </a:r>
            <a:r>
              <a:rPr lang="sv-SE" sz="2400" dirty="0" err="1">
                <a:solidFill>
                  <a:schemeClr val="lt1"/>
                </a:solidFill>
                <a:latin typeface="Calibri" panose="020F0502020204030204" pitchFamily="34" charset="0"/>
                <a:cs typeface="Calibri" panose="020F0502020204030204" pitchFamily="34" charset="0"/>
                <a:sym typeface="Calibri"/>
              </a:rPr>
              <a:t>de </a:t>
            </a:r>
            <a:r>
              <a:rPr lang="sv-SE" sz="2400" dirty="0">
                <a:solidFill>
                  <a:schemeClr val="lt1"/>
                </a:solidFill>
                <a:latin typeface="Calibri" panose="020F0502020204030204" pitchFamily="34" charset="0"/>
                <a:cs typeface="Calibri" panose="020F0502020204030204" pitchFamily="34" charset="0"/>
                <a:sym typeface="Calibri"/>
              </a:rPr>
              <a:t>planifier</a:t>
            </a: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4AB21D1D-1163-DE4A-4064-63324AB41B1D}"/>
              </a:ext>
            </a:extLst>
          </p:cNvPr>
          <p:cNvCxnSpPr>
            <a:cxnSpLocks/>
          </p:cNvCxnSpPr>
          <p:nvPr/>
        </p:nvCxnSpPr>
        <p:spPr>
          <a:xfrm>
            <a:off x="267629" y="1393903"/>
            <a:ext cx="2055946"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739E71F7-D79A-8775-9C8E-3C980CF59539}"/>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
        <p:nvSpPr>
          <p:cNvPr id="6" name="ZoneTexte 5">
            <a:extLst>
              <a:ext uri="{FF2B5EF4-FFF2-40B4-BE49-F238E27FC236}">
                <a16:creationId xmlns:a16="http://schemas.microsoft.com/office/drawing/2014/main" id="{91110EA4-0245-6EAB-149D-67E9C4D2F6C2}"/>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2753097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E64BDAB2-1FE5-562E-B793-801CEF689B0E}"/>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79A3115-C424-B757-D03D-3D213745021C}"/>
              </a:ext>
            </a:extLst>
          </p:cNvPr>
          <p:cNvSpPr txBox="1"/>
          <p:nvPr/>
        </p:nvSpPr>
        <p:spPr>
          <a:xfrm>
            <a:off x="2026920" y="1057235"/>
            <a:ext cx="6089078" cy="3457320"/>
          </a:xfrm>
          <a:prstGeom prst="rect">
            <a:avLst/>
          </a:prstGeom>
          <a:noFill/>
          <a:ln>
            <a:noFill/>
          </a:ln>
        </p:spPr>
        <p:txBody>
          <a:bodyPr spcFirstLastPara="1" wrap="square" lIns="0" tIns="10124" rIns="0" bIns="0" anchor="t" anchorCtr="0">
            <a:spAutoFit/>
          </a:bodyPr>
          <a:lstStyle/>
          <a:p>
            <a:pPr marL="45720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Réalisables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Les objectifs doivent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être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réalistes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réalisables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compte tenu de vos ressources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de vos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compétences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de vos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contraintes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Vous devez vous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poser les questions suivantes :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Cet objectif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est-il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à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ma</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 portée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Ai-je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ressources nécessaires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atteindre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p>
          <a:p>
            <a:pPr marL="457200" algn="l" rtl="0" fontAlgn="base"/>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457200" algn="l" rtl="0" fontAlgn="base"/>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Pertinents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Les objectifs doivent être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pertinents 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conformes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à vos objectifs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généraux et à vos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valeurs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Demandez-vous si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'objectif en vaut la peine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s'il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'inscrit dans vos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plans à long terme.</a:t>
            </a:r>
          </a:p>
          <a:p>
            <a:pPr marL="457200" algn="l" rtl="0" fontAlgn="base"/>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marL="457200" algn="l" rtl="0" fontAlgn="base"/>
            <a:r>
              <a:rPr lang="sv-SE" sz="1600" b="1" i="0" u="none" strike="noStrike" dirty="0" err="1">
                <a:solidFill>
                  <a:schemeClr val="tx2">
                    <a:lumMod val="50000"/>
                  </a:schemeClr>
                </a:solidFill>
                <a:effectLst/>
                <a:latin typeface="Calibri" panose="020F0502020204030204" pitchFamily="34" charset="0"/>
                <a:cs typeface="Calibri" panose="020F0502020204030204" pitchFamily="34" charset="0"/>
              </a:rPr>
              <a:t>Spécifiques dans le temps </a:t>
            </a:r>
            <a:r>
              <a:rPr lang="sv-SE" sz="1600" b="1"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Les objectifs doivent être assortis d'</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une date limite ou d'un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calendrier</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ce qui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donne un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sentiment d'</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urgence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de motivation.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Vous devez fixer la date à laquelle l'objectif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sera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atteint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créer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un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calendrier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réalisation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379" name="Google Shape;379;p64">
            <a:extLst>
              <a:ext uri="{FF2B5EF4-FFF2-40B4-BE49-F238E27FC236}">
                <a16:creationId xmlns:a16="http://schemas.microsoft.com/office/drawing/2014/main" id="{81422E29-BC1C-984B-E9E1-807DC9417673}"/>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endParaRPr sz="1051" dirty="0"/>
          </a:p>
        </p:txBody>
      </p:sp>
      <p:pic>
        <p:nvPicPr>
          <p:cNvPr id="382" name="Google Shape;382;p64">
            <a:extLst>
              <a:ext uri="{FF2B5EF4-FFF2-40B4-BE49-F238E27FC236}">
                <a16:creationId xmlns:a16="http://schemas.microsoft.com/office/drawing/2014/main" id="{0BFC6E7B-CCAA-47DC-07B7-0CE6AEC71FCA}"/>
              </a:ext>
            </a:extLst>
          </p:cNvPr>
          <p:cNvPicPr preferRelativeResize="0"/>
          <p:nvPr/>
        </p:nvPicPr>
        <p:blipFill rotWithShape="1">
          <a:blip r:embed="rId3">
            <a:alphaModFix amt="70000"/>
          </a:blip>
          <a:srcRect/>
          <a:stretch/>
        </p:blipFill>
        <p:spPr>
          <a:xfrm flipH="1">
            <a:off x="7728363" y="3264408"/>
            <a:ext cx="2424877" cy="246682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645C7D2-2959-3E98-438E-29D5E658033D}"/>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56</a:t>
            </a:fld>
            <a:endParaRPr dirty="0"/>
          </a:p>
        </p:txBody>
      </p:sp>
      <p:sp>
        <p:nvSpPr>
          <p:cNvPr id="2" name="Google Shape;456;p68">
            <a:extLst>
              <a:ext uri="{FF2B5EF4-FFF2-40B4-BE49-F238E27FC236}">
                <a16:creationId xmlns:a16="http://schemas.microsoft.com/office/drawing/2014/main" id="{3D839466-2438-090D-56FF-7A842DB3E739}"/>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a:solidFill>
                  <a:schemeClr val="lt1"/>
                </a:solidFill>
                <a:latin typeface="Calibri" panose="020F0502020204030204" pitchFamily="34" charset="0"/>
                <a:cs typeface="Calibri" panose="020F0502020204030204" pitchFamily="34" charset="0"/>
                <a:sym typeface="Calibri"/>
              </a:rPr>
              <a:t>Avant </a:t>
            </a:r>
            <a:r>
              <a:rPr lang="sv-SE" sz="2400" dirty="0" err="1">
                <a:solidFill>
                  <a:schemeClr val="lt1"/>
                </a:solidFill>
                <a:latin typeface="Calibri" panose="020F0502020204030204" pitchFamily="34" charset="0"/>
                <a:cs typeface="Calibri" panose="020F0502020204030204" pitchFamily="34" charset="0"/>
                <a:sym typeface="Calibri"/>
              </a:rPr>
              <a:t>de </a:t>
            </a:r>
            <a:r>
              <a:rPr lang="sv-SE" sz="2400" dirty="0">
                <a:solidFill>
                  <a:schemeClr val="lt1"/>
                </a:solidFill>
                <a:latin typeface="Calibri" panose="020F0502020204030204" pitchFamily="34" charset="0"/>
                <a:cs typeface="Calibri" panose="020F0502020204030204" pitchFamily="34" charset="0"/>
                <a:sym typeface="Calibri"/>
              </a:rPr>
              <a:t>planifier</a:t>
            </a:r>
            <a:endParaRPr lang="sv-SE" sz="3500" b="1" dirty="0">
              <a:solidFill>
                <a:schemeClr val="lt1"/>
              </a:solidFill>
              <a:latin typeface="Calibri"/>
              <a:ea typeface="Calibri"/>
              <a:cs typeface="Calibri"/>
              <a:sym typeface="Calibri"/>
            </a:endParaRPr>
          </a:p>
        </p:txBody>
      </p:sp>
      <p:cxnSp>
        <p:nvCxnSpPr>
          <p:cNvPr id="3" name="Google Shape;458;p68">
            <a:extLst>
              <a:ext uri="{FF2B5EF4-FFF2-40B4-BE49-F238E27FC236}">
                <a16:creationId xmlns:a16="http://schemas.microsoft.com/office/drawing/2014/main" id="{9A7B53A0-0CEF-99FE-F96C-4B79E9FAC69C}"/>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53C1E088-C336-2969-4D18-B59E697438AE}"/>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2C</a:t>
            </a:r>
            <a:endParaRPr lang="sv-SE" dirty="0">
              <a:solidFill>
                <a:schemeClr val="bg1"/>
              </a:solidFill>
            </a:endParaRPr>
          </a:p>
        </p:txBody>
      </p:sp>
      <p:sp>
        <p:nvSpPr>
          <p:cNvPr id="7" name="Google Shape;381;p64">
            <a:extLst>
              <a:ext uri="{FF2B5EF4-FFF2-40B4-BE49-F238E27FC236}">
                <a16:creationId xmlns:a16="http://schemas.microsoft.com/office/drawing/2014/main" id="{B7854B07-4ADA-825D-022F-6E573E3E8A4D}"/>
              </a:ext>
            </a:extLst>
          </p:cNvPr>
          <p:cNvSpPr txBox="1">
            <a:spLocks noGrp="1"/>
          </p:cNvSpPr>
          <p:nvPr>
            <p:ph type="body" idx="2"/>
          </p:nvPr>
        </p:nvSpPr>
        <p:spPr>
          <a:xfrm>
            <a:off x="2378395" y="382723"/>
            <a:ext cx="5737603"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Les objectifs </a:t>
            </a:r>
            <a:r>
              <a:rPr lang="sv-SE" dirty="0"/>
              <a:t>SMART - </a:t>
            </a:r>
            <a:r>
              <a:rPr lang="sv-SE" dirty="0" err="1"/>
              <a:t>de quoi s'agit-il </a:t>
            </a:r>
            <a:r>
              <a:rPr lang="sv-SE" dirty="0"/>
              <a:t>?</a:t>
            </a:r>
          </a:p>
        </p:txBody>
      </p:sp>
      <p:sp>
        <p:nvSpPr>
          <p:cNvPr id="8" name="ZoneTexte 7">
            <a:extLst>
              <a:ext uri="{FF2B5EF4-FFF2-40B4-BE49-F238E27FC236}">
                <a16:creationId xmlns:a16="http://schemas.microsoft.com/office/drawing/2014/main" id="{266997A2-5716-465E-9969-084F3EE65E12}"/>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3965164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descr="En bild som visar text, skärmbild, Teckensnitt, diagram&#10;&#10;AI-genererat innehåll kan vara felaktigt.">
            <a:extLst>
              <a:ext uri="{FF2B5EF4-FFF2-40B4-BE49-F238E27FC236}">
                <a16:creationId xmlns:a16="http://schemas.microsoft.com/office/drawing/2014/main" id="{B9A02F1B-986D-6B83-59DF-7271EFBBBC52}"/>
              </a:ext>
            </a:extLst>
          </p:cNvPr>
          <p:cNvPicPr>
            <a:picLocks noChangeAspect="1"/>
          </p:cNvPicPr>
          <p:nvPr/>
        </p:nvPicPr>
        <p:blipFill>
          <a:blip r:embed="rId2"/>
          <a:stretch>
            <a:fillRect/>
          </a:stretch>
        </p:blipFill>
        <p:spPr>
          <a:xfrm>
            <a:off x="701001" y="0"/>
            <a:ext cx="7278701" cy="5143500"/>
          </a:xfrm>
          <a:prstGeom prst="rect">
            <a:avLst/>
          </a:prstGeom>
        </p:spPr>
      </p:pic>
    </p:spTree>
    <p:extLst>
      <p:ext uri="{BB962C8B-B14F-4D97-AF65-F5344CB8AC3E}">
        <p14:creationId xmlns:p14="http://schemas.microsoft.com/office/powerpoint/2010/main" val="89541285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92">
          <a:extLst>
            <a:ext uri="{FF2B5EF4-FFF2-40B4-BE49-F238E27FC236}">
              <a16:creationId xmlns:a16="http://schemas.microsoft.com/office/drawing/2014/main" id="{F71F7C61-FCA2-3E70-6984-392ADC3B7933}"/>
            </a:ext>
          </a:extLst>
        </p:cNvPr>
        <p:cNvGrpSpPr/>
        <p:nvPr/>
      </p:nvGrpSpPr>
      <p:grpSpPr>
        <a:xfrm>
          <a:off x="0" y="0"/>
          <a:ext cx="0" cy="0"/>
          <a:chOff x="0" y="0"/>
          <a:chExt cx="0" cy="0"/>
        </a:xfrm>
      </p:grpSpPr>
      <p:sp>
        <p:nvSpPr>
          <p:cNvPr id="593" name="Google Shape;593;p72">
            <a:extLst>
              <a:ext uri="{FF2B5EF4-FFF2-40B4-BE49-F238E27FC236}">
                <a16:creationId xmlns:a16="http://schemas.microsoft.com/office/drawing/2014/main" id="{55119183-4BAC-0FD7-BE42-B38B83D4DA5B}"/>
              </a:ext>
            </a:extLst>
          </p:cNvPr>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595" name="Google Shape;595;p72">
            <a:extLst>
              <a:ext uri="{FF2B5EF4-FFF2-40B4-BE49-F238E27FC236}">
                <a16:creationId xmlns:a16="http://schemas.microsoft.com/office/drawing/2014/main" id="{0A7DC5D4-46AD-29C9-EB8C-A65D2AB78C8E}"/>
              </a:ext>
            </a:extLst>
          </p:cNvPr>
          <p:cNvSpPr txBox="1">
            <a:spLocks noGrp="1"/>
          </p:cNvSpPr>
          <p:nvPr>
            <p:ph type="body" idx="1"/>
          </p:nvPr>
        </p:nvSpPr>
        <p:spPr>
          <a:xfrm>
            <a:off x="396101" y="1485583"/>
            <a:ext cx="2291115" cy="1093081"/>
          </a:xfrm>
          <a:prstGeom prst="rect">
            <a:avLst/>
          </a:prstGeom>
          <a:noFill/>
          <a:ln>
            <a:noFill/>
          </a:ln>
        </p:spPr>
        <p:txBody>
          <a:bodyPr spcFirstLastPara="1" wrap="square" lIns="91426" tIns="91426" rIns="91426" bIns="91426" anchor="t" anchorCtr="0">
            <a:noAutofit/>
          </a:bodyPr>
          <a:lstStyle/>
          <a:p>
            <a:pPr marL="0" indent="0">
              <a:lnSpc>
                <a:spcPct val="82058"/>
              </a:lnSpc>
            </a:pPr>
            <a:endParaRPr sz="2400" dirty="0"/>
          </a:p>
          <a:p>
            <a:pPr marL="0" indent="0">
              <a:lnSpc>
                <a:spcPct val="82058"/>
              </a:lnSpc>
            </a:pPr>
            <a:endParaRPr sz="3401" dirty="0"/>
          </a:p>
        </p:txBody>
      </p:sp>
      <p:sp>
        <p:nvSpPr>
          <p:cNvPr id="597" name="Google Shape;597;p72">
            <a:extLst>
              <a:ext uri="{FF2B5EF4-FFF2-40B4-BE49-F238E27FC236}">
                <a16:creationId xmlns:a16="http://schemas.microsoft.com/office/drawing/2014/main" id="{348E0009-A9A9-1DA6-7369-2E1B71A506BA}"/>
              </a:ext>
            </a:extLst>
          </p:cNvPr>
          <p:cNvSpPr txBox="1"/>
          <p:nvPr/>
        </p:nvSpPr>
        <p:spPr>
          <a:xfrm>
            <a:off x="8006965" y="1538482"/>
            <a:ext cx="65100" cy="164239"/>
          </a:xfrm>
          <a:prstGeom prst="rect">
            <a:avLst/>
          </a:prstGeom>
          <a:noFill/>
          <a:ln>
            <a:noFill/>
          </a:ln>
        </p:spPr>
        <p:txBody>
          <a:bodyPr spcFirstLastPara="1" wrap="square" lIns="0" tIns="10124" rIns="0" bIns="0" anchor="t" anchorCtr="0">
            <a:spAutoFit/>
          </a:bodyPr>
          <a:lstStyle/>
          <a:p>
            <a:pPr marL="12701"/>
            <a:r>
              <a:rPr lang="it" sz="1001">
                <a:solidFill>
                  <a:srgbClr val="6D6E71"/>
                </a:solidFill>
              </a:rPr>
              <a:t>-</a:t>
            </a:r>
            <a:endParaRPr sz="1001" dirty="0">
              <a:solidFill>
                <a:srgbClr val="6D6E71"/>
              </a:solidFill>
            </a:endParaRPr>
          </a:p>
        </p:txBody>
      </p:sp>
      <p:sp>
        <p:nvSpPr>
          <p:cNvPr id="600" name="Google Shape;600;p72">
            <a:extLst>
              <a:ext uri="{FF2B5EF4-FFF2-40B4-BE49-F238E27FC236}">
                <a16:creationId xmlns:a16="http://schemas.microsoft.com/office/drawing/2014/main" id="{6FC8E014-04EC-5117-4786-805652EDBF0B}"/>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58</a:t>
            </a:fld>
            <a:endParaRPr dirty="0"/>
          </a:p>
        </p:txBody>
      </p:sp>
      <p:sp>
        <p:nvSpPr>
          <p:cNvPr id="6" name="Google Shape;460;p68">
            <a:extLst>
              <a:ext uri="{FF2B5EF4-FFF2-40B4-BE49-F238E27FC236}">
                <a16:creationId xmlns:a16="http://schemas.microsoft.com/office/drawing/2014/main" id="{2DF0F7CC-3AD9-3736-03CF-8AB480F1C9BC}"/>
              </a:ext>
            </a:extLst>
          </p:cNvPr>
          <p:cNvSpPr txBox="1"/>
          <p:nvPr/>
        </p:nvSpPr>
        <p:spPr>
          <a:xfrm>
            <a:off x="2186237" y="1454224"/>
            <a:ext cx="6483202" cy="1487550"/>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En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suivant les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étapes et 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recommandations décrites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dans les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diapositives précédentes</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vous devriez être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en mesure de commencer à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remplir votre propre cycle de développement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personnel. Dans les pages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suivantes, </a:t>
            </a:r>
            <a:r>
              <a:rPr lang="sv-SE" sz="1600" dirty="0" err="1">
                <a:solidFill>
                  <a:schemeClr val="tx2">
                    <a:lumMod val="50000"/>
                  </a:schemeClr>
                </a:solidFill>
                <a:latin typeface="Calibri" panose="020F0502020204030204" pitchFamily="34" charset="0"/>
                <a:cs typeface="Calibri" panose="020F0502020204030204" pitchFamily="34" charset="0"/>
              </a:rPr>
              <a:t>vous serez invité </a:t>
            </a:r>
            <a:r>
              <a:rPr lang="sv-SE" sz="1600" dirty="0">
                <a:solidFill>
                  <a:schemeClr val="tx2">
                    <a:lumMod val="50000"/>
                  </a:schemeClr>
                </a:solidFill>
                <a:latin typeface="Calibri" panose="020F0502020204030204" pitchFamily="34" charset="0"/>
                <a:cs typeface="Calibri" panose="020F0502020204030204" pitchFamily="34" charset="0"/>
              </a:rPr>
              <a:t>à </a:t>
            </a:r>
            <a:r>
              <a:rPr lang="sv-SE" sz="1600" dirty="0" err="1">
                <a:solidFill>
                  <a:schemeClr val="tx2">
                    <a:lumMod val="50000"/>
                  </a:schemeClr>
                </a:solidFill>
                <a:latin typeface="Calibri" panose="020F0502020204030204" pitchFamily="34" charset="0"/>
                <a:cs typeface="Calibri" panose="020F0502020204030204" pitchFamily="34" charset="0"/>
              </a:rPr>
              <a:t>répondre à des questions </a:t>
            </a:r>
            <a:r>
              <a:rPr lang="sv-SE" sz="1600" dirty="0">
                <a:solidFill>
                  <a:schemeClr val="tx2">
                    <a:lumMod val="50000"/>
                  </a:schemeClr>
                </a:solidFill>
                <a:latin typeface="Calibri" panose="020F0502020204030204" pitchFamily="34" charset="0"/>
                <a:cs typeface="Calibri" panose="020F0502020204030204" pitchFamily="34" charset="0"/>
              </a:rPr>
              <a:t>qui </a:t>
            </a:r>
            <a:r>
              <a:rPr lang="sv-SE" sz="1600" dirty="0" err="1">
                <a:solidFill>
                  <a:schemeClr val="tx2">
                    <a:lumMod val="50000"/>
                  </a:schemeClr>
                </a:solidFill>
                <a:latin typeface="Calibri" panose="020F0502020204030204" pitchFamily="34" charset="0"/>
                <a:cs typeface="Calibri" panose="020F0502020204030204" pitchFamily="34" charset="0"/>
              </a:rPr>
              <a:t>vous aideront </a:t>
            </a:r>
            <a:r>
              <a:rPr lang="sv-SE" sz="1600" dirty="0">
                <a:solidFill>
                  <a:schemeClr val="tx2">
                    <a:lumMod val="50000"/>
                  </a:schemeClr>
                </a:solidFill>
                <a:latin typeface="Calibri" panose="020F0502020204030204" pitchFamily="34" charset="0"/>
                <a:cs typeface="Calibri" panose="020F0502020204030204" pitchFamily="34" charset="0"/>
              </a:rPr>
              <a:t>à </a:t>
            </a:r>
            <a:r>
              <a:rPr lang="sv-SE" sz="1600" dirty="0" err="1">
                <a:solidFill>
                  <a:schemeClr val="tx2">
                    <a:lumMod val="50000"/>
                  </a:schemeClr>
                </a:solidFill>
                <a:latin typeface="Calibri" panose="020F0502020204030204" pitchFamily="34" charset="0"/>
                <a:cs typeface="Calibri" panose="020F0502020204030204" pitchFamily="34" charset="0"/>
              </a:rPr>
              <a:t>le</a:t>
            </a:r>
            <a:r>
              <a:rPr lang="sv-SE" sz="1600" dirty="0">
                <a:solidFill>
                  <a:schemeClr val="tx2">
                    <a:lumMod val="50000"/>
                  </a:schemeClr>
                </a:solidFill>
                <a:latin typeface="Calibri" panose="020F0502020204030204" pitchFamily="34" charset="0"/>
                <a:cs typeface="Calibri" panose="020F0502020204030204" pitchFamily="34" charset="0"/>
              </a:rPr>
              <a:t> faire. </a:t>
            </a:r>
          </a:p>
          <a:p>
            <a:pPr algn="l"/>
            <a:endParaRPr lang="sv-SE" sz="1600" b="0" i="0" u="none" strike="noStrike" dirty="0">
              <a:solidFill>
                <a:schemeClr val="tx2">
                  <a:lumMod val="50000"/>
                </a:schemeClr>
              </a:solidFill>
              <a:effectLst/>
              <a:latin typeface="Calibri" panose="020F0502020204030204" pitchFamily="34" charset="0"/>
              <a:cs typeface="Calibri" panose="020F0502020204030204" pitchFamily="34" charset="0"/>
            </a:endParaRPr>
          </a:p>
          <a:p>
            <a:pPr algn="l"/>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C'est </a:t>
            </a:r>
            <a:r>
              <a:rPr lang="sv-SE" sz="1600" dirty="0">
                <a:solidFill>
                  <a:schemeClr val="tx2">
                    <a:lumMod val="50000"/>
                  </a:schemeClr>
                </a:solidFill>
                <a:latin typeface="Calibri" panose="020F0502020204030204" pitchFamily="34" charset="0"/>
                <a:cs typeface="Calibri" panose="020F0502020204030204" pitchFamily="34" charset="0"/>
              </a:rPr>
              <a:t>parti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a:t>
            </a:r>
          </a:p>
        </p:txBody>
      </p:sp>
      <p:sp>
        <p:nvSpPr>
          <p:cNvPr id="7" name="Google Shape;594;p72">
            <a:extLst>
              <a:ext uri="{FF2B5EF4-FFF2-40B4-BE49-F238E27FC236}">
                <a16:creationId xmlns:a16="http://schemas.microsoft.com/office/drawing/2014/main" id="{344A636A-6D27-E8A2-0309-FE816457AEC3}"/>
              </a:ext>
            </a:extLst>
          </p:cNvPr>
          <p:cNvSpPr txBox="1">
            <a:spLocks/>
          </p:cNvSpPr>
          <p:nvPr/>
        </p:nvSpPr>
        <p:spPr>
          <a:xfrm>
            <a:off x="2109733" y="603340"/>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a:solidFill>
                  <a:srgbClr val="FF9933"/>
                </a:solidFill>
              </a:rPr>
              <a:t>Commençons !</a:t>
            </a:r>
            <a:endParaRPr lang="sv-SE" dirty="0"/>
          </a:p>
        </p:txBody>
      </p:sp>
      <p:grpSp>
        <p:nvGrpSpPr>
          <p:cNvPr id="20" name="Google Shape;260;p62">
            <a:extLst>
              <a:ext uri="{FF2B5EF4-FFF2-40B4-BE49-F238E27FC236}">
                <a16:creationId xmlns:a16="http://schemas.microsoft.com/office/drawing/2014/main" id="{69CD5765-86B1-2E0A-BCC0-155E5E5045AD}"/>
              </a:ext>
            </a:extLst>
          </p:cNvPr>
          <p:cNvGrpSpPr/>
          <p:nvPr/>
        </p:nvGrpSpPr>
        <p:grpSpPr>
          <a:xfrm>
            <a:off x="263465" y="909804"/>
            <a:ext cx="1065986" cy="1120200"/>
            <a:chOff x="14597956" y="5536700"/>
            <a:chExt cx="1074543" cy="1196714"/>
          </a:xfrm>
        </p:grpSpPr>
        <p:grpSp>
          <p:nvGrpSpPr>
            <p:cNvPr id="21" name="Google Shape;261;p62">
              <a:extLst>
                <a:ext uri="{FF2B5EF4-FFF2-40B4-BE49-F238E27FC236}">
                  <a16:creationId xmlns:a16="http://schemas.microsoft.com/office/drawing/2014/main" id="{1DCE9895-4313-D07A-7863-5BFCF4BD02D3}"/>
                </a:ext>
              </a:extLst>
            </p:cNvPr>
            <p:cNvGrpSpPr/>
            <p:nvPr/>
          </p:nvGrpSpPr>
          <p:grpSpPr>
            <a:xfrm>
              <a:off x="14937980" y="5958682"/>
              <a:ext cx="402748" cy="402201"/>
              <a:chOff x="14937980" y="5958682"/>
              <a:chExt cx="402748" cy="402201"/>
            </a:xfrm>
          </p:grpSpPr>
          <p:sp>
            <p:nvSpPr>
              <p:cNvPr id="45" name="Google Shape;262;p62">
                <a:extLst>
                  <a:ext uri="{FF2B5EF4-FFF2-40B4-BE49-F238E27FC236}">
                    <a16:creationId xmlns:a16="http://schemas.microsoft.com/office/drawing/2014/main" id="{5EA07B52-C2C0-0356-B7E3-259980841AE6}"/>
                  </a:ext>
                </a:extLst>
              </p:cNvPr>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6" name="Google Shape;263;p62">
                <a:extLst>
                  <a:ext uri="{FF2B5EF4-FFF2-40B4-BE49-F238E27FC236}">
                    <a16:creationId xmlns:a16="http://schemas.microsoft.com/office/drawing/2014/main" id="{4280F30E-A22A-7321-36DA-F1E577B88D97}"/>
                  </a:ext>
                </a:extLst>
              </p:cNvPr>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7" name="Google Shape;264;p62">
                <a:extLst>
                  <a:ext uri="{FF2B5EF4-FFF2-40B4-BE49-F238E27FC236}">
                    <a16:creationId xmlns:a16="http://schemas.microsoft.com/office/drawing/2014/main" id="{71E298AE-0B95-E20A-8926-35557F90E6CC}"/>
                  </a:ext>
                </a:extLst>
              </p:cNvPr>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8" name="Google Shape;265;p62">
                <a:extLst>
                  <a:ext uri="{FF2B5EF4-FFF2-40B4-BE49-F238E27FC236}">
                    <a16:creationId xmlns:a16="http://schemas.microsoft.com/office/drawing/2014/main" id="{61900AE5-EFAD-8551-E911-0498DB3FB7A1}"/>
                  </a:ext>
                </a:extLst>
              </p:cNvPr>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49" name="Google Shape;266;p62">
                <a:extLst>
                  <a:ext uri="{FF2B5EF4-FFF2-40B4-BE49-F238E27FC236}">
                    <a16:creationId xmlns:a16="http://schemas.microsoft.com/office/drawing/2014/main" id="{E5C76ACE-16E1-23C9-4CC5-E9042CA3CBA1}"/>
                  </a:ext>
                </a:extLst>
              </p:cNvPr>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50" name="Google Shape;267;p62">
                <a:extLst>
                  <a:ext uri="{FF2B5EF4-FFF2-40B4-BE49-F238E27FC236}">
                    <a16:creationId xmlns:a16="http://schemas.microsoft.com/office/drawing/2014/main" id="{E5E34251-ACED-3A5C-85AA-D785FB46DC67}"/>
                  </a:ext>
                </a:extLst>
              </p:cNvPr>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22" name="Google Shape;268;p62">
              <a:extLst>
                <a:ext uri="{FF2B5EF4-FFF2-40B4-BE49-F238E27FC236}">
                  <a16:creationId xmlns:a16="http://schemas.microsoft.com/office/drawing/2014/main" id="{BA26E659-0D22-F417-87B7-0813F1CB05F7}"/>
                </a:ext>
              </a:extLst>
            </p:cNvPr>
            <p:cNvGrpSpPr/>
            <p:nvPr/>
          </p:nvGrpSpPr>
          <p:grpSpPr>
            <a:xfrm>
              <a:off x="15031979" y="5536700"/>
              <a:ext cx="217988" cy="375827"/>
              <a:chOff x="15031979" y="5536700"/>
              <a:chExt cx="217988" cy="375827"/>
            </a:xfrm>
          </p:grpSpPr>
          <p:grpSp>
            <p:nvGrpSpPr>
              <p:cNvPr id="36" name="Google Shape;269;p62">
                <a:extLst>
                  <a:ext uri="{FF2B5EF4-FFF2-40B4-BE49-F238E27FC236}">
                    <a16:creationId xmlns:a16="http://schemas.microsoft.com/office/drawing/2014/main" id="{FAB48244-D8CA-E3B7-10A5-DD51A865A7D5}"/>
                  </a:ext>
                </a:extLst>
              </p:cNvPr>
              <p:cNvGrpSpPr/>
              <p:nvPr/>
            </p:nvGrpSpPr>
            <p:grpSpPr>
              <a:xfrm>
                <a:off x="15031979" y="5536700"/>
                <a:ext cx="217988" cy="375827"/>
                <a:chOff x="15031979" y="5536700"/>
                <a:chExt cx="217988" cy="375827"/>
              </a:xfrm>
            </p:grpSpPr>
            <p:sp>
              <p:nvSpPr>
                <p:cNvPr id="43" name="Google Shape;270;p62">
                  <a:extLst>
                    <a:ext uri="{FF2B5EF4-FFF2-40B4-BE49-F238E27FC236}">
                      <a16:creationId xmlns:a16="http://schemas.microsoft.com/office/drawing/2014/main" id="{8E57716E-4423-A988-90B8-961AF59F3312}"/>
                    </a:ext>
                  </a:extLst>
                </p:cNvPr>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4" name="Google Shape;271;p62">
                  <a:extLst>
                    <a:ext uri="{FF2B5EF4-FFF2-40B4-BE49-F238E27FC236}">
                      <a16:creationId xmlns:a16="http://schemas.microsoft.com/office/drawing/2014/main" id="{9F9A19B9-AC61-B51C-06DE-22A99B050E25}"/>
                    </a:ext>
                  </a:extLst>
                </p:cNvPr>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7" name="Google Shape;272;p62">
                <a:extLst>
                  <a:ext uri="{FF2B5EF4-FFF2-40B4-BE49-F238E27FC236}">
                    <a16:creationId xmlns:a16="http://schemas.microsoft.com/office/drawing/2014/main" id="{63F8975A-9DB6-0F33-062D-625ED285DE31}"/>
                  </a:ext>
                </a:extLst>
              </p:cNvPr>
              <p:cNvGrpSpPr/>
              <p:nvPr/>
            </p:nvGrpSpPr>
            <p:grpSpPr>
              <a:xfrm>
                <a:off x="15065077" y="5648789"/>
                <a:ext cx="150204" cy="47802"/>
                <a:chOff x="15065077" y="5648789"/>
                <a:chExt cx="150204" cy="47802"/>
              </a:xfrm>
            </p:grpSpPr>
            <p:sp>
              <p:nvSpPr>
                <p:cNvPr id="41" name="Google Shape;273;p62">
                  <a:extLst>
                    <a:ext uri="{FF2B5EF4-FFF2-40B4-BE49-F238E27FC236}">
                      <a16:creationId xmlns:a16="http://schemas.microsoft.com/office/drawing/2014/main" id="{3357F91D-C36E-7A24-AD74-12299CB887FC}"/>
                    </a:ext>
                  </a:extLst>
                </p:cNvPr>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2" name="Google Shape;274;p62">
                  <a:extLst>
                    <a:ext uri="{FF2B5EF4-FFF2-40B4-BE49-F238E27FC236}">
                      <a16:creationId xmlns:a16="http://schemas.microsoft.com/office/drawing/2014/main" id="{9C10194C-80BF-09F7-911B-70B8A9B1C6A7}"/>
                    </a:ext>
                  </a:extLst>
                </p:cNvPr>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38" name="Google Shape;275;p62">
                <a:extLst>
                  <a:ext uri="{FF2B5EF4-FFF2-40B4-BE49-F238E27FC236}">
                    <a16:creationId xmlns:a16="http://schemas.microsoft.com/office/drawing/2014/main" id="{6F956CD6-1E69-894A-E69A-B2BDD95B8EB7}"/>
                  </a:ext>
                </a:extLst>
              </p:cNvPr>
              <p:cNvGrpSpPr/>
              <p:nvPr/>
            </p:nvGrpSpPr>
            <p:grpSpPr>
              <a:xfrm>
                <a:off x="15033715" y="5731207"/>
                <a:ext cx="212928" cy="69231"/>
                <a:chOff x="15033715" y="5731207"/>
                <a:chExt cx="212928" cy="69231"/>
              </a:xfrm>
            </p:grpSpPr>
            <p:sp>
              <p:nvSpPr>
                <p:cNvPr id="39" name="Google Shape;276;p62">
                  <a:extLst>
                    <a:ext uri="{FF2B5EF4-FFF2-40B4-BE49-F238E27FC236}">
                      <a16:creationId xmlns:a16="http://schemas.microsoft.com/office/drawing/2014/main" id="{6AB7D540-EBEB-7E0F-4030-D3179C7C8E7D}"/>
                    </a:ext>
                  </a:extLst>
                </p:cNvPr>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40" name="Google Shape;277;p62">
                  <a:extLst>
                    <a:ext uri="{FF2B5EF4-FFF2-40B4-BE49-F238E27FC236}">
                      <a16:creationId xmlns:a16="http://schemas.microsoft.com/office/drawing/2014/main" id="{CDC4B9CE-DF3F-312D-C833-3A03DA9A150B}"/>
                    </a:ext>
                  </a:extLst>
                </p:cNvPr>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sp>
          <p:nvSpPr>
            <p:cNvPr id="23" name="Google Shape;278;p62">
              <a:extLst>
                <a:ext uri="{FF2B5EF4-FFF2-40B4-BE49-F238E27FC236}">
                  <a16:creationId xmlns:a16="http://schemas.microsoft.com/office/drawing/2014/main" id="{9B1A284E-3A1F-49E8-56FD-8BBC2C190CFD}"/>
                </a:ext>
              </a:extLst>
            </p:cNvPr>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4" name="Google Shape;279;p62">
              <a:extLst>
                <a:ext uri="{FF2B5EF4-FFF2-40B4-BE49-F238E27FC236}">
                  <a16:creationId xmlns:a16="http://schemas.microsoft.com/office/drawing/2014/main" id="{9F60906D-A288-14CF-3CE7-418A1BDA02D2}"/>
                </a:ext>
              </a:extLst>
            </p:cNvPr>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25" name="Google Shape;280;p62">
              <a:extLst>
                <a:ext uri="{FF2B5EF4-FFF2-40B4-BE49-F238E27FC236}">
                  <a16:creationId xmlns:a16="http://schemas.microsoft.com/office/drawing/2014/main" id="{0F17E901-821E-30F2-FB1A-9263446E3564}"/>
                </a:ext>
              </a:extLst>
            </p:cNvPr>
            <p:cNvGrpSpPr/>
            <p:nvPr/>
          </p:nvGrpSpPr>
          <p:grpSpPr>
            <a:xfrm>
              <a:off x="14597956" y="5994946"/>
              <a:ext cx="226132" cy="329673"/>
              <a:chOff x="14597956" y="5994946"/>
              <a:chExt cx="226132" cy="329673"/>
            </a:xfrm>
          </p:grpSpPr>
          <p:sp>
            <p:nvSpPr>
              <p:cNvPr id="34" name="Google Shape;281;p62">
                <a:extLst>
                  <a:ext uri="{FF2B5EF4-FFF2-40B4-BE49-F238E27FC236}">
                    <a16:creationId xmlns:a16="http://schemas.microsoft.com/office/drawing/2014/main" id="{FBC5C760-3DF3-059D-C97F-56E054B5FC6A}"/>
                  </a:ext>
                </a:extLst>
              </p:cNvPr>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sp>
            <p:nvSpPr>
              <p:cNvPr id="35" name="Google Shape;282;p62">
                <a:extLst>
                  <a:ext uri="{FF2B5EF4-FFF2-40B4-BE49-F238E27FC236}">
                    <a16:creationId xmlns:a16="http://schemas.microsoft.com/office/drawing/2014/main" id="{CD966DB2-9531-B0D5-6B39-406D7CC0BA17}"/>
                  </a:ext>
                </a:extLst>
              </p:cNvPr>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6" name="Google Shape;283;p62">
              <a:extLst>
                <a:ext uri="{FF2B5EF4-FFF2-40B4-BE49-F238E27FC236}">
                  <a16:creationId xmlns:a16="http://schemas.microsoft.com/office/drawing/2014/main" id="{D8131F62-187A-3A2A-B2B9-8984B5A4FE05}"/>
                </a:ext>
              </a:extLst>
            </p:cNvPr>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7" name="Google Shape;284;p62">
              <a:extLst>
                <a:ext uri="{FF2B5EF4-FFF2-40B4-BE49-F238E27FC236}">
                  <a16:creationId xmlns:a16="http://schemas.microsoft.com/office/drawing/2014/main" id="{7A0F1347-5976-FD9E-17C7-348803A124C0}"/>
                </a:ext>
              </a:extLst>
            </p:cNvPr>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8" name="Google Shape;285;p62">
              <a:extLst>
                <a:ext uri="{FF2B5EF4-FFF2-40B4-BE49-F238E27FC236}">
                  <a16:creationId xmlns:a16="http://schemas.microsoft.com/office/drawing/2014/main" id="{546D3609-FABA-3434-93AB-07911D251AD7}"/>
                </a:ext>
              </a:extLst>
            </p:cNvPr>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29" name="Google Shape;286;p62">
              <a:extLst>
                <a:ext uri="{FF2B5EF4-FFF2-40B4-BE49-F238E27FC236}">
                  <a16:creationId xmlns:a16="http://schemas.microsoft.com/office/drawing/2014/main" id="{F9EC2A91-A205-6325-6CCE-918A2666962B}"/>
                </a:ext>
              </a:extLst>
            </p:cNvPr>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0" name="Google Shape;287;p62">
              <a:extLst>
                <a:ext uri="{FF2B5EF4-FFF2-40B4-BE49-F238E27FC236}">
                  <a16:creationId xmlns:a16="http://schemas.microsoft.com/office/drawing/2014/main" id="{9498417E-CFF2-2B4A-96C7-96B1AA124DEC}"/>
                </a:ext>
              </a:extLst>
            </p:cNvPr>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1" name="Google Shape;288;p62">
              <a:extLst>
                <a:ext uri="{FF2B5EF4-FFF2-40B4-BE49-F238E27FC236}">
                  <a16:creationId xmlns:a16="http://schemas.microsoft.com/office/drawing/2014/main" id="{81AC3323-B9C3-5D27-24AE-804E1720658D}"/>
                </a:ext>
              </a:extLst>
            </p:cNvPr>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2" name="Google Shape;289;p62">
              <a:extLst>
                <a:ext uri="{FF2B5EF4-FFF2-40B4-BE49-F238E27FC236}">
                  <a16:creationId xmlns:a16="http://schemas.microsoft.com/office/drawing/2014/main" id="{2E9AE291-90C3-55A6-3CFD-C6CED7414613}"/>
                </a:ext>
              </a:extLst>
            </p:cNvPr>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33" name="Google Shape;290;p62">
              <a:extLst>
                <a:ext uri="{FF2B5EF4-FFF2-40B4-BE49-F238E27FC236}">
                  <a16:creationId xmlns:a16="http://schemas.microsoft.com/office/drawing/2014/main" id="{06DA2BD4-9D7C-418B-EFE1-A934D6D16DF2}"/>
                </a:ext>
              </a:extLst>
            </p:cNvPr>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2" name="ZoneTexte 1">
            <a:extLst>
              <a:ext uri="{FF2B5EF4-FFF2-40B4-BE49-F238E27FC236}">
                <a16:creationId xmlns:a16="http://schemas.microsoft.com/office/drawing/2014/main" id="{7C2ADC69-CBCB-6495-561E-477A4CFE313A}"/>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904315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CD6B998E-A640-E8DF-E077-873E177AFE98}"/>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87EC717B-F3A5-C0B0-59EB-86DF1981A0C3}"/>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531689BD-3393-4E6E-192E-FFFDC42558F6}"/>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E12BB325-952C-A72E-1E5F-0170E71809D3}"/>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FB6E04CD-088C-AD20-7C92-BC4A66564CAF}"/>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5637934-80B9-BD42-2B9E-931F4B95EAC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C5401D8-78AA-942D-3C17-59ABC2595AAA}"/>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642EB01D-D537-DA90-1459-7DD2B9F1271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7C23981B-F87E-E6CE-1756-5726DF2039F9}"/>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A60747E-BD7F-36E5-0BA1-33ADE0529668}"/>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6BC97CA5-4931-E977-9DE8-B1175AF0C211}"/>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2D07E168-662A-FA81-6CFA-ED3462F8580C}"/>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FF0B35E3-2B20-A1F6-B430-31E58B89B880}"/>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7703D112-7D5E-E7D7-1F4A-B9A45B9ECACD}"/>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ECE77E54-3281-B914-5052-E3860A1D22E3}"/>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B12E1F01-3A04-4DF1-4B5A-089C35CC7A34}"/>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E0D70AB2-F944-A620-2503-0154BCBD493B}"/>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0F3ADE7C-791F-0309-6C68-59A68418F225}"/>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CB83611F-9A5C-CE7F-3177-308A107CEB1F}"/>
              </a:ext>
            </a:extLst>
          </p:cNvPr>
          <p:cNvSpPr txBox="1">
            <a:spLocks noGrp="1"/>
          </p:cNvSpPr>
          <p:nvPr>
            <p:ph type="body" idx="2"/>
          </p:nvPr>
        </p:nvSpPr>
        <p:spPr>
          <a:xfrm>
            <a:off x="1332868" y="335998"/>
            <a:ext cx="8324088" cy="602741"/>
          </a:xfrm>
          <a:prstGeom prst="rect">
            <a:avLst/>
          </a:prstGeom>
          <a:noFill/>
          <a:ln>
            <a:noFill/>
          </a:ln>
        </p:spPr>
        <p:txBody>
          <a:bodyPr spcFirstLastPara="1" vert="horz" wrap="square" lIns="91426" tIns="91426" rIns="91426" bIns="91426" rtlCol="0"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Créez votre propre cycle de développement </a:t>
            </a:r>
            <a:r>
              <a:rPr lang="sv-SE" sz="1600" b="0" dirty="0">
                <a:solidFill>
                  <a:schemeClr val="tx2">
                    <a:lumMod val="50000"/>
                  </a:schemeClr>
                </a:solidFill>
              </a:rPr>
              <a:t>personnel (1)</a:t>
            </a:r>
            <a:endParaRPr lang="sv-SE" sz="1800" b="0" dirty="0">
              <a:solidFill>
                <a:schemeClr val="tx2">
                  <a:lumMod val="50000"/>
                </a:schemeClr>
              </a:solidFill>
            </a:endParaRPr>
          </a:p>
        </p:txBody>
      </p:sp>
      <p:sp>
        <p:nvSpPr>
          <p:cNvPr id="2" name="Google Shape;526;p70">
            <a:extLst>
              <a:ext uri="{FF2B5EF4-FFF2-40B4-BE49-F238E27FC236}">
                <a16:creationId xmlns:a16="http://schemas.microsoft.com/office/drawing/2014/main" id="{4F0F6C92-1B82-ACA0-721D-E3B39E1BB8C0}"/>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5E2F4501-C99D-6C30-3F97-A4619BD241E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2D09EB13-5939-D150-1E09-91327074CEE0}"/>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73E370AE-98A2-7BAD-0947-353E4C6AE5F3}"/>
              </a:ext>
            </a:extLst>
          </p:cNvPr>
          <p:cNvSpPr txBox="1"/>
          <p:nvPr/>
        </p:nvSpPr>
        <p:spPr>
          <a:xfrm>
            <a:off x="105754" y="4379339"/>
            <a:ext cx="1504385" cy="968169"/>
          </a:xfrm>
          <a:prstGeom prst="rect">
            <a:avLst/>
          </a:prstGeom>
          <a:noFill/>
          <a:ln>
            <a:noFill/>
          </a:ln>
        </p:spPr>
        <p:txBody>
          <a:bodyPr spcFirstLastPara="1" wrap="square" lIns="91426" tIns="45700" rIns="91426" bIns="45700" anchor="t" anchorCtr="0">
            <a:normAutofit fontScale="92500"/>
          </a:bodyPr>
          <a:lstStyle/>
          <a:p>
            <a:pPr>
              <a:lnSpc>
                <a:spcPct val="72399"/>
              </a:lnSpc>
            </a:pPr>
            <a:r>
              <a:rPr lang="it" sz="5001" b="1" dirty="0">
                <a:solidFill>
                  <a:schemeClr val="lt1"/>
                </a:solidFill>
                <a:latin typeface="Calibri"/>
                <a:cs typeface="Calibri"/>
                <a:sym typeface="Calibri"/>
              </a:rPr>
              <a:t>W.10</a:t>
            </a:r>
            <a:endParaRPr sz="1401" dirty="0"/>
          </a:p>
        </p:txBody>
      </p:sp>
      <p:sp>
        <p:nvSpPr>
          <p:cNvPr id="7" name="textruta 6">
            <a:extLst>
              <a:ext uri="{FF2B5EF4-FFF2-40B4-BE49-F238E27FC236}">
                <a16:creationId xmlns:a16="http://schemas.microsoft.com/office/drawing/2014/main" id="{C83946CF-CCBC-A139-7AC3-DDF4ADF4B7E4}"/>
              </a:ext>
            </a:extLst>
          </p:cNvPr>
          <p:cNvSpPr txBox="1"/>
          <p:nvPr/>
        </p:nvSpPr>
        <p:spPr>
          <a:xfrm>
            <a:off x="1501815" y="895992"/>
            <a:ext cx="2468430" cy="500137"/>
          </a:xfrm>
          <a:prstGeom prst="rect">
            <a:avLst/>
          </a:prstGeom>
          <a:noFill/>
        </p:spPr>
        <p:txBody>
          <a:bodyPr wrap="square" rtlCol="0">
            <a:spAutoFit/>
          </a:bodyPr>
          <a:lstStyle/>
          <a:p>
            <a:r>
              <a:rPr lang="sv-SE" sz="1600" b="1" dirty="0">
                <a:solidFill>
                  <a:srgbClr val="6D6E71"/>
                </a:solidFill>
              </a:rPr>
              <a:t>1. L'</a:t>
            </a:r>
            <a:r>
              <a:rPr lang="sv-SE" sz="1600" b="1" dirty="0" err="1">
                <a:solidFill>
                  <a:srgbClr val="6D6E71"/>
                </a:solidFill>
              </a:rPr>
              <a:t>auto-évaluation </a:t>
            </a:r>
            <a:r>
              <a:rPr lang="sv-SE" sz="1600" b="1" dirty="0">
                <a:solidFill>
                  <a:srgbClr val="6D6E71"/>
                </a:solidFill>
              </a:rPr>
              <a:t>:</a:t>
            </a:r>
            <a:endParaRPr lang="sv-SE" sz="1600" dirty="0">
              <a:solidFill>
                <a:srgbClr val="6D6E71"/>
              </a:solidFill>
            </a:endParaRPr>
          </a:p>
          <a:p>
            <a:endParaRPr lang="en-GB" sz="1050" dirty="0"/>
          </a:p>
        </p:txBody>
      </p:sp>
      <p:graphicFrame>
        <p:nvGraphicFramePr>
          <p:cNvPr id="10" name="Tabell 9">
            <a:extLst>
              <a:ext uri="{FF2B5EF4-FFF2-40B4-BE49-F238E27FC236}">
                <a16:creationId xmlns:a16="http://schemas.microsoft.com/office/drawing/2014/main" id="{7DBFE2DE-6CCF-EE9C-98AB-0ED51552E8E4}"/>
              </a:ext>
            </a:extLst>
          </p:cNvPr>
          <p:cNvGraphicFramePr>
            <a:graphicFrameLocks noGrp="1"/>
          </p:cNvGraphicFramePr>
          <p:nvPr/>
        </p:nvGraphicFramePr>
        <p:xfrm>
          <a:off x="1533793" y="1244235"/>
          <a:ext cx="6204444" cy="2762164"/>
        </p:xfrm>
        <a:graphic>
          <a:graphicData uri="http://schemas.openxmlformats.org/drawingml/2006/table">
            <a:tbl>
              <a:tblPr firstRow="1" bandRow="1">
                <a:tableStyleId>{5940675A-B579-460E-94D1-54222C63F5DA}</a:tableStyleId>
              </a:tblPr>
              <a:tblGrid>
                <a:gridCol w="3080428">
                  <a:extLst>
                    <a:ext uri="{9D8B030D-6E8A-4147-A177-3AD203B41FA5}">
                      <a16:colId xmlns:a16="http://schemas.microsoft.com/office/drawing/2014/main" val="24305698"/>
                    </a:ext>
                  </a:extLst>
                </a:gridCol>
                <a:gridCol w="3124016">
                  <a:extLst>
                    <a:ext uri="{9D8B030D-6E8A-4147-A177-3AD203B41FA5}">
                      <a16:colId xmlns:a16="http://schemas.microsoft.com/office/drawing/2014/main" val="2333170779"/>
                    </a:ext>
                  </a:extLst>
                </a:gridCol>
              </a:tblGrid>
              <a:tr h="1381082">
                <a:tc>
                  <a:txBody>
                    <a:bodyPr/>
                    <a:lstStyle/>
                    <a:p>
                      <a:endParaRPr lang="en-GB" sz="1100" dirty="0"/>
                    </a:p>
                    <a:p>
                      <a:endParaRPr lang="en-GB" sz="1100" dirty="0"/>
                    </a:p>
                    <a:p>
                      <a:endParaRPr lang="en-GB" sz="1100" dirty="0"/>
                    </a:p>
                    <a:p>
                      <a:endParaRPr lang="en-GB" sz="1100" dirty="0"/>
                    </a:p>
                  </a:txBody>
                  <a:tcPr marL="68580" marR="68580" marT="34290" marB="34290"/>
                </a:tc>
                <a:tc>
                  <a:txBody>
                    <a:bodyPr/>
                    <a:lstStyle/>
                    <a:p>
                      <a:endParaRPr lang="en-GB" sz="1100" dirty="0"/>
                    </a:p>
                    <a:p>
                      <a:endParaRPr lang="en-GB" sz="1100" dirty="0"/>
                    </a:p>
                    <a:p>
                      <a:endParaRPr lang="en-GB" sz="1100" dirty="0"/>
                    </a:p>
                    <a:p>
                      <a:endParaRPr lang="en-GB" sz="1100" dirty="0"/>
                    </a:p>
                    <a:p>
                      <a:endParaRPr lang="en-GB" sz="1100" dirty="0"/>
                    </a:p>
                    <a:p>
                      <a:endParaRPr lang="en-GB" sz="1100" dirty="0"/>
                    </a:p>
                  </a:txBody>
                  <a:tcPr marL="68580" marR="68580" marT="34290" marB="34290"/>
                </a:tc>
                <a:extLst>
                  <a:ext uri="{0D108BD9-81ED-4DB2-BD59-A6C34878D82A}">
                    <a16:rowId xmlns:a16="http://schemas.microsoft.com/office/drawing/2014/main" val="4051345566"/>
                  </a:ext>
                </a:extLst>
              </a:tr>
              <a:tr h="1381082">
                <a:tc>
                  <a:txBody>
                    <a:bodyPr/>
                    <a:lstStyle/>
                    <a:p>
                      <a:endParaRPr lang="en-GB" sz="1100" dirty="0"/>
                    </a:p>
                    <a:p>
                      <a:endParaRPr lang="en-GB" sz="1100" dirty="0"/>
                    </a:p>
                    <a:p>
                      <a:endParaRPr lang="en-GB" sz="1100" dirty="0"/>
                    </a:p>
                    <a:p>
                      <a:endParaRPr lang="en-GB" sz="1100" dirty="0"/>
                    </a:p>
                    <a:p>
                      <a:endParaRPr lang="en-GB" sz="1100" dirty="0"/>
                    </a:p>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69650922"/>
                  </a:ext>
                </a:extLst>
              </a:tr>
            </a:tbl>
          </a:graphicData>
        </a:graphic>
      </p:graphicFrame>
      <p:sp>
        <p:nvSpPr>
          <p:cNvPr id="12" name="Rektangel med rundade hörn 11">
            <a:extLst>
              <a:ext uri="{FF2B5EF4-FFF2-40B4-BE49-F238E27FC236}">
                <a16:creationId xmlns:a16="http://schemas.microsoft.com/office/drawing/2014/main" id="{BEE30DD1-FD0B-7AD3-DD15-FC88D1B3868A}"/>
              </a:ext>
            </a:extLst>
          </p:cNvPr>
          <p:cNvSpPr/>
          <p:nvPr/>
        </p:nvSpPr>
        <p:spPr>
          <a:xfrm>
            <a:off x="1533792" y="1244235"/>
            <a:ext cx="3070185" cy="1361464"/>
          </a:xfrm>
          <a:prstGeom prst="roundRect">
            <a:avLst/>
          </a:prstGeom>
          <a:solidFill>
            <a:schemeClr val="accent4">
              <a:lumMod val="20000"/>
              <a:lumOff val="80000"/>
              <a:alpha val="39925"/>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dirty="0"/>
          </a:p>
        </p:txBody>
      </p:sp>
      <p:sp>
        <p:nvSpPr>
          <p:cNvPr id="13" name="Rektangel med rundade hörn 12">
            <a:extLst>
              <a:ext uri="{FF2B5EF4-FFF2-40B4-BE49-F238E27FC236}">
                <a16:creationId xmlns:a16="http://schemas.microsoft.com/office/drawing/2014/main" id="{6016ABBF-777B-7409-E3A8-C3A6D73F7E46}"/>
              </a:ext>
            </a:extLst>
          </p:cNvPr>
          <p:cNvSpPr/>
          <p:nvPr/>
        </p:nvSpPr>
        <p:spPr>
          <a:xfrm>
            <a:off x="4635954" y="1268950"/>
            <a:ext cx="3146651" cy="1361464"/>
          </a:xfrm>
          <a:prstGeom prst="roundRect">
            <a:avLst/>
          </a:prstGeom>
          <a:solidFill>
            <a:schemeClr val="accent5">
              <a:lumMod val="20000"/>
              <a:lumOff val="80000"/>
              <a:alpha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4" name="Rektangel med rundade hörn 13">
            <a:extLst>
              <a:ext uri="{FF2B5EF4-FFF2-40B4-BE49-F238E27FC236}">
                <a16:creationId xmlns:a16="http://schemas.microsoft.com/office/drawing/2014/main" id="{520B15DD-1CC4-C3D8-2FA3-FE6154C27BA4}"/>
              </a:ext>
            </a:extLst>
          </p:cNvPr>
          <p:cNvSpPr/>
          <p:nvPr/>
        </p:nvSpPr>
        <p:spPr>
          <a:xfrm>
            <a:off x="1565769" y="2625316"/>
            <a:ext cx="3006231" cy="1431773"/>
          </a:xfrm>
          <a:prstGeom prst="roundRect">
            <a:avLst/>
          </a:prstGeom>
          <a:solidFill>
            <a:schemeClr val="accent2">
              <a:lumMod val="20000"/>
              <a:lumOff val="80000"/>
              <a:alpha val="40075"/>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5" name="Rektangel med rundade hörn 14">
            <a:extLst>
              <a:ext uri="{FF2B5EF4-FFF2-40B4-BE49-F238E27FC236}">
                <a16:creationId xmlns:a16="http://schemas.microsoft.com/office/drawing/2014/main" id="{571E3189-A633-7CB3-70CC-5C2BC67C1EC4}"/>
              </a:ext>
            </a:extLst>
          </p:cNvPr>
          <p:cNvSpPr/>
          <p:nvPr/>
        </p:nvSpPr>
        <p:spPr>
          <a:xfrm>
            <a:off x="4616370" y="2630414"/>
            <a:ext cx="3178627" cy="1406510"/>
          </a:xfrm>
          <a:prstGeom prst="roundRect">
            <a:avLst/>
          </a:prstGeom>
          <a:solidFill>
            <a:schemeClr val="accent6">
              <a:lumMod val="20000"/>
              <a:lumOff val="80000"/>
              <a:alpha val="40338"/>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p>
        </p:txBody>
      </p:sp>
      <p:sp>
        <p:nvSpPr>
          <p:cNvPr id="16" name="textruta 15">
            <a:extLst>
              <a:ext uri="{FF2B5EF4-FFF2-40B4-BE49-F238E27FC236}">
                <a16:creationId xmlns:a16="http://schemas.microsoft.com/office/drawing/2014/main" id="{13E1F9DA-26E0-D5A7-C5F8-504AE4D495FC}"/>
              </a:ext>
            </a:extLst>
          </p:cNvPr>
          <p:cNvSpPr txBox="1"/>
          <p:nvPr/>
        </p:nvSpPr>
        <p:spPr>
          <a:xfrm>
            <a:off x="1610139" y="1268950"/>
            <a:ext cx="2917373" cy="415498"/>
          </a:xfrm>
          <a:prstGeom prst="rect">
            <a:avLst/>
          </a:prstGeom>
          <a:noFill/>
        </p:spPr>
        <p:txBody>
          <a:bodyPr wrap="square" rtlCol="0">
            <a:spAutoFit/>
          </a:bodyPr>
          <a:lstStyle/>
          <a:p>
            <a:pPr algn="ctr"/>
            <a:r>
              <a:rPr lang="sv-SE" sz="1050" dirty="0">
                <a:solidFill>
                  <a:srgbClr val="6D6E71"/>
                </a:solidFill>
                <a:latin typeface="Calibri" panose="020F0502020204030204" pitchFamily="34" charset="0"/>
                <a:cs typeface="Calibri" panose="020F0502020204030204" pitchFamily="34" charset="0"/>
              </a:rPr>
              <a:t>Mes </a:t>
            </a:r>
            <a:r>
              <a:rPr lang="sv-SE" sz="1050" dirty="0" err="1">
                <a:solidFill>
                  <a:srgbClr val="6D6E71"/>
                </a:solidFill>
                <a:latin typeface="Calibri" panose="020F0502020204030204" pitchFamily="34" charset="0"/>
                <a:cs typeface="Calibri" panose="020F0502020204030204" pitchFamily="34" charset="0"/>
              </a:rPr>
              <a:t>forces </a:t>
            </a:r>
            <a:r>
              <a:rPr lang="sv-SE" sz="1050" dirty="0">
                <a:solidFill>
                  <a:srgbClr val="6D6E71"/>
                </a:solidFill>
                <a:latin typeface="Calibri" panose="020F0502020204030204" pitchFamily="34" charset="0"/>
                <a:cs typeface="Calibri" panose="020F0502020204030204" pitchFamily="34" charset="0"/>
              </a:rPr>
              <a:t>et </a:t>
            </a:r>
            <a:r>
              <a:rPr lang="sv-SE" sz="1050" dirty="0" err="1">
                <a:solidFill>
                  <a:srgbClr val="6D6E71"/>
                </a:solidFill>
                <a:latin typeface="Calibri" panose="020F0502020204030204" pitchFamily="34" charset="0"/>
                <a:cs typeface="Calibri" panose="020F0502020204030204" pitchFamily="34" charset="0"/>
              </a:rPr>
              <a:t>mes faiblesses</a:t>
            </a:r>
            <a:endParaRPr lang="en-GB" sz="1050" dirty="0">
              <a:latin typeface="Calibri" panose="020F0502020204030204" pitchFamily="34" charset="0"/>
              <a:cs typeface="Calibri" panose="020F0502020204030204" pitchFamily="34" charset="0"/>
            </a:endParaRPr>
          </a:p>
          <a:p>
            <a:endParaRPr lang="en-GB" sz="1050" dirty="0"/>
          </a:p>
        </p:txBody>
      </p:sp>
      <p:sp>
        <p:nvSpPr>
          <p:cNvPr id="17" name="textruta 16">
            <a:extLst>
              <a:ext uri="{FF2B5EF4-FFF2-40B4-BE49-F238E27FC236}">
                <a16:creationId xmlns:a16="http://schemas.microsoft.com/office/drawing/2014/main" id="{C940EEB9-2690-56EF-5471-06E3E1D40BE3}"/>
              </a:ext>
            </a:extLst>
          </p:cNvPr>
          <p:cNvSpPr txBox="1"/>
          <p:nvPr/>
        </p:nvSpPr>
        <p:spPr>
          <a:xfrm>
            <a:off x="4746996" y="1298543"/>
            <a:ext cx="2917373" cy="253916"/>
          </a:xfrm>
          <a:prstGeom prst="rect">
            <a:avLst/>
          </a:prstGeom>
          <a:noFill/>
        </p:spPr>
        <p:txBody>
          <a:bodyPr wrap="square" rtlCol="0">
            <a:spAutoFit/>
          </a:bodyPr>
          <a:lstStyle/>
          <a:p>
            <a:pPr algn="ctr"/>
            <a:r>
              <a:rPr lang="sv-SE" sz="1050" dirty="0">
                <a:solidFill>
                  <a:srgbClr val="6D6E71"/>
                </a:solidFill>
                <a:latin typeface="Calibri" panose="020F0502020204030204" pitchFamily="34" charset="0"/>
                <a:cs typeface="Calibri" panose="020F0502020204030204" pitchFamily="34" charset="0"/>
              </a:rPr>
              <a:t>Mes </a:t>
            </a:r>
            <a:r>
              <a:rPr lang="sv-SE" sz="1050" dirty="0" err="1">
                <a:solidFill>
                  <a:srgbClr val="6D6E71"/>
                </a:solidFill>
                <a:latin typeface="Calibri" panose="020F0502020204030204" pitchFamily="34" charset="0"/>
                <a:cs typeface="Calibri" panose="020F0502020204030204" pitchFamily="34" charset="0"/>
              </a:rPr>
              <a:t>valeurs </a:t>
            </a:r>
            <a:r>
              <a:rPr lang="sv-SE" sz="1050" dirty="0">
                <a:solidFill>
                  <a:srgbClr val="6D6E71"/>
                </a:solidFill>
                <a:latin typeface="Calibri" panose="020F0502020204030204" pitchFamily="34" charset="0"/>
                <a:cs typeface="Calibri" panose="020F0502020204030204" pitchFamily="34" charset="0"/>
              </a:rPr>
              <a:t>et </a:t>
            </a:r>
            <a:r>
              <a:rPr lang="sv-SE" sz="1050" dirty="0" err="1">
                <a:solidFill>
                  <a:srgbClr val="6D6E71"/>
                </a:solidFill>
                <a:latin typeface="Calibri" panose="020F0502020204030204" pitchFamily="34" charset="0"/>
                <a:cs typeface="Calibri" panose="020F0502020204030204" pitchFamily="34" charset="0"/>
              </a:rPr>
              <a:t>convictions fondamentales</a:t>
            </a:r>
            <a:endParaRPr lang="en-GB" sz="1050" dirty="0">
              <a:latin typeface="Calibri" panose="020F0502020204030204" pitchFamily="34" charset="0"/>
              <a:cs typeface="Calibri" panose="020F0502020204030204" pitchFamily="34" charset="0"/>
            </a:endParaRPr>
          </a:p>
        </p:txBody>
      </p:sp>
      <p:sp>
        <p:nvSpPr>
          <p:cNvPr id="18" name="textruta 17">
            <a:extLst>
              <a:ext uri="{FF2B5EF4-FFF2-40B4-BE49-F238E27FC236}">
                <a16:creationId xmlns:a16="http://schemas.microsoft.com/office/drawing/2014/main" id="{E52B8446-E4E9-4904-C700-160C520CF1AC}"/>
              </a:ext>
            </a:extLst>
          </p:cNvPr>
          <p:cNvSpPr txBox="1"/>
          <p:nvPr/>
        </p:nvSpPr>
        <p:spPr>
          <a:xfrm>
            <a:off x="1708789" y="2632273"/>
            <a:ext cx="2917373" cy="253916"/>
          </a:xfrm>
          <a:prstGeom prst="rect">
            <a:avLst/>
          </a:prstGeom>
          <a:noFill/>
        </p:spPr>
        <p:txBody>
          <a:bodyPr wrap="square" rtlCol="0">
            <a:spAutoFit/>
          </a:bodyPr>
          <a:lstStyle/>
          <a:p>
            <a:r>
              <a:rPr lang="sv-SE" sz="1050" dirty="0">
                <a:solidFill>
                  <a:srgbClr val="6D6E71"/>
                </a:solidFill>
                <a:latin typeface="Calibri" panose="020F0502020204030204" pitchFamily="34" charset="0"/>
                <a:cs typeface="Calibri" panose="020F0502020204030204" pitchFamily="34" charset="0"/>
              </a:rPr>
              <a:t>Mes aspirations et </a:t>
            </a:r>
            <a:r>
              <a:rPr lang="sv-SE" sz="1050" dirty="0" err="1">
                <a:solidFill>
                  <a:srgbClr val="6D6E71"/>
                </a:solidFill>
                <a:latin typeface="Calibri" panose="020F0502020204030204" pitchFamily="34" charset="0"/>
                <a:cs typeface="Calibri" panose="020F0502020204030204" pitchFamily="34" charset="0"/>
              </a:rPr>
              <a:t>objectifs à </a:t>
            </a:r>
            <a:r>
              <a:rPr lang="sv-SE" sz="1050" dirty="0">
                <a:solidFill>
                  <a:srgbClr val="6D6E71"/>
                </a:solidFill>
                <a:latin typeface="Calibri" panose="020F0502020204030204" pitchFamily="34" charset="0"/>
                <a:cs typeface="Calibri" panose="020F0502020204030204" pitchFamily="34" charset="0"/>
              </a:rPr>
              <a:t>long terme</a:t>
            </a:r>
            <a:endParaRPr lang="en-GB" sz="1050" dirty="0">
              <a:latin typeface="Calibri" panose="020F0502020204030204" pitchFamily="34" charset="0"/>
              <a:cs typeface="Calibri" panose="020F0502020204030204" pitchFamily="34" charset="0"/>
            </a:endParaRPr>
          </a:p>
        </p:txBody>
      </p:sp>
      <p:sp>
        <p:nvSpPr>
          <p:cNvPr id="19" name="textruta 18">
            <a:extLst>
              <a:ext uri="{FF2B5EF4-FFF2-40B4-BE49-F238E27FC236}">
                <a16:creationId xmlns:a16="http://schemas.microsoft.com/office/drawing/2014/main" id="{E01CF152-586E-3DEB-8503-9ED6C24506DC}"/>
              </a:ext>
            </a:extLst>
          </p:cNvPr>
          <p:cNvSpPr txBox="1"/>
          <p:nvPr/>
        </p:nvSpPr>
        <p:spPr>
          <a:xfrm>
            <a:off x="4877623" y="2646898"/>
            <a:ext cx="2917373" cy="253916"/>
          </a:xfrm>
          <a:prstGeom prst="rect">
            <a:avLst/>
          </a:prstGeom>
          <a:noFill/>
        </p:spPr>
        <p:txBody>
          <a:bodyPr wrap="square" rtlCol="0">
            <a:spAutoFit/>
          </a:bodyPr>
          <a:lstStyle/>
          <a:p>
            <a:r>
              <a:rPr lang="sv-SE" sz="1050" dirty="0" err="1">
                <a:solidFill>
                  <a:srgbClr val="6D6E71"/>
                </a:solidFill>
                <a:latin typeface="Calibri" panose="020F0502020204030204" pitchFamily="34" charset="0"/>
                <a:cs typeface="Calibri" panose="020F0502020204030204" pitchFamily="34" charset="0"/>
              </a:rPr>
              <a:t>Ce que </a:t>
            </a:r>
            <a:r>
              <a:rPr lang="sv-SE" sz="1050" dirty="0">
                <a:solidFill>
                  <a:srgbClr val="6D6E71"/>
                </a:solidFill>
                <a:latin typeface="Calibri" panose="020F0502020204030204" pitchFamily="34" charset="0"/>
                <a:cs typeface="Calibri" panose="020F0502020204030204" pitchFamily="34" charset="0"/>
              </a:rPr>
              <a:t>je veux </a:t>
            </a:r>
            <a:r>
              <a:rPr lang="sv-SE" sz="1050" dirty="0" err="1">
                <a:solidFill>
                  <a:srgbClr val="6D6E71"/>
                </a:solidFill>
                <a:latin typeface="Calibri" panose="020F0502020204030204" pitchFamily="34" charset="0"/>
                <a:cs typeface="Calibri" panose="020F0502020204030204" pitchFamily="34" charset="0"/>
              </a:rPr>
              <a:t>améliorer </a:t>
            </a:r>
            <a:r>
              <a:rPr lang="sv-SE" sz="1050" dirty="0">
                <a:solidFill>
                  <a:srgbClr val="6D6E71"/>
                </a:solidFill>
                <a:latin typeface="Calibri" panose="020F0502020204030204" pitchFamily="34" charset="0"/>
                <a:cs typeface="Calibri" panose="020F0502020204030204" pitchFamily="34" charset="0"/>
              </a:rPr>
              <a:t>ou </a:t>
            </a:r>
            <a:r>
              <a:rPr lang="sv-SE" sz="1050" dirty="0" err="1">
                <a:solidFill>
                  <a:srgbClr val="6D6E71"/>
                </a:solidFill>
                <a:latin typeface="Calibri" panose="020F0502020204030204" pitchFamily="34" charset="0"/>
                <a:cs typeface="Calibri" panose="020F0502020204030204" pitchFamily="34" charset="0"/>
              </a:rPr>
              <a:t>développer</a:t>
            </a:r>
            <a:endParaRPr lang="en-GB" sz="105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0129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4">
          <a:extLst>
            <a:ext uri="{FF2B5EF4-FFF2-40B4-BE49-F238E27FC236}">
              <a16:creationId xmlns:a16="http://schemas.microsoft.com/office/drawing/2014/main" id="{F2263A4C-8C0B-36FA-0CBE-07B4A8801816}"/>
            </a:ext>
          </a:extLst>
        </p:cNvPr>
        <p:cNvGrpSpPr/>
        <p:nvPr/>
      </p:nvGrpSpPr>
      <p:grpSpPr>
        <a:xfrm>
          <a:off x="0" y="0"/>
          <a:ext cx="0" cy="0"/>
          <a:chOff x="0" y="0"/>
          <a:chExt cx="0" cy="0"/>
        </a:xfrm>
      </p:grpSpPr>
      <p:sp>
        <p:nvSpPr>
          <p:cNvPr id="455" name="Google Shape;455;p68">
            <a:extLst>
              <a:ext uri="{FF2B5EF4-FFF2-40B4-BE49-F238E27FC236}">
                <a16:creationId xmlns:a16="http://schemas.microsoft.com/office/drawing/2014/main" id="{81067C64-FCB6-69C3-4E00-58E719691CEC}"/>
              </a:ext>
            </a:extLst>
          </p:cNvPr>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6" tIns="45700" rIns="91426" bIns="45700" anchor="ctr" anchorCtr="0">
            <a:noAutofit/>
          </a:bodyPr>
          <a:lstStyle/>
          <a:p>
            <a:pPr algn="ctr"/>
            <a:endParaRPr sz="1051" dirty="0">
              <a:solidFill>
                <a:schemeClr val="lt1"/>
              </a:solidFill>
            </a:endParaRPr>
          </a:p>
        </p:txBody>
      </p:sp>
      <p:sp>
        <p:nvSpPr>
          <p:cNvPr id="457" name="Google Shape;457;p68">
            <a:extLst>
              <a:ext uri="{FF2B5EF4-FFF2-40B4-BE49-F238E27FC236}">
                <a16:creationId xmlns:a16="http://schemas.microsoft.com/office/drawing/2014/main" id="{7DED9283-967F-6D9D-4D07-87451795752B}"/>
              </a:ext>
            </a:extLst>
          </p:cNvPr>
          <p:cNvSpPr txBox="1">
            <a:spLocks noGrp="1"/>
          </p:cNvSpPr>
          <p:nvPr>
            <p:ph type="body" idx="2"/>
          </p:nvPr>
        </p:nvSpPr>
        <p:spPr>
          <a:xfrm>
            <a:off x="408700" y="706333"/>
            <a:ext cx="897977" cy="1198667"/>
          </a:xfrm>
          <a:prstGeom prst="rect">
            <a:avLst/>
          </a:prstGeom>
          <a:noFill/>
          <a:ln>
            <a:noFill/>
          </a:ln>
        </p:spPr>
        <p:txBody>
          <a:bodyPr spcFirstLastPara="1" wrap="square" lIns="91426" tIns="91426" rIns="91426" bIns="91426" anchor="t" anchorCtr="0">
            <a:noAutofit/>
          </a:bodyPr>
          <a:lstStyle/>
          <a:p>
            <a:pPr marL="0" indent="0"/>
            <a:r>
              <a:rPr lang="it" sz="4000" dirty="0"/>
              <a:t>2A</a:t>
            </a:r>
            <a:endParaRPr dirty="0"/>
          </a:p>
        </p:txBody>
      </p:sp>
      <p:cxnSp>
        <p:nvCxnSpPr>
          <p:cNvPr id="458" name="Google Shape;458;p68">
            <a:extLst>
              <a:ext uri="{FF2B5EF4-FFF2-40B4-BE49-F238E27FC236}">
                <a16:creationId xmlns:a16="http://schemas.microsoft.com/office/drawing/2014/main" id="{854500A1-9E34-9A06-7C10-BE6C41AB83F1}"/>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59" name="Google Shape;459;p68">
            <a:extLst>
              <a:ext uri="{FF2B5EF4-FFF2-40B4-BE49-F238E27FC236}">
                <a16:creationId xmlns:a16="http://schemas.microsoft.com/office/drawing/2014/main" id="{F69C7B15-6A69-2459-22BA-2390A3C19E8E}"/>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6</a:t>
            </a:fld>
            <a:endParaRPr dirty="0"/>
          </a:p>
        </p:txBody>
      </p:sp>
      <p:sp>
        <p:nvSpPr>
          <p:cNvPr id="460" name="Google Shape;460;p68">
            <a:extLst>
              <a:ext uri="{FF2B5EF4-FFF2-40B4-BE49-F238E27FC236}">
                <a16:creationId xmlns:a16="http://schemas.microsoft.com/office/drawing/2014/main" id="{F135C6EB-CA76-32FB-803E-08C6583F91A5}"/>
              </a:ext>
            </a:extLst>
          </p:cNvPr>
          <p:cNvSpPr txBox="1"/>
          <p:nvPr/>
        </p:nvSpPr>
        <p:spPr>
          <a:xfrm>
            <a:off x="2186237" y="1454224"/>
            <a:ext cx="6183063" cy="2226214"/>
          </a:xfrm>
          <a:prstGeom prst="rect">
            <a:avLst/>
          </a:prstGeom>
          <a:noFill/>
          <a:ln>
            <a:noFill/>
          </a:ln>
        </p:spPr>
        <p:txBody>
          <a:bodyPr spcFirstLastPara="1" wrap="square" lIns="0" tIns="10124" rIns="0" bIns="0" anchor="t" anchorCtr="0">
            <a:spAutoFit/>
          </a:bodyPr>
          <a:lstStyle/>
          <a:p>
            <a:pPr algn="l"/>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Dans ces modules, nous explorerons le développement personnel, l'objectif et l’évolution de carrière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Nous commencerons par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réfléchir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à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ce qui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favorise 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apprentissage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et le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développement -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comment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créer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un espace </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sûr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pour l'</a:t>
            </a:r>
            <a:r>
              <a:rPr lang="sv-SE" sz="1600" b="0" i="0" u="none" strike="noStrike" dirty="0" err="1">
                <a:solidFill>
                  <a:schemeClr val="tx2">
                    <a:lumMod val="50000"/>
                  </a:schemeClr>
                </a:solidFill>
                <a:effectLst/>
                <a:latin typeface="Calibri" panose="020F0502020204030204" pitchFamily="34" charset="0"/>
                <a:cs typeface="Calibri" panose="020F0502020204030204" pitchFamily="34" charset="0"/>
              </a:rPr>
              <a:t>exploration</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Ensuite, nous travaillerons avec </a:t>
            </a:r>
            <a:r>
              <a:rPr lang="sv-SE" sz="1600" dirty="0">
                <a:solidFill>
                  <a:schemeClr val="tx2">
                    <a:lumMod val="50000"/>
                  </a:schemeClr>
                </a:solidFill>
                <a:latin typeface="Calibri" panose="020F0502020204030204" pitchFamily="34" charset="0"/>
                <a:cs typeface="Calibri" panose="020F0502020204030204" pitchFamily="34" charset="0"/>
              </a:rPr>
              <a:t>un </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outil qui nous aidera à faire le lien entre nos passions, nos compétences et nos opportunités et le changement nécessaire dans le monde - ce qui, nous l'espérons, nous aidera à trouver une réponse à la question de savoir ce que </a:t>
            </a:r>
            <a:r>
              <a:rPr lang="sv-SE" sz="1600" dirty="0">
                <a:solidFill>
                  <a:schemeClr val="tx2">
                    <a:lumMod val="50000"/>
                  </a:schemeClr>
                </a:solidFill>
                <a:latin typeface="Calibri" panose="020F0502020204030204" pitchFamily="34" charset="0"/>
                <a:cs typeface="Calibri" panose="020F0502020204030204" pitchFamily="34" charset="0"/>
              </a:rPr>
              <a:t>vous devriez</a:t>
            </a:r>
            <a:r>
              <a:rPr lang="sv-SE" sz="1600" b="0" i="0" u="none" strike="noStrike" dirty="0">
                <a:solidFill>
                  <a:schemeClr val="tx2">
                    <a:lumMod val="50000"/>
                  </a:schemeClr>
                </a:solidFill>
                <a:effectLst/>
                <a:latin typeface="Calibri" panose="020F0502020204030204" pitchFamily="34" charset="0"/>
                <a:cs typeface="Calibri" panose="020F0502020204030204" pitchFamily="34" charset="0"/>
              </a:rPr>
              <a:t> faire !</a:t>
            </a:r>
            <a:br>
              <a:rPr lang="en-GB" sz="1600" dirty="0">
                <a:solidFill>
                  <a:schemeClr val="accent3"/>
                </a:solidFill>
              </a:rPr>
            </a:br>
            <a:endParaRPr lang="en-GB" sz="1600" dirty="0">
              <a:solidFill>
                <a:schemeClr val="accent3"/>
              </a:solidFill>
              <a:latin typeface="Calibri"/>
              <a:ea typeface="Calibri"/>
              <a:cs typeface="Calibri"/>
              <a:sym typeface="Calibri"/>
            </a:endParaRPr>
          </a:p>
        </p:txBody>
      </p:sp>
      <p:sp>
        <p:nvSpPr>
          <p:cNvPr id="2" name="Google Shape;345;p3">
            <a:extLst>
              <a:ext uri="{FF2B5EF4-FFF2-40B4-BE49-F238E27FC236}">
                <a16:creationId xmlns:a16="http://schemas.microsoft.com/office/drawing/2014/main" id="{0C3ADA23-712B-4175-D352-FC592F6DAB0E}"/>
              </a:ext>
            </a:extLst>
          </p:cNvPr>
          <p:cNvSpPr txBox="1"/>
          <p:nvPr/>
        </p:nvSpPr>
        <p:spPr>
          <a:xfrm>
            <a:off x="509223" y="3605286"/>
            <a:ext cx="8261052" cy="564990"/>
          </a:xfrm>
          <a:prstGeom prst="rect">
            <a:avLst/>
          </a:prstGeom>
          <a:solidFill>
            <a:schemeClr val="lt1"/>
          </a:solidFill>
          <a:ln>
            <a:noFill/>
          </a:ln>
        </p:spPr>
        <p:txBody>
          <a:bodyPr spcFirstLastPara="1" wrap="square" lIns="0" tIns="10124" rIns="0" bIns="0" anchor="t" anchorCtr="0">
            <a:spAutoFit/>
          </a:bodyPr>
          <a:lstStyle/>
          <a:p>
            <a:pPr marL="12701" algn="ctr">
              <a:lnSpc>
                <a:spcPct val="102857"/>
              </a:lnSpc>
              <a:buClr>
                <a:schemeClr val="dk1"/>
              </a:buClr>
              <a:buSzPts val="1100"/>
            </a:pPr>
            <a:r>
              <a:rPr lang="it" sz="3500" b="1" dirty="0">
                <a:solidFill>
                  <a:schemeClr val="lt1"/>
                </a:solidFill>
                <a:latin typeface="Calibri"/>
                <a:ea typeface="Calibri"/>
                <a:cs typeface="Calibri"/>
                <a:sym typeface="Calibri"/>
              </a:rPr>
              <a:t>Rôles dans l'équipe</a:t>
            </a:r>
            <a:endParaRPr sz="1401" dirty="0"/>
          </a:p>
        </p:txBody>
      </p:sp>
      <p:pic>
        <p:nvPicPr>
          <p:cNvPr id="8" name="Google Shape;362;p63">
            <a:extLst>
              <a:ext uri="{FF2B5EF4-FFF2-40B4-BE49-F238E27FC236}">
                <a16:creationId xmlns:a16="http://schemas.microsoft.com/office/drawing/2014/main" id="{2C9FD22A-3044-B421-18FC-2A0BD23479C6}"/>
              </a:ext>
            </a:extLst>
          </p:cNvPr>
          <p:cNvPicPr preferRelativeResize="0"/>
          <p:nvPr/>
        </p:nvPicPr>
        <p:blipFill rotWithShape="1">
          <a:blip r:embed="rId3">
            <a:alphaModFix amt="70000"/>
          </a:blip>
          <a:srcRect/>
          <a:stretch/>
        </p:blipFill>
        <p:spPr>
          <a:xfrm>
            <a:off x="-397467" y="320623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 name="Google Shape;594;p72">
            <a:extLst>
              <a:ext uri="{FF2B5EF4-FFF2-40B4-BE49-F238E27FC236}">
                <a16:creationId xmlns:a16="http://schemas.microsoft.com/office/drawing/2014/main" id="{2BD3F45F-83C8-F672-AA13-F0527BAC0AC8}"/>
              </a:ext>
            </a:extLst>
          </p:cNvPr>
          <p:cNvSpPr txBox="1">
            <a:spLocks/>
          </p:cNvSpPr>
          <p:nvPr/>
        </p:nvSpPr>
        <p:spPr>
          <a:xfrm>
            <a:off x="2186237" y="595278"/>
            <a:ext cx="6728560" cy="602741"/>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dirty="0" err="1">
                <a:solidFill>
                  <a:srgbClr val="FF9933"/>
                </a:solidFill>
              </a:rPr>
              <a:t>Vue d'ensemble</a:t>
            </a:r>
            <a:endParaRPr lang="sv-SE" dirty="0"/>
          </a:p>
        </p:txBody>
      </p:sp>
      <p:sp>
        <p:nvSpPr>
          <p:cNvPr id="4" name="ZoneTexte 3">
            <a:extLst>
              <a:ext uri="{FF2B5EF4-FFF2-40B4-BE49-F238E27FC236}">
                <a16:creationId xmlns:a16="http://schemas.microsoft.com/office/drawing/2014/main" id="{F3D602EB-E109-F786-B347-B9DBCF03D4FA}"/>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4496800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5F661E18-44CA-4634-F674-8EC0933085B1}"/>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6DE1C718-5A24-DD3C-F75B-D3BBC93DCAC8}"/>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BF2D7650-CFB0-AF41-48EA-CF2E67F00047}"/>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B88178A3-2A35-2E2A-9E03-05D83163B81A}"/>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8A1641A-C7F5-60A6-2040-0EFD5DE260B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B0E8879-D923-5F76-3781-A79896AB1B8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9B17717-E4A2-9408-32C8-3559D635CEA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BFE2314-C755-6017-BA5B-82C8FBF98FC0}"/>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EE484095-2E3B-70E5-E193-E4F98182A35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E745415-D1CD-CCDF-0ABC-7A5FFB64102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73773BF2-50A1-D609-4235-A0B1607B1FAA}"/>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B0E73F6B-F7A3-31C2-06EB-843009317A7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CB58E66B-7007-673E-054B-D7EAF0DDF61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DF98CD9-1296-D74B-A6CA-77FBEE9A787A}"/>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51D91AD0-31E3-5DC4-7709-D4DB33FCB87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992705CD-31FC-0FEB-A193-EBA05811A1D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21E39C4-D47F-86D9-275A-7429B0BA847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3453767-21AD-32E8-1F8C-45EA41117B0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F75C3B09-969E-01F8-0DBC-4D6F38E07586}"/>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Créez votre propre cycle de développement </a:t>
            </a:r>
            <a:r>
              <a:rPr lang="sv-SE" sz="1600" b="0" dirty="0">
                <a:solidFill>
                  <a:schemeClr val="tx2">
                    <a:lumMod val="50000"/>
                  </a:schemeClr>
                </a:solidFill>
              </a:rPr>
              <a:t>personnel (2)</a:t>
            </a:r>
            <a:endParaRPr lang="sv-SE" sz="1800" b="0" dirty="0">
              <a:solidFill>
                <a:schemeClr val="tx2">
                  <a:lumMod val="50000"/>
                </a:schemeClr>
              </a:solidFill>
            </a:endParaRPr>
          </a:p>
        </p:txBody>
      </p:sp>
      <p:sp>
        <p:nvSpPr>
          <p:cNvPr id="2" name="Google Shape;526;p70">
            <a:extLst>
              <a:ext uri="{FF2B5EF4-FFF2-40B4-BE49-F238E27FC236}">
                <a16:creationId xmlns:a16="http://schemas.microsoft.com/office/drawing/2014/main" id="{D92ED49D-D5AF-557F-F9A0-E03D60EB74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2427AB07-AD75-653C-E27B-377208719A3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3972524E-CDAA-CE3E-712D-A9190DEE3D3F}"/>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1B8415C2-7113-D7BD-90D4-8B4C2A188FAC}"/>
              </a:ext>
            </a:extLst>
          </p:cNvPr>
          <p:cNvSpPr txBox="1"/>
          <p:nvPr/>
        </p:nvSpPr>
        <p:spPr>
          <a:xfrm>
            <a:off x="105754" y="4379339"/>
            <a:ext cx="1762803"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W.11</a:t>
            </a:r>
            <a:endParaRPr sz="1401" dirty="0"/>
          </a:p>
        </p:txBody>
      </p:sp>
      <p:sp>
        <p:nvSpPr>
          <p:cNvPr id="11" name="textruta 10">
            <a:extLst>
              <a:ext uri="{FF2B5EF4-FFF2-40B4-BE49-F238E27FC236}">
                <a16:creationId xmlns:a16="http://schemas.microsoft.com/office/drawing/2014/main" id="{43DCC5A8-098E-840E-8084-121BBA7B19CE}"/>
              </a:ext>
            </a:extLst>
          </p:cNvPr>
          <p:cNvSpPr txBox="1"/>
          <p:nvPr/>
        </p:nvSpPr>
        <p:spPr>
          <a:xfrm>
            <a:off x="1338871" y="871113"/>
            <a:ext cx="4670384" cy="338554"/>
          </a:xfrm>
          <a:prstGeom prst="rect">
            <a:avLst/>
          </a:prstGeom>
          <a:noFill/>
        </p:spPr>
        <p:txBody>
          <a:bodyPr wrap="square">
            <a:spAutoFit/>
          </a:bodyPr>
          <a:lstStyle/>
          <a:p>
            <a:pPr rtl="0"/>
            <a:r>
              <a:rPr lang="sv-SE" sz="1600" b="1" dirty="0">
                <a:solidFill>
                  <a:srgbClr val="6D6E71"/>
                </a:solidFill>
              </a:rPr>
              <a:t>2. </a:t>
            </a:r>
            <a:r>
              <a:rPr lang="sv-SE" sz="1600" b="1" dirty="0" err="1">
                <a:solidFill>
                  <a:srgbClr val="6D6E71"/>
                </a:solidFill>
              </a:rPr>
              <a:t>Définition des </a:t>
            </a:r>
            <a:r>
              <a:rPr lang="sv-SE" sz="1600" b="1" dirty="0">
                <a:solidFill>
                  <a:srgbClr val="6D6E71"/>
                </a:solidFill>
              </a:rPr>
              <a:t>objectifs :</a:t>
            </a:r>
            <a:endParaRPr lang="sv-SE" sz="1600" dirty="0">
              <a:solidFill>
                <a:srgbClr val="6D6E71"/>
              </a:solidFill>
            </a:endParaRPr>
          </a:p>
        </p:txBody>
      </p:sp>
      <p:graphicFrame>
        <p:nvGraphicFramePr>
          <p:cNvPr id="12" name="Tabell 11">
            <a:extLst>
              <a:ext uri="{FF2B5EF4-FFF2-40B4-BE49-F238E27FC236}">
                <a16:creationId xmlns:a16="http://schemas.microsoft.com/office/drawing/2014/main" id="{3E570491-1EB5-33E6-A8B5-4006166C4140}"/>
              </a:ext>
            </a:extLst>
          </p:cNvPr>
          <p:cNvGraphicFramePr>
            <a:graphicFrameLocks noGrp="1"/>
          </p:cNvGraphicFramePr>
          <p:nvPr/>
        </p:nvGraphicFramePr>
        <p:xfrm>
          <a:off x="597358" y="1377857"/>
          <a:ext cx="8053008" cy="2641067"/>
        </p:xfrm>
        <a:graphic>
          <a:graphicData uri="http://schemas.openxmlformats.org/drawingml/2006/table">
            <a:tbl>
              <a:tblPr firstRow="1" bandRow="1">
                <a:tableStyleId>{5940675A-B579-460E-94D1-54222C63F5DA}</a:tableStyleId>
              </a:tblPr>
              <a:tblGrid>
                <a:gridCol w="6069660">
                  <a:extLst>
                    <a:ext uri="{9D8B030D-6E8A-4147-A177-3AD203B41FA5}">
                      <a16:colId xmlns:a16="http://schemas.microsoft.com/office/drawing/2014/main" val="547049103"/>
                    </a:ext>
                  </a:extLst>
                </a:gridCol>
                <a:gridCol w="1983348">
                  <a:extLst>
                    <a:ext uri="{9D8B030D-6E8A-4147-A177-3AD203B41FA5}">
                      <a16:colId xmlns:a16="http://schemas.microsoft.com/office/drawing/2014/main" val="1711036138"/>
                    </a:ext>
                  </a:extLst>
                </a:gridCol>
              </a:tblGrid>
              <a:tr h="22860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spécifiques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que 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souhaite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atteindre </a:t>
                      </a:r>
                      <a:endParaRPr lang="en-GB" sz="1100" dirty="0">
                        <a:latin typeface="Calibri" panose="020F0502020204030204" pitchFamily="34" charset="0"/>
                        <a:cs typeface="Calibri" panose="020F0502020204030204" pitchFamily="34" charset="0"/>
                      </a:endParaRPr>
                    </a:p>
                  </a:txBody>
                  <a:tcPr marL="68580" marR="68580" marT="34290" marB="34290">
                    <a:solidFill>
                      <a:srgbClr val="EBDAED"/>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Sont-ils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SMART ? </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correspondent-ils à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valeurs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et à mes aspirations ?</a:t>
                      </a:r>
                      <a:endParaRPr lang="en-GB" sz="1100" dirty="0">
                        <a:latin typeface="Calibri" panose="020F0502020204030204" pitchFamily="34" charset="0"/>
                        <a:cs typeface="Calibri" panose="020F0502020204030204" pitchFamily="34" charset="0"/>
                      </a:endParaRPr>
                    </a:p>
                  </a:txBody>
                  <a:tcPr marL="68580" marR="68580" marT="34290" marB="34290">
                    <a:no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213465252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432F466-F7E6-10CF-C7D3-AE2514C56417}"/>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5981B014-6C2A-8F48-AB7E-8374906A89D5}"/>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764B8C2F-3D25-1E22-F6D4-F11D587FA50F}"/>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59892B55-0B38-67DF-10DF-58FFDB1BD06C}"/>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A3CB653F-08D1-6A82-4625-83F3F6AB5563}"/>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070444C2-1FB9-2846-0542-772ED1553F32}"/>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F9AC62A8-94D7-7590-5BBD-856B50D6C507}"/>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624EB123-9E4D-983E-8638-DDC736064B4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65968830-5690-4EF0-DE62-6345992D6432}"/>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3B425333-7C7C-96FB-E635-176C87C33CC3}"/>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8F91D65D-4015-3155-E8AA-CAE83130AA88}"/>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5370D7A0-26EF-2C16-930F-6CD7C6C7A37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685950A3-982B-4E02-B579-6AC9BB0DC4B9}"/>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1F5C2335-B224-F283-309D-6E7D6F4F9F45}"/>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9D5D5EFA-A234-3154-C102-1BBCFA94350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EB859864-C3D4-0DE2-68B1-A39EE8BABDAE}"/>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B64FFAFD-A6D8-5C11-3EB6-517B2E0AB835}"/>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B67C49B3-4B90-EDD4-EC44-BC26D8E2059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65986D4D-D0B3-3138-4FDA-D02DFC94AEBB}"/>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Créez votre propre cycle de développement </a:t>
            </a:r>
            <a:r>
              <a:rPr lang="sv-SE" sz="1600" b="0" dirty="0">
                <a:solidFill>
                  <a:schemeClr val="tx2">
                    <a:lumMod val="50000"/>
                  </a:schemeClr>
                </a:solidFill>
              </a:rPr>
              <a:t>personnel (3)</a:t>
            </a:r>
            <a:endParaRPr lang="sv-SE" sz="1800" b="0" dirty="0">
              <a:solidFill>
                <a:schemeClr val="tx2">
                  <a:lumMod val="50000"/>
                </a:schemeClr>
              </a:solidFill>
            </a:endParaRPr>
          </a:p>
        </p:txBody>
      </p:sp>
      <p:sp>
        <p:nvSpPr>
          <p:cNvPr id="2" name="Google Shape;526;p70">
            <a:extLst>
              <a:ext uri="{FF2B5EF4-FFF2-40B4-BE49-F238E27FC236}">
                <a16:creationId xmlns:a16="http://schemas.microsoft.com/office/drawing/2014/main" id="{9D18D861-9F33-9094-595A-B5A37C50B61C}"/>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C01D2D99-FC8B-6580-41F6-7D1D729FC497}"/>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C7015920-F819-1373-89F9-7EFC3BF21BA5}"/>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26A90871-DBDA-02FE-BCEE-63AA03589D30}"/>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W.12</a:t>
            </a:r>
            <a:endParaRPr sz="1401" dirty="0"/>
          </a:p>
        </p:txBody>
      </p:sp>
      <p:sp>
        <p:nvSpPr>
          <p:cNvPr id="7" name="textruta 6">
            <a:extLst>
              <a:ext uri="{FF2B5EF4-FFF2-40B4-BE49-F238E27FC236}">
                <a16:creationId xmlns:a16="http://schemas.microsoft.com/office/drawing/2014/main" id="{718A5D34-60D9-0F9C-2202-2B889A8EE219}"/>
              </a:ext>
            </a:extLst>
          </p:cNvPr>
          <p:cNvSpPr txBox="1"/>
          <p:nvPr/>
        </p:nvSpPr>
        <p:spPr>
          <a:xfrm>
            <a:off x="1416576" y="911637"/>
            <a:ext cx="2545824" cy="500137"/>
          </a:xfrm>
          <a:prstGeom prst="rect">
            <a:avLst/>
          </a:prstGeom>
          <a:noFill/>
        </p:spPr>
        <p:txBody>
          <a:bodyPr wrap="square" rtlCol="0">
            <a:spAutoFit/>
          </a:bodyPr>
          <a:lstStyle/>
          <a:p>
            <a:r>
              <a:rPr lang="sv-SE" sz="1600" b="1" dirty="0">
                <a:solidFill>
                  <a:srgbClr val="6D6E71"/>
                </a:solidFill>
              </a:rPr>
              <a:t>3. Plan d'action :</a:t>
            </a:r>
            <a:endParaRPr lang="sv-SE" sz="1600" dirty="0">
              <a:solidFill>
                <a:srgbClr val="6D6E71"/>
              </a:solidFill>
            </a:endParaRPr>
          </a:p>
          <a:p>
            <a:endParaRPr lang="en-GB" sz="1050" dirty="0"/>
          </a:p>
        </p:txBody>
      </p:sp>
      <p:graphicFrame>
        <p:nvGraphicFramePr>
          <p:cNvPr id="8" name="Tabell 7">
            <a:extLst>
              <a:ext uri="{FF2B5EF4-FFF2-40B4-BE49-F238E27FC236}">
                <a16:creationId xmlns:a16="http://schemas.microsoft.com/office/drawing/2014/main" id="{96A30E68-9851-4585-F0F4-DAA775D42BF6}"/>
              </a:ext>
            </a:extLst>
          </p:cNvPr>
          <p:cNvGraphicFramePr>
            <a:graphicFrameLocks noGrp="1"/>
          </p:cNvGraphicFramePr>
          <p:nvPr>
            <p:extLst>
              <p:ext uri="{D42A27DB-BD31-4B8C-83A1-F6EECF244321}">
                <p14:modId xmlns:p14="http://schemas.microsoft.com/office/powerpoint/2010/main" val="2380877025"/>
              </p:ext>
            </p:extLst>
          </p:nvPr>
        </p:nvGraphicFramePr>
        <p:xfrm>
          <a:off x="624250" y="1377857"/>
          <a:ext cx="8026115" cy="2698565"/>
        </p:xfrm>
        <a:graphic>
          <a:graphicData uri="http://schemas.openxmlformats.org/drawingml/2006/table">
            <a:tbl>
              <a:tblPr firstRow="1" bandRow="1">
                <a:tableStyleId>{5940675A-B579-460E-94D1-54222C63F5DA}</a:tableStyleId>
              </a:tblPr>
              <a:tblGrid>
                <a:gridCol w="4024817">
                  <a:extLst>
                    <a:ext uri="{9D8B030D-6E8A-4147-A177-3AD203B41FA5}">
                      <a16:colId xmlns:a16="http://schemas.microsoft.com/office/drawing/2014/main" val="547049103"/>
                    </a:ext>
                  </a:extLst>
                </a:gridCol>
                <a:gridCol w="4001298">
                  <a:extLst>
                    <a:ext uri="{9D8B030D-6E8A-4147-A177-3AD203B41FA5}">
                      <a16:colId xmlns:a16="http://schemas.microsoft.com/office/drawing/2014/main" val="1711036138"/>
                    </a:ext>
                  </a:extLst>
                </a:gridCol>
              </a:tblGrid>
              <a:tr h="385363">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Quelles sont les étapes à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suivre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pour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atteindre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6">
                        <a:lumMod val="20000"/>
                        <a:lumOff val="80000"/>
                      </a:schemeClr>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puis-je diviser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en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tâches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plus petites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et plus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faciles à gérer ?</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4">
                        <a:lumMod val="20000"/>
                        <a:lumOff val="80000"/>
                      </a:schemeClr>
                    </a:solidFill>
                  </a:tcPr>
                </a:tc>
                <a:extLst>
                  <a:ext uri="{0D108BD9-81ED-4DB2-BD59-A6C34878D82A}">
                    <a16:rowId xmlns:a16="http://schemas.microsoft.com/office/drawing/2014/main" val="2716644387"/>
                  </a:ext>
                </a:extLst>
              </a:tr>
              <a:tr h="1272605">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855">
                <a:tc gridSpan="2">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Ressources ou soutien dont j'</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ai besoin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pour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atteindre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524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26997591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51F3645-244F-EB4E-09A3-B10827A30303}"/>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DF21372-2DB3-A4E9-4126-363DEBB1F21F}"/>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2792F65-FE4F-08D0-524A-9CE24973C0B9}"/>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8C79933D-B6EB-DD13-7BC8-1C8A0B2571B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B3FC689-CDFF-1A91-E822-B086A4116EA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A65913A7-439F-606B-C2CB-2455C4626E4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74CCF7A2-4654-6275-CFB4-A0F8DC5CA9BB}"/>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6CD7342-854E-721F-8B4D-28E4E495BA0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D4A37A2D-A2B6-1E36-1F38-CA6DE500486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D646F1B-0A79-2B43-A51A-EF8E19D255C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78E8E1F-2B7E-5CC4-6706-F6EBDC31F8F5}"/>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100107D-18C4-3877-7201-4F391A5BE04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E787DD0-C681-101C-0FBA-23A904F5F39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1DE64C5-1034-17E0-0EF2-EA6767AA40F2}"/>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A53EE67D-5E1A-2C9C-8007-7F3A9C983E2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05E1D838-A62B-3B0A-B600-0A6610F9D0F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69D9048-848C-5CD8-17B9-D94C70B11D72}"/>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C7DB637-A5FB-C809-3EF8-EC8FBE2C295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218E1A18-1F8E-F758-0B40-0203F0BB0351}"/>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Créez votre propre cycle de développement </a:t>
            </a:r>
            <a:r>
              <a:rPr lang="sv-SE" sz="1600" b="0" dirty="0">
                <a:solidFill>
                  <a:schemeClr val="tx2">
                    <a:lumMod val="50000"/>
                  </a:schemeClr>
                </a:solidFill>
              </a:rPr>
              <a:t>personnel (4) </a:t>
            </a:r>
            <a:endParaRPr lang="sv-SE" sz="1800" b="0" dirty="0">
              <a:solidFill>
                <a:schemeClr val="tx2">
                  <a:lumMod val="50000"/>
                </a:schemeClr>
              </a:solidFill>
            </a:endParaRPr>
          </a:p>
        </p:txBody>
      </p:sp>
      <p:sp>
        <p:nvSpPr>
          <p:cNvPr id="2" name="Google Shape;526;p70">
            <a:extLst>
              <a:ext uri="{FF2B5EF4-FFF2-40B4-BE49-F238E27FC236}">
                <a16:creationId xmlns:a16="http://schemas.microsoft.com/office/drawing/2014/main" id="{AF5F8D1D-AE44-A588-960D-DEFD6F7C4B5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DAEA0CB1-D079-44AA-B57B-FADD4E8D9BF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A967D237-784A-444E-D1F4-0EBC9E56817B}"/>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2857A870-40F7-6563-EF80-E1BC4C5BFEEB}"/>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W.13</a:t>
            </a:r>
            <a:endParaRPr sz="1401" dirty="0"/>
          </a:p>
        </p:txBody>
      </p:sp>
      <p:sp>
        <p:nvSpPr>
          <p:cNvPr id="8" name="textruta 7">
            <a:extLst>
              <a:ext uri="{FF2B5EF4-FFF2-40B4-BE49-F238E27FC236}">
                <a16:creationId xmlns:a16="http://schemas.microsoft.com/office/drawing/2014/main" id="{5EE08832-97EF-A678-C857-A0F41DC3EFFB}"/>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rPr>
              <a:t>4. </a:t>
            </a:r>
            <a:r>
              <a:rPr lang="sv-SE" sz="1600" b="1" dirty="0" err="1">
                <a:solidFill>
                  <a:srgbClr val="6D6E71"/>
                </a:solidFill>
              </a:rPr>
              <a:t>Agir </a:t>
            </a:r>
            <a:r>
              <a:rPr lang="sv-SE" sz="1600" b="1" dirty="0">
                <a:solidFill>
                  <a:srgbClr val="6D6E71"/>
                </a:solidFill>
              </a:rPr>
              <a:t>:</a:t>
            </a:r>
            <a:endParaRPr lang="sv-SE" sz="1600" dirty="0">
              <a:solidFill>
                <a:srgbClr val="6D6E71"/>
              </a:solidFill>
            </a:endParaRPr>
          </a:p>
        </p:txBody>
      </p:sp>
      <p:graphicFrame>
        <p:nvGraphicFramePr>
          <p:cNvPr id="10" name="Tabell 9">
            <a:extLst>
              <a:ext uri="{FF2B5EF4-FFF2-40B4-BE49-F238E27FC236}">
                <a16:creationId xmlns:a16="http://schemas.microsoft.com/office/drawing/2014/main" id="{D47AF556-3EE9-37E0-F0BB-E7C6AA8010DB}"/>
              </a:ext>
            </a:extLst>
          </p:cNvPr>
          <p:cNvGraphicFramePr>
            <a:graphicFrameLocks noGrp="1"/>
          </p:cNvGraphicFramePr>
          <p:nvPr>
            <p:extLst>
              <p:ext uri="{D42A27DB-BD31-4B8C-83A1-F6EECF244321}">
                <p14:modId xmlns:p14="http://schemas.microsoft.com/office/powerpoint/2010/main" val="514124037"/>
              </p:ext>
            </p:extLst>
          </p:nvPr>
        </p:nvGraphicFramePr>
        <p:xfrm>
          <a:off x="624250" y="1377857"/>
          <a:ext cx="8026115" cy="2698565"/>
        </p:xfrm>
        <a:graphic>
          <a:graphicData uri="http://schemas.openxmlformats.org/drawingml/2006/table">
            <a:tbl>
              <a:tblPr firstRow="1" bandRow="1">
                <a:tableStyleId>{5940675A-B579-460E-94D1-54222C63F5DA}</a:tableStyleId>
              </a:tblPr>
              <a:tblGrid>
                <a:gridCol w="4024817">
                  <a:extLst>
                    <a:ext uri="{9D8B030D-6E8A-4147-A177-3AD203B41FA5}">
                      <a16:colId xmlns:a16="http://schemas.microsoft.com/office/drawing/2014/main" val="547049103"/>
                    </a:ext>
                  </a:extLst>
                </a:gridCol>
                <a:gridCol w="4001298">
                  <a:extLst>
                    <a:ext uri="{9D8B030D-6E8A-4147-A177-3AD203B41FA5}">
                      <a16:colId xmlns:a16="http://schemas.microsoft.com/office/drawing/2014/main" val="1711036138"/>
                    </a:ext>
                  </a:extLst>
                </a:gridCol>
              </a:tblGrid>
              <a:tr h="385363">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Est-ce que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prends des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mesures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cohérentes pour atteindre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ECD9EC"/>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Quels sont les obstacles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ou les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défis que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rencontre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et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les surmonte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272605">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855">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est-ce que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reste concentré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et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motivé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pour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poursuivre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524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8403674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2F8D3B4-2D65-58B3-8F1F-A1EC0B371F0D}"/>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ECA9DF5-B1B6-0CD0-6BF5-18C0A44471E5}"/>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97C5116-0E91-3F46-1687-0F755B449A3C}"/>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55B6B8D2-2C8C-F442-EC83-1CE888AFB085}"/>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C349F004-B785-6134-5BD2-C5B465DC2F07}"/>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6CB2284-1010-8B23-5F15-366D4B59CA2D}"/>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B5AF6B25-7349-2C01-0327-9695345198A4}"/>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AC0F3A1C-9284-1D42-7159-1ADE7AB6E7F6}"/>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0B47AF17-B14D-DFA3-8545-E76047F69E1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A2E7786B-6AE2-3B5B-EAC5-65E3ED9293CE}"/>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C59E2548-A8C8-6EF3-2B5F-B591AF3F3A4D}"/>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86B6E2CD-B0F8-8220-AEC0-0C96BBDF708F}"/>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F83700C8-1C13-4917-AA8E-998F431F85BB}"/>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2905A26E-EBB6-D013-3356-CB187C7B7D87}"/>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95961E9C-1CDE-F728-744B-89E8EC360C2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F6483FCD-6CE0-00AD-9162-B93B397550DA}"/>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AFBE48E7-B510-EC52-E597-EF8D695DE1E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757C867-FDEC-6A11-A206-C891A5884AB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2970954C-B12B-E9CB-3E62-DC3AC63DF90B}"/>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Créez votre propre cycle de développement </a:t>
            </a:r>
            <a:r>
              <a:rPr lang="sv-SE" sz="1600" b="0" dirty="0">
                <a:solidFill>
                  <a:schemeClr val="tx2">
                    <a:lumMod val="50000"/>
                  </a:schemeClr>
                </a:solidFill>
              </a:rPr>
              <a:t>personnel (5)</a:t>
            </a:r>
            <a:endParaRPr lang="sv-SE" sz="1800" b="0" dirty="0">
              <a:solidFill>
                <a:schemeClr val="tx2">
                  <a:lumMod val="50000"/>
                </a:schemeClr>
              </a:solidFill>
            </a:endParaRPr>
          </a:p>
        </p:txBody>
      </p:sp>
      <p:sp>
        <p:nvSpPr>
          <p:cNvPr id="2" name="Google Shape;526;p70">
            <a:extLst>
              <a:ext uri="{FF2B5EF4-FFF2-40B4-BE49-F238E27FC236}">
                <a16:creationId xmlns:a16="http://schemas.microsoft.com/office/drawing/2014/main" id="{86C7E1E4-F61D-0B60-E58C-B53385C47BB6}"/>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2795DA89-CC4D-EB06-CAC6-5CD10608815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8308B830-51D8-6054-ADBE-B312DA5365BF}"/>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5769CDD7-CF6D-1451-C22B-A7219E237480}"/>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W.14</a:t>
            </a:r>
            <a:endParaRPr sz="1401" dirty="0"/>
          </a:p>
        </p:txBody>
      </p:sp>
      <p:sp>
        <p:nvSpPr>
          <p:cNvPr id="8" name="textruta 7">
            <a:extLst>
              <a:ext uri="{FF2B5EF4-FFF2-40B4-BE49-F238E27FC236}">
                <a16:creationId xmlns:a16="http://schemas.microsoft.com/office/drawing/2014/main" id="{3548A4BA-1F0C-4DE2-2250-BD8FC122DC6C}"/>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rPr>
              <a:t>5. Apprentissage et </a:t>
            </a:r>
            <a:r>
              <a:rPr lang="sv-SE" sz="1600" b="1" dirty="0" err="1">
                <a:solidFill>
                  <a:srgbClr val="6D6E71"/>
                </a:solidFill>
              </a:rPr>
              <a:t>développement </a:t>
            </a:r>
            <a:r>
              <a:rPr lang="sv-SE" sz="1600" b="1" dirty="0">
                <a:solidFill>
                  <a:srgbClr val="6D6E71"/>
                </a:solidFill>
              </a:rPr>
              <a:t>:</a:t>
            </a:r>
            <a:endParaRPr lang="sv-SE" sz="1600" dirty="0">
              <a:solidFill>
                <a:srgbClr val="6D6E71"/>
              </a:solidFill>
            </a:endParaRPr>
          </a:p>
        </p:txBody>
      </p:sp>
      <p:graphicFrame>
        <p:nvGraphicFramePr>
          <p:cNvPr id="10" name="Tabell 9">
            <a:extLst>
              <a:ext uri="{FF2B5EF4-FFF2-40B4-BE49-F238E27FC236}">
                <a16:creationId xmlns:a16="http://schemas.microsoft.com/office/drawing/2014/main" id="{0306E2DB-D01F-CD3A-D612-5C0A688C97F2}"/>
              </a:ext>
            </a:extLst>
          </p:cNvPr>
          <p:cNvGraphicFramePr>
            <a:graphicFrameLocks noGrp="1"/>
          </p:cNvGraphicFramePr>
          <p:nvPr/>
        </p:nvGraphicFramePr>
        <p:xfrm>
          <a:off x="597358" y="1377858"/>
          <a:ext cx="8053008" cy="264718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7586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Quelles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nouvelles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compétences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ou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connaissances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dois-je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acquérir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pour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atteindre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p>
                  </a:txBody>
                  <a:tcPr marL="68580" marR="68580" marT="34290" marB="34290">
                    <a:solidFill>
                      <a:srgbClr val="FDFFDA"/>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est-ce que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recherche des opportunités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d'</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éducation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de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formation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ou de mentorat ?</a:t>
                      </a:r>
                    </a:p>
                  </a:txBody>
                  <a:tcPr marL="68580" marR="68580" marT="34290" marB="34290">
                    <a:solidFill>
                      <a:srgbClr val="FFEFDA"/>
                    </a:solidFill>
                  </a:tcPr>
                </a:tc>
                <a:extLst>
                  <a:ext uri="{0D108BD9-81ED-4DB2-BD59-A6C34878D82A}">
                    <a16:rowId xmlns:a16="http://schemas.microsoft.com/office/drawing/2014/main" val="2716644387"/>
                  </a:ext>
                </a:extLst>
              </a:tr>
              <a:tr h="1241222">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1014">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Quel est le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retour d'information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que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reçois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et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l'utilise-je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pour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m'améliorer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65880">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39036321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5F661E18-44CA-4634-F674-8EC0933085B1}"/>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6DE1C718-5A24-DD3C-F75B-D3BBC93DCAC8}"/>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BF2D7650-CFB0-AF41-48EA-CF2E67F00047}"/>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B88178A3-2A35-2E2A-9E03-05D83163B81A}"/>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88A1641A-C7F5-60A6-2040-0EFD5DE260B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B0E8879-D923-5F76-3781-A79896AB1B8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9B17717-E4A2-9408-32C8-3559D635CEA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0BFE2314-C755-6017-BA5B-82C8FBF98FC0}"/>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EE484095-2E3B-70E5-E193-E4F98182A35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EE745415-D1CD-CCDF-0ABC-7A5FFB641022}"/>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73773BF2-50A1-D609-4235-A0B1607B1FAA}"/>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B0E73F6B-F7A3-31C2-06EB-843009317A7A}"/>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CB58E66B-7007-673E-054B-D7EAF0DDF614}"/>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CDF98CD9-1296-D74B-A6CA-77FBEE9A787A}"/>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51D91AD0-31E3-5DC4-7709-D4DB33FCB878}"/>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992705CD-31FC-0FEB-A193-EBA05811A1DD}"/>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21E39C4-D47F-86D9-275A-7429B0BA847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13453767-21AD-32E8-1F8C-45EA41117B0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F75C3B09-969E-01F8-0DBC-4D6F38E07586}"/>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Créez votre propre cycle de développement </a:t>
            </a:r>
            <a:r>
              <a:rPr lang="sv-SE" sz="1600" b="0" dirty="0">
                <a:solidFill>
                  <a:schemeClr val="tx2">
                    <a:lumMod val="50000"/>
                  </a:schemeClr>
                </a:solidFill>
              </a:rPr>
              <a:t>personnel (2)</a:t>
            </a:r>
            <a:endParaRPr lang="sv-SE" sz="1800" b="0" dirty="0">
              <a:solidFill>
                <a:schemeClr val="tx2">
                  <a:lumMod val="50000"/>
                </a:schemeClr>
              </a:solidFill>
            </a:endParaRPr>
          </a:p>
        </p:txBody>
      </p:sp>
      <p:sp>
        <p:nvSpPr>
          <p:cNvPr id="2" name="Google Shape;526;p70">
            <a:extLst>
              <a:ext uri="{FF2B5EF4-FFF2-40B4-BE49-F238E27FC236}">
                <a16:creationId xmlns:a16="http://schemas.microsoft.com/office/drawing/2014/main" id="{D92ED49D-D5AF-557F-F9A0-E03D60EB74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2427AB07-AD75-653C-E27B-377208719A3D}"/>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3972524E-CDAA-CE3E-712D-A9190DEE3D3F}"/>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1B8415C2-7113-D7BD-90D4-8B4C2A188FAC}"/>
              </a:ext>
            </a:extLst>
          </p:cNvPr>
          <p:cNvSpPr txBox="1"/>
          <p:nvPr/>
        </p:nvSpPr>
        <p:spPr>
          <a:xfrm>
            <a:off x="105754" y="4379339"/>
            <a:ext cx="1762803"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W.15</a:t>
            </a:r>
            <a:endParaRPr sz="1401" dirty="0"/>
          </a:p>
        </p:txBody>
      </p:sp>
      <p:sp>
        <p:nvSpPr>
          <p:cNvPr id="11" name="textruta 10">
            <a:extLst>
              <a:ext uri="{FF2B5EF4-FFF2-40B4-BE49-F238E27FC236}">
                <a16:creationId xmlns:a16="http://schemas.microsoft.com/office/drawing/2014/main" id="{43DCC5A8-098E-840E-8084-121BBA7B19CE}"/>
              </a:ext>
            </a:extLst>
          </p:cNvPr>
          <p:cNvSpPr txBox="1"/>
          <p:nvPr/>
        </p:nvSpPr>
        <p:spPr>
          <a:xfrm>
            <a:off x="1338871" y="871113"/>
            <a:ext cx="4670384" cy="338554"/>
          </a:xfrm>
          <a:prstGeom prst="rect">
            <a:avLst/>
          </a:prstGeom>
          <a:noFill/>
        </p:spPr>
        <p:txBody>
          <a:bodyPr wrap="square">
            <a:spAutoFit/>
          </a:bodyPr>
          <a:lstStyle/>
          <a:p>
            <a:pPr rtl="0"/>
            <a:r>
              <a:rPr lang="sv-SE" sz="1600" b="1" dirty="0">
                <a:solidFill>
                  <a:srgbClr val="6D6E71"/>
                </a:solidFill>
                <a:latin typeface="Calibri" panose="020F0502020204030204" pitchFamily="34" charset="0"/>
                <a:cs typeface="Calibri" panose="020F0502020204030204" pitchFamily="34" charset="0"/>
              </a:rPr>
              <a:t>6. </a:t>
            </a:r>
            <a:r>
              <a:rPr lang="sv-SE" sz="1600" b="1" dirty="0" err="1">
                <a:solidFill>
                  <a:srgbClr val="6D6E71"/>
                </a:solidFill>
                <a:latin typeface="Calibri" panose="020F0502020204030204" pitchFamily="34" charset="0"/>
                <a:cs typeface="Calibri" panose="020F0502020204030204" pitchFamily="34" charset="0"/>
              </a:rPr>
              <a:t>Réflexion </a:t>
            </a:r>
            <a:r>
              <a:rPr lang="sv-SE" sz="1600" b="1" dirty="0">
                <a:solidFill>
                  <a:srgbClr val="6D6E71"/>
                </a:solidFill>
                <a:latin typeface="Calibri" panose="020F0502020204030204" pitchFamily="34" charset="0"/>
                <a:cs typeface="Calibri" panose="020F0502020204030204" pitchFamily="34" charset="0"/>
              </a:rPr>
              <a:t>personnelle :</a:t>
            </a:r>
            <a:endParaRPr lang="sv-SE" sz="1600" dirty="0">
              <a:solidFill>
                <a:srgbClr val="6D6E71"/>
              </a:solidFill>
              <a:latin typeface="Calibri" panose="020F0502020204030204" pitchFamily="34" charset="0"/>
              <a:cs typeface="Calibri" panose="020F0502020204030204" pitchFamily="34" charset="0"/>
            </a:endParaRPr>
          </a:p>
        </p:txBody>
      </p:sp>
      <p:graphicFrame>
        <p:nvGraphicFramePr>
          <p:cNvPr id="12" name="Tabell 11">
            <a:extLst>
              <a:ext uri="{FF2B5EF4-FFF2-40B4-BE49-F238E27FC236}">
                <a16:creationId xmlns:a16="http://schemas.microsoft.com/office/drawing/2014/main" id="{3E570491-1EB5-33E6-A8B5-4006166C4140}"/>
              </a:ext>
            </a:extLst>
          </p:cNvPr>
          <p:cNvGraphicFramePr>
            <a:graphicFrameLocks noGrp="1"/>
          </p:cNvGraphicFramePr>
          <p:nvPr/>
        </p:nvGraphicFramePr>
        <p:xfrm>
          <a:off x="597358" y="1250859"/>
          <a:ext cx="8053009" cy="2808707"/>
        </p:xfrm>
        <a:graphic>
          <a:graphicData uri="http://schemas.openxmlformats.org/drawingml/2006/table">
            <a:tbl>
              <a:tblPr firstRow="1" bandRow="1">
                <a:tableStyleId>{5940675A-B579-460E-94D1-54222C63F5DA}</a:tableStyleId>
              </a:tblPr>
              <a:tblGrid>
                <a:gridCol w="3809543">
                  <a:extLst>
                    <a:ext uri="{9D8B030D-6E8A-4147-A177-3AD203B41FA5}">
                      <a16:colId xmlns:a16="http://schemas.microsoft.com/office/drawing/2014/main" val="547049103"/>
                    </a:ext>
                  </a:extLst>
                </a:gridCol>
                <a:gridCol w="4243466">
                  <a:extLst>
                    <a:ext uri="{9D8B030D-6E8A-4147-A177-3AD203B41FA5}">
                      <a16:colId xmlns:a16="http://schemas.microsoft.com/office/drawing/2014/main" val="1711036138"/>
                    </a:ext>
                  </a:extLst>
                </a:gridCol>
              </a:tblGrid>
              <a:tr h="22860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Quels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progrès ai-je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accomplis dans la réalisation de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EBDAED"/>
                    </a:solidFill>
                  </a:tcPr>
                </a:tc>
                <a:tc>
                  <a:txBody>
                    <a:bodyPr/>
                    <a:lstStyle/>
                    <a:p>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actions et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stratégies sont-elles efficaces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pour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atteindre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333688">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48224">
                <a:tc gridSpan="2">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Quelles sont les réussites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ou les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échecs que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ai connus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et qu'en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ai-je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tiré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30736821"/>
                  </a:ext>
                </a:extLst>
              </a:tr>
              <a:tr h="822935">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245610343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751F3645-244F-EB4E-09A3-B10827A30303}"/>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CDF21372-2DB3-A4E9-4126-363DEBB1F21F}"/>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2792F65-FE4F-08D0-524A-9CE24973C0B9}"/>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8C79933D-B6EB-DD13-7BC8-1C8A0B2571B6}"/>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4B3FC689-CDFF-1A91-E822-B086A4116EA8}"/>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A65913A7-439F-606B-C2CB-2455C4626E40}"/>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74CCF7A2-4654-6275-CFB4-A0F8DC5CA9BB}"/>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6CD7342-854E-721F-8B4D-28E4E495BA08}"/>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D4A37A2D-A2B6-1E36-1F38-CA6DE500486B}"/>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2D646F1B-0A79-2B43-A51A-EF8E19D255CC}"/>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078E8E1F-2B7E-5CC4-6706-F6EBDC31F8F5}"/>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100107D-18C4-3877-7201-4F391A5BE04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7E787DD0-C681-101C-0FBA-23A904F5F392}"/>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1DE64C5-1034-17E0-0EF2-EA6767AA40F2}"/>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A53EE67D-5E1A-2C9C-8007-7F3A9C983E2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05E1D838-A62B-3B0A-B600-0A6610F9D0F2}"/>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369D9048-848C-5CD8-17B9-D94C70B11D72}"/>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AC7DB637-A5FB-C809-3EF8-EC8FBE2C295B}"/>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218E1A18-1F8E-F758-0B40-0203F0BB0351}"/>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Créez votre propre cycle de développement </a:t>
            </a:r>
            <a:r>
              <a:rPr lang="sv-SE" sz="1600" b="0" dirty="0">
                <a:solidFill>
                  <a:schemeClr val="tx2">
                    <a:lumMod val="50000"/>
                  </a:schemeClr>
                </a:solidFill>
              </a:rPr>
              <a:t>personnel (4) </a:t>
            </a:r>
            <a:endParaRPr lang="sv-SE" sz="1800" b="0" dirty="0">
              <a:solidFill>
                <a:schemeClr val="tx2">
                  <a:lumMod val="50000"/>
                </a:schemeClr>
              </a:solidFill>
            </a:endParaRPr>
          </a:p>
        </p:txBody>
      </p:sp>
      <p:sp>
        <p:nvSpPr>
          <p:cNvPr id="2" name="Google Shape;526;p70">
            <a:extLst>
              <a:ext uri="{FF2B5EF4-FFF2-40B4-BE49-F238E27FC236}">
                <a16:creationId xmlns:a16="http://schemas.microsoft.com/office/drawing/2014/main" id="{AF5F8D1D-AE44-A588-960D-DEFD6F7C4B5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DAEA0CB1-D079-44AA-B57B-FADD4E8D9BFE}"/>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A967D237-784A-444E-D1F4-0EBC9E56817B}"/>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2857A870-40F7-6563-EF80-E1BC4C5BFEEB}"/>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W.16</a:t>
            </a:r>
            <a:endParaRPr sz="1401" dirty="0"/>
          </a:p>
        </p:txBody>
      </p:sp>
      <p:sp>
        <p:nvSpPr>
          <p:cNvPr id="8" name="textruta 7">
            <a:extLst>
              <a:ext uri="{FF2B5EF4-FFF2-40B4-BE49-F238E27FC236}">
                <a16:creationId xmlns:a16="http://schemas.microsoft.com/office/drawing/2014/main" id="{5EE08832-97EF-A678-C857-A0F41DC3EFFB}"/>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latin typeface="Calibri" panose="020F0502020204030204" pitchFamily="34" charset="0"/>
                <a:cs typeface="Calibri" panose="020F0502020204030204" pitchFamily="34" charset="0"/>
              </a:rPr>
              <a:t>7. </a:t>
            </a:r>
            <a:r>
              <a:rPr lang="sv-SE" sz="1600" b="1" dirty="0" err="1">
                <a:solidFill>
                  <a:srgbClr val="6D6E71"/>
                </a:solidFill>
                <a:latin typeface="Calibri" panose="020F0502020204030204" pitchFamily="34" charset="0"/>
                <a:cs typeface="Calibri" panose="020F0502020204030204" pitchFamily="34" charset="0"/>
              </a:rPr>
              <a:t>Ajustement </a:t>
            </a:r>
            <a:r>
              <a:rPr lang="sv-SE" sz="1600" b="1" dirty="0">
                <a:solidFill>
                  <a:srgbClr val="6D6E71"/>
                </a:solidFill>
                <a:latin typeface="Calibri" panose="020F0502020204030204" pitchFamily="34" charset="0"/>
                <a:cs typeface="Calibri" panose="020F0502020204030204" pitchFamily="34" charset="0"/>
              </a:rPr>
              <a:t>et adaptation :</a:t>
            </a:r>
            <a:endParaRPr lang="sv-SE" sz="1600" dirty="0">
              <a:solidFill>
                <a:srgbClr val="6D6E71"/>
              </a:solidFill>
              <a:latin typeface="Calibri" panose="020F0502020204030204" pitchFamily="34" charset="0"/>
              <a:cs typeface="Calibri" panose="020F0502020204030204" pitchFamily="34" charset="0"/>
            </a:endParaRPr>
          </a:p>
        </p:txBody>
      </p:sp>
      <p:graphicFrame>
        <p:nvGraphicFramePr>
          <p:cNvPr id="10" name="Tabell 9">
            <a:extLst>
              <a:ext uri="{FF2B5EF4-FFF2-40B4-BE49-F238E27FC236}">
                <a16:creationId xmlns:a16="http://schemas.microsoft.com/office/drawing/2014/main" id="{D47AF556-3EE9-37E0-F0BB-E7C6AA8010DB}"/>
              </a:ext>
            </a:extLst>
          </p:cNvPr>
          <p:cNvGraphicFramePr>
            <a:graphicFrameLocks noGrp="1"/>
          </p:cNvGraphicFramePr>
          <p:nvPr/>
        </p:nvGraphicFramePr>
        <p:xfrm>
          <a:off x="597358" y="1377856"/>
          <a:ext cx="8053008" cy="269257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62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Sur la base de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mon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évaluation</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quels changements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ou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ajustements dois-je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apporter à mes plans ? </a:t>
                      </a:r>
                      <a:endParaRPr lang="en-GB" sz="1100" dirty="0">
                        <a:latin typeface="Calibri" panose="020F0502020204030204" pitchFamily="34" charset="0"/>
                        <a:cs typeface="Calibri" panose="020F0502020204030204" pitchFamily="34" charset="0"/>
                      </a:endParaRPr>
                    </a:p>
                  </a:txBody>
                  <a:tcPr marL="68580" marR="68580" marT="34290" marB="34290">
                    <a:solidFill>
                      <a:srgbClr val="FCFFDB"/>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est-ce que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m'adapte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à des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circonstances changeantes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ou à de nouvelles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idées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FFEFDA"/>
                    </a:solidFill>
                  </a:tcPr>
                </a:tc>
                <a:extLst>
                  <a:ext uri="{0D108BD9-81ED-4DB2-BD59-A6C34878D82A}">
                    <a16:rowId xmlns:a16="http://schemas.microsoft.com/office/drawing/2014/main" val="2716644387"/>
                  </a:ext>
                </a:extLst>
              </a:tr>
              <a:tr h="1269281">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237">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puis-je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rester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flexible et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résistant face aux revers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ou aux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défis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3194">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0254584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FACE0D60-A98F-EC71-3D2E-13BA6C86D63A}"/>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D66DA25B-165C-857C-F689-BFA99174C2CD}"/>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4FAA8EE4-FE31-B76B-5090-5A964F086631}"/>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C35EEFCC-B351-DE9B-FA9F-4380C98D4107}"/>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0F177648-D0CA-9C3D-D5BE-2D68885E6434}"/>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18B07A02-A72B-4D06-067F-4129A58AFA9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AA7FFA04-7C83-32CE-45BF-8325BD8F8248}"/>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9021C6E4-AB6C-9940-8A47-014EB8D6F104}"/>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D27D7E3E-7746-9C89-96C8-84EF9D0F7583}"/>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15E54586-7DCD-411D-28AB-271100E5AAB6}"/>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D31626A5-65AA-4BBD-A676-00F295482967}"/>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3962F95D-1C50-8038-41E2-62E2DF650ED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653C49A-D437-D5B0-204B-44CB2EE485F0}"/>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9CC54CB5-D9AB-488F-1D5C-EA5EB27B4D5B}"/>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4855C960-7700-99B0-F3A8-3A12DA4FDEC1}"/>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50D28C97-3B69-9A22-D3D4-017B37915711}"/>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84F3E9C4-5CE2-DA06-E28D-F676F1A76D26}"/>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0141E8FD-4D68-61AE-9E74-55B5CE70F631}"/>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BC539D4E-AAD6-69D5-2665-852153DEB0CF}"/>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Créez votre propre cycle de développement </a:t>
            </a:r>
            <a:r>
              <a:rPr lang="sv-SE" sz="1600" b="0" dirty="0">
                <a:solidFill>
                  <a:schemeClr val="tx2">
                    <a:lumMod val="50000"/>
                  </a:schemeClr>
                </a:solidFill>
              </a:rPr>
              <a:t>personnel (4) </a:t>
            </a:r>
            <a:endParaRPr lang="sv-SE" sz="1800" b="0" dirty="0">
              <a:solidFill>
                <a:schemeClr val="tx2">
                  <a:lumMod val="50000"/>
                </a:schemeClr>
              </a:solidFill>
            </a:endParaRPr>
          </a:p>
        </p:txBody>
      </p:sp>
      <p:sp>
        <p:nvSpPr>
          <p:cNvPr id="2" name="Google Shape;526;p70">
            <a:extLst>
              <a:ext uri="{FF2B5EF4-FFF2-40B4-BE49-F238E27FC236}">
                <a16:creationId xmlns:a16="http://schemas.microsoft.com/office/drawing/2014/main" id="{C7A8DD74-5D06-2F81-60E5-12549E0CA31A}"/>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6B742DE4-4433-E466-0D49-93AB5FB6CBAA}"/>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A5E4615B-B227-5F30-21C4-2AAB7DD0F703}"/>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D4E76931-D916-B9EA-0DCE-9738052FC5DD}"/>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W.17</a:t>
            </a:r>
            <a:endParaRPr sz="1401" dirty="0"/>
          </a:p>
        </p:txBody>
      </p:sp>
      <p:sp>
        <p:nvSpPr>
          <p:cNvPr id="8" name="textruta 7">
            <a:extLst>
              <a:ext uri="{FF2B5EF4-FFF2-40B4-BE49-F238E27FC236}">
                <a16:creationId xmlns:a16="http://schemas.microsoft.com/office/drawing/2014/main" id="{7EC75DE9-DE5D-ADEF-E5AB-ACB1E466D586}"/>
              </a:ext>
            </a:extLst>
          </p:cNvPr>
          <p:cNvSpPr txBox="1"/>
          <p:nvPr/>
        </p:nvSpPr>
        <p:spPr>
          <a:xfrm>
            <a:off x="1385994" y="869043"/>
            <a:ext cx="4670384" cy="338554"/>
          </a:xfrm>
          <a:prstGeom prst="rect">
            <a:avLst/>
          </a:prstGeom>
          <a:noFill/>
        </p:spPr>
        <p:txBody>
          <a:bodyPr wrap="square">
            <a:spAutoFit/>
          </a:bodyPr>
          <a:lstStyle/>
          <a:p>
            <a:pPr rtl="0"/>
            <a:r>
              <a:rPr lang="sv-SE" sz="1600" b="1" dirty="0">
                <a:solidFill>
                  <a:srgbClr val="6D6E71"/>
                </a:solidFill>
                <a:latin typeface="Calibri" panose="020F0502020204030204" pitchFamily="34" charset="0"/>
                <a:cs typeface="Calibri" panose="020F0502020204030204" pitchFamily="34" charset="0"/>
              </a:rPr>
              <a:t>8. </a:t>
            </a:r>
            <a:r>
              <a:rPr lang="sv-SE" sz="1600" b="1" dirty="0" err="1">
                <a:solidFill>
                  <a:srgbClr val="6D6E71"/>
                </a:solidFill>
                <a:latin typeface="Calibri" panose="020F0502020204030204" pitchFamily="34" charset="0"/>
                <a:cs typeface="Calibri" panose="020F0502020204030204" pitchFamily="34" charset="0"/>
              </a:rPr>
              <a:t>Célébration </a:t>
            </a:r>
            <a:r>
              <a:rPr lang="sv-SE" sz="1600" b="1" dirty="0">
                <a:solidFill>
                  <a:srgbClr val="6D6E71"/>
                </a:solidFill>
                <a:latin typeface="Calibri" panose="020F0502020204030204" pitchFamily="34" charset="0"/>
                <a:cs typeface="Calibri" panose="020F0502020204030204" pitchFamily="34" charset="0"/>
              </a:rPr>
              <a:t>et </a:t>
            </a:r>
            <a:r>
              <a:rPr lang="sv-SE" sz="1600" b="1" dirty="0" err="1">
                <a:solidFill>
                  <a:srgbClr val="6D6E71"/>
                </a:solidFill>
                <a:latin typeface="Calibri" panose="020F0502020204030204" pitchFamily="34" charset="0"/>
                <a:cs typeface="Calibri" panose="020F0502020204030204" pitchFamily="34" charset="0"/>
              </a:rPr>
              <a:t>reconnaissance </a:t>
            </a:r>
            <a:r>
              <a:rPr lang="sv-SE" sz="1600" b="1" dirty="0">
                <a:solidFill>
                  <a:srgbClr val="6D6E71"/>
                </a:solidFill>
                <a:latin typeface="Calibri" panose="020F0502020204030204" pitchFamily="34" charset="0"/>
                <a:cs typeface="Calibri" panose="020F0502020204030204" pitchFamily="34" charset="0"/>
              </a:rPr>
              <a:t>:</a:t>
            </a:r>
            <a:endParaRPr lang="sv-SE" sz="1600" dirty="0">
              <a:solidFill>
                <a:srgbClr val="6D6E71"/>
              </a:solidFill>
              <a:latin typeface="Calibri" panose="020F0502020204030204" pitchFamily="34" charset="0"/>
              <a:cs typeface="Calibri" panose="020F0502020204030204" pitchFamily="34" charset="0"/>
            </a:endParaRPr>
          </a:p>
        </p:txBody>
      </p:sp>
      <p:graphicFrame>
        <p:nvGraphicFramePr>
          <p:cNvPr id="10" name="Tabell 9">
            <a:extLst>
              <a:ext uri="{FF2B5EF4-FFF2-40B4-BE49-F238E27FC236}">
                <a16:creationId xmlns:a16="http://schemas.microsoft.com/office/drawing/2014/main" id="{BA3C78B5-0309-BFAE-DCB0-B320A4556A99}"/>
              </a:ext>
            </a:extLst>
          </p:cNvPr>
          <p:cNvGraphicFramePr>
            <a:graphicFrameLocks noGrp="1"/>
          </p:cNvGraphicFramePr>
          <p:nvPr/>
        </p:nvGraphicFramePr>
        <p:xfrm>
          <a:off x="597358" y="1377856"/>
          <a:ext cx="8053008" cy="2692572"/>
        </p:xfrm>
        <a:graphic>
          <a:graphicData uri="http://schemas.openxmlformats.org/drawingml/2006/table">
            <a:tbl>
              <a:tblPr firstRow="1" bandRow="1">
                <a:tableStyleId>{5940675A-B579-460E-94D1-54222C63F5DA}</a:tableStyleId>
              </a:tblPr>
              <a:tblGrid>
                <a:gridCol w="4038303">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388620">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Quelles sont les étapes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ou les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réalisations que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j'ai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atteintes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et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les célébrer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ECD9EC"/>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est-ce que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reconnais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efforts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et mes progrès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en cours de route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accent2">
                        <a:lumMod val="20000"/>
                        <a:lumOff val="80000"/>
                      </a:schemeClr>
                    </a:solidFill>
                  </a:tcPr>
                </a:tc>
                <a:extLst>
                  <a:ext uri="{0D108BD9-81ED-4DB2-BD59-A6C34878D82A}">
                    <a16:rowId xmlns:a16="http://schemas.microsoft.com/office/drawing/2014/main" val="2716644387"/>
                  </a:ext>
                </a:extLst>
              </a:tr>
              <a:tr h="1269281">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36237">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puis-je utiliser le renforcement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positif pour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maintenir la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motivation et l'</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élan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83194">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5011169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56915E72-132E-C3EA-0F56-8DBE6C46A812}"/>
            </a:ext>
          </a:extLst>
        </p:cNvPr>
        <p:cNvGrpSpPr/>
        <p:nvPr/>
      </p:nvGrpSpPr>
      <p:grpSpPr>
        <a:xfrm>
          <a:off x="0" y="0"/>
          <a:ext cx="0" cy="0"/>
          <a:chOff x="0" y="0"/>
          <a:chExt cx="0" cy="0"/>
        </a:xfrm>
      </p:grpSpPr>
      <p:sp>
        <p:nvSpPr>
          <p:cNvPr id="677" name="Google Shape;677;p17">
            <a:extLst>
              <a:ext uri="{FF2B5EF4-FFF2-40B4-BE49-F238E27FC236}">
                <a16:creationId xmlns:a16="http://schemas.microsoft.com/office/drawing/2014/main" id="{3651C690-2B72-6A36-EDD7-02F1F94BD390}"/>
              </a:ext>
            </a:extLst>
          </p:cNvPr>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ABA36964-1EEC-E510-EBAC-DA5A5D4E3F3F}"/>
              </a:ext>
            </a:extLst>
          </p:cNvPr>
          <p:cNvGrpSpPr/>
          <p:nvPr/>
        </p:nvGrpSpPr>
        <p:grpSpPr>
          <a:xfrm>
            <a:off x="318020" y="253388"/>
            <a:ext cx="692809" cy="808420"/>
            <a:chOff x="2307546" y="2307551"/>
            <a:chExt cx="929291" cy="1082976"/>
          </a:xfrm>
        </p:grpSpPr>
        <p:grpSp>
          <p:nvGrpSpPr>
            <p:cNvPr id="679" name="Google Shape;679;p17">
              <a:extLst>
                <a:ext uri="{FF2B5EF4-FFF2-40B4-BE49-F238E27FC236}">
                  <a16:creationId xmlns:a16="http://schemas.microsoft.com/office/drawing/2014/main" id="{70D6DB8E-A0EB-EFAF-B0C5-60D09B600E05}"/>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5AC74ACF-DC9B-66E6-FE7F-B7D8C8F6A84C}"/>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EA6AF0C9-2D22-2758-C538-1BE2856068AA}"/>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DB90914-A6F8-F208-099E-7B2B46BF285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C8160700-1835-FCDD-491D-0A43AA5B2F81}"/>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A3BE1167-BEDD-A9E2-56BA-2C77AD4395CA}"/>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8B38B370-1298-17AB-A88E-A3D61DE7AC8E}"/>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2D7BBC81-84A9-09D9-EAC4-6C2B214E9894}"/>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F46102AF-EA0B-4F04-FB01-2578F286AEA1}"/>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2F6E8FFC-EEE6-ECAB-556C-CA77628F97E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5A245B52-7DF6-E934-6C03-B48503E5B446}"/>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F83F917F-2AF9-B148-2D75-CA45CE8D581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13B4648D-54E6-C004-536C-986BA693F586}"/>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B91E5608-E14E-4FCE-A996-64CAC2A0A967}"/>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E9A762B2-741C-C59C-E2FF-DE6A7E63D03F}"/>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5" name="Google Shape;529;p70">
            <a:extLst>
              <a:ext uri="{FF2B5EF4-FFF2-40B4-BE49-F238E27FC236}">
                <a16:creationId xmlns:a16="http://schemas.microsoft.com/office/drawing/2014/main" id="{3F32F8D6-F8F0-37F0-EE98-506C3F450A43}"/>
              </a:ext>
            </a:extLst>
          </p:cNvPr>
          <p:cNvSpPr txBox="1">
            <a:spLocks noGrp="1"/>
          </p:cNvSpPr>
          <p:nvPr>
            <p:ph type="body" idx="2"/>
          </p:nvPr>
        </p:nvSpPr>
        <p:spPr>
          <a:xfrm>
            <a:off x="1332868" y="335998"/>
            <a:ext cx="7371516" cy="602741"/>
          </a:xfrm>
          <a:prstGeom prst="rect">
            <a:avLst/>
          </a:prstGeom>
          <a:noFill/>
          <a:ln>
            <a:noFill/>
          </a:ln>
        </p:spPr>
        <p:txBody>
          <a:bodyPr spcFirstLastPara="1" vert="horz" wrap="square" lIns="91426" tIns="91426" rIns="91426" bIns="91426" rtlCol="0" anchor="t" anchorCtr="0">
            <a:noAutofit/>
          </a:bodyPr>
          <a:lstStyle/>
          <a:p>
            <a:pPr marL="0" indent="0"/>
            <a:r>
              <a:rPr lang="sv-SE" sz="2400" dirty="0" err="1">
                <a:solidFill>
                  <a:srgbClr val="FF9933"/>
                </a:solidFill>
              </a:rPr>
              <a:t>Feuille de travail </a:t>
            </a:r>
            <a:r>
              <a:rPr lang="sv-SE" sz="2400" dirty="0">
                <a:solidFill>
                  <a:srgbClr val="FF9933"/>
                </a:solidFill>
              </a:rPr>
              <a:t>: </a:t>
            </a:r>
            <a:r>
              <a:rPr lang="sv-SE" sz="1600" b="0" dirty="0" err="1">
                <a:solidFill>
                  <a:schemeClr val="tx2">
                    <a:lumMod val="50000"/>
                  </a:schemeClr>
                </a:solidFill>
              </a:rPr>
              <a:t>Créez votre propre cycle de développement </a:t>
            </a:r>
            <a:r>
              <a:rPr lang="sv-SE" sz="1600" b="0" dirty="0">
                <a:solidFill>
                  <a:schemeClr val="tx2">
                    <a:lumMod val="50000"/>
                  </a:schemeClr>
                </a:solidFill>
              </a:rPr>
              <a:t>personnel (4) </a:t>
            </a:r>
            <a:endParaRPr lang="sv-SE" sz="1800" b="0" dirty="0">
              <a:solidFill>
                <a:schemeClr val="tx2">
                  <a:lumMod val="50000"/>
                </a:schemeClr>
              </a:solidFill>
            </a:endParaRPr>
          </a:p>
        </p:txBody>
      </p:sp>
      <p:sp>
        <p:nvSpPr>
          <p:cNvPr id="2" name="Google Shape;526;p70">
            <a:extLst>
              <a:ext uri="{FF2B5EF4-FFF2-40B4-BE49-F238E27FC236}">
                <a16:creationId xmlns:a16="http://schemas.microsoft.com/office/drawing/2014/main" id="{DF2D0DA3-B2C8-A1F9-0400-89D795B48CBE}"/>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3" name="Google Shape;527;p70">
            <a:extLst>
              <a:ext uri="{FF2B5EF4-FFF2-40B4-BE49-F238E27FC236}">
                <a16:creationId xmlns:a16="http://schemas.microsoft.com/office/drawing/2014/main" id="{4F244452-34F7-457A-1B15-29A2EB62C887}"/>
              </a:ext>
            </a:extLst>
          </p:cNvPr>
          <p:cNvSpPr/>
          <p:nvPr/>
        </p:nvSpPr>
        <p:spPr>
          <a:xfrm>
            <a:off x="1385994" y="87447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4" name="Google Shape;895;p81">
            <a:extLst>
              <a:ext uri="{FF2B5EF4-FFF2-40B4-BE49-F238E27FC236}">
                <a16:creationId xmlns:a16="http://schemas.microsoft.com/office/drawing/2014/main" id="{91AFA1F4-F9FF-45A2-34F0-9C7E6C2B8C06}"/>
              </a:ext>
            </a:extLst>
          </p:cNvPr>
          <p:cNvSpPr/>
          <p:nvPr/>
        </p:nvSpPr>
        <p:spPr>
          <a:xfrm>
            <a:off x="2" y="4143739"/>
            <a:ext cx="9144000" cy="999764"/>
          </a:xfrm>
          <a:prstGeom prst="rect">
            <a:avLst/>
          </a:prstGeom>
          <a:solidFill>
            <a:srgbClr val="588F92"/>
          </a:solidFill>
          <a:ln>
            <a:noFill/>
          </a:ln>
        </p:spPr>
        <p:txBody>
          <a:bodyPr spcFirstLastPara="1" wrap="square" lIns="91426" tIns="45700" rIns="91426" bIns="45700" anchor="ctr" anchorCtr="0">
            <a:noAutofit/>
          </a:bodyPr>
          <a:lstStyle/>
          <a:p>
            <a:pPr algn="ctr"/>
            <a:endParaRPr sz="1401" dirty="0">
              <a:solidFill>
                <a:schemeClr val="lt1"/>
              </a:solidFill>
            </a:endParaRPr>
          </a:p>
        </p:txBody>
      </p:sp>
      <p:sp>
        <p:nvSpPr>
          <p:cNvPr id="6" name="Google Shape;899;p81">
            <a:extLst>
              <a:ext uri="{FF2B5EF4-FFF2-40B4-BE49-F238E27FC236}">
                <a16:creationId xmlns:a16="http://schemas.microsoft.com/office/drawing/2014/main" id="{B149DBD0-CC7E-281D-AE8D-695F3CC0D374}"/>
              </a:ext>
            </a:extLst>
          </p:cNvPr>
          <p:cNvSpPr txBox="1"/>
          <p:nvPr/>
        </p:nvSpPr>
        <p:spPr>
          <a:xfrm>
            <a:off x="105754" y="4379339"/>
            <a:ext cx="1802559" cy="968169"/>
          </a:xfrm>
          <a:prstGeom prst="rect">
            <a:avLst/>
          </a:prstGeom>
          <a:noFill/>
          <a:ln>
            <a:noFill/>
          </a:ln>
        </p:spPr>
        <p:txBody>
          <a:bodyPr spcFirstLastPara="1" wrap="square" lIns="91426" tIns="45700" rIns="91426" bIns="45700" anchor="t" anchorCtr="0">
            <a:normAutofit/>
          </a:bodyPr>
          <a:lstStyle/>
          <a:p>
            <a:pPr>
              <a:lnSpc>
                <a:spcPct val="72399"/>
              </a:lnSpc>
            </a:pPr>
            <a:r>
              <a:rPr lang="it" sz="5001" b="1" dirty="0">
                <a:solidFill>
                  <a:schemeClr val="lt1"/>
                </a:solidFill>
                <a:latin typeface="Calibri"/>
                <a:ea typeface="Calibri"/>
                <a:cs typeface="Calibri"/>
                <a:sym typeface="Calibri"/>
              </a:rPr>
              <a:t>W.18</a:t>
            </a:r>
            <a:endParaRPr sz="1401" dirty="0"/>
          </a:p>
        </p:txBody>
      </p:sp>
      <p:sp>
        <p:nvSpPr>
          <p:cNvPr id="8" name="textruta 7">
            <a:extLst>
              <a:ext uri="{FF2B5EF4-FFF2-40B4-BE49-F238E27FC236}">
                <a16:creationId xmlns:a16="http://schemas.microsoft.com/office/drawing/2014/main" id="{564E0AFB-4F7B-D118-C53C-B84BDE8DCFA0}"/>
              </a:ext>
            </a:extLst>
          </p:cNvPr>
          <p:cNvSpPr txBox="1"/>
          <p:nvPr/>
        </p:nvSpPr>
        <p:spPr>
          <a:xfrm>
            <a:off x="1385994" y="869043"/>
            <a:ext cx="4670384" cy="415498"/>
          </a:xfrm>
          <a:prstGeom prst="rect">
            <a:avLst/>
          </a:prstGeom>
          <a:noFill/>
        </p:spPr>
        <p:txBody>
          <a:bodyPr wrap="square">
            <a:spAutoFit/>
          </a:bodyPr>
          <a:lstStyle/>
          <a:p>
            <a:pPr rtl="0"/>
            <a:r>
              <a:rPr lang="sv-SE" sz="2000" b="1" dirty="0">
                <a:solidFill>
                  <a:srgbClr val="6D6E71"/>
                </a:solidFill>
                <a:latin typeface="Calibri" panose="020F0502020204030204" pitchFamily="34" charset="0"/>
                <a:cs typeface="Calibri" panose="020F0502020204030204" pitchFamily="34" charset="0"/>
              </a:rPr>
              <a:t>9. </a:t>
            </a:r>
            <a:r>
              <a:rPr lang="sv-SE" sz="2000" b="1" dirty="0" err="1">
                <a:solidFill>
                  <a:srgbClr val="6D6E71"/>
                </a:solidFill>
                <a:latin typeface="Calibri" panose="020F0502020204030204" pitchFamily="34" charset="0"/>
                <a:cs typeface="Calibri" panose="020F0502020204030204" pitchFamily="34" charset="0"/>
              </a:rPr>
              <a:t>Renouvellement </a:t>
            </a:r>
            <a:r>
              <a:rPr lang="sv-SE" sz="2000" b="1" dirty="0">
                <a:solidFill>
                  <a:srgbClr val="6D6E71"/>
                </a:solidFill>
                <a:latin typeface="Calibri" panose="020F0502020204030204" pitchFamily="34" charset="0"/>
                <a:cs typeface="Calibri" panose="020F0502020204030204" pitchFamily="34" charset="0"/>
              </a:rPr>
              <a:t>:</a:t>
            </a:r>
            <a:endParaRPr lang="sv-SE" dirty="0">
              <a:solidFill>
                <a:srgbClr val="6D6E71"/>
              </a:solidFill>
              <a:latin typeface="Calibri" panose="020F0502020204030204" pitchFamily="34" charset="0"/>
              <a:cs typeface="Calibri" panose="020F0502020204030204" pitchFamily="34" charset="0"/>
            </a:endParaRPr>
          </a:p>
        </p:txBody>
      </p:sp>
      <p:graphicFrame>
        <p:nvGraphicFramePr>
          <p:cNvPr id="10" name="Tabell 9">
            <a:extLst>
              <a:ext uri="{FF2B5EF4-FFF2-40B4-BE49-F238E27FC236}">
                <a16:creationId xmlns:a16="http://schemas.microsoft.com/office/drawing/2014/main" id="{B3D22ECD-42BC-D5BE-F9E4-7E260E4B9877}"/>
              </a:ext>
            </a:extLst>
          </p:cNvPr>
          <p:cNvGraphicFramePr>
            <a:graphicFrameLocks noGrp="1"/>
          </p:cNvGraphicFramePr>
          <p:nvPr>
            <p:extLst>
              <p:ext uri="{D42A27DB-BD31-4B8C-83A1-F6EECF244321}">
                <p14:modId xmlns:p14="http://schemas.microsoft.com/office/powerpoint/2010/main" val="3147698783"/>
              </p:ext>
            </p:extLst>
          </p:nvPr>
        </p:nvGraphicFramePr>
        <p:xfrm>
          <a:off x="597358" y="1377857"/>
          <a:ext cx="8053007" cy="2738241"/>
        </p:xfrm>
        <a:graphic>
          <a:graphicData uri="http://schemas.openxmlformats.org/drawingml/2006/table">
            <a:tbl>
              <a:tblPr firstRow="1" bandRow="1">
                <a:tableStyleId>{5940675A-B579-460E-94D1-54222C63F5DA}</a:tableStyleId>
              </a:tblPr>
              <a:tblGrid>
                <a:gridCol w="4038302">
                  <a:extLst>
                    <a:ext uri="{9D8B030D-6E8A-4147-A177-3AD203B41FA5}">
                      <a16:colId xmlns:a16="http://schemas.microsoft.com/office/drawing/2014/main" val="547049103"/>
                    </a:ext>
                  </a:extLst>
                </a:gridCol>
                <a:gridCol w="4014705">
                  <a:extLst>
                    <a:ext uri="{9D8B030D-6E8A-4147-A177-3AD203B41FA5}">
                      <a16:colId xmlns:a16="http://schemas.microsoft.com/office/drawing/2014/main" val="1711036138"/>
                    </a:ext>
                  </a:extLst>
                </a:gridCol>
              </a:tblGrid>
              <a:tr h="537543">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Quels sont les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nouveaux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ou les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nouvelles</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aspirations que je souhaite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poursuivre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FDFFDC"/>
                    </a:solidFill>
                  </a:tcPr>
                </a:tc>
                <a:tc>
                  <a:txBody>
                    <a:bodyPr/>
                    <a:lstStyle/>
                    <a:p>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puis-je appliquer ce que j'ai appris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au cours d'</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un cycle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pour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éclairer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mes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objectifs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et mes actions au cours du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cycle suivant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a:t>
                      </a:r>
                      <a:endParaRPr lang="en-GB" sz="1100" dirty="0">
                        <a:latin typeface="Calibri" panose="020F0502020204030204" pitchFamily="34" charset="0"/>
                        <a:cs typeface="Calibri" panose="020F0502020204030204" pitchFamily="34" charset="0"/>
                      </a:endParaRPr>
                    </a:p>
                  </a:txBody>
                  <a:tcPr marL="68580" marR="68580" marT="34290" marB="34290">
                    <a:solidFill>
                      <a:srgbClr val="FFEFDA"/>
                    </a:solidFill>
                  </a:tcPr>
                </a:tc>
                <a:extLst>
                  <a:ext uri="{0D108BD9-81ED-4DB2-BD59-A6C34878D82A}">
                    <a16:rowId xmlns:a16="http://schemas.microsoft.com/office/drawing/2014/main" val="2716644387"/>
                  </a:ext>
                </a:extLst>
              </a:tr>
              <a:tr h="1193863">
                <a:tc>
                  <a:txBody>
                    <a:bodyPr/>
                    <a:lstStyle/>
                    <a:p>
                      <a:endParaRPr lang="en-GB" sz="1100" dirty="0"/>
                    </a:p>
                  </a:txBody>
                  <a:tcPr marL="68580" marR="68580" marT="34290" marB="34290"/>
                </a:tc>
                <a:tc>
                  <a:txBody>
                    <a:bodyPr/>
                    <a:lstStyle/>
                    <a:p>
                      <a:endParaRPr lang="en-GB" sz="1100" dirty="0"/>
                    </a:p>
                  </a:txBody>
                  <a:tcPr marL="68580" marR="68580" marT="34290" marB="34290"/>
                </a:tc>
                <a:extLst>
                  <a:ext uri="{0D108BD9-81ED-4DB2-BD59-A6C34878D82A}">
                    <a16:rowId xmlns:a16="http://schemas.microsoft.com/office/drawing/2014/main" val="4075188964"/>
                  </a:ext>
                </a:extLst>
              </a:tr>
              <a:tr h="222200">
                <a:tc gridSpan="2">
                  <a:txBody>
                    <a:bodyPr/>
                    <a:lstStyle/>
                    <a:p>
                      <a:pPr algn="l"/>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Comment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puis-je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maintenir un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sentiment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de curiosité</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 de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croissance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et de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renouveau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dans mon </a:t>
                      </a:r>
                      <a:r>
                        <a:rPr lang="sv-SE" sz="1100" b="0" i="0" u="none" strike="noStrike" cap="none" dirty="0" err="1">
                          <a:solidFill>
                            <a:srgbClr val="6D6E71"/>
                          </a:solidFill>
                          <a:effectLst/>
                          <a:latin typeface="Calibri" panose="020F0502020204030204" pitchFamily="34" charset="0"/>
                          <a:ea typeface="Arial"/>
                          <a:cs typeface="Calibri" panose="020F0502020204030204" pitchFamily="34" charset="0"/>
                          <a:sym typeface="Arial"/>
                        </a:rPr>
                        <a:t>parcours de développement </a:t>
                      </a:r>
                      <a:r>
                        <a:rPr lang="sv-SE" sz="1100" b="0" i="0" u="none" strike="noStrike" cap="none" dirty="0">
                          <a:solidFill>
                            <a:srgbClr val="6D6E71"/>
                          </a:solidFill>
                          <a:effectLst/>
                          <a:latin typeface="Calibri" panose="020F0502020204030204" pitchFamily="34" charset="0"/>
                          <a:ea typeface="Arial"/>
                          <a:cs typeface="Calibri" panose="020F0502020204030204" pitchFamily="34" charset="0"/>
                          <a:sym typeface="Arial"/>
                        </a:rPr>
                        <a:t>personnel ?</a:t>
                      </a:r>
                      <a:endParaRPr lang="en-GB" sz="1100" dirty="0">
                        <a:latin typeface="Calibri" panose="020F0502020204030204" pitchFamily="34" charset="0"/>
                        <a:cs typeface="Calibri" panose="020F0502020204030204" pitchFamily="34" charset="0"/>
                      </a:endParaRPr>
                    </a:p>
                  </a:txBody>
                  <a:tcPr marL="68580" marR="68580" marT="34290" marB="34290">
                    <a:solidFill>
                      <a:schemeClr val="tx2">
                        <a:lumMod val="10000"/>
                        <a:lumOff val="90000"/>
                      </a:schemeClr>
                    </a:solidFill>
                  </a:tcPr>
                </a:tc>
                <a:tc hMerge="1">
                  <a:txBody>
                    <a:bodyPr/>
                    <a:lstStyle/>
                    <a:p>
                      <a:endParaRPr lang="en-GB" dirty="0"/>
                    </a:p>
                  </a:txBody>
                  <a:tcPr/>
                </a:tc>
                <a:extLst>
                  <a:ext uri="{0D108BD9-81ED-4DB2-BD59-A6C34878D82A}">
                    <a16:rowId xmlns:a16="http://schemas.microsoft.com/office/drawing/2014/main" val="30736821"/>
                  </a:ext>
                </a:extLst>
              </a:tr>
              <a:tr h="736658">
                <a:tc gridSpan="2">
                  <a:txBody>
                    <a:bodyPr/>
                    <a:lstStyle/>
                    <a:p>
                      <a:endParaRPr lang="en-GB" sz="1100" dirty="0"/>
                    </a:p>
                  </a:txBody>
                  <a:tcPr marL="68580" marR="68580" marT="34290" marB="34290"/>
                </a:tc>
                <a:tc hMerge="1">
                  <a:txBody>
                    <a:bodyPr/>
                    <a:lstStyle/>
                    <a:p>
                      <a:endParaRPr lang="en-GB"/>
                    </a:p>
                  </a:txBody>
                  <a:tcPr/>
                </a:tc>
                <a:extLst>
                  <a:ext uri="{0D108BD9-81ED-4DB2-BD59-A6C34878D82A}">
                    <a16:rowId xmlns:a16="http://schemas.microsoft.com/office/drawing/2014/main" val="2890682621"/>
                  </a:ext>
                </a:extLst>
              </a:tr>
            </a:tbl>
          </a:graphicData>
        </a:graphic>
      </p:graphicFrame>
    </p:spTree>
    <p:extLst>
      <p:ext uri="{BB962C8B-B14F-4D97-AF65-F5344CB8AC3E}">
        <p14:creationId xmlns:p14="http://schemas.microsoft.com/office/powerpoint/2010/main" val="19013295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80744D06-ECC4-0D13-F91D-7C9A388906F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B949AAA-8BEC-5160-A1D8-2E19FF40E486}"/>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25FBF5B9-6072-92ED-1CB6-EA95E0C1C2A5}"/>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20198EE8-84BE-801E-37AD-D0EEB7BE543A}"/>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lgn="l" rtl="0" fontAlgn="base">
              <a:buFont typeface="Wingdings" pitchFamily="2" charset="2"/>
              <a:buChar char="Ø"/>
            </a:pPr>
            <a:r>
              <a:rPr lang="sv-SE" sz="1600" dirty="0" err="1">
                <a:solidFill>
                  <a:schemeClr val="tx2">
                    <a:lumMod val="50000"/>
                  </a:schemeClr>
                </a:solidFill>
                <a:latin typeface="Calibri" panose="020F0502020204030204" pitchFamily="34" charset="0"/>
                <a:cs typeface="Calibri" panose="020F0502020204030204" pitchFamily="34" charset="0"/>
              </a:rPr>
              <a:t>Sur </a:t>
            </a:r>
            <a:r>
              <a:rPr lang="sv-SE" sz="1600" dirty="0">
                <a:solidFill>
                  <a:schemeClr val="tx2">
                    <a:lumMod val="50000"/>
                  </a:schemeClr>
                </a:solidFill>
                <a:latin typeface="Calibri" panose="020F0502020204030204" pitchFamily="34" charset="0"/>
                <a:cs typeface="Calibri" panose="020F0502020204030204" pitchFamily="34" charset="0"/>
              </a:rPr>
              <a:t>la</a:t>
            </a:r>
            <a:r>
              <a:rPr lang="sv-SE" sz="1600" dirty="0" err="1">
                <a:solidFill>
                  <a:schemeClr val="tx2">
                    <a:lumMod val="50000"/>
                  </a:schemeClr>
                </a:solidFill>
                <a:latin typeface="Calibri" panose="020F0502020204030204" pitchFamily="34" charset="0"/>
                <a:cs typeface="Calibri" panose="020F0502020204030204" pitchFamily="34" charset="0"/>
              </a:rPr>
              <a:t> base de cet exercice</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quels sont les trois enseignements les plus importants que vous en tirez </a:t>
            </a:r>
            <a:r>
              <a:rPr lang="sv-SE" sz="1600" dirty="0">
                <a:solidFill>
                  <a:schemeClr val="tx2">
                    <a:lumMod val="50000"/>
                  </a:schemeClr>
                </a:solidFill>
                <a:latin typeface="Calibri" panose="020F0502020204030204" pitchFamily="34" charset="0"/>
                <a:cs typeface="Calibri" panose="020F0502020204030204" pitchFamily="34" charset="0"/>
              </a:rPr>
              <a:t>?</a:t>
            </a:r>
          </a:p>
          <a:p>
            <a:pPr marL="514352" indent="-285750" algn="l" rtl="0" fontAlgn="base">
              <a:buFont typeface="Wingdings" pitchFamily="2" charset="2"/>
              <a:buChar char="Ø"/>
            </a:pPr>
            <a:r>
              <a:rPr lang="sv-SE" sz="1600" dirty="0" err="1">
                <a:solidFill>
                  <a:schemeClr val="tx2">
                    <a:lumMod val="50000"/>
                  </a:schemeClr>
                </a:solidFill>
                <a:latin typeface="Calibri" panose="020F0502020204030204" pitchFamily="34" charset="0"/>
                <a:cs typeface="Calibri" panose="020F0502020204030204" pitchFamily="34" charset="0"/>
              </a:rPr>
              <a:t>Qu'est-ce qui a été difficile </a:t>
            </a:r>
            <a:r>
              <a:rPr lang="sv-SE" sz="1600" dirty="0">
                <a:solidFill>
                  <a:schemeClr val="tx2">
                    <a:lumMod val="50000"/>
                  </a:schemeClr>
                </a:solidFill>
                <a:latin typeface="Calibri" panose="020F0502020204030204" pitchFamily="34" charset="0"/>
                <a:cs typeface="Calibri" panose="020F0502020204030204" pitchFamily="34" charset="0"/>
              </a:rPr>
              <a:t>? </a:t>
            </a:r>
          </a:p>
          <a:p>
            <a:pPr marL="514352" indent="-285750" algn="l" rtl="0" fontAlgn="base">
              <a:buFont typeface="Wingdings" pitchFamily="2" charset="2"/>
              <a:buChar char="Ø"/>
            </a:pPr>
            <a:r>
              <a:rPr lang="sv-SE" sz="1600" dirty="0">
                <a:solidFill>
                  <a:schemeClr val="tx2">
                    <a:lumMod val="50000"/>
                  </a:schemeClr>
                </a:solidFill>
                <a:latin typeface="Calibri" panose="020F0502020204030204" pitchFamily="34" charset="0"/>
                <a:cs typeface="Calibri" panose="020F0502020204030204" pitchFamily="34" charset="0"/>
              </a:rPr>
              <a:t>Avez-vous </a:t>
            </a:r>
            <a:r>
              <a:rPr lang="sv-SE" sz="1600" dirty="0" err="1">
                <a:solidFill>
                  <a:schemeClr val="tx2">
                    <a:lumMod val="50000"/>
                  </a:schemeClr>
                </a:solidFill>
                <a:latin typeface="Calibri" panose="020F0502020204030204" pitchFamily="34" charset="0"/>
                <a:cs typeface="Calibri" panose="020F0502020204030204" pitchFamily="34" charset="0"/>
              </a:rPr>
              <a:t>besoin d'aide </a:t>
            </a:r>
            <a:r>
              <a:rPr lang="sv-SE" sz="1600" dirty="0">
                <a:solidFill>
                  <a:schemeClr val="tx2">
                    <a:lumMod val="50000"/>
                  </a:schemeClr>
                </a:solidFill>
                <a:latin typeface="Calibri" panose="020F0502020204030204" pitchFamily="34" charset="0"/>
                <a:cs typeface="Calibri" panose="020F0502020204030204" pitchFamily="34" charset="0"/>
              </a:rPr>
              <a:t>pour aller de l'</a:t>
            </a:r>
            <a:r>
              <a:rPr lang="sv-SE" sz="1600" dirty="0" err="1">
                <a:solidFill>
                  <a:schemeClr val="tx2">
                    <a:lumMod val="50000"/>
                  </a:schemeClr>
                </a:solidFill>
                <a:latin typeface="Calibri" panose="020F0502020204030204" pitchFamily="34" charset="0"/>
                <a:cs typeface="Calibri" panose="020F0502020204030204" pitchFamily="34" charset="0"/>
              </a:rPr>
              <a:t>avant </a:t>
            </a:r>
            <a:r>
              <a:rPr lang="sv-SE" sz="1600" dirty="0">
                <a:solidFill>
                  <a:schemeClr val="tx2">
                    <a:lumMod val="50000"/>
                  </a:schemeClr>
                </a:solidFill>
                <a:latin typeface="Calibri" panose="020F0502020204030204" pitchFamily="34" charset="0"/>
                <a:cs typeface="Calibri" panose="020F0502020204030204" pitchFamily="34" charset="0"/>
              </a:rPr>
              <a:t>? </a:t>
            </a:r>
            <a:r>
              <a:rPr lang="sv-SE" sz="1600" dirty="0" err="1">
                <a:solidFill>
                  <a:schemeClr val="tx2">
                    <a:lumMod val="50000"/>
                  </a:schemeClr>
                </a:solidFill>
                <a:latin typeface="Calibri" panose="020F0502020204030204" pitchFamily="34" charset="0"/>
                <a:cs typeface="Calibri" panose="020F0502020204030204" pitchFamily="34" charset="0"/>
              </a:rPr>
              <a:t>Si </a:t>
            </a:r>
            <a:r>
              <a:rPr lang="sv-SE" sz="1600" dirty="0">
                <a:solidFill>
                  <a:schemeClr val="tx2">
                    <a:lumMod val="50000"/>
                  </a:schemeClr>
                </a:solidFill>
                <a:latin typeface="Calibri" panose="020F0502020204030204" pitchFamily="34" charset="0"/>
                <a:cs typeface="Calibri" panose="020F0502020204030204" pitchFamily="34" charset="0"/>
              </a:rPr>
              <a:t>oui, </a:t>
            </a:r>
            <a:r>
              <a:rPr lang="sv-SE" sz="1600" dirty="0" err="1">
                <a:solidFill>
                  <a:schemeClr val="tx2">
                    <a:lumMod val="50000"/>
                  </a:schemeClr>
                </a:solidFill>
                <a:latin typeface="Calibri" panose="020F0502020204030204" pitchFamily="34" charset="0"/>
                <a:cs typeface="Calibri" panose="020F0502020204030204" pitchFamily="34" charset="0"/>
              </a:rPr>
              <a:t>quelle est la prochaine </a:t>
            </a:r>
            <a:r>
              <a:rPr lang="sv-SE" sz="1600" dirty="0">
                <a:solidFill>
                  <a:schemeClr val="tx2">
                    <a:lumMod val="50000"/>
                  </a:schemeClr>
                </a:solidFill>
                <a:latin typeface="Calibri" panose="020F0502020204030204" pitchFamily="34" charset="0"/>
                <a:cs typeface="Calibri" panose="020F0502020204030204" pitchFamily="34" charset="0"/>
              </a:rPr>
              <a:t>étape ? </a:t>
            </a:r>
            <a:endParaRPr lang="en-GB" sz="1600" dirty="0"/>
          </a:p>
          <a:p>
            <a:pPr marL="0" indent="0"/>
            <a:endParaRPr lang="en-GB" sz="1600" dirty="0"/>
          </a:p>
          <a:p>
            <a:pPr marL="0" indent="0"/>
            <a:endParaRPr lang="en-GB" sz="1600" dirty="0"/>
          </a:p>
          <a:p>
            <a:pPr marL="0" indent="0"/>
            <a:endParaRPr lang="en-GB" sz="1600" dirty="0"/>
          </a:p>
        </p:txBody>
      </p:sp>
      <p:sp>
        <p:nvSpPr>
          <p:cNvPr id="675" name="Google Shape;675;p17">
            <a:extLst>
              <a:ext uri="{FF2B5EF4-FFF2-40B4-BE49-F238E27FC236}">
                <a16:creationId xmlns:a16="http://schemas.microsoft.com/office/drawing/2014/main" id="{68FBBBBD-3A86-C5DC-9F95-2A5A54D44F8F}"/>
              </a:ext>
            </a:extLst>
          </p:cNvPr>
          <p:cNvSpPr txBox="1">
            <a:spLocks noGrp="1"/>
          </p:cNvSpPr>
          <p:nvPr>
            <p:ph type="body" idx="2"/>
          </p:nvPr>
        </p:nvSpPr>
        <p:spPr>
          <a:xfrm>
            <a:off x="1315113" y="353755"/>
            <a:ext cx="7633815" cy="783671"/>
          </a:xfrm>
          <a:prstGeom prst="rect">
            <a:avLst/>
          </a:prstGeom>
          <a:noFill/>
          <a:ln>
            <a:noFill/>
          </a:ln>
        </p:spPr>
        <p:txBody>
          <a:bodyPr spcFirstLastPara="1" wrap="square" lIns="91426" tIns="91426" rIns="91426" bIns="91426" anchor="t" anchorCtr="0">
            <a:noAutofit/>
          </a:bodyPr>
          <a:lstStyle/>
          <a:p>
            <a:pPr marL="0" indent="0"/>
            <a:r>
              <a:rPr lang="en-GB" sz="2000" dirty="0">
                <a:solidFill>
                  <a:srgbClr val="FF9933"/>
                </a:solidFill>
              </a:rPr>
              <a:t>Exercice : </a:t>
            </a:r>
            <a:r>
              <a:rPr lang="en-GB" sz="1600" b="0" dirty="0">
                <a:solidFill>
                  <a:schemeClr val="tx2">
                    <a:lumMod val="50000"/>
                  </a:schemeClr>
                </a:solidFill>
              </a:rPr>
              <a:t>Prenez le temps de réfléchir aux questions suivantes et </a:t>
            </a:r>
            <a:r>
              <a:rPr lang="en-GB" sz="1600" b="0" dirty="0" err="1">
                <a:solidFill>
                  <a:schemeClr val="tx2">
                    <a:lumMod val="50000"/>
                  </a:schemeClr>
                </a:solidFill>
              </a:rPr>
              <a:t>notez</a:t>
            </a:r>
            <a:r>
              <a:rPr lang="en-GB" sz="1600" b="0" dirty="0">
                <a:solidFill>
                  <a:schemeClr val="tx2">
                    <a:lumMod val="50000"/>
                  </a:schemeClr>
                </a:solidFill>
              </a:rPr>
              <a:t> </a:t>
            </a:r>
            <a:r>
              <a:rPr lang="en-GB" sz="1600" b="0" dirty="0" err="1">
                <a:solidFill>
                  <a:schemeClr val="tx2">
                    <a:lumMod val="50000"/>
                  </a:schemeClr>
                </a:solidFill>
              </a:rPr>
              <a:t>vos</a:t>
            </a:r>
            <a:r>
              <a:rPr lang="en-GB" sz="1600" b="0" dirty="0">
                <a:solidFill>
                  <a:schemeClr val="tx2">
                    <a:lumMod val="50000"/>
                  </a:schemeClr>
                </a:solidFill>
              </a:rPr>
              <a:t> </a:t>
            </a:r>
            <a:r>
              <a:rPr lang="en-GB" sz="1600" b="0" dirty="0" err="1">
                <a:solidFill>
                  <a:schemeClr val="tx2">
                    <a:lumMod val="50000"/>
                  </a:schemeClr>
                </a:solidFill>
              </a:rPr>
              <a:t>réflexions</a:t>
            </a:r>
            <a:endParaRPr lang="en-GB" sz="1600" b="0" dirty="0">
              <a:solidFill>
                <a:schemeClr val="tx2">
                  <a:lumMod val="50000"/>
                </a:schemeClr>
              </a:solidFill>
            </a:endParaRPr>
          </a:p>
        </p:txBody>
      </p:sp>
      <p:sp>
        <p:nvSpPr>
          <p:cNvPr id="677" name="Google Shape;677;p17">
            <a:extLst>
              <a:ext uri="{FF2B5EF4-FFF2-40B4-BE49-F238E27FC236}">
                <a16:creationId xmlns:a16="http://schemas.microsoft.com/office/drawing/2014/main" id="{69BC0A55-7604-C12A-0BAD-D6FFDA9568FA}"/>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1255859F-3E5F-7727-6B59-5807009FAEBC}"/>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B272E6EC-7C6C-BF9E-6A28-F379535343D4}"/>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C998B5B7-698C-6EDA-73F3-9C0243E11E9B}"/>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FFA9D53E-5940-14DE-450B-DDFDF848A0A5}"/>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D55FB484-DE12-0B9A-5C51-114623954C73}"/>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8E20C5BB-2E1A-9131-623D-0510087194F2}"/>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FA7F1E9E-1B97-F219-F025-2C355A37AB89}"/>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7A7B42E3-9C3F-6C8E-5386-917814FEA547}"/>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9FE039F1-C0B9-1D14-9F2A-B5E954CC98BE}"/>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CBB86A7F-E758-8FE2-0628-1E1082A0CD7B}"/>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9A5BEBE2-4DE2-DAF6-F6EF-0D59F1F7655E}"/>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3F4F0CE5-5A8C-A8E1-9E6E-CD76219B3DE6}"/>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1A005264-393B-3BF0-0413-D0B75676E17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3576FC38-5453-C77B-CA0B-501E0CD066FF}"/>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D87104DD-A547-52B2-C37B-68805B79C8C5}"/>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34234060-D8D4-913C-D854-B76A60E03378}"/>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DFF0FF5F-A79C-14A4-73E4-E5DC73B3BE12}"/>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E.19</a:t>
            </a:r>
            <a:endParaRPr sz="3000" dirty="0">
              <a:solidFill>
                <a:srgbClr val="FF9934"/>
              </a:solidFill>
            </a:endParaRPr>
          </a:p>
        </p:txBody>
      </p:sp>
      <p:sp>
        <p:nvSpPr>
          <p:cNvPr id="3" name="ZoneTexte 2">
            <a:extLst>
              <a:ext uri="{FF2B5EF4-FFF2-40B4-BE49-F238E27FC236}">
                <a16:creationId xmlns:a16="http://schemas.microsoft.com/office/drawing/2014/main" id="{F08BE0FD-74DE-7949-78B5-76BF3B587864}"/>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1537841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25">
          <a:extLst>
            <a:ext uri="{FF2B5EF4-FFF2-40B4-BE49-F238E27FC236}">
              <a16:creationId xmlns:a16="http://schemas.microsoft.com/office/drawing/2014/main" id="{C4F59CD5-81C3-45D1-9E76-98ED0ABC11E8}"/>
            </a:ext>
          </a:extLst>
        </p:cNvPr>
        <p:cNvGrpSpPr/>
        <p:nvPr/>
      </p:nvGrpSpPr>
      <p:grpSpPr>
        <a:xfrm>
          <a:off x="0" y="0"/>
          <a:ext cx="0" cy="0"/>
          <a:chOff x="0" y="0"/>
          <a:chExt cx="0" cy="0"/>
        </a:xfrm>
      </p:grpSpPr>
      <p:sp>
        <p:nvSpPr>
          <p:cNvPr id="526" name="Google Shape;526;p70">
            <a:extLst>
              <a:ext uri="{FF2B5EF4-FFF2-40B4-BE49-F238E27FC236}">
                <a16:creationId xmlns:a16="http://schemas.microsoft.com/office/drawing/2014/main" id="{3C6A8A57-60A8-5E91-048C-B2B50CDD0C98}"/>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7" name="Google Shape;527;p70">
            <a:extLst>
              <a:ext uri="{FF2B5EF4-FFF2-40B4-BE49-F238E27FC236}">
                <a16:creationId xmlns:a16="http://schemas.microsoft.com/office/drawing/2014/main" id="{1ABF3C82-C7C5-7AEC-FA51-B6C2D7A2B520}"/>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sz="1051" dirty="0"/>
          </a:p>
        </p:txBody>
      </p:sp>
      <p:sp>
        <p:nvSpPr>
          <p:cNvPr id="528" name="Google Shape;528;p70">
            <a:extLst>
              <a:ext uri="{FF2B5EF4-FFF2-40B4-BE49-F238E27FC236}">
                <a16:creationId xmlns:a16="http://schemas.microsoft.com/office/drawing/2014/main" id="{59C0C677-2212-B4FC-1658-355C38ADD971}"/>
              </a:ext>
            </a:extLst>
          </p:cNvPr>
          <p:cNvSpPr txBox="1">
            <a:spLocks noGrp="1"/>
          </p:cNvSpPr>
          <p:nvPr>
            <p:ph type="body" idx="1"/>
          </p:nvPr>
        </p:nvSpPr>
        <p:spPr>
          <a:xfrm>
            <a:off x="1405052" y="1416206"/>
            <a:ext cx="7299332" cy="2987927"/>
          </a:xfrm>
          <a:prstGeom prst="rect">
            <a:avLst/>
          </a:prstGeom>
          <a:noFill/>
          <a:ln>
            <a:noFill/>
          </a:ln>
        </p:spPr>
        <p:txBody>
          <a:bodyPr spcFirstLastPara="1" wrap="square" lIns="91426" tIns="91426" rIns="91426" bIns="91426" anchor="t" anchorCtr="0">
            <a:normAutofit/>
          </a:bodyPr>
          <a:lstStyle/>
          <a:p>
            <a:pPr marL="0" indent="0"/>
            <a:r>
              <a:rPr lang="fr-FR" dirty="0"/>
              <a:t>Cliquez ici pour écrire</a:t>
            </a:r>
          </a:p>
        </p:txBody>
      </p:sp>
      <p:sp>
        <p:nvSpPr>
          <p:cNvPr id="529" name="Google Shape;529;p70">
            <a:extLst>
              <a:ext uri="{FF2B5EF4-FFF2-40B4-BE49-F238E27FC236}">
                <a16:creationId xmlns:a16="http://schemas.microsoft.com/office/drawing/2014/main" id="{35B1C95C-D829-C5E8-9B28-F19F7866DEE7}"/>
              </a:ext>
            </a:extLst>
          </p:cNvPr>
          <p:cNvSpPr txBox="1">
            <a:spLocks noGrp="1"/>
          </p:cNvSpPr>
          <p:nvPr>
            <p:ph type="body" idx="2"/>
          </p:nvPr>
        </p:nvSpPr>
        <p:spPr>
          <a:xfrm>
            <a:off x="1332868" y="335997"/>
            <a:ext cx="6624558" cy="602741"/>
          </a:xfrm>
          <a:prstGeom prst="rect">
            <a:avLst/>
          </a:prstGeom>
          <a:noFill/>
          <a:ln>
            <a:noFill/>
          </a:ln>
        </p:spPr>
        <p:txBody>
          <a:bodyPr spcFirstLastPara="1" wrap="square" lIns="91426" tIns="91426" rIns="91426" bIns="91426" anchor="t" anchorCtr="0">
            <a:noAutofit/>
          </a:bodyPr>
          <a:lstStyle/>
          <a:p>
            <a:pPr marL="0" indent="0"/>
            <a:r>
              <a:rPr lang="it">
                <a:solidFill>
                  <a:srgbClr val="FF9933"/>
                </a:solidFill>
              </a:rPr>
              <a:t>Notes</a:t>
            </a:r>
            <a:endParaRPr dirty="0"/>
          </a:p>
        </p:txBody>
      </p:sp>
      <p:sp>
        <p:nvSpPr>
          <p:cNvPr id="530" name="Google Shape;530;p70">
            <a:extLst>
              <a:ext uri="{FF2B5EF4-FFF2-40B4-BE49-F238E27FC236}">
                <a16:creationId xmlns:a16="http://schemas.microsoft.com/office/drawing/2014/main" id="{CDAA72B1-0993-3188-9E16-35204BC7C7C6}"/>
              </a:ext>
            </a:extLst>
          </p:cNvPr>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862"/>
            </a:schemeClr>
          </a:solidFill>
          <a:ln>
            <a:noFill/>
          </a:ln>
        </p:spPr>
        <p:txBody>
          <a:bodyPr spcFirstLastPara="1" wrap="square" lIns="0" tIns="0" rIns="0" bIns="0" anchor="t" anchorCtr="0">
            <a:noAutofit/>
          </a:bodyPr>
          <a:lstStyle/>
          <a:p>
            <a:endParaRPr sz="1051" dirty="0"/>
          </a:p>
        </p:txBody>
      </p:sp>
      <p:sp>
        <p:nvSpPr>
          <p:cNvPr id="531" name="Google Shape;531;p70">
            <a:extLst>
              <a:ext uri="{FF2B5EF4-FFF2-40B4-BE49-F238E27FC236}">
                <a16:creationId xmlns:a16="http://schemas.microsoft.com/office/drawing/2014/main" id="{3E94E719-7899-68DA-06BE-D132DB14544A}"/>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69</a:t>
            </a:fld>
            <a:endParaRPr dirty="0"/>
          </a:p>
        </p:txBody>
      </p:sp>
      <p:sp>
        <p:nvSpPr>
          <p:cNvPr id="532" name="Google Shape;532;p70">
            <a:extLst>
              <a:ext uri="{FF2B5EF4-FFF2-40B4-BE49-F238E27FC236}">
                <a16:creationId xmlns:a16="http://schemas.microsoft.com/office/drawing/2014/main" id="{FC60545A-5BEF-7680-BDBA-078C9BB075DF}"/>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6" tIns="45700" rIns="91426" bIns="45700" anchor="ctr" anchorCtr="0">
            <a:noAutofit/>
          </a:bodyPr>
          <a:lstStyle/>
          <a:p>
            <a:pPr algn="ctr"/>
            <a:endParaRPr sz="1051" dirty="0">
              <a:solidFill>
                <a:schemeClr val="lt1"/>
              </a:solidFill>
            </a:endParaRPr>
          </a:p>
        </p:txBody>
      </p:sp>
      <p:grpSp>
        <p:nvGrpSpPr>
          <p:cNvPr id="533" name="Google Shape;533;p70">
            <a:extLst>
              <a:ext uri="{FF2B5EF4-FFF2-40B4-BE49-F238E27FC236}">
                <a16:creationId xmlns:a16="http://schemas.microsoft.com/office/drawing/2014/main" id="{F38FD556-1C53-26B8-2A1A-37B04A29E80F}"/>
              </a:ext>
            </a:extLst>
          </p:cNvPr>
          <p:cNvGrpSpPr/>
          <p:nvPr/>
        </p:nvGrpSpPr>
        <p:grpSpPr>
          <a:xfrm>
            <a:off x="383892" y="298768"/>
            <a:ext cx="794914" cy="804197"/>
            <a:chOff x="2932901" y="1728093"/>
            <a:chExt cx="1458439" cy="1475473"/>
          </a:xfrm>
        </p:grpSpPr>
        <p:sp>
          <p:nvSpPr>
            <p:cNvPr id="534" name="Google Shape;534;p70">
              <a:extLst>
                <a:ext uri="{FF2B5EF4-FFF2-40B4-BE49-F238E27FC236}">
                  <a16:creationId xmlns:a16="http://schemas.microsoft.com/office/drawing/2014/main" id="{8240E341-7086-1627-5509-B187B46D8B30}"/>
                </a:ext>
              </a:extLst>
            </p:cNvPr>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5" name="Google Shape;535;p70">
              <a:extLst>
                <a:ext uri="{FF2B5EF4-FFF2-40B4-BE49-F238E27FC236}">
                  <a16:creationId xmlns:a16="http://schemas.microsoft.com/office/drawing/2014/main" id="{1FEF0B24-49F2-9F57-5E52-008295BAA136}"/>
                </a:ext>
              </a:extLst>
            </p:cNvPr>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6" name="Google Shape;536;p70">
              <a:extLst>
                <a:ext uri="{FF2B5EF4-FFF2-40B4-BE49-F238E27FC236}">
                  <a16:creationId xmlns:a16="http://schemas.microsoft.com/office/drawing/2014/main" id="{C2D541B0-5018-AD09-93FF-5EFFB68AD80D}"/>
                </a:ext>
              </a:extLst>
            </p:cNvPr>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7" name="Google Shape;537;p70">
              <a:extLst>
                <a:ext uri="{FF2B5EF4-FFF2-40B4-BE49-F238E27FC236}">
                  <a16:creationId xmlns:a16="http://schemas.microsoft.com/office/drawing/2014/main" id="{F83CA335-0BED-D6C2-E65C-982434341992}"/>
                </a:ext>
              </a:extLst>
            </p:cNvPr>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8" name="Google Shape;538;p70">
              <a:extLst>
                <a:ext uri="{FF2B5EF4-FFF2-40B4-BE49-F238E27FC236}">
                  <a16:creationId xmlns:a16="http://schemas.microsoft.com/office/drawing/2014/main" id="{880B53EE-CCCA-B4B3-CFED-D5A1ABD0349F}"/>
                </a:ext>
              </a:extLst>
            </p:cNvPr>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39" name="Google Shape;539;p70">
              <a:extLst>
                <a:ext uri="{FF2B5EF4-FFF2-40B4-BE49-F238E27FC236}">
                  <a16:creationId xmlns:a16="http://schemas.microsoft.com/office/drawing/2014/main" id="{076D5CE6-E660-6C82-9245-15E09BDDEE03}"/>
                </a:ext>
              </a:extLst>
            </p:cNvPr>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0" name="Google Shape;540;p70">
              <a:extLst>
                <a:ext uri="{FF2B5EF4-FFF2-40B4-BE49-F238E27FC236}">
                  <a16:creationId xmlns:a16="http://schemas.microsoft.com/office/drawing/2014/main" id="{B7925F74-9CE6-C5F8-12C7-8743E713B0DF}"/>
                </a:ext>
              </a:extLst>
            </p:cNvPr>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1" name="Google Shape;541;p70">
              <a:extLst>
                <a:ext uri="{FF2B5EF4-FFF2-40B4-BE49-F238E27FC236}">
                  <a16:creationId xmlns:a16="http://schemas.microsoft.com/office/drawing/2014/main" id="{E2DF4DED-FEBE-9FC0-2454-5F3D3BE98459}"/>
                </a:ext>
              </a:extLst>
            </p:cNvPr>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2" name="Google Shape;542;p70">
              <a:extLst>
                <a:ext uri="{FF2B5EF4-FFF2-40B4-BE49-F238E27FC236}">
                  <a16:creationId xmlns:a16="http://schemas.microsoft.com/office/drawing/2014/main" id="{0B0B8A79-79F7-4B9E-40CE-DC7947A24FA9}"/>
                </a:ext>
              </a:extLst>
            </p:cNvPr>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3" name="Google Shape;543;p70">
              <a:extLst>
                <a:ext uri="{FF2B5EF4-FFF2-40B4-BE49-F238E27FC236}">
                  <a16:creationId xmlns:a16="http://schemas.microsoft.com/office/drawing/2014/main" id="{7EE26DAD-31E1-CAF8-0BC8-0E8024667560}"/>
                </a:ext>
              </a:extLst>
            </p:cNvPr>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4" name="Google Shape;544;p70">
              <a:extLst>
                <a:ext uri="{FF2B5EF4-FFF2-40B4-BE49-F238E27FC236}">
                  <a16:creationId xmlns:a16="http://schemas.microsoft.com/office/drawing/2014/main" id="{F6AB67E2-8917-35B2-A71B-84BC01B29513}"/>
                </a:ext>
              </a:extLst>
            </p:cNvPr>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5" name="Google Shape;545;p70">
              <a:extLst>
                <a:ext uri="{FF2B5EF4-FFF2-40B4-BE49-F238E27FC236}">
                  <a16:creationId xmlns:a16="http://schemas.microsoft.com/office/drawing/2014/main" id="{EAC4C0C4-B689-4669-7E8E-638418E52690}"/>
                </a:ext>
              </a:extLst>
            </p:cNvPr>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6" name="Google Shape;546;p70">
              <a:extLst>
                <a:ext uri="{FF2B5EF4-FFF2-40B4-BE49-F238E27FC236}">
                  <a16:creationId xmlns:a16="http://schemas.microsoft.com/office/drawing/2014/main" id="{D2A5DFDC-022B-3784-8D7C-33D32DA41DBA}"/>
                </a:ext>
              </a:extLst>
            </p:cNvPr>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7" name="Google Shape;547;p70">
              <a:extLst>
                <a:ext uri="{FF2B5EF4-FFF2-40B4-BE49-F238E27FC236}">
                  <a16:creationId xmlns:a16="http://schemas.microsoft.com/office/drawing/2014/main" id="{EB1AE2A6-0F73-486B-498B-DB70BA55FE9C}"/>
                </a:ext>
              </a:extLst>
            </p:cNvPr>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8" name="Google Shape;548;p70">
              <a:extLst>
                <a:ext uri="{FF2B5EF4-FFF2-40B4-BE49-F238E27FC236}">
                  <a16:creationId xmlns:a16="http://schemas.microsoft.com/office/drawing/2014/main" id="{6328D3D3-64EE-D340-1941-83B40AA0BA44}"/>
                </a:ext>
              </a:extLst>
            </p:cNvPr>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49" name="Google Shape;549;p70">
              <a:extLst>
                <a:ext uri="{FF2B5EF4-FFF2-40B4-BE49-F238E27FC236}">
                  <a16:creationId xmlns:a16="http://schemas.microsoft.com/office/drawing/2014/main" id="{3920D07F-2733-BD60-5F46-C1297DB34CEC}"/>
                </a:ext>
              </a:extLst>
            </p:cNvPr>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0" name="Google Shape;550;p70">
              <a:extLst>
                <a:ext uri="{FF2B5EF4-FFF2-40B4-BE49-F238E27FC236}">
                  <a16:creationId xmlns:a16="http://schemas.microsoft.com/office/drawing/2014/main" id="{DE37BA60-2C04-1D16-6A88-C10FDFB40729}"/>
                </a:ext>
              </a:extLst>
            </p:cNvPr>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1" name="Google Shape;551;p70">
              <a:extLst>
                <a:ext uri="{FF2B5EF4-FFF2-40B4-BE49-F238E27FC236}">
                  <a16:creationId xmlns:a16="http://schemas.microsoft.com/office/drawing/2014/main" id="{3D0AA806-A7A2-5785-F0DD-0F24F22E0F95}"/>
                </a:ext>
              </a:extLst>
            </p:cNvPr>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2" name="Google Shape;552;p70">
              <a:extLst>
                <a:ext uri="{FF2B5EF4-FFF2-40B4-BE49-F238E27FC236}">
                  <a16:creationId xmlns:a16="http://schemas.microsoft.com/office/drawing/2014/main" id="{EA05DCBD-4DA2-92DF-B01A-8A9D8EAC2193}"/>
                </a:ext>
              </a:extLst>
            </p:cNvPr>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3" name="Google Shape;553;p70">
              <a:extLst>
                <a:ext uri="{FF2B5EF4-FFF2-40B4-BE49-F238E27FC236}">
                  <a16:creationId xmlns:a16="http://schemas.microsoft.com/office/drawing/2014/main" id="{1835531C-129D-3D0D-3BE5-BA1FB9288A35}"/>
                </a:ext>
              </a:extLst>
            </p:cNvPr>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4" name="Google Shape;554;p70">
              <a:extLst>
                <a:ext uri="{FF2B5EF4-FFF2-40B4-BE49-F238E27FC236}">
                  <a16:creationId xmlns:a16="http://schemas.microsoft.com/office/drawing/2014/main" id="{5BA48450-8E5D-19DA-F5DE-4A34EFFD121E}"/>
                </a:ext>
              </a:extLst>
            </p:cNvPr>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5" name="Google Shape;555;p70">
              <a:extLst>
                <a:ext uri="{FF2B5EF4-FFF2-40B4-BE49-F238E27FC236}">
                  <a16:creationId xmlns:a16="http://schemas.microsoft.com/office/drawing/2014/main" id="{216CE623-C071-E61D-548A-DE51AA156C08}"/>
                </a:ext>
              </a:extLst>
            </p:cNvPr>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6" name="Google Shape;556;p70">
              <a:extLst>
                <a:ext uri="{FF2B5EF4-FFF2-40B4-BE49-F238E27FC236}">
                  <a16:creationId xmlns:a16="http://schemas.microsoft.com/office/drawing/2014/main" id="{15E9BC6A-CA76-4E22-FA6D-2318916AF45E}"/>
                </a:ext>
              </a:extLst>
            </p:cNvPr>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7" name="Google Shape;557;p70">
              <a:extLst>
                <a:ext uri="{FF2B5EF4-FFF2-40B4-BE49-F238E27FC236}">
                  <a16:creationId xmlns:a16="http://schemas.microsoft.com/office/drawing/2014/main" id="{C48B0765-C5AD-E1F2-01EB-F95DFD5CE861}"/>
                </a:ext>
              </a:extLst>
            </p:cNvPr>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8" name="Google Shape;558;p70">
              <a:extLst>
                <a:ext uri="{FF2B5EF4-FFF2-40B4-BE49-F238E27FC236}">
                  <a16:creationId xmlns:a16="http://schemas.microsoft.com/office/drawing/2014/main" id="{7B3E6FF2-E3D3-48C1-DEAB-7681B2BB703A}"/>
                </a:ext>
              </a:extLst>
            </p:cNvPr>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59" name="Google Shape;559;p70">
              <a:extLst>
                <a:ext uri="{FF2B5EF4-FFF2-40B4-BE49-F238E27FC236}">
                  <a16:creationId xmlns:a16="http://schemas.microsoft.com/office/drawing/2014/main" id="{D87CCC5E-7BEE-1B8C-EC1B-AACFDD68854A}"/>
                </a:ext>
              </a:extLst>
            </p:cNvPr>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sp>
          <p:nvSpPr>
            <p:cNvPr id="560" name="Google Shape;560;p70">
              <a:extLst>
                <a:ext uri="{FF2B5EF4-FFF2-40B4-BE49-F238E27FC236}">
                  <a16:creationId xmlns:a16="http://schemas.microsoft.com/office/drawing/2014/main" id="{E55AC9E1-5C51-597A-8C9C-1C5F59B549EA}"/>
                </a:ext>
              </a:extLst>
            </p:cNvPr>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6" tIns="45700" rIns="91426" bIns="45700" anchor="ctr" anchorCtr="0">
              <a:noAutofit/>
            </a:bodyPr>
            <a:lstStyle/>
            <a:p>
              <a:endParaRPr sz="1401" dirty="0"/>
            </a:p>
          </p:txBody>
        </p:sp>
      </p:grpSp>
      <p:sp>
        <p:nvSpPr>
          <p:cNvPr id="2" name="ZoneTexte 1">
            <a:extLst>
              <a:ext uri="{FF2B5EF4-FFF2-40B4-BE49-F238E27FC236}">
                <a16:creationId xmlns:a16="http://schemas.microsoft.com/office/drawing/2014/main" id="{4A7C309F-1210-8A31-A9FB-B705F304CBA0}"/>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1145224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77">
          <a:extLst>
            <a:ext uri="{FF2B5EF4-FFF2-40B4-BE49-F238E27FC236}">
              <a16:creationId xmlns:a16="http://schemas.microsoft.com/office/drawing/2014/main" id="{D1984539-2515-0567-0BE0-3CA21FFD7C6A}"/>
            </a:ext>
          </a:extLst>
        </p:cNvPr>
        <p:cNvGrpSpPr/>
        <p:nvPr/>
      </p:nvGrpSpPr>
      <p:grpSpPr>
        <a:xfrm>
          <a:off x="0" y="0"/>
          <a:ext cx="0" cy="0"/>
          <a:chOff x="0" y="0"/>
          <a:chExt cx="0" cy="0"/>
        </a:xfrm>
      </p:grpSpPr>
      <p:sp>
        <p:nvSpPr>
          <p:cNvPr id="378" name="Google Shape;378;p64">
            <a:extLst>
              <a:ext uri="{FF2B5EF4-FFF2-40B4-BE49-F238E27FC236}">
                <a16:creationId xmlns:a16="http://schemas.microsoft.com/office/drawing/2014/main" id="{0CD12C6B-D4E2-A1F0-AF04-7101AD496F70}"/>
              </a:ext>
            </a:extLst>
          </p:cNvPr>
          <p:cNvSpPr txBox="1"/>
          <p:nvPr/>
        </p:nvSpPr>
        <p:spPr>
          <a:xfrm>
            <a:off x="2740686" y="1057235"/>
            <a:ext cx="5138068" cy="3703542"/>
          </a:xfrm>
          <a:prstGeom prst="rect">
            <a:avLst/>
          </a:prstGeom>
          <a:noFill/>
          <a:ln>
            <a:noFill/>
          </a:ln>
        </p:spPr>
        <p:txBody>
          <a:bodyPr spcFirstLastPara="1" wrap="square" lIns="0" tIns="10124" rIns="0" bIns="0" anchor="t" anchorCtr="0">
            <a:spAutoFit/>
          </a:bodyPr>
          <a:lstStyle/>
          <a:p>
            <a:pPr algn="l"/>
            <a:r>
              <a:rPr lang="sv-SE" sz="1600" b="0" i="0" u="none" strike="noStrike" dirty="0" err="1">
                <a:solidFill>
                  <a:srgbClr val="6D6E71"/>
                </a:solidFill>
                <a:effectLst/>
                <a:latin typeface="Calibri" panose="020F0502020204030204" pitchFamily="34" charset="0"/>
                <a:cs typeface="Calibri" panose="020F0502020204030204" pitchFamily="34" charset="0"/>
              </a:rPr>
              <a:t>Votre créneau </a:t>
            </a:r>
            <a:r>
              <a:rPr lang="sv-SE" sz="1600" b="0" i="0" u="none" strike="noStrike" dirty="0">
                <a:solidFill>
                  <a:srgbClr val="6D6E71"/>
                </a:solidFill>
                <a:effectLst/>
                <a:latin typeface="Calibri" panose="020F0502020204030204" pitchFamily="34" charset="0"/>
                <a:cs typeface="Calibri" panose="020F0502020204030204" pitchFamily="34" charset="0"/>
              </a:rPr>
              <a:t>est celui </a:t>
            </a:r>
            <a:r>
              <a:rPr lang="sv-SE" sz="1600" b="0" i="0" u="none" strike="noStrike" dirty="0" err="1">
                <a:solidFill>
                  <a:srgbClr val="6D6E71"/>
                </a:solidFill>
                <a:effectLst/>
                <a:latin typeface="Calibri" panose="020F0502020204030204" pitchFamily="34" charset="0"/>
                <a:cs typeface="Calibri" panose="020F0502020204030204" pitchFamily="34" charset="0"/>
              </a:rPr>
              <a:t>où vos compétences</a:t>
            </a:r>
            <a:r>
              <a:rPr lang="sv-SE" sz="1600" b="0" i="0" u="none" strike="noStrike" dirty="0">
                <a:solidFill>
                  <a:srgbClr val="6D6E71"/>
                </a:solidFill>
                <a:effectLst/>
                <a:latin typeface="Calibri" panose="020F0502020204030204" pitchFamily="34" charset="0"/>
                <a:cs typeface="Calibri" panose="020F0502020204030204" pitchFamily="34" charset="0"/>
              </a:rPr>
              <a:t>, vos intérêts et vos aspirations </a:t>
            </a:r>
            <a:r>
              <a:rPr lang="sv-SE" sz="1600" b="0" i="0" u="none" strike="noStrike" dirty="0" err="1">
                <a:solidFill>
                  <a:srgbClr val="6D6E71"/>
                </a:solidFill>
                <a:effectLst/>
                <a:latin typeface="Calibri" panose="020F0502020204030204" pitchFamily="34" charset="0"/>
                <a:cs typeface="Calibri" panose="020F0502020204030204" pitchFamily="34" charset="0"/>
              </a:rPr>
              <a:t>uniques s'alignent sur </a:t>
            </a:r>
            <a:r>
              <a:rPr lang="sv-SE" sz="1600" b="0" i="0" u="none" strike="noStrike" dirty="0">
                <a:solidFill>
                  <a:srgbClr val="6D6E71"/>
                </a:solidFill>
                <a:effectLst/>
                <a:latin typeface="Calibri" panose="020F0502020204030204" pitchFamily="34" charset="0"/>
                <a:cs typeface="Calibri" panose="020F0502020204030204" pitchFamily="34" charset="0"/>
              </a:rPr>
              <a:t>les </a:t>
            </a:r>
            <a:r>
              <a:rPr lang="sv-SE" sz="1600" b="0" i="0" u="none" strike="noStrike" dirty="0" err="1">
                <a:solidFill>
                  <a:srgbClr val="6D6E71"/>
                </a:solidFill>
                <a:effectLst/>
                <a:latin typeface="Calibri" panose="020F0502020204030204" pitchFamily="34" charset="0"/>
                <a:cs typeface="Calibri" panose="020F0502020204030204" pitchFamily="34" charset="0"/>
              </a:rPr>
              <a:t>besoins du secteur</a:t>
            </a:r>
            <a:r>
              <a:rPr lang="sv-SE" sz="1600" b="0" i="0" u="none" strike="noStrike" dirty="0">
                <a:solidFill>
                  <a:srgbClr val="6D6E71"/>
                </a:solidFill>
                <a:effectLst/>
                <a:latin typeface="Calibri" panose="020F0502020204030204" pitchFamily="34" charset="0"/>
                <a:cs typeface="Calibri" panose="020F0502020204030204" pitchFamily="34" charset="0"/>
              </a:rPr>
              <a:t>.</a:t>
            </a:r>
          </a:p>
          <a:p>
            <a:pPr algn="l"/>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r>
              <a:rPr lang="sv-SE" sz="1600" b="1" i="0" u="none" strike="noStrike" dirty="0">
                <a:solidFill>
                  <a:schemeClr val="accent4"/>
                </a:solidFill>
                <a:effectLst/>
                <a:latin typeface="Calibri" panose="020F0502020204030204" pitchFamily="34" charset="0"/>
                <a:cs typeface="Calibri" panose="020F0502020204030204" pitchFamily="34" charset="0"/>
              </a:rPr>
              <a:t>Pourquoi votre </a:t>
            </a:r>
            <a:r>
              <a:rPr lang="sv-SE" sz="1600" b="1" dirty="0">
                <a:solidFill>
                  <a:schemeClr val="accent4"/>
                </a:solidFill>
                <a:latin typeface="Calibri" panose="020F0502020204030204" pitchFamily="34" charset="0"/>
                <a:cs typeface="Calibri" panose="020F0502020204030204" pitchFamily="34" charset="0"/>
              </a:rPr>
              <a:t>créneau</a:t>
            </a:r>
            <a:r>
              <a:rPr lang="sv-SE" sz="1600" b="1" i="0" u="none" strike="noStrike" dirty="0">
                <a:solidFill>
                  <a:schemeClr val="accent4"/>
                </a:solidFill>
                <a:effectLst/>
                <a:latin typeface="Calibri" panose="020F0502020204030204" pitchFamily="34" charset="0"/>
                <a:cs typeface="Calibri" panose="020F0502020204030204" pitchFamily="34" charset="0"/>
              </a:rPr>
              <a:t> est-il important ? </a:t>
            </a:r>
            <a:br>
              <a:rPr lang="sv-SE" sz="1600" b="0" i="0" u="none" strike="noStrike" dirty="0">
                <a:solidFill>
                  <a:srgbClr val="6D6E71"/>
                </a:solidFill>
                <a:effectLst/>
                <a:latin typeface="Calibri" panose="020F0502020204030204" pitchFamily="34" charset="0"/>
                <a:cs typeface="Calibri" panose="020F0502020204030204" pitchFamily="34" charset="0"/>
              </a:rPr>
            </a:br>
            <a:endParaRPr lang="sv-SE" sz="1600" b="0" i="0" u="none" strike="noStrike" dirty="0">
              <a:solidFill>
                <a:srgbClr val="6D6E71"/>
              </a:solidFill>
              <a:effectLst/>
              <a:latin typeface="Calibri" panose="020F0502020204030204" pitchFamily="34" charset="0"/>
              <a:cs typeface="Calibri" panose="020F0502020204030204" pitchFamily="34" charset="0"/>
            </a:endParaRPr>
          </a:p>
          <a:p>
            <a:pPr algn="l"/>
            <a:r>
              <a:rPr lang="sv-SE" sz="1600" b="0" i="0" u="none" strike="noStrike" dirty="0" err="1">
                <a:solidFill>
                  <a:srgbClr val="6D6E71"/>
                </a:solidFill>
                <a:effectLst/>
                <a:latin typeface="Calibri" panose="020F0502020204030204" pitchFamily="34" charset="0"/>
                <a:cs typeface="Calibri" panose="020F0502020204030204" pitchFamily="34" charset="0"/>
              </a:rPr>
              <a:t>Trouver sa place permet de se démarquer </a:t>
            </a:r>
            <a:r>
              <a:rPr lang="sv-SE" sz="1600" b="0" i="0" u="none" strike="noStrike" dirty="0">
                <a:solidFill>
                  <a:srgbClr val="6D6E71"/>
                </a:solidFill>
                <a:effectLst/>
                <a:latin typeface="Calibri" panose="020F0502020204030204" pitchFamily="34" charset="0"/>
                <a:cs typeface="Calibri" panose="020F0502020204030204" pitchFamily="34" charset="0"/>
              </a:rPr>
              <a:t>et d'</a:t>
            </a:r>
            <a:r>
              <a:rPr lang="sv-SE" sz="1600" b="0" i="0" u="none" strike="noStrike" dirty="0" err="1">
                <a:solidFill>
                  <a:srgbClr val="6D6E71"/>
                </a:solidFill>
                <a:effectLst/>
                <a:latin typeface="Calibri" panose="020F0502020204030204" pitchFamily="34" charset="0"/>
                <a:cs typeface="Calibri" panose="020F0502020204030204" pitchFamily="34" charset="0"/>
              </a:rPr>
              <a:t>apporter des contributions significatives, qu'il </a:t>
            </a:r>
            <a:r>
              <a:rPr lang="sv-SE" sz="1600" b="0" i="0" u="none" strike="noStrike" dirty="0">
                <a:solidFill>
                  <a:srgbClr val="6D6E71"/>
                </a:solidFill>
                <a:effectLst/>
                <a:latin typeface="Calibri" panose="020F0502020204030204" pitchFamily="34" charset="0"/>
                <a:cs typeface="Calibri" panose="020F0502020204030204" pitchFamily="34" charset="0"/>
              </a:rPr>
              <a:t>s</a:t>
            </a:r>
            <a:r>
              <a:rPr lang="sv-SE" sz="1600" b="0" i="0" u="none" strike="noStrike" dirty="0" err="1">
                <a:solidFill>
                  <a:srgbClr val="6D6E71"/>
                </a:solidFill>
                <a:effectLst/>
                <a:latin typeface="Calibri" panose="020F0502020204030204" pitchFamily="34" charset="0"/>
                <a:cs typeface="Calibri" panose="020F0502020204030204" pitchFamily="34" charset="0"/>
              </a:rPr>
              <a:t>'agisse de la conservation de la faune et de la flore, du patrimoine culturel </a:t>
            </a:r>
            <a:r>
              <a:rPr lang="sv-SE" sz="1600" b="0" i="0" u="none" strike="noStrike" dirty="0">
                <a:solidFill>
                  <a:srgbClr val="6D6E71"/>
                </a:solidFill>
                <a:effectLst/>
                <a:latin typeface="Calibri" panose="020F0502020204030204" pitchFamily="34" charset="0"/>
                <a:cs typeface="Calibri" panose="020F0502020204030204" pitchFamily="34" charset="0"/>
              </a:rPr>
              <a:t>ou du </a:t>
            </a:r>
            <a:r>
              <a:rPr lang="sv-SE" sz="1600" b="0" i="0" u="none" strike="noStrike" dirty="0" err="1">
                <a:solidFill>
                  <a:srgbClr val="6D6E71"/>
                </a:solidFill>
                <a:effectLst/>
                <a:latin typeface="Calibri" panose="020F0502020204030204" pitchFamily="34" charset="0"/>
                <a:cs typeface="Calibri" panose="020F0502020204030204" pitchFamily="34" charset="0"/>
              </a:rPr>
              <a:t>développement durable d'une communauté</a:t>
            </a:r>
            <a:r>
              <a:rPr lang="sv-SE" sz="1600" b="0" i="0" u="none" strike="noStrike" dirty="0">
                <a:solidFill>
                  <a:srgbClr val="6D6E71"/>
                </a:solidFill>
                <a:effectLst/>
                <a:latin typeface="Calibri" panose="020F0502020204030204" pitchFamily="34" charset="0"/>
                <a:cs typeface="Calibri" panose="020F0502020204030204" pitchFamily="34" charset="0"/>
              </a:rPr>
              <a:t>.</a:t>
            </a:r>
          </a:p>
          <a:p>
            <a:pPr algn="l"/>
            <a:endParaRPr lang="sv-SE" sz="1600" dirty="0">
              <a:solidFill>
                <a:srgbClr val="6D6E71"/>
              </a:solidFill>
              <a:latin typeface="Calibri" panose="020F0502020204030204" pitchFamily="34" charset="0"/>
              <a:cs typeface="Calibri" panose="020F0502020204030204" pitchFamily="34" charset="0"/>
            </a:endParaRPr>
          </a:p>
          <a:p>
            <a:pPr algn="l"/>
            <a:r>
              <a:rPr lang="sv-SE" sz="1600" b="1" i="0" u="none" strike="noStrike" dirty="0" err="1">
                <a:solidFill>
                  <a:schemeClr val="accent4"/>
                </a:solidFill>
                <a:effectLst/>
                <a:latin typeface="Calibri" panose="020F0502020204030204" pitchFamily="34" charset="0"/>
                <a:cs typeface="Calibri" panose="020F0502020204030204" pitchFamily="34" charset="0"/>
              </a:rPr>
              <a:t>Comment y</a:t>
            </a:r>
            <a:r>
              <a:rPr lang="sv-SE" sz="1600" b="1" i="0" u="none" strike="noStrike" dirty="0">
                <a:solidFill>
                  <a:schemeClr val="accent4"/>
                </a:solidFill>
                <a:effectLst/>
                <a:latin typeface="Calibri" panose="020F0502020204030204" pitchFamily="34" charset="0"/>
                <a:cs typeface="Calibri" panose="020F0502020204030204" pitchFamily="34" charset="0"/>
              </a:rPr>
              <a:t> parvenir ? </a:t>
            </a:r>
          </a:p>
          <a:p>
            <a:pPr algn="l"/>
            <a:endParaRPr lang="sv-SE" sz="1600" dirty="0">
              <a:solidFill>
                <a:srgbClr val="6D6E71"/>
              </a:solidFill>
              <a:latin typeface="Calibri" panose="020F0502020204030204" pitchFamily="34" charset="0"/>
              <a:cs typeface="Calibri" panose="020F0502020204030204" pitchFamily="34" charset="0"/>
            </a:endParaRPr>
          </a:p>
          <a:p>
            <a:pPr algn="l"/>
            <a:r>
              <a:rPr lang="sv-SE" sz="1600" dirty="0">
                <a:solidFill>
                  <a:srgbClr val="6D6E71"/>
                </a:solidFill>
                <a:latin typeface="Calibri" panose="020F0502020204030204" pitchFamily="34" charset="0"/>
                <a:cs typeface="Calibri" panose="020F0502020204030204" pitchFamily="34" charset="0"/>
              </a:rPr>
              <a:t>Dans les prochaines diapositives, vous réfléchirez à votre propre situation et à vos besoins, avant de commencer à utiliser les outils pour identifier votre créneau!</a:t>
            </a:r>
            <a:endParaRPr lang="sv-SE" sz="1600" b="0" i="0" u="none" strike="noStrike" dirty="0">
              <a:solidFill>
                <a:srgbClr val="6D6E71"/>
              </a:solidFill>
              <a:effectLst/>
              <a:latin typeface="Calibri" panose="020F0502020204030204" pitchFamily="34" charset="0"/>
              <a:cs typeface="Calibri" panose="020F0502020204030204" pitchFamily="34" charset="0"/>
            </a:endParaRPr>
          </a:p>
        </p:txBody>
      </p:sp>
      <p:sp>
        <p:nvSpPr>
          <p:cNvPr id="379" name="Google Shape;379;p64">
            <a:extLst>
              <a:ext uri="{FF2B5EF4-FFF2-40B4-BE49-F238E27FC236}">
                <a16:creationId xmlns:a16="http://schemas.microsoft.com/office/drawing/2014/main" id="{54C3CCD9-7D6A-744C-11AD-1F7939E87C6F}"/>
              </a:ext>
            </a:extLst>
          </p:cNvPr>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endParaRPr sz="1051" dirty="0"/>
          </a:p>
        </p:txBody>
      </p:sp>
      <p:sp>
        <p:nvSpPr>
          <p:cNvPr id="381" name="Google Shape;381;p64">
            <a:extLst>
              <a:ext uri="{FF2B5EF4-FFF2-40B4-BE49-F238E27FC236}">
                <a16:creationId xmlns:a16="http://schemas.microsoft.com/office/drawing/2014/main" id="{8C8C352A-080D-B8AB-2B64-E9BEA1307EF1}"/>
              </a:ext>
            </a:extLst>
          </p:cNvPr>
          <p:cNvSpPr txBox="1">
            <a:spLocks noGrp="1"/>
          </p:cNvSpPr>
          <p:nvPr>
            <p:ph type="body" idx="2"/>
          </p:nvPr>
        </p:nvSpPr>
        <p:spPr>
          <a:xfrm>
            <a:off x="2646024" y="314154"/>
            <a:ext cx="6345962" cy="553349"/>
          </a:xfrm>
          <a:prstGeom prst="rect">
            <a:avLst/>
          </a:prstGeom>
          <a:noFill/>
          <a:ln>
            <a:noFill/>
          </a:ln>
        </p:spPr>
        <p:txBody>
          <a:bodyPr spcFirstLastPara="1" wrap="square" lIns="91426" tIns="91426" rIns="91426" bIns="91426" anchor="t" anchorCtr="0">
            <a:noAutofit/>
          </a:bodyPr>
          <a:lstStyle/>
          <a:p>
            <a:pPr marL="0" indent="0">
              <a:lnSpc>
                <a:spcPct val="97777"/>
              </a:lnSpc>
            </a:pPr>
            <a:r>
              <a:rPr lang="sv-SE" dirty="0" err="1"/>
              <a:t>Combinez votre </a:t>
            </a:r>
            <a:r>
              <a:rPr lang="sv-SE" dirty="0"/>
              <a:t>passion </a:t>
            </a:r>
            <a:r>
              <a:rPr lang="sv-SE" dirty="0" err="1"/>
              <a:t>et votre objectif</a:t>
            </a:r>
            <a:endParaRPr lang="sv-SE" dirty="0"/>
          </a:p>
        </p:txBody>
      </p:sp>
      <p:pic>
        <p:nvPicPr>
          <p:cNvPr id="382" name="Google Shape;382;p64">
            <a:extLst>
              <a:ext uri="{FF2B5EF4-FFF2-40B4-BE49-F238E27FC236}">
                <a16:creationId xmlns:a16="http://schemas.microsoft.com/office/drawing/2014/main" id="{D43D8188-DBF2-D415-A3C3-16353125FB6A}"/>
              </a:ext>
            </a:extLst>
          </p:cNvPr>
          <p:cNvPicPr preferRelativeResize="0"/>
          <p:nvPr/>
        </p:nvPicPr>
        <p:blipFill rotWithShape="1">
          <a:blip r:embed="rId3">
            <a:alphaModFix amt="70000"/>
          </a:blip>
          <a:srcRect/>
          <a:stretch/>
        </p:blipFill>
        <p:spPr>
          <a:xfrm flipH="1">
            <a:off x="7777574" y="3492136"/>
            <a:ext cx="2189376" cy="2121743"/>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83" name="Google Shape;383;p64">
            <a:extLst>
              <a:ext uri="{FF2B5EF4-FFF2-40B4-BE49-F238E27FC236}">
                <a16:creationId xmlns:a16="http://schemas.microsoft.com/office/drawing/2014/main" id="{C6671BF9-4E47-B10B-1BB3-2A7851AFCFAF}"/>
              </a:ext>
            </a:extLst>
          </p:cNvPr>
          <p:cNvSpPr txBox="1">
            <a:spLocks noGrp="1"/>
          </p:cNvSpPr>
          <p:nvPr>
            <p:ph type="sldNum" idx="12"/>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fld id="{00000000-1234-1234-1234-123412341234}" type="slidenum">
              <a:rPr lang="it"/>
              <a:t>7</a:t>
            </a:fld>
            <a:endParaRPr dirty="0"/>
          </a:p>
        </p:txBody>
      </p:sp>
      <p:sp>
        <p:nvSpPr>
          <p:cNvPr id="2" name="Google Shape;456;p68">
            <a:extLst>
              <a:ext uri="{FF2B5EF4-FFF2-40B4-BE49-F238E27FC236}">
                <a16:creationId xmlns:a16="http://schemas.microsoft.com/office/drawing/2014/main" id="{AC68A9B1-49FA-3BFA-476B-74658B3E3DC6}"/>
              </a:ext>
            </a:extLst>
          </p:cNvPr>
          <p:cNvSpPr txBox="1">
            <a:spLocks noGrp="1"/>
          </p:cNvSpPr>
          <p:nvPr>
            <p:ph type="body" idx="1"/>
          </p:nvPr>
        </p:nvSpPr>
        <p:spPr>
          <a:xfrm>
            <a:off x="267629" y="1742425"/>
            <a:ext cx="1914875" cy="1177849"/>
          </a:xfrm>
          <a:prstGeom prst="rect">
            <a:avLst/>
          </a:prstGeom>
          <a:noFill/>
          <a:ln>
            <a:noFill/>
          </a:ln>
        </p:spPr>
        <p:txBody>
          <a:bodyPr spcFirstLastPara="1" wrap="square" lIns="91426" tIns="91426" rIns="91426" bIns="91426" anchor="t" anchorCtr="0">
            <a:noAutofit/>
          </a:bodyPr>
          <a:lstStyle/>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Identifier</a:t>
            </a:r>
            <a:endParaRPr lang="sv-SE" sz="2400" dirty="0">
              <a:solidFill>
                <a:schemeClr val="lt1"/>
              </a:solidFill>
              <a:latin typeface="Calibri" panose="020F0502020204030204" pitchFamily="34" charset="0"/>
              <a:cs typeface="Calibri" panose="020F0502020204030204" pitchFamily="34" charset="0"/>
              <a:sym typeface="Calibri"/>
            </a:endParaRPr>
          </a:p>
          <a:p>
            <a:pPr marL="12701">
              <a:lnSpc>
                <a:spcPct val="102857"/>
              </a:lnSpc>
              <a:buClr>
                <a:schemeClr val="dk1"/>
              </a:buClr>
              <a:buSzPts val="1100"/>
            </a:pPr>
            <a:r>
              <a:rPr lang="sv-SE" sz="2400" dirty="0" err="1">
                <a:solidFill>
                  <a:schemeClr val="lt1"/>
                </a:solidFill>
                <a:latin typeface="Calibri" panose="020F0502020204030204" pitchFamily="34" charset="0"/>
                <a:cs typeface="Calibri" panose="020F0502020204030204" pitchFamily="34" charset="0"/>
                <a:sym typeface="Calibri"/>
              </a:rPr>
              <a:t>Votre créneau</a:t>
            </a:r>
            <a:endParaRPr lang="sv-SE" sz="2400" dirty="0">
              <a:latin typeface="Calibri" panose="020F0502020204030204" pitchFamily="34" charset="0"/>
              <a:cs typeface="Calibri" panose="020F0502020204030204" pitchFamily="34" charset="0"/>
            </a:endParaRPr>
          </a:p>
        </p:txBody>
      </p:sp>
      <p:cxnSp>
        <p:nvCxnSpPr>
          <p:cNvPr id="3" name="Google Shape;458;p68">
            <a:extLst>
              <a:ext uri="{FF2B5EF4-FFF2-40B4-BE49-F238E27FC236}">
                <a16:creationId xmlns:a16="http://schemas.microsoft.com/office/drawing/2014/main" id="{0108B0C6-81AC-1D37-C4A8-BB013CF0ED65}"/>
              </a:ext>
            </a:extLst>
          </p:cNvPr>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 name="Google Shape;457;p68">
            <a:extLst>
              <a:ext uri="{FF2B5EF4-FFF2-40B4-BE49-F238E27FC236}">
                <a16:creationId xmlns:a16="http://schemas.microsoft.com/office/drawing/2014/main" id="{F8CAA029-D1A8-7090-C151-4DF765137AB8}"/>
              </a:ext>
            </a:extLst>
          </p:cNvPr>
          <p:cNvSpPr txBox="1">
            <a:spLocks/>
          </p:cNvSpPr>
          <p:nvPr/>
        </p:nvSpPr>
        <p:spPr>
          <a:xfrm>
            <a:off x="408700" y="706333"/>
            <a:ext cx="897977" cy="1198667"/>
          </a:xfrm>
          <a:prstGeom prst="rect">
            <a:avLst/>
          </a:prstGeom>
          <a:noFill/>
          <a:ln>
            <a:noFill/>
          </a:ln>
        </p:spPr>
        <p:txBody>
          <a:bodyPr spcFirstLastPara="1" wrap="square" lIns="91426" tIns="91426" rIns="91426" bIns="91426" anchor="t" anchorCtr="0">
            <a:noAutofit/>
          </a:bodyPr>
          <a:lstStyle>
            <a:defPPr marR="0" lvl="0" algn="l" rtl="0">
              <a:lnSpc>
                <a:spcPct val="100000"/>
              </a:lnSpc>
              <a:spcBef>
                <a:spcPts val="0"/>
              </a:spcBef>
              <a:spcAft>
                <a:spcPts val="0"/>
              </a:spcAft>
            </a:defPPr>
            <a:lvl1pPr marL="457206" marR="0" lvl="0" indent="-228604" algn="l" rtl="0">
              <a:lnSpc>
                <a:spcPct val="115000"/>
              </a:lnSpc>
              <a:spcBef>
                <a:spcPts val="0"/>
              </a:spcBef>
              <a:spcAft>
                <a:spcPts val="0"/>
              </a:spcAft>
              <a:buClr>
                <a:schemeClr val="dk2"/>
              </a:buClr>
              <a:buSzPts val="1800"/>
              <a:buFont typeface="Arial"/>
              <a:buNone/>
              <a:defRPr sz="2700" b="1" i="0" u="none" strike="noStrike" cap="none">
                <a:solidFill>
                  <a:srgbClr val="69ADAD"/>
                </a:solidFill>
                <a:latin typeface="Calibri"/>
                <a:ea typeface="Calibri"/>
                <a:cs typeface="Calibri"/>
                <a:sym typeface="Calibri"/>
              </a:defRPr>
            </a:lvl1pPr>
            <a:lvl2pPr marL="914411" marR="0" lvl="1"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17" marR="0" lvl="2"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23" marR="0" lvl="3"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29" marR="0" lvl="4"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34" marR="0" lvl="5"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40" marR="0" lvl="6"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46" marR="0" lvl="7"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51" marR="0" lvl="8" indent="-317504"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r>
              <a:rPr lang="sv-SE" sz="4000" dirty="0">
                <a:solidFill>
                  <a:schemeClr val="bg1"/>
                </a:solidFill>
              </a:rPr>
              <a:t>2A</a:t>
            </a:r>
            <a:endParaRPr lang="sv-SE" dirty="0">
              <a:solidFill>
                <a:schemeClr val="bg1"/>
              </a:solidFill>
            </a:endParaRPr>
          </a:p>
        </p:txBody>
      </p:sp>
      <p:sp>
        <p:nvSpPr>
          <p:cNvPr id="5" name="ZoneTexte 4">
            <a:extLst>
              <a:ext uri="{FF2B5EF4-FFF2-40B4-BE49-F238E27FC236}">
                <a16:creationId xmlns:a16="http://schemas.microsoft.com/office/drawing/2014/main" id="{5C8BD7DF-121B-435C-5FA1-551FB57982B3}"/>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4674962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410">
          <a:extLst>
            <a:ext uri="{FF2B5EF4-FFF2-40B4-BE49-F238E27FC236}">
              <a16:creationId xmlns:a16="http://schemas.microsoft.com/office/drawing/2014/main" id="{9B86C805-E624-C711-4711-F3FD219EB00A}"/>
            </a:ext>
          </a:extLst>
        </p:cNvPr>
        <p:cNvGrpSpPr/>
        <p:nvPr/>
      </p:nvGrpSpPr>
      <p:grpSpPr>
        <a:xfrm>
          <a:off x="0" y="0"/>
          <a:ext cx="0" cy="0"/>
          <a:chOff x="0" y="0"/>
          <a:chExt cx="0" cy="0"/>
        </a:xfrm>
      </p:grpSpPr>
      <p:grpSp>
        <p:nvGrpSpPr>
          <p:cNvPr id="1412" name="Google Shape;1412;p43">
            <a:extLst>
              <a:ext uri="{FF2B5EF4-FFF2-40B4-BE49-F238E27FC236}">
                <a16:creationId xmlns:a16="http://schemas.microsoft.com/office/drawing/2014/main" id="{C0BBB0CD-A845-85FE-4EB6-36B5AC719E48}"/>
              </a:ext>
            </a:extLst>
          </p:cNvPr>
          <p:cNvGrpSpPr/>
          <p:nvPr/>
        </p:nvGrpSpPr>
        <p:grpSpPr>
          <a:xfrm>
            <a:off x="5883256" y="1845874"/>
            <a:ext cx="1889564" cy="1842862"/>
            <a:chOff x="470422" y="650943"/>
            <a:chExt cx="1129013" cy="1101109"/>
          </a:xfrm>
        </p:grpSpPr>
        <p:sp>
          <p:nvSpPr>
            <p:cNvPr id="1413" name="Google Shape;1413;p43">
              <a:extLst>
                <a:ext uri="{FF2B5EF4-FFF2-40B4-BE49-F238E27FC236}">
                  <a16:creationId xmlns:a16="http://schemas.microsoft.com/office/drawing/2014/main" id="{D11F3C95-BF24-B3A8-E060-FEB4F6BCB9B9}"/>
                </a:ext>
              </a:extLst>
            </p:cNvPr>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4" name="Google Shape;1414;p43">
              <a:extLst>
                <a:ext uri="{FF2B5EF4-FFF2-40B4-BE49-F238E27FC236}">
                  <a16:creationId xmlns:a16="http://schemas.microsoft.com/office/drawing/2014/main" id="{7BE242F2-C1BF-8A40-44C6-605DCECC8BCE}"/>
                </a:ext>
              </a:extLst>
            </p:cNvPr>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5" name="Google Shape;1415;p43">
              <a:extLst>
                <a:ext uri="{FF2B5EF4-FFF2-40B4-BE49-F238E27FC236}">
                  <a16:creationId xmlns:a16="http://schemas.microsoft.com/office/drawing/2014/main" id="{0FEEBC05-1455-5536-8CD8-C63AB4379FB4}"/>
                </a:ext>
              </a:extLst>
            </p:cNvPr>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6" name="Google Shape;1416;p43">
              <a:extLst>
                <a:ext uri="{FF2B5EF4-FFF2-40B4-BE49-F238E27FC236}">
                  <a16:creationId xmlns:a16="http://schemas.microsoft.com/office/drawing/2014/main" id="{CA506C6C-3430-0D92-1933-69BC5ED4C8F3}"/>
                </a:ext>
              </a:extLst>
            </p:cNvPr>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7" name="Google Shape;1417;p43">
              <a:extLst>
                <a:ext uri="{FF2B5EF4-FFF2-40B4-BE49-F238E27FC236}">
                  <a16:creationId xmlns:a16="http://schemas.microsoft.com/office/drawing/2014/main" id="{427074B4-FF56-8FC5-DBB4-9C22E6C7F0E4}"/>
                </a:ext>
              </a:extLst>
            </p:cNvPr>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8" name="Google Shape;1418;p43">
              <a:extLst>
                <a:ext uri="{FF2B5EF4-FFF2-40B4-BE49-F238E27FC236}">
                  <a16:creationId xmlns:a16="http://schemas.microsoft.com/office/drawing/2014/main" id="{BE260C26-7084-1417-35BB-AE7C903E0A52}"/>
                </a:ext>
              </a:extLst>
            </p:cNvPr>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19" name="Google Shape;1419;p43">
              <a:extLst>
                <a:ext uri="{FF2B5EF4-FFF2-40B4-BE49-F238E27FC236}">
                  <a16:creationId xmlns:a16="http://schemas.microsoft.com/office/drawing/2014/main" id="{7AD904A0-7081-287F-A233-EBC7FA2FF2D2}"/>
                </a:ext>
              </a:extLst>
            </p:cNvPr>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0" name="Google Shape;1420;p43">
              <a:extLst>
                <a:ext uri="{FF2B5EF4-FFF2-40B4-BE49-F238E27FC236}">
                  <a16:creationId xmlns:a16="http://schemas.microsoft.com/office/drawing/2014/main" id="{5BABD55B-BFF4-4C48-CA2D-55E60039B090}"/>
                </a:ext>
              </a:extLst>
            </p:cNvPr>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sp>
          <p:nvSpPr>
            <p:cNvPr id="1421" name="Google Shape;1421;p43">
              <a:extLst>
                <a:ext uri="{FF2B5EF4-FFF2-40B4-BE49-F238E27FC236}">
                  <a16:creationId xmlns:a16="http://schemas.microsoft.com/office/drawing/2014/main" id="{40364439-5D86-CB37-AAD6-36A9EFE94193}"/>
                </a:ext>
              </a:extLst>
            </p:cNvPr>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6" tIns="45700" rIns="91426" bIns="45700" anchor="ctr" anchorCtr="0">
              <a:noAutofit/>
            </a:bodyPr>
            <a:lstStyle/>
            <a:p>
              <a:endParaRPr sz="1401"/>
            </a:p>
          </p:txBody>
        </p:sp>
      </p:grpSp>
      <p:sp>
        <p:nvSpPr>
          <p:cNvPr id="1422" name="Google Shape;1422;p43">
            <a:extLst>
              <a:ext uri="{FF2B5EF4-FFF2-40B4-BE49-F238E27FC236}">
                <a16:creationId xmlns:a16="http://schemas.microsoft.com/office/drawing/2014/main" id="{9FAA93E5-5683-E04E-5511-9CBEE8606334}"/>
              </a:ext>
            </a:extLst>
          </p:cNvPr>
          <p:cNvSpPr txBox="1"/>
          <p:nvPr/>
        </p:nvSpPr>
        <p:spPr>
          <a:xfrm>
            <a:off x="647431" y="2208196"/>
            <a:ext cx="5996437" cy="379555"/>
          </a:xfrm>
          <a:prstGeom prst="rect">
            <a:avLst/>
          </a:prstGeom>
          <a:noFill/>
          <a:ln>
            <a:noFill/>
          </a:ln>
        </p:spPr>
        <p:txBody>
          <a:bodyPr spcFirstLastPara="1" wrap="square" lIns="0" tIns="10124" rIns="0" bIns="0" anchor="t" anchorCtr="0">
            <a:spAutoFit/>
          </a:bodyPr>
          <a:lstStyle/>
          <a:p>
            <a:pPr marL="393704" indent="-342904">
              <a:buClr>
                <a:schemeClr val="lt1"/>
              </a:buClr>
              <a:buSzPts val="2000"/>
              <a:buFont typeface="Arial"/>
              <a:buChar char="•"/>
            </a:pPr>
            <a:r>
              <a:rPr lang="fr-FR" sz="2400">
                <a:solidFill>
                  <a:schemeClr val="tx1"/>
                </a:solidFill>
                <a:latin typeface="Calibri"/>
                <a:ea typeface="Calibri"/>
                <a:cs typeface="Calibri"/>
                <a:sym typeface="Calibri"/>
              </a:rPr>
              <a:t>BRAVO ET MERCI ! </a:t>
            </a:r>
            <a:endParaRPr sz="2400" dirty="0">
              <a:solidFill>
                <a:schemeClr val="tx1"/>
              </a:solidFill>
              <a:latin typeface="Calibri"/>
              <a:ea typeface="Calibri"/>
              <a:cs typeface="Calibri"/>
              <a:sym typeface="Calibri"/>
            </a:endParaRPr>
          </a:p>
        </p:txBody>
      </p:sp>
      <p:pic>
        <p:nvPicPr>
          <p:cNvPr id="1424" name="Google Shape;1424;p43">
            <a:extLst>
              <a:ext uri="{FF2B5EF4-FFF2-40B4-BE49-F238E27FC236}">
                <a16:creationId xmlns:a16="http://schemas.microsoft.com/office/drawing/2014/main" id="{61E20CA8-D58E-AB16-4BFE-F84566B50070}"/>
              </a:ext>
            </a:extLst>
          </p:cNvPr>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425" name="Google Shape;1425;p43">
            <a:extLst>
              <a:ext uri="{FF2B5EF4-FFF2-40B4-BE49-F238E27FC236}">
                <a16:creationId xmlns:a16="http://schemas.microsoft.com/office/drawing/2014/main" id="{ED57D06D-5596-B4DD-F1BC-CC411DF02ED0}"/>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70</a:t>
            </a:fld>
            <a:endParaRPr sz="1600">
              <a:solidFill>
                <a:srgbClr val="8AC03B"/>
              </a:solidFill>
              <a:latin typeface="Calibri"/>
              <a:ea typeface="Calibri"/>
              <a:cs typeface="Calibri"/>
              <a:sym typeface="Calibri"/>
            </a:endParaRPr>
          </a:p>
        </p:txBody>
      </p:sp>
      <p:sp>
        <p:nvSpPr>
          <p:cNvPr id="1426" name="Google Shape;1426;p43">
            <a:extLst>
              <a:ext uri="{FF2B5EF4-FFF2-40B4-BE49-F238E27FC236}">
                <a16:creationId xmlns:a16="http://schemas.microsoft.com/office/drawing/2014/main" id="{7F0B436A-CAE6-45DB-1437-D3B8AB2CD56D}"/>
              </a:ext>
            </a:extLst>
          </p:cNvPr>
          <p:cNvSpPr txBox="1"/>
          <p:nvPr/>
        </p:nvSpPr>
        <p:spPr>
          <a:xfrm>
            <a:off x="2113869" y="4225563"/>
            <a:ext cx="5181300" cy="630902"/>
          </a:xfrm>
          <a:prstGeom prst="rect">
            <a:avLst/>
          </a:prstGeom>
          <a:noFill/>
          <a:ln>
            <a:noFill/>
          </a:ln>
        </p:spPr>
        <p:txBody>
          <a:bodyPr spcFirstLastPara="1" wrap="square" lIns="91426" tIns="45700" rIns="91426" bIns="45700" anchor="t" anchorCtr="0">
            <a:spAutoFit/>
          </a:bodyPr>
          <a:lstStyle/>
          <a:p>
            <a:pPr algn="just">
              <a:buSzPts val="700"/>
            </a:pPr>
            <a:r>
              <a:rPr lang="it" sz="700" dirty="0">
                <a:solidFill>
                  <a:srgbClr val="6D6E71"/>
                </a:solidFill>
                <a:latin typeface="Roboto"/>
                <a:ea typeface="Roboto"/>
                <a:cs typeface="Roboto"/>
                <a:sym typeface="Roboto"/>
              </a:rPr>
              <a:t>Ce projet a été financé avec le soutien de la Commission européenne. L'auteur est seul responsable de cette publication (communication) et la Commission décline toute responsabilité quant à l'utilisation qui pourrait être faite des informations contenues dans ce document. Conformément au nouveau cadre GDPR, veuillez noter que le Partenariat ne traitera vos données personnelles que dans le seul intérêt et dans le seul but du projet et sans préjudice de vos droits dans ce cadre </a:t>
            </a:r>
            <a:r>
              <a:rPr lang="it" sz="700" b="1" dirty="0">
                <a:solidFill>
                  <a:srgbClr val="6D6E71"/>
                </a:solidFill>
                <a:latin typeface="Roboto"/>
                <a:ea typeface="Roboto"/>
                <a:cs typeface="Roboto"/>
                <a:sym typeface="Roboto"/>
              </a:rPr>
              <a:t>2021-2-BE04-KA220-YOU-000050778</a:t>
            </a:r>
            <a:br>
              <a:rPr lang="it" sz="700" dirty="0">
                <a:solidFill>
                  <a:srgbClr val="6D6E71"/>
                </a:solidFill>
                <a:latin typeface="Roboto"/>
                <a:ea typeface="Roboto"/>
                <a:cs typeface="Roboto"/>
                <a:sym typeface="Roboto"/>
              </a:rPr>
            </a:br>
            <a:endParaRPr sz="700" dirty="0">
              <a:solidFill>
                <a:srgbClr val="6D6E71"/>
              </a:solidFill>
              <a:latin typeface="Roboto"/>
              <a:ea typeface="Roboto"/>
              <a:cs typeface="Roboto"/>
              <a:sym typeface="Roboto"/>
            </a:endParaRPr>
          </a:p>
        </p:txBody>
      </p:sp>
      <p:sp>
        <p:nvSpPr>
          <p:cNvPr id="1427" name="Google Shape;1427;p43">
            <a:extLst>
              <a:ext uri="{FF2B5EF4-FFF2-40B4-BE49-F238E27FC236}">
                <a16:creationId xmlns:a16="http://schemas.microsoft.com/office/drawing/2014/main" id="{B2CFEBAA-1DF4-4692-9F2F-F9C21121B48D}"/>
              </a:ext>
            </a:extLst>
          </p:cNvPr>
          <p:cNvSpPr/>
          <p:nvPr/>
        </p:nvSpPr>
        <p:spPr>
          <a:xfrm>
            <a:off x="1605316" y="3922050"/>
            <a:ext cx="1255200" cy="461700"/>
          </a:xfrm>
          <a:prstGeom prst="rect">
            <a:avLst/>
          </a:prstGeom>
          <a:noFill/>
          <a:ln>
            <a:noFill/>
          </a:ln>
        </p:spPr>
        <p:txBody>
          <a:bodyPr spcFirstLastPara="1" wrap="square" lIns="91426" tIns="45700" rIns="91426" bIns="45700" anchor="t" anchorCtr="0">
            <a:noAutofit/>
          </a:bodyPr>
          <a:lstStyle/>
          <a:p>
            <a:pPr>
              <a:buClr>
                <a:schemeClr val="dk1"/>
              </a:buClr>
              <a:buSzPts val="800"/>
            </a:pPr>
            <a:r>
              <a:rPr lang="it" sz="800" b="1">
                <a:solidFill>
                  <a:schemeClr val="dk1"/>
                </a:solidFill>
                <a:latin typeface="Calibri"/>
                <a:ea typeface="Calibri"/>
                <a:cs typeface="Calibri"/>
                <a:sym typeface="Calibri"/>
              </a:rPr>
              <a:t>Cette ressource est placée sous licence CC BY 4.0</a:t>
            </a:r>
            <a:endParaRPr sz="1401"/>
          </a:p>
          <a:p>
            <a:pPr>
              <a:buClr>
                <a:schemeClr val="dk1"/>
              </a:buClr>
              <a:buSzPts val="800"/>
            </a:pPr>
            <a:endParaRPr sz="800" b="1">
              <a:solidFill>
                <a:schemeClr val="dk1"/>
              </a:solidFill>
              <a:latin typeface="Calibri"/>
              <a:ea typeface="Calibri"/>
              <a:cs typeface="Calibri"/>
              <a:sym typeface="Calibri"/>
            </a:endParaRPr>
          </a:p>
        </p:txBody>
      </p:sp>
      <p:pic>
        <p:nvPicPr>
          <p:cNvPr id="1428" name="Google Shape;1428;p43">
            <a:extLst>
              <a:ext uri="{FF2B5EF4-FFF2-40B4-BE49-F238E27FC236}">
                <a16:creationId xmlns:a16="http://schemas.microsoft.com/office/drawing/2014/main" id="{26A34D16-C03B-AC61-F997-2F07016CB5D9}"/>
              </a:ext>
            </a:extLst>
          </p:cNvPr>
          <p:cNvPicPr preferRelativeResize="0"/>
          <p:nvPr/>
        </p:nvPicPr>
        <p:blipFill rotWithShape="1">
          <a:blip r:embed="rId4">
            <a:alphaModFix/>
          </a:blip>
          <a:srcRect/>
          <a:stretch/>
        </p:blipFill>
        <p:spPr>
          <a:xfrm>
            <a:off x="340092" y="3839840"/>
            <a:ext cx="1244050" cy="433252"/>
          </a:xfrm>
          <a:prstGeom prst="rect">
            <a:avLst/>
          </a:prstGeom>
          <a:noFill/>
          <a:ln>
            <a:noFill/>
          </a:ln>
        </p:spPr>
      </p:pic>
      <p:pic>
        <p:nvPicPr>
          <p:cNvPr id="1429" name="Google Shape;1429;p43" descr="Co-funded by the European Union logo in png for web usage">
            <a:extLst>
              <a:ext uri="{FF2B5EF4-FFF2-40B4-BE49-F238E27FC236}">
                <a16:creationId xmlns:a16="http://schemas.microsoft.com/office/drawing/2014/main" id="{02CE00C9-86D7-79BA-BD86-C666FECA2843}"/>
              </a:ext>
            </a:extLst>
          </p:cNvPr>
          <p:cNvPicPr preferRelativeResize="0"/>
          <p:nvPr/>
        </p:nvPicPr>
        <p:blipFill rotWithShape="1">
          <a:blip r:embed="rId5">
            <a:alphaModFix/>
          </a:blip>
          <a:srcRect/>
          <a:stretch/>
        </p:blipFill>
        <p:spPr>
          <a:xfrm>
            <a:off x="330185" y="4301976"/>
            <a:ext cx="1783684" cy="433252"/>
          </a:xfrm>
          <a:prstGeom prst="rect">
            <a:avLst/>
          </a:prstGeom>
          <a:noFill/>
          <a:ln>
            <a:noFill/>
          </a:ln>
        </p:spPr>
      </p:pic>
      <p:sp>
        <p:nvSpPr>
          <p:cNvPr id="2" name="ZoneTexte 1">
            <a:extLst>
              <a:ext uri="{FF2B5EF4-FFF2-40B4-BE49-F238E27FC236}">
                <a16:creationId xmlns:a16="http://schemas.microsoft.com/office/drawing/2014/main" id="{45850962-30C9-6783-9E41-4BE96FA911C6}"/>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8929400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2">
          <a:extLst>
            <a:ext uri="{FF2B5EF4-FFF2-40B4-BE49-F238E27FC236}">
              <a16:creationId xmlns:a16="http://schemas.microsoft.com/office/drawing/2014/main" id="{94D1EACE-90A1-0D35-688F-7DF2ECAF3101}"/>
            </a:ext>
          </a:extLst>
        </p:cNvPr>
        <p:cNvGrpSpPr/>
        <p:nvPr/>
      </p:nvGrpSpPr>
      <p:grpSpPr>
        <a:xfrm>
          <a:off x="0" y="0"/>
          <a:ext cx="0" cy="0"/>
          <a:chOff x="0" y="0"/>
          <a:chExt cx="0" cy="0"/>
        </a:xfrm>
      </p:grpSpPr>
      <p:pic>
        <p:nvPicPr>
          <p:cNvPr id="3" name="Bildobjekt 2" descr="En bild som visar person, Människoansikte, klädsel, kaffekopp&#10;&#10;AI-genererat innehåll kan vara felaktigt.">
            <a:extLst>
              <a:ext uri="{FF2B5EF4-FFF2-40B4-BE49-F238E27FC236}">
                <a16:creationId xmlns:a16="http://schemas.microsoft.com/office/drawing/2014/main" id="{2F7069DA-83DA-0600-5F92-63A3A55AC7AF}"/>
              </a:ext>
            </a:extLst>
          </p:cNvPr>
          <p:cNvPicPr>
            <a:picLocks noChangeAspect="1"/>
          </p:cNvPicPr>
          <p:nvPr/>
        </p:nvPicPr>
        <p:blipFill>
          <a:blip r:embed="rId3"/>
          <a:stretch>
            <a:fillRect/>
          </a:stretch>
        </p:blipFill>
        <p:spPr>
          <a:xfrm>
            <a:off x="-30344" y="-11576"/>
            <a:ext cx="3414580" cy="3816075"/>
          </a:xfrm>
          <a:prstGeom prst="rect">
            <a:avLst/>
          </a:prstGeom>
        </p:spPr>
      </p:pic>
      <p:pic>
        <p:nvPicPr>
          <p:cNvPr id="1374" name="Google Shape;1374;p95">
            <a:extLst>
              <a:ext uri="{FF2B5EF4-FFF2-40B4-BE49-F238E27FC236}">
                <a16:creationId xmlns:a16="http://schemas.microsoft.com/office/drawing/2014/main" id="{5E207F35-C7F9-8E84-C430-3625C5C68627}"/>
              </a:ext>
            </a:extLst>
          </p:cNvPr>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75" name="Google Shape;1375;p95">
            <a:extLst>
              <a:ext uri="{FF2B5EF4-FFF2-40B4-BE49-F238E27FC236}">
                <a16:creationId xmlns:a16="http://schemas.microsoft.com/office/drawing/2014/main" id="{775099A2-95B1-B77A-9827-2086EFD30A89}"/>
              </a:ext>
            </a:extLst>
          </p:cNvPr>
          <p:cNvSpPr txBox="1"/>
          <p:nvPr/>
        </p:nvSpPr>
        <p:spPr>
          <a:xfrm>
            <a:off x="3598431" y="486137"/>
            <a:ext cx="3925115" cy="2646187"/>
          </a:xfrm>
          <a:prstGeom prst="rect">
            <a:avLst/>
          </a:prstGeom>
          <a:noFill/>
          <a:ln>
            <a:noFill/>
          </a:ln>
        </p:spPr>
        <p:txBody>
          <a:bodyPr spcFirstLastPara="1" wrap="square" lIns="91426" tIns="45700" rIns="91426" bIns="45700" anchor="t" anchorCtr="0">
            <a:normAutofit/>
          </a:bodyPr>
          <a:lstStyle/>
          <a:p>
            <a:pPr>
              <a:lnSpc>
                <a:spcPct val="89142"/>
              </a:lnSpc>
            </a:pPr>
            <a:r>
              <a:rPr lang="sv-SE" sz="3500" b="1" dirty="0" err="1">
                <a:solidFill>
                  <a:srgbClr val="8ABF3B"/>
                </a:solidFill>
                <a:latin typeface="Calibri"/>
                <a:ea typeface="Calibri"/>
                <a:cs typeface="Calibri"/>
                <a:sym typeface="Calibri"/>
              </a:rPr>
              <a:t>De quoi avez-vous besoin </a:t>
            </a:r>
            <a:r>
              <a:rPr lang="sv-SE" sz="3500" b="1" dirty="0">
                <a:solidFill>
                  <a:srgbClr val="8ABF3B"/>
                </a:solidFill>
                <a:latin typeface="Calibri"/>
                <a:ea typeface="Calibri"/>
                <a:cs typeface="Calibri"/>
                <a:sym typeface="Calibri"/>
              </a:rPr>
              <a:t>?</a:t>
            </a:r>
            <a:endParaRPr lang="sv-SE" sz="1401" dirty="0"/>
          </a:p>
        </p:txBody>
      </p:sp>
      <p:sp>
        <p:nvSpPr>
          <p:cNvPr id="1376" name="Google Shape;1376;p95">
            <a:extLst>
              <a:ext uri="{FF2B5EF4-FFF2-40B4-BE49-F238E27FC236}">
                <a16:creationId xmlns:a16="http://schemas.microsoft.com/office/drawing/2014/main" id="{0E491AF8-1E78-11A1-CF7E-1C89CEDFDAA5}"/>
              </a:ext>
            </a:extLst>
          </p:cNvPr>
          <p:cNvSpPr txBox="1"/>
          <p:nvPr/>
        </p:nvSpPr>
        <p:spPr>
          <a:xfrm>
            <a:off x="8463366" y="4630267"/>
            <a:ext cx="477436" cy="465822"/>
          </a:xfrm>
          <a:prstGeom prst="rect">
            <a:avLst/>
          </a:prstGeom>
          <a:noFill/>
          <a:ln>
            <a:noFill/>
          </a:ln>
        </p:spPr>
        <p:txBody>
          <a:bodyPr spcFirstLastPara="1" wrap="square" lIns="91426" tIns="45700" rIns="91426" bIns="45700" anchor="ctr" anchorCtr="0">
            <a:noAutofit/>
          </a:bodyPr>
          <a:lstStyle/>
          <a:p>
            <a:pPr algn="ctr"/>
            <a:fld id="{00000000-1234-1234-1234-123412341234}" type="slidenum">
              <a:rPr lang="it" sz="1600">
                <a:solidFill>
                  <a:srgbClr val="8AC03B"/>
                </a:solidFill>
                <a:latin typeface="Calibri"/>
                <a:ea typeface="Calibri"/>
                <a:cs typeface="Calibri"/>
                <a:sym typeface="Calibri"/>
              </a:rPr>
              <a:t>8</a:t>
            </a:fld>
            <a:endParaRPr sz="1600" dirty="0">
              <a:solidFill>
                <a:srgbClr val="8AC03B"/>
              </a:solidFill>
              <a:latin typeface="Calibri"/>
              <a:ea typeface="Calibri"/>
              <a:cs typeface="Calibri"/>
              <a:sym typeface="Calibri"/>
            </a:endParaRPr>
          </a:p>
        </p:txBody>
      </p:sp>
      <p:sp>
        <p:nvSpPr>
          <p:cNvPr id="1377" name="Google Shape;1377;p95">
            <a:extLst>
              <a:ext uri="{FF2B5EF4-FFF2-40B4-BE49-F238E27FC236}">
                <a16:creationId xmlns:a16="http://schemas.microsoft.com/office/drawing/2014/main" id="{8E000F56-069E-42CA-78A9-8405A030F5B1}"/>
              </a:ext>
            </a:extLst>
          </p:cNvPr>
          <p:cNvSpPr txBox="1">
            <a:spLocks noGrp="1"/>
          </p:cNvSpPr>
          <p:nvPr>
            <p:ph type="body" idx="1"/>
          </p:nvPr>
        </p:nvSpPr>
        <p:spPr>
          <a:xfrm>
            <a:off x="3602517" y="1476260"/>
            <a:ext cx="5101868" cy="1593050"/>
          </a:xfrm>
          <a:prstGeom prst="rect">
            <a:avLst/>
          </a:prstGeom>
          <a:noFill/>
          <a:ln>
            <a:noFill/>
          </a:ln>
        </p:spPr>
        <p:txBody>
          <a:bodyPr spcFirstLastPara="1" wrap="square" lIns="91426" tIns="91426" rIns="91426" bIns="91426" anchor="t" anchorCtr="0">
            <a:normAutofit/>
          </a:bodyPr>
          <a:lstStyle/>
          <a:p>
            <a:pPr marL="0" indent="0"/>
            <a:r>
              <a:rPr lang="sv-SE" sz="1600" dirty="0" err="1"/>
              <a:t>Nous avons </a:t>
            </a:r>
            <a:r>
              <a:rPr lang="sv-SE" sz="1600" dirty="0"/>
              <a:t>tous </a:t>
            </a:r>
            <a:r>
              <a:rPr lang="sv-SE" sz="1600" dirty="0" err="1"/>
              <a:t>nos préférences </a:t>
            </a:r>
            <a:r>
              <a:rPr lang="sv-SE" sz="1600" dirty="0"/>
              <a:t>et nos </a:t>
            </a:r>
            <a:r>
              <a:rPr lang="sv-SE" sz="1600" dirty="0" err="1"/>
              <a:t>besoins spécifiques</a:t>
            </a:r>
            <a:r>
              <a:rPr lang="sv-SE" sz="1600" dirty="0"/>
              <a:t>. </a:t>
            </a:r>
            <a:r>
              <a:rPr lang="sv-SE" sz="1600" dirty="0" err="1"/>
              <a:t>Surtout lorsqu'</a:t>
            </a:r>
            <a:r>
              <a:rPr lang="sv-SE" sz="1600" dirty="0"/>
              <a:t>il</a:t>
            </a:r>
            <a:r>
              <a:rPr lang="sv-SE" sz="1600" dirty="0" err="1"/>
              <a:t> s'agit d</a:t>
            </a:r>
            <a:r>
              <a:rPr lang="sv-SE" sz="1600" dirty="0"/>
              <a:t>'</a:t>
            </a:r>
            <a:r>
              <a:rPr lang="sv-SE" sz="1600" dirty="0" err="1"/>
              <a:t>apprendre</a:t>
            </a:r>
            <a:r>
              <a:rPr lang="sv-SE" sz="1600" dirty="0"/>
              <a:t>. Pour aller de l'avant</a:t>
            </a:r>
            <a:r>
              <a:rPr lang="sv-SE" sz="1600" dirty="0" err="1"/>
              <a:t>, commençons par vos prérequis</a:t>
            </a:r>
            <a:r>
              <a:rPr lang="sv-SE" sz="1600" dirty="0"/>
              <a:t>. </a:t>
            </a:r>
            <a:r>
              <a:rPr lang="sv-SE" sz="1600" dirty="0" err="1"/>
              <a:t>De quoi avez-vous besoin </a:t>
            </a:r>
            <a:r>
              <a:rPr lang="sv-SE" sz="1600" dirty="0"/>
              <a:t>pour </a:t>
            </a:r>
            <a:r>
              <a:rPr lang="sv-SE" sz="1600" dirty="0" err="1"/>
              <a:t>apprendre </a:t>
            </a:r>
            <a:r>
              <a:rPr lang="sv-SE" sz="1600" dirty="0"/>
              <a:t>et progresser ?</a:t>
            </a:r>
          </a:p>
        </p:txBody>
      </p:sp>
      <p:sp>
        <p:nvSpPr>
          <p:cNvPr id="1387" name="Google Shape;1387;p95">
            <a:extLst>
              <a:ext uri="{FF2B5EF4-FFF2-40B4-BE49-F238E27FC236}">
                <a16:creationId xmlns:a16="http://schemas.microsoft.com/office/drawing/2014/main" id="{5193C03F-2B3D-5028-39A2-F046FD94D301}"/>
              </a:ext>
            </a:extLst>
          </p:cNvPr>
          <p:cNvSpPr/>
          <p:nvPr/>
        </p:nvSpPr>
        <p:spPr>
          <a:xfrm>
            <a:off x="-1778000" y="-95250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6" tIns="45700" rIns="91426" bIns="45700" anchor="ctr" anchorCtr="0">
            <a:noAutofit/>
          </a:bodyPr>
          <a:lstStyle/>
          <a:p>
            <a:pPr algn="ctr"/>
            <a:endParaRPr sz="1401" dirty="0">
              <a:solidFill>
                <a:schemeClr val="lt1"/>
              </a:solidFill>
            </a:endParaRPr>
          </a:p>
        </p:txBody>
      </p:sp>
      <p:sp>
        <p:nvSpPr>
          <p:cNvPr id="2" name="ZoneTexte 1">
            <a:extLst>
              <a:ext uri="{FF2B5EF4-FFF2-40B4-BE49-F238E27FC236}">
                <a16:creationId xmlns:a16="http://schemas.microsoft.com/office/drawing/2014/main" id="{82BCC640-E38D-1EB9-1143-ED9E84C8A77A}"/>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3200912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1">
          <a:extLst>
            <a:ext uri="{FF2B5EF4-FFF2-40B4-BE49-F238E27FC236}">
              <a16:creationId xmlns:a16="http://schemas.microsoft.com/office/drawing/2014/main" id="{2F616B5B-EECE-632B-955D-99D0D3FE92AF}"/>
            </a:ext>
          </a:extLst>
        </p:cNvPr>
        <p:cNvGrpSpPr/>
        <p:nvPr/>
      </p:nvGrpSpPr>
      <p:grpSpPr>
        <a:xfrm>
          <a:off x="0" y="0"/>
          <a:ext cx="0" cy="0"/>
          <a:chOff x="0" y="0"/>
          <a:chExt cx="0" cy="0"/>
        </a:xfrm>
      </p:grpSpPr>
      <p:sp>
        <p:nvSpPr>
          <p:cNvPr id="672" name="Google Shape;672;p17">
            <a:extLst>
              <a:ext uri="{FF2B5EF4-FFF2-40B4-BE49-F238E27FC236}">
                <a16:creationId xmlns:a16="http://schemas.microsoft.com/office/drawing/2014/main" id="{FC28EF57-BFB5-AC18-2584-5D370BF08DE4}"/>
              </a:ext>
            </a:extLst>
          </p:cNvPr>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3" name="Google Shape;673;p17">
            <a:extLst>
              <a:ext uri="{FF2B5EF4-FFF2-40B4-BE49-F238E27FC236}">
                <a16:creationId xmlns:a16="http://schemas.microsoft.com/office/drawing/2014/main" id="{631D3333-68A8-D504-0785-4BD1D2D5A9C3}"/>
              </a:ext>
            </a:extLst>
          </p:cNvPr>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endParaRPr lang="en-GB" sz="1051" dirty="0"/>
          </a:p>
        </p:txBody>
      </p:sp>
      <p:sp>
        <p:nvSpPr>
          <p:cNvPr id="674" name="Google Shape;674;p17">
            <a:extLst>
              <a:ext uri="{FF2B5EF4-FFF2-40B4-BE49-F238E27FC236}">
                <a16:creationId xmlns:a16="http://schemas.microsoft.com/office/drawing/2014/main" id="{BAC06319-A52F-8BCE-F558-29732765ABAA}"/>
              </a:ext>
            </a:extLst>
          </p:cNvPr>
          <p:cNvSpPr txBox="1">
            <a:spLocks noGrp="1"/>
          </p:cNvSpPr>
          <p:nvPr>
            <p:ph type="body" idx="1"/>
          </p:nvPr>
        </p:nvSpPr>
        <p:spPr>
          <a:xfrm>
            <a:off x="489067" y="1353499"/>
            <a:ext cx="8215317" cy="3050636"/>
          </a:xfrm>
          <a:prstGeom prst="rect">
            <a:avLst/>
          </a:prstGeom>
          <a:noFill/>
          <a:ln>
            <a:noFill/>
          </a:ln>
        </p:spPr>
        <p:txBody>
          <a:bodyPr spcFirstLastPara="1" wrap="square" lIns="91426" tIns="91426" rIns="91426" bIns="91426" anchor="t" anchorCtr="0">
            <a:normAutofit/>
          </a:bodyPr>
          <a:lstStyle/>
          <a:p>
            <a:pPr marL="514352" indent="-285750">
              <a:buFont typeface="Wingdings" pitchFamily="2" charset="2"/>
              <a:buChar char="Ø"/>
            </a:pPr>
            <a:r>
              <a:rPr lang="sv-SE" sz="1600" b="1" i="0" u="none" strike="noStrike" dirty="0" err="1">
                <a:effectLst/>
                <a:latin typeface="Calibri" panose="020F0502020204030204" pitchFamily="34" charset="0"/>
                <a:cs typeface="Calibri" panose="020F0502020204030204" pitchFamily="34" charset="0"/>
              </a:rPr>
              <a:t>Où vous sentez-vous le plus à l'aise pour travailler </a:t>
            </a:r>
            <a:r>
              <a:rPr lang="sv-SE" sz="1600" b="1" i="0" u="none" strike="noStrike" dirty="0">
                <a:effectLst/>
                <a:latin typeface="Calibri" panose="020F0502020204030204" pitchFamily="34" charset="0"/>
                <a:cs typeface="Calibri" panose="020F0502020204030204" pitchFamily="34" charset="0"/>
              </a:rPr>
              <a:t>sur l'</a:t>
            </a:r>
            <a:r>
              <a:rPr lang="sv-SE" sz="1600" b="1" i="0" u="none" strike="noStrike" dirty="0" err="1">
                <a:effectLst/>
                <a:latin typeface="Calibri" panose="020F0502020204030204" pitchFamily="34" charset="0"/>
                <a:cs typeface="Calibri" panose="020F0502020204030204" pitchFamily="34" charset="0"/>
              </a:rPr>
              <a:t>autoréflexion </a:t>
            </a:r>
            <a:r>
              <a:rPr lang="sv-SE" sz="1600" b="1" i="0" u="none" strike="noStrike" dirty="0">
                <a:effectLst/>
                <a:latin typeface="Calibri" panose="020F0502020204030204" pitchFamily="34" charset="0"/>
                <a:cs typeface="Calibri" panose="020F0502020204030204" pitchFamily="34" charset="0"/>
              </a:rPr>
              <a:t>? </a:t>
            </a:r>
            <a:r>
              <a:rPr lang="sv-SE" sz="1600" i="0" u="none" strike="noStrike" dirty="0">
                <a:effectLst/>
                <a:latin typeface="Calibri" panose="020F0502020204030204" pitchFamily="34" charset="0"/>
                <a:cs typeface="Calibri" panose="020F0502020204030204" pitchFamily="34" charset="0"/>
              </a:rPr>
              <a:t>Un coin </a:t>
            </a:r>
            <a:r>
              <a:rPr lang="sv-SE" sz="1600" i="0" u="none" strike="noStrike" dirty="0" err="1">
                <a:effectLst/>
                <a:latin typeface="Calibri" panose="020F0502020204030204" pitchFamily="34" charset="0"/>
                <a:cs typeface="Calibri" panose="020F0502020204030204" pitchFamily="34" charset="0"/>
              </a:rPr>
              <a:t>douillet à la maison</a:t>
            </a:r>
            <a:r>
              <a:rPr lang="sv-SE" sz="1600" i="0" u="none" strike="noStrike" dirty="0">
                <a:effectLst/>
                <a:latin typeface="Calibri" panose="020F0502020204030204" pitchFamily="34" charset="0"/>
                <a:cs typeface="Calibri" panose="020F0502020204030204" pitchFamily="34" charset="0"/>
              </a:rPr>
              <a:t>, un endroit </a:t>
            </a:r>
            <a:r>
              <a:rPr lang="sv-SE" sz="1600" i="0" u="none" strike="noStrike" dirty="0" err="1">
                <a:effectLst/>
                <a:latin typeface="Calibri" panose="020F0502020204030204" pitchFamily="34" charset="0"/>
                <a:cs typeface="Calibri" panose="020F0502020204030204" pitchFamily="34" charset="0"/>
              </a:rPr>
              <a:t>paisible </a:t>
            </a:r>
            <a:r>
              <a:rPr lang="sv-SE" sz="1600" i="0" u="none" strike="noStrike" dirty="0">
                <a:effectLst/>
                <a:latin typeface="Calibri" panose="020F0502020204030204" pitchFamily="34" charset="0"/>
                <a:cs typeface="Calibri" panose="020F0502020204030204" pitchFamily="34" charset="0"/>
              </a:rPr>
              <a:t>dans la </a:t>
            </a:r>
            <a:r>
              <a:rPr lang="sv-SE" sz="1600" i="0" u="none" strike="noStrike" dirty="0" err="1">
                <a:effectLst/>
                <a:latin typeface="Calibri" panose="020F0502020204030204" pitchFamily="34" charset="0"/>
                <a:cs typeface="Calibri" panose="020F0502020204030204" pitchFamily="34" charset="0"/>
              </a:rPr>
              <a:t>nature </a:t>
            </a:r>
            <a:r>
              <a:rPr lang="sv-SE" sz="1600" i="0" u="none" strike="noStrike" dirty="0">
                <a:effectLst/>
                <a:latin typeface="Calibri" panose="020F0502020204030204" pitchFamily="34" charset="0"/>
                <a:cs typeface="Calibri" panose="020F0502020204030204" pitchFamily="34" charset="0"/>
              </a:rPr>
              <a:t>ou un café </a:t>
            </a:r>
            <a:r>
              <a:rPr lang="sv-SE" sz="1600" i="0" u="none" strike="noStrike" dirty="0" err="1">
                <a:effectLst/>
                <a:latin typeface="Calibri" panose="020F0502020204030204" pitchFamily="34" charset="0"/>
                <a:cs typeface="Calibri" panose="020F0502020204030204" pitchFamily="34" charset="0"/>
              </a:rPr>
              <a:t>tranquille </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Quel environnement vous inspire </a:t>
            </a:r>
            <a:r>
              <a:rPr lang="sv-SE" sz="1600" i="0" u="none" strike="noStrike" dirty="0">
                <a:effectLst/>
                <a:latin typeface="Calibri" panose="020F0502020204030204" pitchFamily="34" charset="0"/>
                <a:cs typeface="Calibri" panose="020F0502020204030204" pitchFamily="34" charset="0"/>
              </a:rPr>
              <a:t>et </a:t>
            </a:r>
            <a:r>
              <a:rPr lang="sv-SE" sz="1600" i="0" u="none" strike="noStrike" dirty="0" err="1">
                <a:effectLst/>
                <a:latin typeface="Calibri" panose="020F0502020204030204" pitchFamily="34" charset="0"/>
                <a:cs typeface="Calibri" panose="020F0502020204030204" pitchFamily="34" charset="0"/>
              </a:rPr>
              <a:t>vous détend </a:t>
            </a:r>
            <a:r>
              <a:rPr lang="sv-SE" sz="1600" i="0" u="none" strike="noStrike" dirty="0">
                <a:effectLst/>
                <a:latin typeface="Calibri" panose="020F0502020204030204" pitchFamily="34" charset="0"/>
                <a:cs typeface="Calibri" panose="020F0502020204030204" pitchFamily="34" charset="0"/>
              </a:rPr>
              <a:t>?</a:t>
            </a:r>
          </a:p>
          <a:p>
            <a:pPr marL="514352" indent="-285750">
              <a:buFont typeface="Wingdings" pitchFamily="2" charset="2"/>
              <a:buChar char="Ø"/>
            </a:pPr>
            <a:endParaRPr lang="sv-SE" sz="1600" dirty="0">
              <a:latin typeface="Calibri" panose="020F0502020204030204" pitchFamily="34" charset="0"/>
              <a:cs typeface="Calibri" panose="020F0502020204030204" pitchFamily="34" charset="0"/>
            </a:endParaRPr>
          </a:p>
          <a:p>
            <a:pPr marL="514352" indent="-285750">
              <a:buFont typeface="Wingdings" pitchFamily="2" charset="2"/>
              <a:buChar char="Ø"/>
            </a:pPr>
            <a:r>
              <a:rPr lang="sv-SE" sz="1600" b="1" i="0" u="none" strike="noStrike" dirty="0" err="1">
                <a:effectLst/>
                <a:latin typeface="Calibri" panose="020F0502020204030204" pitchFamily="34" charset="0"/>
                <a:cs typeface="Calibri" panose="020F0502020204030204" pitchFamily="34" charset="0"/>
              </a:rPr>
              <a:t>Quand pouvez-vous consacrer du temps </a:t>
            </a:r>
            <a:r>
              <a:rPr lang="sv-SE" sz="1600" b="1" i="0" u="none" strike="noStrike" dirty="0">
                <a:effectLst/>
                <a:latin typeface="Calibri" panose="020F0502020204030204" pitchFamily="34" charset="0"/>
                <a:cs typeface="Calibri" panose="020F0502020204030204" pitchFamily="34" charset="0"/>
              </a:rPr>
              <a:t>à </a:t>
            </a:r>
            <a:r>
              <a:rPr lang="sv-SE" sz="1600" b="1" i="0" u="none" strike="noStrike" dirty="0" err="1">
                <a:effectLst/>
                <a:latin typeface="Calibri" panose="020F0502020204030204" pitchFamily="34" charset="0"/>
                <a:cs typeface="Calibri" panose="020F0502020204030204" pitchFamily="34" charset="0"/>
              </a:rPr>
              <a:t>ce </a:t>
            </a:r>
            <a:r>
              <a:rPr lang="sv-SE" sz="1600" b="1" i="0" u="none" strike="noStrike" dirty="0">
                <a:effectLst/>
                <a:latin typeface="Calibri" panose="020F0502020204030204" pitchFamily="34" charset="0"/>
                <a:cs typeface="Calibri" panose="020F0502020204030204" pitchFamily="34" charset="0"/>
              </a:rPr>
              <a:t>processus ? </a:t>
            </a:r>
            <a:r>
              <a:rPr lang="sv-SE" sz="1600" i="0" u="none" strike="noStrike" dirty="0" err="1">
                <a:effectLst/>
                <a:latin typeface="Calibri" panose="020F0502020204030204" pitchFamily="34" charset="0"/>
                <a:cs typeface="Calibri" panose="020F0502020204030204" pitchFamily="34" charset="0"/>
              </a:rPr>
              <a:t>Quels </a:t>
            </a:r>
            <a:r>
              <a:rPr lang="sv-SE" sz="1600" i="0" u="none" strike="noStrike" dirty="0">
                <a:effectLst/>
                <a:latin typeface="Calibri" panose="020F0502020204030204" pitchFamily="34" charset="0"/>
                <a:cs typeface="Calibri" panose="020F0502020204030204" pitchFamily="34" charset="0"/>
              </a:rPr>
              <a:t>blocs </a:t>
            </a:r>
            <a:r>
              <a:rPr lang="sv-SE" sz="1600" i="0" u="none" strike="noStrike" dirty="0" err="1">
                <a:effectLst/>
                <a:latin typeface="Calibri" panose="020F0502020204030204" pitchFamily="34" charset="0"/>
                <a:cs typeface="Calibri" panose="020F0502020204030204" pitchFamily="34" charset="0"/>
              </a:rPr>
              <a:t>de temps </a:t>
            </a:r>
            <a:r>
              <a:rPr lang="sv-SE" sz="1600" i="0" u="none" strike="noStrike" dirty="0">
                <a:effectLst/>
                <a:latin typeface="Calibri" panose="020F0502020204030204" pitchFamily="34" charset="0"/>
                <a:cs typeface="Calibri" panose="020F0502020204030204" pitchFamily="34" charset="0"/>
              </a:rPr>
              <a:t>dans </a:t>
            </a:r>
            <a:r>
              <a:rPr lang="sv-SE" sz="1600" i="0" u="none" strike="noStrike" dirty="0" err="1">
                <a:effectLst/>
                <a:latin typeface="Calibri" panose="020F0502020204030204" pitchFamily="34" charset="0"/>
                <a:cs typeface="Calibri" panose="020F0502020204030204" pitchFamily="34" charset="0"/>
              </a:rPr>
              <a:t>votre emploi du temps pourriez-vous réserver </a:t>
            </a:r>
            <a:r>
              <a:rPr lang="sv-SE" sz="1600" i="0" u="none" strike="noStrike" dirty="0">
                <a:effectLst/>
                <a:latin typeface="Calibri" panose="020F0502020204030204" pitchFamily="34" charset="0"/>
                <a:cs typeface="Calibri" panose="020F0502020204030204" pitchFamily="34" charset="0"/>
              </a:rPr>
              <a:t>à une concentration </a:t>
            </a:r>
            <a:r>
              <a:rPr lang="sv-SE" sz="1600" i="0" u="none" strike="noStrike" dirty="0" err="1">
                <a:effectLst/>
                <a:latin typeface="Calibri" panose="020F0502020204030204" pitchFamily="34" charset="0"/>
                <a:cs typeface="Calibri" panose="020F0502020204030204" pitchFamily="34" charset="0"/>
              </a:rPr>
              <a:t>ininterrompue </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Comment pouvez-vous </a:t>
            </a:r>
            <a:r>
              <a:rPr lang="sv-SE" sz="1600" i="0" u="none" strike="noStrike" dirty="0">
                <a:effectLst/>
                <a:latin typeface="Calibri" panose="020F0502020204030204" pitchFamily="34" charset="0"/>
                <a:cs typeface="Calibri" panose="020F0502020204030204" pitchFamily="34" charset="0"/>
              </a:rPr>
              <a:t>en faire une </a:t>
            </a:r>
            <a:r>
              <a:rPr lang="sv-SE" sz="1600" i="0" u="none" strike="noStrike" dirty="0" err="1">
                <a:effectLst/>
                <a:latin typeface="Calibri" panose="020F0502020204030204" pitchFamily="34" charset="0"/>
                <a:cs typeface="Calibri" panose="020F0502020204030204" pitchFamily="34" charset="0"/>
              </a:rPr>
              <a:t>pratique régulière </a:t>
            </a:r>
            <a:r>
              <a:rPr lang="sv-SE" sz="1600" i="0" u="none" strike="noStrike" dirty="0">
                <a:effectLst/>
                <a:latin typeface="Calibri" panose="020F0502020204030204" pitchFamily="34" charset="0"/>
                <a:cs typeface="Calibri" panose="020F0502020204030204" pitchFamily="34" charset="0"/>
              </a:rPr>
              <a:t>?</a:t>
            </a:r>
          </a:p>
          <a:p>
            <a:pPr marL="514352" indent="-285750">
              <a:buFont typeface="Wingdings" pitchFamily="2" charset="2"/>
              <a:buChar char="Ø"/>
            </a:pPr>
            <a:endParaRPr lang="sv-SE" sz="1600" dirty="0">
              <a:latin typeface="Calibri" panose="020F0502020204030204" pitchFamily="34" charset="0"/>
              <a:cs typeface="Calibri" panose="020F0502020204030204" pitchFamily="34" charset="0"/>
            </a:endParaRPr>
          </a:p>
          <a:p>
            <a:pPr marL="514352" indent="-285750">
              <a:buFont typeface="Wingdings" pitchFamily="2" charset="2"/>
              <a:buChar char="Ø"/>
            </a:pPr>
            <a:r>
              <a:rPr lang="sv-SE" sz="1600" b="1" i="0" u="none" strike="noStrike" dirty="0" err="1">
                <a:effectLst/>
                <a:latin typeface="Calibri" panose="020F0502020204030204" pitchFamily="34" charset="0"/>
                <a:cs typeface="Calibri" panose="020F0502020204030204" pitchFamily="34" charset="0"/>
              </a:rPr>
              <a:t>Comment pouvez-vous capturer vos pensées </a:t>
            </a:r>
            <a:r>
              <a:rPr lang="sv-SE" sz="1600" b="1" i="0" u="none" strike="noStrike" dirty="0">
                <a:effectLst/>
                <a:latin typeface="Calibri" panose="020F0502020204030204" pitchFamily="34" charset="0"/>
                <a:cs typeface="Calibri" panose="020F0502020204030204" pitchFamily="34" charset="0"/>
              </a:rPr>
              <a:t>et vos </a:t>
            </a:r>
            <a:r>
              <a:rPr lang="sv-SE" sz="1600" b="1" i="0" u="none" strike="noStrike" dirty="0" err="1">
                <a:effectLst/>
                <a:latin typeface="Calibri" panose="020F0502020204030204" pitchFamily="34" charset="0"/>
                <a:cs typeface="Calibri" panose="020F0502020204030204" pitchFamily="34" charset="0"/>
              </a:rPr>
              <a:t>idées de manière efficace </a:t>
            </a:r>
            <a:r>
              <a:rPr lang="sv-SE" sz="1600" b="1"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La tenue d'</a:t>
            </a:r>
            <a:r>
              <a:rPr lang="sv-SE" sz="1600" i="0" u="none" strike="noStrike" dirty="0">
                <a:effectLst/>
                <a:latin typeface="Calibri" panose="020F0502020204030204" pitchFamily="34" charset="0"/>
                <a:cs typeface="Calibri" panose="020F0502020204030204" pitchFamily="34" charset="0"/>
              </a:rPr>
              <a:t>un journal ou d'un carnet </a:t>
            </a:r>
            <a:r>
              <a:rPr lang="sv-SE" sz="1600" i="0" u="none" strike="noStrike" dirty="0" err="1">
                <a:effectLst/>
                <a:latin typeface="Calibri" panose="020F0502020204030204" pitchFamily="34" charset="0"/>
                <a:cs typeface="Calibri" panose="020F0502020204030204" pitchFamily="34" charset="0"/>
              </a:rPr>
              <a:t>vous aiderait-elle à noter vos réflexions</a:t>
            </a:r>
            <a:r>
              <a:rPr lang="sv-SE" sz="1600" i="0" u="none" strike="noStrike" dirty="0">
                <a:effectLst/>
                <a:latin typeface="Calibri" panose="020F0502020204030204" pitchFamily="34" charset="0"/>
                <a:cs typeface="Calibri" panose="020F0502020204030204" pitchFamily="34" charset="0"/>
              </a:rPr>
              <a:t>, vos inspirations et vos </a:t>
            </a:r>
            <a:r>
              <a:rPr lang="sv-SE" sz="1600" i="0" u="none" strike="noStrike" dirty="0" err="1">
                <a:effectLst/>
                <a:latin typeface="Calibri" panose="020F0502020204030204" pitchFamily="34" charset="0"/>
                <a:cs typeface="Calibri" panose="020F0502020204030204" pitchFamily="34" charset="0"/>
              </a:rPr>
              <a:t>idées </a:t>
            </a:r>
            <a:r>
              <a:rPr lang="sv-SE" sz="1600" i="0" u="none" strike="noStrike" dirty="0">
                <a:effectLst/>
                <a:latin typeface="Calibri" panose="020F0502020204030204" pitchFamily="34" charset="0"/>
                <a:cs typeface="Calibri" panose="020F0502020204030204" pitchFamily="34" charset="0"/>
              </a:rPr>
              <a:t>? </a:t>
            </a:r>
            <a:r>
              <a:rPr lang="sv-SE" sz="1600" i="0" u="none" strike="noStrike" dirty="0" err="1">
                <a:effectLst/>
                <a:latin typeface="Calibri" panose="020F0502020204030204" pitchFamily="34" charset="0"/>
                <a:cs typeface="Calibri" panose="020F0502020204030204" pitchFamily="34" charset="0"/>
              </a:rPr>
              <a:t>Comment </a:t>
            </a:r>
            <a:r>
              <a:rPr lang="sv-SE" sz="1600" i="0" u="none" strike="noStrike" dirty="0">
                <a:effectLst/>
                <a:latin typeface="Calibri" panose="020F0502020204030204" pitchFamily="34" charset="0"/>
                <a:cs typeface="Calibri" panose="020F0502020204030204" pitchFamily="34" charset="0"/>
              </a:rPr>
              <a:t>en faire une habitude ?</a:t>
            </a:r>
          </a:p>
          <a:p>
            <a:endParaRPr lang="sv-SE" sz="1500" i="0" u="none" strike="noStrike" dirty="0">
              <a:effectLst/>
              <a:latin typeface="Calibri" panose="020F0502020204030204" pitchFamily="34" charset="0"/>
              <a:cs typeface="Calibri" panose="020F0502020204030204" pitchFamily="34" charset="0"/>
            </a:endParaRPr>
          </a:p>
        </p:txBody>
      </p:sp>
      <p:sp>
        <p:nvSpPr>
          <p:cNvPr id="675" name="Google Shape;675;p17">
            <a:extLst>
              <a:ext uri="{FF2B5EF4-FFF2-40B4-BE49-F238E27FC236}">
                <a16:creationId xmlns:a16="http://schemas.microsoft.com/office/drawing/2014/main" id="{AED78717-91E5-E364-FE39-F8D0041168C7}"/>
              </a:ext>
            </a:extLst>
          </p:cNvPr>
          <p:cNvSpPr txBox="1">
            <a:spLocks noGrp="1"/>
          </p:cNvSpPr>
          <p:nvPr>
            <p:ph type="body" idx="2"/>
          </p:nvPr>
        </p:nvSpPr>
        <p:spPr>
          <a:xfrm>
            <a:off x="1315671" y="440538"/>
            <a:ext cx="7628165" cy="783671"/>
          </a:xfrm>
          <a:prstGeom prst="rect">
            <a:avLst/>
          </a:prstGeom>
          <a:noFill/>
          <a:ln>
            <a:noFill/>
          </a:ln>
        </p:spPr>
        <p:txBody>
          <a:bodyPr spcFirstLastPara="1" wrap="square" lIns="91426" tIns="91426" rIns="91426" bIns="91426" anchor="t" anchorCtr="0">
            <a:noAutofit/>
          </a:bodyPr>
          <a:lstStyle/>
          <a:p>
            <a:pPr marL="0" indent="0"/>
            <a:r>
              <a:rPr lang="en-GB" sz="1500" dirty="0">
                <a:solidFill>
                  <a:srgbClr val="FF9933"/>
                </a:solidFill>
              </a:rPr>
              <a:t>Exercice : </a:t>
            </a:r>
            <a:r>
              <a:rPr lang="en-GB" sz="1500" b="0" dirty="0">
                <a:solidFill>
                  <a:schemeClr val="tx2">
                    <a:lumMod val="50000"/>
                  </a:schemeClr>
                </a:solidFill>
              </a:rPr>
              <a:t>Prenez le temps de réfléchir aux questions suivantes et </a:t>
            </a:r>
            <a:r>
              <a:rPr lang="en-GB" sz="1500" b="0" dirty="0" err="1">
                <a:solidFill>
                  <a:schemeClr val="tx2">
                    <a:lumMod val="50000"/>
                  </a:schemeClr>
                </a:solidFill>
              </a:rPr>
              <a:t>notez</a:t>
            </a:r>
            <a:r>
              <a:rPr lang="en-GB" sz="1500" b="0" dirty="0">
                <a:solidFill>
                  <a:schemeClr val="tx2">
                    <a:lumMod val="50000"/>
                  </a:schemeClr>
                </a:solidFill>
              </a:rPr>
              <a:t> </a:t>
            </a:r>
            <a:r>
              <a:rPr lang="en-GB" sz="1500" b="0" dirty="0" err="1">
                <a:solidFill>
                  <a:schemeClr val="tx2">
                    <a:lumMod val="50000"/>
                  </a:schemeClr>
                </a:solidFill>
              </a:rPr>
              <a:t>vos</a:t>
            </a:r>
            <a:r>
              <a:rPr lang="en-GB" sz="1500" b="0" dirty="0">
                <a:solidFill>
                  <a:schemeClr val="tx2">
                    <a:lumMod val="50000"/>
                  </a:schemeClr>
                </a:solidFill>
              </a:rPr>
              <a:t> </a:t>
            </a:r>
            <a:r>
              <a:rPr lang="en-GB" sz="1500" b="0" dirty="0" err="1">
                <a:solidFill>
                  <a:schemeClr val="tx2">
                    <a:lumMod val="50000"/>
                  </a:schemeClr>
                </a:solidFill>
              </a:rPr>
              <a:t>réflexions</a:t>
            </a:r>
            <a:r>
              <a:rPr lang="en-GB" sz="1500" b="0" dirty="0">
                <a:solidFill>
                  <a:schemeClr val="tx2">
                    <a:lumMod val="50000"/>
                  </a:schemeClr>
                </a:solidFill>
              </a:rPr>
              <a:t>. </a:t>
            </a:r>
          </a:p>
        </p:txBody>
      </p:sp>
      <p:sp>
        <p:nvSpPr>
          <p:cNvPr id="677" name="Google Shape;677;p17">
            <a:extLst>
              <a:ext uri="{FF2B5EF4-FFF2-40B4-BE49-F238E27FC236}">
                <a16:creationId xmlns:a16="http://schemas.microsoft.com/office/drawing/2014/main" id="{7CC2C15D-C70C-4AB3-11A9-06EF75014D7D}"/>
              </a:ext>
            </a:extLst>
          </p:cNvPr>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6" tIns="45700" rIns="91426" bIns="45700" anchor="ctr" anchorCtr="0">
            <a:noAutofit/>
          </a:bodyPr>
          <a:lstStyle/>
          <a:p>
            <a:pPr algn="ctr"/>
            <a:endParaRPr lang="en-GB" sz="1051" dirty="0">
              <a:solidFill>
                <a:schemeClr val="lt1"/>
              </a:solidFill>
            </a:endParaRPr>
          </a:p>
        </p:txBody>
      </p:sp>
      <p:grpSp>
        <p:nvGrpSpPr>
          <p:cNvPr id="678" name="Google Shape;678;p17">
            <a:extLst>
              <a:ext uri="{FF2B5EF4-FFF2-40B4-BE49-F238E27FC236}">
                <a16:creationId xmlns:a16="http://schemas.microsoft.com/office/drawing/2014/main" id="{3858BC78-70EA-6B15-2977-C6E1C18ED125}"/>
              </a:ext>
            </a:extLst>
          </p:cNvPr>
          <p:cNvGrpSpPr/>
          <p:nvPr/>
        </p:nvGrpSpPr>
        <p:grpSpPr>
          <a:xfrm>
            <a:off x="318019" y="253387"/>
            <a:ext cx="692809" cy="808420"/>
            <a:chOff x="2307546" y="2307551"/>
            <a:chExt cx="929291" cy="1082976"/>
          </a:xfrm>
        </p:grpSpPr>
        <p:grpSp>
          <p:nvGrpSpPr>
            <p:cNvPr id="679" name="Google Shape;679;p17">
              <a:extLst>
                <a:ext uri="{FF2B5EF4-FFF2-40B4-BE49-F238E27FC236}">
                  <a16:creationId xmlns:a16="http://schemas.microsoft.com/office/drawing/2014/main" id="{5D67E8FA-02DE-8FD5-CA7E-93C86997490B}"/>
                </a:ext>
              </a:extLst>
            </p:cNvPr>
            <p:cNvGrpSpPr/>
            <p:nvPr/>
          </p:nvGrpSpPr>
          <p:grpSpPr>
            <a:xfrm>
              <a:off x="2536980" y="2723928"/>
              <a:ext cx="470423" cy="276595"/>
              <a:chOff x="2536980" y="2723928"/>
              <a:chExt cx="470423" cy="276595"/>
            </a:xfrm>
          </p:grpSpPr>
          <p:sp>
            <p:nvSpPr>
              <p:cNvPr id="680" name="Google Shape;680;p17">
                <a:extLst>
                  <a:ext uri="{FF2B5EF4-FFF2-40B4-BE49-F238E27FC236}">
                    <a16:creationId xmlns:a16="http://schemas.microsoft.com/office/drawing/2014/main" id="{DA182B36-8784-89AE-49C8-634C9D7155B1}"/>
                  </a:ext>
                </a:extLst>
              </p:cNvPr>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1" name="Google Shape;681;p17">
                <a:extLst>
                  <a:ext uri="{FF2B5EF4-FFF2-40B4-BE49-F238E27FC236}">
                    <a16:creationId xmlns:a16="http://schemas.microsoft.com/office/drawing/2014/main" id="{6486DCCE-8712-6EA2-1BB5-5B7E0C429F1B}"/>
                  </a:ext>
                </a:extLst>
              </p:cNvPr>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sp>
          <p:nvSpPr>
            <p:cNvPr id="682" name="Google Shape;682;p17">
              <a:extLst>
                <a:ext uri="{FF2B5EF4-FFF2-40B4-BE49-F238E27FC236}">
                  <a16:creationId xmlns:a16="http://schemas.microsoft.com/office/drawing/2014/main" id="{58AD78E8-41DB-8D25-0691-F417B3596D60}"/>
                </a:ext>
              </a:extLst>
            </p:cNvPr>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3" name="Google Shape;683;p17">
              <a:extLst>
                <a:ext uri="{FF2B5EF4-FFF2-40B4-BE49-F238E27FC236}">
                  <a16:creationId xmlns:a16="http://schemas.microsoft.com/office/drawing/2014/main" id="{FE6C733A-F1BE-6C5A-58DC-8716C8C83F2B}"/>
                </a:ext>
              </a:extLst>
            </p:cNvPr>
            <p:cNvGrpSpPr/>
            <p:nvPr/>
          </p:nvGrpSpPr>
          <p:grpSpPr>
            <a:xfrm>
              <a:off x="2307546" y="2307551"/>
              <a:ext cx="929291" cy="1082976"/>
              <a:chOff x="2307546" y="2307551"/>
              <a:chExt cx="929291" cy="1082976"/>
            </a:xfrm>
          </p:grpSpPr>
          <p:sp>
            <p:nvSpPr>
              <p:cNvPr id="684" name="Google Shape;684;p17">
                <a:extLst>
                  <a:ext uri="{FF2B5EF4-FFF2-40B4-BE49-F238E27FC236}">
                    <a16:creationId xmlns:a16="http://schemas.microsoft.com/office/drawing/2014/main" id="{3B239083-B05D-9FC8-55E0-8EA5D7184490}"/>
                  </a:ext>
                </a:extLst>
              </p:cNvPr>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nvGrpSpPr>
              <p:cNvPr id="685" name="Google Shape;685;p17">
                <a:extLst>
                  <a:ext uri="{FF2B5EF4-FFF2-40B4-BE49-F238E27FC236}">
                    <a16:creationId xmlns:a16="http://schemas.microsoft.com/office/drawing/2014/main" id="{D57017DE-8265-99A0-C378-881FD9A3AEEA}"/>
                  </a:ext>
                </a:extLst>
              </p:cNvPr>
              <p:cNvGrpSpPr/>
              <p:nvPr/>
            </p:nvGrpSpPr>
            <p:grpSpPr>
              <a:xfrm>
                <a:off x="2362016" y="2746017"/>
                <a:ext cx="820351" cy="644510"/>
                <a:chOff x="2362016" y="2746017"/>
                <a:chExt cx="820351" cy="644510"/>
              </a:xfrm>
            </p:grpSpPr>
            <p:grpSp>
              <p:nvGrpSpPr>
                <p:cNvPr id="686" name="Google Shape;686;p17">
                  <a:extLst>
                    <a:ext uri="{FF2B5EF4-FFF2-40B4-BE49-F238E27FC236}">
                      <a16:creationId xmlns:a16="http://schemas.microsoft.com/office/drawing/2014/main" id="{429B3501-B282-1EED-8686-7A41AA3F75AF}"/>
                    </a:ext>
                  </a:extLst>
                </p:cNvPr>
                <p:cNvGrpSpPr/>
                <p:nvPr/>
              </p:nvGrpSpPr>
              <p:grpSpPr>
                <a:xfrm>
                  <a:off x="2810981" y="2747665"/>
                  <a:ext cx="371386" cy="642862"/>
                  <a:chOff x="2810981" y="2747665"/>
                  <a:chExt cx="371386" cy="642862"/>
                </a:xfrm>
              </p:grpSpPr>
              <p:sp>
                <p:nvSpPr>
                  <p:cNvPr id="687" name="Google Shape;687;p17">
                    <a:extLst>
                      <a:ext uri="{FF2B5EF4-FFF2-40B4-BE49-F238E27FC236}">
                        <a16:creationId xmlns:a16="http://schemas.microsoft.com/office/drawing/2014/main" id="{9CA88E9D-2B6C-32A0-8809-42915737D695}"/>
                      </a:ext>
                    </a:extLst>
                  </p:cNvPr>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8" name="Google Shape;688;p17">
                    <a:extLst>
                      <a:ext uri="{FF2B5EF4-FFF2-40B4-BE49-F238E27FC236}">
                        <a16:creationId xmlns:a16="http://schemas.microsoft.com/office/drawing/2014/main" id="{3745AFEC-B968-4E35-FA64-E0B63F80D35A}"/>
                      </a:ext>
                    </a:extLst>
                  </p:cNvPr>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89" name="Google Shape;689;p17">
                    <a:extLst>
                      <a:ext uri="{FF2B5EF4-FFF2-40B4-BE49-F238E27FC236}">
                        <a16:creationId xmlns:a16="http://schemas.microsoft.com/office/drawing/2014/main" id="{F6A4CA7C-E794-6255-ED81-7A51FA31F9A0}"/>
                      </a:ext>
                    </a:extLst>
                  </p:cNvPr>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nvGrpSpPr>
                <p:cNvPr id="690" name="Google Shape;690;p17">
                  <a:extLst>
                    <a:ext uri="{FF2B5EF4-FFF2-40B4-BE49-F238E27FC236}">
                      <a16:creationId xmlns:a16="http://schemas.microsoft.com/office/drawing/2014/main" id="{3F94CD04-100A-9B9E-DEF9-0D744BE7B78F}"/>
                    </a:ext>
                  </a:extLst>
                </p:cNvPr>
                <p:cNvGrpSpPr/>
                <p:nvPr/>
              </p:nvGrpSpPr>
              <p:grpSpPr>
                <a:xfrm>
                  <a:off x="2362016" y="2746017"/>
                  <a:ext cx="369735" cy="644510"/>
                  <a:chOff x="2362016" y="2746017"/>
                  <a:chExt cx="369735" cy="644510"/>
                </a:xfrm>
              </p:grpSpPr>
              <p:sp>
                <p:nvSpPr>
                  <p:cNvPr id="691" name="Google Shape;691;p17">
                    <a:extLst>
                      <a:ext uri="{FF2B5EF4-FFF2-40B4-BE49-F238E27FC236}">
                        <a16:creationId xmlns:a16="http://schemas.microsoft.com/office/drawing/2014/main" id="{4ED793B5-78B9-701D-6493-18F4A0DCB357}"/>
                      </a:ext>
                    </a:extLst>
                  </p:cNvPr>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2" name="Google Shape;692;p17">
                    <a:extLst>
                      <a:ext uri="{FF2B5EF4-FFF2-40B4-BE49-F238E27FC236}">
                        <a16:creationId xmlns:a16="http://schemas.microsoft.com/office/drawing/2014/main" id="{92B8A30A-9EFC-D3FE-0A57-B83916FC7ED0}"/>
                      </a:ext>
                    </a:extLst>
                  </p:cNvPr>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sp>
                <p:nvSpPr>
                  <p:cNvPr id="693" name="Google Shape;693;p17">
                    <a:extLst>
                      <a:ext uri="{FF2B5EF4-FFF2-40B4-BE49-F238E27FC236}">
                        <a16:creationId xmlns:a16="http://schemas.microsoft.com/office/drawing/2014/main" id="{446F5BAF-AE04-9863-B991-477A885A345D}"/>
                      </a:ext>
                    </a:extLst>
                  </p:cNvPr>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6" tIns="45700" rIns="91426" bIns="45700" anchor="ctr" anchorCtr="0">
                    <a:noAutofit/>
                  </a:bodyPr>
                  <a:lstStyle/>
                  <a:p>
                    <a:endParaRPr lang="en-GB" sz="1401" dirty="0"/>
                  </a:p>
                </p:txBody>
              </p:sp>
            </p:grpSp>
          </p:grpSp>
        </p:grpSp>
      </p:grpSp>
      <p:sp>
        <p:nvSpPr>
          <p:cNvPr id="2" name="Google Shape;899;p81">
            <a:extLst>
              <a:ext uri="{FF2B5EF4-FFF2-40B4-BE49-F238E27FC236}">
                <a16:creationId xmlns:a16="http://schemas.microsoft.com/office/drawing/2014/main" id="{F5E7C50C-BC6B-F482-78F6-C65FBF948D10}"/>
              </a:ext>
            </a:extLst>
          </p:cNvPr>
          <p:cNvSpPr txBox="1"/>
          <p:nvPr/>
        </p:nvSpPr>
        <p:spPr>
          <a:xfrm>
            <a:off x="53197" y="4662714"/>
            <a:ext cx="1315670" cy="968169"/>
          </a:xfrm>
          <a:prstGeom prst="rect">
            <a:avLst/>
          </a:prstGeom>
          <a:noFill/>
          <a:ln>
            <a:noFill/>
          </a:ln>
        </p:spPr>
        <p:txBody>
          <a:bodyPr spcFirstLastPara="1" wrap="square" lIns="91426" tIns="45700" rIns="91426" bIns="45700" anchor="t" anchorCtr="0">
            <a:normAutofit/>
          </a:bodyPr>
          <a:lstStyle/>
          <a:p>
            <a:pPr>
              <a:lnSpc>
                <a:spcPct val="72399"/>
              </a:lnSpc>
            </a:pPr>
            <a:r>
              <a:rPr lang="it" sz="3000" b="1" dirty="0">
                <a:solidFill>
                  <a:srgbClr val="FF9934"/>
                </a:solidFill>
                <a:latin typeface="Calibri"/>
                <a:ea typeface="Calibri"/>
                <a:cs typeface="Calibri"/>
                <a:sym typeface="Calibri"/>
              </a:rPr>
              <a:t>E.13</a:t>
            </a:r>
            <a:endParaRPr sz="3000" dirty="0">
              <a:solidFill>
                <a:srgbClr val="FF9934"/>
              </a:solidFill>
            </a:endParaRPr>
          </a:p>
        </p:txBody>
      </p:sp>
      <p:sp>
        <p:nvSpPr>
          <p:cNvPr id="3" name="ZoneTexte 2">
            <a:extLst>
              <a:ext uri="{FF2B5EF4-FFF2-40B4-BE49-F238E27FC236}">
                <a16:creationId xmlns:a16="http://schemas.microsoft.com/office/drawing/2014/main" id="{CA277078-FDDD-07D5-5329-504298E92371}"/>
              </a:ext>
            </a:extLst>
          </p:cNvPr>
          <p:cNvSpPr txBox="1"/>
          <p:nvPr/>
        </p:nvSpPr>
        <p:spPr>
          <a:xfrm>
            <a:off x="5233639" y="4786317"/>
            <a:ext cx="3229727" cy="200055"/>
          </a:xfrm>
          <a:prstGeom prst="rect">
            <a:avLst/>
          </a:prstGeom>
          <a:solidFill>
            <a:schemeClr val="bg1"/>
          </a:solidFill>
        </p:spPr>
        <p:txBody>
          <a:bodyPr wrap="square" rtlCol="0">
            <a:spAutoFit/>
          </a:bodyPr>
          <a:lstStyle/>
          <a:p>
            <a:r>
              <a:rPr lang="fr-FR" sz="700" dirty="0">
                <a:solidFill>
                  <a:schemeClr val="tx1">
                    <a:lumMod val="65000"/>
                    <a:lumOff val="35000"/>
                  </a:schemeClr>
                </a:solidFill>
              </a:rPr>
              <a:t>GRASSROOTS YOUNG ENTREPRENEURS IN ECO-HEALTH TOURISM</a:t>
            </a:r>
          </a:p>
        </p:txBody>
      </p:sp>
    </p:spTree>
    <p:extLst>
      <p:ext uri="{BB962C8B-B14F-4D97-AF65-F5344CB8AC3E}">
        <p14:creationId xmlns:p14="http://schemas.microsoft.com/office/powerpoint/2010/main" val="225009926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80271</TotalTime>
  <Words>5476</Words>
  <Application>Microsoft Macintosh PowerPoint</Application>
  <PresentationFormat>Affichage à l'écran (16:9)</PresentationFormat>
  <Paragraphs>540</Paragraphs>
  <Slides>70</Slides>
  <Notes>66</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70</vt:i4>
      </vt:variant>
    </vt:vector>
  </HeadingPairs>
  <TitlesOfParts>
    <vt:vector size="78" baseType="lpstr">
      <vt:lpstr>Arial</vt:lpstr>
      <vt:lpstr>Century Schoolbook</vt:lpstr>
      <vt:lpstr>Roboto</vt:lpstr>
      <vt:lpstr>Calibri</vt:lpstr>
      <vt:lpstr>Montserrat Light</vt:lpstr>
      <vt:lpstr>Wingdings</vt:lpstr>
      <vt:lpstr>Montserrat</vt:lpstr>
      <vt:lpstr>Simple Light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keywords>, docId:62FA22F45472AA293D27D4C410FF0253</cp:keywords>
  <cp:lastModifiedBy>mac</cp:lastModifiedBy>
  <cp:revision>54</cp:revision>
  <dcterms:modified xsi:type="dcterms:W3CDTF">2025-04-30T15:12:46Z</dcterms:modified>
</cp:coreProperties>
</file>