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52" r:id="rId2"/>
    <p:sldId id="355" r:id="rId3"/>
    <p:sldId id="356" r:id="rId4"/>
    <p:sldId id="374" r:id="rId5"/>
    <p:sldId id="375" r:id="rId6"/>
    <p:sldId id="377" r:id="rId7"/>
    <p:sldId id="281" r:id="rId8"/>
    <p:sldId id="422" r:id="rId9"/>
    <p:sldId id="423" r:id="rId10"/>
    <p:sldId id="424" r:id="rId11"/>
    <p:sldId id="425" r:id="rId12"/>
    <p:sldId id="427" r:id="rId13"/>
    <p:sldId id="414" r:id="rId14"/>
    <p:sldId id="412" r:id="rId15"/>
    <p:sldId id="428" r:id="rId16"/>
    <p:sldId id="429" r:id="rId1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53"/>
    <p:restoredTop sz="94589"/>
  </p:normalViewPr>
  <p:slideViewPr>
    <p:cSldViewPr snapToGrid="0">
      <p:cViewPr varScale="1">
        <p:scale>
          <a:sx n="120" d="100"/>
          <a:sy n="120" d="100"/>
        </p:scale>
        <p:origin x="2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842AAB63-CEC2-ED1B-1B67-A19DC452D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8C107AD1-5C73-1879-60A8-3E0D1E2A2F8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245720EC-02F3-3D31-F1CF-6581880FECC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12992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2B867B2A-7B04-9E1C-B31A-0815F0D87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FC002660-8D7B-B251-630C-C81867E742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BA70DFC3-58E9-7BB9-A2B2-C80619E6927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446209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F951ECDD-A7C9-0D63-6879-3004D6EC1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69630375-8048-204A-793A-9E35F21BA9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245CA2DF-56B6-9C6B-A44E-A193F2933F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4265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FA1E42F3-3973-4A71-BC45-A713CC40E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FBAC062C-E102-4A83-CF05-EDBBA8F1567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63D55AC8-AED2-3E36-4FB2-56EB58BD5C8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13936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108809C-172B-B1E9-2D32-32B99E6D5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744AC06-617C-36DE-B763-7810A076E8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F6840885-8EEA-94B7-F939-88270007D7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01285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F951ECDD-A7C9-0D63-6879-3004D6EC1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69630375-8048-204A-793A-9E35F21BA9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245CA2DF-56B6-9C6B-A44E-A193F2933F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42658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3A841083-0B1C-9D55-4E50-E29707487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8EF15D76-329A-0F5B-7137-D2204D4854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750910D0-0282-94FC-45F8-9E3401AB4C1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886518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A4BEBD56-1B83-FB8D-BF71-796738D67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0CADE8C4-6835-EE6A-2861-2E8A73316F6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D2D4F392-C336-9CB5-C7BE-4AEF0B4988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15813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41004137-7B93-BB4C-2358-3BC395F6A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447E802-A6FE-5A34-26AD-4609792575C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D8267AF5-5D9F-F3E2-03AC-5F148D17720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1222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239B0F86-91FD-C76A-56F5-FEDB924FE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2A55C1F-728E-450A-9B59-DBCB97A1824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F46F8AC6-99D8-C029-BD77-4206A4FE2DD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73423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B5549C8D-CE6C-EAFC-09A2-2CEE93F67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C09A672C-CDC7-F589-9E06-4AF894E9E32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4F75093A-A8AE-2D79-43A8-1F7B3CA32B4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92097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4C8D8DD-5AA8-F9A3-C2E7-32212B990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EF76E24B-FF4B-3406-CA2F-44466572882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B5077EE0-CF8D-3446-8129-13086533A7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52447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2E31803-4581-89C7-CEA5-6D97212BF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FA36859E-A7E0-2C9A-6CA0-E1C79FFE2E8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E36C25B0-73C7-CC61-6C1F-9912B02ADE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86986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81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893" name="Google Shape;893;p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72EDE877-D740-A946-8136-F16209218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5A678222-9BAC-8EE7-9D9D-F817094AE5C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8DA98B1F-5687-14F5-42D4-93AB3B5232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53176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108809C-172B-B1E9-2D32-32B99E6D5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744AC06-617C-36DE-B763-7810A076E8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F6840885-8EEA-94B7-F939-88270007D7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01285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 dirty="0"/>
          </a:p>
        </p:txBody>
      </p:sp>
    </p:spTree>
    <p:extLst>
      <p:ext uri="{BB962C8B-B14F-4D97-AF65-F5344CB8AC3E}">
        <p14:creationId xmlns:p14="http://schemas.microsoft.com/office/powerpoint/2010/main" val="2776541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2"/>
          <p:cNvSpPr txBox="1">
            <a:spLocks noGrp="1"/>
          </p:cNvSpPr>
          <p:nvPr>
            <p:ph type="ftr" idx="11"/>
          </p:nvPr>
        </p:nvSpPr>
        <p:spPr>
          <a:xfrm>
            <a:off x="4145281" y="6377943"/>
            <a:ext cx="3901200" cy="225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64" name="Google Shape;64;p52"/>
          <p:cNvSpPr txBox="1">
            <a:spLocks noGrp="1"/>
          </p:cNvSpPr>
          <p:nvPr>
            <p:ph type="dt" idx="10"/>
          </p:nvPr>
        </p:nvSpPr>
        <p:spPr>
          <a:xfrm>
            <a:off x="609601" y="6377943"/>
            <a:ext cx="2804001" cy="225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65" name="Google Shape;65;p52"/>
          <p:cNvSpPr txBox="1">
            <a:spLocks noGrp="1"/>
          </p:cNvSpPr>
          <p:nvPr>
            <p:ph type="sldNum" idx="12"/>
          </p:nvPr>
        </p:nvSpPr>
        <p:spPr>
          <a:xfrm>
            <a:off x="5955153" y="6321662"/>
            <a:ext cx="280000" cy="215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33867" marR="0" lvl="0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67" marR="0" lvl="1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3867" marR="0" lvl="2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3867" marR="0" lvl="3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3867" marR="0" lvl="4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3867" marR="0" lvl="5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3867" marR="0" lvl="6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3867" marR="0" lvl="7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3867" marR="0" lvl="8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 dirty="0"/>
          </a:p>
        </p:txBody>
      </p:sp>
    </p:spTree>
    <p:extLst>
      <p:ext uri="{BB962C8B-B14F-4D97-AF65-F5344CB8AC3E}">
        <p14:creationId xmlns:p14="http://schemas.microsoft.com/office/powerpoint/2010/main" val="174581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DEB6F86-3C72-420D-4594-149B3DD09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243EE764-6E95-B827-4335-812A7F8364FE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750F1D5-546D-539B-4DE6-7B8055DA622D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C14BD254-5DD9-D6D3-A23E-CBBA88C3D7C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6C1CA7E3-9E0E-1ADA-F3DF-D8470FECA34A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0DADA1B9-7057-DA34-14E7-0D64CFCD866F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CF042862-940B-9BD9-143C-C34DCD6D0863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C5019DD0-0D3C-8E2C-A28B-363B805585D3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F544CE95-EFFA-C954-BD48-485E75F4AFF0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653554E1-71E1-8BCA-DD41-EB7782428A4C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6696EFE7-868C-B9E7-12C3-67689B4ADD5F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0FCC6EEE-E5C3-8019-E69D-3366AA8D1A6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21A6BDE8-8E05-26CC-8AFD-A33D46FA7D0E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DBE10C7-A4DB-BECF-D97D-EC43F831234A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C2BAF17F-826B-475F-57B9-AEE40A55B55E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30BA275F-221E-66D7-0BA3-C03B876BBC60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A69C0AC4-302F-829D-18D3-56C484190A34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41EDE544-0873-6662-46E6-3614C4084DF1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4E3D0637-0AB7-8212-2DAA-FBB8843C39E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85164" y="574021"/>
            <a:ext cx="10414843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sz="2400" dirty="0">
                <a:solidFill>
                  <a:srgbClr val="FF9933"/>
                </a:solidFill>
              </a:rPr>
              <a:t>Feuille de travail : </a:t>
            </a:r>
            <a:r>
              <a:rPr lang="it" sz="2133" b="0" dirty="0">
                <a:solidFill>
                  <a:schemeClr val="tx2">
                    <a:lumMod val="50000"/>
                  </a:schemeClr>
                </a:solidFill>
              </a:rPr>
              <a:t>Complétez votre propre Ikigai </a:t>
            </a:r>
            <a:r>
              <a:rPr lang="sv-SE" sz="2133" b="0" dirty="0">
                <a:solidFill>
                  <a:srgbClr val="6D6E71"/>
                </a:solidFill>
                <a:latin typeface="Calibri" panose="020F0502020204030204" pitchFamily="34" charset="0"/>
              </a:rPr>
              <a:t>- Passions, talents, </a:t>
            </a:r>
            <a:r>
              <a:rPr lang="sv-SE" sz="2133" b="0" dirty="0" err="1">
                <a:solidFill>
                  <a:srgbClr val="6D6E71"/>
                </a:solidFill>
                <a:latin typeface="Calibri" panose="020F0502020204030204" pitchFamily="34" charset="0"/>
              </a:rPr>
              <a:t>compétences</a:t>
            </a:r>
            <a:endParaRPr sz="2133" b="0" dirty="0">
              <a:solidFill>
                <a:srgbClr val="6D6E71"/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7562F5ED-9503-FFBC-A9DB-CFE99927B999}"/>
              </a:ext>
            </a:extLst>
          </p:cNvPr>
          <p:cNvGraphicFramePr>
            <a:graphicFrameLocks noGrp="1"/>
          </p:cNvGraphicFramePr>
          <p:nvPr/>
        </p:nvGraphicFramePr>
        <p:xfrm>
          <a:off x="511856" y="1785123"/>
          <a:ext cx="11093990" cy="4226560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Quelles sont </a:t>
                      </a:r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vos passions 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Quels sont vos </a:t>
                      </a:r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talents et vos </a:t>
                      </a:r>
                      <a:r>
                        <a:rPr lang="sv-SE" sz="21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compétences </a:t>
                      </a:r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3779520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F09F6BDC-4D1A-57CA-8AA6-05D7355B9715}"/>
              </a:ext>
            </a:extLst>
          </p:cNvPr>
          <p:cNvSpPr/>
          <p:nvPr/>
        </p:nvSpPr>
        <p:spPr>
          <a:xfrm>
            <a:off x="1837821" y="654477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F3C80321-D7E0-144E-82C2-5B4276702BA1}"/>
              </a:ext>
            </a:extLst>
          </p:cNvPr>
          <p:cNvSpPr/>
          <p:nvPr/>
        </p:nvSpPr>
        <p:spPr>
          <a:xfrm>
            <a:off x="1837821" y="1150067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D646DC5E-DECF-C775-0E9C-C00B63B317DE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369720DB-EF55-B6FF-231E-562E6A5C20C7}"/>
              </a:ext>
            </a:extLst>
          </p:cNvPr>
          <p:cNvSpPr txBox="1"/>
          <p:nvPr/>
        </p:nvSpPr>
        <p:spPr>
          <a:xfrm>
            <a:off x="141005" y="5839118"/>
            <a:ext cx="211186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W.03</a:t>
            </a:r>
            <a:endParaRPr sz="1868" dirty="0"/>
          </a:p>
        </p:txBody>
      </p:sp>
    </p:spTree>
    <p:extLst>
      <p:ext uri="{BB962C8B-B14F-4D97-AF65-F5344CB8AC3E}">
        <p14:creationId xmlns:p14="http://schemas.microsoft.com/office/powerpoint/2010/main" val="3990487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432F466-F7E6-10CF-C7D3-AE2514C56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5981B014-6C2A-8F48-AB7E-8374906A89D5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764B8C2F-3D25-1E22-F6D4-F11D587FA50F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59892B55-0B38-67DF-10DF-58FFDB1BD06C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A3CB653F-08D1-6A82-4625-83F3F6AB5563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070444C2-1FB9-2846-0542-772ED1553F32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F9AC62A8-94D7-7590-5BBD-856B50D6C507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624EB123-9E4D-983E-8638-DDC736064B46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65968830-5690-4EF0-DE62-6345992D6432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3B425333-7C7C-96FB-E635-176C87C33CC3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8F91D65D-4015-3155-E8AA-CAE83130AA88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5370D7A0-26EF-2C16-930F-6CD7C6C7A37A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685950A3-982B-4E02-B579-6AC9BB0DC4B9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1F5C2335-B224-F283-309D-6E7D6F4F9F45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9D5D5EFA-A234-3154-C102-1BBCFA943508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EB859864-C3D4-0DE2-68B1-A39EE8BABDAE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B64FFAFD-A6D8-5C11-3EB6-517B2E0AB835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B67C49B3-4B90-EDD4-EC44-BC26D8E2059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65986D4D-D0B3-3138-4FDA-D02DFC94AEB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3200" dirty="0" err="1">
                <a:solidFill>
                  <a:srgbClr val="FF9933"/>
                </a:solidFill>
              </a:rPr>
              <a:t>Feuille de travail </a:t>
            </a:r>
            <a:r>
              <a:rPr lang="sv-SE" sz="3200" dirty="0">
                <a:solidFill>
                  <a:srgbClr val="FF9933"/>
                </a:solidFill>
              </a:rPr>
              <a:t>: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Créez votre propre cycle de développement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personnel (3)</a:t>
            </a:r>
            <a:endParaRPr lang="sv-SE"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9D18D861-9F33-9094-595A-B5A37C50B61C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C01D2D99-FC8B-6580-41F6-7D1D729FC497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C7015920-F819-1373-89F9-7EFC3BF21BA5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26A90871-DBDA-02FE-BCEE-63AA03589D30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W.12</a:t>
            </a:r>
            <a:endParaRPr sz="1868" dirty="0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718A5D34-60D9-0F9C-2202-2B889A8EE219}"/>
              </a:ext>
            </a:extLst>
          </p:cNvPr>
          <p:cNvSpPr txBox="1"/>
          <p:nvPr/>
        </p:nvSpPr>
        <p:spPr>
          <a:xfrm>
            <a:off x="1888768" y="1215516"/>
            <a:ext cx="3394432" cy="636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133" b="1" dirty="0">
                <a:solidFill>
                  <a:srgbClr val="6D6E71"/>
                </a:solidFill>
              </a:rPr>
              <a:t>3. Plan d'action :</a:t>
            </a:r>
            <a:endParaRPr lang="sv-SE" sz="2133" dirty="0">
              <a:solidFill>
                <a:srgbClr val="6D6E71"/>
              </a:solidFill>
            </a:endParaRPr>
          </a:p>
          <a:p>
            <a:endParaRPr lang="en-GB" sz="1400" dirty="0"/>
          </a:p>
        </p:txBody>
      </p:sp>
      <p:graphicFrame>
        <p:nvGraphicFramePr>
          <p:cNvPr id="8" name="Tabell 7">
            <a:extLst>
              <a:ext uri="{FF2B5EF4-FFF2-40B4-BE49-F238E27FC236}">
                <a16:creationId xmlns:a16="http://schemas.microsoft.com/office/drawing/2014/main" id="{96A30E68-9851-4585-F0F4-DAA775D42BF6}"/>
              </a:ext>
            </a:extLst>
          </p:cNvPr>
          <p:cNvGraphicFramePr>
            <a:graphicFrameLocks noGrp="1"/>
          </p:cNvGraphicFramePr>
          <p:nvPr/>
        </p:nvGraphicFramePr>
        <p:xfrm>
          <a:off x="832334" y="1837143"/>
          <a:ext cx="10701487" cy="361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66423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35064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Quelles sont les étapes à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suivre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pour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atteindre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 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puis-je diviser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 en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tâches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plus petites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et plus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faciles à gérer 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96807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5807">
                <a:tc gridSpan="2"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Ressources ou soutien dont j'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ai besoin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pour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atteindre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46993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9759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51F3645-244F-EB4E-09A3-B10827A30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DF21372-2DB3-A4E9-4126-363DEBB1F21F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2792F65-FE4F-08D0-524A-9CE24973C0B9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8C79933D-B6EB-DD13-7BC8-1C8A0B2571B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4B3FC689-CDFF-1A91-E822-B086A4116EA8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A65913A7-439F-606B-C2CB-2455C4626E4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74CCF7A2-4654-6275-CFB4-A0F8DC5CA9BB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F6CD7342-854E-721F-8B4D-28E4E495BA08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D4A37A2D-A2B6-1E36-1F38-CA6DE500486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2D646F1B-0A79-2B43-A51A-EF8E19D255CC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078E8E1F-2B7E-5CC4-6706-F6EBDC31F8F5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3100107D-18C4-3877-7201-4F391A5BE04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E787DD0-C681-101C-0FBA-23A904F5F392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51DE64C5-1034-17E0-0EF2-EA6767AA40F2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A53EE67D-5E1A-2C9C-8007-7F3A9C983E2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05E1D838-A62B-3B0A-B600-0A6610F9D0F2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69D9048-848C-5CD8-17B9-D94C70B11D72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AC7DB637-A5FB-C809-3EF8-EC8FBE2C295B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218E1A18-1F8E-F758-0B40-0203F0BB035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3200" dirty="0" err="1">
                <a:solidFill>
                  <a:srgbClr val="FF9933"/>
                </a:solidFill>
              </a:rPr>
              <a:t>Feuille de travail </a:t>
            </a:r>
            <a:r>
              <a:rPr lang="sv-SE" sz="3200" dirty="0">
                <a:solidFill>
                  <a:srgbClr val="FF9933"/>
                </a:solidFill>
              </a:rPr>
              <a:t>: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Créez votre propre cycle de développement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personnel (4) </a:t>
            </a:r>
            <a:endParaRPr lang="sv-SE"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AF5F8D1D-AE44-A588-960D-DEFD6F7C4B5A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DAEA0CB1-D079-44AA-B57B-FADD4E8D9BF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A967D237-784A-444E-D1F4-0EBC9E56817B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2857A870-40F7-6563-EF80-E1BC4C5BFEEB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W.13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5EE08832-97EF-A678-C857-A0F41DC3EFFB}"/>
              </a:ext>
            </a:extLst>
          </p:cNvPr>
          <p:cNvSpPr txBox="1"/>
          <p:nvPr/>
        </p:nvSpPr>
        <p:spPr>
          <a:xfrm>
            <a:off x="1847992" y="1158724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</a:rPr>
              <a:t>4. </a:t>
            </a:r>
            <a:r>
              <a:rPr lang="sv-SE" sz="2133" b="1" dirty="0" err="1">
                <a:solidFill>
                  <a:srgbClr val="6D6E71"/>
                </a:solidFill>
              </a:rPr>
              <a:t>Agir </a:t>
            </a:r>
            <a:r>
              <a:rPr lang="sv-SE" sz="2133" b="1" dirty="0">
                <a:solidFill>
                  <a:srgbClr val="6D6E71"/>
                </a:solidFill>
              </a:rPr>
              <a:t>:</a:t>
            </a:r>
            <a:endParaRPr lang="sv-SE" sz="2133" dirty="0">
              <a:solidFill>
                <a:srgbClr val="6D6E71"/>
              </a:solidFill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D47AF556-3EE9-37E0-F0BB-E7C6AA8010DB}"/>
              </a:ext>
            </a:extLst>
          </p:cNvPr>
          <p:cNvGraphicFramePr>
            <a:graphicFrameLocks noGrp="1"/>
          </p:cNvGraphicFramePr>
          <p:nvPr/>
        </p:nvGraphicFramePr>
        <p:xfrm>
          <a:off x="832334" y="1837143"/>
          <a:ext cx="10701487" cy="361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66423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35064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Est-ce que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prends des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mesures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cohérentes pour atteindre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CD9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Quels sont les obstacles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ou les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défis que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rencontre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et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les surmonte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96807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5807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est-ce que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reste concentré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et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motivé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pour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poursuivre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46993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0367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2F8D3B4-2D65-58B3-8F1F-A1EC0B371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ECA9DF5-B1B6-0CD0-6BF5-18C0A44471E5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A97C5116-0E91-3F46-1687-0F755B449A3C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55B6B8D2-2C8C-F442-EC83-1CE888AFB08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C349F004-B785-6134-5BD2-C5B465DC2F07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E6CB2284-1010-8B23-5F15-366D4B59CA2D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B5AF6B25-7349-2C01-0327-9695345198A4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AC0F3A1C-9284-1D42-7159-1ADE7AB6E7F6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0B47AF17-B14D-DFA3-8545-E76047F69E10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A2E7786B-6AE2-3B5B-EAC5-65E3ED9293CE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C59E2548-A8C8-6EF3-2B5F-B591AF3F3A4D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86B6E2CD-B0F8-8220-AEC0-0C96BBDF708F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F83700C8-1C13-4917-AA8E-998F431F85BB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2905A26E-EBB6-D013-3356-CB187C7B7D87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95961E9C-1CDE-F728-744B-89E8EC360C2F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F6483FCD-6CE0-00AD-9162-B93B397550DA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AFBE48E7-B510-EC52-E597-EF8D695DE1E7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1757C867-FDEC-6A11-A206-C891A5884AB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2970954C-B12B-E9CB-3E62-DC3AC63DF90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3200" dirty="0" err="1">
                <a:solidFill>
                  <a:srgbClr val="FF9933"/>
                </a:solidFill>
              </a:rPr>
              <a:t>Feuille de travail </a:t>
            </a:r>
            <a:r>
              <a:rPr lang="sv-SE" sz="3200" dirty="0">
                <a:solidFill>
                  <a:srgbClr val="FF9933"/>
                </a:solidFill>
              </a:rPr>
              <a:t>: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Créez votre propre cycle de développement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personnel (5)</a:t>
            </a:r>
            <a:endParaRPr lang="sv-SE"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86C7E1E4-F61D-0B60-E58C-B53385C47BB6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2795DA89-CC4D-EB06-CAC6-5CD10608815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8308B830-51D8-6054-ADBE-B312DA5365BF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5769CDD7-CF6D-1451-C22B-A7219E237480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W.14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3548A4BA-1F0C-4DE2-2250-BD8FC122DC6C}"/>
              </a:ext>
            </a:extLst>
          </p:cNvPr>
          <p:cNvSpPr txBox="1"/>
          <p:nvPr/>
        </p:nvSpPr>
        <p:spPr>
          <a:xfrm>
            <a:off x="1847992" y="1158725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</a:rPr>
              <a:t>5. Apprentissage et </a:t>
            </a:r>
            <a:r>
              <a:rPr lang="sv-SE" sz="2133" b="1" dirty="0" err="1">
                <a:solidFill>
                  <a:srgbClr val="6D6E71"/>
                </a:solidFill>
              </a:rPr>
              <a:t>développement </a:t>
            </a:r>
            <a:r>
              <a:rPr lang="sv-SE" sz="2133" b="1" dirty="0">
                <a:solidFill>
                  <a:srgbClr val="6D6E71"/>
                </a:solidFill>
              </a:rPr>
              <a:t>:</a:t>
            </a:r>
            <a:endParaRPr lang="sv-SE" sz="2133" dirty="0">
              <a:solidFill>
                <a:srgbClr val="6D6E71"/>
              </a:solidFill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0306E2DB-D01F-CD3A-D612-5C0A688C97F2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4"/>
          <a:ext cx="10737344" cy="3544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Quelles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nouvelles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compétences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ou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connaissances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dois-je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acquérir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pour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atteindre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</a:p>
                  </a:txBody>
                  <a:tcPr>
                    <a:solidFill>
                      <a:srgbClr val="FDFFD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est-ce que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recherche des opportunités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d'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éducation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de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formation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ou de mentorat ?</a:t>
                      </a:r>
                    </a:p>
                  </a:txBody>
                  <a:tcPr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54963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4960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Quel est le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retour d'information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reçois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et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l'utilise-je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pour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m'améliorer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21173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632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5F661E18-44CA-4634-F674-8EC093308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6DE1C718-5A24-DD3C-F75B-D3BBC93DCAC8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BF2D7650-CFB0-AF41-48EA-CF2E67F00047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B88178A3-2A35-2E2A-9E03-05D83163B81A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88A1641A-C7F5-60A6-2040-0EFD5DE260BC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B0E8879-D923-5F76-3781-A79896AB1B8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D9B17717-E4A2-9408-32C8-3559D635CEA8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BFE2314-C755-6017-BA5B-82C8FBF98FC0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EE484095-2E3B-70E5-E193-E4F98182A35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EE745415-D1CD-CCDF-0ABC-7A5FFB641022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73773BF2-50A1-D609-4235-A0B1607B1FAA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B0E73F6B-F7A3-31C2-06EB-843009317A7A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CB58E66B-7007-673E-054B-D7EAF0DDF614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DF98CD9-1296-D74B-A6CA-77FBEE9A787A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51D91AD0-31E3-5DC4-7709-D4DB33FCB878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992705CD-31FC-0FEB-A193-EBA05811A1DD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21E39C4-D47F-86D9-275A-7429B0BA8476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13453767-21AD-32E8-1F8C-45EA41117B0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F75C3B09-969E-01F8-0DBC-4D6F38E0758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3200" dirty="0" err="1">
                <a:solidFill>
                  <a:srgbClr val="FF9933"/>
                </a:solidFill>
              </a:rPr>
              <a:t>Feuille de travail </a:t>
            </a:r>
            <a:r>
              <a:rPr lang="sv-SE" sz="3200" dirty="0">
                <a:solidFill>
                  <a:srgbClr val="FF9933"/>
                </a:solidFill>
              </a:rPr>
              <a:t>: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Créez votre propre cycle de développement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personnel (2)</a:t>
            </a:r>
            <a:endParaRPr lang="sv-SE"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D92ED49D-D5AF-557F-F9A0-E03D60EB74E4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2427AB07-AD75-653C-E27B-377208719A3D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3972524E-CDAA-CE3E-712D-A9190DEE3D3F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1B8415C2-7113-D7BD-90D4-8B4C2A188FAC}"/>
              </a:ext>
            </a:extLst>
          </p:cNvPr>
          <p:cNvSpPr txBox="1"/>
          <p:nvPr/>
        </p:nvSpPr>
        <p:spPr>
          <a:xfrm>
            <a:off x="141006" y="5839119"/>
            <a:ext cx="235040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W.15</a:t>
            </a:r>
            <a:endParaRPr sz="1868" dirty="0"/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43DCC5A8-098E-840E-8084-121BBA7B19CE}"/>
              </a:ext>
            </a:extLst>
          </p:cNvPr>
          <p:cNvSpPr txBox="1"/>
          <p:nvPr/>
        </p:nvSpPr>
        <p:spPr>
          <a:xfrm>
            <a:off x="1785161" y="1161484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6. </a:t>
            </a:r>
            <a:r>
              <a:rPr lang="sv-SE" sz="2133" b="1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Réflexion </a:t>
            </a:r>
            <a:r>
              <a:rPr lang="sv-SE" sz="2133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personnelle :</a:t>
            </a:r>
            <a:endParaRPr lang="sv-SE" sz="2133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Tabell 11">
            <a:extLst>
              <a:ext uri="{FF2B5EF4-FFF2-40B4-BE49-F238E27FC236}">
                <a16:creationId xmlns:a16="http://schemas.microsoft.com/office/drawing/2014/main" id="{3E570491-1EB5-33E6-A8B5-4006166C4140}"/>
              </a:ext>
            </a:extLst>
          </p:cNvPr>
          <p:cNvGraphicFramePr>
            <a:graphicFrameLocks noGrp="1"/>
          </p:cNvGraphicFramePr>
          <p:nvPr/>
        </p:nvGraphicFramePr>
        <p:xfrm>
          <a:off x="796478" y="1667813"/>
          <a:ext cx="10737346" cy="37551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9391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657955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Quels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progrès ai-je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accomplis dans la réalisation de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BDA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actions et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stratégies sont-elles efficaces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pour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atteindre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778251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30965">
                <a:tc gridSpan="2"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Quelles sont les réussites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ou les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échecs que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j'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ai connus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et qu'en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ai-je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tiré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97247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6103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51F3645-244F-EB4E-09A3-B10827A30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DF21372-2DB3-A4E9-4126-363DEBB1F21F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2792F65-FE4F-08D0-524A-9CE24973C0B9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8C79933D-B6EB-DD13-7BC8-1C8A0B2571B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4B3FC689-CDFF-1A91-E822-B086A4116EA8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A65913A7-439F-606B-C2CB-2455C4626E4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74CCF7A2-4654-6275-CFB4-A0F8DC5CA9BB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F6CD7342-854E-721F-8B4D-28E4E495BA08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D4A37A2D-A2B6-1E36-1F38-CA6DE500486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2D646F1B-0A79-2B43-A51A-EF8E19D255CC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078E8E1F-2B7E-5CC4-6706-F6EBDC31F8F5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3100107D-18C4-3877-7201-4F391A5BE04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E787DD0-C681-101C-0FBA-23A904F5F392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51DE64C5-1034-17E0-0EF2-EA6767AA40F2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A53EE67D-5E1A-2C9C-8007-7F3A9C983E2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05E1D838-A62B-3B0A-B600-0A6610F9D0F2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69D9048-848C-5CD8-17B9-D94C70B11D72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AC7DB637-A5FB-C809-3EF8-EC8FBE2C295B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218E1A18-1F8E-F758-0B40-0203F0BB035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3200" dirty="0" err="1">
                <a:solidFill>
                  <a:srgbClr val="FF9933"/>
                </a:solidFill>
              </a:rPr>
              <a:t>Feuille de travail </a:t>
            </a:r>
            <a:r>
              <a:rPr lang="sv-SE" sz="3200" dirty="0">
                <a:solidFill>
                  <a:srgbClr val="FF9933"/>
                </a:solidFill>
              </a:rPr>
              <a:t>: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Créez votre propre cycle de développement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personnel (4) </a:t>
            </a:r>
            <a:endParaRPr lang="sv-SE"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AF5F8D1D-AE44-A588-960D-DEFD6F7C4B5A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DAEA0CB1-D079-44AA-B57B-FADD4E8D9BF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A967D237-784A-444E-D1F4-0EBC9E56817B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2857A870-40F7-6563-EF80-E1BC4C5BFEEB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W.16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5EE08832-97EF-A678-C857-A0F41DC3EFFB}"/>
              </a:ext>
            </a:extLst>
          </p:cNvPr>
          <p:cNvSpPr txBox="1"/>
          <p:nvPr/>
        </p:nvSpPr>
        <p:spPr>
          <a:xfrm>
            <a:off x="1847992" y="1158724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</a:t>
            </a:r>
            <a:r>
              <a:rPr lang="sv-SE" sz="2133" b="1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Ajustement </a:t>
            </a:r>
            <a:r>
              <a:rPr lang="sv-SE" sz="2133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adaptation :</a:t>
            </a:r>
            <a:endParaRPr lang="sv-SE" sz="2133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D47AF556-3EE9-37E0-F0BB-E7C6AA8010DB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1"/>
          <a:ext cx="10737344" cy="36053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Sur la base de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mon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évaluation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quels changements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ou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ajustements dois-je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apporter à mes plans 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CFFD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est-ce que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m'adapte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à des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circonstances changeantes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ou à de nouvelles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idées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92375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4983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puis-je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rester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flexible et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résistant face aux revers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ou aux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défis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44259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458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FACE0D60-A98F-EC71-3D2E-13BA6C86D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D66DA25B-165C-857C-F689-BFA99174C2CD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FAA8EE4-FE31-B76B-5090-5A964F086631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C35EEFCC-B351-DE9B-FA9F-4380C98D4107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0F177648-D0CA-9C3D-D5BE-2D68885E6434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8B07A02-A72B-4D06-067F-4129A58AFA9A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AA7FFA04-7C83-32CE-45BF-8325BD8F8248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9021C6E4-AB6C-9940-8A47-014EB8D6F104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D27D7E3E-7746-9C89-96C8-84EF9D0F7583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15E54586-7DCD-411D-28AB-271100E5AAB6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D31626A5-65AA-4BBD-A676-00F295482967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3962F95D-1C50-8038-41E2-62E2DF650EDB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2653C49A-D437-D5B0-204B-44CB2EE485F0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9CC54CB5-D9AB-488F-1D5C-EA5EB27B4D5B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4855C960-7700-99B0-F3A8-3A12DA4FDEC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50D28C97-3B69-9A22-D3D4-017B37915711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84F3E9C4-5CE2-DA06-E28D-F676F1A76D26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0141E8FD-4D68-61AE-9E74-55B5CE70F631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BC539D4E-AAD6-69D5-2665-852153DEB0C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3200" dirty="0" err="1">
                <a:solidFill>
                  <a:srgbClr val="FF9933"/>
                </a:solidFill>
              </a:rPr>
              <a:t>Feuille de travail </a:t>
            </a:r>
            <a:r>
              <a:rPr lang="sv-SE" sz="3200" dirty="0">
                <a:solidFill>
                  <a:srgbClr val="FF9933"/>
                </a:solidFill>
              </a:rPr>
              <a:t>: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Créez votre propre cycle de développement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personnel (4) </a:t>
            </a:r>
            <a:endParaRPr lang="sv-SE"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C7A8DD74-5D06-2F81-60E5-12549E0CA31A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6B742DE4-4433-E466-0D49-93AB5FB6CBAA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A5E4615B-B227-5F30-21C4-2AAB7DD0F703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D4E76931-D916-B9EA-0DCE-9738052FC5DD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W.17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7EC75DE9-DE5D-ADEF-E5AB-ACB1E466D586}"/>
              </a:ext>
            </a:extLst>
          </p:cNvPr>
          <p:cNvSpPr txBox="1"/>
          <p:nvPr/>
        </p:nvSpPr>
        <p:spPr>
          <a:xfrm>
            <a:off x="1847992" y="1158724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 </a:t>
            </a:r>
            <a:r>
              <a:rPr lang="sv-SE" sz="2133" b="1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Célébration </a:t>
            </a:r>
            <a:r>
              <a:rPr lang="sv-SE" sz="2133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</a:t>
            </a:r>
            <a:r>
              <a:rPr lang="sv-SE" sz="2133" b="1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reconnaissance </a:t>
            </a:r>
            <a:r>
              <a:rPr lang="sv-SE" sz="2133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sv-SE" sz="2133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BA3C78B5-0309-BFAE-DCB0-B320A4556A99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1"/>
          <a:ext cx="10737344" cy="36053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Quelles sont les étapes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ou les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réalisations que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j'ai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atteintes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et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les célébrer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CD9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est-ce que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reconnais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efforts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et mes progrès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en cours de route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92375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4983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puis-je utiliser le renforcement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positif pour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maintenir la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motivation et l'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élan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44259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116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56915E72-132E-C3EA-0F56-8DBE6C46A8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3651C690-2B72-6A36-EDD7-02F1F94BD390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ABA36964-1EEC-E510-EBAC-DA5A5D4E3F3F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70D6DB8E-A0EB-EFAF-B0C5-60D09B600E0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5AC74ACF-DC9B-66E6-FE7F-B7D8C8F6A84C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EA6AF0C9-2D22-2758-C538-1BE2856068AA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DDB90914-A6F8-F208-099E-7B2B46BF2850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C8160700-1835-FCDD-491D-0A43AA5B2F81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A3BE1167-BEDD-A9E2-56BA-2C77AD4395CA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8B38B370-1298-17AB-A88E-A3D61DE7AC8E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2D7BBC81-84A9-09D9-EAC4-6C2B214E9894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F46102AF-EA0B-4F04-FB01-2578F286AEA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2F6E8FFC-EEE6-ECAB-556C-CA77628F97EE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5A245B52-7DF6-E934-6C03-B48503E5B446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F83F917F-2AF9-B148-2D75-CA45CE8D581F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13B4648D-54E6-C004-536C-986BA693F586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B91E5608-E14E-4FCE-A996-64CAC2A0A967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E9A762B2-741C-C59C-E2FF-DE6A7E63D03F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3F32F8D6-F8F0-37F0-EE98-506C3F450A4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3200" dirty="0" err="1">
                <a:solidFill>
                  <a:srgbClr val="FF9933"/>
                </a:solidFill>
              </a:rPr>
              <a:t>Feuille de travail </a:t>
            </a:r>
            <a:r>
              <a:rPr lang="sv-SE" sz="3200" dirty="0">
                <a:solidFill>
                  <a:srgbClr val="FF9933"/>
                </a:solidFill>
              </a:rPr>
              <a:t>: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Créez votre propre cycle de développement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personnel (4) </a:t>
            </a:r>
            <a:endParaRPr lang="sv-SE"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DF2D0DA3-B2C8-A1F9-0400-89D795B48CBE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4F244452-34F7-457A-1B15-29A2EB62C887}"/>
              </a:ext>
            </a:extLst>
          </p:cNvPr>
          <p:cNvSpPr/>
          <p:nvPr/>
        </p:nvSpPr>
        <p:spPr>
          <a:xfrm>
            <a:off x="1847992" y="1165967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91AFA1F4-F9FF-45A2-34F0-9C7E6C2B8C06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B149DBD0-CC7E-281D-AE8D-695F3CC0D374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W.18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564E0AFB-4F7B-D118-C53C-B84BDE8DCFA0}"/>
              </a:ext>
            </a:extLst>
          </p:cNvPr>
          <p:cNvSpPr txBox="1"/>
          <p:nvPr/>
        </p:nvSpPr>
        <p:spPr>
          <a:xfrm>
            <a:off x="1847992" y="1158724"/>
            <a:ext cx="6227179" cy="502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667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9. </a:t>
            </a:r>
            <a:r>
              <a:rPr lang="sv-SE" sz="2667" b="1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Renouvellement </a:t>
            </a:r>
            <a:r>
              <a:rPr lang="sv-SE" sz="2667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sv-SE" sz="2400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B3D22ECD-42BC-D5BE-F9E4-7E260E4B98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743289"/>
              </p:ext>
            </p:extLst>
          </p:nvPr>
        </p:nvGraphicFramePr>
        <p:xfrm>
          <a:off x="743314" y="1837143"/>
          <a:ext cx="11048193" cy="34853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028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507909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69461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Quels sont les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nouveaux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ou les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nouvelles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aspirations que je souhaite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poursuivre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DFF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puis-je appliquer ce que j'ai appris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au cours d'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un cycle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pour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éclairer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et mes actions au cours du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cycle suivant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422588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490313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puis-je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maintenir un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sentiment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de curiosité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de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croissance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et de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renouveau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dans mon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parcours de développement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personnel 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877790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329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0A41A6ED-DCAE-3AC2-33A1-CF66890B4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04C9CE7-C907-C345-70E9-AD4A34003E38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D572B559-AAD1-E080-CBEC-CBB3EA2CCC54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9A9B8B1B-0995-40E9-4D3A-0A6CE59A4D9D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9A384C4F-1A9B-CC9D-DDB4-7E524CFDD425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FBD52D60-0050-8D80-D5F0-E3178BA01754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202594C2-840E-A5C6-B46A-C53314106D7F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50EF5C59-AAA9-0513-E22F-280BAD75E562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316BF6A2-BFE7-D234-D015-563DB4AA1E58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56F48269-ED0C-C142-1CB6-5E041C64F621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83444224-47A4-491A-7CB5-B8F401103030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693B232F-3653-31F7-543E-23F9538BDA14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2645391-7360-A979-517D-1EE1C872A3B6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3D4A1D03-8A6B-3AAB-EFE2-D146E84C0007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7D85118-D9FF-1FFF-510F-1109919FD9AF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8EC448D7-AA5B-56D5-B997-F2245390E18B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973ABB41-B935-D735-5B2C-F879354AD6D3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9D4477AF-6F98-6F6C-5E1E-3A32C0DFD471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667655BC-6C07-3F9E-0C7A-1323603C3270}"/>
              </a:ext>
            </a:extLst>
          </p:cNvPr>
          <p:cNvGraphicFramePr>
            <a:graphicFrameLocks noGrp="1"/>
          </p:cNvGraphicFramePr>
          <p:nvPr/>
        </p:nvGraphicFramePr>
        <p:xfrm>
          <a:off x="511856" y="1785122"/>
          <a:ext cx="11093990" cy="3820160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772160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Quels besoins non résolus voyez-vous </a:t>
                      </a:r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dans le </a:t>
                      </a:r>
                      <a:r>
                        <a:rPr lang="sv-SE" sz="21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monde </a:t>
                      </a:r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Sur quoi pouvez-vous être récompensé </a:t>
                      </a:r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pour votre </a:t>
                      </a:r>
                      <a:r>
                        <a:rPr lang="sv-SE" sz="21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travail </a:t>
                      </a:r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3048000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4ED864BF-F2E6-962B-0EC3-918EE9F1BD73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92963154-2EA3-1EA1-49D6-4B686D00310A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1D4F4C99-495F-143A-3D22-7BEC584C621C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962881A2-E7C9-5CC1-4F63-41431000BDF6}"/>
              </a:ext>
            </a:extLst>
          </p:cNvPr>
          <p:cNvSpPr txBox="1"/>
          <p:nvPr/>
        </p:nvSpPr>
        <p:spPr>
          <a:xfrm>
            <a:off x="141005" y="5839118"/>
            <a:ext cx="34678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W.04</a:t>
            </a:r>
            <a:endParaRPr sz="1868" dirty="0"/>
          </a:p>
        </p:txBody>
      </p:sp>
      <p:sp>
        <p:nvSpPr>
          <p:cNvPr id="13" name="Google Shape;529;p70">
            <a:extLst>
              <a:ext uri="{FF2B5EF4-FFF2-40B4-BE49-F238E27FC236}">
                <a16:creationId xmlns:a16="http://schemas.microsoft.com/office/drawing/2014/main" id="{8C23D89E-0C96-8CCF-283A-3B08AA885BFB}"/>
              </a:ext>
            </a:extLst>
          </p:cNvPr>
          <p:cNvSpPr txBox="1">
            <a:spLocks/>
          </p:cNvSpPr>
          <p:nvPr/>
        </p:nvSpPr>
        <p:spPr>
          <a:xfrm>
            <a:off x="1785164" y="574021"/>
            <a:ext cx="104148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121901" rIns="121901" bIns="121901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6" marR="0" lvl="0" indent="-2286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2700" b="1" i="0" u="none" strike="noStrike" cap="none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11" marR="0" lvl="1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17" marR="0" lvl="2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23" marR="0" lvl="3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29" marR="0" lvl="4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34" marR="0" lvl="5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40" marR="0" lvl="6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46" marR="0" lvl="7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51" marR="0" lvl="8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fr-FR" sz="2400" dirty="0">
                <a:solidFill>
                  <a:srgbClr val="FF9933"/>
                </a:solidFill>
              </a:rPr>
              <a:t>Feuille de travail : </a:t>
            </a:r>
            <a:r>
              <a:rPr lang="fr-FR" sz="2133" b="0" dirty="0">
                <a:solidFill>
                  <a:schemeClr val="tx2">
                    <a:lumMod val="50000"/>
                  </a:schemeClr>
                </a:solidFill>
              </a:rPr>
              <a:t>Complétez votre propre </a:t>
            </a:r>
            <a:r>
              <a:rPr lang="fr-FR" sz="2133" b="0" dirty="0" err="1">
                <a:solidFill>
                  <a:schemeClr val="tx2">
                    <a:lumMod val="50000"/>
                  </a:schemeClr>
                </a:solidFill>
              </a:rPr>
              <a:t>Ikigai</a:t>
            </a:r>
            <a:r>
              <a:rPr lang="fr-FR" sz="2133" b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FR" sz="2133" b="0" dirty="0">
                <a:solidFill>
                  <a:srgbClr val="6D6E71"/>
                </a:solidFill>
                <a:latin typeface="Calibri" panose="020F0502020204030204" pitchFamily="34" charset="0"/>
              </a:rPr>
              <a:t>– Monde et Récompense</a:t>
            </a:r>
            <a:endParaRPr lang="fr-FR" sz="2133" b="0" dirty="0">
              <a:solidFill>
                <a:srgbClr val="6D6E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0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C431C357-D285-F0C1-3D0D-A6F6347CF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AA711E19-E7D9-3333-43D1-BC3183213094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537EB563-9879-44E8-697F-05B8655C0008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D0425C94-4C55-8B10-38CF-FF7C8AA24BF2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3EBA3F8A-5E00-CB5C-A93D-FB70264A05E4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CAE14834-7F65-2521-DFA0-A278247225BF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B59E9CA1-C21E-AB74-6ED8-16FB4675551D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7434515-BFA7-8ECC-B65C-E9732C8692AC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59B64A18-E5D2-2C84-6BAD-CE4D3EBB32E1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DCFF363D-CA02-FF56-7768-2D80BFFFBE3A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F7D6FB63-9466-555D-3F4D-9177119F28B6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1F5A6EC8-B744-4F51-81FF-DAF230018F95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607BE74-B544-7663-E2CF-18EA5F13942C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1DF90A35-598D-09E8-7E7F-A53FF132EA60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C3ED97D1-F7A6-1FD3-925D-0349C2EEDCD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0CA9770C-EA13-B6F3-2B5C-EA8DBFEDA9EC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8802FF9F-D202-D068-60C5-74209A266555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4F3A2047-3C1A-9335-4D36-961A501D07EA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8BDB280D-D2BA-2EC4-4504-4181B5448DD1}"/>
              </a:ext>
            </a:extLst>
          </p:cNvPr>
          <p:cNvGraphicFramePr>
            <a:graphicFrameLocks noGrp="1"/>
          </p:cNvGraphicFramePr>
          <p:nvPr/>
        </p:nvGraphicFramePr>
        <p:xfrm>
          <a:off x="511856" y="1785122"/>
          <a:ext cx="11093989" cy="3860800"/>
        </p:xfrm>
        <a:graphic>
          <a:graphicData uri="http://schemas.openxmlformats.org/drawingml/2006/table">
            <a:tbl>
              <a:tblPr firstRow="1" bandRow="1"/>
              <a:tblGrid>
                <a:gridCol w="11093989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Qu'est-ce qui </a:t>
                      </a:r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 trouve à l'</a:t>
                      </a:r>
                      <a:r>
                        <a:rPr lang="sv-SE" sz="21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intersection de votre Ikigai </a:t>
                      </a:r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3413760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0ED4853A-550E-42F4-C6A9-C016A4DB7FB8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19E23B6A-34D2-C262-15D1-B7A332B225A4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19D4670C-4848-418F-1B7E-28D84643AAE7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CFF79EE1-9812-976F-ED38-2433EA265F64}"/>
              </a:ext>
            </a:extLst>
          </p:cNvPr>
          <p:cNvSpPr txBox="1"/>
          <p:nvPr/>
        </p:nvSpPr>
        <p:spPr>
          <a:xfrm>
            <a:off x="141005" y="5839118"/>
            <a:ext cx="304517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W.05</a:t>
            </a:r>
            <a:endParaRPr sz="1868" dirty="0"/>
          </a:p>
        </p:txBody>
      </p:sp>
      <p:sp>
        <p:nvSpPr>
          <p:cNvPr id="10" name="Google Shape;529;p70">
            <a:extLst>
              <a:ext uri="{FF2B5EF4-FFF2-40B4-BE49-F238E27FC236}">
                <a16:creationId xmlns:a16="http://schemas.microsoft.com/office/drawing/2014/main" id="{A602AE01-00F0-18FA-C365-91D60E44209C}"/>
              </a:ext>
            </a:extLst>
          </p:cNvPr>
          <p:cNvSpPr txBox="1">
            <a:spLocks/>
          </p:cNvSpPr>
          <p:nvPr/>
        </p:nvSpPr>
        <p:spPr>
          <a:xfrm>
            <a:off x="1785164" y="574021"/>
            <a:ext cx="104148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121901" rIns="121901" bIns="121901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6" marR="0" lvl="0" indent="-2286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2700" b="1" i="0" u="none" strike="noStrike" cap="none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11" marR="0" lvl="1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17" marR="0" lvl="2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23" marR="0" lvl="3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29" marR="0" lvl="4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34" marR="0" lvl="5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40" marR="0" lvl="6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46" marR="0" lvl="7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51" marR="0" lvl="8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fr-FR" sz="2400" dirty="0">
                <a:solidFill>
                  <a:srgbClr val="FF9933"/>
                </a:solidFill>
              </a:rPr>
              <a:t>Feuille de travail : </a:t>
            </a:r>
            <a:r>
              <a:rPr lang="fr-FR" sz="2133" b="0" dirty="0">
                <a:solidFill>
                  <a:schemeClr val="tx2">
                    <a:lumMod val="50000"/>
                  </a:schemeClr>
                </a:solidFill>
              </a:rPr>
              <a:t>Complétez votre propre </a:t>
            </a:r>
            <a:r>
              <a:rPr lang="fr-FR" sz="2133" b="0" dirty="0" err="1">
                <a:solidFill>
                  <a:schemeClr val="tx2">
                    <a:lumMod val="50000"/>
                  </a:schemeClr>
                </a:solidFill>
              </a:rPr>
              <a:t>Ikigai</a:t>
            </a:r>
            <a:r>
              <a:rPr lang="fr-FR" sz="2133" b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FR" sz="2133" b="0" dirty="0">
                <a:solidFill>
                  <a:srgbClr val="6D6E71"/>
                </a:solidFill>
                <a:latin typeface="Calibri" panose="020F0502020204030204" pitchFamily="34" charset="0"/>
              </a:rPr>
              <a:t>– Votre noyau</a:t>
            </a:r>
            <a:endParaRPr lang="fr-FR" sz="2133" b="0" dirty="0">
              <a:solidFill>
                <a:srgbClr val="6D6E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8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33670794-39DA-D9FC-760E-29A52302E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AAB32C75-DB54-56A7-1B47-0A0D136B7796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B55C9C77-1ECE-1D95-CF4F-8B1A2EBAC8B6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AF77AAA5-27B2-8F1C-9C4A-D05CB18FBA78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6C144881-B174-661D-3139-C6D18E4F1547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9431AF8A-4A83-D466-E2ED-DBF5809C4437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27DDD071-D068-F0B9-283C-59A65F8BA15D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425C6F7F-0116-127C-7FB1-AA4636DBD162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0C2B06EF-6240-2A0D-70C2-624555253BE7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E5EA56B8-93D5-3A32-2B45-84307C7D4464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6D206ACD-3828-48B3-CDD4-B4C9746EDC2E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580E963A-4C69-023C-FB6C-7BD913466E7B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A6FC47BB-2B58-A8CB-EB9A-0F81DE571D4F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20DD0BC3-016A-9FBC-D76F-91FC56377C03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3DC2CCD-F2AF-EAFF-58BF-FA71A17475BE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1715653A-559B-0FBF-6BE3-4E00A758FB8B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964406B1-4977-72FF-377E-12B5473A1968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CF7D0B94-43A3-2428-C535-7E58A117EAA0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060EAC2D-5C99-DA99-4A32-90B6E9C6014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35942" y="585711"/>
            <a:ext cx="10880716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400" dirty="0" err="1">
                <a:solidFill>
                  <a:srgbClr val="FF9933"/>
                </a:solidFill>
              </a:rPr>
              <a:t>Feuille de travail </a:t>
            </a:r>
            <a:r>
              <a:rPr lang="sv-SE" sz="2400" dirty="0">
                <a:solidFill>
                  <a:srgbClr val="FF9933"/>
                </a:solidFill>
              </a:rPr>
              <a:t>: </a:t>
            </a:r>
            <a:r>
              <a:rPr lang="sv-SE" sz="2000" b="0" dirty="0">
                <a:solidFill>
                  <a:schemeClr val="tx2">
                    <a:lumMod val="50000"/>
                  </a:schemeClr>
                </a:solidFill>
              </a:rPr>
              <a:t>Faites correspondre </a:t>
            </a:r>
            <a:r>
              <a:rPr lang="sv-SE" sz="2000" b="0" dirty="0" err="1">
                <a:solidFill>
                  <a:schemeClr val="tx2">
                    <a:lumMod val="50000"/>
                  </a:schemeClr>
                </a:solidFill>
              </a:rPr>
              <a:t>votre Ikigai aux compétences clés de </a:t>
            </a:r>
            <a:r>
              <a:rPr lang="sv-SE" sz="2000" b="0" dirty="0">
                <a:solidFill>
                  <a:schemeClr val="tx2">
                    <a:lumMod val="50000"/>
                  </a:schemeClr>
                </a:solidFill>
              </a:rPr>
              <a:t>l'écotourisme</a:t>
            </a: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8FD25229-B896-5F9C-993C-F84DF221B32A}"/>
              </a:ext>
            </a:extLst>
          </p:cNvPr>
          <p:cNvGraphicFramePr>
            <a:graphicFrameLocks noGrp="1"/>
          </p:cNvGraphicFramePr>
          <p:nvPr/>
        </p:nvGraphicFramePr>
        <p:xfrm>
          <a:off x="478171" y="1773577"/>
          <a:ext cx="11273562" cy="4429760"/>
        </p:xfrm>
        <a:graphic>
          <a:graphicData uri="http://schemas.openxmlformats.org/drawingml/2006/table">
            <a:tbl>
              <a:tblPr firstRow="1" bandRow="1"/>
              <a:tblGrid>
                <a:gridCol w="5636781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636781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1747520"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Alignement des </a:t>
                      </a:r>
                      <a:r>
                        <a:rPr lang="sv-SE" sz="21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passions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ikigai s'harmonise-t-il avec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 passion pour la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conservation de l'environnement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 les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voyages durables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Évaluation des compétences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Quels sont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mes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points forts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mes aptitudes qui contribuent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aux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compétences clés mentionnées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telles que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sensibilisation à l'environnement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la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communication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 la résolution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problèmes 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2682240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895;p81">
            <a:extLst>
              <a:ext uri="{FF2B5EF4-FFF2-40B4-BE49-F238E27FC236}">
                <a16:creationId xmlns:a16="http://schemas.microsoft.com/office/drawing/2014/main" id="{77F9C313-2411-7FE4-2D32-E59BDB2ADDA2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899;p81">
            <a:extLst>
              <a:ext uri="{FF2B5EF4-FFF2-40B4-BE49-F238E27FC236}">
                <a16:creationId xmlns:a16="http://schemas.microsoft.com/office/drawing/2014/main" id="{6C60463C-A406-BC1D-18EA-1D2A31E86D31}"/>
              </a:ext>
            </a:extLst>
          </p:cNvPr>
          <p:cNvSpPr txBox="1"/>
          <p:nvPr/>
        </p:nvSpPr>
        <p:spPr>
          <a:xfrm>
            <a:off x="141005" y="5839118"/>
            <a:ext cx="2986508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W.06</a:t>
            </a:r>
            <a:endParaRPr sz="1868" dirty="0"/>
          </a:p>
        </p:txBody>
      </p:sp>
      <p:sp>
        <p:nvSpPr>
          <p:cNvPr id="4" name="Google Shape;526;p70">
            <a:extLst>
              <a:ext uri="{FF2B5EF4-FFF2-40B4-BE49-F238E27FC236}">
                <a16:creationId xmlns:a16="http://schemas.microsoft.com/office/drawing/2014/main" id="{70B23331-95FE-6019-7D15-25B1ED3CAC5D}"/>
              </a:ext>
            </a:extLst>
          </p:cNvPr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6" name="Google Shape;527;p70">
            <a:extLst>
              <a:ext uri="{FF2B5EF4-FFF2-40B4-BE49-F238E27FC236}">
                <a16:creationId xmlns:a16="http://schemas.microsoft.com/office/drawing/2014/main" id="{8C2CDAC1-8666-AD24-51EC-F3DBAFB526D9}"/>
              </a:ext>
            </a:extLst>
          </p:cNvPr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</p:spTree>
    <p:extLst>
      <p:ext uri="{BB962C8B-B14F-4D97-AF65-F5344CB8AC3E}">
        <p14:creationId xmlns:p14="http://schemas.microsoft.com/office/powerpoint/2010/main" val="1368125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D6D39498-D5FC-B574-F88B-56D8A16FD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F583420D-9491-F299-CF7E-5E18B1C18301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52056D9B-6DE5-633A-AFCD-D83C6EA3F515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7090F0E1-DF6D-23ED-C37B-F60E02AB38CB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3E1F22A2-45CB-E323-55D0-6264F6A38FFA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802905E4-4794-9E75-9DA3-3ACAB20B165B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1622CA5C-0E16-8953-75FE-08AEE8685513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AB1341E-7D27-E274-72A9-D50D1D841C8D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8B578683-9750-0FFA-86A1-3BDE50A332F5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4D099D28-A749-0F5C-4CA8-E910E57C5E90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BD102755-25EB-9FB9-4D6D-B723B900DB98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6914330D-0117-EE86-D83C-665E630847AF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591AA40D-6C25-3BE7-759F-E0B8296AA273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D0FD3870-74E9-8FC6-7852-70951F9074E4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A5AE7C53-69B3-150D-BA04-78744BBCA4AD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3247D97D-CA57-3B77-ACA8-33D09E960A89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7AEA791F-804F-E7F9-D029-7114DF25DB01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9382FE9B-D306-8DBE-57BD-5798DC4CB640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D7A75A74-29CE-BD62-5437-E21B400F8419}"/>
              </a:ext>
            </a:extLst>
          </p:cNvPr>
          <p:cNvGraphicFramePr>
            <a:graphicFrameLocks noGrp="1"/>
          </p:cNvGraphicFramePr>
          <p:nvPr/>
        </p:nvGraphicFramePr>
        <p:xfrm>
          <a:off x="511856" y="1649659"/>
          <a:ext cx="11093990" cy="4033455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2072640"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L'accomplissement de l'objectif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 la poursuite d'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une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carrière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dans l'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écotourisme répond-elle à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objectif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contribuer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à la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conservation de l'environnement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à la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préservation de la culture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 au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développement durable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 demande </a:t>
                      </a:r>
                      <a:r>
                        <a:rPr lang="sv-SE" sz="21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 marché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Existe-t-il des opportunités dans le secteur de l'écotourisme qui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correspondent à la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fois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à mes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compétences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 aux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besoins mondiaux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 matière de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pratiques touristiques responsables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1960815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895;p81">
            <a:extLst>
              <a:ext uri="{FF2B5EF4-FFF2-40B4-BE49-F238E27FC236}">
                <a16:creationId xmlns:a16="http://schemas.microsoft.com/office/drawing/2014/main" id="{F976550A-430E-92B6-3C65-D652A7B7B3C6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899;p81">
            <a:extLst>
              <a:ext uri="{FF2B5EF4-FFF2-40B4-BE49-F238E27FC236}">
                <a16:creationId xmlns:a16="http://schemas.microsoft.com/office/drawing/2014/main" id="{96E5CD37-9CCB-ED67-804B-13F836212B3D}"/>
              </a:ext>
            </a:extLst>
          </p:cNvPr>
          <p:cNvSpPr txBox="1"/>
          <p:nvPr/>
        </p:nvSpPr>
        <p:spPr>
          <a:xfrm>
            <a:off x="141005" y="5839118"/>
            <a:ext cx="211186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W.07</a:t>
            </a:r>
            <a:endParaRPr sz="1868" dirty="0"/>
          </a:p>
        </p:txBody>
      </p:sp>
      <p:sp>
        <p:nvSpPr>
          <p:cNvPr id="10" name="Google Shape;526;p70">
            <a:extLst>
              <a:ext uri="{FF2B5EF4-FFF2-40B4-BE49-F238E27FC236}">
                <a16:creationId xmlns:a16="http://schemas.microsoft.com/office/drawing/2014/main" id="{A2BCDE96-9DB8-009E-EBE1-99281544979A}"/>
              </a:ext>
            </a:extLst>
          </p:cNvPr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11" name="Google Shape;527;p70">
            <a:extLst>
              <a:ext uri="{FF2B5EF4-FFF2-40B4-BE49-F238E27FC236}">
                <a16:creationId xmlns:a16="http://schemas.microsoft.com/office/drawing/2014/main" id="{8908E38D-3728-496F-8AC0-1010E7DCD4D8}"/>
              </a:ext>
            </a:extLst>
          </p:cNvPr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7" name="Google Shape;529;p70">
            <a:extLst>
              <a:ext uri="{FF2B5EF4-FFF2-40B4-BE49-F238E27FC236}">
                <a16:creationId xmlns:a16="http://schemas.microsoft.com/office/drawing/2014/main" id="{977EC367-5A32-311A-4A6A-E418F5468C4F}"/>
              </a:ext>
            </a:extLst>
          </p:cNvPr>
          <p:cNvSpPr txBox="1">
            <a:spLocks/>
          </p:cNvSpPr>
          <p:nvPr/>
        </p:nvSpPr>
        <p:spPr>
          <a:xfrm>
            <a:off x="1735942" y="585711"/>
            <a:ext cx="10880716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121901" rIns="121901" bIns="121901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6" marR="0" lvl="0" indent="-2286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2700" b="1" i="0" u="none" strike="noStrike" cap="none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11" marR="0" lvl="1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17" marR="0" lvl="2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23" marR="0" lvl="3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29" marR="0" lvl="4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34" marR="0" lvl="5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40" marR="0" lvl="6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46" marR="0" lvl="7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51" marR="0" lvl="8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sv-SE" sz="2400">
                <a:solidFill>
                  <a:srgbClr val="FF9933"/>
                </a:solidFill>
              </a:rPr>
              <a:t>Feuille de travail : </a:t>
            </a:r>
            <a:r>
              <a:rPr lang="sv-SE" sz="2000" b="0">
                <a:solidFill>
                  <a:schemeClr val="tx2">
                    <a:lumMod val="50000"/>
                  </a:schemeClr>
                </a:solidFill>
              </a:rPr>
              <a:t>Faites correspondre votre Ikigai aux compétences clés de l'écotourisme</a:t>
            </a:r>
            <a:endParaRPr lang="sv-SE" sz="2000" b="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03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37CF6B20-707C-C966-DB18-69B8BEF4D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B620DCCE-7646-BE7A-07A4-66A58CD513C4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A2356D21-0B86-C596-E261-DF9676E9C025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E7D4D8BC-62AA-3A1B-B7EC-30B0A30D870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42F84A86-1F98-7F2B-0401-E183B3E25476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EC4D86ED-3174-23A8-5361-2EDC5AA1843D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58A09D2C-028B-909E-145C-7DCD42D82943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71B8F33D-F520-C5F8-8003-CE47EE6C1BF0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F36E47E8-250E-CD3E-B751-73CBC81A2D34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0C344A96-7566-A473-89FA-D28BC8A6847E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0BB087C6-6CEA-D82E-9BB2-598248921A0B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142D2D18-8AB5-0D84-2C9C-FA34144C18B3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EC4326C7-E1A4-3D90-81EC-5D1A5C60D59A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6FC6C76-BAB4-2551-3073-36CF11CC0E27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26991DC-5BDD-454B-8092-4B802FB4ED82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A6D87B66-4254-4A66-2917-30E4E8F70DB3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D655A3B4-32C0-397F-3BD3-5B1EBA88C7BD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27680042-289A-189D-B10A-05CA4AF2AFC4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5DA88DAD-E548-1816-2B64-34CFFD9E2F33}"/>
              </a:ext>
            </a:extLst>
          </p:cNvPr>
          <p:cNvGraphicFramePr>
            <a:graphicFrameLocks noGrp="1"/>
          </p:cNvGraphicFramePr>
          <p:nvPr/>
        </p:nvGraphicFramePr>
        <p:xfrm>
          <a:off x="511856" y="1700458"/>
          <a:ext cx="11093990" cy="3956353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1747520"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Potentiel </a:t>
                      </a:r>
                      <a:r>
                        <a:rPr lang="sv-SE" sz="21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entrepreneurial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Mon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ikigai correspond-il à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'état d'esprit entrepreneurial requis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pour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développer des entreprises d'écotourisme durables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 rentables 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Apprentissage et </a:t>
                      </a:r>
                      <a:r>
                        <a:rPr lang="sv-SE" sz="21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croissance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puis-je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continuer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à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apprendre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 à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m'améliorer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dans les domaines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où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je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peux avoir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 lacunes dans les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compétences requises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pour une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carrière dans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'écotourisme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2208833"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895;p81">
            <a:extLst>
              <a:ext uri="{FF2B5EF4-FFF2-40B4-BE49-F238E27FC236}">
                <a16:creationId xmlns:a16="http://schemas.microsoft.com/office/drawing/2014/main" id="{8A9EE788-1F06-79D8-1424-C5E0022508DD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899;p81">
            <a:extLst>
              <a:ext uri="{FF2B5EF4-FFF2-40B4-BE49-F238E27FC236}">
                <a16:creationId xmlns:a16="http://schemas.microsoft.com/office/drawing/2014/main" id="{C3CBC839-DA7A-FB2A-C92C-4D688A72F93C}"/>
              </a:ext>
            </a:extLst>
          </p:cNvPr>
          <p:cNvSpPr txBox="1"/>
          <p:nvPr/>
        </p:nvSpPr>
        <p:spPr>
          <a:xfrm>
            <a:off x="141005" y="5839118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W.08</a:t>
            </a:r>
            <a:endParaRPr sz="1868" dirty="0"/>
          </a:p>
        </p:txBody>
      </p:sp>
      <p:sp>
        <p:nvSpPr>
          <p:cNvPr id="4" name="Google Shape;526;p70">
            <a:extLst>
              <a:ext uri="{FF2B5EF4-FFF2-40B4-BE49-F238E27FC236}">
                <a16:creationId xmlns:a16="http://schemas.microsoft.com/office/drawing/2014/main" id="{055F2BA5-CEF9-8828-FC48-5E37ED0C0938}"/>
              </a:ext>
            </a:extLst>
          </p:cNvPr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6" name="Google Shape;527;p70">
            <a:extLst>
              <a:ext uri="{FF2B5EF4-FFF2-40B4-BE49-F238E27FC236}">
                <a16:creationId xmlns:a16="http://schemas.microsoft.com/office/drawing/2014/main" id="{41AA70B9-0A13-CE83-962B-CB861D553835}"/>
              </a:ext>
            </a:extLst>
          </p:cNvPr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10" name="Google Shape;529;p70">
            <a:extLst>
              <a:ext uri="{FF2B5EF4-FFF2-40B4-BE49-F238E27FC236}">
                <a16:creationId xmlns:a16="http://schemas.microsoft.com/office/drawing/2014/main" id="{7CA8197B-AF98-2B4D-CBE0-C29D194A133B}"/>
              </a:ext>
            </a:extLst>
          </p:cNvPr>
          <p:cNvSpPr txBox="1">
            <a:spLocks/>
          </p:cNvSpPr>
          <p:nvPr/>
        </p:nvSpPr>
        <p:spPr>
          <a:xfrm>
            <a:off x="1735942" y="585711"/>
            <a:ext cx="10880716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121901" rIns="121901" bIns="121901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6" marR="0" lvl="0" indent="-2286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2700" b="1" i="0" u="none" strike="noStrike" cap="none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11" marR="0" lvl="1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17" marR="0" lvl="2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23" marR="0" lvl="3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29" marR="0" lvl="4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34" marR="0" lvl="5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40" marR="0" lvl="6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46" marR="0" lvl="7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51" marR="0" lvl="8" indent="-317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sv-SE" sz="2400">
                <a:solidFill>
                  <a:srgbClr val="FF9933"/>
                </a:solidFill>
              </a:rPr>
              <a:t>Feuille de travail : </a:t>
            </a:r>
            <a:r>
              <a:rPr lang="sv-SE" sz="2000" b="0">
                <a:solidFill>
                  <a:schemeClr val="tx2">
                    <a:lumMod val="50000"/>
                  </a:schemeClr>
                </a:solidFill>
              </a:rPr>
              <a:t>Faites correspondre votre Ikigai aux compétences clés de l'écotourisme</a:t>
            </a:r>
            <a:endParaRPr lang="sv-SE" sz="2000" b="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183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81"/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896" name="Google Shape;896;p81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899" name="Google Shape;899;p81"/>
          <p:cNvSpPr txBox="1"/>
          <p:nvPr/>
        </p:nvSpPr>
        <p:spPr>
          <a:xfrm>
            <a:off x="141005" y="5839118"/>
            <a:ext cx="2270891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W.09</a:t>
            </a:r>
            <a:endParaRPr sz="1868" dirty="0"/>
          </a:p>
        </p:txBody>
      </p:sp>
      <p:sp>
        <p:nvSpPr>
          <p:cNvPr id="907" name="Google Shape;907;p81"/>
          <p:cNvSpPr txBox="1"/>
          <p:nvPr/>
        </p:nvSpPr>
        <p:spPr>
          <a:xfrm>
            <a:off x="7034253" y="1523057"/>
            <a:ext cx="2532539" cy="423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r>
              <a:rPr lang="it" sz="2000" b="1" dirty="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Date de début :</a:t>
            </a:r>
            <a:endParaRPr sz="2000" b="1" dirty="0">
              <a:solidFill>
                <a:srgbClr val="FF99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9" name="Google Shape;919;p81"/>
          <p:cNvSpPr/>
          <p:nvPr/>
        </p:nvSpPr>
        <p:spPr>
          <a:xfrm>
            <a:off x="1335315" y="1596576"/>
            <a:ext cx="5540796" cy="689643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921" name="Google Shape;921;p81"/>
          <p:cNvSpPr/>
          <p:nvPr/>
        </p:nvSpPr>
        <p:spPr>
          <a:xfrm>
            <a:off x="1316047" y="3538149"/>
            <a:ext cx="5000995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grpSp>
        <p:nvGrpSpPr>
          <p:cNvPr id="926" name="Google Shape;926;p81"/>
          <p:cNvGrpSpPr/>
          <p:nvPr/>
        </p:nvGrpSpPr>
        <p:grpSpPr>
          <a:xfrm>
            <a:off x="487180" y="440678"/>
            <a:ext cx="1009043" cy="940105"/>
            <a:chOff x="16392163" y="830616"/>
            <a:chExt cx="989004" cy="921436"/>
          </a:xfrm>
        </p:grpSpPr>
        <p:grpSp>
          <p:nvGrpSpPr>
            <p:cNvPr id="927" name="Google Shape;927;p81"/>
            <p:cNvGrpSpPr/>
            <p:nvPr/>
          </p:nvGrpSpPr>
          <p:grpSpPr>
            <a:xfrm>
              <a:off x="16489549" y="926221"/>
              <a:ext cx="729567" cy="728577"/>
              <a:chOff x="16489549" y="926221"/>
              <a:chExt cx="729567" cy="728577"/>
            </a:xfrm>
          </p:grpSpPr>
          <p:sp>
            <p:nvSpPr>
              <p:cNvPr id="928" name="Google Shape;928;p81"/>
              <p:cNvSpPr/>
              <p:nvPr/>
            </p:nvSpPr>
            <p:spPr>
              <a:xfrm>
                <a:off x="16489549" y="926221"/>
                <a:ext cx="729566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729566" h="728577" extrusionOk="0">
                    <a:moveTo>
                      <a:pt x="729567" y="364289"/>
                    </a:moveTo>
                    <a:cubicBezTo>
                      <a:pt x="729567" y="565390"/>
                      <a:pt x="566159" y="728578"/>
                      <a:pt x="364783" y="728578"/>
                    </a:cubicBezTo>
                    <a:cubicBezTo>
                      <a:pt x="163410" y="728578"/>
                      <a:pt x="0" y="565390"/>
                      <a:pt x="0" y="364289"/>
                    </a:cubicBezTo>
                    <a:cubicBezTo>
                      <a:pt x="0" y="163188"/>
                      <a:pt x="163410" y="0"/>
                      <a:pt x="364783" y="0"/>
                    </a:cubicBezTo>
                    <a:cubicBezTo>
                      <a:pt x="566159" y="0"/>
                      <a:pt x="729567" y="163188"/>
                      <a:pt x="729567" y="364289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29" name="Google Shape;929;p81"/>
              <p:cNvSpPr/>
              <p:nvPr/>
            </p:nvSpPr>
            <p:spPr>
              <a:xfrm>
                <a:off x="16674417" y="926221"/>
                <a:ext cx="363132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363132" h="728577" extrusionOk="0">
                    <a:moveTo>
                      <a:pt x="363132" y="364289"/>
                    </a:moveTo>
                    <a:cubicBezTo>
                      <a:pt x="363132" y="565390"/>
                      <a:pt x="282254" y="728578"/>
                      <a:pt x="181567" y="728578"/>
                    </a:cubicBezTo>
                    <a:cubicBezTo>
                      <a:pt x="80879" y="728578"/>
                      <a:pt x="0" y="565390"/>
                      <a:pt x="0" y="364289"/>
                    </a:cubicBezTo>
                    <a:cubicBezTo>
                      <a:pt x="0" y="163188"/>
                      <a:pt x="80879" y="0"/>
                      <a:pt x="181567" y="0"/>
                    </a:cubicBezTo>
                    <a:cubicBezTo>
                      <a:pt x="282254" y="0"/>
                      <a:pt x="363132" y="163188"/>
                      <a:pt x="363132" y="364289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0" name="Google Shape;930;p81"/>
              <p:cNvSpPr/>
              <p:nvPr/>
            </p:nvSpPr>
            <p:spPr>
              <a:xfrm>
                <a:off x="16581983" y="1048200"/>
                <a:ext cx="544699" cy="60989"/>
              </a:xfrm>
              <a:custGeom>
                <a:avLst/>
                <a:gdLst/>
                <a:ahLst/>
                <a:cxnLst/>
                <a:rect l="l" t="t" r="r" b="b"/>
                <a:pathLst>
                  <a:path w="544699" h="60989" extrusionOk="0">
                    <a:moveTo>
                      <a:pt x="544700" y="0"/>
                    </a:moveTo>
                    <a:cubicBezTo>
                      <a:pt x="478676" y="37912"/>
                      <a:pt x="381290" y="60989"/>
                      <a:pt x="272350" y="60989"/>
                    </a:cubicBezTo>
                    <a:cubicBezTo>
                      <a:pt x="163410" y="60989"/>
                      <a:pt x="67675" y="37912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1" name="Google Shape;931;p81"/>
              <p:cNvSpPr/>
              <p:nvPr/>
            </p:nvSpPr>
            <p:spPr>
              <a:xfrm>
                <a:off x="16583634" y="1473478"/>
                <a:ext cx="544698" cy="60989"/>
              </a:xfrm>
              <a:custGeom>
                <a:avLst/>
                <a:gdLst/>
                <a:ahLst/>
                <a:cxnLst/>
                <a:rect l="l" t="t" r="r" b="b"/>
                <a:pathLst>
                  <a:path w="544698" h="60989" extrusionOk="0">
                    <a:moveTo>
                      <a:pt x="0" y="60989"/>
                    </a:moveTo>
                    <a:cubicBezTo>
                      <a:pt x="66024" y="23077"/>
                      <a:pt x="163409" y="0"/>
                      <a:pt x="272350" y="0"/>
                    </a:cubicBezTo>
                    <a:cubicBezTo>
                      <a:pt x="381291" y="0"/>
                      <a:pt x="477024" y="23077"/>
                      <a:pt x="544699" y="60989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2" name="Google Shape;932;p81"/>
              <p:cNvSpPr/>
              <p:nvPr/>
            </p:nvSpPr>
            <p:spPr>
              <a:xfrm>
                <a:off x="16489549" y="1290509"/>
                <a:ext cx="729567" cy="16483"/>
              </a:xfrm>
              <a:custGeom>
                <a:avLst/>
                <a:gdLst/>
                <a:ahLst/>
                <a:cxnLst/>
                <a:rect l="l" t="t" r="r" b="b"/>
                <a:pathLst>
                  <a:path w="729567" h="16483" extrusionOk="0">
                    <a:moveTo>
                      <a:pt x="0" y="0"/>
                    </a:moveTo>
                    <a:lnTo>
                      <a:pt x="729567" y="0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3" name="Google Shape;933;p81"/>
              <p:cNvSpPr/>
              <p:nvPr/>
            </p:nvSpPr>
            <p:spPr>
              <a:xfrm>
                <a:off x="16854333" y="926221"/>
                <a:ext cx="16506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16506" h="728577" extrusionOk="0">
                    <a:moveTo>
                      <a:pt x="0" y="0"/>
                    </a:moveTo>
                    <a:lnTo>
                      <a:pt x="0" y="728578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</p:grpSp>
        <p:sp>
          <p:nvSpPr>
            <p:cNvPr id="934" name="Google Shape;934;p81"/>
            <p:cNvSpPr/>
            <p:nvPr/>
          </p:nvSpPr>
          <p:spPr>
            <a:xfrm>
              <a:off x="16501104" y="830616"/>
              <a:ext cx="353228" cy="163188"/>
            </a:xfrm>
            <a:custGeom>
              <a:avLst/>
              <a:gdLst/>
              <a:ahLst/>
              <a:cxnLst/>
              <a:rect l="l" t="t" r="r" b="b"/>
              <a:pathLst>
                <a:path w="353228" h="163188" extrusionOk="0">
                  <a:moveTo>
                    <a:pt x="0" y="163188"/>
                  </a:moveTo>
                  <a:cubicBezTo>
                    <a:pt x="84180" y="62638"/>
                    <a:pt x="211277" y="0"/>
                    <a:pt x="353229" y="0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dashDot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  <p:sp>
          <p:nvSpPr>
            <p:cNvPr id="935" name="Google Shape;935;p81"/>
            <p:cNvSpPr/>
            <p:nvPr/>
          </p:nvSpPr>
          <p:spPr>
            <a:xfrm>
              <a:off x="16392163" y="993804"/>
              <a:ext cx="924339" cy="758248"/>
            </a:xfrm>
            <a:custGeom>
              <a:avLst/>
              <a:gdLst/>
              <a:ahLst/>
              <a:cxnLst/>
              <a:rect l="l" t="t" r="r" b="b"/>
              <a:pathLst>
                <a:path w="924339" h="758248" extrusionOk="0">
                  <a:moveTo>
                    <a:pt x="924339" y="296706"/>
                  </a:moveTo>
                  <a:cubicBezTo>
                    <a:pt x="924339" y="550554"/>
                    <a:pt x="718013" y="758248"/>
                    <a:pt x="462170" y="758248"/>
                  </a:cubicBezTo>
                  <a:cubicBezTo>
                    <a:pt x="206326" y="758248"/>
                    <a:pt x="0" y="552203"/>
                    <a:pt x="0" y="296706"/>
                  </a:cubicBezTo>
                  <a:cubicBezTo>
                    <a:pt x="0" y="41209"/>
                    <a:pt x="41265" y="80770"/>
                    <a:pt x="108941" y="0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  <p:sp>
          <p:nvSpPr>
            <p:cNvPr id="936" name="Google Shape;936;p81"/>
            <p:cNvSpPr/>
            <p:nvPr/>
          </p:nvSpPr>
          <p:spPr>
            <a:xfrm>
              <a:off x="16930260" y="836730"/>
              <a:ext cx="450907" cy="455428"/>
            </a:xfrm>
            <a:custGeom>
              <a:avLst/>
              <a:gdLst/>
              <a:ahLst/>
              <a:cxnLst/>
              <a:rect l="l" t="t" r="r" b="b"/>
              <a:pathLst>
                <a:path w="450907" h="455428" extrusionOk="0">
                  <a:moveTo>
                    <a:pt x="0" y="479"/>
                  </a:moveTo>
                  <a:cubicBezTo>
                    <a:pt x="0" y="479"/>
                    <a:pt x="115542" y="23556"/>
                    <a:pt x="163410" y="193338"/>
                  </a:cubicBezTo>
                  <a:cubicBezTo>
                    <a:pt x="216231" y="384548"/>
                    <a:pt x="288856" y="401032"/>
                    <a:pt x="386242" y="455428"/>
                  </a:cubicBezTo>
                  <a:cubicBezTo>
                    <a:pt x="386242" y="455428"/>
                    <a:pt x="524893" y="305427"/>
                    <a:pt x="396145" y="147183"/>
                  </a:cubicBezTo>
                  <a:cubicBezTo>
                    <a:pt x="318568" y="51578"/>
                    <a:pt x="146904" y="-12708"/>
                    <a:pt x="0" y="2127"/>
                  </a:cubicBezTo>
                  <a:close/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  <p:sp>
          <p:nvSpPr>
            <p:cNvPr id="937" name="Google Shape;937;p81"/>
            <p:cNvSpPr/>
            <p:nvPr/>
          </p:nvSpPr>
          <p:spPr>
            <a:xfrm>
              <a:off x="16930260" y="835560"/>
              <a:ext cx="386242" cy="454949"/>
            </a:xfrm>
            <a:custGeom>
              <a:avLst/>
              <a:gdLst/>
              <a:ahLst/>
              <a:cxnLst/>
              <a:rect l="l" t="t" r="r" b="b"/>
              <a:pathLst>
                <a:path w="386242" h="454949" extrusionOk="0">
                  <a:moveTo>
                    <a:pt x="0" y="0"/>
                  </a:moveTo>
                  <a:cubicBezTo>
                    <a:pt x="219531" y="36264"/>
                    <a:pt x="386242" y="225826"/>
                    <a:pt x="386242" y="454949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</p:grpSp>
      <p:sp>
        <p:nvSpPr>
          <p:cNvPr id="938" name="Google Shape;938;p81"/>
          <p:cNvSpPr/>
          <p:nvPr/>
        </p:nvSpPr>
        <p:spPr>
          <a:xfrm flipV="1">
            <a:off x="1853045" y="373827"/>
            <a:ext cx="9990163" cy="121892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939" name="Google Shape;939;p81"/>
          <p:cNvSpPr txBox="1"/>
          <p:nvPr/>
        </p:nvSpPr>
        <p:spPr>
          <a:xfrm>
            <a:off x="1886465" y="690990"/>
            <a:ext cx="9530383" cy="38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58823"/>
              </a:lnSpc>
            </a:pPr>
            <a:r>
              <a:rPr lang="sv-SE" sz="3200" b="1" dirty="0" err="1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Feuille de travail </a:t>
            </a:r>
            <a:r>
              <a:rPr lang="sv-SE" sz="3200" b="1" dirty="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" sz="24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Créez votre plan de développement personnel</a:t>
            </a:r>
            <a:endParaRPr lang="sv-S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0" name="Google Shape;940;p81"/>
          <p:cNvSpPr/>
          <p:nvPr/>
        </p:nvSpPr>
        <p:spPr>
          <a:xfrm flipV="1">
            <a:off x="1879976" y="1061016"/>
            <a:ext cx="9963233" cy="121563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2" name="Google Shape;921;p81">
            <a:extLst>
              <a:ext uri="{FF2B5EF4-FFF2-40B4-BE49-F238E27FC236}">
                <a16:creationId xmlns:a16="http://schemas.microsoft.com/office/drawing/2014/main" id="{D3D56D33-E079-23E4-6DBB-57429C16A1F8}"/>
              </a:ext>
            </a:extLst>
          </p:cNvPr>
          <p:cNvSpPr/>
          <p:nvPr/>
        </p:nvSpPr>
        <p:spPr>
          <a:xfrm>
            <a:off x="1316050" y="2551757"/>
            <a:ext cx="5000996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921;p81">
            <a:extLst>
              <a:ext uri="{FF2B5EF4-FFF2-40B4-BE49-F238E27FC236}">
                <a16:creationId xmlns:a16="http://schemas.microsoft.com/office/drawing/2014/main" id="{678295AA-2F45-0582-AE63-32D0671A9F25}"/>
              </a:ext>
            </a:extLst>
          </p:cNvPr>
          <p:cNvSpPr/>
          <p:nvPr/>
        </p:nvSpPr>
        <p:spPr>
          <a:xfrm>
            <a:off x="1316049" y="4526309"/>
            <a:ext cx="5000993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924;p81">
            <a:extLst>
              <a:ext uri="{FF2B5EF4-FFF2-40B4-BE49-F238E27FC236}">
                <a16:creationId xmlns:a16="http://schemas.microsoft.com/office/drawing/2014/main" id="{2DCEB01F-24DA-FFCB-6140-BA9EE7D73F3B}"/>
              </a:ext>
            </a:extLst>
          </p:cNvPr>
          <p:cNvSpPr txBox="1"/>
          <p:nvPr/>
        </p:nvSpPr>
        <p:spPr>
          <a:xfrm>
            <a:off x="1424414" y="1462598"/>
            <a:ext cx="3231457" cy="2612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Objectifs </a:t>
            </a: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Que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veux-je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apprendre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ou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devenir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200" dirty="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5" name="Google Shape;925;p81"/>
          <p:cNvSpPr txBox="1"/>
          <p:nvPr/>
        </p:nvSpPr>
        <p:spPr>
          <a:xfrm>
            <a:off x="1424412" y="3365435"/>
            <a:ext cx="3787874" cy="31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Critères </a:t>
            </a: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comment saurai-je que j'ai atteint cet objectif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868" dirty="0"/>
          </a:p>
        </p:txBody>
      </p:sp>
      <p:sp>
        <p:nvSpPr>
          <p:cNvPr id="924" name="Google Shape;924;p81"/>
          <p:cNvSpPr txBox="1"/>
          <p:nvPr/>
        </p:nvSpPr>
        <p:spPr>
          <a:xfrm>
            <a:off x="1424413" y="2420703"/>
            <a:ext cx="2936887" cy="2612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Actions 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que dois-je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faire pour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y parvenir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200" dirty="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925;p81">
            <a:extLst>
              <a:ext uri="{FF2B5EF4-FFF2-40B4-BE49-F238E27FC236}">
                <a16:creationId xmlns:a16="http://schemas.microsoft.com/office/drawing/2014/main" id="{FE9EC474-E938-136A-31AB-0F79A1729C5E}"/>
              </a:ext>
            </a:extLst>
          </p:cNvPr>
          <p:cNvSpPr txBox="1"/>
          <p:nvPr/>
        </p:nvSpPr>
        <p:spPr>
          <a:xfrm>
            <a:off x="1456587" y="4388831"/>
            <a:ext cx="4401953" cy="31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Ressources 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quelles sont les ressources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auxquelles j'aurai accès ? </a:t>
            </a:r>
            <a:endParaRPr sz="1868" dirty="0"/>
          </a:p>
        </p:txBody>
      </p:sp>
      <p:sp>
        <p:nvSpPr>
          <p:cNvPr id="12" name="Google Shape;921;p81">
            <a:extLst>
              <a:ext uri="{FF2B5EF4-FFF2-40B4-BE49-F238E27FC236}">
                <a16:creationId xmlns:a16="http://schemas.microsoft.com/office/drawing/2014/main" id="{F0220B99-FD0E-13B7-4FE1-C8146AAA9144}"/>
              </a:ext>
            </a:extLst>
          </p:cNvPr>
          <p:cNvSpPr/>
          <p:nvPr/>
        </p:nvSpPr>
        <p:spPr>
          <a:xfrm>
            <a:off x="6876111" y="3537590"/>
            <a:ext cx="5000995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13" name="Google Shape;921;p81">
            <a:extLst>
              <a:ext uri="{FF2B5EF4-FFF2-40B4-BE49-F238E27FC236}">
                <a16:creationId xmlns:a16="http://schemas.microsoft.com/office/drawing/2014/main" id="{65C10AAA-5BAF-1DCD-F9A5-AEA7562A8803}"/>
              </a:ext>
            </a:extLst>
          </p:cNvPr>
          <p:cNvSpPr/>
          <p:nvPr/>
        </p:nvSpPr>
        <p:spPr>
          <a:xfrm>
            <a:off x="6876114" y="2551198"/>
            <a:ext cx="5000996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14" name="Google Shape;921;p81">
            <a:extLst>
              <a:ext uri="{FF2B5EF4-FFF2-40B4-BE49-F238E27FC236}">
                <a16:creationId xmlns:a16="http://schemas.microsoft.com/office/drawing/2014/main" id="{D9C9443F-8741-5C53-5E88-9ED3C35F36C8}"/>
              </a:ext>
            </a:extLst>
          </p:cNvPr>
          <p:cNvSpPr/>
          <p:nvPr/>
        </p:nvSpPr>
        <p:spPr>
          <a:xfrm>
            <a:off x="6876113" y="4525750"/>
            <a:ext cx="5000993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15" name="Google Shape;925;p81">
            <a:extLst>
              <a:ext uri="{FF2B5EF4-FFF2-40B4-BE49-F238E27FC236}">
                <a16:creationId xmlns:a16="http://schemas.microsoft.com/office/drawing/2014/main" id="{A59A847A-BC55-FD5B-94CE-695A4C3604C9}"/>
              </a:ext>
            </a:extLst>
          </p:cNvPr>
          <p:cNvSpPr txBox="1"/>
          <p:nvPr/>
        </p:nvSpPr>
        <p:spPr>
          <a:xfrm>
            <a:off x="6979715" y="3364876"/>
            <a:ext cx="3153113" cy="31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Soutien 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de quel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soutien vais-je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bénéficier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 sz="1868" dirty="0"/>
          </a:p>
        </p:txBody>
      </p:sp>
      <p:sp>
        <p:nvSpPr>
          <p:cNvPr id="16" name="Google Shape;924;p81">
            <a:extLst>
              <a:ext uri="{FF2B5EF4-FFF2-40B4-BE49-F238E27FC236}">
                <a16:creationId xmlns:a16="http://schemas.microsoft.com/office/drawing/2014/main" id="{A496CD19-B51B-0B21-D900-257360CD4BC7}"/>
              </a:ext>
            </a:extLst>
          </p:cNvPr>
          <p:cNvSpPr txBox="1"/>
          <p:nvPr/>
        </p:nvSpPr>
        <p:spPr>
          <a:xfrm>
            <a:off x="6979714" y="2420145"/>
            <a:ext cx="4747997" cy="2612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Obstacles </a:t>
            </a: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qu'est-ce qui pourrait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entraver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la réalisation de cet objectif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200" dirty="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925;p81">
            <a:extLst>
              <a:ext uri="{FF2B5EF4-FFF2-40B4-BE49-F238E27FC236}">
                <a16:creationId xmlns:a16="http://schemas.microsoft.com/office/drawing/2014/main" id="{1A3624FA-F250-59F9-C30E-E94F626B76DC}"/>
              </a:ext>
            </a:extLst>
          </p:cNvPr>
          <p:cNvSpPr txBox="1"/>
          <p:nvPr/>
        </p:nvSpPr>
        <p:spPr>
          <a:xfrm>
            <a:off x="6979717" y="4387339"/>
            <a:ext cx="2048176" cy="31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Bilan 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comment 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j'ai fait ?</a:t>
            </a:r>
            <a:endParaRPr sz="1868" dirty="0"/>
          </a:p>
        </p:txBody>
      </p:sp>
      <p:sp>
        <p:nvSpPr>
          <p:cNvPr id="18" name="Google Shape;921;p81">
            <a:extLst>
              <a:ext uri="{FF2B5EF4-FFF2-40B4-BE49-F238E27FC236}">
                <a16:creationId xmlns:a16="http://schemas.microsoft.com/office/drawing/2014/main" id="{B106EF14-A239-A4F0-4BA1-27B5F92D5FBE}"/>
              </a:ext>
            </a:extLst>
          </p:cNvPr>
          <p:cNvSpPr/>
          <p:nvPr/>
        </p:nvSpPr>
        <p:spPr>
          <a:xfrm>
            <a:off x="9027895" y="1593225"/>
            <a:ext cx="2815315" cy="261256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20" name="Google Shape;921;p81">
            <a:extLst>
              <a:ext uri="{FF2B5EF4-FFF2-40B4-BE49-F238E27FC236}">
                <a16:creationId xmlns:a16="http://schemas.microsoft.com/office/drawing/2014/main" id="{4205EEF1-EC05-6908-E13F-E639FEB017AD}"/>
              </a:ext>
            </a:extLst>
          </p:cNvPr>
          <p:cNvSpPr/>
          <p:nvPr/>
        </p:nvSpPr>
        <p:spPr>
          <a:xfrm>
            <a:off x="9027893" y="1999359"/>
            <a:ext cx="2815315" cy="261256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21" name="Google Shape;907;p81">
            <a:extLst>
              <a:ext uri="{FF2B5EF4-FFF2-40B4-BE49-F238E27FC236}">
                <a16:creationId xmlns:a16="http://schemas.microsoft.com/office/drawing/2014/main" id="{F02353E4-C336-A192-A2C6-7F562677B45A}"/>
              </a:ext>
            </a:extLst>
          </p:cNvPr>
          <p:cNvSpPr txBox="1"/>
          <p:nvPr/>
        </p:nvSpPr>
        <p:spPr>
          <a:xfrm>
            <a:off x="7361358" y="1957542"/>
            <a:ext cx="2003415" cy="423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r>
              <a:rPr lang="it" sz="2000" b="1" dirty="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Date de fin :</a:t>
            </a:r>
            <a:endParaRPr sz="2000" b="1" dirty="0">
              <a:solidFill>
                <a:srgbClr val="FF99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CD6B998E-A640-E8DF-E077-873E177AF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87EC717B-F3A5-C0B0-59EB-86DF1981A0C3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531689BD-3393-4E6E-192E-FFFDC42558F6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E12BB325-952C-A72E-1E5F-0170E71809D3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FB6E04CD-088C-AD20-7C92-BC4A66564CAF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5637934-80B9-BD42-2B9E-931F4B95EAC5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FC5401D8-78AA-942D-3C17-59ABC2595AAA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642EB01D-D537-DA90-1459-7DD2B9F1271B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7C23981B-F87E-E6CE-1756-5726DF2039F9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3A60747E-BD7F-36E5-0BA1-33ADE0529668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6BC97CA5-4931-E977-9DE8-B1175AF0C211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2D07E168-662A-FA81-6CFA-ED3462F8580C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FF0B35E3-2B20-A1F6-B430-31E58B89B880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7703D112-7D5E-E7D7-1F4A-B9A45B9ECACD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CE77E54-3281-B914-5052-E3860A1D22E3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B12E1F01-3A04-4DF1-4B5A-089C35CC7A34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E0D70AB2-F944-A620-2503-0154BCBD493B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0F3ADE7C-791F-0309-6C68-59A68418F225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CB83611F-9A5C-CE7F-3177-308A107CEB1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11098784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3200" dirty="0" err="1">
                <a:solidFill>
                  <a:srgbClr val="FF9933"/>
                </a:solidFill>
              </a:rPr>
              <a:t>Feuille de travail </a:t>
            </a:r>
            <a:r>
              <a:rPr lang="sv-SE" sz="3200" dirty="0">
                <a:solidFill>
                  <a:srgbClr val="FF9933"/>
                </a:solidFill>
              </a:rPr>
              <a:t>: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Créez votre propre cycle de développement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personnel (1)</a:t>
            </a:r>
            <a:endParaRPr lang="sv-SE"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4F0F6C92-1B82-ACA0-721D-E3B39E1BB8C0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5E2F4501-C99D-6C30-3F97-A4619BD241E3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2D09EB13-5939-D150-1E09-91327074CEE0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73E370AE-98A2-7BAD-0947-353E4C6AE5F3}"/>
              </a:ext>
            </a:extLst>
          </p:cNvPr>
          <p:cNvSpPr txBox="1"/>
          <p:nvPr/>
        </p:nvSpPr>
        <p:spPr>
          <a:xfrm>
            <a:off x="141006" y="5839119"/>
            <a:ext cx="20058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 fontScale="92500"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W.10</a:t>
            </a:r>
            <a:endParaRPr sz="1868" dirty="0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C83946CF-CCBC-A139-7AC3-DDF4ADF4B7E4}"/>
              </a:ext>
            </a:extLst>
          </p:cNvPr>
          <p:cNvSpPr txBox="1"/>
          <p:nvPr/>
        </p:nvSpPr>
        <p:spPr>
          <a:xfrm>
            <a:off x="2002420" y="1194656"/>
            <a:ext cx="3291240" cy="636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133" b="1" dirty="0">
                <a:solidFill>
                  <a:srgbClr val="6D6E71"/>
                </a:solidFill>
              </a:rPr>
              <a:t>1. L'</a:t>
            </a:r>
            <a:r>
              <a:rPr lang="sv-SE" sz="2133" b="1" dirty="0" err="1">
                <a:solidFill>
                  <a:srgbClr val="6D6E71"/>
                </a:solidFill>
              </a:rPr>
              <a:t>auto-évaluation </a:t>
            </a:r>
            <a:r>
              <a:rPr lang="sv-SE" sz="2133" b="1" dirty="0">
                <a:solidFill>
                  <a:srgbClr val="6D6E71"/>
                </a:solidFill>
              </a:rPr>
              <a:t>:</a:t>
            </a:r>
            <a:endParaRPr lang="sv-SE" sz="2133" dirty="0">
              <a:solidFill>
                <a:srgbClr val="6D6E71"/>
              </a:solidFill>
            </a:endParaRPr>
          </a:p>
          <a:p>
            <a:endParaRPr lang="en-GB" sz="1400" dirty="0"/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7DBFE2DE-6CCF-EE9C-98AB-0ED51552E8E4}"/>
              </a:ext>
            </a:extLst>
          </p:cNvPr>
          <p:cNvGraphicFramePr>
            <a:graphicFrameLocks noGrp="1"/>
          </p:cNvGraphicFramePr>
          <p:nvPr/>
        </p:nvGraphicFramePr>
        <p:xfrm>
          <a:off x="2045057" y="1658980"/>
          <a:ext cx="8272592" cy="36828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07237">
                  <a:extLst>
                    <a:ext uri="{9D8B030D-6E8A-4147-A177-3AD203B41FA5}">
                      <a16:colId xmlns:a16="http://schemas.microsoft.com/office/drawing/2014/main" val="24305698"/>
                    </a:ext>
                  </a:extLst>
                </a:gridCol>
                <a:gridCol w="4165355">
                  <a:extLst>
                    <a:ext uri="{9D8B030D-6E8A-4147-A177-3AD203B41FA5}">
                      <a16:colId xmlns:a16="http://schemas.microsoft.com/office/drawing/2014/main" val="2333170779"/>
                    </a:ext>
                  </a:extLst>
                </a:gridCol>
              </a:tblGrid>
              <a:tr h="1841443">
                <a:tc>
                  <a:txBody>
                    <a:bodyPr/>
                    <a:lstStyle/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345566"/>
                  </a:ext>
                </a:extLst>
              </a:tr>
              <a:tr h="1841443">
                <a:tc>
                  <a:txBody>
                    <a:bodyPr/>
                    <a:lstStyle/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50922"/>
                  </a:ext>
                </a:extLst>
              </a:tr>
            </a:tbl>
          </a:graphicData>
        </a:graphic>
      </p:graphicFrame>
      <p:sp>
        <p:nvSpPr>
          <p:cNvPr id="12" name="Rektangel med rundade hörn 11">
            <a:extLst>
              <a:ext uri="{FF2B5EF4-FFF2-40B4-BE49-F238E27FC236}">
                <a16:creationId xmlns:a16="http://schemas.microsoft.com/office/drawing/2014/main" id="{BEE30DD1-FD0B-7AD3-DD15-FC88D1B3868A}"/>
              </a:ext>
            </a:extLst>
          </p:cNvPr>
          <p:cNvSpPr/>
          <p:nvPr/>
        </p:nvSpPr>
        <p:spPr>
          <a:xfrm>
            <a:off x="2045057" y="1658980"/>
            <a:ext cx="4093580" cy="1815285"/>
          </a:xfrm>
          <a:prstGeom prst="roundRect">
            <a:avLst/>
          </a:prstGeom>
          <a:solidFill>
            <a:schemeClr val="accent4">
              <a:lumMod val="20000"/>
              <a:lumOff val="80000"/>
              <a:alpha val="39925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3" name="Rektangel med rundade hörn 12">
            <a:extLst>
              <a:ext uri="{FF2B5EF4-FFF2-40B4-BE49-F238E27FC236}">
                <a16:creationId xmlns:a16="http://schemas.microsoft.com/office/drawing/2014/main" id="{6016ABBF-777B-7409-E3A8-C3A6D73F7E46}"/>
              </a:ext>
            </a:extLst>
          </p:cNvPr>
          <p:cNvSpPr/>
          <p:nvPr/>
        </p:nvSpPr>
        <p:spPr>
          <a:xfrm>
            <a:off x="6181273" y="1691934"/>
            <a:ext cx="4195535" cy="1815285"/>
          </a:xfrm>
          <a:prstGeom prst="roundRect">
            <a:avLst/>
          </a:prstGeom>
          <a:solidFill>
            <a:schemeClr val="accent5">
              <a:lumMod val="20000"/>
              <a:lumOff val="80000"/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4" name="Rektangel med rundade hörn 13">
            <a:extLst>
              <a:ext uri="{FF2B5EF4-FFF2-40B4-BE49-F238E27FC236}">
                <a16:creationId xmlns:a16="http://schemas.microsoft.com/office/drawing/2014/main" id="{520B15DD-1CC4-C3D8-2FA3-FE6154C27BA4}"/>
              </a:ext>
            </a:extLst>
          </p:cNvPr>
          <p:cNvSpPr/>
          <p:nvPr/>
        </p:nvSpPr>
        <p:spPr>
          <a:xfrm>
            <a:off x="2087693" y="3500422"/>
            <a:ext cx="4008308" cy="1909031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0075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5" name="Rektangel med rundade hörn 14">
            <a:extLst>
              <a:ext uri="{FF2B5EF4-FFF2-40B4-BE49-F238E27FC236}">
                <a16:creationId xmlns:a16="http://schemas.microsoft.com/office/drawing/2014/main" id="{571E3189-A633-7CB3-70CC-5C2BC67C1EC4}"/>
              </a:ext>
            </a:extLst>
          </p:cNvPr>
          <p:cNvSpPr/>
          <p:nvPr/>
        </p:nvSpPr>
        <p:spPr>
          <a:xfrm>
            <a:off x="6155161" y="3507219"/>
            <a:ext cx="4238169" cy="1875347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33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13E1F9DA-26E0-D5A7-C5F8-504AE4D495FC}"/>
              </a:ext>
            </a:extLst>
          </p:cNvPr>
          <p:cNvSpPr txBox="1"/>
          <p:nvPr/>
        </p:nvSpPr>
        <p:spPr>
          <a:xfrm>
            <a:off x="2146853" y="1691933"/>
            <a:ext cx="3889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forces </a:t>
            </a:r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 faiblesses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C940EEB9-2690-56EF-5471-06E3E1D40BE3}"/>
              </a:ext>
            </a:extLst>
          </p:cNvPr>
          <p:cNvSpPr txBox="1"/>
          <p:nvPr/>
        </p:nvSpPr>
        <p:spPr>
          <a:xfrm>
            <a:off x="6329329" y="1731391"/>
            <a:ext cx="388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valeurs </a:t>
            </a:r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convictions fondamentales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52B8446-E4E9-4904-C700-160C520CF1AC}"/>
              </a:ext>
            </a:extLst>
          </p:cNvPr>
          <p:cNvSpPr txBox="1"/>
          <p:nvPr/>
        </p:nvSpPr>
        <p:spPr>
          <a:xfrm>
            <a:off x="2278386" y="3509697"/>
            <a:ext cx="388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 aspirations et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objectifs à </a:t>
            </a:r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 terme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E01CF152-586E-3DEB-8503-9ED6C24506DC}"/>
              </a:ext>
            </a:extLst>
          </p:cNvPr>
          <p:cNvSpPr txBox="1"/>
          <p:nvPr/>
        </p:nvSpPr>
        <p:spPr>
          <a:xfrm>
            <a:off x="6503498" y="3529197"/>
            <a:ext cx="388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 que </a:t>
            </a:r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veux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améliorer </a:t>
            </a:r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développer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129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5F661E18-44CA-4634-F674-8EC093308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6DE1C718-5A24-DD3C-F75B-D3BBC93DCAC8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BF2D7650-CFB0-AF41-48EA-CF2E67F00047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B88178A3-2A35-2E2A-9E03-05D83163B81A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88A1641A-C7F5-60A6-2040-0EFD5DE260BC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B0E8879-D923-5F76-3781-A79896AB1B8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D9B17717-E4A2-9408-32C8-3559D635CEA8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BFE2314-C755-6017-BA5B-82C8FBF98FC0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EE484095-2E3B-70E5-E193-E4F98182A35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EE745415-D1CD-CCDF-0ABC-7A5FFB641022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73773BF2-50A1-D609-4235-A0B1607B1FAA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B0E73F6B-F7A3-31C2-06EB-843009317A7A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CB58E66B-7007-673E-054B-D7EAF0DDF614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DF98CD9-1296-D74B-A6CA-77FBEE9A787A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51D91AD0-31E3-5DC4-7709-D4DB33FCB878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992705CD-31FC-0FEB-A193-EBA05811A1DD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21E39C4-D47F-86D9-275A-7429B0BA8476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13453767-21AD-32E8-1F8C-45EA41117B0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F75C3B09-969E-01F8-0DBC-4D6F38E0758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3200" dirty="0" err="1">
                <a:solidFill>
                  <a:srgbClr val="FF9933"/>
                </a:solidFill>
              </a:rPr>
              <a:t>Feuille de travail </a:t>
            </a:r>
            <a:r>
              <a:rPr lang="sv-SE" sz="3200" dirty="0">
                <a:solidFill>
                  <a:srgbClr val="FF9933"/>
                </a:solidFill>
              </a:rPr>
              <a:t>: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Créez votre propre cycle de développement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personnel (2)</a:t>
            </a:r>
            <a:endParaRPr lang="sv-SE"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D92ED49D-D5AF-557F-F9A0-E03D60EB74E4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2427AB07-AD75-653C-E27B-377208719A3D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3972524E-CDAA-CE3E-712D-A9190DEE3D3F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1B8415C2-7113-D7BD-90D4-8B4C2A188FAC}"/>
              </a:ext>
            </a:extLst>
          </p:cNvPr>
          <p:cNvSpPr txBox="1"/>
          <p:nvPr/>
        </p:nvSpPr>
        <p:spPr>
          <a:xfrm>
            <a:off x="141006" y="5839119"/>
            <a:ext cx="235040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W.11</a:t>
            </a:r>
            <a:endParaRPr sz="1868" dirty="0"/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43DCC5A8-098E-840E-8084-121BBA7B19CE}"/>
              </a:ext>
            </a:extLst>
          </p:cNvPr>
          <p:cNvSpPr txBox="1"/>
          <p:nvPr/>
        </p:nvSpPr>
        <p:spPr>
          <a:xfrm>
            <a:off x="1785161" y="1161484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</a:rPr>
              <a:t>2. </a:t>
            </a:r>
            <a:r>
              <a:rPr lang="sv-SE" sz="2133" b="1" dirty="0" err="1">
                <a:solidFill>
                  <a:srgbClr val="6D6E71"/>
                </a:solidFill>
              </a:rPr>
              <a:t>Définition des </a:t>
            </a:r>
            <a:r>
              <a:rPr lang="sv-SE" sz="2133" b="1" dirty="0">
                <a:solidFill>
                  <a:srgbClr val="6D6E71"/>
                </a:solidFill>
              </a:rPr>
              <a:t>objectifs :</a:t>
            </a:r>
            <a:endParaRPr lang="sv-SE" sz="2133" dirty="0">
              <a:solidFill>
                <a:srgbClr val="6D6E71"/>
              </a:solidFill>
            </a:endParaRPr>
          </a:p>
        </p:txBody>
      </p:sp>
      <p:graphicFrame>
        <p:nvGraphicFramePr>
          <p:cNvPr id="12" name="Tabell 11">
            <a:extLst>
              <a:ext uri="{FF2B5EF4-FFF2-40B4-BE49-F238E27FC236}">
                <a16:creationId xmlns:a16="http://schemas.microsoft.com/office/drawing/2014/main" id="{3E570491-1EB5-33E6-A8B5-4006166C4140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3"/>
          <a:ext cx="10737344" cy="35265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92880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2644464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31496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 spécifiques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 je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souhaite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atteindre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BDA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Sont-ils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SMART 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778251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30965">
                <a:tc gridSpan="2"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Comment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objectifs correspondent-ils à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mes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valeurs 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et à mes aspirations 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97247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4652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937</Words>
  <Application>Microsoft Macintosh PowerPoint</Application>
  <PresentationFormat>Bredbild</PresentationFormat>
  <Paragraphs>126</Paragraphs>
  <Slides>16</Slides>
  <Notes>16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16</vt:i4>
      </vt:variant>
    </vt:vector>
  </HeadingPairs>
  <TitlesOfParts>
    <vt:vector size="22" baseType="lpstr">
      <vt:lpstr>Aptos</vt:lpstr>
      <vt:lpstr>Aptos Display</vt:lpstr>
      <vt:lpstr>Arial</vt:lpstr>
      <vt:lpstr>Calibri</vt:lpstr>
      <vt:lpstr>Montserrat Light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18</cp:revision>
  <dcterms:created xsi:type="dcterms:W3CDTF">2025-01-31T14:50:28Z</dcterms:created>
  <dcterms:modified xsi:type="dcterms:W3CDTF">2025-05-05T14:41:09Z</dcterms:modified>
</cp:coreProperties>
</file>