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316" r:id="rId2"/>
    <p:sldId id="337" r:id="rId3"/>
    <p:sldId id="400" r:id="rId4"/>
    <p:sldId id="354" r:id="rId5"/>
    <p:sldId id="365" r:id="rId6"/>
    <p:sldId id="366" r:id="rId7"/>
    <p:sldId id="340" r:id="rId8"/>
    <p:sldId id="384" r:id="rId9"/>
    <p:sldId id="381" r:id="rId10"/>
    <p:sldId id="419" r:id="rId11"/>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E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658"/>
  </p:normalViewPr>
  <p:slideViewPr>
    <p:cSldViewPr snapToGrid="0">
      <p:cViewPr varScale="1">
        <p:scale>
          <a:sx n="109" d="100"/>
          <a:sy n="109" d="100"/>
        </p:scale>
        <p:origin x="216" y="4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202BB-5A6F-FD4A-B626-02E26C2A05FE}" type="datetimeFigureOut">
              <a:rPr lang="sv-SE" smtClean="0"/>
              <a:t>2025-05-05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6D2490-9BCC-AE43-8F6A-11FCCF2EE5AF}" type="slidenum">
              <a:rPr lang="sv-SE" smtClean="0"/>
              <a:t>‹#›</a:t>
            </a:fld>
            <a:endParaRPr lang="sv-SE"/>
          </a:p>
        </p:txBody>
      </p:sp>
    </p:spTree>
    <p:extLst>
      <p:ext uri="{BB962C8B-B14F-4D97-AF65-F5344CB8AC3E}">
        <p14:creationId xmlns:p14="http://schemas.microsoft.com/office/powerpoint/2010/main" val="383001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92C3173A-86AF-7D2A-655D-F3B732080F47}"/>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13C73D14-6148-4789-901E-8401E9FB4C3F}"/>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06C2821-9EBF-7E7D-D9A8-160E414BB3C2}"/>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18393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DC92BE38-C296-1779-FA2D-25870B84BDE2}"/>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F2601AB8-69BB-2859-8B37-92425151AB3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CA6B3639-2BC6-8175-E694-B2E2C7C40E31}"/>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0199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CBCD1C10-7176-9C33-7AB6-5D09F067228B}"/>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F769FCD9-30BE-E7DD-A77E-FF5534741EAA}"/>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2CB26329-FC12-A50F-094B-9FE3846DB980}"/>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29896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7CD4FE44-937D-2D77-ECF5-BFC4369D05C6}"/>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82BE2D43-D9E3-8C2E-2A88-DDEB200F3DFD}"/>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85210C8F-1FEF-482B-3EC4-DBAA4D2DC325}"/>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90721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2749A524-FBBC-7FE9-0A77-04E4BF89CF98}"/>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5E9FF20D-7889-A2C8-0F23-0F114DFAFE7D}"/>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79B4FE18-8CE1-1C60-2D70-18D496E79C8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017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7C3906C6-452A-9BEE-5473-81BCC4BF6554}"/>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585FBED0-9322-6BCD-7771-5B6EAECB3889}"/>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854DFBF5-3931-B00D-F543-8C52C55FAB90}"/>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84537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0B751ED1-F393-5408-F3FB-CF3F67A5B015}"/>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5F5A9CE2-26E8-663C-366D-6B7AC768CFAE}"/>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2CE8455-571D-6A19-661F-88F3F664E04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48259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a:extLst>
            <a:ext uri="{FF2B5EF4-FFF2-40B4-BE49-F238E27FC236}">
              <a16:creationId xmlns:a16="http://schemas.microsoft.com/office/drawing/2014/main" id="{BFA815EC-DF46-0171-1CC7-77BD73704016}"/>
            </a:ext>
          </a:extLst>
        </p:cNvPr>
        <p:cNvGrpSpPr/>
        <p:nvPr/>
      </p:nvGrpSpPr>
      <p:grpSpPr>
        <a:xfrm>
          <a:off x="0" y="0"/>
          <a:ext cx="0" cy="0"/>
          <a:chOff x="0" y="0"/>
          <a:chExt cx="0" cy="0"/>
        </a:xfrm>
      </p:grpSpPr>
      <p:sp>
        <p:nvSpPr>
          <p:cNvPr id="1348" name="Google Shape;1348;p94:notes">
            <a:extLst>
              <a:ext uri="{FF2B5EF4-FFF2-40B4-BE49-F238E27FC236}">
                <a16:creationId xmlns:a16="http://schemas.microsoft.com/office/drawing/2014/main" id="{7760B0B1-E859-3F82-4434-C687C421443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49" name="Google Shape;1349;p94:notes">
            <a:extLst>
              <a:ext uri="{FF2B5EF4-FFF2-40B4-BE49-F238E27FC236}">
                <a16:creationId xmlns:a16="http://schemas.microsoft.com/office/drawing/2014/main" id="{E840A41D-0943-508C-D854-276CFE34C55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55191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3B014C8D-0E54-8478-5AFD-2110CAE8A7DF}"/>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CED5F9E8-1881-76B1-66D9-03F8C8514BA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3398D5A1-D792-C883-C656-A3A5432E8074}"/>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41747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A7D45828-81A7-B480-0E24-1E1D7A9E01BC}"/>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71EA0C99-995F-3D15-CBEE-68F1DC3AAA1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D1141047-0CBF-AF6B-B6D1-80C6EA943AD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83531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D66EA6-6D79-AF50-CD43-6C7D0C179F53}"/>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38D61EEE-0092-7DB2-0714-B962DB0D41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8DDA45D1-DEF3-A5AC-47B7-9111F4504051}"/>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D81205DB-9ABC-557A-0AB8-E2344FCCCB4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7357E3A-3F21-8A5C-C692-1FC7C4D999C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46075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C3A655C-D0B7-8B25-4C75-3809D3B0344C}"/>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E133A7E-211D-A6FE-DF04-EF75AA0A2AC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37D9DA3-2F9F-9120-1EF6-884F9BB2C92D}"/>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3B6AB511-DE34-ADE3-089C-190DF5CA92C9}"/>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6B88CDE-2B4E-33AC-2133-5A83289589FE}"/>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99485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F5F5CA2-AC16-3AAA-1893-AF1E69368705}"/>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0B51D9E-9A38-1951-896E-53390213701C}"/>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201CED90-985E-1F6F-C6E5-9F68186BC6F9}"/>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2088F8CE-D532-0987-191E-66DDBF069DAD}"/>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9F01CE2-7645-C985-293D-0B56B77EC3A3}"/>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7843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51"/>
        <p:cNvGrpSpPr/>
        <p:nvPr/>
      </p:nvGrpSpPr>
      <p:grpSpPr>
        <a:xfrm>
          <a:off x="0" y="0"/>
          <a:ext cx="0" cy="0"/>
          <a:chOff x="0" y="0"/>
          <a:chExt cx="0" cy="0"/>
        </a:xfrm>
      </p:grpSpPr>
      <p:sp>
        <p:nvSpPr>
          <p:cNvPr id="52" name="Google Shape;52;p49"/>
          <p:cNvSpPr txBox="1">
            <a:spLocks noGrp="1"/>
          </p:cNvSpPr>
          <p:nvPr>
            <p:ph type="body" idx="1"/>
          </p:nvPr>
        </p:nvSpPr>
        <p:spPr>
          <a:xfrm>
            <a:off x="725853" y="2022259"/>
            <a:ext cx="10879995" cy="3849919"/>
          </a:xfrm>
          <a:prstGeom prst="rect">
            <a:avLst/>
          </a:prstGeom>
          <a:noFill/>
          <a:ln>
            <a:noFill/>
          </a:ln>
        </p:spPr>
        <p:txBody>
          <a:bodyPr spcFirstLastPara="1" wrap="square" lIns="91425" tIns="91425" rIns="91425" bIns="91425" anchor="t" anchorCtr="0">
            <a:normAutofit/>
          </a:bodyPr>
          <a:lstStyle>
            <a:lvl1pPr marL="609593" lvl="0" indent="-304798" algn="l">
              <a:lnSpc>
                <a:spcPct val="103333"/>
              </a:lnSpc>
              <a:spcBef>
                <a:spcPts val="0"/>
              </a:spcBef>
              <a:spcAft>
                <a:spcPts val="0"/>
              </a:spcAft>
              <a:buSzPts val="1800"/>
              <a:buNone/>
              <a:defRPr sz="2401" b="0" i="0">
                <a:solidFill>
                  <a:srgbClr val="6D6E71"/>
                </a:solidFill>
                <a:latin typeface="Calibri"/>
                <a:ea typeface="Calibri"/>
                <a:cs typeface="Calibri"/>
                <a:sym typeface="Calibri"/>
              </a:defRPr>
            </a:lvl1pPr>
            <a:lvl2pPr marL="1219184" lvl="1"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2pPr>
            <a:lvl3pPr marL="1828777" lvl="2"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3pPr>
            <a:lvl4pPr marL="2438370" lvl="3"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4pPr>
            <a:lvl5pPr marL="3047962" lvl="4"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3" name="Google Shape;53;p49"/>
          <p:cNvSpPr txBox="1">
            <a:spLocks noGrp="1"/>
          </p:cNvSpPr>
          <p:nvPr>
            <p:ph type="body" idx="2"/>
          </p:nvPr>
        </p:nvSpPr>
        <p:spPr>
          <a:xfrm>
            <a:off x="725855" y="738158"/>
            <a:ext cx="10849143" cy="803655"/>
          </a:xfrm>
          <a:prstGeom prst="rect">
            <a:avLst/>
          </a:prstGeom>
          <a:noFill/>
          <a:ln>
            <a:noFill/>
          </a:ln>
        </p:spPr>
        <p:txBody>
          <a:bodyPr spcFirstLastPara="1" wrap="square" lIns="91425" tIns="91425" rIns="91425" bIns="91425" anchor="t" anchorCtr="0">
            <a:noAutofit/>
          </a:bodyPr>
          <a:lstStyle>
            <a:lvl1pPr marL="609593" lvl="0" indent="-304798" algn="l">
              <a:lnSpc>
                <a:spcPct val="115000"/>
              </a:lnSpc>
              <a:spcBef>
                <a:spcPts val="0"/>
              </a:spcBef>
              <a:spcAft>
                <a:spcPts val="0"/>
              </a:spcAft>
              <a:buSzPts val="1800"/>
              <a:buNone/>
              <a:defRPr sz="3600" b="1" i="0">
                <a:solidFill>
                  <a:srgbClr val="69ADAD"/>
                </a:solidFill>
                <a:latin typeface="Calibri"/>
                <a:ea typeface="Calibri"/>
                <a:cs typeface="Calibri"/>
                <a:sym typeface="Calibri"/>
              </a:defRPr>
            </a:lvl1pPr>
            <a:lvl2pPr marL="1219184" lvl="1" indent="-423328" algn="l">
              <a:lnSpc>
                <a:spcPct val="115000"/>
              </a:lnSpc>
              <a:spcBef>
                <a:spcPts val="0"/>
              </a:spcBef>
              <a:spcAft>
                <a:spcPts val="0"/>
              </a:spcAft>
              <a:buSzPts val="1400"/>
              <a:buChar char="○"/>
              <a:defRPr/>
            </a:lvl2pPr>
            <a:lvl3pPr marL="1828777" lvl="2" indent="-423328" algn="l">
              <a:lnSpc>
                <a:spcPct val="115000"/>
              </a:lnSpc>
              <a:spcBef>
                <a:spcPts val="0"/>
              </a:spcBef>
              <a:spcAft>
                <a:spcPts val="0"/>
              </a:spcAft>
              <a:buSzPts val="1400"/>
              <a:buChar char="■"/>
              <a:defRPr/>
            </a:lvl3pPr>
            <a:lvl4pPr marL="2438370" lvl="3" indent="-423328" algn="l">
              <a:lnSpc>
                <a:spcPct val="115000"/>
              </a:lnSpc>
              <a:spcBef>
                <a:spcPts val="0"/>
              </a:spcBef>
              <a:spcAft>
                <a:spcPts val="0"/>
              </a:spcAft>
              <a:buSzPts val="1400"/>
              <a:buChar char="●"/>
              <a:defRPr/>
            </a:lvl4pPr>
            <a:lvl5pPr marL="3047962" lvl="4" indent="-423328" algn="l">
              <a:lnSpc>
                <a:spcPct val="115000"/>
              </a:lnSpc>
              <a:spcBef>
                <a:spcPts val="0"/>
              </a:spcBef>
              <a:spcAft>
                <a:spcPts val="0"/>
              </a:spcAft>
              <a:buSzPts val="1400"/>
              <a:buChar char="○"/>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4" name="Google Shape;54;p49"/>
          <p:cNvSpPr txBox="1">
            <a:spLocks noGrp="1"/>
          </p:cNvSpPr>
          <p:nvPr>
            <p:ph type="sldNum" idx="12"/>
          </p:nvPr>
        </p:nvSpPr>
        <p:spPr>
          <a:xfrm>
            <a:off x="11284488" y="6173687"/>
            <a:ext cx="636581" cy="621096"/>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9pPr>
          </a:lstStyle>
          <a:p>
            <a:fld id="{00000000-1234-1234-1234-123412341234}" type="slidenum">
              <a:rPr lang="it" smtClean="0"/>
              <a:pPr/>
              <a:t>‹#›</a:t>
            </a:fld>
            <a:endParaRPr lang="it" dirty="0"/>
          </a:p>
        </p:txBody>
      </p:sp>
    </p:spTree>
    <p:extLst>
      <p:ext uri="{BB962C8B-B14F-4D97-AF65-F5344CB8AC3E}">
        <p14:creationId xmlns:p14="http://schemas.microsoft.com/office/powerpoint/2010/main" val="133786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FA8D8D-B7E0-789A-FE33-9B44BCBBA17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170FE3E-E919-6F8B-15CF-412F964D199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5BB1F911-8315-F358-501E-F1FB07E9B743}"/>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A20E7D58-C138-073E-21C1-12C3420D7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AC7FFA8-03A6-05DA-EEF7-6F78009350E5}"/>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876022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5CB977-95C0-6B20-5AB3-1B1C58A73465}"/>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7FF54875-E86B-0752-1300-E064401C5E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6FBE0833-D8E5-86F7-834E-A255B83BAD79}"/>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8C3F6317-731E-9A61-DD75-5C802FE010F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307A3CD-5A96-CE43-076C-070A82B7FE3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179580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47EB4C-63B7-0B53-8914-E1035102D85A}"/>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2DAA387-D3C6-59A4-C8F8-C7BA264816C0}"/>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8125AD65-5596-467B-5817-4B2D46039FE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31ACE05C-BDF4-2C55-2E3E-8D81AE3F0587}"/>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6" name="Platshållare för sidfot 5">
            <a:extLst>
              <a:ext uri="{FF2B5EF4-FFF2-40B4-BE49-F238E27FC236}">
                <a16:creationId xmlns:a16="http://schemas.microsoft.com/office/drawing/2014/main" id="{1EDCEB99-0B95-5919-5A5D-2A9CB88AD05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B7D1979-F853-B8CC-5824-1BA5422C0E57}"/>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703562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5A6502-B373-A252-1B31-F74688987804}"/>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890617B-30F7-6D52-8C78-DEFFEAC31F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DA4E8434-2A29-C3EB-1329-EB2970FAF084}"/>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9FBFA7DC-5463-3A61-6321-E582235084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E257FF57-8FFB-1665-B2EC-1AB5EE74E7BB}"/>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6E9E7D1-304D-0026-D6E7-7AA2F103AF02}"/>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8" name="Platshållare för sidfot 7">
            <a:extLst>
              <a:ext uri="{FF2B5EF4-FFF2-40B4-BE49-F238E27FC236}">
                <a16:creationId xmlns:a16="http://schemas.microsoft.com/office/drawing/2014/main" id="{16B6D044-A692-4876-82A1-336F963D4CA3}"/>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A9EB5E3-53BF-6267-1122-6DC28514988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942348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06D896C-BB84-D84C-F5F6-0AB68488CA79}"/>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BE3DD73C-7FAC-079D-76EA-14E8550270D7}"/>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4" name="Platshållare för sidfot 3">
            <a:extLst>
              <a:ext uri="{FF2B5EF4-FFF2-40B4-BE49-F238E27FC236}">
                <a16:creationId xmlns:a16="http://schemas.microsoft.com/office/drawing/2014/main" id="{EAA6B9CA-0A27-F351-C2C0-A92A96EFAA83}"/>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8CFE7F72-3B07-CF34-7702-B5A74F77159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9445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7FA9A7C-E765-AF14-6ADA-660C96AF9100}"/>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3" name="Platshållare för sidfot 2">
            <a:extLst>
              <a:ext uri="{FF2B5EF4-FFF2-40B4-BE49-F238E27FC236}">
                <a16:creationId xmlns:a16="http://schemas.microsoft.com/office/drawing/2014/main" id="{6825E28E-93CB-F572-D99D-5F5788A2481C}"/>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D9A634C-75DD-080B-70FE-0B6B62C7EEA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86709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1D67C9-3E2E-F650-1817-DDC4C8F7D67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B11B61CB-F1C2-55B2-7003-168B2285C9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4796863C-6CC1-6F2F-028B-3C293266E5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B08FDBD1-9707-4F82-55B2-9E409811B8AB}"/>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6" name="Platshållare för sidfot 5">
            <a:extLst>
              <a:ext uri="{FF2B5EF4-FFF2-40B4-BE49-F238E27FC236}">
                <a16:creationId xmlns:a16="http://schemas.microsoft.com/office/drawing/2014/main" id="{27110947-6B9D-5C37-E9AC-193395BF3B8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3FD841F-31B4-EAD3-590D-FBBD728C0BA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088973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AF871F-4F13-FB0F-5372-2429DDBDB1DB}"/>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89FC6C01-E8B4-C0B2-C188-F3F481359A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69FC904C-394B-120D-F783-E5BACDB41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9405A90F-F2CC-6BBD-884E-A4EE9A0DEE86}"/>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6" name="Platshållare för sidfot 5">
            <a:extLst>
              <a:ext uri="{FF2B5EF4-FFF2-40B4-BE49-F238E27FC236}">
                <a16:creationId xmlns:a16="http://schemas.microsoft.com/office/drawing/2014/main" id="{25F69AC2-0568-D65B-66AD-B75698BBA91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87299CD-036B-A859-6A14-BF9FCD24C0C1}"/>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397287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4EB238B-6DB6-1FB5-782E-40D12F2E82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98F474A-8497-073E-594C-31ECCAE801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1B6A65F-A050-C61A-9732-DA7BCCC82C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857DF006-9826-0569-B842-9DFE9676A5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sv-SE"/>
          </a:p>
        </p:txBody>
      </p:sp>
      <p:sp>
        <p:nvSpPr>
          <p:cNvPr id="6" name="Platshållare för bildnummer 5">
            <a:extLst>
              <a:ext uri="{FF2B5EF4-FFF2-40B4-BE49-F238E27FC236}">
                <a16:creationId xmlns:a16="http://schemas.microsoft.com/office/drawing/2014/main" id="{91E9C91C-1A6A-8059-3382-90A863279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29C8534-FFC8-E84C-81FB-C291D7C74AB5}" type="slidenum">
              <a:rPr lang="sv-SE" smtClean="0"/>
              <a:t>‹#›</a:t>
            </a:fld>
            <a:endParaRPr lang="sv-SE"/>
          </a:p>
        </p:txBody>
      </p:sp>
    </p:spTree>
    <p:extLst>
      <p:ext uri="{BB962C8B-B14F-4D97-AF65-F5344CB8AC3E}">
        <p14:creationId xmlns:p14="http://schemas.microsoft.com/office/powerpoint/2010/main" val="2258770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xsB5ci-rgGg"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hyperlink" Target="https://innerdevelopmentgoals.org/framework/" TargetMode="External"/><Relationship Id="rId4" Type="http://schemas.openxmlformats.org/officeDocument/2006/relationships/hyperlink" Target="https://drive.google.com/file/d/1nM6eyTc_cr9_kLJAWYrkHTShlhgU9fXD/edi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2F616B5B-EECE-632B-955D-99D0D3FE92A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C28EF57-BFB5-AC18-2584-5D370BF08DE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631D3333-68A8-D504-0785-4BD1D2D5A9C3}"/>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BAC06319-A52F-8BCE-F558-29732765ABAA}"/>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a:buFont typeface="Wingdings" pitchFamily="2" charset="2"/>
              <a:buChar char="Ø"/>
            </a:pPr>
            <a:r>
              <a:rPr lang="sv-SE" sz="2133" b="1" dirty="0" err="1">
                <a:latin typeface="Calibri" panose="020F0502020204030204" pitchFamily="34" charset="0"/>
                <a:cs typeface="Calibri" panose="020F0502020204030204" pitchFamily="34" charset="0"/>
              </a:rPr>
              <a:t>Où vous sentez-vous le plus à l'aise pour travailler </a:t>
            </a:r>
            <a:r>
              <a:rPr lang="sv-SE" sz="2133" b="1" dirty="0">
                <a:latin typeface="Calibri" panose="020F0502020204030204" pitchFamily="34" charset="0"/>
                <a:cs typeface="Calibri" panose="020F0502020204030204" pitchFamily="34" charset="0"/>
              </a:rPr>
              <a:t>sur l'</a:t>
            </a:r>
            <a:r>
              <a:rPr lang="sv-SE" sz="2133" b="1" dirty="0" err="1">
                <a:latin typeface="Calibri" panose="020F0502020204030204" pitchFamily="34" charset="0"/>
                <a:cs typeface="Calibri" panose="020F0502020204030204" pitchFamily="34" charset="0"/>
              </a:rPr>
              <a:t>autoréflexion </a:t>
            </a:r>
            <a:r>
              <a:rPr lang="sv-SE" sz="2133" b="1" dirty="0">
                <a:latin typeface="Calibri" panose="020F0502020204030204" pitchFamily="34" charset="0"/>
                <a:cs typeface="Calibri" panose="020F0502020204030204" pitchFamily="34" charset="0"/>
              </a:rPr>
              <a:t>? </a:t>
            </a:r>
            <a:r>
              <a:rPr lang="sv-SE" sz="2133" dirty="0">
                <a:latin typeface="Calibri" panose="020F0502020204030204" pitchFamily="34" charset="0"/>
                <a:cs typeface="Calibri" panose="020F0502020204030204" pitchFamily="34" charset="0"/>
              </a:rPr>
              <a:t>Un coin </a:t>
            </a:r>
            <a:r>
              <a:rPr lang="sv-SE" sz="2133" dirty="0" err="1">
                <a:latin typeface="Calibri" panose="020F0502020204030204" pitchFamily="34" charset="0"/>
                <a:cs typeface="Calibri" panose="020F0502020204030204" pitchFamily="34" charset="0"/>
              </a:rPr>
              <a:t>douillet à la maison</a:t>
            </a:r>
            <a:r>
              <a:rPr lang="sv-SE" sz="2133" dirty="0">
                <a:latin typeface="Calibri" panose="020F0502020204030204" pitchFamily="34" charset="0"/>
                <a:cs typeface="Calibri" panose="020F0502020204030204" pitchFamily="34" charset="0"/>
              </a:rPr>
              <a:t>, un endroit </a:t>
            </a:r>
            <a:r>
              <a:rPr lang="sv-SE" sz="2133" dirty="0" err="1">
                <a:latin typeface="Calibri" panose="020F0502020204030204" pitchFamily="34" charset="0"/>
                <a:cs typeface="Calibri" panose="020F0502020204030204" pitchFamily="34" charset="0"/>
              </a:rPr>
              <a:t>paisible </a:t>
            </a:r>
            <a:r>
              <a:rPr lang="sv-SE" sz="2133" dirty="0">
                <a:latin typeface="Calibri" panose="020F0502020204030204" pitchFamily="34" charset="0"/>
                <a:cs typeface="Calibri" panose="020F0502020204030204" pitchFamily="34" charset="0"/>
              </a:rPr>
              <a:t>dans la </a:t>
            </a:r>
            <a:r>
              <a:rPr lang="sv-SE" sz="2133" dirty="0" err="1">
                <a:latin typeface="Calibri" panose="020F0502020204030204" pitchFamily="34" charset="0"/>
                <a:cs typeface="Calibri" panose="020F0502020204030204" pitchFamily="34" charset="0"/>
              </a:rPr>
              <a:t>nature </a:t>
            </a:r>
            <a:r>
              <a:rPr lang="sv-SE" sz="2133" dirty="0">
                <a:latin typeface="Calibri" panose="020F0502020204030204" pitchFamily="34" charset="0"/>
                <a:cs typeface="Calibri" panose="020F0502020204030204" pitchFamily="34" charset="0"/>
              </a:rPr>
              <a:t>ou un café </a:t>
            </a:r>
            <a:r>
              <a:rPr lang="sv-SE" sz="2133" dirty="0" err="1">
                <a:latin typeface="Calibri" panose="020F0502020204030204" pitchFamily="34" charset="0"/>
                <a:cs typeface="Calibri" panose="020F0502020204030204" pitchFamily="34" charset="0"/>
              </a:rPr>
              <a:t>tranquille </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Quel environnement vous inspire </a:t>
            </a:r>
            <a:r>
              <a:rPr lang="sv-SE" sz="2133" dirty="0">
                <a:latin typeface="Calibri" panose="020F0502020204030204" pitchFamily="34" charset="0"/>
                <a:cs typeface="Calibri" panose="020F0502020204030204" pitchFamily="34" charset="0"/>
              </a:rPr>
              <a:t>et </a:t>
            </a:r>
            <a:r>
              <a:rPr lang="sv-SE" sz="2133" dirty="0" err="1">
                <a:latin typeface="Calibri" panose="020F0502020204030204" pitchFamily="34" charset="0"/>
                <a:cs typeface="Calibri" panose="020F0502020204030204" pitchFamily="34" charset="0"/>
              </a:rPr>
              <a:t>vous détend </a:t>
            </a:r>
            <a:r>
              <a:rPr lang="sv-SE" sz="2133" dirty="0">
                <a:latin typeface="Calibri" panose="020F0502020204030204" pitchFamily="34" charset="0"/>
                <a:cs typeface="Calibri" panose="020F0502020204030204" pitchFamily="34" charset="0"/>
              </a:rPr>
              <a:t>?</a:t>
            </a:r>
          </a:p>
          <a:p>
            <a:pPr marL="685786" indent="-380990">
              <a:buFont typeface="Wingdings" pitchFamily="2" charset="2"/>
              <a:buChar char="Ø"/>
            </a:pPr>
            <a:endParaRPr lang="sv-SE" sz="21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133" b="1" dirty="0" err="1">
                <a:latin typeface="Calibri" panose="020F0502020204030204" pitchFamily="34" charset="0"/>
                <a:cs typeface="Calibri" panose="020F0502020204030204" pitchFamily="34" charset="0"/>
              </a:rPr>
              <a:t>Quand pouvez-vous consacrer du temps </a:t>
            </a:r>
            <a:r>
              <a:rPr lang="sv-SE" sz="2133" b="1" dirty="0">
                <a:latin typeface="Calibri" panose="020F0502020204030204" pitchFamily="34" charset="0"/>
                <a:cs typeface="Calibri" panose="020F0502020204030204" pitchFamily="34" charset="0"/>
              </a:rPr>
              <a:t>à </a:t>
            </a:r>
            <a:r>
              <a:rPr lang="sv-SE" sz="2133" b="1" dirty="0" err="1">
                <a:latin typeface="Calibri" panose="020F0502020204030204" pitchFamily="34" charset="0"/>
                <a:cs typeface="Calibri" panose="020F0502020204030204" pitchFamily="34" charset="0"/>
              </a:rPr>
              <a:t>ce </a:t>
            </a:r>
            <a:r>
              <a:rPr lang="sv-SE" sz="2133" b="1" dirty="0">
                <a:latin typeface="Calibri" panose="020F0502020204030204" pitchFamily="34" charset="0"/>
                <a:cs typeface="Calibri" panose="020F0502020204030204" pitchFamily="34" charset="0"/>
              </a:rPr>
              <a:t>processus ? </a:t>
            </a:r>
            <a:r>
              <a:rPr lang="sv-SE" sz="2133" dirty="0" err="1">
                <a:latin typeface="Calibri" panose="020F0502020204030204" pitchFamily="34" charset="0"/>
                <a:cs typeface="Calibri" panose="020F0502020204030204" pitchFamily="34" charset="0"/>
              </a:rPr>
              <a:t>Quels </a:t>
            </a:r>
            <a:r>
              <a:rPr lang="sv-SE" sz="2133" dirty="0">
                <a:latin typeface="Calibri" panose="020F0502020204030204" pitchFamily="34" charset="0"/>
                <a:cs typeface="Calibri" panose="020F0502020204030204" pitchFamily="34" charset="0"/>
              </a:rPr>
              <a:t>blocs </a:t>
            </a:r>
            <a:r>
              <a:rPr lang="sv-SE" sz="2133" dirty="0" err="1">
                <a:latin typeface="Calibri" panose="020F0502020204030204" pitchFamily="34" charset="0"/>
                <a:cs typeface="Calibri" panose="020F0502020204030204" pitchFamily="34" charset="0"/>
              </a:rPr>
              <a:t>de temps </a:t>
            </a:r>
            <a:r>
              <a:rPr lang="sv-SE" sz="2133" dirty="0">
                <a:latin typeface="Calibri" panose="020F0502020204030204" pitchFamily="34" charset="0"/>
                <a:cs typeface="Calibri" panose="020F0502020204030204" pitchFamily="34" charset="0"/>
              </a:rPr>
              <a:t>dans </a:t>
            </a:r>
            <a:r>
              <a:rPr lang="sv-SE" sz="2133" dirty="0" err="1">
                <a:latin typeface="Calibri" panose="020F0502020204030204" pitchFamily="34" charset="0"/>
                <a:cs typeface="Calibri" panose="020F0502020204030204" pitchFamily="34" charset="0"/>
              </a:rPr>
              <a:t>votre emploi du temps pourriez-vous réserver </a:t>
            </a:r>
            <a:r>
              <a:rPr lang="sv-SE" sz="2133" dirty="0">
                <a:latin typeface="Calibri" panose="020F0502020204030204" pitchFamily="34" charset="0"/>
                <a:cs typeface="Calibri" panose="020F0502020204030204" pitchFamily="34" charset="0"/>
              </a:rPr>
              <a:t>à une concentration </a:t>
            </a:r>
            <a:r>
              <a:rPr lang="sv-SE" sz="2133" dirty="0" err="1">
                <a:latin typeface="Calibri" panose="020F0502020204030204" pitchFamily="34" charset="0"/>
                <a:cs typeface="Calibri" panose="020F0502020204030204" pitchFamily="34" charset="0"/>
              </a:rPr>
              <a:t>ininterrompue </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Comment pouvez-vous </a:t>
            </a:r>
            <a:r>
              <a:rPr lang="sv-SE" sz="2133" dirty="0">
                <a:latin typeface="Calibri" panose="020F0502020204030204" pitchFamily="34" charset="0"/>
                <a:cs typeface="Calibri" panose="020F0502020204030204" pitchFamily="34" charset="0"/>
              </a:rPr>
              <a:t>en faire une </a:t>
            </a:r>
            <a:r>
              <a:rPr lang="sv-SE" sz="2133" dirty="0" err="1">
                <a:latin typeface="Calibri" panose="020F0502020204030204" pitchFamily="34" charset="0"/>
                <a:cs typeface="Calibri" panose="020F0502020204030204" pitchFamily="34" charset="0"/>
              </a:rPr>
              <a:t>pratique régulière </a:t>
            </a:r>
            <a:r>
              <a:rPr lang="sv-SE" sz="2133" dirty="0">
                <a:latin typeface="Calibri" panose="020F0502020204030204" pitchFamily="34" charset="0"/>
                <a:cs typeface="Calibri" panose="020F0502020204030204" pitchFamily="34" charset="0"/>
              </a:rPr>
              <a:t>?</a:t>
            </a:r>
          </a:p>
          <a:p>
            <a:pPr marL="685786" indent="-380990">
              <a:buFont typeface="Wingdings" pitchFamily="2" charset="2"/>
              <a:buChar char="Ø"/>
            </a:pPr>
            <a:endParaRPr lang="sv-SE" sz="21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133" b="1" dirty="0" err="1">
                <a:latin typeface="Calibri" panose="020F0502020204030204" pitchFamily="34" charset="0"/>
                <a:cs typeface="Calibri" panose="020F0502020204030204" pitchFamily="34" charset="0"/>
              </a:rPr>
              <a:t>Comment pouvez-vous capturer vos pensées </a:t>
            </a:r>
            <a:r>
              <a:rPr lang="sv-SE" sz="2133" b="1" dirty="0">
                <a:latin typeface="Calibri" panose="020F0502020204030204" pitchFamily="34" charset="0"/>
                <a:cs typeface="Calibri" panose="020F0502020204030204" pitchFamily="34" charset="0"/>
              </a:rPr>
              <a:t>et vos </a:t>
            </a:r>
            <a:r>
              <a:rPr lang="sv-SE" sz="2133" b="1" dirty="0" err="1">
                <a:latin typeface="Calibri" panose="020F0502020204030204" pitchFamily="34" charset="0"/>
                <a:cs typeface="Calibri" panose="020F0502020204030204" pitchFamily="34" charset="0"/>
              </a:rPr>
              <a:t>idées de manière efficace </a:t>
            </a:r>
            <a:r>
              <a:rPr lang="sv-SE" sz="2133" b="1"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La tenue d'</a:t>
            </a:r>
            <a:r>
              <a:rPr lang="sv-SE" sz="2133" dirty="0">
                <a:latin typeface="Calibri" panose="020F0502020204030204" pitchFamily="34" charset="0"/>
                <a:cs typeface="Calibri" panose="020F0502020204030204" pitchFamily="34" charset="0"/>
              </a:rPr>
              <a:t>un journal ou d'un carnet </a:t>
            </a:r>
            <a:r>
              <a:rPr lang="sv-SE" sz="2133" dirty="0" err="1">
                <a:latin typeface="Calibri" panose="020F0502020204030204" pitchFamily="34" charset="0"/>
                <a:cs typeface="Calibri" panose="020F0502020204030204" pitchFamily="34" charset="0"/>
              </a:rPr>
              <a:t>vous aiderait-elle à noter vos réflexions</a:t>
            </a:r>
            <a:r>
              <a:rPr lang="sv-SE" sz="2133" dirty="0">
                <a:latin typeface="Calibri" panose="020F0502020204030204" pitchFamily="34" charset="0"/>
                <a:cs typeface="Calibri" panose="020F0502020204030204" pitchFamily="34" charset="0"/>
              </a:rPr>
              <a:t>, vos inspirations et vos </a:t>
            </a:r>
            <a:r>
              <a:rPr lang="sv-SE" sz="2133" dirty="0" err="1">
                <a:latin typeface="Calibri" panose="020F0502020204030204" pitchFamily="34" charset="0"/>
                <a:cs typeface="Calibri" panose="020F0502020204030204" pitchFamily="34" charset="0"/>
              </a:rPr>
              <a:t>idées </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Comment </a:t>
            </a:r>
            <a:r>
              <a:rPr lang="sv-SE" sz="2133" dirty="0">
                <a:latin typeface="Calibri" panose="020F0502020204030204" pitchFamily="34" charset="0"/>
                <a:cs typeface="Calibri" panose="020F0502020204030204" pitchFamily="34" charset="0"/>
              </a:rPr>
              <a:t>en faire une habitude ?</a:t>
            </a:r>
          </a:p>
          <a:p>
            <a:endParaRPr lang="sv-SE" sz="2000" dirty="0">
              <a:latin typeface="Calibri" panose="020F0502020204030204" pitchFamily="34" charset="0"/>
              <a:cs typeface="Calibri" panose="020F0502020204030204" pitchFamily="34" charset="0"/>
            </a:endParaRPr>
          </a:p>
        </p:txBody>
      </p:sp>
      <p:sp>
        <p:nvSpPr>
          <p:cNvPr id="675" name="Google Shape;675;p17">
            <a:extLst>
              <a:ext uri="{FF2B5EF4-FFF2-40B4-BE49-F238E27FC236}">
                <a16:creationId xmlns:a16="http://schemas.microsoft.com/office/drawing/2014/main" id="{AED78717-91E5-E364-FE39-F8D0041168C7}"/>
              </a:ext>
            </a:extLst>
          </p:cNvPr>
          <p:cNvSpPr txBox="1">
            <a:spLocks noGrp="1"/>
          </p:cNvSpPr>
          <p:nvPr>
            <p:ph type="body" idx="2"/>
          </p:nvPr>
        </p:nvSpPr>
        <p:spPr>
          <a:xfrm>
            <a:off x="1754229" y="587385"/>
            <a:ext cx="1017088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000" dirty="0">
                <a:solidFill>
                  <a:srgbClr val="FF9933"/>
                </a:solidFill>
              </a:rPr>
              <a:t>Exercice : </a:t>
            </a:r>
            <a:r>
              <a:rPr lang="en-GB" sz="2000" b="0" dirty="0">
                <a:solidFill>
                  <a:schemeClr val="tx2">
                    <a:lumMod val="50000"/>
                  </a:schemeClr>
                </a:solidFill>
              </a:rPr>
              <a:t>Prenez le temps de réfléchir aux questions suivantes et </a:t>
            </a:r>
            <a:r>
              <a:rPr lang="en-GB" sz="2000" b="0" dirty="0" err="1">
                <a:solidFill>
                  <a:schemeClr val="tx2">
                    <a:lumMod val="50000"/>
                  </a:schemeClr>
                </a:solidFill>
              </a:rPr>
              <a:t>notez</a:t>
            </a:r>
            <a:r>
              <a:rPr lang="en-GB" sz="2000" b="0" dirty="0">
                <a:solidFill>
                  <a:schemeClr val="tx2">
                    <a:lumMod val="50000"/>
                  </a:schemeClr>
                </a:solidFill>
              </a:rPr>
              <a:t> </a:t>
            </a:r>
            <a:r>
              <a:rPr lang="en-GB" sz="2000" b="0" dirty="0" err="1">
                <a:solidFill>
                  <a:schemeClr val="tx2">
                    <a:lumMod val="50000"/>
                  </a:schemeClr>
                </a:solidFill>
              </a:rPr>
              <a:t>vos</a:t>
            </a:r>
            <a:r>
              <a:rPr lang="en-GB" sz="2000" b="0" dirty="0">
                <a:solidFill>
                  <a:schemeClr val="tx2">
                    <a:lumMod val="50000"/>
                  </a:schemeClr>
                </a:solidFill>
              </a:rPr>
              <a:t> </a:t>
            </a:r>
            <a:r>
              <a:rPr lang="en-GB" sz="2000" b="0" dirty="0" err="1">
                <a:solidFill>
                  <a:schemeClr val="tx2">
                    <a:lumMod val="50000"/>
                  </a:schemeClr>
                </a:solidFill>
              </a:rPr>
              <a:t>réflexions</a:t>
            </a:r>
            <a:r>
              <a:rPr lang="en-GB" sz="2000" b="0" dirty="0">
                <a:solidFill>
                  <a:schemeClr val="tx2">
                    <a:lumMod val="50000"/>
                  </a:schemeClr>
                </a:solidFill>
              </a:rPr>
              <a:t>. </a:t>
            </a:r>
          </a:p>
        </p:txBody>
      </p:sp>
      <p:sp>
        <p:nvSpPr>
          <p:cNvPr id="677" name="Google Shape;677;p17">
            <a:extLst>
              <a:ext uri="{FF2B5EF4-FFF2-40B4-BE49-F238E27FC236}">
                <a16:creationId xmlns:a16="http://schemas.microsoft.com/office/drawing/2014/main" id="{7CC2C15D-C70C-4AB3-11A9-06EF75014D7D}"/>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3858BC78-70EA-6B15-2977-C6E1C18ED125}"/>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5D67E8FA-02DE-8FD5-CA7E-93C86997490B}"/>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DA182B36-8784-89AE-49C8-634C9D7155B1}"/>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6486DCCE-8712-6EA2-1BB5-5B7E0C429F1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58AD78E8-41DB-8D25-0691-F417B3596D60}"/>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FE6C733A-F1BE-6C5A-58DC-8716C8C83F2B}"/>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B239083-B05D-9FC8-55E0-8EA5D7184490}"/>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D57017DE-8265-99A0-C378-881FD9A3AEEA}"/>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429B3501-B282-1EED-8686-7A41AA3F75AF}"/>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9CA88E9D-2B6C-32A0-8809-42915737D695}"/>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3745AFEC-B968-4E35-FA64-E0B63F80D35A}"/>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F6A4CA7C-E794-6255-ED81-7A51FA31F9A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F94CD04-100A-9B9E-DEF9-0D744BE7B78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4ED793B5-78B9-701D-6493-18F4A0DCB35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92B8A30A-9EFC-D3FE-0A57-B83916FC7ED0}"/>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446F5BAF-AE04-9863-B991-477A885A345D}"/>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F5E7C50C-BC6B-F482-78F6-C65FBF948D10}"/>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E.13</a:t>
            </a:r>
            <a:endParaRPr sz="4000" dirty="0">
              <a:solidFill>
                <a:srgbClr val="FF9934"/>
              </a:solidFill>
            </a:endParaRPr>
          </a:p>
        </p:txBody>
      </p:sp>
      <p:sp>
        <p:nvSpPr>
          <p:cNvPr id="3" name="ZoneTexte 2">
            <a:extLst>
              <a:ext uri="{FF2B5EF4-FFF2-40B4-BE49-F238E27FC236}">
                <a16:creationId xmlns:a16="http://schemas.microsoft.com/office/drawing/2014/main" id="{CA277078-FDDD-07D5-5329-504298E92371}"/>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Tree>
    <p:extLst>
      <p:ext uri="{BB962C8B-B14F-4D97-AF65-F5344CB8AC3E}">
        <p14:creationId xmlns:p14="http://schemas.microsoft.com/office/powerpoint/2010/main" val="2250099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80744D06-ECC4-0D13-F91D-7C9A388906F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B949AAA-8BEC-5160-A1D8-2E19FF40E486}"/>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25FBF5B9-6072-92ED-1CB6-EA95E0C1C2A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20198EE8-84BE-801E-37AD-D0EEB7BE543A}"/>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fontAlgn="base">
              <a:buFont typeface="Wingdings" pitchFamily="2" charset="2"/>
              <a:buChar char="Ø"/>
            </a:pPr>
            <a:r>
              <a:rPr lang="sv-SE" sz="2133" dirty="0" err="1">
                <a:solidFill>
                  <a:schemeClr val="tx2">
                    <a:lumMod val="50000"/>
                  </a:schemeClr>
                </a:solidFill>
                <a:latin typeface="Calibri" panose="020F0502020204030204" pitchFamily="34" charset="0"/>
                <a:cs typeface="Calibri" panose="020F0502020204030204" pitchFamily="34" charset="0"/>
              </a:rPr>
              <a:t>Sur </a:t>
            </a:r>
            <a:r>
              <a:rPr lang="sv-SE" sz="2133" dirty="0">
                <a:solidFill>
                  <a:schemeClr val="tx2">
                    <a:lumMod val="50000"/>
                  </a:schemeClr>
                </a:solidFill>
                <a:latin typeface="Calibri" panose="020F0502020204030204" pitchFamily="34" charset="0"/>
                <a:cs typeface="Calibri" panose="020F0502020204030204" pitchFamily="34" charset="0"/>
              </a:rPr>
              <a:t>la</a:t>
            </a:r>
            <a:r>
              <a:rPr lang="sv-SE" sz="2133" dirty="0" err="1">
                <a:solidFill>
                  <a:schemeClr val="tx2">
                    <a:lumMod val="50000"/>
                  </a:schemeClr>
                </a:solidFill>
                <a:latin typeface="Calibri" panose="020F0502020204030204" pitchFamily="34" charset="0"/>
                <a:cs typeface="Calibri" panose="020F0502020204030204" pitchFamily="34" charset="0"/>
              </a:rPr>
              <a:t> base de cet exercice</a:t>
            </a:r>
            <a:r>
              <a:rPr lang="sv-SE" sz="2133" dirty="0">
                <a:solidFill>
                  <a:schemeClr val="tx2">
                    <a:lumMod val="50000"/>
                  </a:schemeClr>
                </a:solidFill>
                <a:latin typeface="Calibri" panose="020F0502020204030204" pitchFamily="34" charset="0"/>
                <a:cs typeface="Calibri" panose="020F0502020204030204" pitchFamily="34" charset="0"/>
              </a:rPr>
              <a:t>, </a:t>
            </a:r>
            <a:r>
              <a:rPr lang="sv-SE" sz="2133" dirty="0" err="1">
                <a:solidFill>
                  <a:schemeClr val="tx2">
                    <a:lumMod val="50000"/>
                  </a:schemeClr>
                </a:solidFill>
                <a:latin typeface="Calibri" panose="020F0502020204030204" pitchFamily="34" charset="0"/>
                <a:cs typeface="Calibri" panose="020F0502020204030204" pitchFamily="34" charset="0"/>
              </a:rPr>
              <a:t>quels sont les trois enseignements les plus importants que vous en tirez </a:t>
            </a:r>
            <a:r>
              <a:rPr lang="sv-SE" sz="2133" dirty="0">
                <a:solidFill>
                  <a:schemeClr val="tx2">
                    <a:lumMod val="50000"/>
                  </a:schemeClr>
                </a:solidFill>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133" dirty="0" err="1">
                <a:solidFill>
                  <a:schemeClr val="tx2">
                    <a:lumMod val="50000"/>
                  </a:schemeClr>
                </a:solidFill>
                <a:latin typeface="Calibri" panose="020F0502020204030204" pitchFamily="34" charset="0"/>
                <a:cs typeface="Calibri" panose="020F0502020204030204" pitchFamily="34" charset="0"/>
              </a:rPr>
              <a:t>Qu'est-ce qui a été difficile </a:t>
            </a:r>
            <a:r>
              <a:rPr lang="sv-SE" sz="2133" dirty="0">
                <a:solidFill>
                  <a:schemeClr val="tx2">
                    <a:lumMod val="50000"/>
                  </a:schemeClr>
                </a:solidFill>
                <a:latin typeface="Calibri" panose="020F0502020204030204" pitchFamily="34" charset="0"/>
                <a:cs typeface="Calibri" panose="020F0502020204030204" pitchFamily="34" charset="0"/>
              </a:rPr>
              <a:t>? </a:t>
            </a:r>
          </a:p>
          <a:p>
            <a:pPr marL="685786" indent="-380990" fontAlgn="base">
              <a:buFont typeface="Wingdings" pitchFamily="2" charset="2"/>
              <a:buChar char="Ø"/>
            </a:pPr>
            <a:r>
              <a:rPr lang="sv-SE" sz="2133" dirty="0">
                <a:solidFill>
                  <a:schemeClr val="tx2">
                    <a:lumMod val="50000"/>
                  </a:schemeClr>
                </a:solidFill>
                <a:latin typeface="Calibri" panose="020F0502020204030204" pitchFamily="34" charset="0"/>
                <a:cs typeface="Calibri" panose="020F0502020204030204" pitchFamily="34" charset="0"/>
              </a:rPr>
              <a:t>Avez-vous </a:t>
            </a:r>
            <a:r>
              <a:rPr lang="sv-SE" sz="2133" dirty="0" err="1">
                <a:solidFill>
                  <a:schemeClr val="tx2">
                    <a:lumMod val="50000"/>
                  </a:schemeClr>
                </a:solidFill>
                <a:latin typeface="Calibri" panose="020F0502020204030204" pitchFamily="34" charset="0"/>
                <a:cs typeface="Calibri" panose="020F0502020204030204" pitchFamily="34" charset="0"/>
              </a:rPr>
              <a:t>besoin d'aide </a:t>
            </a:r>
            <a:r>
              <a:rPr lang="sv-SE" sz="2133" dirty="0">
                <a:solidFill>
                  <a:schemeClr val="tx2">
                    <a:lumMod val="50000"/>
                  </a:schemeClr>
                </a:solidFill>
                <a:latin typeface="Calibri" panose="020F0502020204030204" pitchFamily="34" charset="0"/>
                <a:cs typeface="Calibri" panose="020F0502020204030204" pitchFamily="34" charset="0"/>
              </a:rPr>
              <a:t>pour aller de l'</a:t>
            </a:r>
            <a:r>
              <a:rPr lang="sv-SE" sz="2133" dirty="0" err="1">
                <a:solidFill>
                  <a:schemeClr val="tx2">
                    <a:lumMod val="50000"/>
                  </a:schemeClr>
                </a:solidFill>
                <a:latin typeface="Calibri" panose="020F0502020204030204" pitchFamily="34" charset="0"/>
                <a:cs typeface="Calibri" panose="020F0502020204030204" pitchFamily="34" charset="0"/>
              </a:rPr>
              <a:t>avant </a:t>
            </a:r>
            <a:r>
              <a:rPr lang="sv-SE" sz="2133" dirty="0">
                <a:solidFill>
                  <a:schemeClr val="tx2">
                    <a:lumMod val="50000"/>
                  </a:schemeClr>
                </a:solidFill>
                <a:latin typeface="Calibri" panose="020F0502020204030204" pitchFamily="34" charset="0"/>
                <a:cs typeface="Calibri" panose="020F0502020204030204" pitchFamily="34" charset="0"/>
              </a:rPr>
              <a:t>? </a:t>
            </a:r>
            <a:r>
              <a:rPr lang="sv-SE" sz="2133" dirty="0" err="1">
                <a:solidFill>
                  <a:schemeClr val="tx2">
                    <a:lumMod val="50000"/>
                  </a:schemeClr>
                </a:solidFill>
                <a:latin typeface="Calibri" panose="020F0502020204030204" pitchFamily="34" charset="0"/>
                <a:cs typeface="Calibri" panose="020F0502020204030204" pitchFamily="34" charset="0"/>
              </a:rPr>
              <a:t>Si </a:t>
            </a:r>
            <a:r>
              <a:rPr lang="sv-SE" sz="2133" dirty="0">
                <a:solidFill>
                  <a:schemeClr val="tx2">
                    <a:lumMod val="50000"/>
                  </a:schemeClr>
                </a:solidFill>
                <a:latin typeface="Calibri" panose="020F0502020204030204" pitchFamily="34" charset="0"/>
                <a:cs typeface="Calibri" panose="020F0502020204030204" pitchFamily="34" charset="0"/>
              </a:rPr>
              <a:t>oui, </a:t>
            </a:r>
            <a:r>
              <a:rPr lang="sv-SE" sz="2133" dirty="0" err="1">
                <a:solidFill>
                  <a:schemeClr val="tx2">
                    <a:lumMod val="50000"/>
                  </a:schemeClr>
                </a:solidFill>
                <a:latin typeface="Calibri" panose="020F0502020204030204" pitchFamily="34" charset="0"/>
                <a:cs typeface="Calibri" panose="020F0502020204030204" pitchFamily="34" charset="0"/>
              </a:rPr>
              <a:t>quelle est la prochaine </a:t>
            </a:r>
            <a:r>
              <a:rPr lang="sv-SE" sz="2133" dirty="0">
                <a:solidFill>
                  <a:schemeClr val="tx2">
                    <a:lumMod val="50000"/>
                  </a:schemeClr>
                </a:solidFill>
                <a:latin typeface="Calibri" panose="020F0502020204030204" pitchFamily="34" charset="0"/>
                <a:cs typeface="Calibri" panose="020F0502020204030204" pitchFamily="34" charset="0"/>
              </a:rPr>
              <a:t>étape ? </a:t>
            </a:r>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68FBBBBD-3A86-C5DC-9F95-2A5A54D44F8F}"/>
              </a:ext>
            </a:extLst>
          </p:cNvPr>
          <p:cNvSpPr txBox="1">
            <a:spLocks noGrp="1"/>
          </p:cNvSpPr>
          <p:nvPr>
            <p:ph type="body" idx="2"/>
          </p:nvPr>
        </p:nvSpPr>
        <p:spPr>
          <a:xfrm>
            <a:off x="1753485" y="471674"/>
            <a:ext cx="10178420"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Prenez le temps de réfléchir aux questions suivantes et </a:t>
            </a:r>
            <a:r>
              <a:rPr lang="en-GB" sz="2133" b="0" dirty="0" err="1">
                <a:solidFill>
                  <a:schemeClr val="tx2">
                    <a:lumMod val="50000"/>
                  </a:schemeClr>
                </a:solidFill>
              </a:rPr>
              <a:t>notez</a:t>
            </a:r>
            <a:r>
              <a:rPr lang="en-GB" sz="2133" b="0" dirty="0">
                <a:solidFill>
                  <a:schemeClr val="tx2">
                    <a:lumMod val="50000"/>
                  </a:schemeClr>
                </a:solidFill>
              </a:rPr>
              <a:t> </a:t>
            </a:r>
            <a:r>
              <a:rPr lang="en-GB" sz="2133" b="0" dirty="0" err="1">
                <a:solidFill>
                  <a:schemeClr val="tx2">
                    <a:lumMod val="50000"/>
                  </a:schemeClr>
                </a:solidFill>
              </a:rPr>
              <a:t>vos</a:t>
            </a:r>
            <a:r>
              <a:rPr lang="en-GB" sz="2133" b="0" dirty="0">
                <a:solidFill>
                  <a:schemeClr val="tx2">
                    <a:lumMod val="50000"/>
                  </a:schemeClr>
                </a:solidFill>
              </a:rPr>
              <a:t> </a:t>
            </a:r>
            <a:r>
              <a:rPr lang="en-GB" sz="2133" b="0" dirty="0" err="1">
                <a:solidFill>
                  <a:schemeClr val="tx2">
                    <a:lumMod val="50000"/>
                  </a:schemeClr>
                </a:solidFill>
              </a:rPr>
              <a:t>réflexions</a:t>
            </a:r>
            <a:endParaRPr lang="en-GB" sz="2133" b="0" dirty="0">
              <a:solidFill>
                <a:schemeClr val="tx2">
                  <a:lumMod val="50000"/>
                </a:schemeClr>
              </a:solidFill>
            </a:endParaRPr>
          </a:p>
        </p:txBody>
      </p:sp>
      <p:sp>
        <p:nvSpPr>
          <p:cNvPr id="677" name="Google Shape;677;p17">
            <a:extLst>
              <a:ext uri="{FF2B5EF4-FFF2-40B4-BE49-F238E27FC236}">
                <a16:creationId xmlns:a16="http://schemas.microsoft.com/office/drawing/2014/main" id="{69BC0A55-7604-C12A-0BAD-D6FFDA9568FA}"/>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1255859F-3E5F-7727-6B59-5807009FAEBC}"/>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B272E6EC-7C6C-BF9E-6A28-F379535343D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C998B5B7-698C-6EDA-73F3-9C0243E11E9B}"/>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FFA9D53E-5940-14DE-450B-DDFDF848A0A5}"/>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D55FB484-DE12-0B9A-5C51-114623954C73}"/>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8E20C5BB-2E1A-9131-623D-0510087194F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FA7F1E9E-1B97-F219-F025-2C355A37AB89}"/>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7A7B42E3-9C3F-6C8E-5386-917814FEA547}"/>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9FE039F1-C0B9-1D14-9F2A-B5E954CC98BE}"/>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CBB86A7F-E758-8FE2-0628-1E1082A0CD7B}"/>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9A5BEBE2-4DE2-DAF6-F6EF-0D59F1F7655E}"/>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3F4F0CE5-5A8C-A8E1-9E6E-CD76219B3DE6}"/>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A005264-393B-3BF0-0413-D0B75676E17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576FC38-5453-C77B-CA0B-501E0CD066FF}"/>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D87104DD-A547-52B2-C37B-68805B79C8C5}"/>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34234060-D8D4-913C-D854-B76A60E0337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DFF0FF5F-A79C-14A4-73E4-E5DC73B3BE12}"/>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E.19</a:t>
            </a:r>
            <a:endParaRPr sz="4000" dirty="0">
              <a:solidFill>
                <a:srgbClr val="FF9934"/>
              </a:solidFill>
            </a:endParaRPr>
          </a:p>
        </p:txBody>
      </p:sp>
      <p:sp>
        <p:nvSpPr>
          <p:cNvPr id="3" name="ZoneTexte 2">
            <a:extLst>
              <a:ext uri="{FF2B5EF4-FFF2-40B4-BE49-F238E27FC236}">
                <a16:creationId xmlns:a16="http://schemas.microsoft.com/office/drawing/2014/main" id="{F08BE0FD-74DE-7949-78B5-76BF3B587864}"/>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Tree>
    <p:extLst>
      <p:ext uri="{BB962C8B-B14F-4D97-AF65-F5344CB8AC3E}">
        <p14:creationId xmlns:p14="http://schemas.microsoft.com/office/powerpoint/2010/main" val="2153784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89425AB0-D2EA-3B2F-6495-3EDBFD3B3985}"/>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701CA31B-21B3-D09B-AC65-6FA93D7D0D2C}"/>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0025E0EF-76B4-6D2D-1719-8CBA14624E9A}"/>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B1775495-2088-EC93-3DE3-04783917D672}"/>
              </a:ext>
            </a:extLst>
          </p:cNvPr>
          <p:cNvSpPr txBox="1">
            <a:spLocks noGrp="1"/>
          </p:cNvSpPr>
          <p:nvPr>
            <p:ph type="body" idx="1"/>
          </p:nvPr>
        </p:nvSpPr>
        <p:spPr>
          <a:xfrm>
            <a:off x="652092" y="1839040"/>
            <a:ext cx="10599593" cy="4067515"/>
          </a:xfrm>
          <a:prstGeom prst="rect">
            <a:avLst/>
          </a:prstGeom>
          <a:noFill/>
          <a:ln>
            <a:noFill/>
          </a:ln>
        </p:spPr>
        <p:txBody>
          <a:bodyPr spcFirstLastPara="1" vert="horz" wrap="square" lIns="121901" tIns="121901" rIns="121901" bIns="121901" rtlCol="0" anchor="t" anchorCtr="0">
            <a:normAutofit fontScale="70000" lnSpcReduction="20000"/>
          </a:bodyPr>
          <a:lstStyle/>
          <a:p>
            <a:pPr marL="685786" indent="-380990">
              <a:buFont typeface="Wingdings" pitchFamily="2" charset="2"/>
              <a:buChar char="Ø"/>
            </a:pPr>
            <a:r>
              <a:rPr lang="sv-SE" sz="2533" b="1" dirty="0" err="1">
                <a:latin typeface="Calibri" panose="020F0502020204030204" pitchFamily="34" charset="0"/>
                <a:cs typeface="Calibri" panose="020F0502020204030204" pitchFamily="34" charset="0"/>
              </a:rPr>
              <a:t>À qui pouvez-vous </a:t>
            </a:r>
            <a:r>
              <a:rPr lang="sv-SE" sz="2533" b="1" dirty="0">
                <a:latin typeface="Calibri" panose="020F0502020204030204" pitchFamily="34" charset="0"/>
                <a:cs typeface="Calibri" panose="020F0502020204030204" pitchFamily="34" charset="0"/>
              </a:rPr>
              <a:t>vous adresser pour obtenir des </a:t>
            </a:r>
            <a:r>
              <a:rPr lang="sv-SE" sz="2533" b="1" dirty="0" err="1">
                <a:latin typeface="Calibri" panose="020F0502020204030204" pitchFamily="34" charset="0"/>
                <a:cs typeface="Calibri" panose="020F0502020204030204" pitchFamily="34" charset="0"/>
              </a:rPr>
              <a:t>informations précieuses sur vous-même </a:t>
            </a:r>
            <a:r>
              <a:rPr lang="sv-SE" sz="2533" b="1"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Quels amis</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membres de la famille</a:t>
            </a:r>
            <a:r>
              <a:rPr lang="sv-SE" sz="2533" dirty="0">
                <a:latin typeface="Calibri" panose="020F0502020204030204" pitchFamily="34" charset="0"/>
                <a:cs typeface="Calibri" panose="020F0502020204030204" pitchFamily="34" charset="0"/>
              </a:rPr>
              <a:t>, mentors ou </a:t>
            </a:r>
            <a:r>
              <a:rPr lang="sv-SE" sz="2533" dirty="0" err="1">
                <a:latin typeface="Calibri" panose="020F0502020204030204" pitchFamily="34" charset="0"/>
                <a:cs typeface="Calibri" panose="020F0502020204030204" pitchFamily="34" charset="0"/>
              </a:rPr>
              <a:t>collègues vous connaissent suffisamment bien </a:t>
            </a:r>
            <a:r>
              <a:rPr lang="sv-SE" sz="2533" dirty="0">
                <a:latin typeface="Calibri" panose="020F0502020204030204" pitchFamily="34" charset="0"/>
                <a:cs typeface="Calibri" panose="020F0502020204030204" pitchFamily="34" charset="0"/>
              </a:rPr>
              <a:t>pour </a:t>
            </a:r>
            <a:r>
              <a:rPr lang="sv-SE" sz="2533" dirty="0" err="1">
                <a:latin typeface="Calibri" panose="020F0502020204030204" pitchFamily="34" charset="0"/>
                <a:cs typeface="Calibri" panose="020F0502020204030204" pitchFamily="34" charset="0"/>
              </a:rPr>
              <a:t>vous donner un point de vue éclairé </a:t>
            </a:r>
            <a:r>
              <a:rPr lang="sv-SE" sz="2533" dirty="0">
                <a:latin typeface="Calibri" panose="020F0502020204030204" pitchFamily="34" charset="0"/>
                <a:cs typeface="Calibri" panose="020F0502020204030204" pitchFamily="34" charset="0"/>
              </a:rPr>
              <a:t>sur </a:t>
            </a:r>
            <a:r>
              <a:rPr lang="sv-SE" sz="2533" dirty="0" err="1">
                <a:latin typeface="Calibri" panose="020F0502020204030204" pitchFamily="34" charset="0"/>
                <a:cs typeface="Calibri" panose="020F0502020204030204" pitchFamily="34" charset="0"/>
              </a:rPr>
              <a:t>vos points forts </a:t>
            </a:r>
            <a:r>
              <a:rPr lang="sv-SE" sz="2533" dirty="0">
                <a:latin typeface="Calibri" panose="020F0502020204030204" pitchFamily="34" charset="0"/>
                <a:cs typeface="Calibri" panose="020F0502020204030204" pitchFamily="34" charset="0"/>
              </a:rPr>
              <a:t>et vos passions ? </a:t>
            </a:r>
            <a:r>
              <a:rPr lang="sv-SE" sz="2533" dirty="0" err="1">
                <a:latin typeface="Calibri" panose="020F0502020204030204" pitchFamily="34" charset="0"/>
                <a:cs typeface="Calibri" panose="020F0502020204030204" pitchFamily="34" charset="0"/>
              </a:rPr>
              <a:t>Comment pouvez-vous les impliquer </a:t>
            </a:r>
            <a:r>
              <a:rPr lang="sv-SE" sz="2533" dirty="0">
                <a:latin typeface="Calibri" panose="020F0502020204030204" pitchFamily="34" charset="0"/>
                <a:cs typeface="Calibri" panose="020F0502020204030204" pitchFamily="34" charset="0"/>
              </a:rPr>
              <a:t>dans </a:t>
            </a:r>
            <a:r>
              <a:rPr lang="sv-SE" sz="2533" dirty="0" err="1">
                <a:latin typeface="Calibri" panose="020F0502020204030204" pitchFamily="34" charset="0"/>
                <a:cs typeface="Calibri" panose="020F0502020204030204" pitchFamily="34" charset="0"/>
              </a:rPr>
              <a:t>votre parcours </a:t>
            </a:r>
            <a:r>
              <a:rPr lang="sv-SE" sz="2533" dirty="0">
                <a:latin typeface="Calibri" panose="020F0502020204030204" pitchFamily="34" charset="0"/>
                <a:cs typeface="Calibri" panose="020F0502020204030204" pitchFamily="34" charset="0"/>
              </a:rPr>
              <a:t>?</a:t>
            </a:r>
          </a:p>
          <a:p>
            <a:pPr marL="685786" indent="-380990">
              <a:buFont typeface="Wingdings" pitchFamily="2" charset="2"/>
              <a:buChar char="Ø"/>
            </a:pPr>
            <a:endParaRPr lang="sv-SE" sz="25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533" b="1" dirty="0" err="1">
                <a:latin typeface="Calibri" panose="020F0502020204030204" pitchFamily="34" charset="0"/>
                <a:cs typeface="Calibri" panose="020F0502020204030204" pitchFamily="34" charset="0"/>
              </a:rPr>
              <a:t>Comment pouvez-vous accepter le </a:t>
            </a:r>
            <a:r>
              <a:rPr lang="sv-SE" sz="2533" b="1" dirty="0">
                <a:latin typeface="Calibri" panose="020F0502020204030204" pitchFamily="34" charset="0"/>
                <a:cs typeface="Calibri" panose="020F0502020204030204" pitchFamily="34" charset="0"/>
              </a:rPr>
              <a:t>retour d'information des </a:t>
            </a:r>
            <a:r>
              <a:rPr lang="sv-SE" sz="2533" b="1" dirty="0" err="1">
                <a:latin typeface="Calibri" panose="020F0502020204030204" pitchFamily="34" charset="0"/>
                <a:cs typeface="Calibri" panose="020F0502020204030204" pitchFamily="34" charset="0"/>
              </a:rPr>
              <a:t>autres </a:t>
            </a:r>
            <a:r>
              <a:rPr lang="sv-SE" sz="2533" b="1" dirty="0">
                <a:latin typeface="Calibri" panose="020F0502020204030204" pitchFamily="34" charset="0"/>
                <a:cs typeface="Calibri" panose="020F0502020204030204" pitchFamily="34" charset="0"/>
              </a:rPr>
              <a:t>et </a:t>
            </a:r>
            <a:r>
              <a:rPr lang="sv-SE" sz="2533" b="1" dirty="0" err="1">
                <a:latin typeface="Calibri" panose="020F0502020204030204" pitchFamily="34" charset="0"/>
                <a:cs typeface="Calibri" panose="020F0502020204030204" pitchFamily="34" charset="0"/>
              </a:rPr>
              <a:t>agir en conséquence </a:t>
            </a:r>
            <a:r>
              <a:rPr lang="sv-SE" sz="2533" b="1"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Êtes-vous ouvert </a:t>
            </a:r>
            <a:r>
              <a:rPr lang="sv-SE" sz="2533" dirty="0">
                <a:latin typeface="Calibri" panose="020F0502020204030204" pitchFamily="34" charset="0"/>
                <a:cs typeface="Calibri" panose="020F0502020204030204" pitchFamily="34" charset="0"/>
              </a:rPr>
              <a:t>aux observations des </a:t>
            </a:r>
            <a:r>
              <a:rPr lang="sv-SE" sz="2533" dirty="0" err="1">
                <a:latin typeface="Calibri" panose="020F0502020204030204" pitchFamily="34" charset="0"/>
                <a:cs typeface="Calibri" panose="020F0502020204030204" pitchFamily="34" charset="0"/>
              </a:rPr>
              <a:t>autres </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Comment allez-vous intégrer leurs idées dans votre </a:t>
            </a:r>
            <a:r>
              <a:rPr lang="sv-SE" sz="2533" dirty="0">
                <a:latin typeface="Calibri" panose="020F0502020204030204" pitchFamily="34" charset="0"/>
                <a:cs typeface="Calibri" panose="020F0502020204030204" pitchFamily="34" charset="0"/>
              </a:rPr>
              <a:t>processus d'</a:t>
            </a:r>
            <a:r>
              <a:rPr lang="sv-SE" sz="2533" dirty="0" err="1">
                <a:latin typeface="Calibri" panose="020F0502020204030204" pitchFamily="34" charset="0"/>
                <a:cs typeface="Calibri" panose="020F0502020204030204" pitchFamily="34" charset="0"/>
              </a:rPr>
              <a:t>auto-réflexion </a:t>
            </a:r>
            <a:r>
              <a:rPr lang="sv-SE" sz="2533" dirty="0">
                <a:latin typeface="Calibri" panose="020F0502020204030204" pitchFamily="34" charset="0"/>
                <a:cs typeface="Calibri" panose="020F0502020204030204" pitchFamily="34" charset="0"/>
              </a:rPr>
              <a:t>?</a:t>
            </a:r>
          </a:p>
          <a:p>
            <a:pPr marL="685786" indent="-380990">
              <a:buFont typeface="Wingdings" pitchFamily="2" charset="2"/>
              <a:buChar char="Ø"/>
            </a:pPr>
            <a:endParaRPr lang="sv-SE" sz="25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533" b="1" dirty="0" err="1">
                <a:latin typeface="Calibri" panose="020F0502020204030204" pitchFamily="34" charset="0"/>
                <a:cs typeface="Calibri" panose="020F0502020204030204" pitchFamily="34" charset="0"/>
              </a:rPr>
              <a:t>Quels sont les </a:t>
            </a:r>
            <a:r>
              <a:rPr lang="sv-SE" sz="2533" b="1" dirty="0">
                <a:latin typeface="Calibri" panose="020F0502020204030204" pitchFamily="34" charset="0"/>
                <a:cs typeface="Calibri" panose="020F0502020204030204" pitchFamily="34" charset="0"/>
              </a:rPr>
              <a:t>nouveaux centres d'intérêt ou les nouvelles </a:t>
            </a:r>
            <a:r>
              <a:rPr lang="sv-SE" sz="2533" b="1" dirty="0" err="1">
                <a:latin typeface="Calibri" panose="020F0502020204030204" pitchFamily="34" charset="0"/>
                <a:cs typeface="Calibri" panose="020F0502020204030204" pitchFamily="34" charset="0"/>
              </a:rPr>
              <a:t>possibilités que vous êtes prêt </a:t>
            </a:r>
            <a:r>
              <a:rPr lang="sv-SE" sz="2533" b="1" dirty="0">
                <a:latin typeface="Calibri" panose="020F0502020204030204" pitchFamily="34" charset="0"/>
                <a:cs typeface="Calibri" panose="020F0502020204030204" pitchFamily="34" charset="0"/>
              </a:rPr>
              <a:t>à </a:t>
            </a:r>
            <a:r>
              <a:rPr lang="sv-SE" sz="2533" b="1" dirty="0" err="1">
                <a:latin typeface="Calibri" panose="020F0502020204030204" pitchFamily="34" charset="0"/>
                <a:cs typeface="Calibri" panose="020F0502020204030204" pitchFamily="34" charset="0"/>
              </a:rPr>
              <a:t>explorer </a:t>
            </a:r>
            <a:r>
              <a:rPr lang="sv-SE" sz="2533" b="1"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Êtes-vous prêt </a:t>
            </a:r>
            <a:r>
              <a:rPr lang="sv-SE" sz="2533" dirty="0">
                <a:latin typeface="Calibri" panose="020F0502020204030204" pitchFamily="34" charset="0"/>
                <a:cs typeface="Calibri" panose="020F0502020204030204" pitchFamily="34" charset="0"/>
              </a:rPr>
              <a:t>à </a:t>
            </a:r>
            <a:r>
              <a:rPr lang="sv-SE" sz="2533" dirty="0" err="1">
                <a:latin typeface="Calibri" panose="020F0502020204030204" pitchFamily="34" charset="0"/>
                <a:cs typeface="Calibri" panose="020F0502020204030204" pitchFamily="34" charset="0"/>
              </a:rPr>
              <a:t>laisser votre Ikigai évoluer </a:t>
            </a:r>
            <a:r>
              <a:rPr lang="sv-SE" sz="2533" dirty="0">
                <a:latin typeface="Calibri" panose="020F0502020204030204" pitchFamily="34" charset="0"/>
                <a:cs typeface="Calibri" panose="020F0502020204030204" pitchFamily="34" charset="0"/>
              </a:rPr>
              <a:t>au fil du </a:t>
            </a:r>
            <a:r>
              <a:rPr lang="sv-SE" sz="2533" dirty="0" err="1">
                <a:latin typeface="Calibri" panose="020F0502020204030204" pitchFamily="34" charset="0"/>
                <a:cs typeface="Calibri" panose="020F0502020204030204" pitchFamily="34" charset="0"/>
              </a:rPr>
              <a:t>temps </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Comment pourriez-vous rester </a:t>
            </a:r>
            <a:r>
              <a:rPr lang="sv-SE" sz="2533" dirty="0">
                <a:latin typeface="Calibri" panose="020F0502020204030204" pitchFamily="34" charset="0"/>
                <a:cs typeface="Calibri" panose="020F0502020204030204" pitchFamily="34" charset="0"/>
              </a:rPr>
              <a:t>flexible et </a:t>
            </a:r>
            <a:r>
              <a:rPr lang="sv-SE" sz="2533" dirty="0" err="1">
                <a:latin typeface="Calibri" panose="020F0502020204030204" pitchFamily="34" charset="0"/>
                <a:cs typeface="Calibri" panose="020F0502020204030204" pitchFamily="34" charset="0"/>
              </a:rPr>
              <a:t>ajuster votre orientation </a:t>
            </a:r>
            <a:r>
              <a:rPr lang="sv-SE" sz="2533" dirty="0">
                <a:latin typeface="Calibri" panose="020F0502020204030204" pitchFamily="34" charset="0"/>
                <a:cs typeface="Calibri" panose="020F0502020204030204" pitchFamily="34" charset="0"/>
              </a:rPr>
              <a:t>au fur et à mesure que </a:t>
            </a:r>
            <a:r>
              <a:rPr lang="sv-SE" sz="2533" dirty="0" err="1">
                <a:latin typeface="Calibri" panose="020F0502020204030204" pitchFamily="34" charset="0"/>
                <a:cs typeface="Calibri" panose="020F0502020204030204" pitchFamily="34" charset="0"/>
              </a:rPr>
              <a:t>vos </a:t>
            </a:r>
            <a:r>
              <a:rPr lang="sv-SE" sz="2533" dirty="0">
                <a:latin typeface="Calibri" panose="020F0502020204030204" pitchFamily="34" charset="0"/>
                <a:cs typeface="Calibri" panose="020F0502020204030204" pitchFamily="34" charset="0"/>
              </a:rPr>
              <a:t>passions et vos </a:t>
            </a:r>
            <a:r>
              <a:rPr lang="sv-SE" sz="2533" dirty="0" err="1">
                <a:latin typeface="Calibri" panose="020F0502020204030204" pitchFamily="34" charset="0"/>
                <a:cs typeface="Calibri" panose="020F0502020204030204" pitchFamily="34" charset="0"/>
              </a:rPr>
              <a:t>objectifs changent </a:t>
            </a:r>
            <a:r>
              <a:rPr lang="sv-SE" sz="2533" dirty="0">
                <a:latin typeface="Calibri" panose="020F0502020204030204" pitchFamily="34" charset="0"/>
                <a:cs typeface="Calibri" panose="020F0502020204030204" pitchFamily="34" charset="0"/>
              </a:rPr>
              <a:t>?</a:t>
            </a:r>
          </a:p>
          <a:p>
            <a:pPr marL="685786" indent="-380990">
              <a:buFont typeface="Wingdings" pitchFamily="2" charset="2"/>
              <a:buChar char="Ø"/>
            </a:pPr>
            <a:endParaRPr lang="sv-SE" sz="2533" b="1"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533" b="1" dirty="0" err="1">
                <a:latin typeface="Calibri" panose="020F0502020204030204" pitchFamily="34" charset="0"/>
                <a:cs typeface="Calibri" panose="020F0502020204030204" pitchFamily="34" charset="0"/>
              </a:rPr>
              <a:t>Quels rappels peuvent vous aider à rester </a:t>
            </a:r>
            <a:r>
              <a:rPr lang="sv-SE" sz="2533" b="1" dirty="0">
                <a:latin typeface="Calibri" panose="020F0502020204030204" pitchFamily="34" charset="0"/>
                <a:cs typeface="Calibri" panose="020F0502020204030204" pitchFamily="34" charset="0"/>
              </a:rPr>
              <a:t>concentré sur votre </a:t>
            </a:r>
            <a:r>
              <a:rPr lang="sv-SE" sz="2533" b="1" dirty="0" err="1">
                <a:latin typeface="Calibri" panose="020F0502020204030204" pitchFamily="34" charset="0"/>
                <a:cs typeface="Calibri" panose="020F0502020204030204" pitchFamily="34" charset="0"/>
              </a:rPr>
              <a:t>objectif </a:t>
            </a:r>
            <a:r>
              <a:rPr lang="sv-SE" sz="2533" b="1"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Des repères visuels </a:t>
            </a:r>
            <a:r>
              <a:rPr lang="sv-SE" sz="2533" dirty="0">
                <a:latin typeface="Calibri" panose="020F0502020204030204" pitchFamily="34" charset="0"/>
                <a:cs typeface="Calibri" panose="020F0502020204030204" pitchFamily="34" charset="0"/>
              </a:rPr>
              <a:t>ou des symboles </a:t>
            </a:r>
            <a:r>
              <a:rPr lang="sv-SE" sz="2533" dirty="0" err="1">
                <a:latin typeface="Calibri" panose="020F0502020204030204" pitchFamily="34" charset="0"/>
                <a:cs typeface="Calibri" panose="020F0502020204030204" pitchFamily="34" charset="0"/>
              </a:rPr>
              <a:t>représentant votre Ikigai pourraient-ils vous aider à vous motiver </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Où les placeriez-vous pour qu'ils soient visibles tous les jours </a:t>
            </a:r>
            <a:r>
              <a:rPr lang="sv-SE" sz="2533" dirty="0">
                <a:latin typeface="Calibri" panose="020F0502020204030204" pitchFamily="34" charset="0"/>
                <a:cs typeface="Calibri" panose="020F0502020204030204" pitchFamily="34" charset="0"/>
              </a:rPr>
              <a:t>?</a:t>
            </a:r>
          </a:p>
          <a:p>
            <a:pPr algn="l"/>
            <a:endParaRPr lang="sv-SE" sz="2133" b="1" dirty="0">
              <a:solidFill>
                <a:srgbClr val="000000"/>
              </a:solidFill>
              <a:latin typeface="Calibri" panose="020F0502020204030204" pitchFamily="34" charset="0"/>
              <a:cs typeface="Calibri" panose="020F0502020204030204" pitchFamily="34" charset="0"/>
            </a:endParaRPr>
          </a:p>
        </p:txBody>
      </p:sp>
      <p:sp>
        <p:nvSpPr>
          <p:cNvPr id="677" name="Google Shape;677;p17">
            <a:extLst>
              <a:ext uri="{FF2B5EF4-FFF2-40B4-BE49-F238E27FC236}">
                <a16:creationId xmlns:a16="http://schemas.microsoft.com/office/drawing/2014/main" id="{2E36024B-1376-A126-7159-D51810C35247}"/>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6D6302AE-9D53-E5D0-AE6E-095ACF3D4DC3}"/>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9A5E8163-5AE2-0C21-AB69-AA3E10B03F16}"/>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5B1DFCD1-2131-BE1C-5C3B-8F8AADC58ED2}"/>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14B55EB2-933D-61D9-2F5F-6F245065426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4785D9D6-FD0A-4180-F35C-D6CD491665D3}"/>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ED87B492-A802-AD8C-6333-7118A091965B}"/>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C08ACED1-2960-992F-1641-68AED46B9557}"/>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7A965FF-6E8C-6C80-82DF-4F92FA94BE29}"/>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680D8FB1-2225-ABD9-711D-0E5FE8F57C77}"/>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0F434D76-9020-762C-B38C-3B251FB25B37}"/>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3C242C8B-B15A-6013-D2D9-F1A246739F0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C3AB6980-964B-4AA8-73DB-D8AA6DE3BCA6}"/>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78B4124B-2644-7E9A-6E10-B7BB3BC55DBE}"/>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8C7281C-FB19-7AF5-0613-5494639945E1}"/>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47B8866D-A62C-64EB-1922-0B80CD1D2AFE}"/>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F087328F-20CF-6FA3-22AF-0C9D0CB550BA}"/>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3862CE5-2B9F-4DB4-9BC6-A74AC4214A69}"/>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E.13</a:t>
            </a:r>
            <a:endParaRPr sz="4000" dirty="0">
              <a:solidFill>
                <a:srgbClr val="FF9934"/>
              </a:solidFill>
            </a:endParaRPr>
          </a:p>
        </p:txBody>
      </p:sp>
      <p:sp>
        <p:nvSpPr>
          <p:cNvPr id="5" name="Google Shape;675;p17">
            <a:extLst>
              <a:ext uri="{FF2B5EF4-FFF2-40B4-BE49-F238E27FC236}">
                <a16:creationId xmlns:a16="http://schemas.microsoft.com/office/drawing/2014/main" id="{4EFBFED9-4E1C-80BD-EA3D-679A4924D4E0}"/>
              </a:ext>
            </a:extLst>
          </p:cNvPr>
          <p:cNvSpPr txBox="1">
            <a:spLocks noGrp="1"/>
          </p:cNvSpPr>
          <p:nvPr>
            <p:ph type="body" idx="2"/>
          </p:nvPr>
        </p:nvSpPr>
        <p:spPr>
          <a:xfrm>
            <a:off x="1754229" y="587385"/>
            <a:ext cx="1017088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000" dirty="0">
                <a:solidFill>
                  <a:srgbClr val="FF9933"/>
                </a:solidFill>
              </a:rPr>
              <a:t>Exercice : </a:t>
            </a:r>
            <a:r>
              <a:rPr lang="en-GB" sz="2000" b="0" dirty="0">
                <a:solidFill>
                  <a:schemeClr val="tx2">
                    <a:lumMod val="50000"/>
                  </a:schemeClr>
                </a:solidFill>
              </a:rPr>
              <a:t>Prenez le temps de réfléchir aux questions suivantes et </a:t>
            </a:r>
            <a:r>
              <a:rPr lang="en-GB" sz="2000" b="0" dirty="0" err="1">
                <a:solidFill>
                  <a:schemeClr val="tx2">
                    <a:lumMod val="50000"/>
                  </a:schemeClr>
                </a:solidFill>
              </a:rPr>
              <a:t>notez</a:t>
            </a:r>
            <a:r>
              <a:rPr lang="en-GB" sz="2000" b="0" dirty="0">
                <a:solidFill>
                  <a:schemeClr val="tx2">
                    <a:lumMod val="50000"/>
                  </a:schemeClr>
                </a:solidFill>
              </a:rPr>
              <a:t> </a:t>
            </a:r>
            <a:r>
              <a:rPr lang="en-GB" sz="2000" b="0" dirty="0" err="1">
                <a:solidFill>
                  <a:schemeClr val="tx2">
                    <a:lumMod val="50000"/>
                  </a:schemeClr>
                </a:solidFill>
              </a:rPr>
              <a:t>vos</a:t>
            </a:r>
            <a:r>
              <a:rPr lang="en-GB" sz="2000" b="0" dirty="0">
                <a:solidFill>
                  <a:schemeClr val="tx2">
                    <a:lumMod val="50000"/>
                  </a:schemeClr>
                </a:solidFill>
              </a:rPr>
              <a:t> </a:t>
            </a:r>
            <a:r>
              <a:rPr lang="en-GB" sz="2000" b="0" dirty="0" err="1">
                <a:solidFill>
                  <a:schemeClr val="tx2">
                    <a:lumMod val="50000"/>
                  </a:schemeClr>
                </a:solidFill>
              </a:rPr>
              <a:t>réflexions</a:t>
            </a:r>
            <a:r>
              <a:rPr lang="en-GB" sz="2000" b="0" dirty="0">
                <a:solidFill>
                  <a:schemeClr val="tx2">
                    <a:lumMod val="50000"/>
                  </a:schemeClr>
                </a:solidFill>
              </a:rPr>
              <a:t>. </a:t>
            </a:r>
          </a:p>
        </p:txBody>
      </p:sp>
      <p:sp>
        <p:nvSpPr>
          <p:cNvPr id="6" name="ZoneTexte 5">
            <a:extLst>
              <a:ext uri="{FF2B5EF4-FFF2-40B4-BE49-F238E27FC236}">
                <a16:creationId xmlns:a16="http://schemas.microsoft.com/office/drawing/2014/main" id="{05B453D7-0BFB-8E49-2ED4-77E887BC3698}"/>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Tree>
    <p:extLst>
      <p:ext uri="{BB962C8B-B14F-4D97-AF65-F5344CB8AC3E}">
        <p14:creationId xmlns:p14="http://schemas.microsoft.com/office/powerpoint/2010/main" val="3183594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3731409F-C278-3383-6B27-C63133665945}"/>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939EF291-A4AC-4AC0-7250-A46F03D35FC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0CCF728F-9101-E9FA-6D12-D9E7EAB912C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E95E0DDD-FCBB-5BB0-9E01-C95E3670D8CD}"/>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fontAlgn="base">
              <a:buFont typeface="Wingdings" pitchFamily="2" charset="2"/>
              <a:buChar char="Ø"/>
            </a:pPr>
            <a:r>
              <a:rPr lang="sv-SE" sz="2133" dirty="0" err="1">
                <a:solidFill>
                  <a:schemeClr val="tx2">
                    <a:lumMod val="50000"/>
                  </a:schemeClr>
                </a:solidFill>
                <a:latin typeface="Calibri" panose="020F0502020204030204" pitchFamily="34" charset="0"/>
                <a:cs typeface="Calibri" panose="020F0502020204030204" pitchFamily="34" charset="0"/>
              </a:rPr>
              <a:t>Sur la base de </a:t>
            </a:r>
            <a:r>
              <a:rPr lang="sv-SE" sz="2133" dirty="0">
                <a:solidFill>
                  <a:schemeClr val="tx2">
                    <a:lumMod val="50000"/>
                  </a:schemeClr>
                </a:solidFill>
                <a:latin typeface="Calibri" panose="020F0502020204030204" pitchFamily="34" charset="0"/>
                <a:cs typeface="Calibri" panose="020F0502020204030204" pitchFamily="34" charset="0"/>
              </a:rPr>
              <a:t>l'</a:t>
            </a:r>
            <a:r>
              <a:rPr lang="sv-SE" sz="2133" dirty="0" err="1">
                <a:solidFill>
                  <a:schemeClr val="tx2">
                    <a:lumMod val="50000"/>
                  </a:schemeClr>
                </a:solidFill>
                <a:latin typeface="Calibri" panose="020F0502020204030204" pitchFamily="34" charset="0"/>
                <a:cs typeface="Calibri" panose="020F0502020204030204" pitchFamily="34" charset="0"/>
              </a:rPr>
              <a:t>exercice de </a:t>
            </a:r>
            <a:r>
              <a:rPr lang="sv-SE" sz="2133" dirty="0">
                <a:solidFill>
                  <a:schemeClr val="tx2">
                    <a:lumMod val="50000"/>
                  </a:schemeClr>
                </a:solidFill>
                <a:latin typeface="Calibri" panose="020F0502020204030204" pitchFamily="34" charset="0"/>
                <a:cs typeface="Calibri" panose="020F0502020204030204" pitchFamily="34" charset="0"/>
              </a:rPr>
              <a:t>la </a:t>
            </a:r>
            <a:r>
              <a:rPr lang="sv-SE" sz="2133" dirty="0" err="1">
                <a:solidFill>
                  <a:schemeClr val="tx2">
                    <a:lumMod val="50000"/>
                  </a:schemeClr>
                </a:solidFill>
                <a:latin typeface="Calibri" panose="020F0502020204030204" pitchFamily="34" charset="0"/>
                <a:cs typeface="Calibri" panose="020F0502020204030204" pitchFamily="34" charset="0"/>
              </a:rPr>
              <a:t>diapositive précédente</a:t>
            </a:r>
            <a:r>
              <a:rPr lang="sv-SE" sz="2133" dirty="0">
                <a:solidFill>
                  <a:schemeClr val="tx2">
                    <a:lumMod val="50000"/>
                  </a:schemeClr>
                </a:solidFill>
                <a:latin typeface="Calibri" panose="020F0502020204030204" pitchFamily="34" charset="0"/>
                <a:cs typeface="Calibri" panose="020F0502020204030204" pitchFamily="34" charset="0"/>
              </a:rPr>
              <a:t>, </a:t>
            </a:r>
            <a:r>
              <a:rPr lang="sv-SE" sz="2133" dirty="0" err="1">
                <a:solidFill>
                  <a:schemeClr val="tx2">
                    <a:lumMod val="50000"/>
                  </a:schemeClr>
                </a:solidFill>
                <a:latin typeface="Calibri" panose="020F0502020204030204" pitchFamily="34" charset="0"/>
                <a:cs typeface="Calibri" panose="020F0502020204030204" pitchFamily="34" charset="0"/>
              </a:rPr>
              <a:t>quelles sont vos trois réflexions les plus importantes </a:t>
            </a:r>
            <a:r>
              <a:rPr lang="sv-SE" sz="2133" dirty="0">
                <a:solidFill>
                  <a:schemeClr val="tx2">
                    <a:lumMod val="50000"/>
                  </a:schemeClr>
                </a:solidFill>
                <a:latin typeface="Calibri" panose="020F0502020204030204" pitchFamily="34" charset="0"/>
                <a:cs typeface="Calibri" panose="020F0502020204030204" pitchFamily="34" charset="0"/>
              </a:rPr>
              <a:t>à ce jour ? </a:t>
            </a:r>
            <a:endParaRPr lang="en-GB" sz="2133" dirty="0"/>
          </a:p>
          <a:p>
            <a:pPr marL="0" indent="0"/>
            <a:endParaRPr lang="en-GB" sz="2133" dirty="0"/>
          </a:p>
          <a:p>
            <a:pPr marL="0" indent="0"/>
            <a:endParaRPr lang="en-GB" sz="2133" dirty="0"/>
          </a:p>
          <a:p>
            <a:pPr marL="0" indent="0"/>
            <a:endParaRPr lang="en-GB" sz="2133" dirty="0"/>
          </a:p>
          <a:p>
            <a:pPr marL="0" indent="0"/>
            <a:endParaRPr lang="en-GB" sz="2133" dirty="0"/>
          </a:p>
        </p:txBody>
      </p:sp>
      <p:sp>
        <p:nvSpPr>
          <p:cNvPr id="677" name="Google Shape;677;p17">
            <a:extLst>
              <a:ext uri="{FF2B5EF4-FFF2-40B4-BE49-F238E27FC236}">
                <a16:creationId xmlns:a16="http://schemas.microsoft.com/office/drawing/2014/main" id="{8A8D6618-1A36-B871-E446-0970114F3C6E}"/>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479541B8-C27D-0B2F-0607-86917F420B53}"/>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4835BEAA-71C3-8679-A8BB-774844E871CE}"/>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320DEE4D-3377-87A5-1901-0FA7E54A6CA6}"/>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DD8093F6-39A6-FA93-669F-9F7514691FA2}"/>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9C3EF7B0-836A-E112-3618-620E7EA66736}"/>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351062E5-829C-67D7-9E51-6DAFD5CB254A}"/>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BCA76542-ADFA-7BBA-BFB0-85F29EF8A5D1}"/>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940AEB11-0B2F-7DFA-D425-6E3BA55F4630}"/>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0CE8BB22-34FA-99F2-E5E2-5D1C58AE6677}"/>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C3EF3846-21B7-7CF6-0053-1162A9C18D64}"/>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D03C9054-06A8-B3A7-0953-BB06C648868A}"/>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86CD61E0-BA3A-55D6-00F7-855B2706A69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7380ED6-05F3-D4B2-45C6-0EAC72EA810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5D6F3076-FD9E-1083-9C5A-0D0983139A94}"/>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216020C5-3C40-6327-921E-DCBF38E94534}"/>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1870561A-EB81-65F3-7F27-5BF381165D95}"/>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69D2BD1D-C2C8-BF7A-0CC4-9E2BC231CA96}"/>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E.13</a:t>
            </a:r>
            <a:endParaRPr sz="4000" dirty="0">
              <a:solidFill>
                <a:srgbClr val="FF9934"/>
              </a:solidFill>
            </a:endParaRPr>
          </a:p>
        </p:txBody>
      </p:sp>
      <p:sp>
        <p:nvSpPr>
          <p:cNvPr id="5" name="Google Shape;675;p17">
            <a:extLst>
              <a:ext uri="{FF2B5EF4-FFF2-40B4-BE49-F238E27FC236}">
                <a16:creationId xmlns:a16="http://schemas.microsoft.com/office/drawing/2014/main" id="{1E0685C6-C905-E4EC-9A5F-4D1E09F51DEC}"/>
              </a:ext>
            </a:extLst>
          </p:cNvPr>
          <p:cNvSpPr txBox="1">
            <a:spLocks noGrp="1"/>
          </p:cNvSpPr>
          <p:nvPr>
            <p:ph type="body" idx="2"/>
          </p:nvPr>
        </p:nvSpPr>
        <p:spPr>
          <a:xfrm>
            <a:off x="1754229" y="587385"/>
            <a:ext cx="1017088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000" dirty="0">
                <a:solidFill>
                  <a:srgbClr val="FF9933"/>
                </a:solidFill>
              </a:rPr>
              <a:t>Exercice : </a:t>
            </a:r>
            <a:r>
              <a:rPr lang="en-GB" sz="2000" b="0" dirty="0">
                <a:solidFill>
                  <a:schemeClr val="tx2">
                    <a:lumMod val="50000"/>
                  </a:schemeClr>
                </a:solidFill>
              </a:rPr>
              <a:t>Prenez le temps de réfléchir aux questions suivantes et </a:t>
            </a:r>
            <a:r>
              <a:rPr lang="en-GB" sz="2000" b="0" dirty="0" err="1">
                <a:solidFill>
                  <a:schemeClr val="tx2">
                    <a:lumMod val="50000"/>
                  </a:schemeClr>
                </a:solidFill>
              </a:rPr>
              <a:t>notez</a:t>
            </a:r>
            <a:r>
              <a:rPr lang="en-GB" sz="2000" b="0" dirty="0">
                <a:solidFill>
                  <a:schemeClr val="tx2">
                    <a:lumMod val="50000"/>
                  </a:schemeClr>
                </a:solidFill>
              </a:rPr>
              <a:t> </a:t>
            </a:r>
            <a:r>
              <a:rPr lang="en-GB" sz="2000" b="0" dirty="0" err="1">
                <a:solidFill>
                  <a:schemeClr val="tx2">
                    <a:lumMod val="50000"/>
                  </a:schemeClr>
                </a:solidFill>
              </a:rPr>
              <a:t>vos</a:t>
            </a:r>
            <a:r>
              <a:rPr lang="en-GB" sz="2000" b="0" dirty="0">
                <a:solidFill>
                  <a:schemeClr val="tx2">
                    <a:lumMod val="50000"/>
                  </a:schemeClr>
                </a:solidFill>
              </a:rPr>
              <a:t> </a:t>
            </a:r>
            <a:r>
              <a:rPr lang="en-GB" sz="2000" b="0" dirty="0" err="1">
                <a:solidFill>
                  <a:schemeClr val="tx2">
                    <a:lumMod val="50000"/>
                  </a:schemeClr>
                </a:solidFill>
              </a:rPr>
              <a:t>réflexions</a:t>
            </a:r>
            <a:r>
              <a:rPr lang="en-GB" sz="2000" b="0" dirty="0">
                <a:solidFill>
                  <a:schemeClr val="tx2">
                    <a:lumMod val="50000"/>
                  </a:schemeClr>
                </a:solidFill>
              </a:rPr>
              <a:t>. </a:t>
            </a:r>
          </a:p>
        </p:txBody>
      </p:sp>
      <p:sp>
        <p:nvSpPr>
          <p:cNvPr id="6" name="ZoneTexte 5">
            <a:extLst>
              <a:ext uri="{FF2B5EF4-FFF2-40B4-BE49-F238E27FC236}">
                <a16:creationId xmlns:a16="http://schemas.microsoft.com/office/drawing/2014/main" id="{81F7179C-5738-464C-A934-2012BAD3E975}"/>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Tree>
    <p:extLst>
      <p:ext uri="{BB962C8B-B14F-4D97-AF65-F5344CB8AC3E}">
        <p14:creationId xmlns:p14="http://schemas.microsoft.com/office/powerpoint/2010/main" val="134298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3F6E7FAD-85A4-A96C-CF63-1B52B5B8E8A8}"/>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5F160BFB-5DFA-E2C9-5EC4-72B20E9F5D3B}"/>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9CBC134E-A63B-0EFE-63DF-70E8E5079BE6}"/>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08144423-D2E5-BE76-D363-CC6954F7525C}"/>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0" indent="0"/>
            <a:r>
              <a:rPr lang="en-GB" sz="2133" dirty="0"/>
              <a:t>Qu'avez-vous appris en remplissant votre Ikigai ? </a:t>
            </a:r>
          </a:p>
          <a:p>
            <a:pPr marL="0" indent="0"/>
            <a:endParaRPr lang="en-GB" sz="2133" dirty="0"/>
          </a:p>
          <a:p>
            <a:pPr marL="0" indent="0"/>
            <a:r>
              <a:rPr lang="en-GB" sz="2133" dirty="0"/>
              <a:t>Quelles sont les réflexions qui sont apparues au cours du processus ?</a:t>
            </a:r>
          </a:p>
          <a:p>
            <a:pPr marL="0" indent="0"/>
            <a:endParaRPr lang="en-GB" sz="2133" dirty="0"/>
          </a:p>
          <a:p>
            <a:pPr marL="0" indent="0"/>
            <a:r>
              <a:rPr lang="en-GB" sz="2133" dirty="0"/>
              <a:t>Quelle est la prochaine étape - comment aller de l'avant ?</a:t>
            </a:r>
          </a:p>
          <a:p>
            <a:pPr marL="0" indent="0"/>
            <a:endParaRPr lang="en-GB" sz="2133" dirty="0"/>
          </a:p>
          <a:p>
            <a:pPr marL="0" indent="0"/>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AE127F7D-3B42-0F2F-89EC-4EC1CF0509C7}"/>
              </a:ext>
            </a:extLst>
          </p:cNvPr>
          <p:cNvSpPr txBox="1">
            <a:spLocks noGrp="1"/>
          </p:cNvSpPr>
          <p:nvPr>
            <p:ph type="body" idx="2"/>
          </p:nvPr>
        </p:nvSpPr>
        <p:spPr>
          <a:xfrm>
            <a:off x="1753484" y="519231"/>
            <a:ext cx="10014491"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Prenez le temps de réfléchir aux questions suivantes et </a:t>
            </a:r>
            <a:r>
              <a:rPr lang="en-GB" sz="2133" b="0" dirty="0" err="1">
                <a:solidFill>
                  <a:schemeClr val="tx2">
                    <a:lumMod val="50000"/>
                  </a:schemeClr>
                </a:solidFill>
              </a:rPr>
              <a:t>notez</a:t>
            </a:r>
            <a:r>
              <a:rPr lang="en-GB" sz="2133" b="0" dirty="0">
                <a:solidFill>
                  <a:schemeClr val="tx2">
                    <a:lumMod val="50000"/>
                  </a:schemeClr>
                </a:solidFill>
              </a:rPr>
              <a:t> </a:t>
            </a:r>
            <a:r>
              <a:rPr lang="en-GB" sz="2133" b="0" dirty="0" err="1">
                <a:solidFill>
                  <a:schemeClr val="tx2">
                    <a:lumMod val="50000"/>
                  </a:schemeClr>
                </a:solidFill>
              </a:rPr>
              <a:t>vos</a:t>
            </a:r>
            <a:r>
              <a:rPr lang="en-GB" sz="2133" b="0" dirty="0">
                <a:solidFill>
                  <a:schemeClr val="tx2">
                    <a:lumMod val="50000"/>
                  </a:schemeClr>
                </a:solidFill>
              </a:rPr>
              <a:t> </a:t>
            </a:r>
            <a:r>
              <a:rPr lang="en-GB" sz="2133" b="0" dirty="0" err="1">
                <a:solidFill>
                  <a:schemeClr val="tx2">
                    <a:lumMod val="50000"/>
                  </a:schemeClr>
                </a:solidFill>
              </a:rPr>
              <a:t>réflexions</a:t>
            </a:r>
            <a:endParaRPr lang="en-GB" sz="2133" b="0" dirty="0">
              <a:solidFill>
                <a:schemeClr val="tx2">
                  <a:lumMod val="50000"/>
                </a:schemeClr>
              </a:solidFill>
            </a:endParaRPr>
          </a:p>
        </p:txBody>
      </p:sp>
      <p:sp>
        <p:nvSpPr>
          <p:cNvPr id="677" name="Google Shape;677;p17">
            <a:extLst>
              <a:ext uri="{FF2B5EF4-FFF2-40B4-BE49-F238E27FC236}">
                <a16:creationId xmlns:a16="http://schemas.microsoft.com/office/drawing/2014/main" id="{3DBCDCA8-F2CB-46DC-284C-39705C957C58}"/>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32AFE66F-3B65-A0D9-F93B-2AC574FB6F4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7E949DA2-9BB6-2A6C-6175-93CA3891DD2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E4595BF4-D220-088E-E857-2C048585D7C8}"/>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9C4D4EC6-0E1F-50CA-6F49-10B931943EEF}"/>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BD2E1DD2-D13C-AADE-FF0B-ACC9DA863411}"/>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6F91E0E1-0642-82D2-49CC-01029594CF3A}"/>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D2B3689-88E7-11BB-E8E2-D89D340DE4D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A7ECC6ED-79DB-54A6-2DE4-8468EB640058}"/>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A4BE1299-09FC-FC24-538D-82E6E6D5A2C0}"/>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6EBC0643-1330-E3A9-B6B0-A60ED77FC904}"/>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0A456EB2-69F7-72F0-6C89-7CA6E1BC31A6}"/>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DCB319F7-D766-2C51-439E-85A9B6E8D45F}"/>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4406C524-18EE-EF09-9F86-59C2C4F505DC}"/>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7244DEFF-4956-35B4-9678-BB2148072B9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7C7FD980-AC00-487D-1538-81E9B8A432AD}"/>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2B7B06D6-25D2-91B5-CC78-30AF66E8CA7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BC753E6-BFDC-3504-1B4C-4105A010E7D8}"/>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E.14</a:t>
            </a:r>
            <a:endParaRPr sz="4000" dirty="0">
              <a:solidFill>
                <a:srgbClr val="FF9934"/>
              </a:solidFill>
            </a:endParaRPr>
          </a:p>
        </p:txBody>
      </p:sp>
      <p:sp>
        <p:nvSpPr>
          <p:cNvPr id="3" name="ZoneTexte 2">
            <a:extLst>
              <a:ext uri="{FF2B5EF4-FFF2-40B4-BE49-F238E27FC236}">
                <a16:creationId xmlns:a16="http://schemas.microsoft.com/office/drawing/2014/main" id="{792DB88F-150C-9A6A-57B2-308621F2204B}"/>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Tree>
    <p:extLst>
      <p:ext uri="{BB962C8B-B14F-4D97-AF65-F5344CB8AC3E}">
        <p14:creationId xmlns:p14="http://schemas.microsoft.com/office/powerpoint/2010/main" val="564708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C0A1196F-C8B6-331F-D5C3-3612CC633410}"/>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20D7CEC2-EEFE-92A0-BC10-873CB2BE0752}"/>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3E23A3A2-53CC-C3E3-BF26-4EF6AA527514}"/>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1BE94DA6-969C-D45E-16F0-1B1F51B1C0E5}"/>
              </a:ext>
            </a:extLst>
          </p:cNvPr>
          <p:cNvSpPr txBox="1">
            <a:spLocks noGrp="1"/>
          </p:cNvSpPr>
          <p:nvPr>
            <p:ph type="body" idx="1"/>
          </p:nvPr>
        </p:nvSpPr>
        <p:spPr>
          <a:xfrm>
            <a:off x="652090" y="1804660"/>
            <a:ext cx="10095628" cy="4277445"/>
          </a:xfrm>
          <a:prstGeom prst="rect">
            <a:avLst/>
          </a:prstGeom>
          <a:noFill/>
          <a:ln>
            <a:noFill/>
          </a:ln>
        </p:spPr>
        <p:txBody>
          <a:bodyPr spcFirstLastPara="1" vert="horz" wrap="square" lIns="121901" tIns="121901" rIns="121901" bIns="121901" rtlCol="0" anchor="t" anchorCtr="0">
            <a:noAutofit/>
          </a:bodyPr>
          <a:lstStyle/>
          <a:p>
            <a:pPr marL="380990" indent="-380990">
              <a:lnSpc>
                <a:spcPct val="100000"/>
              </a:lnSpc>
              <a:buFont typeface="Wingdings" pitchFamily="2" charset="2"/>
              <a:buChar char="Ø"/>
            </a:pPr>
            <a:r>
              <a:rPr lang="en-GB" sz="2067" dirty="0"/>
              <a:t>Lisez le contexte théorique jusqu'à ce que vous compreniez le concept général des IDG.</a:t>
            </a:r>
          </a:p>
          <a:p>
            <a:pPr marL="380990" indent="-380990">
              <a:lnSpc>
                <a:spcPct val="100000"/>
              </a:lnSpc>
              <a:buFont typeface="Wingdings" pitchFamily="2" charset="2"/>
              <a:buChar char="Ø"/>
            </a:pPr>
            <a:endParaRPr lang="en-GB" sz="2067" dirty="0"/>
          </a:p>
          <a:p>
            <a:pPr marL="380990" indent="-380990">
              <a:lnSpc>
                <a:spcPct val="100000"/>
              </a:lnSpc>
              <a:buFont typeface="Wingdings" pitchFamily="2" charset="2"/>
              <a:buChar char="Ø"/>
            </a:pPr>
            <a:r>
              <a:rPr lang="en-GB" sz="2067" dirty="0"/>
              <a:t>Que sont les IDG ? (Petit clip) </a:t>
            </a:r>
            <a:r>
              <a:rPr lang="en-GB" sz="2067" dirty="0">
                <a:hlinkClick r:id="rId3"/>
              </a:rPr>
              <a:t>: https://www.youtube.com/watch?v=xsB5ci-rgGg</a:t>
            </a:r>
            <a:endParaRPr lang="en-GB" sz="2067" dirty="0"/>
          </a:p>
          <a:p>
            <a:pPr marL="380990" indent="-380990">
              <a:lnSpc>
                <a:spcPct val="100000"/>
              </a:lnSpc>
              <a:buFont typeface="Wingdings" pitchFamily="2" charset="2"/>
              <a:buChar char="Ø"/>
            </a:pPr>
            <a:endParaRPr lang="en-GB" sz="2067" dirty="0">
              <a:solidFill>
                <a:schemeClr val="tx2">
                  <a:lumMod val="50000"/>
                </a:schemeClr>
              </a:solidFill>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r>
              <a:rPr lang="sv-SE" sz="2067" dirty="0">
                <a:solidFill>
                  <a:schemeClr val="tx2">
                    <a:lumMod val="50000"/>
                  </a:schemeClr>
                </a:solidFill>
                <a:latin typeface="Calibri" panose="020F0502020204030204" pitchFamily="34" charset="0"/>
                <a:cs typeface="Calibri" panose="020F0502020204030204" pitchFamily="34" charset="0"/>
              </a:rPr>
              <a:t>Lignes directrices du processus </a:t>
            </a:r>
            <a:r>
              <a:rPr lang="sv-SE" sz="2067" u="sng" dirty="0">
                <a:solidFill>
                  <a:srgbClr val="1155CC"/>
                </a:solidFill>
                <a:latin typeface="Calibri" panose="020F0502020204030204" pitchFamily="34" charset="0"/>
                <a:cs typeface="Calibri" panose="020F0502020204030204" pitchFamily="34" charset="0"/>
                <a:hlinkClick r:id="rId4"/>
              </a:rPr>
              <a:t>: https://drive.google.com/file/d/1nM6eyTc_cr9_kLJAWYrkHTShlhgU9fXD/edit</a:t>
            </a:r>
            <a:endParaRPr lang="sv-SE" sz="2067" u="sng" dirty="0">
              <a:solidFill>
                <a:srgbClr val="1155CC"/>
              </a:solidFill>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endParaRPr lang="sv-SE" sz="2067" u="sng" dirty="0">
              <a:solidFill>
                <a:srgbClr val="1155CC"/>
              </a:solidFill>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r>
              <a:rPr lang="sv-SE" sz="2067" dirty="0">
                <a:solidFill>
                  <a:schemeClr val="tx2">
                    <a:lumMod val="50000"/>
                  </a:schemeClr>
                </a:solidFill>
                <a:latin typeface="Calibri" panose="020F0502020204030204" pitchFamily="34" charset="0"/>
                <a:cs typeface="Calibri" panose="020F0502020204030204" pitchFamily="34" charset="0"/>
              </a:rPr>
              <a:t>Processus </a:t>
            </a:r>
            <a:r>
              <a:rPr lang="sv-SE" sz="2067" dirty="0" err="1">
                <a:solidFill>
                  <a:schemeClr val="tx2">
                    <a:lumMod val="50000"/>
                  </a:schemeClr>
                </a:solidFill>
                <a:latin typeface="Calibri" panose="020F0502020204030204" pitchFamily="34" charset="0"/>
                <a:cs typeface="Calibri" panose="020F0502020204030204" pitchFamily="34" charset="0"/>
              </a:rPr>
              <a:t>global </a:t>
            </a:r>
            <a:r>
              <a:rPr lang="sv-SE" sz="2067" dirty="0">
                <a:solidFill>
                  <a:schemeClr val="tx2">
                    <a:lumMod val="50000"/>
                  </a:schemeClr>
                </a:solidFill>
                <a:latin typeface="Calibri" panose="020F0502020204030204" pitchFamily="34" charset="0"/>
                <a:cs typeface="Calibri" panose="020F0502020204030204" pitchFamily="34" charset="0"/>
              </a:rPr>
              <a:t>(version courte) </a:t>
            </a:r>
            <a:r>
              <a:rPr lang="sv-SE" sz="2067" u="sng" dirty="0">
                <a:solidFill>
                  <a:srgbClr val="1155CC"/>
                </a:solidFill>
                <a:latin typeface="Calibri" panose="020F0502020204030204" pitchFamily="34" charset="0"/>
                <a:cs typeface="Calibri" panose="020F0502020204030204" pitchFamily="34" charset="0"/>
                <a:hlinkClick r:id="rId5"/>
              </a:rPr>
              <a:t>: https://innerdevelopmentgoals.org/framework/</a:t>
            </a:r>
            <a:endParaRPr lang="sv-SE" sz="2067" dirty="0">
              <a:solidFill>
                <a:srgbClr val="000000"/>
              </a:solidFill>
              <a:latin typeface="Calibri" panose="020F0502020204030204" pitchFamily="34" charset="0"/>
              <a:cs typeface="Calibri" panose="020F0502020204030204" pitchFamily="34" charset="0"/>
            </a:endParaRPr>
          </a:p>
          <a:p>
            <a:br>
              <a:rPr lang="sv-SE" sz="2067" dirty="0">
                <a:latin typeface="Calibri" panose="020F0502020204030204" pitchFamily="34" charset="0"/>
                <a:cs typeface="Calibri" panose="020F0502020204030204" pitchFamily="34" charset="0"/>
              </a:rPr>
            </a:br>
            <a:br>
              <a:rPr lang="sv-SE" sz="2067" dirty="0">
                <a:latin typeface="Calibri" panose="020F0502020204030204" pitchFamily="34" charset="0"/>
                <a:cs typeface="Calibri" panose="020F0502020204030204" pitchFamily="34" charset="0"/>
              </a:rPr>
            </a:br>
            <a:endParaRPr lang="en-GB" sz="2067" dirty="0">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endParaRPr lang="en-GB" sz="2067" dirty="0"/>
          </a:p>
        </p:txBody>
      </p:sp>
      <p:sp>
        <p:nvSpPr>
          <p:cNvPr id="675" name="Google Shape;675;p17">
            <a:extLst>
              <a:ext uri="{FF2B5EF4-FFF2-40B4-BE49-F238E27FC236}">
                <a16:creationId xmlns:a16="http://schemas.microsoft.com/office/drawing/2014/main" id="{1E6A0821-3B40-5C2E-4895-18DB4AF4061E}"/>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err="1">
                <a:solidFill>
                  <a:schemeClr val="tx2">
                    <a:lumMod val="50000"/>
                  </a:schemeClr>
                </a:solidFill>
              </a:rPr>
              <a:t>Lisez</a:t>
            </a:r>
            <a:r>
              <a:rPr lang="en-GB" sz="2133" b="0" dirty="0">
                <a:solidFill>
                  <a:schemeClr val="tx2">
                    <a:lumMod val="50000"/>
                  </a:schemeClr>
                </a:solidFill>
              </a:rPr>
              <a:t>, </a:t>
            </a:r>
            <a:r>
              <a:rPr lang="en-GB" sz="2133" b="0" dirty="0" err="1">
                <a:solidFill>
                  <a:schemeClr val="tx2">
                    <a:lumMod val="50000"/>
                  </a:schemeClr>
                </a:solidFill>
              </a:rPr>
              <a:t>réfléchissez</a:t>
            </a:r>
            <a:r>
              <a:rPr lang="en-GB" sz="2133" b="0" dirty="0">
                <a:solidFill>
                  <a:schemeClr val="tx2">
                    <a:lumMod val="50000"/>
                  </a:schemeClr>
                </a:solidFill>
              </a:rPr>
              <a:t> et </a:t>
            </a:r>
            <a:r>
              <a:rPr lang="en-GB" sz="2133" b="0" dirty="0" err="1">
                <a:solidFill>
                  <a:schemeClr val="tx2">
                    <a:lumMod val="50000"/>
                  </a:schemeClr>
                </a:solidFill>
              </a:rPr>
              <a:t>discutez</a:t>
            </a:r>
            <a:endParaRPr lang="en-GB" sz="2133" b="0" dirty="0">
              <a:solidFill>
                <a:schemeClr val="tx2">
                  <a:lumMod val="50000"/>
                </a:schemeClr>
              </a:solidFill>
            </a:endParaRPr>
          </a:p>
        </p:txBody>
      </p:sp>
      <p:sp>
        <p:nvSpPr>
          <p:cNvPr id="677" name="Google Shape;677;p17">
            <a:extLst>
              <a:ext uri="{FF2B5EF4-FFF2-40B4-BE49-F238E27FC236}">
                <a16:creationId xmlns:a16="http://schemas.microsoft.com/office/drawing/2014/main" id="{8B35C960-3973-4626-C562-95436BDBBC35}"/>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E404E706-9D0C-D079-8FEA-B7B20C9314D6}"/>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2D503D8D-75ED-76E9-3FDA-CDC15E269581}"/>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AA5A68E-893C-E266-2C72-0AC879A35D64}"/>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A400C1B2-11AD-BB4D-94BF-0E7A2CA8CB59}"/>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3DFA1B76-A3E2-B56E-27C8-9E7C795F47E9}"/>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9DB8051D-7427-2045-4AF7-1F3FBD18CA51}"/>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9C83475-6DDC-6853-1741-42718B7AC8B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DA12A3FB-2DF4-8E30-2A59-E68A0B39F751}"/>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03C0C615-1A09-9478-C447-13B268420018}"/>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D47242B5-5010-926B-E461-810BCC0B0643}"/>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FB088CA-FA69-0B19-94C4-FDCB982D004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78C3CF51-6132-9544-73A3-ACDFF937C441}"/>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B88EF25-801D-0FC5-7150-941D37DABFD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7D630EA4-A6EC-2EF8-21CB-9B2670AC9275}"/>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6E4B0610-9513-F156-87EC-15B8398AFC66}"/>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D7FF30E3-891B-51D0-73FC-B6ECF9E00807}"/>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pic>
        <p:nvPicPr>
          <p:cNvPr id="2" name="Google Shape;382;p64">
            <a:extLst>
              <a:ext uri="{FF2B5EF4-FFF2-40B4-BE49-F238E27FC236}">
                <a16:creationId xmlns:a16="http://schemas.microsoft.com/office/drawing/2014/main" id="{EEAF626B-18B1-651F-7FFD-1A9DD23DA2BE}"/>
              </a:ext>
            </a:extLst>
          </p:cNvPr>
          <p:cNvPicPr preferRelativeResize="0"/>
          <p:nvPr/>
        </p:nvPicPr>
        <p:blipFill rotWithShape="1">
          <a:blip r:embed="rId6">
            <a:alphaModFix amt="70000"/>
          </a:blip>
          <a:srcRect/>
          <a:stretch/>
        </p:blipFill>
        <p:spPr>
          <a:xfrm flipH="1">
            <a:off x="9242697" y="4029166"/>
            <a:ext cx="3528051" cy="3559469"/>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3" name="Google Shape;899;p81">
            <a:extLst>
              <a:ext uri="{FF2B5EF4-FFF2-40B4-BE49-F238E27FC236}">
                <a16:creationId xmlns:a16="http://schemas.microsoft.com/office/drawing/2014/main" id="{A349B099-A651-5BCF-B140-51EB8A51E3FD}"/>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E.15</a:t>
            </a:r>
            <a:endParaRPr sz="4000" dirty="0">
              <a:solidFill>
                <a:srgbClr val="FF9934"/>
              </a:solidFill>
            </a:endParaRPr>
          </a:p>
        </p:txBody>
      </p:sp>
      <p:sp>
        <p:nvSpPr>
          <p:cNvPr id="4" name="ZoneTexte 3">
            <a:extLst>
              <a:ext uri="{FF2B5EF4-FFF2-40B4-BE49-F238E27FC236}">
                <a16:creationId xmlns:a16="http://schemas.microsoft.com/office/drawing/2014/main" id="{3FCDEF0E-5E33-9CA0-8799-4188BD85D544}"/>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Tree>
    <p:extLst>
      <p:ext uri="{BB962C8B-B14F-4D97-AF65-F5344CB8AC3E}">
        <p14:creationId xmlns:p14="http://schemas.microsoft.com/office/powerpoint/2010/main" val="3312651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2A013C93-516B-DB54-6524-4844FA07C637}"/>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CBDBE15D-7CE9-C7E1-E6A8-EC7FDC05CD1A}"/>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7E25F691-BE55-E652-1D3B-437AC6DAE232}"/>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D8B11793-5EB5-D48C-D8B5-2A387B9646B1}"/>
              </a:ext>
            </a:extLst>
          </p:cNvPr>
          <p:cNvSpPr txBox="1">
            <a:spLocks noGrp="1"/>
          </p:cNvSpPr>
          <p:nvPr>
            <p:ph type="body" idx="1"/>
          </p:nvPr>
        </p:nvSpPr>
        <p:spPr>
          <a:xfrm>
            <a:off x="724284" y="1686536"/>
            <a:ext cx="10881731" cy="4277445"/>
          </a:xfrm>
          <a:prstGeom prst="rect">
            <a:avLst/>
          </a:prstGeom>
          <a:noFill/>
          <a:ln>
            <a:noFill/>
          </a:ln>
        </p:spPr>
        <p:txBody>
          <a:bodyPr spcFirstLastPara="1" vert="horz" wrap="square" lIns="121901" tIns="121901" rIns="121901" bIns="121901" rtlCol="0" anchor="t" anchorCtr="0">
            <a:noAutofit/>
          </a:bodyPr>
          <a:lstStyle/>
          <a:p>
            <a:pPr marL="685786" indent="-380990">
              <a:buFont typeface="Wingdings" pitchFamily="2" charset="2"/>
              <a:buChar char="Ø"/>
            </a:pPr>
            <a:r>
              <a:rPr lang="sv-SE" sz="2000" b="1" dirty="0">
                <a:solidFill>
                  <a:schemeClr val="tx2">
                    <a:lumMod val="50000"/>
                  </a:schemeClr>
                </a:solidFill>
              </a:rPr>
              <a:t>Connaissance de soi et </a:t>
            </a:r>
            <a:r>
              <a:rPr lang="sv-SE" sz="2000" b="1" dirty="0" err="1">
                <a:solidFill>
                  <a:schemeClr val="tx2">
                    <a:lumMod val="50000"/>
                  </a:schemeClr>
                </a:solidFill>
              </a:rPr>
              <a:t>croissance </a:t>
            </a:r>
            <a:r>
              <a:rPr lang="sv-SE" sz="2000" b="1" dirty="0">
                <a:solidFill>
                  <a:schemeClr val="tx2">
                    <a:lumMod val="50000"/>
                  </a:schemeClr>
                </a:solidFill>
              </a:rPr>
              <a:t>: </a:t>
            </a:r>
            <a:r>
              <a:rPr lang="sv-SE" sz="2000" dirty="0" err="1">
                <a:solidFill>
                  <a:schemeClr val="tx2">
                    <a:lumMod val="50000"/>
                  </a:schemeClr>
                </a:solidFill>
              </a:rPr>
              <a:t>Comment mes modes de pensée </a:t>
            </a:r>
            <a:r>
              <a:rPr lang="sv-SE" sz="2000" dirty="0">
                <a:solidFill>
                  <a:schemeClr val="tx2">
                    <a:lumMod val="50000"/>
                  </a:schemeClr>
                </a:solidFill>
              </a:rPr>
              <a:t>et d'</a:t>
            </a:r>
            <a:r>
              <a:rPr lang="sv-SE" sz="2000" dirty="0" err="1">
                <a:solidFill>
                  <a:schemeClr val="tx2">
                    <a:lumMod val="50000"/>
                  </a:schemeClr>
                </a:solidFill>
              </a:rPr>
              <a:t>action actuels s'alignent-ils sur </a:t>
            </a:r>
            <a:r>
              <a:rPr lang="sv-SE" sz="2000" dirty="0">
                <a:solidFill>
                  <a:schemeClr val="tx2">
                    <a:lumMod val="50000"/>
                  </a:schemeClr>
                </a:solidFill>
              </a:rPr>
              <a:t>les </a:t>
            </a:r>
            <a:r>
              <a:rPr lang="sv-SE" sz="2000" dirty="0" err="1">
                <a:solidFill>
                  <a:schemeClr val="tx2">
                    <a:lumMod val="50000"/>
                  </a:schemeClr>
                </a:solidFill>
              </a:rPr>
              <a:t>compétences clés décrites </a:t>
            </a:r>
            <a:r>
              <a:rPr lang="sv-SE" sz="2000" dirty="0">
                <a:solidFill>
                  <a:schemeClr val="tx2">
                    <a:lumMod val="50000"/>
                  </a:schemeClr>
                </a:solidFill>
              </a:rPr>
              <a:t>dans les </a:t>
            </a:r>
            <a:r>
              <a:rPr lang="sv-SE" sz="2000" dirty="0" err="1">
                <a:solidFill>
                  <a:schemeClr val="tx2">
                    <a:lumMod val="50000"/>
                  </a:schemeClr>
                </a:solidFill>
              </a:rPr>
              <a:t>IDG </a:t>
            </a:r>
            <a:r>
              <a:rPr lang="sv-SE" sz="2000" dirty="0">
                <a:solidFill>
                  <a:schemeClr val="tx2">
                    <a:lumMod val="50000"/>
                  </a:schemeClr>
                </a:solidFill>
              </a:rPr>
              <a:t>? </a:t>
            </a:r>
            <a:r>
              <a:rPr lang="sv-SE" sz="2000" dirty="0" err="1">
                <a:solidFill>
                  <a:schemeClr val="tx2">
                    <a:lumMod val="50000"/>
                  </a:schemeClr>
                </a:solidFill>
              </a:rPr>
              <a:t>Où puis-je trouver des opportunités </a:t>
            </a:r>
            <a:r>
              <a:rPr lang="sv-SE" sz="2000" dirty="0">
                <a:solidFill>
                  <a:schemeClr val="tx2">
                    <a:lumMod val="50000"/>
                  </a:schemeClr>
                </a:solidFill>
              </a:rPr>
              <a:t>de </a:t>
            </a:r>
            <a:r>
              <a:rPr lang="sv-SE" sz="2000" dirty="0" err="1">
                <a:solidFill>
                  <a:schemeClr val="tx2">
                    <a:lumMod val="50000"/>
                  </a:schemeClr>
                </a:solidFill>
              </a:rPr>
              <a:t>croissance </a:t>
            </a:r>
            <a:r>
              <a:rPr lang="sv-SE" sz="2000" dirty="0">
                <a:solidFill>
                  <a:schemeClr val="tx2">
                    <a:lumMod val="50000"/>
                  </a:schemeClr>
                </a:solidFill>
              </a:rPr>
              <a:t>?</a:t>
            </a:r>
          </a:p>
          <a:p>
            <a:pPr marL="685786" indent="-380990">
              <a:buFont typeface="Wingdings" pitchFamily="2" charset="2"/>
              <a:buChar char="Ø"/>
            </a:pPr>
            <a:r>
              <a:rPr lang="sv-SE" sz="2000" b="1" dirty="0" err="1">
                <a:solidFill>
                  <a:schemeClr val="tx2">
                    <a:lumMod val="50000"/>
                  </a:schemeClr>
                </a:solidFill>
              </a:rPr>
              <a:t>Collaboration </a:t>
            </a:r>
            <a:r>
              <a:rPr lang="sv-SE" sz="2000" b="1" dirty="0">
                <a:solidFill>
                  <a:schemeClr val="tx2">
                    <a:lumMod val="50000"/>
                  </a:schemeClr>
                </a:solidFill>
              </a:rPr>
              <a:t>et connexion : </a:t>
            </a:r>
            <a:r>
              <a:rPr lang="sv-SE" sz="2000" dirty="0" err="1">
                <a:solidFill>
                  <a:schemeClr val="tx2">
                    <a:lumMod val="50000"/>
                  </a:schemeClr>
                </a:solidFill>
              </a:rPr>
              <a:t>Comment </a:t>
            </a:r>
            <a:r>
              <a:rPr lang="sv-SE" sz="2000" dirty="0">
                <a:solidFill>
                  <a:schemeClr val="tx2">
                    <a:lumMod val="50000"/>
                  </a:schemeClr>
                </a:solidFill>
              </a:rPr>
              <a:t>puis-je favoriser </a:t>
            </a:r>
            <a:r>
              <a:rPr lang="sv-SE" sz="2000" dirty="0" err="1">
                <a:solidFill>
                  <a:schemeClr val="tx2">
                    <a:lumMod val="50000"/>
                  </a:schemeClr>
                </a:solidFill>
              </a:rPr>
              <a:t>des relations plus significatives </a:t>
            </a:r>
            <a:r>
              <a:rPr lang="sv-SE" sz="2000" dirty="0">
                <a:solidFill>
                  <a:schemeClr val="tx2">
                    <a:lumMod val="50000"/>
                  </a:schemeClr>
                </a:solidFill>
              </a:rPr>
              <a:t>et </a:t>
            </a:r>
            <a:r>
              <a:rPr lang="sv-SE" sz="2000" dirty="0" err="1">
                <a:solidFill>
                  <a:schemeClr val="tx2">
                    <a:lumMod val="50000"/>
                  </a:schemeClr>
                </a:solidFill>
              </a:rPr>
              <a:t>créer </a:t>
            </a:r>
            <a:r>
              <a:rPr lang="sv-SE" sz="2000" dirty="0">
                <a:solidFill>
                  <a:schemeClr val="tx2">
                    <a:lumMod val="50000"/>
                  </a:schemeClr>
                </a:solidFill>
              </a:rPr>
              <a:t>un </a:t>
            </a:r>
            <a:r>
              <a:rPr lang="sv-SE" sz="2000" dirty="0" err="1">
                <a:solidFill>
                  <a:schemeClr val="tx2">
                    <a:lumMod val="50000"/>
                  </a:schemeClr>
                </a:solidFill>
              </a:rPr>
              <a:t>environnement d'apprentissage favorable </a:t>
            </a:r>
            <a:r>
              <a:rPr lang="sv-SE" sz="2000" dirty="0">
                <a:solidFill>
                  <a:schemeClr val="tx2">
                    <a:lumMod val="50000"/>
                  </a:schemeClr>
                </a:solidFill>
              </a:rPr>
              <a:t>pour </a:t>
            </a:r>
            <a:r>
              <a:rPr lang="sv-SE" sz="2000" dirty="0" err="1">
                <a:solidFill>
                  <a:schemeClr val="tx2">
                    <a:lumMod val="50000"/>
                  </a:schemeClr>
                </a:solidFill>
              </a:rPr>
              <a:t>moi-même </a:t>
            </a:r>
            <a:r>
              <a:rPr lang="sv-SE" sz="2000" dirty="0">
                <a:solidFill>
                  <a:schemeClr val="tx2">
                    <a:lumMod val="50000"/>
                  </a:schemeClr>
                </a:solidFill>
              </a:rPr>
              <a:t>et pour </a:t>
            </a:r>
            <a:r>
              <a:rPr lang="sv-SE" sz="2000" dirty="0" err="1">
                <a:solidFill>
                  <a:schemeClr val="tx2">
                    <a:lumMod val="50000"/>
                  </a:schemeClr>
                </a:solidFill>
              </a:rPr>
              <a:t>les autres </a:t>
            </a:r>
            <a:r>
              <a:rPr lang="sv-SE" sz="2000" dirty="0">
                <a:solidFill>
                  <a:schemeClr val="tx2">
                    <a:lumMod val="50000"/>
                  </a:schemeClr>
                </a:solidFill>
              </a:rPr>
              <a:t>?</a:t>
            </a:r>
          </a:p>
          <a:p>
            <a:pPr marL="685786" indent="-380990">
              <a:buFont typeface="Wingdings" pitchFamily="2" charset="2"/>
              <a:buChar char="Ø"/>
            </a:pPr>
            <a:r>
              <a:rPr lang="sv-SE" sz="2000" b="1" dirty="0" err="1">
                <a:solidFill>
                  <a:schemeClr val="tx2">
                    <a:lumMod val="50000"/>
                  </a:schemeClr>
                </a:solidFill>
              </a:rPr>
              <a:t>Complexité </a:t>
            </a:r>
            <a:r>
              <a:rPr lang="sv-SE" sz="2000" b="1" dirty="0">
                <a:solidFill>
                  <a:schemeClr val="tx2">
                    <a:lumMod val="50000"/>
                  </a:schemeClr>
                </a:solidFill>
              </a:rPr>
              <a:t>et </a:t>
            </a:r>
            <a:r>
              <a:rPr lang="sv-SE" sz="2000" b="1" dirty="0" err="1">
                <a:solidFill>
                  <a:schemeClr val="tx2">
                    <a:lumMod val="50000"/>
                  </a:schemeClr>
                </a:solidFill>
              </a:rPr>
              <a:t>résilience </a:t>
            </a:r>
            <a:r>
              <a:rPr lang="sv-SE" sz="2000" b="1" dirty="0">
                <a:solidFill>
                  <a:schemeClr val="tx2">
                    <a:lumMod val="50000"/>
                  </a:schemeClr>
                </a:solidFill>
              </a:rPr>
              <a:t>: </a:t>
            </a:r>
            <a:r>
              <a:rPr lang="sv-SE" sz="2000" dirty="0" err="1">
                <a:solidFill>
                  <a:schemeClr val="tx2">
                    <a:lumMod val="50000"/>
                  </a:schemeClr>
                </a:solidFill>
              </a:rPr>
              <a:t>De quelle manière </a:t>
            </a:r>
            <a:r>
              <a:rPr lang="sv-SE" sz="2000" dirty="0">
                <a:solidFill>
                  <a:schemeClr val="tx2">
                    <a:lumMod val="50000"/>
                  </a:schemeClr>
                </a:solidFill>
              </a:rPr>
              <a:t>est-ce que je </a:t>
            </a:r>
            <a:r>
              <a:rPr lang="sv-SE" sz="2000" dirty="0" err="1">
                <a:solidFill>
                  <a:schemeClr val="tx2">
                    <a:lumMod val="50000"/>
                  </a:schemeClr>
                </a:solidFill>
              </a:rPr>
              <a:t>gère l'incertitude </a:t>
            </a:r>
            <a:r>
              <a:rPr lang="sv-SE" sz="2000" dirty="0">
                <a:solidFill>
                  <a:schemeClr val="tx2">
                    <a:lumMod val="50000"/>
                  </a:schemeClr>
                </a:solidFill>
              </a:rPr>
              <a:t>et la </a:t>
            </a:r>
            <a:r>
              <a:rPr lang="sv-SE" sz="2000" dirty="0" err="1">
                <a:solidFill>
                  <a:schemeClr val="tx2">
                    <a:lumMod val="50000"/>
                  </a:schemeClr>
                </a:solidFill>
              </a:rPr>
              <a:t>complexité </a:t>
            </a:r>
            <a:r>
              <a:rPr lang="sv-SE" sz="2000" dirty="0">
                <a:solidFill>
                  <a:schemeClr val="tx2">
                    <a:lumMod val="50000"/>
                  </a:schemeClr>
                </a:solidFill>
              </a:rPr>
              <a:t>dans ma </a:t>
            </a:r>
            <a:r>
              <a:rPr lang="sv-SE" sz="2000" dirty="0" err="1">
                <a:solidFill>
                  <a:schemeClr val="tx2">
                    <a:lumMod val="50000"/>
                  </a:schemeClr>
                </a:solidFill>
              </a:rPr>
              <a:t>vie </a:t>
            </a:r>
            <a:r>
              <a:rPr lang="sv-SE" sz="2000" dirty="0">
                <a:solidFill>
                  <a:schemeClr val="tx2">
                    <a:lumMod val="50000"/>
                  </a:schemeClr>
                </a:solidFill>
              </a:rPr>
              <a:t>personnelle et </a:t>
            </a:r>
            <a:r>
              <a:rPr lang="sv-SE" sz="2000" dirty="0" err="1">
                <a:solidFill>
                  <a:schemeClr val="tx2">
                    <a:lumMod val="50000"/>
                  </a:schemeClr>
                </a:solidFill>
              </a:rPr>
              <a:t>professionnelle </a:t>
            </a:r>
            <a:r>
              <a:rPr lang="sv-SE" sz="2000" dirty="0">
                <a:solidFill>
                  <a:schemeClr val="tx2">
                    <a:lumMod val="50000"/>
                  </a:schemeClr>
                </a:solidFill>
              </a:rPr>
              <a:t>? </a:t>
            </a:r>
            <a:r>
              <a:rPr lang="sv-SE" sz="2000" dirty="0" err="1">
                <a:solidFill>
                  <a:schemeClr val="tx2">
                    <a:lumMod val="50000"/>
                  </a:schemeClr>
                </a:solidFill>
              </a:rPr>
              <a:t>Quelles stratégies pourraient m'aider à renforcer </a:t>
            </a:r>
            <a:r>
              <a:rPr lang="sv-SE" sz="2000" dirty="0">
                <a:solidFill>
                  <a:schemeClr val="tx2">
                    <a:lumMod val="50000"/>
                  </a:schemeClr>
                </a:solidFill>
              </a:rPr>
              <a:t>ma </a:t>
            </a:r>
            <a:r>
              <a:rPr lang="sv-SE" sz="2000" dirty="0" err="1">
                <a:solidFill>
                  <a:schemeClr val="tx2">
                    <a:lumMod val="50000"/>
                  </a:schemeClr>
                </a:solidFill>
              </a:rPr>
              <a:t>capacité d'adaptation </a:t>
            </a:r>
            <a:r>
              <a:rPr lang="sv-SE" sz="2000" dirty="0">
                <a:solidFill>
                  <a:schemeClr val="tx2">
                    <a:lumMod val="50000"/>
                  </a:schemeClr>
                </a:solidFill>
              </a:rPr>
              <a:t>?</a:t>
            </a:r>
          </a:p>
          <a:p>
            <a:pPr marL="685786" indent="-380990">
              <a:buFont typeface="Wingdings" pitchFamily="2" charset="2"/>
              <a:buChar char="Ø"/>
            </a:pPr>
            <a:r>
              <a:rPr lang="sv-SE" sz="2000" b="1" dirty="0" err="1">
                <a:solidFill>
                  <a:schemeClr val="tx2">
                    <a:lumMod val="50000"/>
                  </a:schemeClr>
                </a:solidFill>
              </a:rPr>
              <a:t>Objectif </a:t>
            </a:r>
            <a:r>
              <a:rPr lang="sv-SE" sz="2000" b="1" dirty="0">
                <a:solidFill>
                  <a:schemeClr val="tx2">
                    <a:lumMod val="50000"/>
                  </a:schemeClr>
                </a:solidFill>
              </a:rPr>
              <a:t>et motivation : </a:t>
            </a:r>
            <a:r>
              <a:rPr lang="sv-SE" sz="2000" dirty="0" err="1">
                <a:solidFill>
                  <a:schemeClr val="tx2">
                    <a:lumMod val="50000"/>
                  </a:schemeClr>
                </a:solidFill>
              </a:rPr>
              <a:t>Comment </a:t>
            </a:r>
            <a:r>
              <a:rPr lang="sv-SE" sz="2000" dirty="0">
                <a:solidFill>
                  <a:schemeClr val="tx2">
                    <a:lumMod val="50000"/>
                  </a:schemeClr>
                </a:solidFill>
              </a:rPr>
              <a:t>mon </a:t>
            </a:r>
            <a:r>
              <a:rPr lang="sv-SE" sz="2000" dirty="0" err="1">
                <a:solidFill>
                  <a:schemeClr val="tx2">
                    <a:lumMod val="50000"/>
                  </a:schemeClr>
                </a:solidFill>
              </a:rPr>
              <a:t>travail </a:t>
            </a:r>
            <a:r>
              <a:rPr lang="sv-SE" sz="2000" dirty="0">
                <a:solidFill>
                  <a:schemeClr val="tx2">
                    <a:lumMod val="50000"/>
                  </a:schemeClr>
                </a:solidFill>
              </a:rPr>
              <a:t>ou </a:t>
            </a:r>
            <a:r>
              <a:rPr lang="sv-SE" sz="2000" dirty="0" err="1">
                <a:solidFill>
                  <a:schemeClr val="tx2">
                    <a:lumMod val="50000"/>
                  </a:schemeClr>
                </a:solidFill>
              </a:rPr>
              <a:t>ma vie quotidienne contribuent-ils </a:t>
            </a:r>
            <a:r>
              <a:rPr lang="sv-SE" sz="2000" dirty="0">
                <a:solidFill>
                  <a:schemeClr val="tx2">
                    <a:lumMod val="50000"/>
                  </a:schemeClr>
                </a:solidFill>
              </a:rPr>
              <a:t>à </a:t>
            </a:r>
            <a:r>
              <a:rPr lang="sv-SE" sz="2000" dirty="0" err="1">
                <a:solidFill>
                  <a:schemeClr val="tx2">
                    <a:lumMod val="50000"/>
                  </a:schemeClr>
                </a:solidFill>
              </a:rPr>
              <a:t>un objectif plus important </a:t>
            </a:r>
            <a:r>
              <a:rPr lang="sv-SE" sz="2000" dirty="0">
                <a:solidFill>
                  <a:schemeClr val="tx2">
                    <a:lumMod val="50000"/>
                  </a:schemeClr>
                </a:solidFill>
              </a:rPr>
              <a:t>? </a:t>
            </a:r>
            <a:r>
              <a:rPr lang="sv-SE" sz="2000" dirty="0" err="1">
                <a:solidFill>
                  <a:schemeClr val="tx2">
                    <a:lumMod val="50000"/>
                  </a:schemeClr>
                </a:solidFill>
              </a:rPr>
              <a:t>Quels sont les aspects du cadre des IDG qui m'inspirent le plus </a:t>
            </a:r>
            <a:r>
              <a:rPr lang="sv-SE" sz="2000" dirty="0">
                <a:solidFill>
                  <a:schemeClr val="tx2">
                    <a:lumMod val="50000"/>
                  </a:schemeClr>
                </a:solidFill>
              </a:rPr>
              <a:t>?</a:t>
            </a:r>
          </a:p>
          <a:p>
            <a:pPr marL="685786" indent="-380990">
              <a:buFont typeface="Wingdings" pitchFamily="2" charset="2"/>
              <a:buChar char="Ø"/>
            </a:pPr>
            <a:r>
              <a:rPr lang="sv-SE" sz="2000" b="1" dirty="0" err="1">
                <a:solidFill>
                  <a:schemeClr val="tx2">
                    <a:lumMod val="50000"/>
                  </a:schemeClr>
                </a:solidFill>
              </a:rPr>
              <a:t>Application </a:t>
            </a:r>
            <a:r>
              <a:rPr lang="sv-SE" sz="2000" b="1" dirty="0">
                <a:solidFill>
                  <a:schemeClr val="tx2">
                    <a:lumMod val="50000"/>
                  </a:schemeClr>
                </a:solidFill>
              </a:rPr>
              <a:t>pratique : </a:t>
            </a:r>
            <a:r>
              <a:rPr lang="sv-SE" sz="2000" dirty="0" err="1">
                <a:solidFill>
                  <a:schemeClr val="tx2">
                    <a:lumMod val="50000"/>
                  </a:schemeClr>
                </a:solidFill>
              </a:rPr>
              <a:t>Comment </a:t>
            </a:r>
            <a:r>
              <a:rPr lang="sv-SE" sz="2000" dirty="0">
                <a:solidFill>
                  <a:schemeClr val="tx2">
                    <a:lumMod val="50000"/>
                  </a:schemeClr>
                </a:solidFill>
              </a:rPr>
              <a:t>puis-je </a:t>
            </a:r>
            <a:r>
              <a:rPr lang="sv-SE" sz="2000" dirty="0" err="1">
                <a:solidFill>
                  <a:schemeClr val="tx2">
                    <a:lumMod val="50000"/>
                  </a:schemeClr>
                </a:solidFill>
              </a:rPr>
              <a:t>intégrer </a:t>
            </a:r>
            <a:r>
              <a:rPr lang="sv-SE" sz="2000" dirty="0">
                <a:solidFill>
                  <a:schemeClr val="tx2">
                    <a:lumMod val="50000"/>
                  </a:schemeClr>
                </a:solidFill>
              </a:rPr>
              <a:t>les </a:t>
            </a:r>
            <a:r>
              <a:rPr lang="sv-SE" sz="2000" dirty="0" err="1">
                <a:solidFill>
                  <a:schemeClr val="tx2">
                    <a:lumMod val="50000"/>
                  </a:schemeClr>
                </a:solidFill>
              </a:rPr>
              <a:t>IDG dans </a:t>
            </a:r>
            <a:r>
              <a:rPr lang="sv-SE" sz="2000" dirty="0">
                <a:solidFill>
                  <a:schemeClr val="tx2">
                    <a:lumMod val="50000"/>
                  </a:schemeClr>
                </a:solidFill>
              </a:rPr>
              <a:t>mon </a:t>
            </a:r>
            <a:r>
              <a:rPr lang="sv-SE" sz="2000" dirty="0" err="1">
                <a:solidFill>
                  <a:schemeClr val="tx2">
                    <a:lumMod val="50000"/>
                  </a:schemeClr>
                </a:solidFill>
              </a:rPr>
              <a:t>propre développement </a:t>
            </a:r>
            <a:r>
              <a:rPr lang="sv-SE" sz="2000" dirty="0">
                <a:solidFill>
                  <a:schemeClr val="tx2">
                    <a:lumMod val="50000"/>
                  </a:schemeClr>
                </a:solidFill>
              </a:rPr>
              <a:t>ou </a:t>
            </a:r>
            <a:r>
              <a:rPr lang="sv-SE" sz="2000" dirty="0" err="1">
                <a:solidFill>
                  <a:schemeClr val="tx2">
                    <a:lumMod val="50000"/>
                  </a:schemeClr>
                </a:solidFill>
              </a:rPr>
              <a:t>au sein de </a:t>
            </a:r>
            <a:r>
              <a:rPr lang="sv-SE" sz="2000" dirty="0">
                <a:solidFill>
                  <a:schemeClr val="tx2">
                    <a:lumMod val="50000"/>
                  </a:schemeClr>
                </a:solidFill>
              </a:rPr>
              <a:t>mon </a:t>
            </a:r>
            <a:r>
              <a:rPr lang="sv-SE" sz="2000" dirty="0" err="1">
                <a:solidFill>
                  <a:schemeClr val="tx2">
                    <a:lumMod val="50000"/>
                  </a:schemeClr>
                </a:solidFill>
              </a:rPr>
              <a:t>organisation </a:t>
            </a:r>
            <a:r>
              <a:rPr lang="sv-SE" sz="2000" dirty="0">
                <a:solidFill>
                  <a:schemeClr val="tx2">
                    <a:lumMod val="50000"/>
                  </a:schemeClr>
                </a:solidFill>
              </a:rPr>
              <a:t>? </a:t>
            </a:r>
            <a:r>
              <a:rPr lang="sv-SE" sz="2000" dirty="0" err="1">
                <a:solidFill>
                  <a:schemeClr val="tx2">
                    <a:lumMod val="50000"/>
                  </a:schemeClr>
                </a:solidFill>
              </a:rPr>
              <a:t>Quelles sont les </a:t>
            </a:r>
            <a:r>
              <a:rPr lang="sv-SE" sz="2000" dirty="0">
                <a:solidFill>
                  <a:schemeClr val="tx2">
                    <a:lumMod val="50000"/>
                  </a:schemeClr>
                </a:solidFill>
              </a:rPr>
              <a:t>petites mesures </a:t>
            </a:r>
            <a:r>
              <a:rPr lang="sv-SE" sz="2000" dirty="0" err="1">
                <a:solidFill>
                  <a:schemeClr val="tx2">
                    <a:lumMod val="50000"/>
                  </a:schemeClr>
                </a:solidFill>
              </a:rPr>
              <a:t>que </a:t>
            </a:r>
            <a:r>
              <a:rPr lang="sv-SE" sz="2000" dirty="0">
                <a:solidFill>
                  <a:schemeClr val="tx2">
                    <a:lumMod val="50000"/>
                  </a:schemeClr>
                </a:solidFill>
              </a:rPr>
              <a:t>je </a:t>
            </a:r>
            <a:r>
              <a:rPr lang="sv-SE" sz="2000" dirty="0" err="1">
                <a:solidFill>
                  <a:schemeClr val="tx2">
                    <a:lumMod val="50000"/>
                  </a:schemeClr>
                </a:solidFill>
              </a:rPr>
              <a:t>peux prendre aujourd'hui </a:t>
            </a:r>
            <a:r>
              <a:rPr lang="sv-SE" sz="2000" dirty="0">
                <a:solidFill>
                  <a:schemeClr val="tx2">
                    <a:lumMod val="50000"/>
                  </a:schemeClr>
                </a:solidFill>
              </a:rPr>
              <a:t>pour avoir un </a:t>
            </a:r>
            <a:r>
              <a:rPr lang="sv-SE" sz="2000" dirty="0" err="1">
                <a:solidFill>
                  <a:schemeClr val="tx2">
                    <a:lumMod val="50000"/>
                  </a:schemeClr>
                </a:solidFill>
              </a:rPr>
              <a:t>impact significatif </a:t>
            </a:r>
            <a:r>
              <a:rPr lang="sv-SE" sz="2000" dirty="0">
                <a:solidFill>
                  <a:schemeClr val="tx2">
                    <a:lumMod val="50000"/>
                  </a:schemeClr>
                </a:solidFill>
              </a:rPr>
              <a:t>?</a:t>
            </a:r>
          </a:p>
          <a:p>
            <a:pPr marL="0" indent="0">
              <a:lnSpc>
                <a:spcPct val="100000"/>
              </a:lnSpc>
            </a:pPr>
            <a:endParaRPr lang="en-GB" sz="2000" dirty="0"/>
          </a:p>
        </p:txBody>
      </p:sp>
      <p:sp>
        <p:nvSpPr>
          <p:cNvPr id="677" name="Google Shape;677;p17">
            <a:extLst>
              <a:ext uri="{FF2B5EF4-FFF2-40B4-BE49-F238E27FC236}">
                <a16:creationId xmlns:a16="http://schemas.microsoft.com/office/drawing/2014/main" id="{D0F63084-89DB-2430-2434-2F876FE42328}"/>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FA75EB9D-BB33-07A3-8C83-AAA73142F30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03D5C594-A4B5-D82B-4CD1-15A87B5CA00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45849D68-96A5-0D58-6E26-B42604A98D96}"/>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0791DE00-E256-CE36-257E-EB702E3FB4B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964AD40F-1EE2-8CF1-42CB-A2B2AFAF259E}"/>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549E8693-72F6-D9DA-389B-1586B7B690D6}"/>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C74E38B6-79BA-12CD-5EB0-9E42D649FD2B}"/>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813967E-1CD4-CDC5-7F65-E90F556EEDF8}"/>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39259AA8-C1DD-331E-B4AA-113B27BEF7A3}"/>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C23E3147-41C7-709F-E74C-DC7E54C306EF}"/>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9B548AEE-BE5A-43BD-103C-EC8EDDDB6C7C}"/>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8CA28DEA-DB96-7A2F-50B9-C907F18244A1}"/>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E958D252-180D-28C4-E7AE-8398C176DD46}"/>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D9B88D74-4722-3D6A-F9D4-B7C97675CE52}"/>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ADF30A33-5706-97E0-C1C8-2F4D45DBE731}"/>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5D3CECBD-41CB-2A23-58FD-D537F9A61D3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pic>
        <p:nvPicPr>
          <p:cNvPr id="5" name="Google Shape;362;p63">
            <a:extLst>
              <a:ext uri="{FF2B5EF4-FFF2-40B4-BE49-F238E27FC236}">
                <a16:creationId xmlns:a16="http://schemas.microsoft.com/office/drawing/2014/main" id="{88227688-FC24-CFA6-AB61-1EB73B9AB694}"/>
              </a:ext>
            </a:extLst>
          </p:cNvPr>
          <p:cNvPicPr preferRelativeResize="0"/>
          <p:nvPr/>
        </p:nvPicPr>
        <p:blipFill rotWithShape="1">
          <a:blip r:embed="rId3">
            <a:alphaModFix amt="70000"/>
          </a:blip>
          <a:srcRect/>
          <a:stretch/>
        </p:blipFill>
        <p:spPr>
          <a:xfrm>
            <a:off x="-1410047" y="4585435"/>
            <a:ext cx="3046892" cy="3263035"/>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2" name="Google Shape;899;p81">
            <a:extLst>
              <a:ext uri="{FF2B5EF4-FFF2-40B4-BE49-F238E27FC236}">
                <a16:creationId xmlns:a16="http://schemas.microsoft.com/office/drawing/2014/main" id="{89EAE3B3-209C-66A6-3AE0-F2E5AEE931AA}"/>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E.15</a:t>
            </a:r>
            <a:endParaRPr sz="4000" dirty="0">
              <a:solidFill>
                <a:srgbClr val="FF9934"/>
              </a:solidFill>
            </a:endParaRPr>
          </a:p>
        </p:txBody>
      </p:sp>
      <p:sp>
        <p:nvSpPr>
          <p:cNvPr id="6" name="Google Shape;675;p17">
            <a:extLst>
              <a:ext uri="{FF2B5EF4-FFF2-40B4-BE49-F238E27FC236}">
                <a16:creationId xmlns:a16="http://schemas.microsoft.com/office/drawing/2014/main" id="{68A7275A-9D94-85F0-96DD-D0E6596CF92E}"/>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err="1">
                <a:solidFill>
                  <a:schemeClr val="tx2">
                    <a:lumMod val="50000"/>
                  </a:schemeClr>
                </a:solidFill>
              </a:rPr>
              <a:t>Lisez</a:t>
            </a:r>
            <a:r>
              <a:rPr lang="en-GB" sz="2133" b="0" dirty="0">
                <a:solidFill>
                  <a:schemeClr val="tx2">
                    <a:lumMod val="50000"/>
                  </a:schemeClr>
                </a:solidFill>
              </a:rPr>
              <a:t>, </a:t>
            </a:r>
            <a:r>
              <a:rPr lang="en-GB" sz="2133" b="0" dirty="0" err="1">
                <a:solidFill>
                  <a:schemeClr val="tx2">
                    <a:lumMod val="50000"/>
                  </a:schemeClr>
                </a:solidFill>
              </a:rPr>
              <a:t>réfléchissez</a:t>
            </a:r>
            <a:r>
              <a:rPr lang="en-GB" sz="2133" b="0" dirty="0">
                <a:solidFill>
                  <a:schemeClr val="tx2">
                    <a:lumMod val="50000"/>
                  </a:schemeClr>
                </a:solidFill>
              </a:rPr>
              <a:t> et </a:t>
            </a:r>
            <a:r>
              <a:rPr lang="en-GB" sz="2133" b="0" dirty="0" err="1">
                <a:solidFill>
                  <a:schemeClr val="tx2">
                    <a:lumMod val="50000"/>
                  </a:schemeClr>
                </a:solidFill>
              </a:rPr>
              <a:t>discutez</a:t>
            </a:r>
            <a:endParaRPr lang="en-GB" sz="2133" b="0" dirty="0">
              <a:solidFill>
                <a:schemeClr val="tx2">
                  <a:lumMod val="50000"/>
                </a:schemeClr>
              </a:solidFill>
            </a:endParaRPr>
          </a:p>
        </p:txBody>
      </p:sp>
      <p:sp>
        <p:nvSpPr>
          <p:cNvPr id="7" name="ZoneTexte 6">
            <a:extLst>
              <a:ext uri="{FF2B5EF4-FFF2-40B4-BE49-F238E27FC236}">
                <a16:creationId xmlns:a16="http://schemas.microsoft.com/office/drawing/2014/main" id="{C3D33D7B-05D1-0DE7-5BB3-D27366FA89E9}"/>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Tree>
    <p:extLst>
      <p:ext uri="{BB962C8B-B14F-4D97-AF65-F5344CB8AC3E}">
        <p14:creationId xmlns:p14="http://schemas.microsoft.com/office/powerpoint/2010/main" val="9792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0">
          <a:extLst>
            <a:ext uri="{FF2B5EF4-FFF2-40B4-BE49-F238E27FC236}">
              <a16:creationId xmlns:a16="http://schemas.microsoft.com/office/drawing/2014/main" id="{155796C4-F8B4-36FB-F18F-9C68FCB8BAF3}"/>
            </a:ext>
          </a:extLst>
        </p:cNvPr>
        <p:cNvGrpSpPr/>
        <p:nvPr/>
      </p:nvGrpSpPr>
      <p:grpSpPr>
        <a:xfrm>
          <a:off x="0" y="0"/>
          <a:ext cx="0" cy="0"/>
          <a:chOff x="0" y="0"/>
          <a:chExt cx="0" cy="0"/>
        </a:xfrm>
      </p:grpSpPr>
      <p:sp>
        <p:nvSpPr>
          <p:cNvPr id="1351" name="Google Shape;1351;p94">
            <a:extLst>
              <a:ext uri="{FF2B5EF4-FFF2-40B4-BE49-F238E27FC236}">
                <a16:creationId xmlns:a16="http://schemas.microsoft.com/office/drawing/2014/main" id="{004C7DC8-E815-AED4-AAA9-92D2B0B47BA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1352" name="Google Shape;1352;p94">
            <a:extLst>
              <a:ext uri="{FF2B5EF4-FFF2-40B4-BE49-F238E27FC236}">
                <a16:creationId xmlns:a16="http://schemas.microsoft.com/office/drawing/2014/main" id="{4BB75F2E-B7A0-F83D-0C87-1C68BC6727A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1353" name="Google Shape;1353;p94">
            <a:extLst>
              <a:ext uri="{FF2B5EF4-FFF2-40B4-BE49-F238E27FC236}">
                <a16:creationId xmlns:a16="http://schemas.microsoft.com/office/drawing/2014/main" id="{4270A9E6-277A-1669-24BD-EDE63C5A6CA4}"/>
              </a:ext>
            </a:extLst>
          </p:cNvPr>
          <p:cNvSpPr txBox="1">
            <a:spLocks noGrp="1"/>
          </p:cNvSpPr>
          <p:nvPr>
            <p:ph type="body" idx="1"/>
          </p:nvPr>
        </p:nvSpPr>
        <p:spPr>
          <a:xfrm>
            <a:off x="466241" y="1578250"/>
            <a:ext cx="11310399" cy="4330901"/>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r>
              <a:rPr lang="en-GB" sz="1467" dirty="0"/>
              <a:t>Meet Yourself at 90 est un exercice guidé qui vous aide à être présent à vos espoirs, vos rêves, vos priorités et vos valeurs en vous imaginant à la fête d'anniversaire de vos 90 ans. Cet exercice suscite parfois des émotions fortes. Quoi qu'il en soit, ce n'est pas grave. Vous êtes assez grand pour contenir toutes vos émotions.</a:t>
            </a:r>
          </a:p>
          <a:p>
            <a:pPr marL="0" indent="0">
              <a:lnSpc>
                <a:spcPct val="100000"/>
              </a:lnSpc>
            </a:pPr>
            <a:endParaRPr lang="en-GB" sz="1600" dirty="0"/>
          </a:p>
          <a:p>
            <a:pPr marL="380985" indent="-380985">
              <a:lnSpc>
                <a:spcPct val="100000"/>
              </a:lnSpc>
              <a:buFont typeface="Wingdings" pitchFamily="2" charset="2"/>
              <a:buChar char="Ø"/>
            </a:pPr>
            <a:r>
              <a:rPr lang="en-GB" sz="1467" dirty="0"/>
              <a:t>Asseyez-vous confortablement sur la chaise, le dos droit mais détendu. Laissez le corps se reposer en lui-même. Que pensez-vous de la pollution générée par les activités touristiques, notamment les déchets plastiques, la pollution sonore et la pollution des eaux usées ?</a:t>
            </a:r>
          </a:p>
          <a:p>
            <a:pPr marL="380985" indent="-380985">
              <a:lnSpc>
                <a:spcPct val="100000"/>
              </a:lnSpc>
              <a:buFont typeface="Wingdings" pitchFamily="2" charset="2"/>
              <a:buChar char="Ø"/>
            </a:pPr>
            <a:r>
              <a:rPr lang="en-GB" sz="1467" dirty="0"/>
              <a:t>Prenez conscience de l'endroit où vous vous trouvez en ce moment. Fermez doucement les yeux. Sentez que vous êtes complètement présent dans votre corps. Prenez conscience du contact des pieds avec le sol, des bras avec les jambes.</a:t>
            </a:r>
          </a:p>
          <a:p>
            <a:pPr marL="380985" indent="-380985">
              <a:lnSpc>
                <a:spcPct val="100000"/>
              </a:lnSpc>
              <a:buFont typeface="Wingdings" pitchFamily="2" charset="2"/>
              <a:buChar char="Ø"/>
            </a:pPr>
            <a:r>
              <a:rPr lang="en-GB" sz="1467" dirty="0"/>
              <a:t>Concentrez-vous maintenant sur votre respiration. Voyez comment votre souffle entre dans votre corps et en sort. Ne changez pas votre façon de respirer. Suivez simplement la respiration, souffle après souffle.</a:t>
            </a:r>
          </a:p>
          <a:p>
            <a:pPr marL="380985" indent="-380985">
              <a:lnSpc>
                <a:spcPct val="100000"/>
              </a:lnSpc>
              <a:buFont typeface="Wingdings" pitchFamily="2" charset="2"/>
              <a:buChar char="Ø"/>
            </a:pPr>
            <a:r>
              <a:rPr lang="en-GB" sz="1467" dirty="0"/>
              <a:t>Imaginez que vous avez réussi à avancer dans le temps et à devenir vous-même à l'âge de 90 ans. Vous pouvez décider librement de l'endroit où vous vous trouvez. Êtes-vous dans une pièce ? Êtes-vous à l'extérieur ? Décidez de l'aspect que vous souhaitez donner à l'endroit où vous vous trouvez. Imaginez que vous êtes là, placez-vous vraiment là.</a:t>
            </a:r>
          </a:p>
          <a:p>
            <a:pPr marL="380985" indent="-380985">
              <a:lnSpc>
                <a:spcPct val="100000"/>
              </a:lnSpc>
              <a:buFont typeface="Wingdings" pitchFamily="2" charset="2"/>
              <a:buChar char="Ø"/>
            </a:pPr>
            <a:r>
              <a:rPr lang="en-GB" sz="1467" dirty="0"/>
              <a:t>Vous recevrez bientôt la visite d'un ami ou d'un parent qui a compté ou compte beaucoup pour vous. Dans ce futur, tout le monde vit, donc tout le monde peut venir, même les personnes qui sont déjà mortes ou qui ne vivront peut-être plus quand vous aurez 90 ans. Décidez maintenant de ce que vous voulez que ces personnes importantes dans votre vie se souviennent de vous.</a:t>
            </a:r>
          </a:p>
          <a:p>
            <a:pPr marL="380985" indent="-380985">
              <a:lnSpc>
                <a:spcPct val="100000"/>
              </a:lnSpc>
              <a:buFont typeface="Wingdings" pitchFamily="2" charset="2"/>
              <a:buChar char="Ø"/>
            </a:pPr>
            <a:r>
              <a:rPr lang="en-GB" sz="1467" dirty="0"/>
              <a:t>Choisissez une personne. Laissez-la s'approcher de vous. Que voulez-vous que cette personne dise de vous en tant qu'ami, partenaire, fils/fille ou collègue ? Imaginez que cette personne le dise. Soyez courageux, imaginez que cette personne dit ce que vous souhaitez le plus qu'elle dise. Même si vous ne pensez pas avoir été à la hauteur de ce que vous voulez qu'elle dise, laissez-la le dire quand même. Ne retenez rien.</a:t>
            </a:r>
          </a:p>
        </p:txBody>
      </p:sp>
      <p:sp>
        <p:nvSpPr>
          <p:cNvPr id="1354" name="Google Shape;1354;p94">
            <a:extLst>
              <a:ext uri="{FF2B5EF4-FFF2-40B4-BE49-F238E27FC236}">
                <a16:creationId xmlns:a16="http://schemas.microsoft.com/office/drawing/2014/main" id="{4D564E89-FB69-F292-00B8-7B4049E99C3F}"/>
              </a:ext>
            </a:extLst>
          </p:cNvPr>
          <p:cNvSpPr txBox="1">
            <a:spLocks noGrp="1"/>
          </p:cNvSpPr>
          <p:nvPr>
            <p:ph type="body" idx="2"/>
          </p:nvPr>
        </p:nvSpPr>
        <p:spPr>
          <a:xfrm>
            <a:off x="1915555" y="510057"/>
            <a:ext cx="9638295" cy="80365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Rencontrez-vous à 90 ans</a:t>
            </a:r>
          </a:p>
        </p:txBody>
      </p:sp>
      <p:sp>
        <p:nvSpPr>
          <p:cNvPr id="1355" name="Google Shape;1355;p94">
            <a:extLst>
              <a:ext uri="{FF2B5EF4-FFF2-40B4-BE49-F238E27FC236}">
                <a16:creationId xmlns:a16="http://schemas.microsoft.com/office/drawing/2014/main" id="{F802C5D6-4CBD-B4DE-1BD3-11DC4015121D}"/>
              </a:ext>
            </a:extLst>
          </p:cNvPr>
          <p:cNvSpPr/>
          <p:nvPr/>
        </p:nvSpPr>
        <p:spPr>
          <a:xfrm rot="-5400000">
            <a:off x="260080" y="22420"/>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sp>
        <p:nvSpPr>
          <p:cNvPr id="1357" name="Google Shape;1357;p94">
            <a:extLst>
              <a:ext uri="{FF2B5EF4-FFF2-40B4-BE49-F238E27FC236}">
                <a16:creationId xmlns:a16="http://schemas.microsoft.com/office/drawing/2014/main" id="{B7CD8EF1-DBD3-1E0C-7D57-370461DA920A}"/>
              </a:ext>
            </a:extLst>
          </p:cNvPr>
          <p:cNvSpPr txBox="1">
            <a:spLocks noGrp="1"/>
          </p:cNvSpPr>
          <p:nvPr>
            <p:ph type="sldNum" idx="12"/>
          </p:nvPr>
        </p:nvSpPr>
        <p:spPr>
          <a:xfrm>
            <a:off x="11284488" y="6173689"/>
            <a:ext cx="636581" cy="621096"/>
          </a:xfrm>
          <a:prstGeom prst="rect">
            <a:avLst/>
          </a:prstGeom>
          <a:noFill/>
          <a:ln>
            <a:noFill/>
          </a:ln>
        </p:spPr>
        <p:txBody>
          <a:bodyPr spcFirstLastPara="1" vert="horz" wrap="square" lIns="121901" tIns="60933" rIns="121901" bIns="60933" rtlCol="0" anchor="ctr" anchorCtr="0">
            <a:noAutofit/>
          </a:bodyPr>
          <a:lstStyle/>
          <a:p>
            <a:fld id="{00000000-1234-1234-1234-123412341234}" type="slidenum">
              <a:rPr lang="en-GB" smtClean="0"/>
              <a:t>7</a:t>
            </a:fld>
            <a:endParaRPr lang="en-GB" dirty="0"/>
          </a:p>
        </p:txBody>
      </p:sp>
      <p:grpSp>
        <p:nvGrpSpPr>
          <p:cNvPr id="1358" name="Google Shape;1358;p94">
            <a:extLst>
              <a:ext uri="{FF2B5EF4-FFF2-40B4-BE49-F238E27FC236}">
                <a16:creationId xmlns:a16="http://schemas.microsoft.com/office/drawing/2014/main" id="{9C675C2F-3FAF-B4A3-CC7B-54F4C52F1CAC}"/>
              </a:ext>
            </a:extLst>
          </p:cNvPr>
          <p:cNvGrpSpPr/>
          <p:nvPr/>
        </p:nvGrpSpPr>
        <p:grpSpPr>
          <a:xfrm>
            <a:off x="392628" y="371961"/>
            <a:ext cx="1092307" cy="1079848"/>
            <a:chOff x="3987863" y="749845"/>
            <a:chExt cx="1138917" cy="1002207"/>
          </a:xfrm>
        </p:grpSpPr>
        <p:grpSp>
          <p:nvGrpSpPr>
            <p:cNvPr id="1359" name="Google Shape;1359;p94">
              <a:extLst>
                <a:ext uri="{FF2B5EF4-FFF2-40B4-BE49-F238E27FC236}">
                  <a16:creationId xmlns:a16="http://schemas.microsoft.com/office/drawing/2014/main" id="{1E283327-649F-468A-1DA5-926D401FD750}"/>
                </a:ext>
              </a:extLst>
            </p:cNvPr>
            <p:cNvGrpSpPr/>
            <p:nvPr/>
          </p:nvGrpSpPr>
          <p:grpSpPr>
            <a:xfrm>
              <a:off x="4384008" y="972375"/>
              <a:ext cx="346627" cy="558795"/>
              <a:chOff x="4384008" y="972375"/>
              <a:chExt cx="346627" cy="558795"/>
            </a:xfrm>
          </p:grpSpPr>
          <p:sp>
            <p:nvSpPr>
              <p:cNvPr id="1360" name="Google Shape;1360;p94">
                <a:extLst>
                  <a:ext uri="{FF2B5EF4-FFF2-40B4-BE49-F238E27FC236}">
                    <a16:creationId xmlns:a16="http://schemas.microsoft.com/office/drawing/2014/main" id="{7E1E1065-7995-17E4-F6E2-3CC5921D6D92}"/>
                  </a:ext>
                </a:extLst>
              </p:cNvPr>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1" name="Google Shape;1361;p94">
                <a:extLst>
                  <a:ext uri="{FF2B5EF4-FFF2-40B4-BE49-F238E27FC236}">
                    <a16:creationId xmlns:a16="http://schemas.microsoft.com/office/drawing/2014/main" id="{B248F2D7-E370-DD07-538B-F81079454428}"/>
                  </a:ext>
                </a:extLst>
              </p:cNvPr>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2" name="Google Shape;1362;p94">
                <a:extLst>
                  <a:ext uri="{FF2B5EF4-FFF2-40B4-BE49-F238E27FC236}">
                    <a16:creationId xmlns:a16="http://schemas.microsoft.com/office/drawing/2014/main" id="{260DD71B-ECF1-53E8-82AD-2D1AD787436B}"/>
                  </a:ext>
                </a:extLst>
              </p:cNvPr>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3" name="Google Shape;1363;p94">
                <a:extLst>
                  <a:ext uri="{FF2B5EF4-FFF2-40B4-BE49-F238E27FC236}">
                    <a16:creationId xmlns:a16="http://schemas.microsoft.com/office/drawing/2014/main" id="{43C1B90C-5933-0D43-7358-DE456B15EE08}"/>
                  </a:ext>
                </a:extLst>
              </p:cNvPr>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1364" name="Google Shape;1364;p94">
              <a:extLst>
                <a:ext uri="{FF2B5EF4-FFF2-40B4-BE49-F238E27FC236}">
                  <a16:creationId xmlns:a16="http://schemas.microsoft.com/office/drawing/2014/main" id="{D6A38E40-AEE8-AFAA-4AC8-A9564749AEE5}"/>
                </a:ext>
              </a:extLst>
            </p:cNvPr>
            <p:cNvGrpSpPr/>
            <p:nvPr/>
          </p:nvGrpSpPr>
          <p:grpSpPr>
            <a:xfrm>
              <a:off x="3987863" y="749845"/>
              <a:ext cx="1138917" cy="1002207"/>
              <a:chOff x="3987863" y="749845"/>
              <a:chExt cx="1138917" cy="1002207"/>
            </a:xfrm>
          </p:grpSpPr>
          <p:sp>
            <p:nvSpPr>
              <p:cNvPr id="1365" name="Google Shape;1365;p94">
                <a:extLst>
                  <a:ext uri="{FF2B5EF4-FFF2-40B4-BE49-F238E27FC236}">
                    <a16:creationId xmlns:a16="http://schemas.microsoft.com/office/drawing/2014/main" id="{FF8DE512-EABB-DCBA-8ABA-5F86EB8C1A5C}"/>
                  </a:ext>
                </a:extLst>
              </p:cNvPr>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6" name="Google Shape;1366;p94">
                <a:extLst>
                  <a:ext uri="{FF2B5EF4-FFF2-40B4-BE49-F238E27FC236}">
                    <a16:creationId xmlns:a16="http://schemas.microsoft.com/office/drawing/2014/main" id="{CA4586CE-64D0-6857-53E6-9B9806C03F3B}"/>
                  </a:ext>
                </a:extLst>
              </p:cNvPr>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7" name="Google Shape;1367;p94">
                <a:extLst>
                  <a:ext uri="{FF2B5EF4-FFF2-40B4-BE49-F238E27FC236}">
                    <a16:creationId xmlns:a16="http://schemas.microsoft.com/office/drawing/2014/main" id="{F3B0A24D-6772-AD7C-E684-2D5B3ACE6A4D}"/>
                  </a:ext>
                </a:extLst>
              </p:cNvPr>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8" name="Google Shape;1368;p94">
                <a:extLst>
                  <a:ext uri="{FF2B5EF4-FFF2-40B4-BE49-F238E27FC236}">
                    <a16:creationId xmlns:a16="http://schemas.microsoft.com/office/drawing/2014/main" id="{DE073C64-C71C-369A-AB3C-7F51E4C41B0E}"/>
                  </a:ext>
                </a:extLst>
              </p:cNvPr>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sp>
        <p:nvSpPr>
          <p:cNvPr id="2" name="Google Shape;899;p81">
            <a:extLst>
              <a:ext uri="{FF2B5EF4-FFF2-40B4-BE49-F238E27FC236}">
                <a16:creationId xmlns:a16="http://schemas.microsoft.com/office/drawing/2014/main" id="{30AE9BBD-F00B-9045-C427-03CBC4238B51}"/>
              </a:ext>
            </a:extLst>
          </p:cNvPr>
          <p:cNvSpPr txBox="1"/>
          <p:nvPr/>
        </p:nvSpPr>
        <p:spPr>
          <a:xfrm>
            <a:off x="70929" y="6367011"/>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E.16</a:t>
            </a:r>
            <a:endParaRPr sz="4000" dirty="0">
              <a:solidFill>
                <a:srgbClr val="FF9934"/>
              </a:solidFill>
            </a:endParaRPr>
          </a:p>
        </p:txBody>
      </p:sp>
      <p:sp>
        <p:nvSpPr>
          <p:cNvPr id="3" name="ZoneTexte 2">
            <a:extLst>
              <a:ext uri="{FF2B5EF4-FFF2-40B4-BE49-F238E27FC236}">
                <a16:creationId xmlns:a16="http://schemas.microsoft.com/office/drawing/2014/main" id="{50144112-9364-A27F-D252-549FF606C08C}"/>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Tree>
    <p:extLst>
      <p:ext uri="{BB962C8B-B14F-4D97-AF65-F5344CB8AC3E}">
        <p14:creationId xmlns:p14="http://schemas.microsoft.com/office/powerpoint/2010/main" val="2958534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7856B458-092B-F7A8-5610-F4E890162DE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2AD8DCCD-7782-07EA-6CE0-0F4CAD053593}"/>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5CB2B285-9301-ADC3-7079-696FE4CE8DC0}"/>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5DC974F6-6821-3EC3-6ACA-AEC86C6ED355}"/>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380990" indent="-380990">
              <a:buFont typeface="Wingdings" pitchFamily="2" charset="2"/>
              <a:buChar char="Ø"/>
            </a:pPr>
            <a:r>
              <a:rPr lang="en-GB" sz="2133" dirty="0"/>
              <a:t>Quels sont les autres parcours professionnels que vous pouvez identifier ? </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Y a-t-il des variantes des suggestions faites qui </a:t>
            </a:r>
            <a:r>
              <a:rPr lang="en-GB" sz="2133" dirty="0" err="1"/>
              <a:t>semblent</a:t>
            </a:r>
            <a:r>
              <a:rPr lang="en-GB" sz="2133" dirty="0"/>
              <a:t> </a:t>
            </a:r>
            <a:r>
              <a:rPr lang="en-GB" sz="2133" dirty="0" err="1"/>
              <a:t>résonner</a:t>
            </a:r>
            <a:r>
              <a:rPr lang="en-GB" sz="2133" dirty="0"/>
              <a:t> pour </a:t>
            </a:r>
            <a:r>
              <a:rPr lang="en-GB" sz="2133" dirty="0" err="1"/>
              <a:t>vous</a:t>
            </a:r>
            <a:r>
              <a:rPr lang="en-GB" sz="2133" dirty="0"/>
              <a:t> ? </a:t>
            </a:r>
            <a:br>
              <a:rPr lang="en-GB" sz="2133" dirty="0"/>
            </a:br>
            <a:r>
              <a:rPr lang="en-GB" sz="2133" dirty="0"/>
              <a:t>Lesquelles ?</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Réfléchissez à vos compétences actuelles - pas seulement celles liées au travail ou à l'éducation - et demandez-vous si elles pourraient être utilisées d'une nouvelle manière dans le secteur de l'écotourisme.</a:t>
            </a:r>
          </a:p>
          <a:p>
            <a:pPr marL="0" indent="0"/>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8635056E-28B4-50B9-FD8F-EE86E98AFCCD}"/>
              </a:ext>
            </a:extLst>
          </p:cNvPr>
          <p:cNvSpPr txBox="1">
            <a:spLocks noGrp="1"/>
          </p:cNvSpPr>
          <p:nvPr>
            <p:ph type="body" idx="2"/>
          </p:nvPr>
        </p:nvSpPr>
        <p:spPr>
          <a:xfrm>
            <a:off x="1754228" y="501186"/>
            <a:ext cx="101312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Prenez le temps de réfléchir aux questions suivantes et </a:t>
            </a:r>
            <a:r>
              <a:rPr lang="en-GB" sz="2133" b="0" dirty="0" err="1">
                <a:solidFill>
                  <a:schemeClr val="tx2">
                    <a:lumMod val="50000"/>
                  </a:schemeClr>
                </a:solidFill>
              </a:rPr>
              <a:t>notez</a:t>
            </a:r>
            <a:r>
              <a:rPr lang="en-GB" sz="2133" b="0" dirty="0">
                <a:solidFill>
                  <a:schemeClr val="tx2">
                    <a:lumMod val="50000"/>
                  </a:schemeClr>
                </a:solidFill>
              </a:rPr>
              <a:t> </a:t>
            </a:r>
            <a:r>
              <a:rPr lang="en-GB" sz="2133" b="0" dirty="0" err="1">
                <a:solidFill>
                  <a:schemeClr val="tx2">
                    <a:lumMod val="50000"/>
                  </a:schemeClr>
                </a:solidFill>
              </a:rPr>
              <a:t>vos</a:t>
            </a:r>
            <a:r>
              <a:rPr lang="en-GB" sz="2133" b="0" dirty="0">
                <a:solidFill>
                  <a:schemeClr val="tx2">
                    <a:lumMod val="50000"/>
                  </a:schemeClr>
                </a:solidFill>
              </a:rPr>
              <a:t> </a:t>
            </a:r>
            <a:r>
              <a:rPr lang="en-GB" sz="2133" b="0" dirty="0" err="1">
                <a:solidFill>
                  <a:schemeClr val="tx2">
                    <a:lumMod val="50000"/>
                  </a:schemeClr>
                </a:solidFill>
              </a:rPr>
              <a:t>réfléxions</a:t>
            </a:r>
            <a:endParaRPr lang="en-GB" sz="2133" b="0" dirty="0">
              <a:solidFill>
                <a:schemeClr val="tx2">
                  <a:lumMod val="50000"/>
                </a:schemeClr>
              </a:solidFill>
            </a:endParaRPr>
          </a:p>
        </p:txBody>
      </p:sp>
      <p:sp>
        <p:nvSpPr>
          <p:cNvPr id="677" name="Google Shape;677;p17">
            <a:extLst>
              <a:ext uri="{FF2B5EF4-FFF2-40B4-BE49-F238E27FC236}">
                <a16:creationId xmlns:a16="http://schemas.microsoft.com/office/drawing/2014/main" id="{7E624B34-A91C-8CA6-C33E-13CB2BE6665F}"/>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073CC38E-1E7F-C2FA-5707-26DB60145322}"/>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BFF623C4-2308-3EE6-A3DE-548222DA1C13}"/>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72E1DD0-8ECE-C6A5-3D5B-F397F503522A}"/>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C070968A-C0C0-8CCE-5D9B-442B1F194618}"/>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2C6324C8-D8D6-21D1-897A-7998111C5D15}"/>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4113C1A2-0B35-B65E-3AC2-51DAE5072DE6}"/>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835C997D-6065-40CC-0F1A-9AF0661F2A27}"/>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E583FB7-104E-9FB3-3859-B14CA128050D}"/>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B215BC19-C10D-0BE2-F892-65028E8A3642}"/>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EF58869D-D916-6A5D-B65E-F154355AE205}"/>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4B0E77B3-6BC5-8179-D946-BD38D786F382}"/>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FAEB3279-EE1A-EDF9-C8AC-181230E9A06C}"/>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832D6FA5-B28C-6A5B-11B8-01EB7DBB396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1C06995-845D-6DAF-340D-5DB24ABC3F59}"/>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A1DD8DBA-99F0-66D5-282A-A71169AF2ECE}"/>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57D3593C-0892-E5E1-66AF-111E94BE343D}"/>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1D4CD0F-369E-A511-0FD5-AE84704F1C6D}"/>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E.17</a:t>
            </a:r>
            <a:endParaRPr sz="4000" dirty="0">
              <a:solidFill>
                <a:srgbClr val="FF9934"/>
              </a:solidFill>
            </a:endParaRPr>
          </a:p>
        </p:txBody>
      </p:sp>
      <p:sp>
        <p:nvSpPr>
          <p:cNvPr id="3" name="ZoneTexte 2">
            <a:extLst>
              <a:ext uri="{FF2B5EF4-FFF2-40B4-BE49-F238E27FC236}">
                <a16:creationId xmlns:a16="http://schemas.microsoft.com/office/drawing/2014/main" id="{73F9EA56-5883-25FB-9D9C-3D0AB5EA3D87}"/>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Tree>
    <p:extLst>
      <p:ext uri="{BB962C8B-B14F-4D97-AF65-F5344CB8AC3E}">
        <p14:creationId xmlns:p14="http://schemas.microsoft.com/office/powerpoint/2010/main" val="3875844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0F37D6BA-13F2-25B7-2927-573118466642}"/>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0A95CC38-D16E-0447-C68A-D91DE1192898}"/>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51A9F60C-F7A6-E3CF-E1EE-A5EC3E5FF97B}"/>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31D04377-2A32-7C56-489F-09E9C9D26190}"/>
              </a:ext>
            </a:extLst>
          </p:cNvPr>
          <p:cNvSpPr txBox="1">
            <a:spLocks noGrp="1"/>
          </p:cNvSpPr>
          <p:nvPr>
            <p:ph type="body" idx="1"/>
          </p:nvPr>
        </p:nvSpPr>
        <p:spPr>
          <a:xfrm>
            <a:off x="652090" y="1804665"/>
            <a:ext cx="10530465" cy="4067515"/>
          </a:xfrm>
          <a:prstGeom prst="rect">
            <a:avLst/>
          </a:prstGeom>
          <a:noFill/>
          <a:ln>
            <a:noFill/>
          </a:ln>
        </p:spPr>
        <p:txBody>
          <a:bodyPr spcFirstLastPara="1" vert="horz" wrap="square" lIns="121901" tIns="121901" rIns="121901" bIns="121901" rtlCol="0" anchor="t" anchorCtr="0">
            <a:normAutofit fontScale="92500" lnSpcReduction="20000"/>
          </a:bodyPr>
          <a:lstStyle/>
          <a:p>
            <a:pPr marL="685786" indent="-380990" fontAlgn="base">
              <a:buFont typeface="Wingdings" pitchFamily="2" charset="2"/>
              <a:buChar char="Ø"/>
            </a:pPr>
            <a:r>
              <a:rPr lang="sv-SE" sz="2267" b="1" dirty="0" err="1">
                <a:solidFill>
                  <a:schemeClr val="tx2">
                    <a:lumMod val="50000"/>
                  </a:schemeClr>
                </a:solidFill>
                <a:latin typeface="Calibri" panose="020F0502020204030204" pitchFamily="34" charset="0"/>
                <a:cs typeface="Calibri" panose="020F0502020204030204" pitchFamily="34" charset="0"/>
              </a:rPr>
              <a:t>Réfléchissez </a:t>
            </a:r>
            <a:r>
              <a:rPr lang="sv-SE" sz="2267" b="1" dirty="0">
                <a:solidFill>
                  <a:schemeClr val="tx2">
                    <a:lumMod val="50000"/>
                  </a:schemeClr>
                </a:solidFill>
                <a:latin typeface="Calibri" panose="020F0502020204030204" pitchFamily="34" charset="0"/>
                <a:cs typeface="Calibri" panose="020F0502020204030204" pitchFamily="34" charset="0"/>
              </a:rPr>
              <a:t>à </a:t>
            </a:r>
            <a:r>
              <a:rPr lang="sv-SE" sz="2267" b="1" dirty="0" err="1">
                <a:solidFill>
                  <a:schemeClr val="tx2">
                    <a:lumMod val="50000"/>
                  </a:schemeClr>
                </a:solidFill>
                <a:latin typeface="Calibri" panose="020F0502020204030204" pitchFamily="34" charset="0"/>
                <a:cs typeface="Calibri" panose="020F0502020204030204" pitchFamily="34" charset="0"/>
              </a:rPr>
              <a:t>vos </a:t>
            </a:r>
            <a:r>
              <a:rPr lang="sv-SE" sz="2267" b="1" dirty="0">
                <a:solidFill>
                  <a:schemeClr val="tx2">
                    <a:lumMod val="50000"/>
                  </a:schemeClr>
                </a:solidFill>
                <a:latin typeface="Calibri" panose="020F0502020204030204" pitchFamily="34" charset="0"/>
                <a:cs typeface="Calibri" panose="020F0502020204030204" pitchFamily="34" charset="0"/>
              </a:rPr>
              <a:t>intérêts : </a:t>
            </a:r>
            <a:r>
              <a:rPr lang="sv-SE" sz="2267" dirty="0" err="1">
                <a:solidFill>
                  <a:schemeClr val="tx2">
                    <a:lumMod val="50000"/>
                  </a:schemeClr>
                </a:solidFill>
                <a:latin typeface="Calibri" panose="020F0502020204030204" pitchFamily="34" charset="0"/>
                <a:cs typeface="Calibri" panose="020F0502020204030204" pitchFamily="34" charset="0"/>
              </a:rPr>
              <a:t>Prenez le temps </a:t>
            </a:r>
            <a:r>
              <a:rPr lang="sv-SE" sz="2267" dirty="0">
                <a:solidFill>
                  <a:schemeClr val="tx2">
                    <a:lumMod val="50000"/>
                  </a:schemeClr>
                </a:solidFill>
                <a:latin typeface="Calibri" panose="020F0502020204030204" pitchFamily="34" charset="0"/>
                <a:cs typeface="Calibri" panose="020F0502020204030204" pitchFamily="34" charset="0"/>
              </a:rPr>
              <a:t>de </a:t>
            </a:r>
            <a:r>
              <a:rPr lang="sv-SE" sz="2267" dirty="0" err="1">
                <a:solidFill>
                  <a:schemeClr val="tx2">
                    <a:lumMod val="50000"/>
                  </a:schemeClr>
                </a:solidFill>
                <a:latin typeface="Calibri" panose="020F0502020204030204" pitchFamily="34" charset="0"/>
                <a:cs typeface="Calibri" panose="020F0502020204030204" pitchFamily="34" charset="0"/>
              </a:rPr>
              <a:t>réfléchir aux aspects de l'écotourisme qui vous intéressent le plus</a:t>
            </a:r>
            <a:r>
              <a:rPr lang="sv-SE" sz="2267" dirty="0">
                <a:solidFill>
                  <a:schemeClr val="tx2">
                    <a:lumMod val="50000"/>
                  </a:schemeClr>
                </a:solidFill>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a:solidFill>
                  <a:schemeClr val="tx2">
                    <a:lumMod val="50000"/>
                  </a:schemeClr>
                </a:solidFill>
                <a:latin typeface="Calibri" panose="020F0502020204030204" pitchFamily="34" charset="0"/>
                <a:cs typeface="Calibri" panose="020F0502020204030204" pitchFamily="34" charset="0"/>
              </a:rPr>
              <a:t>Recherche d'un </a:t>
            </a:r>
            <a:r>
              <a:rPr lang="sv-SE" sz="2267" b="1" dirty="0" err="1">
                <a:solidFill>
                  <a:schemeClr val="tx2">
                    <a:lumMod val="50000"/>
                  </a:schemeClr>
                </a:solidFill>
                <a:latin typeface="Calibri" panose="020F0502020204030204" pitchFamily="34" charset="0"/>
                <a:cs typeface="Calibri" panose="020F0502020204030204" pitchFamily="34" charset="0"/>
              </a:rPr>
              <a:t>plan de carrière </a:t>
            </a:r>
            <a:r>
              <a:rPr lang="sv-SE" sz="2267" b="1" dirty="0">
                <a:solidFill>
                  <a:schemeClr val="tx2">
                    <a:lumMod val="50000"/>
                  </a:schemeClr>
                </a:solidFill>
                <a:latin typeface="Calibri" panose="020F0502020204030204" pitchFamily="34" charset="0"/>
                <a:cs typeface="Calibri" panose="020F0502020204030204" pitchFamily="34" charset="0"/>
              </a:rPr>
              <a:t>: </a:t>
            </a:r>
            <a:r>
              <a:rPr lang="sv-SE" sz="2267" dirty="0" err="1">
                <a:solidFill>
                  <a:schemeClr val="tx2">
                    <a:lumMod val="50000"/>
                  </a:schemeClr>
                </a:solidFill>
                <a:latin typeface="Calibri" panose="020F0502020204030204" pitchFamily="34" charset="0"/>
                <a:cs typeface="Calibri" panose="020F0502020204030204" pitchFamily="34" charset="0"/>
              </a:rPr>
              <a:t>Explorer les </a:t>
            </a:r>
            <a:r>
              <a:rPr lang="sv-SE" sz="2267" dirty="0">
                <a:solidFill>
                  <a:schemeClr val="tx2">
                    <a:lumMod val="50000"/>
                  </a:schemeClr>
                </a:solidFill>
                <a:latin typeface="Calibri" panose="020F0502020204030204" pitchFamily="34" charset="0"/>
                <a:cs typeface="Calibri" panose="020F0502020204030204" pitchFamily="34" charset="0"/>
              </a:rPr>
              <a:t>différents </a:t>
            </a:r>
            <a:r>
              <a:rPr lang="sv-SE" sz="2267" dirty="0" err="1">
                <a:solidFill>
                  <a:schemeClr val="tx2">
                    <a:lumMod val="50000"/>
                  </a:schemeClr>
                </a:solidFill>
                <a:latin typeface="Calibri" panose="020F0502020204030204" pitchFamily="34" charset="0"/>
                <a:cs typeface="Calibri" panose="020F0502020204030204" pitchFamily="34" charset="0"/>
              </a:rPr>
              <a:t>rôles au sein de l'écotourisme </a:t>
            </a:r>
            <a:r>
              <a:rPr lang="sv-SE" sz="2267" dirty="0">
                <a:solidFill>
                  <a:schemeClr val="tx2">
                    <a:lumMod val="50000"/>
                  </a:schemeClr>
                </a:solidFill>
                <a:latin typeface="Calibri" panose="020F0502020204030204" pitchFamily="34" charset="0"/>
                <a:cs typeface="Calibri" panose="020F0502020204030204" pitchFamily="34" charset="0"/>
              </a:rPr>
              <a:t>et </a:t>
            </a:r>
            <a:r>
              <a:rPr lang="sv-SE" sz="2267" dirty="0" err="1">
                <a:solidFill>
                  <a:schemeClr val="tx2">
                    <a:lumMod val="50000"/>
                  </a:schemeClr>
                </a:solidFill>
                <a:latin typeface="Calibri" panose="020F0502020204030204" pitchFamily="34" charset="0"/>
                <a:cs typeface="Calibri" panose="020F0502020204030204" pitchFamily="34" charset="0"/>
              </a:rPr>
              <a:t>leurs exigences</a:t>
            </a:r>
            <a:r>
              <a:rPr lang="sv-SE" sz="2267" dirty="0">
                <a:solidFill>
                  <a:schemeClr val="tx2">
                    <a:lumMod val="50000"/>
                  </a:schemeClr>
                </a:solidFill>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err="1">
                <a:solidFill>
                  <a:schemeClr val="tx2">
                    <a:lumMod val="50000"/>
                  </a:schemeClr>
                </a:solidFill>
                <a:latin typeface="Calibri" panose="020F0502020204030204" pitchFamily="34" charset="0"/>
                <a:cs typeface="Calibri" panose="020F0502020204030204" pitchFamily="34" charset="0"/>
              </a:rPr>
              <a:t>Évaluer l'adéquation </a:t>
            </a:r>
            <a:r>
              <a:rPr lang="sv-SE" sz="2267" b="1" dirty="0">
                <a:solidFill>
                  <a:schemeClr val="tx2">
                    <a:lumMod val="50000"/>
                  </a:schemeClr>
                </a:solidFill>
                <a:latin typeface="Calibri" panose="020F0502020204030204" pitchFamily="34" charset="0"/>
                <a:cs typeface="Calibri" panose="020F0502020204030204" pitchFamily="34" charset="0"/>
              </a:rPr>
              <a:t>: </a:t>
            </a:r>
            <a:r>
              <a:rPr lang="sv-SE" sz="2267" dirty="0" err="1">
                <a:solidFill>
                  <a:schemeClr val="tx2">
                    <a:lumMod val="50000"/>
                  </a:schemeClr>
                </a:solidFill>
                <a:latin typeface="Calibri" panose="020F0502020204030204" pitchFamily="34" charset="0"/>
                <a:cs typeface="Calibri" panose="020F0502020204030204" pitchFamily="34" charset="0"/>
              </a:rPr>
              <a:t>Évaluez dans quelle mesure chaque parcours professionnel correspond à vos </a:t>
            </a:r>
            <a:r>
              <a:rPr lang="sv-SE" sz="2267" dirty="0">
                <a:solidFill>
                  <a:schemeClr val="tx2">
                    <a:lumMod val="50000"/>
                  </a:schemeClr>
                </a:solidFill>
                <a:latin typeface="Calibri" panose="020F0502020204030204" pitchFamily="34" charset="0"/>
                <a:cs typeface="Calibri" panose="020F0502020204030204" pitchFamily="34" charset="0"/>
              </a:rPr>
              <a:t>intérêts et à vos </a:t>
            </a:r>
            <a:r>
              <a:rPr lang="sv-SE" sz="2267" dirty="0" err="1">
                <a:solidFill>
                  <a:schemeClr val="tx2">
                    <a:lumMod val="50000"/>
                  </a:schemeClr>
                </a:solidFill>
                <a:latin typeface="Calibri" panose="020F0502020204030204" pitchFamily="34" charset="0"/>
                <a:cs typeface="Calibri" panose="020F0502020204030204" pitchFamily="34" charset="0"/>
              </a:rPr>
              <a:t>compétences</a:t>
            </a:r>
            <a:r>
              <a:rPr lang="sv-SE" sz="2267" dirty="0">
                <a:solidFill>
                  <a:schemeClr val="tx2">
                    <a:lumMod val="50000"/>
                  </a:schemeClr>
                </a:solidFill>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err="1">
                <a:solidFill>
                  <a:schemeClr val="tx2">
                    <a:lumMod val="50000"/>
                  </a:schemeClr>
                </a:solidFill>
                <a:latin typeface="Calibri" panose="020F0502020204030204" pitchFamily="34" charset="0"/>
                <a:cs typeface="Calibri" panose="020F0502020204030204" pitchFamily="34" charset="0"/>
              </a:rPr>
              <a:t>Demandez conseil </a:t>
            </a:r>
            <a:r>
              <a:rPr lang="sv-SE" sz="2267" b="1" dirty="0">
                <a:solidFill>
                  <a:schemeClr val="tx2">
                    <a:lumMod val="50000"/>
                  </a:schemeClr>
                </a:solidFill>
                <a:latin typeface="Calibri" panose="020F0502020204030204" pitchFamily="34" charset="0"/>
                <a:cs typeface="Calibri" panose="020F0502020204030204" pitchFamily="34" charset="0"/>
              </a:rPr>
              <a:t>: </a:t>
            </a:r>
            <a:r>
              <a:rPr lang="sv-SE" sz="2267" dirty="0">
                <a:solidFill>
                  <a:schemeClr val="tx2">
                    <a:lumMod val="50000"/>
                  </a:schemeClr>
                </a:solidFill>
                <a:latin typeface="Calibri" panose="020F0502020204030204" pitchFamily="34" charset="0"/>
                <a:cs typeface="Calibri" panose="020F0502020204030204" pitchFamily="34" charset="0"/>
              </a:rPr>
              <a:t>Demandez </a:t>
            </a:r>
            <a:r>
              <a:rPr lang="sv-SE" sz="2267" dirty="0" err="1">
                <a:solidFill>
                  <a:schemeClr val="tx2">
                    <a:lumMod val="50000"/>
                  </a:schemeClr>
                </a:solidFill>
                <a:latin typeface="Calibri" panose="020F0502020204030204" pitchFamily="34" charset="0"/>
                <a:cs typeface="Calibri" panose="020F0502020204030204" pitchFamily="34" charset="0"/>
              </a:rPr>
              <a:t>conseil </a:t>
            </a:r>
            <a:r>
              <a:rPr lang="sv-SE" sz="2267" dirty="0">
                <a:solidFill>
                  <a:schemeClr val="tx2">
                    <a:lumMod val="50000"/>
                  </a:schemeClr>
                </a:solidFill>
                <a:latin typeface="Calibri" panose="020F0502020204030204" pitchFamily="34" charset="0"/>
                <a:cs typeface="Calibri" panose="020F0502020204030204" pitchFamily="34" charset="0"/>
              </a:rPr>
              <a:t>à </a:t>
            </a:r>
            <a:r>
              <a:rPr lang="sv-SE" sz="2267" dirty="0" err="1">
                <a:solidFill>
                  <a:schemeClr val="tx2">
                    <a:lumMod val="50000"/>
                  </a:schemeClr>
                </a:solidFill>
                <a:latin typeface="Calibri" panose="020F0502020204030204" pitchFamily="34" charset="0"/>
                <a:cs typeface="Calibri" panose="020F0502020204030204" pitchFamily="34" charset="0"/>
              </a:rPr>
              <a:t>vos </a:t>
            </a:r>
            <a:r>
              <a:rPr lang="sv-SE" sz="2267" dirty="0">
                <a:solidFill>
                  <a:schemeClr val="tx2">
                    <a:lumMod val="50000"/>
                  </a:schemeClr>
                </a:solidFill>
                <a:latin typeface="Calibri" panose="020F0502020204030204" pitchFamily="34" charset="0"/>
                <a:cs typeface="Calibri" panose="020F0502020204030204" pitchFamily="34" charset="0"/>
              </a:rPr>
              <a:t>mentors ou à des </a:t>
            </a:r>
            <a:r>
              <a:rPr lang="sv-SE" sz="2267" dirty="0" err="1">
                <a:solidFill>
                  <a:schemeClr val="tx2">
                    <a:lumMod val="50000"/>
                  </a:schemeClr>
                </a:solidFill>
                <a:latin typeface="Calibri" panose="020F0502020204030204" pitchFamily="34" charset="0"/>
                <a:cs typeface="Calibri" panose="020F0502020204030204" pitchFamily="34" charset="0"/>
              </a:rPr>
              <a:t>professionnels </a:t>
            </a:r>
            <a:r>
              <a:rPr lang="sv-SE" sz="2267" dirty="0">
                <a:solidFill>
                  <a:schemeClr val="tx2">
                    <a:lumMod val="50000"/>
                  </a:schemeClr>
                </a:solidFill>
                <a:latin typeface="Calibri" panose="020F0502020204030204" pitchFamily="34" charset="0"/>
                <a:cs typeface="Calibri" panose="020F0502020204030204" pitchFamily="34" charset="0"/>
              </a:rPr>
              <a:t>du </a:t>
            </a:r>
            <a:r>
              <a:rPr lang="sv-SE" sz="2267" dirty="0" err="1">
                <a:solidFill>
                  <a:schemeClr val="tx2">
                    <a:lumMod val="50000"/>
                  </a:schemeClr>
                </a:solidFill>
                <a:latin typeface="Calibri" panose="020F0502020204030204" pitchFamily="34" charset="0"/>
                <a:cs typeface="Calibri" panose="020F0502020204030204" pitchFamily="34" charset="0"/>
              </a:rPr>
              <a:t>secteur</a:t>
            </a:r>
            <a:r>
              <a:rPr lang="sv-SE" sz="2267" dirty="0">
                <a:solidFill>
                  <a:schemeClr val="tx2">
                    <a:lumMod val="50000"/>
                  </a:schemeClr>
                </a:solidFill>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err="1">
                <a:solidFill>
                  <a:schemeClr val="tx2">
                    <a:lumMod val="50000"/>
                  </a:schemeClr>
                </a:solidFill>
                <a:latin typeface="Calibri" panose="020F0502020204030204" pitchFamily="34" charset="0"/>
                <a:cs typeface="Calibri" panose="020F0502020204030204" pitchFamily="34" charset="0"/>
              </a:rPr>
              <a:t>Pensez aux objectifs à </a:t>
            </a:r>
            <a:r>
              <a:rPr lang="sv-SE" sz="2267" b="1" dirty="0">
                <a:solidFill>
                  <a:schemeClr val="tx2">
                    <a:lumMod val="50000"/>
                  </a:schemeClr>
                </a:solidFill>
                <a:latin typeface="Calibri" panose="020F0502020204030204" pitchFamily="34" charset="0"/>
                <a:cs typeface="Calibri" panose="020F0502020204030204" pitchFamily="34" charset="0"/>
              </a:rPr>
              <a:t>long terme : </a:t>
            </a:r>
            <a:r>
              <a:rPr lang="sv-SE" sz="2267" dirty="0">
                <a:solidFill>
                  <a:schemeClr val="tx2">
                    <a:lumMod val="50000"/>
                  </a:schemeClr>
                </a:solidFill>
                <a:latin typeface="Calibri" panose="020F0502020204030204" pitchFamily="34" charset="0"/>
                <a:cs typeface="Calibri" panose="020F0502020204030204" pitchFamily="34" charset="0"/>
              </a:rPr>
              <a:t>Réfléchissez </a:t>
            </a:r>
            <a:r>
              <a:rPr lang="sv-SE" sz="2267" dirty="0" err="1">
                <a:solidFill>
                  <a:schemeClr val="tx2">
                    <a:lumMod val="50000"/>
                  </a:schemeClr>
                </a:solidFill>
                <a:latin typeface="Calibri" panose="020F0502020204030204" pitchFamily="34" charset="0"/>
                <a:cs typeface="Calibri" panose="020F0502020204030204" pitchFamily="34" charset="0"/>
              </a:rPr>
              <a:t>à la façon dont vous vous voyez </a:t>
            </a:r>
            <a:r>
              <a:rPr lang="sv-SE" sz="2267" dirty="0">
                <a:solidFill>
                  <a:schemeClr val="tx2">
                    <a:lumMod val="50000"/>
                  </a:schemeClr>
                </a:solidFill>
                <a:latin typeface="Calibri" panose="020F0502020204030204" pitchFamily="34" charset="0"/>
                <a:cs typeface="Calibri" panose="020F0502020204030204" pitchFamily="34" charset="0"/>
              </a:rPr>
              <a:t>dans l'</a:t>
            </a:r>
            <a:r>
              <a:rPr lang="sv-SE" sz="2267" dirty="0" err="1">
                <a:solidFill>
                  <a:schemeClr val="tx2">
                    <a:lumMod val="50000"/>
                  </a:schemeClr>
                </a:solidFill>
                <a:latin typeface="Calibri" panose="020F0502020204030204" pitchFamily="34" charset="0"/>
                <a:cs typeface="Calibri" panose="020F0502020204030204" pitchFamily="34" charset="0"/>
              </a:rPr>
              <a:t>avenir </a:t>
            </a:r>
            <a:r>
              <a:rPr lang="sv-SE" sz="2267" dirty="0">
                <a:solidFill>
                  <a:schemeClr val="tx2">
                    <a:lumMod val="50000"/>
                  </a:schemeClr>
                </a:solidFill>
                <a:latin typeface="Calibri" panose="020F0502020204030204" pitchFamily="34" charset="0"/>
                <a:cs typeface="Calibri" panose="020F0502020204030204" pitchFamily="34" charset="0"/>
              </a:rPr>
              <a:t>et à la </a:t>
            </a:r>
            <a:r>
              <a:rPr lang="sv-SE" sz="2267" dirty="0" err="1">
                <a:solidFill>
                  <a:schemeClr val="tx2">
                    <a:lumMod val="50000"/>
                  </a:schemeClr>
                </a:solidFill>
                <a:latin typeface="Calibri" panose="020F0502020204030204" pitchFamily="34" charset="0"/>
                <a:cs typeface="Calibri" panose="020F0502020204030204" pitchFamily="34" charset="0"/>
              </a:rPr>
              <a:t>manière dont chaque parcours professionnel </a:t>
            </a:r>
            <a:r>
              <a:rPr lang="sv-SE" sz="2267" dirty="0">
                <a:solidFill>
                  <a:schemeClr val="tx2">
                    <a:lumMod val="50000"/>
                  </a:schemeClr>
                </a:solidFill>
                <a:latin typeface="Calibri" panose="020F0502020204030204" pitchFamily="34" charset="0"/>
                <a:cs typeface="Calibri" panose="020F0502020204030204" pitchFamily="34" charset="0"/>
              </a:rPr>
              <a:t>s'inscrit </a:t>
            </a:r>
            <a:r>
              <a:rPr lang="sv-SE" sz="2267" dirty="0" err="1">
                <a:solidFill>
                  <a:schemeClr val="tx2">
                    <a:lumMod val="50000"/>
                  </a:schemeClr>
                </a:solidFill>
                <a:latin typeface="Calibri" panose="020F0502020204030204" pitchFamily="34" charset="0"/>
                <a:cs typeface="Calibri" panose="020F0502020204030204" pitchFamily="34" charset="0"/>
              </a:rPr>
              <a:t>dans cette </a:t>
            </a:r>
            <a:r>
              <a:rPr lang="sv-SE" sz="2267" dirty="0">
                <a:solidFill>
                  <a:schemeClr val="tx2">
                    <a:lumMod val="50000"/>
                  </a:schemeClr>
                </a:solidFill>
                <a:latin typeface="Calibri" panose="020F0502020204030204" pitchFamily="34" charset="0"/>
                <a:cs typeface="Calibri" panose="020F0502020204030204" pitchFamily="34" charset="0"/>
              </a:rPr>
              <a:t>vision.</a:t>
            </a:r>
          </a:p>
          <a:p>
            <a:pPr marL="685786" indent="-380990" fontAlgn="base">
              <a:buFont typeface="Wingdings" pitchFamily="2" charset="2"/>
              <a:buChar char="Ø"/>
            </a:pPr>
            <a:r>
              <a:rPr lang="sv-SE" sz="2267" b="1" dirty="0" err="1">
                <a:solidFill>
                  <a:schemeClr val="tx2">
                    <a:lumMod val="50000"/>
                  </a:schemeClr>
                </a:solidFill>
                <a:latin typeface="Calibri" panose="020F0502020204030204" pitchFamily="34" charset="0"/>
                <a:cs typeface="Calibri" panose="020F0502020204030204" pitchFamily="34" charset="0"/>
              </a:rPr>
              <a:t>Restez ouvert d'esprit </a:t>
            </a:r>
            <a:r>
              <a:rPr lang="sv-SE" sz="2267" b="1" dirty="0">
                <a:solidFill>
                  <a:schemeClr val="tx2">
                    <a:lumMod val="50000"/>
                  </a:schemeClr>
                </a:solidFill>
                <a:latin typeface="Calibri" panose="020F0502020204030204" pitchFamily="34" charset="0"/>
                <a:cs typeface="Calibri" panose="020F0502020204030204" pitchFamily="34" charset="0"/>
              </a:rPr>
              <a:t>: </a:t>
            </a:r>
            <a:r>
              <a:rPr lang="sv-SE" sz="2267" dirty="0">
                <a:solidFill>
                  <a:schemeClr val="tx2">
                    <a:lumMod val="50000"/>
                  </a:schemeClr>
                </a:solidFill>
                <a:latin typeface="Calibri" panose="020F0502020204030204" pitchFamily="34" charset="0"/>
                <a:cs typeface="Calibri" panose="020F0502020204030204" pitchFamily="34" charset="0"/>
              </a:rPr>
              <a:t>Soyez flexible et </a:t>
            </a:r>
            <a:r>
              <a:rPr lang="sv-SE" sz="2267" dirty="0" err="1">
                <a:solidFill>
                  <a:schemeClr val="tx2">
                    <a:lumMod val="50000"/>
                  </a:schemeClr>
                </a:solidFill>
                <a:latin typeface="Calibri" panose="020F0502020204030204" pitchFamily="34" charset="0"/>
                <a:cs typeface="Calibri" panose="020F0502020204030204" pitchFamily="34" charset="0"/>
              </a:rPr>
              <a:t>ouvert </a:t>
            </a:r>
            <a:r>
              <a:rPr lang="sv-SE" sz="2267" dirty="0">
                <a:solidFill>
                  <a:schemeClr val="tx2">
                    <a:lumMod val="50000"/>
                  </a:schemeClr>
                </a:solidFill>
                <a:latin typeface="Calibri" panose="020F0502020204030204" pitchFamily="34" charset="0"/>
                <a:cs typeface="Calibri" panose="020F0502020204030204" pitchFamily="34" charset="0"/>
              </a:rPr>
              <a:t>aux nouvelles </a:t>
            </a:r>
            <a:r>
              <a:rPr lang="sv-SE" sz="2267" dirty="0" err="1">
                <a:solidFill>
                  <a:schemeClr val="tx2">
                    <a:lumMod val="50000"/>
                  </a:schemeClr>
                </a:solidFill>
                <a:latin typeface="Calibri" panose="020F0502020204030204" pitchFamily="34" charset="0"/>
                <a:cs typeface="Calibri" panose="020F0502020204030204" pitchFamily="34" charset="0"/>
              </a:rPr>
              <a:t>opportunités qui peuvent se présenter</a:t>
            </a:r>
            <a:r>
              <a:rPr lang="sv-SE" sz="2267" dirty="0">
                <a:solidFill>
                  <a:schemeClr val="tx2">
                    <a:lumMod val="50000"/>
                  </a:schemeClr>
                </a:solidFill>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err="1">
                <a:solidFill>
                  <a:schemeClr val="tx2">
                    <a:lumMod val="50000"/>
                  </a:schemeClr>
                </a:solidFill>
                <a:latin typeface="Calibri" panose="020F0502020204030204" pitchFamily="34" charset="0"/>
                <a:cs typeface="Calibri" panose="020F0502020204030204" pitchFamily="34" charset="0"/>
              </a:rPr>
              <a:t>Passez à l'</a:t>
            </a:r>
            <a:r>
              <a:rPr lang="sv-SE" sz="2267" b="1" dirty="0">
                <a:solidFill>
                  <a:schemeClr val="tx2">
                    <a:lumMod val="50000"/>
                  </a:schemeClr>
                </a:solidFill>
                <a:latin typeface="Calibri" panose="020F0502020204030204" pitchFamily="34" charset="0"/>
                <a:cs typeface="Calibri" panose="020F0502020204030204" pitchFamily="34" charset="0"/>
              </a:rPr>
              <a:t>action : </a:t>
            </a:r>
            <a:r>
              <a:rPr lang="sv-SE" sz="2267" dirty="0">
                <a:solidFill>
                  <a:schemeClr val="tx2">
                    <a:lumMod val="50000"/>
                  </a:schemeClr>
                </a:solidFill>
                <a:latin typeface="Calibri" panose="020F0502020204030204" pitchFamily="34" charset="0"/>
                <a:cs typeface="Calibri" panose="020F0502020204030204" pitchFamily="34" charset="0"/>
              </a:rPr>
              <a:t>Commencez à </a:t>
            </a:r>
            <a:r>
              <a:rPr lang="sv-SE" sz="2267" dirty="0" err="1">
                <a:solidFill>
                  <a:schemeClr val="tx2">
                    <a:lumMod val="50000"/>
                  </a:schemeClr>
                </a:solidFill>
                <a:latin typeface="Calibri" panose="020F0502020204030204" pitchFamily="34" charset="0"/>
                <a:cs typeface="Calibri" panose="020F0502020204030204" pitchFamily="34" charset="0"/>
              </a:rPr>
              <a:t>prendre des </a:t>
            </a:r>
            <a:r>
              <a:rPr lang="sv-SE" sz="2267" dirty="0">
                <a:solidFill>
                  <a:schemeClr val="tx2">
                    <a:lumMod val="50000"/>
                  </a:schemeClr>
                </a:solidFill>
                <a:latin typeface="Calibri" panose="020F0502020204030204" pitchFamily="34" charset="0"/>
                <a:cs typeface="Calibri" panose="020F0502020204030204" pitchFamily="34" charset="0"/>
              </a:rPr>
              <a:t>mesures en </a:t>
            </a:r>
            <a:r>
              <a:rPr lang="sv-SE" sz="2267" dirty="0" err="1">
                <a:solidFill>
                  <a:schemeClr val="tx2">
                    <a:lumMod val="50000"/>
                  </a:schemeClr>
                </a:solidFill>
                <a:latin typeface="Calibri" panose="020F0502020204030204" pitchFamily="34" charset="0"/>
                <a:cs typeface="Calibri" panose="020F0502020204030204" pitchFamily="34" charset="0"/>
              </a:rPr>
              <a:t>vue de la carrière que vous </a:t>
            </a:r>
            <a:r>
              <a:rPr lang="sv-SE" sz="2267" dirty="0">
                <a:solidFill>
                  <a:schemeClr val="tx2">
                    <a:lumMod val="50000"/>
                  </a:schemeClr>
                </a:solidFill>
                <a:latin typeface="Calibri" panose="020F0502020204030204" pitchFamily="34" charset="0"/>
                <a:cs typeface="Calibri" panose="020F0502020204030204" pitchFamily="34" charset="0"/>
              </a:rPr>
              <a:t>avez choisie, </a:t>
            </a:r>
            <a:r>
              <a:rPr lang="sv-SE" sz="2267" dirty="0" err="1">
                <a:solidFill>
                  <a:schemeClr val="tx2">
                    <a:lumMod val="50000"/>
                  </a:schemeClr>
                </a:solidFill>
                <a:latin typeface="Calibri" panose="020F0502020204030204" pitchFamily="34" charset="0"/>
                <a:cs typeface="Calibri" panose="020F0502020204030204" pitchFamily="34" charset="0"/>
              </a:rPr>
              <a:t>qu'</a:t>
            </a:r>
            <a:r>
              <a:rPr lang="sv-SE" sz="2267" dirty="0">
                <a:solidFill>
                  <a:schemeClr val="tx2">
                    <a:lumMod val="50000"/>
                  </a:schemeClr>
                </a:solidFill>
                <a:latin typeface="Calibri" panose="020F0502020204030204" pitchFamily="34" charset="0"/>
                <a:cs typeface="Calibri" panose="020F0502020204030204" pitchFamily="34" charset="0"/>
              </a:rPr>
              <a:t>il</a:t>
            </a:r>
            <a:r>
              <a:rPr lang="sv-SE" sz="2267" dirty="0" err="1">
                <a:solidFill>
                  <a:schemeClr val="tx2">
                    <a:lumMod val="50000"/>
                  </a:schemeClr>
                </a:solidFill>
                <a:latin typeface="Calibri" panose="020F0502020204030204" pitchFamily="34" charset="0"/>
                <a:cs typeface="Calibri" panose="020F0502020204030204" pitchFamily="34" charset="0"/>
              </a:rPr>
              <a:t> s'agisse d'acquérir une expérience </a:t>
            </a:r>
            <a:r>
              <a:rPr lang="sv-SE" sz="2267" dirty="0">
                <a:solidFill>
                  <a:schemeClr val="tx2">
                    <a:lumMod val="50000"/>
                  </a:schemeClr>
                </a:solidFill>
                <a:latin typeface="Calibri" panose="020F0502020204030204" pitchFamily="34" charset="0"/>
                <a:cs typeface="Calibri" panose="020F0502020204030204" pitchFamily="34" charset="0"/>
              </a:rPr>
              <a:t>pertinente ou de </a:t>
            </a:r>
            <a:r>
              <a:rPr lang="sv-SE" sz="2267" dirty="0" err="1">
                <a:solidFill>
                  <a:schemeClr val="tx2">
                    <a:lumMod val="50000"/>
                  </a:schemeClr>
                </a:solidFill>
                <a:latin typeface="Calibri" panose="020F0502020204030204" pitchFamily="34" charset="0"/>
                <a:cs typeface="Calibri" panose="020F0502020204030204" pitchFamily="34" charset="0"/>
              </a:rPr>
              <a:t>poursuivre des études</a:t>
            </a:r>
            <a:r>
              <a:rPr lang="sv-SE" sz="2267" dirty="0">
                <a:solidFill>
                  <a:schemeClr val="tx2">
                    <a:lumMod val="50000"/>
                  </a:schemeClr>
                </a:solidFill>
                <a:latin typeface="Calibri" panose="020F0502020204030204" pitchFamily="34" charset="0"/>
                <a:cs typeface="Calibri" panose="020F0502020204030204" pitchFamily="34" charset="0"/>
              </a:rPr>
              <a:t>.</a:t>
            </a:r>
          </a:p>
          <a:p>
            <a:pPr marL="0" indent="0"/>
            <a:endParaRPr lang="en-GB" sz="2133" dirty="0"/>
          </a:p>
          <a:p>
            <a:pPr marL="0" indent="0"/>
            <a:endParaRPr lang="en-GB" sz="2133" dirty="0"/>
          </a:p>
          <a:p>
            <a:pPr marL="0" indent="0"/>
            <a:endParaRPr lang="en-GB" sz="2133" dirty="0"/>
          </a:p>
          <a:p>
            <a:pPr marL="0" indent="0"/>
            <a:endParaRPr lang="en-GB" sz="2133" dirty="0"/>
          </a:p>
          <a:p>
            <a:pPr marL="0" indent="0"/>
            <a:endParaRPr lang="en-GB" sz="2133" dirty="0"/>
          </a:p>
        </p:txBody>
      </p:sp>
      <p:sp>
        <p:nvSpPr>
          <p:cNvPr id="677" name="Google Shape;677;p17">
            <a:extLst>
              <a:ext uri="{FF2B5EF4-FFF2-40B4-BE49-F238E27FC236}">
                <a16:creationId xmlns:a16="http://schemas.microsoft.com/office/drawing/2014/main" id="{9125E536-579E-9D81-8EE5-AD90D0D92AEE}"/>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8C315225-7C08-FE2F-AC43-3AE1F6AF9537}"/>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68F32FB5-3E10-6967-1126-8C4791BC8BE3}"/>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8877D034-66A3-3328-CE09-8582B546ACB9}"/>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D73A445D-FF0D-743C-10E4-A88A65AB6881}"/>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A9098F4B-7143-0E22-B952-44596582BE68}"/>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E982A9F7-9776-7C6D-9F62-8F43CAA76A9D}"/>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4A7300E4-6561-3F43-76AD-B93F99A45FA7}"/>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23005455-0FF0-38C5-7B44-00387A21AF12}"/>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D06FED05-614B-5327-9744-E9582BAEBC1D}"/>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F80A6E00-42B8-26BE-BEF6-497010BA5FD9}"/>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7CBB1BB4-799E-9675-67F6-DAF359C79437}"/>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516D6F1A-AC1B-5048-CFD8-3E308F8DCAC4}"/>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0E7AA0F-5319-BF66-381D-DF570C0F2B8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4B51A0E4-2DC7-70CD-4A9F-BF6050F0F2D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4A6C64EB-78A8-AEAD-6E5D-320134CBB1FD}"/>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2703639D-C7F6-1F88-CDD9-409D5F75FE11}"/>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368473E-D9C6-0EC6-7932-591AB3C0E584}"/>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E.18</a:t>
            </a:r>
            <a:endParaRPr sz="4000" dirty="0">
              <a:solidFill>
                <a:srgbClr val="FF9934"/>
              </a:solidFill>
            </a:endParaRPr>
          </a:p>
        </p:txBody>
      </p:sp>
      <p:sp>
        <p:nvSpPr>
          <p:cNvPr id="3" name="ZoneTexte 2">
            <a:extLst>
              <a:ext uri="{FF2B5EF4-FFF2-40B4-BE49-F238E27FC236}">
                <a16:creationId xmlns:a16="http://schemas.microsoft.com/office/drawing/2014/main" id="{E86EF0E9-7A48-2E72-FFE1-AF5F95E091C1}"/>
              </a:ext>
            </a:extLst>
          </p:cNvPr>
          <p:cNvSpPr txBox="1"/>
          <p:nvPr/>
        </p:nvSpPr>
        <p:spPr>
          <a:xfrm>
            <a:off x="6978186" y="6381757"/>
            <a:ext cx="4306303" cy="235898"/>
          </a:xfrm>
          <a:prstGeom prst="rect">
            <a:avLst/>
          </a:prstGeom>
          <a:solidFill>
            <a:schemeClr val="bg1"/>
          </a:solidFill>
        </p:spPr>
        <p:txBody>
          <a:bodyPr wrap="square" rtlCol="0">
            <a:spAutoFit/>
          </a:bodyPr>
          <a:lstStyle/>
          <a:p>
            <a:r>
              <a:rPr lang="fr-FR" sz="933" dirty="0">
                <a:solidFill>
                  <a:schemeClr val="tx1">
                    <a:lumMod val="65000"/>
                    <a:lumOff val="35000"/>
                  </a:schemeClr>
                </a:solidFill>
              </a:rPr>
              <a:t>GRASSROOTS YOUNG ENTREPRENEURS IN ECO-HEALTH TOURISM</a:t>
            </a:r>
          </a:p>
        </p:txBody>
      </p:sp>
      <p:sp>
        <p:nvSpPr>
          <p:cNvPr id="6" name="Google Shape;675;p17">
            <a:extLst>
              <a:ext uri="{FF2B5EF4-FFF2-40B4-BE49-F238E27FC236}">
                <a16:creationId xmlns:a16="http://schemas.microsoft.com/office/drawing/2014/main" id="{1ECFF221-9743-356D-FB14-C9F030F4453B}"/>
              </a:ext>
            </a:extLst>
          </p:cNvPr>
          <p:cNvSpPr txBox="1">
            <a:spLocks noGrp="1"/>
          </p:cNvSpPr>
          <p:nvPr>
            <p:ph type="body" idx="2"/>
          </p:nvPr>
        </p:nvSpPr>
        <p:spPr>
          <a:xfrm>
            <a:off x="1754228" y="501186"/>
            <a:ext cx="101312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Prenez le temps de réfléchir aux questions suivantes et </a:t>
            </a:r>
            <a:r>
              <a:rPr lang="en-GB" sz="2133" b="0" dirty="0" err="1">
                <a:solidFill>
                  <a:schemeClr val="tx2">
                    <a:lumMod val="50000"/>
                  </a:schemeClr>
                </a:solidFill>
              </a:rPr>
              <a:t>notez</a:t>
            </a:r>
            <a:r>
              <a:rPr lang="en-GB" sz="2133" b="0" dirty="0">
                <a:solidFill>
                  <a:schemeClr val="tx2">
                    <a:lumMod val="50000"/>
                  </a:schemeClr>
                </a:solidFill>
              </a:rPr>
              <a:t> </a:t>
            </a:r>
            <a:r>
              <a:rPr lang="en-GB" sz="2133" b="0" dirty="0" err="1">
                <a:solidFill>
                  <a:schemeClr val="tx2">
                    <a:lumMod val="50000"/>
                  </a:schemeClr>
                </a:solidFill>
              </a:rPr>
              <a:t>vos</a:t>
            </a:r>
            <a:r>
              <a:rPr lang="en-GB" sz="2133" b="0" dirty="0">
                <a:solidFill>
                  <a:schemeClr val="tx2">
                    <a:lumMod val="50000"/>
                  </a:schemeClr>
                </a:solidFill>
              </a:rPr>
              <a:t> </a:t>
            </a:r>
            <a:r>
              <a:rPr lang="en-GB" sz="2133" b="0" dirty="0" err="1">
                <a:solidFill>
                  <a:schemeClr val="tx2">
                    <a:lumMod val="50000"/>
                  </a:schemeClr>
                </a:solidFill>
              </a:rPr>
              <a:t>réfléxions</a:t>
            </a:r>
            <a:endParaRPr lang="en-GB" sz="2133" b="0" dirty="0">
              <a:solidFill>
                <a:schemeClr val="tx2">
                  <a:lumMod val="50000"/>
                </a:schemeClr>
              </a:solidFill>
            </a:endParaRPr>
          </a:p>
        </p:txBody>
      </p:sp>
    </p:spTree>
    <p:extLst>
      <p:ext uri="{BB962C8B-B14F-4D97-AF65-F5344CB8AC3E}">
        <p14:creationId xmlns:p14="http://schemas.microsoft.com/office/powerpoint/2010/main" val="1233368438"/>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TotalTime>
  <Words>1437</Words>
  <Application>Microsoft Macintosh PowerPoint</Application>
  <PresentationFormat>Bredbild</PresentationFormat>
  <Paragraphs>96</Paragraphs>
  <Slides>10</Slides>
  <Notes>10</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10</vt:i4>
      </vt:variant>
    </vt:vector>
  </HeadingPairs>
  <TitlesOfParts>
    <vt:vector size="17" baseType="lpstr">
      <vt:lpstr>Aptos</vt:lpstr>
      <vt:lpstr>Aptos Display</vt:lpstr>
      <vt:lpstr>Arial</vt:lpstr>
      <vt:lpstr>Calibri</vt:lpstr>
      <vt:lpstr>Montserrat Light</vt:lpstr>
      <vt:lpstr>Wingdings</vt:lpstr>
      <vt:lpstr>Office-tema</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Moa Nilsson</dc:creator>
  <cp:lastModifiedBy>Moa Nilsson</cp:lastModifiedBy>
  <cp:revision>5</cp:revision>
  <dcterms:created xsi:type="dcterms:W3CDTF">2025-02-03T22:38:38Z</dcterms:created>
  <dcterms:modified xsi:type="dcterms:W3CDTF">2025-05-05T14:38:59Z</dcterms:modified>
</cp:coreProperties>
</file>