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8"/>
  </p:notesMasterIdLst>
  <p:handoutMasterIdLst>
    <p:handoutMasterId r:id="rId9"/>
  </p:handoutMasterIdLst>
  <p:sldIdLst>
    <p:sldId id="280" r:id="rId5"/>
    <p:sldId id="303" r:id="rId6"/>
    <p:sldId id="296" r:id="rId7"/>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ADAD"/>
    <a:srgbClr val="69ADAD"/>
    <a:srgbClr val="97C879"/>
    <a:srgbClr val="8AC03B"/>
    <a:srgbClr val="6D6E71"/>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09" autoAdjust="0"/>
    <p:restoredTop sz="94638"/>
  </p:normalViewPr>
  <p:slideViewPr>
    <p:cSldViewPr snapToGrid="0" snapToObjects="1">
      <p:cViewPr varScale="1">
        <p:scale>
          <a:sx n="53" d="100"/>
          <a:sy n="53" d="100"/>
        </p:scale>
        <p:origin x="2794" y="67"/>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2/5/2025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‹N°›</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2/5/2025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Modifier les styles du texte maître</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‹N°›</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‹N°›</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Cliquez pour modifier le style du titre principal</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Cliquez pour modifier les styles de texte du Master</a:t>
            </a:r>
          </a:p>
          <a:p>
            <a:pPr lvl="1"/>
            <a:r>
              <a:rPr lang="en-US" dirty="0"/>
              <a:t>Deuxième niveau</a:t>
            </a:r>
          </a:p>
          <a:p>
            <a:pPr lvl="2"/>
            <a:r>
              <a:rPr lang="en-US" dirty="0"/>
              <a:t>Troisième niveau</a:t>
            </a:r>
          </a:p>
          <a:p>
            <a:pPr lvl="3"/>
            <a:r>
              <a:rPr lang="en-US" dirty="0"/>
              <a:t>Quatrième niveau</a:t>
            </a:r>
          </a:p>
          <a:p>
            <a:pPr lvl="4"/>
            <a:r>
              <a:rPr lang="en-US" dirty="0"/>
              <a:t>Cinquième niveau</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t>‹N°›</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t>1</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1557867"/>
            <a:ext cx="5956470" cy="8892419"/>
          </a:xfrm>
          <a:solidFill>
            <a:schemeClr val="bg1"/>
          </a:solidFill>
        </p:spPr>
        <p:txBody>
          <a:bodyPr numCol="1"/>
          <a:lstStyle/>
          <a:p>
            <a:pPr algn="l"/>
            <a:r>
              <a:rPr lang="en-GB" sz="1500" b="1" dirty="0">
                <a:latin typeface="Calibri" panose="020F0502020204030204" pitchFamily="34" charset="0"/>
                <a:cs typeface="Calibri" panose="020F0502020204030204" pitchFamily="34" charset="0"/>
              </a:rPr>
              <a:t>1. </a:t>
            </a:r>
            <a:r>
              <a:rPr lang="en-GB" sz="1500" b="1" i="1" dirty="0">
                <a:latin typeface="Calibri" panose="020F0502020204030204" pitchFamily="34" charset="0"/>
                <a:cs typeface="Calibri" panose="020F0502020204030204" pitchFamily="34" charset="0"/>
              </a:rPr>
              <a:t>Quelle est l'une des stratégies mentionnées pour réduire les émissions de gaz à effet de serre ?</a:t>
            </a:r>
          </a:p>
          <a:p>
            <a:pPr marL="342900" indent="-342900">
              <a:buFont typeface="+mj-lt"/>
              <a:buAutoNum type="alphaLcParenR"/>
            </a:pPr>
            <a:r>
              <a:rPr lang="en-GB" sz="1500" dirty="0">
                <a:latin typeface="Calibri" panose="020F0502020204030204" pitchFamily="34" charset="0"/>
                <a:cs typeface="Calibri" panose="020F0502020204030204" pitchFamily="34" charset="0"/>
              </a:rPr>
              <a:t>Encourager la déforestation</a:t>
            </a:r>
          </a:p>
          <a:p>
            <a:pPr marL="342900" indent="-342900">
              <a:buFont typeface="+mj-lt"/>
              <a:buAutoNum type="alphaLcParenR"/>
            </a:pPr>
            <a:r>
              <a:rPr lang="en-GB" sz="1500" dirty="0">
                <a:latin typeface="Calibri" panose="020F0502020204030204" pitchFamily="34" charset="0"/>
                <a:cs typeface="Calibri" panose="020F0502020204030204" pitchFamily="34" charset="0"/>
              </a:rPr>
              <a:t>Transition vers les sources d'énergie renouvelables</a:t>
            </a:r>
          </a:p>
          <a:p>
            <a:pPr marL="342900" indent="-342900">
              <a:buFont typeface="+mj-lt"/>
              <a:buAutoNum type="alphaLcParenR"/>
            </a:pPr>
            <a:r>
              <a:rPr lang="en-GB" sz="1500" dirty="0">
                <a:latin typeface="Calibri" panose="020F0502020204030204" pitchFamily="34" charset="0"/>
                <a:cs typeface="Calibri" panose="020F0502020204030204" pitchFamily="34" charset="0"/>
              </a:rPr>
              <a:t>Augmenter les émissions de dioxyde de carbone</a:t>
            </a:r>
          </a:p>
          <a:p>
            <a:pPr marL="342900" indent="-342900">
              <a:buFont typeface="+mj-lt"/>
              <a:buAutoNum type="alphaLcParenR"/>
            </a:pPr>
            <a:r>
              <a:rPr lang="en-GB" sz="1500" dirty="0">
                <a:latin typeface="Calibri" panose="020F0502020204030204" pitchFamily="34" charset="0"/>
                <a:cs typeface="Calibri" panose="020F0502020204030204" pitchFamily="34" charset="0"/>
              </a:rPr>
              <a:t>Promouvoir les transports non durables</a:t>
            </a:r>
          </a:p>
          <a:p>
            <a:br>
              <a:rPr lang="en-GB" sz="1500"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2. </a:t>
            </a:r>
            <a:r>
              <a:rPr lang="en-GB" sz="1500" b="1" i="1" dirty="0">
                <a:latin typeface="Calibri" panose="020F0502020204030204" pitchFamily="34" charset="0"/>
                <a:cs typeface="Calibri" panose="020F0502020204030204" pitchFamily="34" charset="0"/>
              </a:rPr>
              <a:t>Quelle est l'importance de la protection de la biodiversité ?</a:t>
            </a:r>
          </a:p>
          <a:p>
            <a:pPr marL="342900" indent="-342900">
              <a:buFont typeface="+mj-lt"/>
              <a:buAutoNum type="alphaLcParenR"/>
            </a:pPr>
            <a:r>
              <a:rPr lang="en-GB" sz="1500" dirty="0">
                <a:latin typeface="Calibri" panose="020F0502020204030204" pitchFamily="34" charset="0"/>
                <a:cs typeface="Calibri" panose="020F0502020204030204" pitchFamily="34" charset="0"/>
              </a:rPr>
              <a:t>Diminuer les services écosystémiques</a:t>
            </a:r>
          </a:p>
          <a:p>
            <a:pPr marL="342900" indent="-342900">
              <a:buFont typeface="+mj-lt"/>
              <a:buAutoNum type="alphaLcParenR"/>
            </a:pPr>
            <a:r>
              <a:rPr lang="en-GB" sz="1500" dirty="0">
                <a:latin typeface="Calibri" panose="020F0502020204030204" pitchFamily="34" charset="0"/>
                <a:cs typeface="Calibri" panose="020F0502020204030204" pitchFamily="34" charset="0"/>
              </a:rPr>
              <a:t>Créer davantage de zones protégées</a:t>
            </a:r>
          </a:p>
          <a:p>
            <a:pPr marL="342900" indent="-342900">
              <a:buFont typeface="+mj-lt"/>
              <a:buAutoNum type="alphaLcParenR"/>
            </a:pPr>
            <a:r>
              <a:rPr lang="en-GB" sz="1500" dirty="0">
                <a:latin typeface="Calibri" panose="020F0502020204030204" pitchFamily="34" charset="0"/>
                <a:cs typeface="Calibri" panose="020F0502020204030204" pitchFamily="34" charset="0"/>
              </a:rPr>
              <a:t>Conserver les terres naturelles</a:t>
            </a:r>
          </a:p>
          <a:p>
            <a:pPr marL="342900" indent="-342900">
              <a:buFont typeface="+mj-lt"/>
              <a:buAutoNum type="alphaLcParenR"/>
            </a:pPr>
            <a:r>
              <a:rPr lang="en-GB" sz="1500" dirty="0">
                <a:latin typeface="Calibri" panose="020F0502020204030204" pitchFamily="34" charset="0"/>
                <a:cs typeface="Calibri" panose="020F0502020204030204" pitchFamily="34" charset="0"/>
              </a:rPr>
              <a:t>Soutenir des pratiques de gestion des terres non durables</a:t>
            </a:r>
          </a:p>
          <a:p>
            <a:br>
              <a:rPr lang="en-GB" sz="1500"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3. </a:t>
            </a:r>
            <a:r>
              <a:rPr lang="en-GB" sz="1500" b="1" i="1" dirty="0">
                <a:latin typeface="Calibri" panose="020F0502020204030204" pitchFamily="34" charset="0"/>
                <a:cs typeface="Calibri" panose="020F0502020204030204" pitchFamily="34" charset="0"/>
              </a:rPr>
              <a:t>Comment gérer durablement les cycles des nutriments ?</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augmentant le ruissellement des nutriments provenant de l'agriculture</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mettant en œuvre des mesures visant à réduire le ruissellement des nutriments</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dégradant la santé des sols</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promouvant des pratiques de gestion des nutriments non durables</a:t>
            </a:r>
          </a:p>
          <a:p>
            <a:br>
              <a:rPr lang="en-GB" sz="1500"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4. </a:t>
            </a:r>
            <a:r>
              <a:rPr lang="en-GB" sz="1500" b="1" i="1" dirty="0">
                <a:latin typeface="Calibri" panose="020F0502020204030204" pitchFamily="34" charset="0"/>
                <a:cs typeface="Calibri" panose="020F0502020204030204" pitchFamily="34" charset="0"/>
              </a:rPr>
              <a:t>Quel est l'un des moyens de préserver les ressources en eau ?</a:t>
            </a:r>
          </a:p>
          <a:p>
            <a:pPr marL="342900" indent="-342900">
              <a:buFont typeface="+mj-lt"/>
              <a:buAutoNum type="alphaLcParenR"/>
            </a:pPr>
            <a:r>
              <a:rPr lang="en-GB" sz="1500" dirty="0">
                <a:latin typeface="Calibri" panose="020F0502020204030204" pitchFamily="34" charset="0"/>
                <a:cs typeface="Calibri" panose="020F0502020204030204" pitchFamily="34" charset="0"/>
              </a:rPr>
              <a:t>Mise en œuvre de mesures de conservation de l'eau</a:t>
            </a:r>
          </a:p>
          <a:p>
            <a:pPr marL="342900" indent="-342900">
              <a:buFont typeface="+mj-lt"/>
              <a:buAutoNum type="alphaLcParenR"/>
            </a:pPr>
            <a:r>
              <a:rPr lang="en-GB" sz="1500" dirty="0">
                <a:latin typeface="Calibri" panose="020F0502020204030204" pitchFamily="34" charset="0"/>
                <a:cs typeface="Calibri" panose="020F0502020204030204" pitchFamily="34" charset="0"/>
              </a:rPr>
              <a:t>Investir dans les infrastructures de l'eau</a:t>
            </a:r>
          </a:p>
          <a:p>
            <a:pPr marL="342900" indent="-342900">
              <a:buFont typeface="+mj-lt"/>
              <a:buAutoNum type="alphaLcParenR"/>
            </a:pPr>
            <a:r>
              <a:rPr lang="en-GB" sz="1500" dirty="0">
                <a:latin typeface="Calibri" panose="020F0502020204030204" pitchFamily="34" charset="0"/>
                <a:cs typeface="Calibri" panose="020F0502020204030204" pitchFamily="34" charset="0"/>
              </a:rPr>
              <a:t>Promouvoir des pratiques d'utilisation de l'eau non durables</a:t>
            </a:r>
          </a:p>
          <a:p>
            <a:pPr marL="342900" indent="-342900">
              <a:buFont typeface="+mj-lt"/>
              <a:buAutoNum type="alphaLcParenR"/>
            </a:pPr>
            <a:r>
              <a:rPr lang="en-GB" sz="1500" dirty="0">
                <a:latin typeface="Calibri" panose="020F0502020204030204" pitchFamily="34" charset="0"/>
                <a:cs typeface="Calibri" panose="020F0502020204030204" pitchFamily="34" charset="0"/>
              </a:rPr>
              <a:t>Garantir l'accès des populations et des écosystèmes aux eaux polluées</a:t>
            </a:r>
          </a:p>
          <a:p>
            <a:br>
              <a:rPr lang="en-GB" sz="1500"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5. </a:t>
            </a:r>
            <a:r>
              <a:rPr lang="en-GB" sz="1500" b="1" i="1" dirty="0">
                <a:latin typeface="Calibri" panose="020F0502020204030204" pitchFamily="34" charset="0"/>
                <a:cs typeface="Calibri" panose="020F0502020204030204" pitchFamily="34" charset="0"/>
              </a:rPr>
              <a:t>Comment réduire la pollution ?</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appliquant des réglementations visant à accroître la pollution</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investissant dans les technologies de lutte contre la pollution</a:t>
            </a:r>
          </a:p>
          <a:p>
            <a:pPr marL="342900" indent="-342900">
              <a:buFont typeface="+mj-lt"/>
              <a:buAutoNum type="alphaLcParenR"/>
            </a:pPr>
            <a:r>
              <a:rPr lang="en-GB" sz="1500" dirty="0">
                <a:latin typeface="Calibri" panose="020F0502020204030204" pitchFamily="34" charset="0"/>
                <a:cs typeface="Calibri" panose="020F0502020204030204" pitchFamily="34" charset="0"/>
              </a:rPr>
              <a:t>En promouvant des méthodes de production plus propres</a:t>
            </a:r>
          </a:p>
          <a:p>
            <a:pPr marL="342900" indent="-342900">
              <a:buFont typeface="+mj-lt"/>
              <a:buAutoNum type="alphaLcParenR"/>
            </a:pPr>
            <a:r>
              <a:rPr lang="en-GB" sz="1500" dirty="0">
                <a:latin typeface="Calibri" panose="020F0502020204030204" pitchFamily="34" charset="0"/>
                <a:cs typeface="Calibri" panose="020F0502020204030204" pitchFamily="34" charset="0"/>
              </a:rPr>
              <a:t>Toutes les réponses ci-dessus</a:t>
            </a:r>
          </a:p>
          <a:p>
            <a:br>
              <a:rPr lang="en-GB" sz="1500"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6. </a:t>
            </a:r>
            <a:r>
              <a:rPr lang="en-GB" sz="1500" b="1" i="1" dirty="0">
                <a:latin typeface="Calibri" panose="020F0502020204030204" pitchFamily="34" charset="0"/>
                <a:cs typeface="Calibri" panose="020F0502020204030204" pitchFamily="34" charset="0"/>
              </a:rPr>
              <a:t>Qu'implique la lutte contre l'acidification des océans ?</a:t>
            </a:r>
          </a:p>
          <a:p>
            <a:pPr marL="342900" indent="-342900">
              <a:buFont typeface="+mj-lt"/>
              <a:buAutoNum type="alphaLcParenR"/>
            </a:pPr>
            <a:r>
              <a:rPr lang="en-GB" sz="1500" dirty="0">
                <a:latin typeface="Calibri" panose="020F0502020204030204" pitchFamily="34" charset="0"/>
                <a:cs typeface="Calibri" panose="020F0502020204030204" pitchFamily="34" charset="0"/>
              </a:rPr>
              <a:t>Augmentation des émissions de carbone</a:t>
            </a:r>
          </a:p>
          <a:p>
            <a:pPr marL="342900" indent="-342900">
              <a:buFont typeface="+mj-lt"/>
              <a:buAutoNum type="alphaLcParenR"/>
            </a:pPr>
            <a:r>
              <a:rPr lang="en-GB" sz="1500" dirty="0">
                <a:latin typeface="Calibri" panose="020F0502020204030204" pitchFamily="34" charset="0"/>
                <a:cs typeface="Calibri" panose="020F0502020204030204" pitchFamily="34" charset="0"/>
              </a:rPr>
              <a:t>Protéger les habitats et les espèces marins</a:t>
            </a:r>
          </a:p>
          <a:p>
            <a:pPr marL="342900" indent="-342900">
              <a:buFont typeface="+mj-lt"/>
              <a:buAutoNum type="alphaLcParenR"/>
            </a:pPr>
            <a:r>
              <a:rPr lang="en-GB" sz="1500" dirty="0">
                <a:latin typeface="Calibri" panose="020F0502020204030204" pitchFamily="34" charset="0"/>
                <a:cs typeface="Calibri" panose="020F0502020204030204" pitchFamily="34" charset="0"/>
              </a:rPr>
              <a:t>Promouvoir une gestion non durable de la pêche</a:t>
            </a:r>
          </a:p>
          <a:p>
            <a:pPr marL="342900" indent="-342900">
              <a:buFont typeface="+mj-lt"/>
              <a:buAutoNum type="alphaLcParenR"/>
            </a:pPr>
            <a:r>
              <a:rPr lang="en-GB" sz="1500" dirty="0">
                <a:latin typeface="Calibri" panose="020F0502020204030204" pitchFamily="34" charset="0"/>
                <a:cs typeface="Calibri" panose="020F0502020204030204" pitchFamily="34" charset="0"/>
              </a:rPr>
              <a:t>Aucune de ces réponses</a:t>
            </a:r>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a:xfrm>
            <a:off x="801602" y="346175"/>
            <a:ext cx="5956470" cy="1083284"/>
          </a:xfrm>
        </p:spPr>
        <p:txBody>
          <a:bodyPr>
            <a:normAutofit/>
          </a:bodyPr>
          <a:lstStyle/>
          <a:p>
            <a:r>
              <a:rPr lang="en-GB" dirty="0"/>
              <a:t>Quiz 1 </a:t>
            </a:r>
          </a:p>
        </p:txBody>
      </p:sp>
    </p:spTree>
    <p:extLst>
      <p:ext uri="{BB962C8B-B14F-4D97-AF65-F5344CB8AC3E}">
        <p14:creationId xmlns:p14="http://schemas.microsoft.com/office/powerpoint/2010/main" val="3908902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58A4D-6AD3-BE09-4F8D-83C41DF447E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C7D899-E82C-3318-19CD-716DD7D47F18}"/>
              </a:ext>
            </a:extLst>
          </p:cNvPr>
          <p:cNvSpPr>
            <a:spLocks noGrp="1"/>
          </p:cNvSpPr>
          <p:nvPr>
            <p:ph type="sldNum" sz="quarter" idx="4"/>
          </p:nvPr>
        </p:nvSpPr>
        <p:spPr/>
        <p:txBody>
          <a:bodyPr/>
          <a:lstStyle/>
          <a:p>
            <a:fld id="{CB2079F2-58AF-ED44-82D7-E04B2F6FD686}" type="slidenum">
              <a:rPr lang="en-US" smtClean="0"/>
              <a:t>2</a:t>
            </a:fld>
            <a:endParaRPr lang="en-US" dirty="0"/>
          </a:p>
        </p:txBody>
      </p:sp>
      <p:sp>
        <p:nvSpPr>
          <p:cNvPr id="5" name="Text Placeholder 4">
            <a:extLst>
              <a:ext uri="{FF2B5EF4-FFF2-40B4-BE49-F238E27FC236}">
                <a16:creationId xmlns:a16="http://schemas.microsoft.com/office/drawing/2014/main" id="{61B5F8B4-6523-0D21-DAA3-9EF93B80BB2F}"/>
              </a:ext>
            </a:extLst>
          </p:cNvPr>
          <p:cNvSpPr>
            <a:spLocks noGrp="1"/>
          </p:cNvSpPr>
          <p:nvPr>
            <p:ph type="body" sz="quarter" idx="32"/>
          </p:nvPr>
        </p:nvSpPr>
        <p:spPr>
          <a:xfrm>
            <a:off x="801602" y="1659467"/>
            <a:ext cx="6059204" cy="7745790"/>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7. </a:t>
            </a:r>
            <a:r>
              <a:rPr lang="en-GB" sz="1600" b="1" i="1" dirty="0">
                <a:latin typeface="Calibri" panose="020F0502020204030204" pitchFamily="34" charset="0"/>
                <a:cs typeface="Calibri" panose="020F0502020204030204" pitchFamily="34" charset="0"/>
              </a:rPr>
              <a:t>Pourquoi la coopération internationale est-elle importante pour relever les défis environnementaux ?</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Entraver les progrès dans la résolution des problèmes environnementaux mondiaux</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Partager les connaissances et les ressources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Mettre en œuvre des solutions inefficaces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Décourager la collaboration entre les parties prenantes</a:t>
            </a:r>
          </a:p>
          <a:p>
            <a:pPr algn="l"/>
            <a:br>
              <a:rPr lang="en-GB" sz="1600" b="1"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8. </a:t>
            </a:r>
            <a:r>
              <a:rPr lang="en-GB" sz="1600" b="1" i="1" dirty="0">
                <a:latin typeface="Calibri" panose="020F0502020204030204" pitchFamily="34" charset="0"/>
                <a:cs typeface="Calibri" panose="020F0502020204030204" pitchFamily="34" charset="0"/>
              </a:rPr>
              <a:t>Comment donner aux communautés les moyens de participer aux processus décisionnels en matière d'environnement ?</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les désengageant des processus de prise de décision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soutenant les initiatives locales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encourageant les efforts d'éducation et de sensibilisation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Toutes les réponses ci-dessus</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9. </a:t>
            </a:r>
            <a:r>
              <a:rPr lang="en-GB" sz="1600" b="1" i="1" dirty="0">
                <a:latin typeface="Calibri" panose="020F0502020204030204" pitchFamily="34" charset="0"/>
                <a:cs typeface="Calibri" panose="020F0502020204030204" pitchFamily="34" charset="0"/>
              </a:rPr>
              <a:t>Quel est l'objectif global de la mise en œuvre des stratégies mentionnées dans le texte ?</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Accroître la dégradation de l'environnement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Assurer des conditions environnementales </a:t>
            </a:r>
            <a:r>
              <a:rPr lang="en-GB" sz="1600" dirty="0" err="1">
                <a:latin typeface="Calibri" panose="020F0502020204030204" pitchFamily="34" charset="0"/>
                <a:cs typeface="Calibri" panose="020F0502020204030204" pitchFamily="34" charset="0"/>
              </a:rPr>
              <a:t>favorables à </a:t>
            </a:r>
            <a:r>
              <a:rPr lang="en-GB" sz="1600" dirty="0">
                <a:latin typeface="Calibri" panose="020F0502020204030204" pitchFamily="34" charset="0"/>
                <a:cs typeface="Calibri" panose="020F0502020204030204" pitchFamily="34" charset="0"/>
              </a:rPr>
              <a:t>la vie sur Terre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Réduire la coopération internationale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Donner aux communautés les moyens de prendre des décisions en matière d'environnement</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10. </a:t>
            </a:r>
            <a:r>
              <a:rPr lang="en-GB" sz="1600" b="1" i="1" dirty="0">
                <a:latin typeface="Calibri" panose="020F0502020204030204" pitchFamily="34" charset="0"/>
                <a:cs typeface="Calibri" panose="020F0502020204030204" pitchFamily="34" charset="0"/>
              </a:rPr>
              <a:t>Comment les individus peuvent-ils contribuer à maintenir des conditions environnementales </a:t>
            </a:r>
            <a:r>
              <a:rPr lang="en-GB" sz="1600" b="1" i="1" dirty="0" err="1">
                <a:latin typeface="Calibri" panose="020F0502020204030204" pitchFamily="34" charset="0"/>
                <a:cs typeface="Calibri" panose="020F0502020204030204" pitchFamily="34" charset="0"/>
              </a:rPr>
              <a:t>favorables à </a:t>
            </a:r>
            <a:r>
              <a:rPr lang="en-GB" sz="1600" b="1" i="1" dirty="0">
                <a:latin typeface="Calibri" panose="020F0502020204030204" pitchFamily="34" charset="0"/>
                <a:cs typeface="Calibri" panose="020F0502020204030204" pitchFamily="34" charset="0"/>
              </a:rPr>
              <a:t>la vie ?</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encourageant des modes de consommation non durables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ignorant les défis environnementaux</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prenant des mesures pour réduire leur empreinte environnementale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 encourageant la pollution et la production de déchets</a:t>
            </a:r>
          </a:p>
        </p:txBody>
      </p:sp>
      <p:sp>
        <p:nvSpPr>
          <p:cNvPr id="4" name="Text Placeholder 3">
            <a:extLst>
              <a:ext uri="{FF2B5EF4-FFF2-40B4-BE49-F238E27FC236}">
                <a16:creationId xmlns:a16="http://schemas.microsoft.com/office/drawing/2014/main" id="{61C93C60-31E9-CF4A-8FA7-F1392B525C49}"/>
              </a:ext>
            </a:extLst>
          </p:cNvPr>
          <p:cNvSpPr>
            <a:spLocks noGrp="1"/>
          </p:cNvSpPr>
          <p:nvPr>
            <p:ph type="body" sz="quarter" idx="47"/>
          </p:nvPr>
        </p:nvSpPr>
        <p:spPr>
          <a:xfrm>
            <a:off x="801602" y="346175"/>
            <a:ext cx="5956470" cy="1083284"/>
          </a:xfrm>
        </p:spPr>
        <p:txBody>
          <a:bodyPr>
            <a:normAutofit/>
          </a:bodyPr>
          <a:lstStyle/>
          <a:p>
            <a:r>
              <a:rPr lang="en-GB" dirty="0"/>
              <a:t>Quiz 1 </a:t>
            </a:r>
          </a:p>
        </p:txBody>
      </p:sp>
    </p:spTree>
    <p:extLst>
      <p:ext uri="{BB962C8B-B14F-4D97-AF65-F5344CB8AC3E}">
        <p14:creationId xmlns:p14="http://schemas.microsoft.com/office/powerpoint/2010/main" val="1122609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ABB59-333D-AB63-3A1C-C64070A1F25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19A394-5835-7FF5-E582-3CE9D00887A8}"/>
              </a:ext>
            </a:extLst>
          </p:cNvPr>
          <p:cNvSpPr>
            <a:spLocks noGrp="1"/>
          </p:cNvSpPr>
          <p:nvPr>
            <p:ph type="sldNum" sz="quarter" idx="4"/>
          </p:nvPr>
        </p:nvSpPr>
        <p:spPr/>
        <p:txBody>
          <a:bodyPr/>
          <a:lstStyle/>
          <a:p>
            <a:fld id="{CB2079F2-58AF-ED44-82D7-E04B2F6FD686}" type="slidenum">
              <a:rPr lang="en-US" smtClean="0"/>
              <a:t>3</a:t>
            </a:fld>
            <a:endParaRPr lang="en-US" dirty="0"/>
          </a:p>
        </p:txBody>
      </p:sp>
      <p:sp>
        <p:nvSpPr>
          <p:cNvPr id="5" name="Text Placeholder 4">
            <a:extLst>
              <a:ext uri="{FF2B5EF4-FFF2-40B4-BE49-F238E27FC236}">
                <a16:creationId xmlns:a16="http://schemas.microsoft.com/office/drawing/2014/main" id="{B33D9DEF-014A-26F5-07F7-545345FD88B5}"/>
              </a:ext>
            </a:extLst>
          </p:cNvPr>
          <p:cNvSpPr>
            <a:spLocks noGrp="1"/>
          </p:cNvSpPr>
          <p:nvPr>
            <p:ph type="body" sz="quarter" idx="32"/>
          </p:nvPr>
        </p:nvSpPr>
        <p:spPr>
          <a:xfrm>
            <a:off x="801602" y="1659468"/>
            <a:ext cx="5956470" cy="7571618"/>
          </a:xfrm>
          <a:solidFill>
            <a:schemeClr val="bg1"/>
          </a:solidFill>
        </p:spPr>
        <p:txBody>
          <a:bodyPr numCol="1"/>
          <a:lstStyle/>
          <a:p>
            <a:pPr algn="l"/>
            <a:r>
              <a:rPr lang="en-GB" sz="1430" b="1" dirty="0">
                <a:latin typeface="Calibri" panose="020F0502020204030204" pitchFamily="34" charset="0"/>
                <a:cs typeface="Calibri" panose="020F0502020204030204" pitchFamily="34" charset="0"/>
              </a:rPr>
              <a:t>1. </a:t>
            </a:r>
            <a:r>
              <a:rPr lang="en-GB" sz="1430" b="1" i="1" dirty="0">
                <a:latin typeface="Calibri" panose="020F0502020204030204" pitchFamily="34" charset="0"/>
                <a:cs typeface="Calibri" panose="020F0502020204030204" pitchFamily="34" charset="0"/>
              </a:rPr>
              <a:t>Quel rôle le tourisme peut-il jouer dans la promotion de la durabilité ?</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Négliger la conservation de l'environnement</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Adopter des approches et des pratiques innovantes</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Soutenir les pratiques non durables</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Ignorer la prospérité économique</a:t>
            </a:r>
          </a:p>
          <a:p>
            <a:pPr algn="l"/>
            <a:br>
              <a:rPr lang="en-GB" sz="1430" dirty="0">
                <a:latin typeface="Calibri" panose="020F0502020204030204" pitchFamily="34" charset="0"/>
                <a:cs typeface="Calibri" panose="020F0502020204030204" pitchFamily="34" charset="0"/>
              </a:rPr>
            </a:br>
            <a:r>
              <a:rPr lang="en-GB" sz="1430" b="1" dirty="0">
                <a:latin typeface="Calibri" panose="020F0502020204030204" pitchFamily="34" charset="0"/>
                <a:cs typeface="Calibri" panose="020F0502020204030204" pitchFamily="34" charset="0"/>
              </a:rPr>
              <a:t>2. </a:t>
            </a:r>
            <a:r>
              <a:rPr lang="en-GB" sz="1430" b="1" i="1" dirty="0">
                <a:latin typeface="Calibri" panose="020F0502020204030204" pitchFamily="34" charset="0"/>
                <a:cs typeface="Calibri" panose="020F0502020204030204" pitchFamily="34" charset="0"/>
              </a:rPr>
              <a:t>Comment le tourisme peut-il renforcer les communautés locales ?</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les excluant des processus de décision</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offrant des opportunités économiques et en préservant le patrimoine culturel</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les isolant des touristes</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ignorant les coutumes et les traditions locales</a:t>
            </a:r>
          </a:p>
          <a:p>
            <a:pPr algn="l"/>
            <a:br>
              <a:rPr lang="en-GB" sz="1430" dirty="0">
                <a:latin typeface="Calibri" panose="020F0502020204030204" pitchFamily="34" charset="0"/>
                <a:cs typeface="Calibri" panose="020F0502020204030204" pitchFamily="34" charset="0"/>
              </a:rPr>
            </a:br>
            <a:r>
              <a:rPr lang="en-GB" sz="1430" b="1" dirty="0">
                <a:latin typeface="Calibri" panose="020F0502020204030204" pitchFamily="34" charset="0"/>
                <a:cs typeface="Calibri" panose="020F0502020204030204" pitchFamily="34" charset="0"/>
              </a:rPr>
              <a:t>3. </a:t>
            </a:r>
            <a:r>
              <a:rPr lang="en-GB" sz="1430" b="1" i="1" dirty="0">
                <a:latin typeface="Calibri" panose="020F0502020204030204" pitchFamily="34" charset="0"/>
                <a:cs typeface="Calibri" panose="020F0502020204030204" pitchFamily="34" charset="0"/>
              </a:rPr>
              <a:t>Que peut faire le tourisme pour préserver les ressources naturelles ?</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Soutenir des projets de destruction d'habitats</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Encourager l'exploitation des espèces sauvages</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Soutenir les zones protégées et les projets de conservation de la faune et de la flore</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Promouvoir des modes de consommation non durables</a:t>
            </a:r>
          </a:p>
          <a:p>
            <a:pPr algn="l"/>
            <a:br>
              <a:rPr lang="en-GB" sz="1430" dirty="0">
                <a:latin typeface="Calibri" panose="020F0502020204030204" pitchFamily="34" charset="0"/>
                <a:cs typeface="Calibri" panose="020F0502020204030204" pitchFamily="34" charset="0"/>
              </a:rPr>
            </a:br>
            <a:r>
              <a:rPr lang="en-GB" sz="1430" b="1" dirty="0">
                <a:latin typeface="Calibri" panose="020F0502020204030204" pitchFamily="34" charset="0"/>
                <a:cs typeface="Calibri" panose="020F0502020204030204" pitchFamily="34" charset="0"/>
              </a:rPr>
              <a:t>4. </a:t>
            </a:r>
            <a:r>
              <a:rPr lang="en-GB" sz="1430" b="1" i="1" dirty="0">
                <a:latin typeface="Calibri" panose="020F0502020204030204" pitchFamily="34" charset="0"/>
                <a:cs typeface="Calibri" panose="020F0502020204030204" pitchFamily="34" charset="0"/>
              </a:rPr>
              <a:t>Comment les touristes peuvent-ils contribuer à la consommation responsable ?</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choisissant des hébergements et des activités respectueux de l'environnement</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négligeant les incidences sur l'environnement</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soutenant des entreprises qui ne s'engagent pas en faveur du développement durable</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En privilégiant le luxe au détriment de la durabilité</a:t>
            </a:r>
          </a:p>
          <a:p>
            <a:pPr algn="l"/>
            <a:br>
              <a:rPr lang="en-GB" sz="1430" dirty="0">
                <a:latin typeface="Calibri" panose="020F0502020204030204" pitchFamily="34" charset="0"/>
                <a:cs typeface="Calibri" panose="020F0502020204030204" pitchFamily="34" charset="0"/>
              </a:rPr>
            </a:br>
            <a:r>
              <a:rPr lang="en-GB" sz="1430" b="1" dirty="0">
                <a:latin typeface="Calibri" panose="020F0502020204030204" pitchFamily="34" charset="0"/>
                <a:cs typeface="Calibri" panose="020F0502020204030204" pitchFamily="34" charset="0"/>
              </a:rPr>
              <a:t>5. </a:t>
            </a:r>
            <a:r>
              <a:rPr lang="en-GB" sz="1430" b="1" i="1" dirty="0">
                <a:latin typeface="Calibri" panose="020F0502020204030204" pitchFamily="34" charset="0"/>
                <a:cs typeface="Calibri" panose="020F0502020204030204" pitchFamily="34" charset="0"/>
              </a:rPr>
              <a:t>Quelles sont les possibilités offertes par le tourisme ?</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L'isolement culturel</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Dégradation de l'environnement</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Échange culturel, dialogue et compréhension</a:t>
            </a:r>
          </a:p>
          <a:p>
            <a:pPr marL="342900" indent="-342900" algn="l">
              <a:buFont typeface="+mj-lt"/>
              <a:buAutoNum type="alphaLcParenR"/>
            </a:pPr>
            <a:r>
              <a:rPr lang="en-GB" sz="1430" dirty="0">
                <a:latin typeface="Calibri" panose="020F0502020204030204" pitchFamily="34" charset="0"/>
                <a:cs typeface="Calibri" panose="020F0502020204030204" pitchFamily="34" charset="0"/>
              </a:rPr>
              <a:t>Ignorer les coutumes et traditions locales</a:t>
            </a:r>
          </a:p>
        </p:txBody>
      </p:sp>
      <p:sp>
        <p:nvSpPr>
          <p:cNvPr id="4" name="Text Placeholder 3">
            <a:extLst>
              <a:ext uri="{FF2B5EF4-FFF2-40B4-BE49-F238E27FC236}">
                <a16:creationId xmlns:a16="http://schemas.microsoft.com/office/drawing/2014/main" id="{839F3349-99AC-D5B2-B605-81A1CE51114C}"/>
              </a:ext>
            </a:extLst>
          </p:cNvPr>
          <p:cNvSpPr>
            <a:spLocks noGrp="1"/>
          </p:cNvSpPr>
          <p:nvPr>
            <p:ph type="body" sz="quarter" idx="47"/>
          </p:nvPr>
        </p:nvSpPr>
        <p:spPr>
          <a:xfrm>
            <a:off x="801602" y="346175"/>
            <a:ext cx="5956470" cy="1083284"/>
          </a:xfrm>
        </p:spPr>
        <p:txBody>
          <a:bodyPr>
            <a:normAutofit/>
          </a:bodyPr>
          <a:lstStyle/>
          <a:p>
            <a:r>
              <a:rPr lang="en-GB" dirty="0"/>
              <a:t>Quiz 2 </a:t>
            </a:r>
          </a:p>
        </p:txBody>
      </p:sp>
    </p:spTree>
    <p:extLst>
      <p:ext uri="{BB962C8B-B14F-4D97-AF65-F5344CB8AC3E}">
        <p14:creationId xmlns:p14="http://schemas.microsoft.com/office/powerpoint/2010/main" val="460920490"/>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B39800E7-4362-4A70-9B48-B5AE1C9F4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Magazine layout</Template>
  <TotalTime>41054</TotalTime>
  <Words>648</Words>
  <Application>Microsoft Office PowerPoint</Application>
  <PresentationFormat>Personnalisé</PresentationFormat>
  <Paragraphs>81</Paragraphs>
  <Slides>3</Slides>
  <Notes>0</Notes>
  <HiddenSlides>0</HiddenSlides>
  <MMClips>0</MMClips>
  <ScaleCrop>false</ScaleCrop>
  <HeadingPairs>
    <vt:vector size="6" baseType="variant">
      <vt:variant>
        <vt:lpstr>Polices utilisées</vt:lpstr>
      </vt:variant>
      <vt:variant>
        <vt:i4>12</vt:i4>
      </vt:variant>
      <vt:variant>
        <vt:lpstr>Thème</vt:lpstr>
      </vt:variant>
      <vt:variant>
        <vt:i4>1</vt:i4>
      </vt:variant>
      <vt:variant>
        <vt:lpstr>Titres des diapositives</vt:lpstr>
      </vt:variant>
      <vt:variant>
        <vt:i4>3</vt:i4>
      </vt:variant>
    </vt:vector>
  </HeadingPairs>
  <TitlesOfParts>
    <vt:vector size="16"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Office Theme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keywords>, docId:E6A4EA34F72A909364D2C676EA3FE514</cp:keywords>
  <cp:lastModifiedBy>Le Laba</cp:lastModifiedBy>
  <cp:revision>299</cp:revision>
  <dcterms:created xsi:type="dcterms:W3CDTF">2021-06-15T11:45:52Z</dcterms:created>
  <dcterms:modified xsi:type="dcterms:W3CDTF">2025-02-05T13:09:19Z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