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1"/>
  </p:notesMasterIdLst>
  <p:sldIdLst>
    <p:sldId id="256" r:id="rId2"/>
    <p:sldId id="257" r:id="rId3"/>
    <p:sldId id="317" r:id="rId4"/>
    <p:sldId id="299" r:id="rId5"/>
    <p:sldId id="300" r:id="rId6"/>
    <p:sldId id="301" r:id="rId7"/>
    <p:sldId id="316" r:id="rId8"/>
    <p:sldId id="420" r:id="rId9"/>
    <p:sldId id="303" r:id="rId10"/>
    <p:sldId id="319" r:id="rId11"/>
    <p:sldId id="421" r:id="rId12"/>
    <p:sldId id="306" r:id="rId13"/>
    <p:sldId id="320" r:id="rId14"/>
    <p:sldId id="321" r:id="rId15"/>
    <p:sldId id="424" r:id="rId16"/>
    <p:sldId id="433" r:id="rId17"/>
    <p:sldId id="307" r:id="rId18"/>
    <p:sldId id="322" r:id="rId19"/>
    <p:sldId id="323" r:id="rId20"/>
    <p:sldId id="423" r:id="rId21"/>
    <p:sldId id="324" r:id="rId22"/>
    <p:sldId id="313" r:id="rId23"/>
    <p:sldId id="325" r:id="rId24"/>
    <p:sldId id="329" r:id="rId25"/>
    <p:sldId id="330" r:id="rId26"/>
    <p:sldId id="331" r:id="rId27"/>
    <p:sldId id="332" r:id="rId28"/>
    <p:sldId id="294" r:id="rId29"/>
    <p:sldId id="335" r:id="rId30"/>
    <p:sldId id="425" r:id="rId31"/>
    <p:sldId id="345" r:id="rId32"/>
    <p:sldId id="346" r:id="rId33"/>
    <p:sldId id="426" r:id="rId34"/>
    <p:sldId id="328" r:id="rId35"/>
    <p:sldId id="347" r:id="rId36"/>
    <p:sldId id="427" r:id="rId37"/>
    <p:sldId id="314" r:id="rId38"/>
    <p:sldId id="326" r:id="rId39"/>
    <p:sldId id="349" r:id="rId40"/>
    <p:sldId id="350" r:id="rId41"/>
    <p:sldId id="428" r:id="rId42"/>
    <p:sldId id="348" r:id="rId43"/>
    <p:sldId id="351" r:id="rId44"/>
    <p:sldId id="352" r:id="rId45"/>
    <p:sldId id="429" r:id="rId46"/>
    <p:sldId id="353" r:id="rId47"/>
    <p:sldId id="315" r:id="rId48"/>
    <p:sldId id="327" r:id="rId49"/>
    <p:sldId id="338" r:id="rId50"/>
    <p:sldId id="340" r:id="rId51"/>
    <p:sldId id="430" r:id="rId52"/>
    <p:sldId id="339" r:id="rId53"/>
    <p:sldId id="341" r:id="rId54"/>
    <p:sldId id="431" r:id="rId55"/>
    <p:sldId id="342" r:id="rId56"/>
    <p:sldId id="343" r:id="rId57"/>
    <p:sldId id="432" r:id="rId58"/>
    <p:sldId id="344" r:id="rId59"/>
    <p:sldId id="336" r:id="rId60"/>
  </p:sldIdLst>
  <p:sldSz cx="9144000" cy="5143500" type="screen16x9"/>
  <p:notesSz cx="6858000" cy="9144000"/>
  <p:embeddedFontLst>
    <p:embeddedFont>
      <p:font typeface="Century Schoolbook" panose="02040604050505020304" pitchFamily="18" charset="0"/>
      <p:regular r:id="rId62"/>
      <p:bold r:id="rId63"/>
      <p:italic r:id="rId64"/>
      <p:boldItalic r:id="rId65"/>
    </p:embeddedFont>
    <p:embeddedFont>
      <p:font typeface="Montserrat" pitchFamily="2" charset="77"/>
      <p:regular r:id="rId66"/>
      <p:bold r:id="rId67"/>
      <p:italic r:id="rId68"/>
      <p:boldItalic r:id="rId69"/>
    </p:embeddedFont>
    <p:embeddedFont>
      <p:font typeface="Montserrat Light" pitchFamily="2" charset="77"/>
      <p:regular r:id="rId70"/>
      <p:bold r:id="rId71"/>
      <p:italic r:id="rId72"/>
      <p:boldItalic r:id="rId73"/>
    </p:embeddedFont>
    <p:embeddedFont>
      <p:font typeface="Roboto" panose="02000000000000000000" pitchFamily="2" charset="0"/>
      <p:regular r:id="rId74"/>
      <p:bold r:id="rId75"/>
      <p:italic r:id="rId76"/>
      <p:boldItalic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8"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ADAD"/>
    <a:srgbClr val="6D6E71"/>
    <a:srgbClr val="FF9934"/>
    <a:srgbClr val="588F92"/>
    <a:srgbClr val="78A23D"/>
    <a:srgbClr val="8AC039"/>
    <a:srgbClr val="8ECC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601"/>
    <p:restoredTop sz="94672"/>
  </p:normalViewPr>
  <p:slideViewPr>
    <p:cSldViewPr snapToGrid="0">
      <p:cViewPr varScale="1">
        <p:scale>
          <a:sx n="139" d="100"/>
          <a:sy n="139" d="100"/>
        </p:scale>
        <p:origin x="184" y="3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98" Type="http://customschemas.google.com/relationships/presentationmetadata" Target="meta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087A5822-30DD-24E4-0837-10EB14D6BF1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5C78F6E-2398-424F-8506-7ED75DE82B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8906405-64C6-D9B3-80E9-29CCACC85AC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99367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B5E309A7-6692-A1CE-0AE1-0755C6DACCD2}"/>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DB0B9B68-FDD0-E85D-45DE-65B4771A65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7FA45EC-F037-6063-59D5-950C18BCD9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462278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8B561590-0898-53B4-6180-3A729D2A6A9C}"/>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4548115-E27A-C5FE-01CE-45A6B3A8BA2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B0A55315-E9DE-E1DE-00FB-F898AB720F1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91942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80630C88-89AE-8ABC-E7E1-428853313A3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8E153C2-8E38-C45F-0006-85952876921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0E4997A2-DE05-6D78-EFF3-2F6EAF463C9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6222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0A75EC0-0487-B451-9A47-55A4A3652D3A}"/>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245DAD26-C8F7-6DB6-D7E4-9AB1B10BF82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38BA991-E304-1E6B-085B-C448BDA820F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661982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B1DC0950-3CC0-442F-06AB-93AD73F3D2B3}"/>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6287B5C2-13D1-F931-20B8-36E8029E99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1236F54-4E37-3BBE-320C-4A889ABF5CE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568823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5E46D403-C62D-75A5-33A8-AF6E124B981E}"/>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2E38ED72-D5A0-53E6-9F0A-6E364694CB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B776823-08C8-5020-BCBA-92F4EA36B33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935860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64D9D587-C914-9B5E-D919-23EC4992F5D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AA60683F-4586-CB17-3922-EE98966CE4A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74E1C109-6A14-D8FF-1E63-411211F7AB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22891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B26843E-7C11-ABE1-14B9-FA86007CC3A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6603A461-B6FD-27F4-6174-00EF4DB50CD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2CDF9A45-C99D-8CD4-6749-5529EF78B49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039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1FBB2B2F-588D-1D99-BB06-FC75BF61620E}"/>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27363BFF-7E32-5819-3E64-107414E2ADA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3" name="Google Shape;563;p71:notes">
            <a:extLst>
              <a:ext uri="{FF2B5EF4-FFF2-40B4-BE49-F238E27FC236}">
                <a16:creationId xmlns:a16="http://schemas.microsoft.com/office/drawing/2014/main" id="{444A0189-7FAE-5850-5468-97C873C431C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63806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96F4C9D0-596F-27D3-925A-682C7D3D2B6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E246A065-F1B9-AE5C-6F1F-00695325105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EA4EBE7B-ACCF-352A-1195-46A36448300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1147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A3A310CC-2706-50DB-FCB1-C17C590A4E26}"/>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FB134A58-4123-FF58-2A3D-64D33DDD373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D65B945A-2251-77BD-04EC-530AA5A041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4628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E99DC9-EE4D-FA3E-3E8F-1323F881E8CB}"/>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72CBC2E-AEE7-450E-11FF-C96FE9944E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0EDCD274-307F-B392-9180-E79C6760E2E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1771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15FB81F0-EEF7-96D1-0CD6-2A4ABED7E2BF}"/>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813128FE-B10A-39AE-1283-C304C9371EC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C4D51F15-C981-F0D4-5575-66FBD7AD3B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315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C0668BDD-E001-A098-5662-56188AAAB5F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43D79D0D-50FD-BD34-3EA5-64D0196EE58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1F2B7726-030F-8A34-D966-0F89F4A1F5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38615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p9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BFA815EC-DF46-0171-1CC7-77BD73704016}"/>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7760B0B1-E859-3F82-4434-C687C421443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a:extLst>
              <a:ext uri="{FF2B5EF4-FFF2-40B4-BE49-F238E27FC236}">
                <a16:creationId xmlns:a16="http://schemas.microsoft.com/office/drawing/2014/main" id="{E840A41D-0943-508C-D854-276CFE34C5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5191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0BF2A62B-B6D2-BEFD-B184-DDE559160779}"/>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0E241C15-BC67-0EC8-C02C-617EF95B8B2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DC72C372-EAA9-C81E-A52B-36D266FB726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2260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E1F34DB-67F8-CF8E-8733-AC5A75B89CE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F29B7DF-DE2D-62EA-9031-04EEA696B2E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87DACF65-1E38-21E1-76B2-6615F091D6D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65039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6A0EB2F1-EF78-F765-E4F9-BEF565877BD0}"/>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6D321645-AB96-B7A7-AEF9-BF4649D8B00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784828C6-FD30-1AC4-2C39-F3D3778782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03899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C7EB218-25A4-E8F4-7274-68220D2D689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FF13BF9-82EB-81C8-B767-FE3FF97188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70" name="Google Shape;670;p17:notes">
            <a:extLst>
              <a:ext uri="{FF2B5EF4-FFF2-40B4-BE49-F238E27FC236}">
                <a16:creationId xmlns:a16="http://schemas.microsoft.com/office/drawing/2014/main" id="{8887E649-2587-6F27-00AB-2E0407D652B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84477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a:extLst>
            <a:ext uri="{FF2B5EF4-FFF2-40B4-BE49-F238E27FC236}">
              <a16:creationId xmlns:a16="http://schemas.microsoft.com/office/drawing/2014/main" id="{920A7E9B-F02B-B191-6F3B-258B0FFBF98B}"/>
            </a:ext>
          </a:extLst>
        </p:cNvPr>
        <p:cNvGrpSpPr/>
        <p:nvPr/>
      </p:nvGrpSpPr>
      <p:grpSpPr>
        <a:xfrm>
          <a:off x="0" y="0"/>
          <a:ext cx="0" cy="0"/>
          <a:chOff x="0" y="0"/>
          <a:chExt cx="0" cy="0"/>
        </a:xfrm>
      </p:grpSpPr>
      <p:sp>
        <p:nvSpPr>
          <p:cNvPr id="695" name="Google Shape;695;p75:notes">
            <a:extLst>
              <a:ext uri="{FF2B5EF4-FFF2-40B4-BE49-F238E27FC236}">
                <a16:creationId xmlns:a16="http://schemas.microsoft.com/office/drawing/2014/main" id="{F8D2E7AA-4B5A-903F-FA65-F2552E31752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96" name="Google Shape;696;p75:notes">
            <a:extLst>
              <a:ext uri="{FF2B5EF4-FFF2-40B4-BE49-F238E27FC236}">
                <a16:creationId xmlns:a16="http://schemas.microsoft.com/office/drawing/2014/main" id="{5525586F-55AD-F303-D7BC-A9A5F8F50F3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749277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F00D12D1-01E3-1E39-3AC2-FE1B65542B00}"/>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506675CB-DA0E-20D4-AE67-D02F2BC89D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7E67AD03-78D1-AB2B-98FF-87FB2D88361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6619014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44B69F62-05B7-4F86-9255-486E0D05C4AA}"/>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4AF0CD3B-A979-D0D2-896B-5BF38005096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9F16281-8469-7E71-69DF-62437AF9436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7620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97F2C57F-2BC4-D963-0427-AB459E158B9E}"/>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921323FD-82BD-B0AC-A363-EBA7C5BDFDC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C97A4E1A-5AEB-85F9-537E-409E189E128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42670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3FFC9CBA-46FF-6F9E-88E2-BB1C5F8800DE}"/>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B51215D5-FD7D-77D9-D4F2-ABDBAAA1DA4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DDAF1BD6-9FA9-66FF-6D5B-9885A4FFCC1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956309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ACFF9925-B04E-8544-BBE7-EC0271748E48}"/>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42C81690-6D1D-3DB4-72AB-9564FDCB96B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EA682056-57D3-24A2-8297-37DB96AD1D7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4927884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106908F9-4918-9448-E6CC-7E59C41C139D}"/>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D93C1C6-EF45-41B7-23A4-DCDCD44E5BA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C9F5E978-3D70-EE35-C028-541CF7C0A77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50190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9AA9EBEB-AD1F-1816-4004-18CE069B7DED}"/>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C476FCBB-9393-7A2A-33BC-710E2ECDFAA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C3DC222C-A806-D893-2FD0-3FE21F2DB2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581724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a:extLst>
            <a:ext uri="{FF2B5EF4-FFF2-40B4-BE49-F238E27FC236}">
              <a16:creationId xmlns:a16="http://schemas.microsoft.com/office/drawing/2014/main" id="{25493971-29DB-BE0E-C419-60441181E2CC}"/>
            </a:ext>
          </a:extLst>
        </p:cNvPr>
        <p:cNvGrpSpPr/>
        <p:nvPr/>
      </p:nvGrpSpPr>
      <p:grpSpPr>
        <a:xfrm>
          <a:off x="0" y="0"/>
          <a:ext cx="0" cy="0"/>
          <a:chOff x="0" y="0"/>
          <a:chExt cx="0" cy="0"/>
        </a:xfrm>
      </p:grpSpPr>
      <p:sp>
        <p:nvSpPr>
          <p:cNvPr id="858" name="Google Shape;858;p79:notes">
            <a:extLst>
              <a:ext uri="{FF2B5EF4-FFF2-40B4-BE49-F238E27FC236}">
                <a16:creationId xmlns:a16="http://schemas.microsoft.com/office/drawing/2014/main" id="{450941C8-3630-9549-41A5-AB6036D0488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9" name="Google Shape;859;p79:notes">
            <a:extLst>
              <a:ext uri="{FF2B5EF4-FFF2-40B4-BE49-F238E27FC236}">
                <a16:creationId xmlns:a16="http://schemas.microsoft.com/office/drawing/2014/main" id="{EED7F6B1-1126-DED3-6D68-7D3185475A3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861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0760CB66-B2A1-486D-EF4F-8CD9DACB00BE}"/>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B725AF72-DB4A-FDCF-12D9-457ADC8D54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B423591A-9B97-D4C2-99FB-41AECD06845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0307412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09882E08-6D1A-B1F1-8507-CE17EE5C292B}"/>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AFEAD9B8-DA16-0ABB-6249-FE4C9AF113B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C3B37F31-035A-5487-2C85-8A10A406AA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511760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C71D664-D443-A344-33FC-FDAEEC4CC25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389F503-0A68-D87A-AA7D-0A51C7EB49F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74511B1-8241-FC85-27E0-EE073A1A053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438774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868C22CC-B315-3D71-7EB0-23C4DC5F318C}"/>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516C152D-CFEB-D533-D88A-28DC3B8004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FCBA5787-1018-5D0F-FC08-17A338281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0805066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CD0E1C29-E97C-C33A-327C-F5D5F458DB7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34730BBD-942D-9DBA-EEFC-E33D36A82DA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5FB35182-7CDC-A2B1-699F-6BFD1209156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80452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a:extLst>
            <a:ext uri="{FF2B5EF4-FFF2-40B4-BE49-F238E27FC236}">
              <a16:creationId xmlns:a16="http://schemas.microsoft.com/office/drawing/2014/main" id="{3CCAE214-1D92-E23F-A9FC-4861FF5ECC23}"/>
            </a:ext>
          </a:extLst>
        </p:cNvPr>
        <p:cNvGrpSpPr/>
        <p:nvPr/>
      </p:nvGrpSpPr>
      <p:grpSpPr>
        <a:xfrm>
          <a:off x="0" y="0"/>
          <a:ext cx="0" cy="0"/>
          <a:chOff x="0" y="0"/>
          <a:chExt cx="0" cy="0"/>
        </a:xfrm>
      </p:grpSpPr>
      <p:sp>
        <p:nvSpPr>
          <p:cNvPr id="882" name="Google Shape;882;p80:notes">
            <a:extLst>
              <a:ext uri="{FF2B5EF4-FFF2-40B4-BE49-F238E27FC236}">
                <a16:creationId xmlns:a16="http://schemas.microsoft.com/office/drawing/2014/main" id="{1EFEF25A-534C-6F81-32A6-4C340903DE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3" name="Google Shape;883;p80:notes">
            <a:extLst>
              <a:ext uri="{FF2B5EF4-FFF2-40B4-BE49-F238E27FC236}">
                <a16:creationId xmlns:a16="http://schemas.microsoft.com/office/drawing/2014/main" id="{2265B4B1-D8EE-0054-62BD-BBA25401207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486504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31E1B1B-D18E-852F-9A3C-0A407CA71CA1}"/>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CD0AB3C-9841-A9E1-B8F2-57F45D9CCFF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6B1066E-12D2-9968-390C-7709BB31AB7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60914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1D209F8-2CFF-1BE3-9E0E-24A6A02C193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43BBC93-C8AD-E532-9909-23EFD16CEE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9251D8B3-5E56-B678-622E-686B3BE0D55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59862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BE24B49-7AB7-7F15-A803-619861E97AB3}"/>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177833CE-FC8A-9471-B363-CC34259855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407C7C6-8E8F-140B-95C9-A0721D65AB5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257955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C3173A-86AF-7D2A-655D-F3B732080F4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3C73D14-6148-4789-901E-8401E9FB4C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06C2821-9EBF-7E7D-D9A8-160E414BB3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8393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34BCF958-34FF-25E2-6FA9-D27F8C048F5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EAC845BC-F13A-B10E-40CC-5024BDF65E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40E8CBB-C3C9-048F-D422-999911ACD34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168667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extLst>
      <p:ext uri="{BB962C8B-B14F-4D97-AF65-F5344CB8AC3E}">
        <p14:creationId xmlns:p14="http://schemas.microsoft.com/office/powerpoint/2010/main" val="59349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‹N°›</a:t>
            </a:fld>
            <a:endParaRPr lang="it"/>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‹N°›</a:t>
            </a:fld>
            <a:endParaRPr sz="1600" b="0" i="0" u="none" strike="noStrike" cap="none">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extLst>
      <p:ext uri="{BB962C8B-B14F-4D97-AF65-F5344CB8AC3E}">
        <p14:creationId xmlns:p14="http://schemas.microsoft.com/office/powerpoint/2010/main" val="15511471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t>‹N°›</a:t>
            </a:fld>
            <a:endParaRPr lang="it"/>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0" i="0" u="none" strike="noStrike" cap="none">
                <a:solidFill>
                  <a:srgbClr val="6D6E71"/>
                </a:solidFill>
                <a:latin typeface="Calibri"/>
                <a:ea typeface="Calibri"/>
                <a:cs typeface="Calibri"/>
                <a:sym typeface="Calibri"/>
              </a:rPr>
              <a:t>LES JEUNES ENTREPRENEURS DE LA </a:t>
            </a:r>
            <a:r>
              <a:rPr lang="it" sz="700" b="1" i="0" u="none" strike="noStrike" cap="none">
                <a:solidFill>
                  <a:srgbClr val="6D6E71"/>
                </a:solidFill>
                <a:latin typeface="Calibri"/>
                <a:ea typeface="Calibri"/>
                <a:cs typeface="Calibri"/>
                <a:sym typeface="Calibri"/>
              </a:rPr>
              <a:t>BASE </a:t>
            </a:r>
            <a:r>
              <a:rPr lang="it" sz="700" b="0" i="0" u="none" strike="noStrike" cap="none">
                <a:solidFill>
                  <a:srgbClr val="6D6E71"/>
                </a:solidFill>
                <a:latin typeface="Calibri"/>
                <a:ea typeface="Calibri"/>
                <a:cs typeface="Calibri"/>
                <a:sym typeface="Calibri"/>
              </a:rPr>
              <a:t>DANS LE TOURISME DE SANTÉ ÉCOLOGIQUE</a:t>
            </a:r>
            <a:endParaRPr sz="700" b="0" i="0" u="none" strike="noStrike" cap="none">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go-goals.or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jpg"/><Relationship Id="rId10" Type="http://schemas.microsoft.com/office/2007/relationships/hdphoto" Target="../media/hdphoto1.wdp"/><Relationship Id="rId4" Type="http://schemas.openxmlformats.org/officeDocument/2006/relationships/image" Target="../media/image7.jp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hyperlink" Target="https://www.nature.com/articles/s41558-018-0141-x?_ga=2.18565241.1703394967.1690170341-2133030499.1689826219" TargetMode="External"/><Relationship Id="rId5" Type="http://schemas.openxmlformats.org/officeDocument/2006/relationships/hyperlink" Target="https://sustainabletravel.org/issues/carbon-footprint-tourism" TargetMode="Externa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hyperlink" Target="https://www.researchgate.net/publication/364037854_Sustainable_Tourism_as_a_Potential_for_Promotion_of_Regional_Heritage_Local_Food_Traditions_and_Diversity-Case_of_Kosovo"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a:t>www.</a:t>
            </a:r>
            <a:r>
              <a:rPr lang="it" b="1"/>
              <a:t>ecohealthforyouth.</a:t>
            </a:r>
            <a:r>
              <a:rPr lang="it"/>
              <a:t>com</a:t>
            </a:r>
            <a:endParaRPr dirty="0"/>
          </a:p>
        </p:txBody>
      </p:sp>
      <p:sp>
        <p:nvSpPr>
          <p:cNvPr id="127" name="Google Shape;127;p61"/>
          <p:cNvSpPr txBox="1">
            <a:spLocks noGrp="1"/>
          </p:cNvSpPr>
          <p:nvPr>
            <p:ph type="body" idx="3"/>
          </p:nvPr>
        </p:nvSpPr>
        <p:spPr>
          <a:xfrm>
            <a:off x="4644797" y="3203009"/>
            <a:ext cx="3883692" cy="523015"/>
          </a:xfrm>
          <a:prstGeom prst="rect">
            <a:avLst/>
          </a:prstGeom>
          <a:noFill/>
          <a:ln>
            <a:noFill/>
          </a:ln>
        </p:spPr>
        <p:txBody>
          <a:bodyPr spcFirstLastPara="1" wrap="square" lIns="91426" tIns="91426" rIns="91426" bIns="91426" anchor="t" anchorCtr="0">
            <a:noAutofit/>
          </a:bodyPr>
          <a:lstStyle/>
          <a:p>
            <a:pPr marL="0" indent="0" algn="r">
              <a:lnSpc>
                <a:spcPct val="80400"/>
              </a:lnSpc>
            </a:pPr>
            <a:r>
              <a:rPr lang="it" sz="3200" dirty="0">
                <a:latin typeface="Calibri"/>
                <a:ea typeface="Calibri"/>
                <a:cs typeface="Calibri"/>
                <a:sym typeface="Calibri"/>
              </a:rPr>
              <a:t>1. Développement Durable et Ecotourisme  </a:t>
            </a:r>
            <a:endParaRPr sz="3200" dirty="0"/>
          </a:p>
        </p:txBody>
      </p:sp>
      <p:pic>
        <p:nvPicPr>
          <p:cNvPr id="130" name="Google Shape;130;p61" descr="A logo for a company&#10;&#10;Description automatically generated"/>
          <p:cNvPicPr preferRelativeResize="0"/>
          <p:nvPr/>
        </p:nvPicPr>
        <p:blipFill rotWithShape="1">
          <a:blip r:embed="rId3">
            <a:alphaModFix/>
          </a:blip>
          <a:srcRect t="24726" b="25196"/>
          <a:stretch/>
        </p:blipFill>
        <p:spPr>
          <a:xfrm>
            <a:off x="0" y="161419"/>
            <a:ext cx="4183332" cy="1396626"/>
          </a:xfrm>
          <a:prstGeom prst="rect">
            <a:avLst/>
          </a:prstGeom>
          <a:noFill/>
          <a:ln>
            <a:noFill/>
          </a:ln>
        </p:spPr>
      </p:pic>
      <p:pic>
        <p:nvPicPr>
          <p:cNvPr id="129" name="Google Shape;129;p61" descr="A person sitting at a table with a computer and a drink&#10;&#10;Description automatically generated"/>
          <p:cNvPicPr preferRelativeResize="0">
            <a:picLocks noGrp="1"/>
          </p:cNvPicPr>
          <p:nvPr>
            <p:ph type="pic" idx="2"/>
          </p:nvPr>
        </p:nvPicPr>
        <p:blipFill rotWithShape="1">
          <a:blip r:embed="rId4">
            <a:alphaModFix/>
          </a:blip>
          <a:srcRect t="8789" b="8789"/>
          <a:stretch/>
        </p:blipFill>
        <p:spPr>
          <a:xfrm>
            <a:off x="4298733" y="0"/>
            <a:ext cx="4845269" cy="2662532"/>
          </a:xfrm>
          <a:prstGeom prst="rect">
            <a:avLst/>
          </a:prstGeom>
          <a:solidFill>
            <a:srgbClr val="F2F2F2"/>
          </a:solidFill>
          <a:ln>
            <a:noFill/>
          </a:ln>
        </p:spPr>
      </p:pic>
      <p:pic>
        <p:nvPicPr>
          <p:cNvPr id="128" name="Google Shape;128;p61"/>
          <p:cNvPicPr preferRelativeResize="0"/>
          <p:nvPr/>
        </p:nvPicPr>
        <p:blipFill rotWithShape="1">
          <a:blip r:embed="rId5">
            <a:alphaModFix amt="70000"/>
          </a:blip>
          <a:srcRect/>
          <a:stretch/>
        </p:blipFill>
        <p:spPr>
          <a:xfrm rot="-1061930" flipH="1">
            <a:off x="6472589" y="-92147"/>
            <a:ext cx="3493279" cy="3493279"/>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 name="Rectangle 3">
            <a:extLst>
              <a:ext uri="{FF2B5EF4-FFF2-40B4-BE49-F238E27FC236}">
                <a16:creationId xmlns:a16="http://schemas.microsoft.com/office/drawing/2014/main" id="{2B9E724A-9743-E6E2-0ED7-4621D2BC52B4}"/>
              </a:ext>
            </a:extLst>
          </p:cNvPr>
          <p:cNvSpPr/>
          <p:nvPr/>
        </p:nvSpPr>
        <p:spPr>
          <a:xfrm>
            <a:off x="4850295" y="4471501"/>
            <a:ext cx="4174435" cy="632243"/>
          </a:xfrm>
          <a:prstGeom prst="rect">
            <a:avLst/>
          </a:prstGeom>
          <a:solidFill>
            <a:srgbClr val="69AD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fr-FR" sz="800" b="0" i="0" dirty="0">
                <a:solidFill>
                  <a:schemeClr val="bg1">
                    <a:lumMod val="50000"/>
                  </a:schemeClr>
                </a:solidFill>
                <a:effectLst/>
                <a:latin typeface="Calibri" panose="020F0502020204030204" pitchFamily="34" charset="0"/>
                <a:cs typeface="Calibri" panose="020F0502020204030204" pitchFamily="34" charset="0"/>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a:t>
            </a:r>
            <a:endParaRPr lang="fr-FR" sz="800" dirty="0">
              <a:solidFill>
                <a:schemeClr val="bg1">
                  <a:lumMod val="50000"/>
                </a:schemeClr>
              </a:solidFill>
              <a:latin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B8EF146-A1F2-59FE-006D-A011BEB105C0}"/>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80C6A27-A4F2-6C05-A014-02689377246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3700E44-9B40-D6FE-56F2-43919F64A43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A003D8F6-6A38-7AD7-60E9-02E5BFAA0AD7}"/>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Que pensez-vous de l'état de l'environnement et de l'avenir de notre planète lorsque vous apprenez le concept de limites planétaires ?</a:t>
            </a:r>
            <a:endParaRPr lang="en-GB" sz="800" dirty="0"/>
          </a:p>
          <a:p>
            <a:pPr marL="285753" indent="-285753">
              <a:lnSpc>
                <a:spcPct val="100000"/>
              </a:lnSpc>
              <a:buFont typeface="Wingdings" pitchFamily="2" charset="2"/>
              <a:buChar char="Ø"/>
            </a:pPr>
            <a:r>
              <a:rPr lang="en-GB" sz="1401" dirty="0"/>
              <a:t>En réfléchissant à vos propres actions et à votre mode de vie, pensez-vous que vous contribuez au franchissement de l'une de ces frontières planétaires ? Si oui, de quelle manière ?</a:t>
            </a:r>
            <a:endParaRPr lang="en-GB" sz="800" dirty="0"/>
          </a:p>
          <a:p>
            <a:pPr marL="285753" indent="-285753">
              <a:lnSpc>
                <a:spcPct val="100000"/>
              </a:lnSpc>
              <a:buFont typeface="Wingdings" pitchFamily="2" charset="2"/>
              <a:buChar char="Ø"/>
            </a:pPr>
            <a:r>
              <a:rPr lang="en-GB" sz="1401" dirty="0"/>
              <a:t>Y a-t-il des limites planétaires spécifiques mentionnées dans le texte qui vous préoccupent particulièrement ? Pourquoi ?</a:t>
            </a:r>
            <a:endParaRPr lang="en-GB" sz="800" dirty="0"/>
          </a:p>
          <a:p>
            <a:pPr marL="285753" indent="-285753">
              <a:lnSpc>
                <a:spcPct val="100000"/>
              </a:lnSpc>
              <a:buFont typeface="Wingdings" pitchFamily="2" charset="2"/>
              <a:buChar char="Ø"/>
            </a:pPr>
            <a:r>
              <a:rPr lang="en-GB" sz="1401" dirty="0"/>
              <a:t>Quels sont, selon vous, les plus grands défis à relever pour aborder et respecter ces frontières planétaires à l'échelle mondiale ?</a:t>
            </a:r>
            <a:endParaRPr lang="en-GB" sz="800" dirty="0"/>
          </a:p>
          <a:p>
            <a:pPr marL="285753" indent="-285753">
              <a:lnSpc>
                <a:spcPct val="100000"/>
              </a:lnSpc>
              <a:buFont typeface="Wingdings" pitchFamily="2" charset="2"/>
              <a:buChar char="Ø"/>
            </a:pPr>
            <a:r>
              <a:rPr lang="en-GB" sz="1401" dirty="0"/>
              <a:t>Avez-vous personnellement été témoin d'effets de franchissement de limites planétaires dans votre environnement ou dans votre entourage ? Si oui, qu'avez-vous ressenti ?</a:t>
            </a:r>
            <a:endParaRPr lang="en-GB" sz="800" dirty="0"/>
          </a:p>
          <a:p>
            <a:pPr marL="285753" indent="-285753">
              <a:lnSpc>
                <a:spcPct val="100000"/>
              </a:lnSpc>
              <a:buFont typeface="Wingdings" pitchFamily="2" charset="2"/>
              <a:buChar char="Ø"/>
            </a:pPr>
            <a:r>
              <a:rPr lang="en-GB" sz="1401" dirty="0"/>
              <a:t>Quel rôle pensez-vous que les individus peuvent jouer dans la défense du respect des limites planétaires et la promotion de la durabilité ?</a:t>
            </a:r>
          </a:p>
          <a:p>
            <a:pPr marL="285753" indent="-285753">
              <a:lnSpc>
                <a:spcPct val="100000"/>
              </a:lnSpc>
              <a:buFont typeface="Wingdings" pitchFamily="2" charset="2"/>
              <a:buChar char="Ø"/>
            </a:pPr>
            <a:r>
              <a:rPr lang="en-GB" sz="1401" dirty="0"/>
              <a:t>Y a-t-il des actions ou des changements spécifiques que vous souhaiteriez effectuer dans votre vie pour contribuer au respect des limites planétaires et à la promotion de la durabilité ?</a:t>
            </a:r>
          </a:p>
        </p:txBody>
      </p:sp>
      <p:sp>
        <p:nvSpPr>
          <p:cNvPr id="677" name="Google Shape;677;p17">
            <a:extLst>
              <a:ext uri="{FF2B5EF4-FFF2-40B4-BE49-F238E27FC236}">
                <a16:creationId xmlns:a16="http://schemas.microsoft.com/office/drawing/2014/main" id="{AE9A0B83-FDAB-8A40-A418-144F68225F3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FB2B536-987B-40F6-542A-442B905DA8EB}"/>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1E8E9759-7706-0A06-2F82-132639D01BD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A1C4489-C482-6925-18A5-848A5884F09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B6B0CB12-859D-0DC0-5B70-E8B948CE3D2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ED65BFBF-4EC5-E6BD-C63C-106A4B1FAC4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4E05325-52C7-C1D7-679B-A1186E6F8637}"/>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91772495-A5CC-427F-FF82-0C2EF6DF2AB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FFCE4934-862E-8BA7-2BE9-3830318FF32D}"/>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9DD97458-911D-687D-A2C0-2F99943D281C}"/>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6485047-177F-0686-1907-FC7A21D9644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AEE6B01-083D-B931-F7F3-4ECB895990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3D57AD9-9B1A-895C-ADC1-35B61D7816C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5105CB-93DB-38FF-802A-D5881E197E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3968585-548A-1E6F-E33F-C5DA0FB984D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0183731-77BB-97F2-FF63-06AB33D132F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4DD5BA1-38A1-3D0B-F098-A08E74DDB952}"/>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0B2A9A7-EEF9-B1A9-91DA-C90599C0F9C3}"/>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E.02</a:t>
            </a:r>
            <a:endParaRPr sz="3000" dirty="0">
              <a:solidFill>
                <a:srgbClr val="FF9934"/>
              </a:solidFill>
            </a:endParaRPr>
          </a:p>
        </p:txBody>
      </p:sp>
      <p:sp>
        <p:nvSpPr>
          <p:cNvPr id="5" name="Google Shape;675;p17">
            <a:extLst>
              <a:ext uri="{FF2B5EF4-FFF2-40B4-BE49-F238E27FC236}">
                <a16:creationId xmlns:a16="http://schemas.microsoft.com/office/drawing/2014/main" id="{37136D67-09F4-B813-ECB9-6538A622F844}"/>
              </a:ext>
            </a:extLst>
          </p:cNvPr>
          <p:cNvSpPr txBox="1">
            <a:spLocks/>
          </p:cNvSpPr>
          <p:nvPr/>
        </p:nvSpPr>
        <p:spPr>
          <a:xfrm>
            <a:off x="1315113" y="353755"/>
            <a:ext cx="7335253" cy="78367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1800">
                <a:solidFill>
                  <a:srgbClr val="FF9933"/>
                </a:solidFill>
              </a:rPr>
              <a:t>Exercice : </a:t>
            </a:r>
            <a:r>
              <a:rPr lang="en-GB" sz="1400" b="0">
                <a:solidFill>
                  <a:schemeClr val="tx2">
                    <a:lumMod val="50000"/>
                  </a:schemeClr>
                </a:solidFill>
              </a:rPr>
              <a:t>Prenez le temps de réfléchir aux questions suivantes, notez vos réfléxions</a:t>
            </a:r>
            <a:endParaRPr lang="en-GB" sz="1400" b="0" dirty="0">
              <a:solidFill>
                <a:schemeClr val="tx2">
                  <a:lumMod val="50000"/>
                </a:schemeClr>
              </a:solidFill>
            </a:endParaRPr>
          </a:p>
        </p:txBody>
      </p:sp>
      <p:pic>
        <p:nvPicPr>
          <p:cNvPr id="6" name="Image 5">
            <a:extLst>
              <a:ext uri="{FF2B5EF4-FFF2-40B4-BE49-F238E27FC236}">
                <a16:creationId xmlns:a16="http://schemas.microsoft.com/office/drawing/2014/main" id="{D3DC6C98-F012-11EE-0854-8D6368B8A8BB}"/>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689843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5C2D3FD4-6DBC-6944-CF5B-AF765526B26E}"/>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35651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CF2A58C0-9E19-4CD5-D246-330DDB67AB7B}"/>
            </a:ext>
          </a:extLst>
        </p:cNvPr>
        <p:cNvGrpSpPr/>
        <p:nvPr/>
      </p:nvGrpSpPr>
      <p:grpSpPr>
        <a:xfrm>
          <a:off x="0" y="0"/>
          <a:ext cx="0" cy="0"/>
          <a:chOff x="0" y="0"/>
          <a:chExt cx="0" cy="0"/>
        </a:xfrm>
      </p:grpSpPr>
      <p:sp>
        <p:nvSpPr>
          <p:cNvPr id="4" name="Google Shape;379;p64">
            <a:extLst>
              <a:ext uri="{FF2B5EF4-FFF2-40B4-BE49-F238E27FC236}">
                <a16:creationId xmlns:a16="http://schemas.microsoft.com/office/drawing/2014/main" id="{A6F10871-6D57-D4C8-3124-10CA6AFF6BAF}"/>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39ADDE14-EDAE-EABF-4744-EF5BE5679DE7}"/>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Qu'est-ce que le GIEC ?</a:t>
            </a:r>
          </a:p>
        </p:txBody>
      </p:sp>
      <p:cxnSp>
        <p:nvCxnSpPr>
          <p:cNvPr id="7" name="Google Shape;458;p68">
            <a:extLst>
              <a:ext uri="{FF2B5EF4-FFF2-40B4-BE49-F238E27FC236}">
                <a16:creationId xmlns:a16="http://schemas.microsoft.com/office/drawing/2014/main" id="{A4A164BF-AA31-AAC0-4D54-31A61104903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8" name="Google Shape;457;p68">
            <a:extLst>
              <a:ext uri="{FF2B5EF4-FFF2-40B4-BE49-F238E27FC236}">
                <a16:creationId xmlns:a16="http://schemas.microsoft.com/office/drawing/2014/main" id="{82FC8C24-7114-AA05-C2FD-032DFCD9981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sp>
        <p:nvSpPr>
          <p:cNvPr id="457" name="Google Shape;457;p68">
            <a:extLst>
              <a:ext uri="{FF2B5EF4-FFF2-40B4-BE49-F238E27FC236}">
                <a16:creationId xmlns:a16="http://schemas.microsoft.com/office/drawing/2014/main" id="{D90B491E-4108-559A-3A1C-B1E01961403C}"/>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a:t>1A</a:t>
            </a:r>
            <a:endParaRPr/>
          </a:p>
        </p:txBody>
      </p:sp>
      <p:cxnSp>
        <p:nvCxnSpPr>
          <p:cNvPr id="458" name="Google Shape;458;p68">
            <a:extLst>
              <a:ext uri="{FF2B5EF4-FFF2-40B4-BE49-F238E27FC236}">
                <a16:creationId xmlns:a16="http://schemas.microsoft.com/office/drawing/2014/main" id="{40814FC5-5599-6D01-4DD1-6AF5885B221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97F1DFB0-14CF-8D19-DFAB-AB9B1C883E6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12</a:t>
            </a:fld>
            <a:endParaRPr/>
          </a:p>
        </p:txBody>
      </p:sp>
      <p:sp>
        <p:nvSpPr>
          <p:cNvPr id="2" name="Google Shape;344;p3">
            <a:extLst>
              <a:ext uri="{FF2B5EF4-FFF2-40B4-BE49-F238E27FC236}">
                <a16:creationId xmlns:a16="http://schemas.microsoft.com/office/drawing/2014/main" id="{91A00857-576A-3390-EFFE-AAF576C7D032}"/>
              </a:ext>
            </a:extLst>
          </p:cNvPr>
          <p:cNvSpPr/>
          <p:nvPr/>
        </p:nvSpPr>
        <p:spPr>
          <a:xfrm>
            <a:off x="2558003" y="346715"/>
            <a:ext cx="6247688" cy="8143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GIEC - Groupe d'experts intergouvernemental sur l'évolution du climat, créé en 1988 par l'Organisation météorologique mondiale (OMM) et le Programme des Nations unies pour l'environnement (PNUE), qui produit des rapports sur le climat.</a:t>
            </a:r>
          </a:p>
        </p:txBody>
      </p:sp>
      <p:sp>
        <p:nvSpPr>
          <p:cNvPr id="3" name="textruta 2">
            <a:extLst>
              <a:ext uri="{FF2B5EF4-FFF2-40B4-BE49-F238E27FC236}">
                <a16:creationId xmlns:a16="http://schemas.microsoft.com/office/drawing/2014/main" id="{0588EA9F-29AF-E4E7-3E61-50E388AB739F}"/>
              </a:ext>
            </a:extLst>
          </p:cNvPr>
          <p:cNvSpPr txBox="1"/>
          <p:nvPr/>
        </p:nvSpPr>
        <p:spPr>
          <a:xfrm>
            <a:off x="2450219" y="1393903"/>
            <a:ext cx="3899782" cy="1015663"/>
          </a:xfrm>
          <a:prstGeom prst="rect">
            <a:avLst/>
          </a:prstGeom>
          <a:noFill/>
        </p:spPr>
        <p:txBody>
          <a:bodyPr wrap="square" rtlCol="0">
            <a:spAutoFit/>
          </a:bodyPr>
          <a:lstStyle/>
          <a:p>
            <a:r>
              <a:rPr lang="en-GB" sz="1500" b="1" dirty="0">
                <a:solidFill>
                  <a:srgbClr val="FF9934"/>
                </a:solidFill>
                <a:latin typeface="Calibri" panose="020F0502020204030204" pitchFamily="34" charset="0"/>
                <a:cs typeface="Calibri" panose="020F0502020204030204" pitchFamily="34" charset="0"/>
              </a:rPr>
              <a:t>Pourquoi ?</a:t>
            </a:r>
          </a:p>
          <a:p>
            <a:r>
              <a:rPr lang="en-GB" sz="1500" dirty="0">
                <a:solidFill>
                  <a:schemeClr val="tx2">
                    <a:lumMod val="50000"/>
                  </a:schemeClr>
                </a:solidFill>
                <a:latin typeface="Calibri" panose="020F0502020204030204" pitchFamily="34" charset="0"/>
                <a:cs typeface="Calibri" panose="020F0502020204030204" pitchFamily="34" charset="0"/>
              </a:rPr>
              <a:t> Fournir aux gouvernements du monde entier des informations scientifiques pour les aider à élaborer des politiques climatiques</a:t>
            </a:r>
            <a:r>
              <a:rPr lang="en-GB" sz="1500" dirty="0">
                <a:solidFill>
                  <a:schemeClr val="tx2">
                    <a:lumMod val="50000"/>
                  </a:schemeClr>
                </a:solidFill>
                <a:latin typeface="Calibri" panose="020F0502020204030204" pitchFamily="34" charset="0"/>
                <a:cs typeface="Calibri" panose="020F0502020204030204" pitchFamily="34" charset="0"/>
                <a:sym typeface="Wingdings" pitchFamily="2" charset="2"/>
              </a:rPr>
              <a:t>.</a:t>
            </a:r>
            <a:endParaRPr lang="en-GB" sz="1500" dirty="0">
              <a:solidFill>
                <a:schemeClr val="tx2">
                  <a:lumMod val="50000"/>
                </a:schemeClr>
              </a:solidFill>
              <a:latin typeface="Calibri" panose="020F0502020204030204" pitchFamily="34" charset="0"/>
              <a:cs typeface="Calibri" panose="020F0502020204030204" pitchFamily="34" charset="0"/>
            </a:endParaRPr>
          </a:p>
        </p:txBody>
      </p:sp>
      <p:sp>
        <p:nvSpPr>
          <p:cNvPr id="5" name="textruta 4">
            <a:extLst>
              <a:ext uri="{FF2B5EF4-FFF2-40B4-BE49-F238E27FC236}">
                <a16:creationId xmlns:a16="http://schemas.microsoft.com/office/drawing/2014/main" id="{B1938871-933F-779D-693E-C4B9DB7EA231}"/>
              </a:ext>
            </a:extLst>
          </p:cNvPr>
          <p:cNvSpPr txBox="1"/>
          <p:nvPr/>
        </p:nvSpPr>
        <p:spPr>
          <a:xfrm>
            <a:off x="2450219" y="2553208"/>
            <a:ext cx="3791253" cy="2169825"/>
          </a:xfrm>
          <a:prstGeom prst="rect">
            <a:avLst/>
          </a:prstGeom>
          <a:noFill/>
        </p:spPr>
        <p:txBody>
          <a:bodyPr wrap="square" rtlCol="0">
            <a:spAutoFit/>
          </a:bodyPr>
          <a:lstStyle/>
          <a:p>
            <a:r>
              <a:rPr lang="en-GB" sz="1500" b="1" dirty="0">
                <a:solidFill>
                  <a:srgbClr val="FF9934"/>
                </a:solidFill>
                <a:latin typeface="Calibri" panose="020F0502020204030204" pitchFamily="34" charset="0"/>
                <a:cs typeface="Calibri" panose="020F0502020204030204" pitchFamily="34" charset="0"/>
              </a:rPr>
              <a:t>Comment cela fonctionne-t-il ?</a:t>
            </a:r>
            <a:endParaRPr lang="en-GB" sz="1500" dirty="0">
              <a:solidFill>
                <a:srgbClr val="92D050"/>
              </a:solidFill>
              <a:latin typeface="Calibri" panose="020F0502020204030204" pitchFamily="34" charset="0"/>
              <a:cs typeface="Calibri" panose="020F0502020204030204" pitchFamily="34" charset="0"/>
            </a:endParaRPr>
          </a:p>
          <a:p>
            <a:r>
              <a:rPr lang="en-GB" sz="1500" dirty="0">
                <a:solidFill>
                  <a:schemeClr val="tx2">
                    <a:lumMod val="50000"/>
                  </a:schemeClr>
                </a:solidFill>
                <a:latin typeface="Calibri" panose="020F0502020204030204" pitchFamily="34" charset="0"/>
                <a:cs typeface="Calibri" panose="020F0502020204030204" pitchFamily="34" charset="0"/>
              </a:rPr>
              <a:t>Le GIEC est composé de gouvernements des Nations unies ou de l'OMM, soit 195 pays au total. Des experts donnent bénévolement de leur temps pour examiner des documents scientifiques et établir des résumés détaillés des causes, des effets et des risques du changement climatique, ainsi que des moyens de s'y adapter et d'en réduire l'impact.</a:t>
            </a:r>
          </a:p>
        </p:txBody>
      </p:sp>
      <p:pic>
        <p:nvPicPr>
          <p:cNvPr id="1026" name="Picture 2">
            <a:extLst>
              <a:ext uri="{FF2B5EF4-FFF2-40B4-BE49-F238E27FC236}">
                <a16:creationId xmlns:a16="http://schemas.microsoft.com/office/drawing/2014/main" id="{49A72E94-43D1-B15A-8EF7-6D602D3A0B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01" y="1375144"/>
            <a:ext cx="2385299" cy="3185645"/>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a:extLst>
              <a:ext uri="{FF2B5EF4-FFF2-40B4-BE49-F238E27FC236}">
                <a16:creationId xmlns:a16="http://schemas.microsoft.com/office/drawing/2014/main" id="{24C5971A-72CF-1E55-202A-5F2FB00EF93F}"/>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308754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93C663E2-732C-A46C-DF40-F2F551FFEA60}"/>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F59570D-FDB5-BC08-7708-BAC0FC5F68B6}"/>
              </a:ext>
            </a:extLst>
          </p:cNvPr>
          <p:cNvSpPr txBox="1"/>
          <p:nvPr/>
        </p:nvSpPr>
        <p:spPr>
          <a:xfrm>
            <a:off x="2740686" y="1057235"/>
            <a:ext cx="5138068"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Réduire les émissions de gaz à effet de serre </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Protéger la biodiversité</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Promouvoir l'utilisation durable des sols</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Gérer les cycles des nutriments</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Préserver les ressources en eau</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Réduire la pollution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Promouvoir la consommation et la production durables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Lutter contre l'acidification des océans</a:t>
            </a:r>
            <a:endParaRPr lang="en-GB" sz="1600" dirty="0"/>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Renforcer la coopération internationale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Renforcer les communautés</a:t>
            </a:r>
          </a:p>
        </p:txBody>
      </p:sp>
      <p:sp>
        <p:nvSpPr>
          <p:cNvPr id="379" name="Google Shape;379;p64">
            <a:extLst>
              <a:ext uri="{FF2B5EF4-FFF2-40B4-BE49-F238E27FC236}">
                <a16:creationId xmlns:a16="http://schemas.microsoft.com/office/drawing/2014/main" id="{C6249E1A-F49F-BCA2-2252-023A37714452}"/>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a:p>
        </p:txBody>
      </p:sp>
      <p:sp>
        <p:nvSpPr>
          <p:cNvPr id="381" name="Google Shape;381;p64">
            <a:extLst>
              <a:ext uri="{FF2B5EF4-FFF2-40B4-BE49-F238E27FC236}">
                <a16:creationId xmlns:a16="http://schemas.microsoft.com/office/drawing/2014/main" id="{BFFCDD9B-9FA6-1BE3-5A16-0E523FCAE025}"/>
              </a:ext>
            </a:extLst>
          </p:cNvPr>
          <p:cNvSpPr txBox="1">
            <a:spLocks noGrp="1"/>
          </p:cNvSpPr>
          <p:nvPr>
            <p:ph type="body" idx="2"/>
          </p:nvPr>
        </p:nvSpPr>
        <p:spPr>
          <a:xfrm>
            <a:off x="2646024" y="294385"/>
            <a:ext cx="6014756"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400" dirty="0"/>
              <a:t>Explorer les moyens de promouvoir le Développement Durable </a:t>
            </a:r>
          </a:p>
        </p:txBody>
      </p:sp>
      <p:pic>
        <p:nvPicPr>
          <p:cNvPr id="382" name="Google Shape;382;p64">
            <a:extLst>
              <a:ext uri="{FF2B5EF4-FFF2-40B4-BE49-F238E27FC236}">
                <a16:creationId xmlns:a16="http://schemas.microsoft.com/office/drawing/2014/main" id="{F8560A15-3A90-A42D-DFDC-AD59448423AD}"/>
              </a:ext>
            </a:extLst>
          </p:cNvPr>
          <p:cNvPicPr preferRelativeResize="0"/>
          <p:nvPr/>
        </p:nvPicPr>
        <p:blipFill rotWithShape="1">
          <a:blip r:embed="rId3">
            <a:alphaModFix amt="70000"/>
          </a:blip>
          <a:srcRect/>
          <a:stretch/>
        </p:blipFill>
        <p:spPr>
          <a:xfrm flipH="1">
            <a:off x="6790295" y="266223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DC3810F1-22B4-0A34-6C1D-49761366A8E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13</a:t>
            </a:fld>
            <a:endParaRPr/>
          </a:p>
        </p:txBody>
      </p:sp>
      <p:sp>
        <p:nvSpPr>
          <p:cNvPr id="3" name="Google Shape;456;p68">
            <a:extLst>
              <a:ext uri="{FF2B5EF4-FFF2-40B4-BE49-F238E27FC236}">
                <a16:creationId xmlns:a16="http://schemas.microsoft.com/office/drawing/2014/main" id="{1D39F60C-04E2-2A01-E186-7CFE8761AF7C}"/>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Qu'est-ce que le GIEC ?</a:t>
            </a:r>
          </a:p>
        </p:txBody>
      </p:sp>
      <p:sp>
        <p:nvSpPr>
          <p:cNvPr id="4" name="Google Shape;457;p68">
            <a:extLst>
              <a:ext uri="{FF2B5EF4-FFF2-40B4-BE49-F238E27FC236}">
                <a16:creationId xmlns:a16="http://schemas.microsoft.com/office/drawing/2014/main" id="{186AE2C6-13B0-8440-96CC-A0B0C166705D}"/>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5" name="Google Shape;458;p68">
            <a:extLst>
              <a:ext uri="{FF2B5EF4-FFF2-40B4-BE49-F238E27FC236}">
                <a16:creationId xmlns:a16="http://schemas.microsoft.com/office/drawing/2014/main" id="{F9672683-CC42-E6F0-F95A-4EA85E502333}"/>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pic>
        <p:nvPicPr>
          <p:cNvPr id="2" name="Image 1">
            <a:extLst>
              <a:ext uri="{FF2B5EF4-FFF2-40B4-BE49-F238E27FC236}">
                <a16:creationId xmlns:a16="http://schemas.microsoft.com/office/drawing/2014/main" id="{9FB0BB9F-0BEC-3ABD-12F4-A5CFDD7C4C9D}"/>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789271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400AAF2-58EF-960C-6799-5E77D7060B64}"/>
            </a:ext>
          </a:extLst>
        </p:cNvPr>
        <p:cNvGrpSpPr/>
        <p:nvPr/>
      </p:nvGrpSpPr>
      <p:grpSpPr>
        <a:xfrm>
          <a:off x="0" y="0"/>
          <a:ext cx="0" cy="0"/>
          <a:chOff x="0" y="0"/>
          <a:chExt cx="0" cy="0"/>
        </a:xfrm>
      </p:grpSpPr>
      <p:pic>
        <p:nvPicPr>
          <p:cNvPr id="3" name="Google Shape;417;p67">
            <a:extLst>
              <a:ext uri="{FF2B5EF4-FFF2-40B4-BE49-F238E27FC236}">
                <a16:creationId xmlns:a16="http://schemas.microsoft.com/office/drawing/2014/main" id="{BD565E38-E91C-A97D-E0B0-84D2CD1FBFA4}"/>
              </a:ext>
            </a:extLst>
          </p:cNvPr>
          <p:cNvPicPr preferRelativeResize="0"/>
          <p:nvPr/>
        </p:nvPicPr>
        <p:blipFill rotWithShape="1">
          <a:blip r:embed="rId3">
            <a:alphaModFix amt="70000"/>
          </a:blip>
          <a:srcRect/>
          <a:stretch/>
        </p:blipFill>
        <p:spPr>
          <a:xfrm rot="-3551750">
            <a:off x="6943408" y="3137918"/>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72" name="Google Shape;672;p17">
            <a:extLst>
              <a:ext uri="{FF2B5EF4-FFF2-40B4-BE49-F238E27FC236}">
                <a16:creationId xmlns:a16="http://schemas.microsoft.com/office/drawing/2014/main" id="{9A9F9D3F-9DC4-590E-14FC-DA70D150BEAD}"/>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7543797E-0ABA-BFB1-D8D1-BFEDCA80C84B}"/>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8B44C9CE-7A0F-5AF3-D976-448A17E4B9CC}"/>
              </a:ext>
            </a:extLst>
          </p:cNvPr>
          <p:cNvSpPr txBox="1">
            <a:spLocks noGrp="1"/>
          </p:cNvSpPr>
          <p:nvPr>
            <p:ph type="body" idx="1"/>
          </p:nvPr>
        </p:nvSpPr>
        <p:spPr>
          <a:xfrm>
            <a:off x="489067" y="1353495"/>
            <a:ext cx="8215317"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600" dirty="0"/>
          </a:p>
          <a:p>
            <a:pPr marL="285750" indent="-285750">
              <a:lnSpc>
                <a:spcPct val="100000"/>
              </a:lnSpc>
              <a:buFont typeface="Wingdings" pitchFamily="2" charset="2"/>
              <a:buChar char="Ø"/>
            </a:pPr>
            <a:r>
              <a:rPr lang="en-GB" sz="1600" dirty="0" err="1"/>
              <a:t>Prenez</a:t>
            </a:r>
            <a:r>
              <a:rPr lang="en-GB" sz="1600" dirty="0"/>
              <a:t> </a:t>
            </a:r>
            <a:r>
              <a:rPr lang="en-GB" sz="1600" dirty="0" err="1"/>
              <a:t>connaissance</a:t>
            </a:r>
            <a:r>
              <a:rPr lang="en-GB" sz="1600" dirty="0"/>
              <a:t> des </a:t>
            </a:r>
            <a:r>
              <a:rPr lang="en-GB" sz="1600" dirty="0" err="1"/>
              <a:t>fondements</a:t>
            </a:r>
            <a:r>
              <a:rPr lang="en-GB" sz="1600" dirty="0"/>
              <a:t> </a:t>
            </a:r>
            <a:r>
              <a:rPr lang="en-GB" sz="1600" dirty="0" err="1"/>
              <a:t>théoriques</a:t>
            </a:r>
            <a:r>
              <a:rPr lang="en-GB" sz="1600" dirty="0"/>
              <a:t> via</a:t>
            </a:r>
          </a:p>
          <a:p>
            <a:pPr marL="0" indent="0">
              <a:lnSpc>
                <a:spcPct val="100000"/>
              </a:lnSpc>
            </a:pPr>
            <a:r>
              <a:rPr lang="en-GB" sz="1600" dirty="0"/>
              <a:t>       </a:t>
            </a:r>
            <a:r>
              <a:rPr lang="en-GB" sz="1600" dirty="0" err="1"/>
              <a:t>notre</a:t>
            </a:r>
            <a:r>
              <a:rPr lang="en-GB" sz="1600" dirty="0"/>
              <a:t> guide </a:t>
            </a:r>
            <a:r>
              <a:rPr lang="en-GB" sz="1600" dirty="0" err="1"/>
              <a:t>théorique</a:t>
            </a:r>
            <a:r>
              <a:rPr lang="en-GB" sz="1600" dirty="0"/>
              <a:t> </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Complétez le quiz 1 que </a:t>
            </a:r>
            <a:r>
              <a:rPr lang="en-GB" sz="1600" dirty="0" err="1"/>
              <a:t>vous</a:t>
            </a:r>
            <a:r>
              <a:rPr lang="en-GB" sz="1600" dirty="0"/>
              <a:t> </a:t>
            </a:r>
            <a:r>
              <a:rPr lang="en-GB" sz="1600" dirty="0" err="1"/>
              <a:t>trouverez</a:t>
            </a:r>
            <a:r>
              <a:rPr lang="en-GB" sz="1600" dirty="0"/>
              <a:t> sur </a:t>
            </a:r>
            <a:r>
              <a:rPr lang="en-GB" sz="1600" dirty="0" err="1"/>
              <a:t>notre</a:t>
            </a:r>
            <a:r>
              <a:rPr lang="en-GB" sz="1600" dirty="0"/>
              <a:t> site</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Réfléchissez à vos réponses et discutez-en</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0E3B130A-8336-82C6-A222-DBEC52722E00}"/>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a:solidFill>
                  <a:srgbClr val="FF9933"/>
                </a:solidFill>
              </a:rPr>
              <a:t>Exercice : </a:t>
            </a:r>
            <a:r>
              <a:rPr lang="en-GB" sz="1600" b="0">
                <a:solidFill>
                  <a:schemeClr val="tx2">
                    <a:lumMod val="50000"/>
                  </a:schemeClr>
                </a:solidFill>
              </a:rPr>
              <a:t>Quiz 1</a:t>
            </a:r>
          </a:p>
        </p:txBody>
      </p:sp>
      <p:sp>
        <p:nvSpPr>
          <p:cNvPr id="677" name="Google Shape;677;p17">
            <a:extLst>
              <a:ext uri="{FF2B5EF4-FFF2-40B4-BE49-F238E27FC236}">
                <a16:creationId xmlns:a16="http://schemas.microsoft.com/office/drawing/2014/main" id="{C8BD18E5-E95A-A161-8B0E-AD5CF879D8FC}"/>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8825D612-A509-34C1-FB2D-F03B74C6B60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6160001-5EFF-2F3F-ABC5-22E2789FD3F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16BB1F7C-65CC-D46D-8703-02E409E4AE2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A31B9400-2F0E-FF2C-DFC3-3AB20A23D6C7}"/>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3A0076F8-F122-B70F-4FDF-64D230806B9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10B362C3-BC27-AABA-7572-40F3D678150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4D54EF7-765E-411A-13E6-A58514800623}"/>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91BF3F8E-C7DA-B625-6E76-F62F5E7082A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2A6C1FF-AC10-41BA-07C3-93E19871400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3A7E2DB-24B9-EAA8-6D40-C19024B0C23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729A7BB2-5721-AF2F-3B3E-67BBF4A0E0C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C07C230D-CA85-F6E4-CC16-03478939894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74FFAEC0-A300-E2AA-5765-6BBBEDBEB9FB}"/>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6D76276B-77AC-31DC-F15E-F4CD1517401C}"/>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C7C3EFDF-16CA-00F6-5476-E672341C08D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28F784C1-205F-29D4-1FD4-D0961252BDF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sp>
        <p:nvSpPr>
          <p:cNvPr id="7" name="Rectangle 6">
            <a:extLst>
              <a:ext uri="{FF2B5EF4-FFF2-40B4-BE49-F238E27FC236}">
                <a16:creationId xmlns:a16="http://schemas.microsoft.com/office/drawing/2014/main" id="{52BE2D49-CEBE-1932-385C-70A801503DDB}"/>
              </a:ext>
            </a:extLst>
          </p:cNvPr>
          <p:cNvSpPr/>
          <p:nvPr/>
        </p:nvSpPr>
        <p:spPr>
          <a:xfrm>
            <a:off x="5270810" y="4809893"/>
            <a:ext cx="542476" cy="2081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Google Shape;362;p63">
            <a:extLst>
              <a:ext uri="{FF2B5EF4-FFF2-40B4-BE49-F238E27FC236}">
                <a16:creationId xmlns:a16="http://schemas.microsoft.com/office/drawing/2014/main" id="{CC6BB412-123B-44A1-955A-1B61631CEB13}"/>
              </a:ext>
            </a:extLst>
          </p:cNvPr>
          <p:cNvPicPr preferRelativeResize="0"/>
          <p:nvPr/>
        </p:nvPicPr>
        <p:blipFill rotWithShape="1">
          <a:blip r:embed="rId3">
            <a:alphaModFix amt="70000"/>
          </a:blip>
          <a:srcRect/>
          <a:stretch/>
        </p:blipFill>
        <p:spPr>
          <a:xfrm>
            <a:off x="-861701" y="2875185"/>
            <a:ext cx="3159307" cy="2837760"/>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 name="Google Shape;899;p81">
            <a:extLst>
              <a:ext uri="{FF2B5EF4-FFF2-40B4-BE49-F238E27FC236}">
                <a16:creationId xmlns:a16="http://schemas.microsoft.com/office/drawing/2014/main" id="{2205D586-23CA-4DF0-47FF-DD0200197B69}"/>
              </a:ext>
            </a:extLst>
          </p:cNvPr>
          <p:cNvSpPr txBox="1"/>
          <p:nvPr/>
        </p:nvSpPr>
        <p:spPr>
          <a:xfrm>
            <a:off x="46764" y="4659415"/>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E.03</a:t>
            </a:r>
            <a:endParaRPr sz="3000" dirty="0">
              <a:solidFill>
                <a:srgbClr val="FF9934"/>
              </a:solidFill>
            </a:endParaRPr>
          </a:p>
        </p:txBody>
      </p:sp>
      <p:pic>
        <p:nvPicPr>
          <p:cNvPr id="10" name="Bildobjekt 9" descr="En bild som visar person, Människoansikte, klädsel, leende&#10;&#10;AI-genererat innehåll kan vara felaktigt.">
            <a:extLst>
              <a:ext uri="{FF2B5EF4-FFF2-40B4-BE49-F238E27FC236}">
                <a16:creationId xmlns:a16="http://schemas.microsoft.com/office/drawing/2014/main" id="{2EA8749C-9285-C71F-833F-C1707ABB0BB1}"/>
              </a:ext>
            </a:extLst>
          </p:cNvPr>
          <p:cNvPicPr>
            <a:picLocks noChangeAspect="1"/>
          </p:cNvPicPr>
          <p:nvPr/>
        </p:nvPicPr>
        <p:blipFill>
          <a:blip r:embed="rId4"/>
          <a:stretch>
            <a:fillRect/>
          </a:stretch>
        </p:blipFill>
        <p:spPr>
          <a:xfrm>
            <a:off x="5574089" y="1641434"/>
            <a:ext cx="3787250" cy="3787250"/>
          </a:xfrm>
          <a:prstGeom prst="rect">
            <a:avLst/>
          </a:prstGeom>
        </p:spPr>
      </p:pic>
      <p:sp>
        <p:nvSpPr>
          <p:cNvPr id="6" name="Google Shape;421;p67">
            <a:extLst>
              <a:ext uri="{FF2B5EF4-FFF2-40B4-BE49-F238E27FC236}">
                <a16:creationId xmlns:a16="http://schemas.microsoft.com/office/drawing/2014/main" id="{715801E4-9908-795B-6B90-8F604F79DE83}"/>
              </a:ext>
            </a:extLst>
          </p:cNvPr>
          <p:cNvSpPr/>
          <p:nvPr/>
        </p:nvSpPr>
        <p:spPr>
          <a:xfrm>
            <a:off x="5322754" y="1409700"/>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Tree>
    <p:extLst>
      <p:ext uri="{BB962C8B-B14F-4D97-AF65-F5344CB8AC3E}">
        <p14:creationId xmlns:p14="http://schemas.microsoft.com/office/powerpoint/2010/main" val="2463368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15</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11482B52-6B04-E435-A521-76BEA7D0E593}"/>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94903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25CA7E5-4198-EBE3-64C2-6377B9F690C6}"/>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54C92C16-2EDE-DF2B-0486-B40F181B367F}"/>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9E3BE511-F286-3A38-0CD8-66604BF1CA6B}"/>
              </a:ext>
            </a:extLst>
          </p:cNvPr>
          <p:cNvSpPr txBox="1">
            <a:spLocks/>
          </p:cNvSpPr>
          <p:nvPr/>
        </p:nvSpPr>
        <p:spPr>
          <a:xfrm>
            <a:off x="0" y="1672229"/>
            <a:ext cx="2237324"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L'histoire</a:t>
            </a:r>
            <a:r>
              <a:rPr lang="en-GB" sz="2400" dirty="0"/>
              <a:t> du Développement Durable</a:t>
            </a:r>
          </a:p>
        </p:txBody>
      </p:sp>
      <p:sp>
        <p:nvSpPr>
          <p:cNvPr id="6" name="Google Shape;457;p68">
            <a:extLst>
              <a:ext uri="{FF2B5EF4-FFF2-40B4-BE49-F238E27FC236}">
                <a16:creationId xmlns:a16="http://schemas.microsoft.com/office/drawing/2014/main" id="{3A9FF48E-9B28-C3E5-52DA-BA8037D7A8C1}"/>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7" name="Google Shape;458;p68">
            <a:extLst>
              <a:ext uri="{FF2B5EF4-FFF2-40B4-BE49-F238E27FC236}">
                <a16:creationId xmlns:a16="http://schemas.microsoft.com/office/drawing/2014/main" id="{035E4CA1-AB7E-31F9-482E-A1F3705DFBFC}"/>
              </a:ext>
            </a:extLst>
          </p:cNvPr>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457" name="Google Shape;457;p68">
            <a:extLst>
              <a:ext uri="{FF2B5EF4-FFF2-40B4-BE49-F238E27FC236}">
                <a16:creationId xmlns:a16="http://schemas.microsoft.com/office/drawing/2014/main" id="{5DAF13F6-2BE8-25EF-E1C3-2D2C1BE9E98A}"/>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en-GB" sz="4000" dirty="0"/>
              <a:t>1A</a:t>
            </a:r>
            <a:endParaRPr lang="en-GB" dirty="0"/>
          </a:p>
        </p:txBody>
      </p:sp>
      <p:cxnSp>
        <p:nvCxnSpPr>
          <p:cNvPr id="458" name="Google Shape;458;p68">
            <a:extLst>
              <a:ext uri="{FF2B5EF4-FFF2-40B4-BE49-F238E27FC236}">
                <a16:creationId xmlns:a16="http://schemas.microsoft.com/office/drawing/2014/main" id="{80A982D0-C504-E126-072F-B0BF4C6B6E87}"/>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5FC91E1D-E349-AB8B-0BDB-E965001026F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16</a:t>
            </a:fld>
            <a:endParaRPr lang="en-GB"/>
          </a:p>
        </p:txBody>
      </p:sp>
      <p:sp>
        <p:nvSpPr>
          <p:cNvPr id="460" name="Google Shape;460;p68">
            <a:extLst>
              <a:ext uri="{FF2B5EF4-FFF2-40B4-BE49-F238E27FC236}">
                <a16:creationId xmlns:a16="http://schemas.microsoft.com/office/drawing/2014/main" id="{B409A04B-8684-1DB9-486E-805B3BEB9BB0}"/>
              </a:ext>
            </a:extLst>
          </p:cNvPr>
          <p:cNvSpPr txBox="1"/>
          <p:nvPr/>
        </p:nvSpPr>
        <p:spPr>
          <a:xfrm>
            <a:off x="2550204" y="1229231"/>
            <a:ext cx="6483202" cy="1152843"/>
          </a:xfrm>
          <a:prstGeom prst="rect">
            <a:avLst/>
          </a:prstGeom>
          <a:noFill/>
          <a:ln>
            <a:noFill/>
          </a:ln>
        </p:spPr>
        <p:txBody>
          <a:bodyPr spcFirstLastPara="1" wrap="square" lIns="0" tIns="10124" rIns="0" bIns="0" anchor="t" anchorCtr="0">
            <a:spAutoFit/>
          </a:bodyPr>
          <a:lstStyle/>
          <a:p>
            <a:pPr marL="12701">
              <a:lnSpc>
                <a:spcPct val="105714"/>
              </a:lnSpc>
            </a:pPr>
            <a:r>
              <a:rPr lang="en-GB" sz="1401" dirty="0">
                <a:solidFill>
                  <a:schemeClr val="tx2">
                    <a:lumMod val="50000"/>
                  </a:schemeClr>
                </a:solidFill>
                <a:latin typeface="Calibri" panose="020F0502020204030204" pitchFamily="34" charset="0"/>
                <a:cs typeface="Calibri" panose="020F0502020204030204" pitchFamily="34" charset="0"/>
              </a:rPr>
              <a:t>En juin 1992, lors du Sommet de la Terre à Rio de Janeiro, au Brésil, plus de 178 pays ont adopté l'</a:t>
            </a:r>
            <a:r>
              <a:rPr lang="en-GB" sz="1401" b="1" dirty="0">
                <a:solidFill>
                  <a:srgbClr val="8ECC4E"/>
                </a:solidFill>
                <a:latin typeface="Calibri" panose="020F0502020204030204" pitchFamily="34" charset="0"/>
                <a:cs typeface="Calibri" panose="020F0502020204030204" pitchFamily="34" charset="0"/>
              </a:rPr>
              <a:t>Agenda 21</a:t>
            </a:r>
            <a:r>
              <a:rPr lang="en-GB" sz="1401" dirty="0">
                <a:solidFill>
                  <a:schemeClr val="tx2">
                    <a:lumMod val="50000"/>
                  </a:schemeClr>
                </a:solidFill>
                <a:latin typeface="Calibri" panose="020F0502020204030204" pitchFamily="34" charset="0"/>
                <a:cs typeface="Calibri" panose="020F0502020204030204" pitchFamily="34" charset="0"/>
              </a:rPr>
              <a:t>, un plan d'action global visant à mettre en place un partenariat mondial pour le développement durable afin d'améliorer les conditions de vie des populations et de protéger l'environnement.</a:t>
            </a:r>
          </a:p>
          <a:p>
            <a:pPr marL="12701">
              <a:lnSpc>
                <a:spcPct val="105714"/>
              </a:lnSpc>
            </a:pPr>
            <a:r>
              <a:rPr lang="en-GB" sz="1401" dirty="0">
                <a:solidFill>
                  <a:schemeClr val="tx2">
                    <a:lumMod val="50000"/>
                  </a:schemeClr>
                </a:solidFill>
                <a:latin typeface="Calibri" panose="020F0502020204030204" pitchFamily="34" charset="0"/>
                <a:cs typeface="Calibri" panose="020F0502020204030204" pitchFamily="34" charset="0"/>
                <a:sym typeface="Wingdings" pitchFamily="2" charset="2"/>
              </a:rPr>
              <a:t> Objectifs du Millénaire pour le Développement (OMD) </a:t>
            </a: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3" name="Google Shape;344;p3">
            <a:extLst>
              <a:ext uri="{FF2B5EF4-FFF2-40B4-BE49-F238E27FC236}">
                <a16:creationId xmlns:a16="http://schemas.microsoft.com/office/drawing/2014/main" id="{ED5A5202-0D88-005E-953F-22AEF1773830}"/>
              </a:ext>
            </a:extLst>
          </p:cNvPr>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La </a:t>
            </a:r>
            <a:r>
              <a:rPr lang="en-GB" sz="1600" b="1" dirty="0" err="1">
                <a:solidFill>
                  <a:srgbClr val="69ADAD"/>
                </a:solidFill>
                <a:latin typeface="Calibri" panose="020F0502020204030204" pitchFamily="34" charset="0"/>
                <a:cs typeface="Calibri" panose="020F0502020204030204" pitchFamily="34" charset="0"/>
              </a:rPr>
              <a:t>connaissance</a:t>
            </a:r>
            <a:r>
              <a:rPr lang="en-GB" sz="1600" b="1" dirty="0">
                <a:solidFill>
                  <a:srgbClr val="69ADAD"/>
                </a:solidFill>
                <a:latin typeface="Calibri" panose="020F0502020204030204" pitchFamily="34" charset="0"/>
                <a:cs typeface="Calibri" panose="020F0502020204030204" pitchFamily="34" charset="0"/>
              </a:rPr>
              <a:t> du </a:t>
            </a:r>
            <a:r>
              <a:rPr lang="en-GB" sz="1600" b="1" dirty="0" err="1">
                <a:solidFill>
                  <a:srgbClr val="69ADAD"/>
                </a:solidFill>
                <a:latin typeface="Calibri" panose="020F0502020204030204" pitchFamily="34" charset="0"/>
                <a:cs typeface="Calibri" panose="020F0502020204030204" pitchFamily="34" charset="0"/>
              </a:rPr>
              <a:t>développement</a:t>
            </a:r>
            <a:r>
              <a:rPr lang="en-GB" sz="1600" b="1" dirty="0">
                <a:solidFill>
                  <a:srgbClr val="69ADAD"/>
                </a:solidFill>
                <a:latin typeface="Calibri" panose="020F0502020204030204" pitchFamily="34" charset="0"/>
                <a:cs typeface="Calibri" panose="020F0502020204030204" pitchFamily="34" charset="0"/>
              </a:rPr>
              <a:t> durable </a:t>
            </a:r>
            <a:r>
              <a:rPr lang="en-GB" sz="1600" b="1" dirty="0" err="1">
                <a:solidFill>
                  <a:srgbClr val="69ADAD"/>
                </a:solidFill>
                <a:latin typeface="Calibri" panose="020F0502020204030204" pitchFamily="34" charset="0"/>
                <a:cs typeface="Calibri" panose="020F0502020204030204" pitchFamily="34" charset="0"/>
              </a:rPr>
              <a:t>est</a:t>
            </a:r>
            <a:r>
              <a:rPr lang="en-GB" sz="1600" b="1" dirty="0">
                <a:solidFill>
                  <a:srgbClr val="69ADAD"/>
                </a:solidFill>
                <a:latin typeface="Calibri" panose="020F0502020204030204" pitchFamily="34" charset="0"/>
                <a:cs typeface="Calibri" panose="020F0502020204030204" pitchFamily="34" charset="0"/>
              </a:rPr>
              <a:t> </a:t>
            </a:r>
            <a:r>
              <a:rPr lang="en-GB" sz="1600" b="1" dirty="0" err="1">
                <a:solidFill>
                  <a:srgbClr val="69ADAD"/>
                </a:solidFill>
                <a:latin typeface="Calibri" panose="020F0502020204030204" pitchFamily="34" charset="0"/>
                <a:cs typeface="Calibri" panose="020F0502020204030204" pitchFamily="34" charset="0"/>
              </a:rPr>
              <a:t>importante</a:t>
            </a:r>
            <a:r>
              <a:rPr lang="en-GB" sz="1600" b="1" dirty="0">
                <a:solidFill>
                  <a:srgbClr val="69ADAD"/>
                </a:solidFill>
                <a:latin typeface="Calibri" panose="020F0502020204030204" pitchFamily="34" charset="0"/>
                <a:cs typeface="Calibri" panose="020F0502020204030204" pitchFamily="34" charset="0"/>
              </a:rPr>
              <a:t> car </a:t>
            </a:r>
            <a:r>
              <a:rPr lang="en-GB" sz="1600" b="1" dirty="0" err="1">
                <a:solidFill>
                  <a:srgbClr val="69ADAD"/>
                </a:solidFill>
                <a:latin typeface="Calibri" panose="020F0502020204030204" pitchFamily="34" charset="0"/>
                <a:cs typeface="Calibri" panose="020F0502020204030204" pitchFamily="34" charset="0"/>
              </a:rPr>
              <a:t>elle</a:t>
            </a:r>
            <a:r>
              <a:rPr lang="en-GB" sz="1600" b="1" dirty="0">
                <a:solidFill>
                  <a:srgbClr val="69ADAD"/>
                </a:solidFill>
                <a:latin typeface="Calibri" panose="020F0502020204030204" pitchFamily="34" charset="0"/>
                <a:cs typeface="Calibri" panose="020F0502020204030204" pitchFamily="34" charset="0"/>
              </a:rPr>
              <a:t> nous aide à comprendre comment vivre de manière à préserver la planète pour les générations futures.</a:t>
            </a:r>
          </a:p>
        </p:txBody>
      </p:sp>
      <p:sp>
        <p:nvSpPr>
          <p:cNvPr id="4" name="Google Shape;460;p68">
            <a:extLst>
              <a:ext uri="{FF2B5EF4-FFF2-40B4-BE49-F238E27FC236}">
                <a16:creationId xmlns:a16="http://schemas.microsoft.com/office/drawing/2014/main" id="{4014080F-B001-F896-9C3E-5833EF4EDCCD}"/>
              </a:ext>
            </a:extLst>
          </p:cNvPr>
          <p:cNvSpPr txBox="1"/>
          <p:nvPr/>
        </p:nvSpPr>
        <p:spPr>
          <a:xfrm>
            <a:off x="2570524" y="2444338"/>
            <a:ext cx="6116276" cy="1838416"/>
          </a:xfrm>
          <a:prstGeom prst="rect">
            <a:avLst/>
          </a:prstGeom>
          <a:noFill/>
          <a:ln>
            <a:noFill/>
          </a:ln>
        </p:spPr>
        <p:txBody>
          <a:bodyPr spcFirstLastPara="1" wrap="square" lIns="0" tIns="10124" rIns="0" bIns="0" anchor="t" anchorCtr="0">
            <a:spAutoFit/>
          </a:bodyPr>
          <a:lstStyle/>
          <a:p>
            <a:pPr marL="12701">
              <a:lnSpc>
                <a:spcPct val="105714"/>
              </a:lnSpc>
            </a:pPr>
            <a:r>
              <a:rPr lang="en-GB" sz="1401" b="1" dirty="0">
                <a:solidFill>
                  <a:schemeClr val="tx2">
                    <a:lumMod val="50000"/>
                  </a:schemeClr>
                </a:solidFill>
                <a:latin typeface="Calibri" panose="020F0502020204030204" pitchFamily="34" charset="0"/>
                <a:cs typeface="Calibri" panose="020F0502020204030204" pitchFamily="34" charset="0"/>
              </a:rPr>
              <a:t>Compréhension des objectifs de développement durable (ODD) : </a:t>
            </a:r>
            <a:r>
              <a:rPr lang="en-GB" sz="1401" b="1" dirty="0">
                <a:solidFill>
                  <a:srgbClr val="8ECC4E"/>
                </a:solidFill>
                <a:latin typeface="Calibri" panose="020F0502020204030204" pitchFamily="34" charset="0"/>
                <a:cs typeface="Calibri" panose="020F0502020204030204" pitchFamily="34" charset="0"/>
              </a:rPr>
              <a:t>L'agenda 2030 pour le développement durable</a:t>
            </a:r>
          </a:p>
          <a:p>
            <a:pPr marL="12701">
              <a:lnSpc>
                <a:spcPct val="105714"/>
              </a:lnSpc>
            </a:pPr>
            <a:endParaRPr lang="en-GB" sz="1401" b="1" dirty="0">
              <a:solidFill>
                <a:schemeClr val="tx2">
                  <a:lumMod val="50000"/>
                </a:schemeClr>
              </a:solidFill>
              <a:latin typeface="Calibri" panose="020F0502020204030204" pitchFamily="34" charset="0"/>
              <a:cs typeface="Calibri" panose="020F0502020204030204" pitchFamily="34" charset="0"/>
            </a:endParaRPr>
          </a:p>
          <a:p>
            <a:pPr marL="298451" indent="-285750">
              <a:lnSpc>
                <a:spcPct val="105714"/>
              </a:lnSpc>
              <a:buFont typeface="Arial" panose="020B0604020202020204" pitchFamily="34" charset="0"/>
              <a:buChar char="•"/>
            </a:pPr>
            <a:r>
              <a:rPr lang="en-GB" sz="1401" dirty="0">
                <a:solidFill>
                  <a:schemeClr val="tx2">
                    <a:lumMod val="50000"/>
                  </a:schemeClr>
                </a:solidFill>
                <a:latin typeface="Calibri" panose="020F0502020204030204" pitchFamily="34" charset="0"/>
                <a:cs typeface="Calibri" panose="020F0502020204030204" pitchFamily="34" charset="0"/>
              </a:rPr>
              <a:t>les 17 objectifs de développement durable (ODD) constituent un appel urgent à l'action de tous les pays - développés et en développement - dans le cadre d'un partenariat mondial.</a:t>
            </a:r>
          </a:p>
          <a:p>
            <a:pPr marL="298451" indent="-285750">
              <a:lnSpc>
                <a:spcPct val="105714"/>
              </a:lnSpc>
              <a:buFont typeface="Arial" panose="020B0604020202020204" pitchFamily="34" charset="0"/>
              <a:buChar char="•"/>
            </a:pP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r>
              <a:rPr lang="en-GB" sz="1401" dirty="0" err="1">
                <a:solidFill>
                  <a:schemeClr val="tx2">
                    <a:lumMod val="50000"/>
                  </a:schemeClr>
                </a:solidFill>
                <a:latin typeface="Calibri" panose="020F0502020204030204" pitchFamily="34" charset="0"/>
                <a:cs typeface="Calibri" panose="020F0502020204030204" pitchFamily="34" charset="0"/>
              </a:rPr>
              <a:t>Youtube </a:t>
            </a:r>
            <a:r>
              <a:rPr lang="en-GB" sz="1401" dirty="0">
                <a:solidFill>
                  <a:schemeClr val="tx2">
                    <a:lumMod val="50000"/>
                  </a:schemeClr>
                </a:solidFill>
                <a:latin typeface="Calibri" panose="020F0502020204030204" pitchFamily="34" charset="0"/>
                <a:cs typeface="Calibri" panose="020F0502020204030204" pitchFamily="34" charset="0"/>
                <a:hlinkClick r:id="rId3"/>
              </a:rPr>
              <a:t>: https://www.youtube.com/watch?v=0XTBYMfZyrM </a:t>
            </a:r>
            <a:endParaRPr lang="en-GB" sz="1401" dirty="0">
              <a:solidFill>
                <a:schemeClr val="tx2">
                  <a:lumMod val="50000"/>
                </a:schemeClr>
              </a:solidFill>
              <a:latin typeface="Calibri" panose="020F0502020204030204" pitchFamily="34" charset="0"/>
              <a:cs typeface="Calibri" panose="020F0502020204030204" pitchFamily="34" charset="0"/>
            </a:endParaRPr>
          </a:p>
        </p:txBody>
      </p:sp>
      <p:pic>
        <p:nvPicPr>
          <p:cNvPr id="8" name="Image 7">
            <a:extLst>
              <a:ext uri="{FF2B5EF4-FFF2-40B4-BE49-F238E27FC236}">
                <a16:creationId xmlns:a16="http://schemas.microsoft.com/office/drawing/2014/main" id="{DA1B8352-13ED-8B24-ADCB-4382B134C0C2}"/>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673230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301A33B4-F46E-857C-5321-C244EE7793E5}"/>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963D8031-7695-4EBD-925D-7134834A9DEE}"/>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6" name="Google Shape;457;p68">
            <a:extLst>
              <a:ext uri="{FF2B5EF4-FFF2-40B4-BE49-F238E27FC236}">
                <a16:creationId xmlns:a16="http://schemas.microsoft.com/office/drawing/2014/main" id="{906CB1C4-223C-23B5-E577-EC10A9A65590}"/>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a:t>1A</a:t>
            </a:r>
            <a:endParaRPr lang="sv-SE" dirty="0"/>
          </a:p>
        </p:txBody>
      </p:sp>
      <p:cxnSp>
        <p:nvCxnSpPr>
          <p:cNvPr id="7" name="Google Shape;458;p68">
            <a:extLst>
              <a:ext uri="{FF2B5EF4-FFF2-40B4-BE49-F238E27FC236}">
                <a16:creationId xmlns:a16="http://schemas.microsoft.com/office/drawing/2014/main" id="{2BDA765D-31AE-81C0-348B-0D3D91738423}"/>
              </a:ext>
            </a:extLst>
          </p:cNvPr>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457" name="Google Shape;457;p68">
            <a:extLst>
              <a:ext uri="{FF2B5EF4-FFF2-40B4-BE49-F238E27FC236}">
                <a16:creationId xmlns:a16="http://schemas.microsoft.com/office/drawing/2014/main" id="{40987E43-1986-4753-3B5E-3251AFC23A91}"/>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en-GB" sz="4000" dirty="0"/>
              <a:t>1A</a:t>
            </a:r>
            <a:endParaRPr lang="en-GB" dirty="0"/>
          </a:p>
        </p:txBody>
      </p:sp>
      <p:cxnSp>
        <p:nvCxnSpPr>
          <p:cNvPr id="458" name="Google Shape;458;p68">
            <a:extLst>
              <a:ext uri="{FF2B5EF4-FFF2-40B4-BE49-F238E27FC236}">
                <a16:creationId xmlns:a16="http://schemas.microsoft.com/office/drawing/2014/main" id="{D2895128-3724-4530-48CB-C9B09831545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55C874C-989E-3A3A-A6C4-AE7C5ADEC3D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17</a:t>
            </a:fld>
            <a:endParaRPr lang="en-GB"/>
          </a:p>
        </p:txBody>
      </p:sp>
      <p:sp>
        <p:nvSpPr>
          <p:cNvPr id="3" name="Google Shape;344;p3">
            <a:extLst>
              <a:ext uri="{FF2B5EF4-FFF2-40B4-BE49-F238E27FC236}">
                <a16:creationId xmlns:a16="http://schemas.microsoft.com/office/drawing/2014/main" id="{88F4902A-34C9-BEB2-0DED-518222913919}"/>
              </a:ext>
            </a:extLst>
          </p:cNvPr>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2000" b="1" dirty="0">
                <a:solidFill>
                  <a:srgbClr val="69ADAD"/>
                </a:solidFill>
                <a:latin typeface="Calibri" panose="020F0502020204030204" pitchFamily="34" charset="0"/>
                <a:cs typeface="Calibri" panose="020F0502020204030204" pitchFamily="34" charset="0"/>
              </a:rPr>
              <a:t>Les 17 objectifs de développement durable (ODD) </a:t>
            </a:r>
          </a:p>
        </p:txBody>
      </p:sp>
      <p:pic>
        <p:nvPicPr>
          <p:cNvPr id="3074" name="Picture 2" descr="Une image contenant texte, capture d’écran, Marque, Police&#10;&#10;Description générée automatiquement">
            <a:extLst>
              <a:ext uri="{FF2B5EF4-FFF2-40B4-BE49-F238E27FC236}">
                <a16:creationId xmlns:a16="http://schemas.microsoft.com/office/drawing/2014/main" id="{5A8B1E1F-FA38-5BC0-2601-6F3127512D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887"/>
          <a:stretch/>
        </p:blipFill>
        <p:spPr bwMode="auto">
          <a:xfrm>
            <a:off x="2274643" y="1000120"/>
            <a:ext cx="6427441" cy="3674099"/>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460;p68">
            <a:extLst>
              <a:ext uri="{FF2B5EF4-FFF2-40B4-BE49-F238E27FC236}">
                <a16:creationId xmlns:a16="http://schemas.microsoft.com/office/drawing/2014/main" id="{FCB12441-A54A-3F2B-F4FC-8E430021E3F3}"/>
              </a:ext>
            </a:extLst>
          </p:cNvPr>
          <p:cNvSpPr txBox="1"/>
          <p:nvPr/>
        </p:nvSpPr>
        <p:spPr>
          <a:xfrm>
            <a:off x="2560364" y="3994658"/>
            <a:ext cx="5903002" cy="425721"/>
          </a:xfrm>
          <a:prstGeom prst="rect">
            <a:avLst/>
          </a:prstGeom>
          <a:noFill/>
          <a:ln>
            <a:noFill/>
          </a:ln>
        </p:spPr>
        <p:txBody>
          <a:bodyPr spcFirstLastPara="1" wrap="square" lIns="0" tIns="10124" rIns="0" bIns="0" anchor="t" anchorCtr="0">
            <a:spAutoFit/>
          </a:bodyPr>
          <a:lstStyle/>
          <a:p>
            <a:pPr algn="l"/>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Crédit :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https://www.un.org/sustainabledevelopment </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Le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contenu de cette publication </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n'a pas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été approuvé par </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les Nations unies et ne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reflète </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pas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les opinions des </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Nations unies, de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ses fonctionnaires </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ou de ses États </a:t>
            </a:r>
            <a:r>
              <a:rPr lang="sv-SE" sz="900" b="0" i="0" u="none" strike="noStrike" dirty="0" err="1">
                <a:solidFill>
                  <a:schemeClr val="tx2">
                    <a:lumMod val="50000"/>
                  </a:schemeClr>
                </a:solidFill>
                <a:effectLst/>
                <a:latin typeface="Calibri" panose="020F0502020204030204" pitchFamily="34" charset="0"/>
                <a:cs typeface="Calibri" panose="020F0502020204030204" pitchFamily="34" charset="0"/>
              </a:rPr>
              <a:t>membres</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a:endParaRPr lang="sv-SE" sz="9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4" name="Google Shape;456;p68">
            <a:extLst>
              <a:ext uri="{FF2B5EF4-FFF2-40B4-BE49-F238E27FC236}">
                <a16:creationId xmlns:a16="http://schemas.microsoft.com/office/drawing/2014/main" id="{383FFD38-4941-2017-5498-F63502F92148}"/>
              </a:ext>
            </a:extLst>
          </p:cNvPr>
          <p:cNvSpPr txBox="1">
            <a:spLocks/>
          </p:cNvSpPr>
          <p:nvPr/>
        </p:nvSpPr>
        <p:spPr>
          <a:xfrm>
            <a:off x="0" y="1672229"/>
            <a:ext cx="2237324"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L'histoire</a:t>
            </a:r>
            <a:r>
              <a:rPr lang="en-GB" sz="2400" dirty="0"/>
              <a:t> du Développement Durable</a:t>
            </a:r>
          </a:p>
        </p:txBody>
      </p:sp>
      <p:pic>
        <p:nvPicPr>
          <p:cNvPr id="9" name="Image 8">
            <a:extLst>
              <a:ext uri="{FF2B5EF4-FFF2-40B4-BE49-F238E27FC236}">
                <a16:creationId xmlns:a16="http://schemas.microsoft.com/office/drawing/2014/main" id="{B9C4A74E-11AB-BD30-DC19-247A8F6FCB36}"/>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732030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F619E57-C9EC-31CD-37D0-B9480E7EC700}"/>
            </a:ext>
          </a:extLst>
        </p:cNvPr>
        <p:cNvGrpSpPr/>
        <p:nvPr/>
      </p:nvGrpSpPr>
      <p:grpSpPr>
        <a:xfrm>
          <a:off x="0" y="0"/>
          <a:ext cx="0" cy="0"/>
          <a:chOff x="0" y="0"/>
          <a:chExt cx="0" cy="0"/>
        </a:xfrm>
      </p:grpSpPr>
      <p:pic>
        <p:nvPicPr>
          <p:cNvPr id="7" name="Bildobjekt 6" descr="En bild som visar person, Människoansikte, klädsel, inomhus&#10;&#10;AI-genererat innehåll kan vara felaktigt.">
            <a:extLst>
              <a:ext uri="{FF2B5EF4-FFF2-40B4-BE49-F238E27FC236}">
                <a16:creationId xmlns:a16="http://schemas.microsoft.com/office/drawing/2014/main" id="{0BBA7F70-7B16-E5CE-F863-C90F180F98DB}"/>
              </a:ext>
            </a:extLst>
          </p:cNvPr>
          <p:cNvPicPr>
            <a:picLocks noChangeAspect="1"/>
          </p:cNvPicPr>
          <p:nvPr/>
        </p:nvPicPr>
        <p:blipFill>
          <a:blip r:embed="rId3"/>
          <a:stretch>
            <a:fillRect/>
          </a:stretch>
        </p:blipFill>
        <p:spPr>
          <a:xfrm>
            <a:off x="5813286" y="1900232"/>
            <a:ext cx="3635765" cy="3635765"/>
          </a:xfrm>
          <a:prstGeom prst="rect">
            <a:avLst/>
          </a:prstGeom>
        </p:spPr>
      </p:pic>
      <p:sp>
        <p:nvSpPr>
          <p:cNvPr id="672" name="Google Shape;672;p17">
            <a:extLst>
              <a:ext uri="{FF2B5EF4-FFF2-40B4-BE49-F238E27FC236}">
                <a16:creationId xmlns:a16="http://schemas.microsoft.com/office/drawing/2014/main" id="{DC266734-E191-0D56-3123-545F3F30821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5BC1E242-3063-F527-B321-E25763A0F0D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9A051818-A2B0-FA7C-2B1E-4268C4635610}"/>
              </a:ext>
            </a:extLst>
          </p:cNvPr>
          <p:cNvSpPr txBox="1">
            <a:spLocks noGrp="1"/>
          </p:cNvSpPr>
          <p:nvPr>
            <p:ph type="body" idx="1"/>
          </p:nvPr>
        </p:nvSpPr>
        <p:spPr>
          <a:xfrm>
            <a:off x="489068" y="1353495"/>
            <a:ext cx="5068142"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600" dirty="0"/>
          </a:p>
          <a:p>
            <a:pPr marL="285750" indent="-285750">
              <a:lnSpc>
                <a:spcPct val="100000"/>
              </a:lnSpc>
              <a:buFont typeface="Wingdings" pitchFamily="2" charset="2"/>
              <a:buChar char="Ø"/>
            </a:pPr>
            <a:r>
              <a:rPr lang="en-GB" sz="1600" dirty="0" err="1"/>
              <a:t>Prenez</a:t>
            </a:r>
            <a:r>
              <a:rPr lang="en-GB" sz="1600" dirty="0"/>
              <a:t> </a:t>
            </a:r>
            <a:r>
              <a:rPr lang="en-GB" sz="1600" dirty="0" err="1"/>
              <a:t>connaissance</a:t>
            </a:r>
            <a:r>
              <a:rPr lang="en-GB" sz="1600" dirty="0"/>
              <a:t> des </a:t>
            </a:r>
            <a:r>
              <a:rPr lang="en-GB" sz="1600" dirty="0" err="1"/>
              <a:t>fondements</a:t>
            </a:r>
            <a:r>
              <a:rPr lang="en-GB" sz="1600" dirty="0"/>
              <a:t> </a:t>
            </a:r>
            <a:r>
              <a:rPr lang="en-GB" sz="1600" dirty="0" err="1"/>
              <a:t>théoriques</a:t>
            </a:r>
            <a:r>
              <a:rPr lang="en-GB" sz="1600" dirty="0"/>
              <a:t> via</a:t>
            </a:r>
          </a:p>
          <a:p>
            <a:pPr marL="0" indent="0">
              <a:lnSpc>
                <a:spcPct val="100000"/>
              </a:lnSpc>
            </a:pPr>
            <a:r>
              <a:rPr lang="en-GB" sz="1600" dirty="0"/>
              <a:t>       </a:t>
            </a:r>
            <a:r>
              <a:rPr lang="en-GB" sz="1600" dirty="0" err="1"/>
              <a:t>notre</a:t>
            </a:r>
            <a:r>
              <a:rPr lang="en-GB" sz="1600" dirty="0"/>
              <a:t> guide </a:t>
            </a:r>
            <a:r>
              <a:rPr lang="en-GB" sz="1600" dirty="0" err="1"/>
              <a:t>théorique</a:t>
            </a:r>
            <a:r>
              <a:rPr lang="en-GB" sz="1600" dirty="0"/>
              <a:t> </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Jouer le jeu </a:t>
            </a:r>
            <a:r>
              <a:rPr lang="en-GB" sz="1600" dirty="0">
                <a:hlinkClick r:id="rId4"/>
              </a:rPr>
              <a:t>: https://go-goals.org/ </a:t>
            </a:r>
            <a:endParaRPr lang="en-GB" sz="1600" dirty="0"/>
          </a:p>
          <a:p>
            <a:pPr marL="0" indent="0">
              <a:lnSpc>
                <a:spcPct val="100000"/>
              </a:lnSpc>
            </a:pPr>
            <a:endParaRPr lang="en-GB" sz="1600" dirty="0"/>
          </a:p>
          <a:p>
            <a:pPr marL="285750" indent="-285750">
              <a:lnSpc>
                <a:spcPct val="100000"/>
              </a:lnSpc>
              <a:buFont typeface="Wingdings" pitchFamily="2" charset="2"/>
              <a:buChar char="Ø"/>
            </a:pPr>
            <a:r>
              <a:rPr lang="en-GB" sz="1600" dirty="0"/>
              <a:t>Réfléchissez aux questions de la page suivante et discutez-en/répondez-y ensemble.</a:t>
            </a:r>
          </a:p>
        </p:txBody>
      </p:sp>
      <p:sp>
        <p:nvSpPr>
          <p:cNvPr id="675" name="Google Shape;675;p17">
            <a:extLst>
              <a:ext uri="{FF2B5EF4-FFF2-40B4-BE49-F238E27FC236}">
                <a16:creationId xmlns:a16="http://schemas.microsoft.com/office/drawing/2014/main" id="{A7031A8B-2812-91E8-6BF6-B282E208761C}"/>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Jouer, réfléchir et discuter</a:t>
            </a:r>
          </a:p>
        </p:txBody>
      </p:sp>
      <p:sp>
        <p:nvSpPr>
          <p:cNvPr id="677" name="Google Shape;677;p17">
            <a:extLst>
              <a:ext uri="{FF2B5EF4-FFF2-40B4-BE49-F238E27FC236}">
                <a16:creationId xmlns:a16="http://schemas.microsoft.com/office/drawing/2014/main" id="{7875EC9E-ABC4-4586-06A5-68241E3A7F4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B1024AD5-84C1-CF46-DEE1-28CC88A2CC04}"/>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37E53B6E-B809-70FC-AD0F-920AEFADF6FF}"/>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B08FA02C-0C8E-23E3-3CD1-85CA6CB75E6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3AA8F491-DE66-C976-A86F-C94EEF17C00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537CEC43-3A67-4072-831D-A4EB6CC1D8A4}"/>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459739B2-F13F-3941-D524-C21AC4DF3C6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1E97F31-BDF3-E89D-A77B-332C2B078F9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4C757907-3A94-1A50-FAAC-9CAF0D0F8C7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8978EBD-1C47-5BFF-55DA-E72056043889}"/>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D261760F-420C-688B-9F20-DB0C639D58E6}"/>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0A054989-89C7-9DF3-47BF-7A8542B1511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BFC176BA-1267-CB90-42B8-ADEC7E0E014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0344D125-A4BD-B908-9CB7-BDD919F2A43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0631E7A-12CA-270A-E3C8-C8073EAECEE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C0216F48-F9EA-7CC6-C5FD-513EEB22ECC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974DDFBD-513C-FF5B-AC67-BC582393CE9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3" name="Google Shape;417;p67">
            <a:extLst>
              <a:ext uri="{FF2B5EF4-FFF2-40B4-BE49-F238E27FC236}">
                <a16:creationId xmlns:a16="http://schemas.microsoft.com/office/drawing/2014/main" id="{BC5A73F2-372E-171D-1FAB-5E39B1693B4B}"/>
              </a:ext>
            </a:extLst>
          </p:cNvPr>
          <p:cNvPicPr preferRelativeResize="0"/>
          <p:nvPr/>
        </p:nvPicPr>
        <p:blipFill rotWithShape="1">
          <a:blip r:embed="rId5">
            <a:alphaModFix amt="70000"/>
          </a:blip>
          <a:srcRect/>
          <a:stretch/>
        </p:blipFill>
        <p:spPr>
          <a:xfrm rot="-3551750">
            <a:off x="7052389" y="3329777"/>
            <a:ext cx="2142497" cy="2142497"/>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5" name="Google Shape;421;p67">
            <a:extLst>
              <a:ext uri="{FF2B5EF4-FFF2-40B4-BE49-F238E27FC236}">
                <a16:creationId xmlns:a16="http://schemas.microsoft.com/office/drawing/2014/main" id="{38D6C16F-1007-F955-CECB-0E19EF059DA5}"/>
              </a:ext>
            </a:extLst>
          </p:cNvPr>
          <p:cNvSpPr/>
          <p:nvPr/>
        </p:nvSpPr>
        <p:spPr>
          <a:xfrm>
            <a:off x="5627554" y="1714500"/>
            <a:ext cx="4035140" cy="40351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Google Shape;899;p81">
            <a:extLst>
              <a:ext uri="{FF2B5EF4-FFF2-40B4-BE49-F238E27FC236}">
                <a16:creationId xmlns:a16="http://schemas.microsoft.com/office/drawing/2014/main" id="{32002C3C-7E93-7782-BD68-79D922D4B284}"/>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E.04</a:t>
            </a:r>
            <a:endParaRPr sz="3000" dirty="0">
              <a:solidFill>
                <a:srgbClr val="FF9934"/>
              </a:solidFill>
            </a:endParaRPr>
          </a:p>
        </p:txBody>
      </p:sp>
      <p:sp>
        <p:nvSpPr>
          <p:cNvPr id="4" name="Rectangle 3">
            <a:extLst>
              <a:ext uri="{FF2B5EF4-FFF2-40B4-BE49-F238E27FC236}">
                <a16:creationId xmlns:a16="http://schemas.microsoft.com/office/drawing/2014/main" id="{89586F04-1F16-C7CC-A2C8-E7CADFBB6386}"/>
              </a:ext>
            </a:extLst>
          </p:cNvPr>
          <p:cNvSpPr/>
          <p:nvPr/>
        </p:nvSpPr>
        <p:spPr>
          <a:xfrm>
            <a:off x="5270810" y="4809893"/>
            <a:ext cx="542476" cy="2081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095319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32E40A4-41B9-F90B-FE56-3F5052B57C1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98A81B00-E832-ABCD-62E3-49E827B89F9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940395A2-B200-D909-2F2F-305B47E66B41}"/>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23A51A07-89DD-AC39-CFC7-E998AB3DF41D}"/>
              </a:ext>
            </a:extLst>
          </p:cNvPr>
          <p:cNvSpPr txBox="1">
            <a:spLocks noGrp="1"/>
          </p:cNvSpPr>
          <p:nvPr>
            <p:ph type="body" idx="1"/>
          </p:nvPr>
        </p:nvSpPr>
        <p:spPr>
          <a:xfrm>
            <a:off x="489067" y="1161540"/>
            <a:ext cx="8215317" cy="3500717"/>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350" dirty="0"/>
              <a:t>Après avoir lu des stratégies visant à relever les défis environnementaux, que pensez-vous de l'idée d'agir dans votre propre vie ?</a:t>
            </a:r>
          </a:p>
          <a:p>
            <a:pPr marL="285753" indent="-285753">
              <a:lnSpc>
                <a:spcPct val="100000"/>
              </a:lnSpc>
              <a:buFont typeface="Wingdings" pitchFamily="2" charset="2"/>
              <a:buChar char="Ø"/>
            </a:pPr>
            <a:r>
              <a:rPr lang="en-GB" sz="1350" dirty="0"/>
              <a:t>Avez-vous observé des problèmes environnementaux dans votre communauté locale qui correspondent aux stratégies mentionnées dans le texte ?</a:t>
            </a:r>
          </a:p>
          <a:p>
            <a:pPr marL="285753" indent="-285753">
              <a:lnSpc>
                <a:spcPct val="100000"/>
              </a:lnSpc>
              <a:buFont typeface="Wingdings" pitchFamily="2" charset="2"/>
              <a:buChar char="Ø"/>
            </a:pPr>
            <a:r>
              <a:rPr lang="en-GB" sz="1350" dirty="0"/>
              <a:t>En réfléchissant à vos activités quotidiennes, pensez-vous pouvoir apporter des changements pour contribuer à la réduction des émissions de gaz à effet de serre ? Si oui, comment ?</a:t>
            </a:r>
          </a:p>
          <a:p>
            <a:pPr marL="285753" indent="-285753">
              <a:lnSpc>
                <a:spcPct val="100000"/>
              </a:lnSpc>
              <a:buFont typeface="Wingdings" pitchFamily="2" charset="2"/>
              <a:buChar char="Ø"/>
            </a:pPr>
            <a:r>
              <a:rPr lang="en-GB" sz="1350" dirty="0"/>
              <a:t>Quelles mesures pensez-vous pouvoir prendre pour soutenir la protection de la biodiversité dans votre région ?</a:t>
            </a:r>
          </a:p>
          <a:p>
            <a:pPr marL="285753" indent="-285753">
              <a:lnSpc>
                <a:spcPct val="100000"/>
              </a:lnSpc>
              <a:buFont typeface="Wingdings" pitchFamily="2" charset="2"/>
              <a:buChar char="Ø"/>
            </a:pPr>
            <a:r>
              <a:rPr lang="en-GB" sz="1350" dirty="0"/>
              <a:t>Existe-t-il des pratiques durables liées à la conservation de l'eau que vous pourriez adopter au quotidien ?</a:t>
            </a:r>
          </a:p>
          <a:p>
            <a:pPr marL="285753" indent="-285753">
              <a:lnSpc>
                <a:spcPct val="100000"/>
              </a:lnSpc>
              <a:buFont typeface="Wingdings" pitchFamily="2" charset="2"/>
              <a:buChar char="Ø"/>
            </a:pPr>
            <a:r>
              <a:rPr lang="en-GB" sz="1350" dirty="0"/>
              <a:t>Comment pensez-vous pouvoir contribuer personnellement à la réduction de la pollution dans votre environnement ?</a:t>
            </a:r>
          </a:p>
          <a:p>
            <a:pPr marL="285753" indent="-285753">
              <a:lnSpc>
                <a:spcPct val="100000"/>
              </a:lnSpc>
              <a:buFont typeface="Wingdings" pitchFamily="2" charset="2"/>
              <a:buChar char="Ø"/>
            </a:pPr>
            <a:r>
              <a:rPr lang="en-GB" sz="1350" dirty="0"/>
              <a:t>Comment pensez-vous que les communautés peuvent être habilitées à participer aux processus décisionnels en matière d'environnement ?</a:t>
            </a:r>
          </a:p>
          <a:p>
            <a:pPr marL="285753" indent="-285753">
              <a:lnSpc>
                <a:spcPct val="100000"/>
              </a:lnSpc>
              <a:buFont typeface="Wingdings" pitchFamily="2" charset="2"/>
              <a:buChar char="Ø"/>
            </a:pPr>
            <a:r>
              <a:rPr lang="en-GB" sz="1350" dirty="0"/>
              <a:t>En réfléchissant à l'objectif global de la mise en œuvre de stratégies environnementales, qu'est-ce qui vous motive à contribuer à assurer des conditions environnementales </a:t>
            </a:r>
            <a:r>
              <a:rPr lang="en-GB" sz="1350" dirty="0" err="1"/>
              <a:t>favorables à </a:t>
            </a:r>
            <a:r>
              <a:rPr lang="en-GB" sz="1350" dirty="0"/>
              <a:t>la vie sur Terre ?</a:t>
            </a:r>
          </a:p>
          <a:p>
            <a:pPr marL="285753" indent="-285753">
              <a:lnSpc>
                <a:spcPct val="100000"/>
              </a:lnSpc>
              <a:buFont typeface="Wingdings" pitchFamily="2" charset="2"/>
              <a:buChar char="Ø"/>
            </a:pPr>
            <a:r>
              <a:rPr lang="en-GB" sz="1350" dirty="0"/>
              <a:t>Quelles actions spécifiques pensez-vous pouvoir entreprendre pour réduire votre empreinte écologique et contribuer au maintien de conditions environnementales </a:t>
            </a:r>
            <a:r>
              <a:rPr lang="en-GB" sz="1350" dirty="0" err="1"/>
              <a:t>favorables à </a:t>
            </a:r>
            <a:r>
              <a:rPr lang="en-GB" sz="1350" dirty="0"/>
              <a:t>la vie ?</a:t>
            </a:r>
          </a:p>
        </p:txBody>
      </p:sp>
      <p:sp>
        <p:nvSpPr>
          <p:cNvPr id="675" name="Google Shape;675;p17">
            <a:extLst>
              <a:ext uri="{FF2B5EF4-FFF2-40B4-BE49-F238E27FC236}">
                <a16:creationId xmlns:a16="http://schemas.microsoft.com/office/drawing/2014/main" id="{61A02EAB-BE57-FF73-F5A5-1D577078FA2D}"/>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err="1">
                <a:solidFill>
                  <a:srgbClr val="FF9933"/>
                </a:solidFill>
              </a:rPr>
              <a:t>Exercice</a:t>
            </a:r>
            <a:r>
              <a:rPr lang="en-GB" sz="2000" dirty="0">
                <a:solidFill>
                  <a:srgbClr val="FF9933"/>
                </a:solidFill>
              </a:rPr>
              <a:t> :</a:t>
            </a:r>
            <a:endParaRPr lang="en-GB" sz="1600" b="0" dirty="0">
              <a:solidFill>
                <a:schemeClr val="tx2">
                  <a:lumMod val="50000"/>
                </a:schemeClr>
              </a:solidFill>
            </a:endParaRPr>
          </a:p>
        </p:txBody>
      </p:sp>
      <p:sp>
        <p:nvSpPr>
          <p:cNvPr id="677" name="Google Shape;677;p17">
            <a:extLst>
              <a:ext uri="{FF2B5EF4-FFF2-40B4-BE49-F238E27FC236}">
                <a16:creationId xmlns:a16="http://schemas.microsoft.com/office/drawing/2014/main" id="{CA921B57-B3C6-726B-8DD3-22D2439EC19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E9EDE90F-3FDC-0053-3F9A-DA58918B389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4199F138-83FA-7053-CF9D-AA74E3358B2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13CBFB9-F560-8099-C95B-8629F1E8AD90}"/>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11EF73CB-FE84-29AC-412A-38FFC6B7545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7061AB0E-1A8E-9313-B555-16216307646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7129C29C-677D-7653-781F-13698F576CF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6073D71B-4267-C72C-AC56-66739A3F629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CBCAFE80-4AA1-93A9-FA7D-5F443A7526D3}"/>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0FDD968-BFAA-C94C-3356-721248BE483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BBDDAA2-8A41-749A-298E-A4148F583F7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76945CB6-D526-6E89-25AE-1E780BA786D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9FBD6940-479C-194B-C3BE-9DAC5780B19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85E250CB-12AB-4F41-800F-A3645A87810B}"/>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24EE8115-87A4-7827-B7ED-7B66C4D7123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069AF673-E822-37AF-C023-093A6B8AD67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B8B713EB-70F6-417F-BF9B-6BEF4B2F16CC}"/>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sp>
        <p:nvSpPr>
          <p:cNvPr id="2" name="Google Shape;899;p81">
            <a:extLst>
              <a:ext uri="{FF2B5EF4-FFF2-40B4-BE49-F238E27FC236}">
                <a16:creationId xmlns:a16="http://schemas.microsoft.com/office/drawing/2014/main" id="{61A0318C-F249-421B-DDF9-6C9532205B72}"/>
              </a:ext>
            </a:extLst>
          </p:cNvPr>
          <p:cNvSpPr txBox="1"/>
          <p:nvPr/>
        </p:nvSpPr>
        <p:spPr>
          <a:xfrm>
            <a:off x="20681" y="4686371"/>
            <a:ext cx="1018853" cy="685250"/>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E.04</a:t>
            </a:r>
            <a:endParaRPr sz="3000" dirty="0">
              <a:solidFill>
                <a:srgbClr val="FF9934"/>
              </a:solidFill>
            </a:endParaRPr>
          </a:p>
        </p:txBody>
      </p:sp>
      <p:pic>
        <p:nvPicPr>
          <p:cNvPr id="3" name="Image 2">
            <a:extLst>
              <a:ext uri="{FF2B5EF4-FFF2-40B4-BE49-F238E27FC236}">
                <a16:creationId xmlns:a16="http://schemas.microsoft.com/office/drawing/2014/main" id="{A3354627-E06F-9E74-6E5D-AF96AFEE57B6}"/>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4118279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243" name="Google Shape;243;p62"/>
          <p:cNvPicPr preferRelativeResize="0">
            <a:picLocks noGrp="1"/>
          </p:cNvPicPr>
          <p:nvPr>
            <p:ph type="pic" idx="2"/>
          </p:nvPr>
        </p:nvPicPr>
        <p:blipFill rotWithShape="1">
          <a:blip r:embed="rId3">
            <a:alphaModFix/>
          </a:blip>
          <a:srcRect l="7773" t="43599" r="5905" b="3201"/>
          <a:stretch/>
        </p:blipFill>
        <p:spPr>
          <a:xfrm>
            <a:off x="2767975" y="1049554"/>
            <a:ext cx="1740540" cy="1447151"/>
          </a:xfrm>
          <a:prstGeom prst="rect">
            <a:avLst/>
          </a:prstGeom>
          <a:solidFill>
            <a:srgbClr val="F2F2F2"/>
          </a:solidFill>
          <a:ln>
            <a:noFill/>
          </a:ln>
        </p:spPr>
      </p:pic>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 CONTENU</a:t>
            </a:r>
            <a:endParaRPr lang="en-GB" dirty="0"/>
          </a:p>
        </p:txBody>
      </p:sp>
      <p:sp>
        <p:nvSpPr>
          <p:cNvPr id="136" name="Google Shape;136;p62"/>
          <p:cNvSpPr txBox="1">
            <a:spLocks noGrp="1"/>
          </p:cNvSpPr>
          <p:nvPr>
            <p:ph type="body" idx="6"/>
          </p:nvPr>
        </p:nvSpPr>
        <p:spPr>
          <a:xfrm>
            <a:off x="1224119" y="2122457"/>
            <a:ext cx="1354096" cy="106307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err="1"/>
              <a:t>Comprendre</a:t>
            </a:r>
            <a:r>
              <a:rPr lang="en-GB" sz="1400" dirty="0"/>
              <a:t> le Développement Durable </a:t>
            </a:r>
          </a:p>
          <a:p>
            <a:pPr marL="0" indent="0">
              <a:lnSpc>
                <a:spcPct val="91000"/>
              </a:lnSpc>
            </a:pPr>
            <a:endParaRPr lang="en-GB" sz="2000" dirty="0"/>
          </a:p>
        </p:txBody>
      </p:sp>
      <p:sp>
        <p:nvSpPr>
          <p:cNvPr id="137" name="Google Shape;137;p62"/>
          <p:cNvSpPr txBox="1">
            <a:spLocks noGrp="1"/>
          </p:cNvSpPr>
          <p:nvPr>
            <p:ph type="body" idx="7"/>
          </p:nvPr>
        </p:nvSpPr>
        <p:spPr>
          <a:xfrm>
            <a:off x="3178943" y="139325"/>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Le </a:t>
            </a:r>
            <a:r>
              <a:rPr lang="en-GB" sz="1400" dirty="0" err="1"/>
              <a:t>Tourisme</a:t>
            </a:r>
            <a:r>
              <a:rPr lang="en-GB" sz="1400" dirty="0"/>
              <a:t> </a:t>
            </a:r>
            <a:r>
              <a:rPr lang="en-GB" sz="1400" dirty="0" err="1"/>
              <a:t>Aujourd’hui</a:t>
            </a:r>
            <a:endParaRPr lang="en-GB" sz="1400" dirty="0"/>
          </a:p>
          <a:p>
            <a:pPr marL="0" indent="0">
              <a:lnSpc>
                <a:spcPct val="91000"/>
              </a:lnSpc>
            </a:pPr>
            <a:endParaRPr lang="en-GB" sz="2000" dirty="0"/>
          </a:p>
        </p:txBody>
      </p:sp>
      <p:sp>
        <p:nvSpPr>
          <p:cNvPr id="138" name="Google Shape;138;p62"/>
          <p:cNvSpPr txBox="1">
            <a:spLocks noGrp="1"/>
          </p:cNvSpPr>
          <p:nvPr>
            <p:ph type="body" idx="9"/>
          </p:nvPr>
        </p:nvSpPr>
        <p:spPr>
          <a:xfrm>
            <a:off x="5190375" y="1659600"/>
            <a:ext cx="1208948"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err="1"/>
              <a:t>Tourisme</a:t>
            </a:r>
            <a:r>
              <a:rPr lang="en-GB" sz="1400" dirty="0"/>
              <a:t> Durable</a:t>
            </a:r>
          </a:p>
        </p:txBody>
      </p:sp>
      <p:sp>
        <p:nvSpPr>
          <p:cNvPr id="141" name="Google Shape;141;p62"/>
          <p:cNvSpPr txBox="1">
            <a:spLocks noGrp="1"/>
          </p:cNvSpPr>
          <p:nvPr>
            <p:ph type="body" idx="15"/>
          </p:nvPr>
        </p:nvSpPr>
        <p:spPr>
          <a:xfrm>
            <a:off x="7302976" y="201014"/>
            <a:ext cx="1573141" cy="473890"/>
          </a:xfrm>
          <a:prstGeom prst="rect">
            <a:avLst/>
          </a:prstGeom>
          <a:noFill/>
          <a:ln>
            <a:noFill/>
          </a:ln>
        </p:spPr>
        <p:txBody>
          <a:bodyPr spcFirstLastPara="1" wrap="square" lIns="91426" tIns="91426" rIns="91426" bIns="91426" anchor="t" anchorCtr="0">
            <a:noAutofit/>
          </a:bodyPr>
          <a:lstStyle/>
          <a:p>
            <a:pPr marL="0" indent="0">
              <a:lnSpc>
                <a:spcPct val="96000"/>
              </a:lnSpc>
            </a:pPr>
            <a:r>
              <a:rPr lang="en-GB" sz="1400" dirty="0" err="1"/>
              <a:t>Ecotourisme</a:t>
            </a:r>
            <a:endParaRPr lang="en-GB" sz="1400" dirty="0"/>
          </a:p>
          <a:p>
            <a:pPr marL="0" indent="0">
              <a:lnSpc>
                <a:spcPct val="96000"/>
              </a:lnSpc>
            </a:pPr>
            <a:endParaRPr lang="en-GB" dirty="0"/>
          </a:p>
        </p:txBody>
      </p:sp>
      <p:sp>
        <p:nvSpPr>
          <p:cNvPr id="142" name="Google Shape;142;p62"/>
          <p:cNvSpPr txBox="1"/>
          <p:nvPr/>
        </p:nvSpPr>
        <p:spPr>
          <a:xfrm>
            <a:off x="1281826" y="2638574"/>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4 </a:t>
            </a:r>
            <a:endParaRPr lang="en-GB" sz="1401" dirty="0"/>
          </a:p>
        </p:txBody>
      </p:sp>
      <p:sp>
        <p:nvSpPr>
          <p:cNvPr id="143" name="Google Shape;143;p62"/>
          <p:cNvSpPr txBox="1"/>
          <p:nvPr/>
        </p:nvSpPr>
        <p:spPr>
          <a:xfrm>
            <a:off x="3200222" y="432409"/>
            <a:ext cx="771500"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22</a:t>
            </a:r>
            <a:endParaRPr lang="en-GB" sz="1401" dirty="0"/>
          </a:p>
        </p:txBody>
      </p:sp>
      <p:sp>
        <p:nvSpPr>
          <p:cNvPr id="146" name="Google Shape;146;p62"/>
          <p:cNvSpPr txBox="1"/>
          <p:nvPr/>
        </p:nvSpPr>
        <p:spPr>
          <a:xfrm>
            <a:off x="7447126" y="471675"/>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47 </a:t>
            </a:r>
            <a:endParaRPr lang="en-GB" sz="1401" dirty="0"/>
          </a:p>
        </p:txBody>
      </p:sp>
      <p:sp>
        <p:nvSpPr>
          <p:cNvPr id="148" name="Google Shape;148;p62"/>
          <p:cNvSpPr txBox="1"/>
          <p:nvPr/>
        </p:nvSpPr>
        <p:spPr>
          <a:xfrm>
            <a:off x="834254" y="2122457"/>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1A</a:t>
            </a:r>
            <a:endParaRPr lang="en-GB" sz="1401" dirty="0"/>
          </a:p>
        </p:txBody>
      </p:sp>
      <p:cxnSp>
        <p:nvCxnSpPr>
          <p:cNvPr id="149" name="Google Shape;149;p62"/>
          <p:cNvCxnSpPr/>
          <p:nvPr/>
        </p:nvCxnSpPr>
        <p:spPr>
          <a:xfrm>
            <a:off x="1281826" y="2175524"/>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18293" y="2153083"/>
            <a:ext cx="763426"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37 </a:t>
            </a:r>
            <a:endParaRPr lang="en-GB" sz="1401" dirty="0"/>
          </a:p>
        </p:txBody>
      </p:sp>
      <p:sp>
        <p:nvSpPr>
          <p:cNvPr id="155" name="Google Shape;155;p62"/>
          <p:cNvSpPr txBox="1"/>
          <p:nvPr/>
        </p:nvSpPr>
        <p:spPr>
          <a:xfrm>
            <a:off x="6861230" y="120212"/>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1D</a:t>
            </a:r>
            <a:endParaRPr lang="en-GB" sz="1401" dirty="0"/>
          </a:p>
        </p:txBody>
      </p:sp>
      <p:cxnSp>
        <p:nvCxnSpPr>
          <p:cNvPr id="156" name="Google Shape;156;p62"/>
          <p:cNvCxnSpPr/>
          <p:nvPr/>
        </p:nvCxnSpPr>
        <p:spPr>
          <a:xfrm>
            <a:off x="7302976" y="147410"/>
            <a:ext cx="0" cy="504000"/>
          </a:xfrm>
          <a:prstGeom prst="straightConnector1">
            <a:avLst/>
          </a:prstGeom>
          <a:noFill/>
          <a:ln w="19050" cap="flat" cmpd="sng">
            <a:solidFill>
              <a:schemeClr val="lt1"/>
            </a:solidFill>
            <a:prstDash val="solid"/>
            <a:round/>
            <a:headEnd type="none" w="sm" len="sm"/>
            <a:tailEnd type="none" w="sm" len="sm"/>
          </a:ln>
        </p:spPr>
      </p:cxnSp>
      <p:pic>
        <p:nvPicPr>
          <p:cNvPr id="164" name="Google Shape;164;p62"/>
          <p:cNvPicPr preferRelativeResize="0">
            <a:picLocks noGrp="1"/>
          </p:cNvPicPr>
          <p:nvPr>
            <p:ph type="pic" idx="5"/>
          </p:nvPr>
        </p:nvPicPr>
        <p:blipFill rotWithShape="1">
          <a:blip r:embed="rId4">
            <a:alphaModFix/>
          </a:blip>
          <a:srcRect l="13718" r="13717"/>
          <a:stretch/>
        </p:blipFill>
        <p:spPr>
          <a:xfrm>
            <a:off x="772444" y="26386"/>
            <a:ext cx="1738800" cy="1599157"/>
          </a:xfrm>
          <a:prstGeom prst="rect">
            <a:avLst/>
          </a:prstGeom>
          <a:solidFill>
            <a:srgbClr val="F2F2F2"/>
          </a:solidFill>
          <a:ln>
            <a:noFill/>
          </a:ln>
        </p:spPr>
      </p:pic>
      <p:grpSp>
        <p:nvGrpSpPr>
          <p:cNvPr id="166" name="Google Shape;166;p62"/>
          <p:cNvGrpSpPr/>
          <p:nvPr/>
        </p:nvGrpSpPr>
        <p:grpSpPr>
          <a:xfrm>
            <a:off x="1723828" y="1285516"/>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4" name="Google Shape;194;p62"/>
          <p:cNvPicPr preferRelativeResize="0">
            <a:picLocks noGrp="1"/>
          </p:cNvPicPr>
          <p:nvPr>
            <p:ph type="pic" idx="18"/>
          </p:nvPr>
        </p:nvPicPr>
        <p:blipFill rotWithShape="1">
          <a:blip r:embed="rId5">
            <a:alphaModFix/>
          </a:blip>
          <a:srcRect t="23048" b="23048"/>
          <a:stretch/>
        </p:blipFill>
        <p:spPr>
          <a:xfrm>
            <a:off x="6520768" y="2583595"/>
            <a:ext cx="1740540" cy="1406955"/>
          </a:xfrm>
          <a:prstGeom prst="rect">
            <a:avLst/>
          </a:prstGeom>
          <a:solidFill>
            <a:srgbClr val="F2F2F2"/>
          </a:solidFill>
          <a:ln>
            <a:noFill/>
          </a:ln>
        </p:spPr>
      </p:pic>
      <p:pic>
        <p:nvPicPr>
          <p:cNvPr id="195" name="Google Shape;195;p62"/>
          <p:cNvPicPr preferRelativeResize="0">
            <a:picLocks noGrp="1"/>
          </p:cNvPicPr>
          <p:nvPr>
            <p:ph type="pic" idx="4"/>
          </p:nvPr>
        </p:nvPicPr>
        <p:blipFill rotWithShape="1">
          <a:blip r:embed="rId6">
            <a:alphaModFix/>
          </a:blip>
          <a:srcRect l="6623" r="6622"/>
          <a:stretch/>
        </p:blipFill>
        <p:spPr>
          <a:xfrm>
            <a:off x="6828164" y="998487"/>
            <a:ext cx="1740540" cy="1338153"/>
          </a:xfrm>
          <a:prstGeom prst="rect">
            <a:avLst/>
          </a:prstGeom>
          <a:solidFill>
            <a:srgbClr val="F2F2F2"/>
          </a:solidFill>
          <a:ln>
            <a:noFill/>
          </a:ln>
        </p:spPr>
      </p:pic>
      <p:pic>
        <p:nvPicPr>
          <p:cNvPr id="196" name="Google Shape;196;p62"/>
          <p:cNvPicPr preferRelativeResize="0">
            <a:picLocks noGrp="1"/>
          </p:cNvPicPr>
          <p:nvPr>
            <p:ph type="pic" idx="3"/>
          </p:nvPr>
        </p:nvPicPr>
        <p:blipFill rotWithShape="1">
          <a:blip r:embed="rId7">
            <a:alphaModFix/>
          </a:blip>
          <a:srcRect l="7259" r="7259"/>
          <a:stretch/>
        </p:blipFill>
        <p:spPr>
          <a:xfrm>
            <a:off x="4768829" y="3"/>
            <a:ext cx="1738800" cy="1355835"/>
          </a:xfrm>
          <a:prstGeom prst="rect">
            <a:avLst/>
          </a:prstGeom>
          <a:solidFill>
            <a:srgbClr val="F2F2F2"/>
          </a:solidFill>
          <a:ln>
            <a:noFill/>
          </a:ln>
        </p:spPr>
      </p:pic>
      <p:pic>
        <p:nvPicPr>
          <p:cNvPr id="197" name="Google Shape;197;p62"/>
          <p:cNvPicPr preferRelativeResize="0">
            <a:picLocks noGrp="1"/>
          </p:cNvPicPr>
          <p:nvPr>
            <p:ph type="pic" idx="17"/>
          </p:nvPr>
        </p:nvPicPr>
        <p:blipFill rotWithShape="1">
          <a:blip r:embed="rId8">
            <a:alphaModFix/>
          </a:blip>
          <a:srcRect l="-398" t="60218" r="398" b="4978"/>
          <a:stretch/>
        </p:blipFill>
        <p:spPr>
          <a:xfrm>
            <a:off x="4449927" y="4235669"/>
            <a:ext cx="1740540" cy="907831"/>
          </a:xfrm>
          <a:prstGeom prst="rect">
            <a:avLst/>
          </a:prstGeom>
          <a:solidFill>
            <a:srgbClr val="F2F2F2"/>
          </a:solidFill>
          <a:ln>
            <a:noFill/>
          </a:ln>
        </p:spPr>
      </p:pic>
      <p:grpSp>
        <p:nvGrpSpPr>
          <p:cNvPr id="231" name="Google Shape;231;p62"/>
          <p:cNvGrpSpPr/>
          <p:nvPr/>
        </p:nvGrpSpPr>
        <p:grpSpPr>
          <a:xfrm>
            <a:off x="6993117" y="882465"/>
            <a:ext cx="700905" cy="653019"/>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44" name="Google Shape;244;p62"/>
          <p:cNvGrpSpPr/>
          <p:nvPr/>
        </p:nvGrpSpPr>
        <p:grpSpPr>
          <a:xfrm>
            <a:off x="3739767" y="823102"/>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5" name="Google Shape;147;p21">
            <a:extLst>
              <a:ext uri="{FF2B5EF4-FFF2-40B4-BE49-F238E27FC236}">
                <a16:creationId xmlns:a16="http://schemas.microsoft.com/office/drawing/2014/main" id="{10A1A57D-EC46-AD10-DD95-97F4DBF4AB4D}"/>
              </a:ext>
            </a:extLst>
          </p:cNvPr>
          <p:cNvPicPr preferRelativeResize="0"/>
          <p:nvPr/>
        </p:nvPicPr>
        <p:blipFill rotWithShape="1">
          <a:blip r:embed="rId9">
            <a:alphaModFix/>
            <a:extLst>
              <a:ext uri="{BEBA8EAE-BF5A-486C-A8C5-ECC9F3942E4B}">
                <a14:imgProps xmlns:a14="http://schemas.microsoft.com/office/drawing/2010/main">
                  <a14:imgLayer r:embed="rId10">
                    <a14:imgEffect>
                      <a14:saturation sat="0"/>
                    </a14:imgEffect>
                  </a14:imgLayer>
                </a14:imgProps>
              </a:ext>
            </a:extLst>
          </a:blip>
          <a:srcRect l="22302" b="22949"/>
          <a:stretch/>
        </p:blipFill>
        <p:spPr>
          <a:xfrm>
            <a:off x="2408001" y="4030485"/>
            <a:ext cx="1275282" cy="11130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20</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20EE8095-F4E6-77F2-FF7A-7B5D196B9DD3}"/>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493898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6CF6C943-3FA2-23DC-FC2A-3C79515473C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3BE5ADED-59B0-D90A-2EDB-7875147F4CB4}"/>
              </a:ext>
            </a:extLst>
          </p:cNvPr>
          <p:cNvSpPr txBox="1"/>
          <p:nvPr/>
        </p:nvSpPr>
        <p:spPr>
          <a:xfrm>
            <a:off x="2588979" y="610538"/>
            <a:ext cx="3041627" cy="2595546"/>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endParaRPr lang="en-GB" sz="1600" dirty="0">
              <a:solidFill>
                <a:srgbClr val="6D6E71"/>
              </a:solidFill>
              <a:latin typeface="Calibri"/>
              <a:ea typeface="Calibri"/>
              <a:cs typeface="Calibri"/>
              <a:sym typeface="Calibri"/>
            </a:endParaRP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Objectif de température</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Réductions d'émissions</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Résilience climatique</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Finances et soutien</a:t>
            </a:r>
          </a:p>
          <a:p>
            <a:pPr marL="342900" indent="-342900">
              <a:lnSpc>
                <a:spcPct val="150000"/>
              </a:lnSpc>
              <a:buClr>
                <a:srgbClr val="97C679"/>
              </a:buClr>
              <a:buSzPts val="1400"/>
              <a:buFont typeface="+mj-lt"/>
              <a:buAutoNum type="arabicPeriod"/>
            </a:pPr>
            <a:r>
              <a:rPr lang="en-GB" sz="1600" dirty="0">
                <a:solidFill>
                  <a:srgbClr val="6D6E71"/>
                </a:solidFill>
                <a:latin typeface="Calibri"/>
                <a:ea typeface="Calibri"/>
                <a:cs typeface="Calibri"/>
                <a:sym typeface="Calibri"/>
              </a:rPr>
              <a:t>Transparence et responsabilité </a:t>
            </a: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1" name="Google Shape;381;p64">
            <a:extLst>
              <a:ext uri="{FF2B5EF4-FFF2-40B4-BE49-F238E27FC236}">
                <a16:creationId xmlns:a16="http://schemas.microsoft.com/office/drawing/2014/main" id="{877EDA6B-355E-95E0-272E-493095966DCA}"/>
              </a:ext>
            </a:extLst>
          </p:cNvPr>
          <p:cNvSpPr txBox="1">
            <a:spLocks noGrp="1"/>
          </p:cNvSpPr>
          <p:nvPr>
            <p:ph type="body" idx="2"/>
          </p:nvPr>
        </p:nvSpPr>
        <p:spPr>
          <a:xfrm>
            <a:off x="2504953" y="343789"/>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en-GB" sz="2000" dirty="0"/>
              <a:t>Accord de Paris sur le changement climatique</a:t>
            </a:r>
          </a:p>
        </p:txBody>
      </p:sp>
      <p:sp>
        <p:nvSpPr>
          <p:cNvPr id="383" name="Google Shape;383;p64">
            <a:extLst>
              <a:ext uri="{FF2B5EF4-FFF2-40B4-BE49-F238E27FC236}">
                <a16:creationId xmlns:a16="http://schemas.microsoft.com/office/drawing/2014/main" id="{8209A774-3157-4264-4AA7-36E8C6C904E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21</a:t>
            </a:fld>
            <a:endParaRPr lang="en-GB"/>
          </a:p>
        </p:txBody>
      </p:sp>
      <p:pic>
        <p:nvPicPr>
          <p:cNvPr id="5124" name="Picture 4">
            <a:extLst>
              <a:ext uri="{FF2B5EF4-FFF2-40B4-BE49-F238E27FC236}">
                <a16:creationId xmlns:a16="http://schemas.microsoft.com/office/drawing/2014/main" id="{1C8CD060-E5D2-5530-E034-9AD8F3271B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1069" y="899434"/>
            <a:ext cx="2719823" cy="3730833"/>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379;p64">
            <a:extLst>
              <a:ext uri="{FF2B5EF4-FFF2-40B4-BE49-F238E27FC236}">
                <a16:creationId xmlns:a16="http://schemas.microsoft.com/office/drawing/2014/main" id="{CAFA267B-369A-940F-A03E-60BBF1447D1D}"/>
              </a:ext>
            </a:extLst>
          </p:cNvPr>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0" name="Google Shape;457;p68">
            <a:extLst>
              <a:ext uri="{FF2B5EF4-FFF2-40B4-BE49-F238E27FC236}">
                <a16:creationId xmlns:a16="http://schemas.microsoft.com/office/drawing/2014/main" id="{8F3F59D3-AE9F-6C4A-EAF9-E1CEE4D95BC9}"/>
              </a:ext>
            </a:extLst>
          </p:cNvPr>
          <p:cNvSpPr txBox="1">
            <a:spLocks/>
          </p:cNvSpPr>
          <p:nvPr/>
        </p:nvSpPr>
        <p:spPr>
          <a:xfrm>
            <a:off x="408700" y="70633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1A</a:t>
            </a:r>
            <a:endParaRPr lang="en-GB" dirty="0">
              <a:solidFill>
                <a:schemeClr val="bg1"/>
              </a:solidFill>
            </a:endParaRPr>
          </a:p>
        </p:txBody>
      </p:sp>
      <p:cxnSp>
        <p:nvCxnSpPr>
          <p:cNvPr id="11" name="Google Shape;458;p68">
            <a:extLst>
              <a:ext uri="{FF2B5EF4-FFF2-40B4-BE49-F238E27FC236}">
                <a16:creationId xmlns:a16="http://schemas.microsoft.com/office/drawing/2014/main" id="{E7EA54F4-C7A7-21A0-AB39-BF0FBE25E36D}"/>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2" name="Google Shape;456;p68">
            <a:extLst>
              <a:ext uri="{FF2B5EF4-FFF2-40B4-BE49-F238E27FC236}">
                <a16:creationId xmlns:a16="http://schemas.microsoft.com/office/drawing/2014/main" id="{0E9BB57D-6E47-35C1-6FBB-496E9D2754B3}"/>
              </a:ext>
            </a:extLst>
          </p:cNvPr>
          <p:cNvSpPr txBox="1">
            <a:spLocks/>
          </p:cNvSpPr>
          <p:nvPr/>
        </p:nvSpPr>
        <p:spPr>
          <a:xfrm>
            <a:off x="0" y="1672229"/>
            <a:ext cx="2237324"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L'histoire</a:t>
            </a:r>
            <a:r>
              <a:rPr lang="en-GB" sz="2400" dirty="0"/>
              <a:t> du Développement Durable</a:t>
            </a:r>
          </a:p>
        </p:txBody>
      </p:sp>
      <p:pic>
        <p:nvPicPr>
          <p:cNvPr id="3" name="Image 2">
            <a:extLst>
              <a:ext uri="{FF2B5EF4-FFF2-40B4-BE49-F238E27FC236}">
                <a16:creationId xmlns:a16="http://schemas.microsoft.com/office/drawing/2014/main" id="{C7E53EF7-39C3-8330-32BB-7931334FCDE4}"/>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543644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84AA00E4-D76B-BAB6-0204-965016AE83FB}"/>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E8862505-65C9-0166-8888-04352302304C}"/>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566" name="Google Shape;566;p71">
            <a:extLst>
              <a:ext uri="{FF2B5EF4-FFF2-40B4-BE49-F238E27FC236}">
                <a16:creationId xmlns:a16="http://schemas.microsoft.com/office/drawing/2014/main" id="{C6AA5FF6-A8F6-69FA-82A0-7C0CC30EA069}"/>
              </a:ext>
            </a:extLst>
          </p:cNvPr>
          <p:cNvSpPr/>
          <p:nvPr/>
        </p:nvSpPr>
        <p:spPr>
          <a:xfrm flipH="1">
            <a:off x="4949744" y="-15734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567" name="Google Shape;567;p71">
            <a:extLst>
              <a:ext uri="{FF2B5EF4-FFF2-40B4-BE49-F238E27FC236}">
                <a16:creationId xmlns:a16="http://schemas.microsoft.com/office/drawing/2014/main" id="{986DA86A-188F-2707-11BE-C5D9F77257E4}"/>
              </a:ext>
            </a:extLst>
          </p:cNvPr>
          <p:cNvSpPr txBox="1"/>
          <p:nvPr/>
        </p:nvSpPr>
        <p:spPr>
          <a:xfrm>
            <a:off x="1276573" y="1513120"/>
            <a:ext cx="2989454"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Le Tourisme</a:t>
            </a:r>
          </a:p>
          <a:p>
            <a:pPr>
              <a:lnSpc>
                <a:spcPct val="80444"/>
              </a:lnSpc>
            </a:pPr>
            <a:r>
              <a:rPr lang="sv-SE" sz="4500" dirty="0" err="1">
                <a:solidFill>
                  <a:schemeClr val="lt1"/>
                </a:solidFill>
                <a:latin typeface="Calibri"/>
                <a:cs typeface="Calibri"/>
                <a:sym typeface="Calibri"/>
              </a:rPr>
              <a:t>Aujourd'hui</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0E31ACEE-30B6-4E86-79CC-32170C2DED41}"/>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1B</a:t>
            </a:r>
            <a:endParaRPr sz="1401"/>
          </a:p>
        </p:txBody>
      </p:sp>
      <p:cxnSp>
        <p:nvCxnSpPr>
          <p:cNvPr id="569" name="Google Shape;569;p71">
            <a:extLst>
              <a:ext uri="{FF2B5EF4-FFF2-40B4-BE49-F238E27FC236}">
                <a16:creationId xmlns:a16="http://schemas.microsoft.com/office/drawing/2014/main" id="{BD6B8DC2-9B92-52A2-F35E-370ECD1C058C}"/>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778A0CF3-4FF8-CE32-F8B9-B5D565F45907}"/>
              </a:ext>
            </a:extLst>
          </p:cNvPr>
          <p:cNvSpPr/>
          <p:nvPr/>
        </p:nvSpPr>
        <p:spPr>
          <a:xfrm>
            <a:off x="4645810" y="-461273"/>
            <a:ext cx="4982548" cy="4982548"/>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571" name="Google Shape;571;p71">
            <a:extLst>
              <a:ext uri="{FF2B5EF4-FFF2-40B4-BE49-F238E27FC236}">
                <a16:creationId xmlns:a16="http://schemas.microsoft.com/office/drawing/2014/main" id="{A860F217-7641-3E5A-185A-7AE8CB677102}"/>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22</a:t>
            </a:fld>
            <a:endParaRPr sz="1600">
              <a:solidFill>
                <a:srgbClr val="8AC03B"/>
              </a:solidFill>
              <a:latin typeface="Calibri"/>
              <a:ea typeface="Calibri"/>
              <a:cs typeface="Calibri"/>
              <a:sym typeface="Calibri"/>
            </a:endParaRPr>
          </a:p>
        </p:txBody>
      </p:sp>
      <p:pic>
        <p:nvPicPr>
          <p:cNvPr id="572" name="Google Shape;572;p71">
            <a:extLst>
              <a:ext uri="{FF2B5EF4-FFF2-40B4-BE49-F238E27FC236}">
                <a16:creationId xmlns:a16="http://schemas.microsoft.com/office/drawing/2014/main" id="{5EC7F052-B688-10F1-C90D-E53E68D1C03E}"/>
              </a:ext>
            </a:extLst>
          </p:cNvPr>
          <p:cNvPicPr preferRelativeResize="0"/>
          <p:nvPr/>
        </p:nvPicPr>
        <p:blipFill rotWithShape="1">
          <a:blip r:embed="rId4">
            <a:alphaModFix amt="70000"/>
          </a:blip>
          <a:srcRect/>
          <a:stretch/>
        </p:blipFill>
        <p:spPr>
          <a:xfrm rot="-3551750">
            <a:off x="6926220" y="1418504"/>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573" name="Google Shape;573;p71">
            <a:extLst>
              <a:ext uri="{FF2B5EF4-FFF2-40B4-BE49-F238E27FC236}">
                <a16:creationId xmlns:a16="http://schemas.microsoft.com/office/drawing/2014/main" id="{8BAAA5D9-F806-C65F-9F0A-78BD8B996C1E}"/>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9C0E4182-2BEC-472E-B6CD-10F948D4D51E}"/>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3909FD99-B70D-B6F0-2596-33F2DDE7807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76" name="Google Shape;576;p71">
                <a:extLst>
                  <a:ext uri="{FF2B5EF4-FFF2-40B4-BE49-F238E27FC236}">
                    <a16:creationId xmlns:a16="http://schemas.microsoft.com/office/drawing/2014/main" id="{2C3B940A-0EC1-3C54-81EC-74893B5113F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577" name="Google Shape;577;p71">
              <a:extLst>
                <a:ext uri="{FF2B5EF4-FFF2-40B4-BE49-F238E27FC236}">
                  <a16:creationId xmlns:a16="http://schemas.microsoft.com/office/drawing/2014/main" id="{736B556F-C5A1-892B-B0C5-43AB1514DF0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78" name="Google Shape;578;p71">
              <a:extLst>
                <a:ext uri="{FF2B5EF4-FFF2-40B4-BE49-F238E27FC236}">
                  <a16:creationId xmlns:a16="http://schemas.microsoft.com/office/drawing/2014/main" id="{E6D53006-B0FE-E88D-AD6A-90593A5E1A64}"/>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4CE1D3F3-CC3B-A356-6E66-D23AB96A262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80" name="Google Shape;580;p71">
                <a:extLst>
                  <a:ext uri="{FF2B5EF4-FFF2-40B4-BE49-F238E27FC236}">
                    <a16:creationId xmlns:a16="http://schemas.microsoft.com/office/drawing/2014/main" id="{068608E7-4814-429C-EB77-7795B72DF5C0}"/>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32C98193-5633-BCC5-030C-18A75F62BE66}"/>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A185B415-BFB3-F1DA-4A44-6365642F03CD}"/>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3" name="Google Shape;583;p71">
                    <a:extLst>
                      <a:ext uri="{FF2B5EF4-FFF2-40B4-BE49-F238E27FC236}">
                        <a16:creationId xmlns:a16="http://schemas.microsoft.com/office/drawing/2014/main" id="{BF1ACDAB-9780-5BFE-21AA-3E5989E5D1E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4" name="Google Shape;584;p71">
                    <a:extLst>
                      <a:ext uri="{FF2B5EF4-FFF2-40B4-BE49-F238E27FC236}">
                        <a16:creationId xmlns:a16="http://schemas.microsoft.com/office/drawing/2014/main" id="{15C41D5A-DD07-90E6-D127-04E1A1437C6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585" name="Google Shape;585;p71">
                  <a:extLst>
                    <a:ext uri="{FF2B5EF4-FFF2-40B4-BE49-F238E27FC236}">
                      <a16:creationId xmlns:a16="http://schemas.microsoft.com/office/drawing/2014/main" id="{D9454505-F4F6-E867-3576-F9C603CE01D7}"/>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7C7B329C-DF81-98E8-9F9B-97D39EDB323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7" name="Google Shape;587;p71">
                    <a:extLst>
                      <a:ext uri="{FF2B5EF4-FFF2-40B4-BE49-F238E27FC236}">
                        <a16:creationId xmlns:a16="http://schemas.microsoft.com/office/drawing/2014/main" id="{400BAD8F-497D-59EB-8201-6A20DFF2D13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8" name="Google Shape;588;p71">
                    <a:extLst>
                      <a:ext uri="{FF2B5EF4-FFF2-40B4-BE49-F238E27FC236}">
                        <a16:creationId xmlns:a16="http://schemas.microsoft.com/office/drawing/2014/main" id="{4C51F986-1DC7-616E-747A-FCC2D7EAFA29}"/>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grpSp>
      <p:pic>
        <p:nvPicPr>
          <p:cNvPr id="2" name="Image 1">
            <a:extLst>
              <a:ext uri="{FF2B5EF4-FFF2-40B4-BE49-F238E27FC236}">
                <a16:creationId xmlns:a16="http://schemas.microsoft.com/office/drawing/2014/main" id="{42A0A837-3DFE-21A1-9347-4E89E5B72151}"/>
              </a:ext>
            </a:extLst>
          </p:cNvPr>
          <p:cNvPicPr>
            <a:picLocks noChangeAspect="1"/>
          </p:cNvPicPr>
          <p:nvPr/>
        </p:nvPicPr>
        <p:blipFill>
          <a:blip r:embed="rId5"/>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359373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D710AB5D-0FC5-E3B3-40F4-D5EB642B9371}"/>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88C4184C-20BF-CCB4-7B03-690AAEF6FE69}"/>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3" name="Google Shape;456;p68">
            <a:extLst>
              <a:ext uri="{FF2B5EF4-FFF2-40B4-BE49-F238E27FC236}">
                <a16:creationId xmlns:a16="http://schemas.microsoft.com/office/drawing/2014/main" id="{B5485A66-3306-EEF5-2783-5B0283C8E987}"/>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Le </a:t>
            </a:r>
            <a:r>
              <a:rPr lang="en-GB" sz="2400" dirty="0" err="1"/>
              <a:t>Tourisme</a:t>
            </a:r>
            <a:endParaRPr lang="en-GB" sz="2400" dirty="0"/>
          </a:p>
          <a:p>
            <a:pPr marL="0" indent="0">
              <a:lnSpc>
                <a:spcPct val="82058"/>
              </a:lnSpc>
            </a:pPr>
            <a:r>
              <a:rPr lang="en-GB" sz="2400" dirty="0"/>
              <a:t>Aujourd'hui</a:t>
            </a:r>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4" name="Google Shape;457;p68">
            <a:extLst>
              <a:ext uri="{FF2B5EF4-FFF2-40B4-BE49-F238E27FC236}">
                <a16:creationId xmlns:a16="http://schemas.microsoft.com/office/drawing/2014/main" id="{94833FC5-7A59-1B44-D56D-C936087CC64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5" name="Google Shape;458;p68">
            <a:extLst>
              <a:ext uri="{FF2B5EF4-FFF2-40B4-BE49-F238E27FC236}">
                <a16:creationId xmlns:a16="http://schemas.microsoft.com/office/drawing/2014/main" id="{AC3EA4A0-CC56-0929-B826-792115CEF6BF}"/>
              </a:ext>
            </a:extLst>
          </p:cNvPr>
          <p:cNvCxnSpPr/>
          <p:nvPr/>
        </p:nvCxnSpPr>
        <p:spPr>
          <a:xfrm>
            <a:off x="267629" y="1391413"/>
            <a:ext cx="2709748" cy="0"/>
          </a:xfrm>
          <a:prstGeom prst="straightConnector1">
            <a:avLst/>
          </a:prstGeom>
          <a:noFill/>
          <a:ln w="19050" cap="flat" cmpd="sng">
            <a:solidFill>
              <a:schemeClr val="lt1"/>
            </a:solidFill>
            <a:prstDash val="solid"/>
            <a:round/>
            <a:headEnd type="none" w="sm" len="sm"/>
            <a:tailEnd type="none" w="sm" len="sm"/>
          </a:ln>
        </p:spPr>
      </p:cxnSp>
      <p:sp>
        <p:nvSpPr>
          <p:cNvPr id="594" name="Google Shape;594;p72">
            <a:extLst>
              <a:ext uri="{FF2B5EF4-FFF2-40B4-BE49-F238E27FC236}">
                <a16:creationId xmlns:a16="http://schemas.microsoft.com/office/drawing/2014/main" id="{15A4FD43-C2B5-2CAE-5840-DA5115A65F4D}"/>
              </a:ext>
            </a:extLst>
          </p:cNvPr>
          <p:cNvSpPr txBox="1">
            <a:spLocks noGrp="1"/>
          </p:cNvSpPr>
          <p:nvPr>
            <p:ph type="body" idx="4"/>
          </p:nvPr>
        </p:nvSpPr>
        <p:spPr>
          <a:xfrm>
            <a:off x="2490387" y="433796"/>
            <a:ext cx="6728560"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8ECC4E"/>
                </a:solidFill>
              </a:rPr>
              <a:t>De quoi parlons-nous </a:t>
            </a:r>
            <a:r>
              <a:rPr lang="sv-SE" dirty="0">
                <a:solidFill>
                  <a:srgbClr val="8ECC4E"/>
                </a:solidFill>
              </a:rPr>
              <a:t>?</a:t>
            </a:r>
          </a:p>
        </p:txBody>
      </p:sp>
      <p:sp>
        <p:nvSpPr>
          <p:cNvPr id="597" name="Google Shape;597;p72">
            <a:extLst>
              <a:ext uri="{FF2B5EF4-FFF2-40B4-BE49-F238E27FC236}">
                <a16:creationId xmlns:a16="http://schemas.microsoft.com/office/drawing/2014/main" id="{FE879154-E33E-FD2B-3DB3-688D5EF10A80}"/>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cxnSp>
        <p:nvCxnSpPr>
          <p:cNvPr id="599" name="Google Shape;599;p72">
            <a:extLst>
              <a:ext uri="{FF2B5EF4-FFF2-40B4-BE49-F238E27FC236}">
                <a16:creationId xmlns:a16="http://schemas.microsoft.com/office/drawing/2014/main" id="{054E7BB6-053E-280B-A9C3-36EF4820968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096CDEA8-CB84-C899-DE81-B7EE14C56A7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23</a:t>
            </a:fld>
            <a:endParaRPr/>
          </a:p>
        </p:txBody>
      </p:sp>
      <p:sp>
        <p:nvSpPr>
          <p:cNvPr id="601" name="Google Shape;601;p72">
            <a:extLst>
              <a:ext uri="{FF2B5EF4-FFF2-40B4-BE49-F238E27FC236}">
                <a16:creationId xmlns:a16="http://schemas.microsoft.com/office/drawing/2014/main" id="{DBE74C90-25AE-1FDD-E06C-073834A8E3B9}"/>
              </a:ext>
            </a:extLst>
          </p:cNvPr>
          <p:cNvSpPr txBox="1"/>
          <p:nvPr/>
        </p:nvSpPr>
        <p:spPr>
          <a:xfrm>
            <a:off x="2572581" y="1192183"/>
            <a:ext cx="6162719" cy="3438084"/>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Au fil des </a:t>
            </a:r>
            <a:r>
              <a:rPr lang="en-GB" sz="1401" noProof="0" dirty="0" err="1">
                <a:solidFill>
                  <a:srgbClr val="6D6E71"/>
                </a:solidFill>
                <a:latin typeface="Calibri"/>
                <a:ea typeface="Calibri"/>
                <a:cs typeface="Calibri"/>
                <a:sym typeface="Calibri"/>
              </a:rPr>
              <a:t>années</a:t>
            </a:r>
            <a:r>
              <a:rPr lang="en-GB" sz="1401" noProof="0" dirty="0">
                <a:solidFill>
                  <a:srgbClr val="6D6E71"/>
                </a:solidFill>
                <a:latin typeface="Calibri"/>
                <a:ea typeface="Calibri"/>
                <a:cs typeface="Calibri"/>
                <a:sym typeface="Calibri"/>
              </a:rPr>
              <a:t>, de plus en plus de personnes voyagent à l'étranger. </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En 1950, il y avait 25 millions de voyageurs. </a:t>
            </a:r>
          </a:p>
          <a:p>
            <a:pPr marL="12701">
              <a:lnSpc>
                <a:spcPct val="105714"/>
              </a:lnSpc>
            </a:pPr>
            <a:r>
              <a:rPr lang="en-GB" sz="1401" noProof="0" dirty="0">
                <a:solidFill>
                  <a:srgbClr val="6D6E71"/>
                </a:solidFill>
                <a:latin typeface="Calibri"/>
                <a:ea typeface="Calibri"/>
                <a:cs typeface="Calibri"/>
                <a:sym typeface="Calibri"/>
              </a:rPr>
              <a:t>En 1990, ce nombre était passé à 435 millions.</a:t>
            </a:r>
          </a:p>
          <a:p>
            <a:pPr marL="12701">
              <a:lnSpc>
                <a:spcPct val="105714"/>
              </a:lnSpc>
            </a:pPr>
            <a:r>
              <a:rPr lang="en-GB" sz="1401" noProof="0" dirty="0">
                <a:solidFill>
                  <a:srgbClr val="6D6E71"/>
                </a:solidFill>
                <a:latin typeface="Calibri"/>
                <a:ea typeface="Calibri"/>
                <a:cs typeface="Calibri"/>
                <a:sym typeface="Calibri"/>
              </a:rPr>
              <a:t>En 2018, il a atteint le chiffre colossal de 1,442 milliard !</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On s'attend à ce qu'il y ait encore plus de voyageurs à l'avenir, puisqu'on estime qu'il pourrait y en avoir 1,8 milliard d'ici à 2030.</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i="1" noProof="0" dirty="0">
                <a:solidFill>
                  <a:srgbClr val="6D6E71"/>
                </a:solidFill>
                <a:latin typeface="Calibri"/>
                <a:ea typeface="Calibri"/>
                <a:cs typeface="Calibri"/>
                <a:sym typeface="Calibri"/>
              </a:rPr>
              <a:t>Le tourisme contribue au problème de la pollution, puisqu'il est à l'origine de plus de 5 % des émissions de gaz à effet de serre.</a:t>
            </a:r>
            <a:r>
              <a:rPr lang="en-GB" sz="1401" noProof="0" dirty="0">
                <a:solidFill>
                  <a:srgbClr val="6D6E71"/>
                </a:solidFill>
                <a:latin typeface="Calibri"/>
                <a:ea typeface="Calibri"/>
                <a:cs typeface="Calibri"/>
                <a:sym typeface="Calibri"/>
              </a:rPr>
              <a:t> La majeure partie de cette pollution provient des transports, comme les avions et les voitures.</a:t>
            </a:r>
          </a:p>
          <a:p>
            <a:pPr marL="12701">
              <a:lnSpc>
                <a:spcPct val="105714"/>
              </a:lnSpc>
            </a:pPr>
            <a:endParaRPr lang="en-GB" sz="1401" noProof="0" dirty="0">
              <a:solidFill>
                <a:srgbClr val="6D6E71"/>
              </a:solidFill>
              <a:latin typeface="Calibri"/>
              <a:ea typeface="Calibri"/>
              <a:cs typeface="Calibri"/>
              <a:sym typeface="Calibri"/>
            </a:endParaRPr>
          </a:p>
          <a:p>
            <a:pPr marL="12701">
              <a:lnSpc>
                <a:spcPct val="105714"/>
              </a:lnSpc>
            </a:pPr>
            <a:r>
              <a:rPr lang="en-GB" sz="1401" noProof="0" dirty="0">
                <a:solidFill>
                  <a:srgbClr val="6D6E71"/>
                </a:solidFill>
                <a:latin typeface="Calibri"/>
                <a:ea typeface="Calibri"/>
                <a:cs typeface="Calibri"/>
                <a:sym typeface="Calibri"/>
              </a:rPr>
              <a:t>On prévoit que d'ici 2030, la pollution due au tourisme pourrait augmenter de 25 % par rapport à 2016.</a:t>
            </a:r>
          </a:p>
        </p:txBody>
      </p:sp>
      <p:pic>
        <p:nvPicPr>
          <p:cNvPr id="6" name="Image 5">
            <a:extLst>
              <a:ext uri="{FF2B5EF4-FFF2-40B4-BE49-F238E27FC236}">
                <a16:creationId xmlns:a16="http://schemas.microsoft.com/office/drawing/2014/main" id="{5250658A-0494-2108-05C9-D63B01E2F72D}"/>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688798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DB72CF1B-98C1-A6DE-2835-EBF537011EF8}"/>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027572B5-C452-0AB1-90D5-11C2A4275EC1}"/>
              </a:ext>
            </a:extLst>
          </p:cNvPr>
          <p:cNvSpPr txBox="1">
            <a:spLocks noGrp="1"/>
          </p:cNvSpPr>
          <p:nvPr>
            <p:ph type="body" idx="4"/>
          </p:nvPr>
        </p:nvSpPr>
        <p:spPr>
          <a:xfrm>
            <a:off x="2490928" y="213312"/>
            <a:ext cx="6211156" cy="967279"/>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8ECC4E"/>
                </a:solidFill>
              </a:rPr>
              <a:t>Reconnaître les effets négatifs du tourisme sur les habitats naturels, la faune et la flore et les communautés locales</a:t>
            </a:r>
          </a:p>
        </p:txBody>
      </p:sp>
      <p:sp>
        <p:nvSpPr>
          <p:cNvPr id="597" name="Google Shape;597;p72">
            <a:extLst>
              <a:ext uri="{FF2B5EF4-FFF2-40B4-BE49-F238E27FC236}">
                <a16:creationId xmlns:a16="http://schemas.microsoft.com/office/drawing/2014/main" id="{2C546735-717A-AD70-53BD-CAC1D3BC9C83}"/>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en-GB" sz="1001">
                <a:solidFill>
                  <a:srgbClr val="6D6E71"/>
                </a:solidFill>
              </a:rPr>
              <a:t>-</a:t>
            </a:r>
          </a:p>
        </p:txBody>
      </p:sp>
      <p:sp>
        <p:nvSpPr>
          <p:cNvPr id="600" name="Google Shape;600;p72">
            <a:extLst>
              <a:ext uri="{FF2B5EF4-FFF2-40B4-BE49-F238E27FC236}">
                <a16:creationId xmlns:a16="http://schemas.microsoft.com/office/drawing/2014/main" id="{54F5B1B9-A483-C61B-E756-7A7E1DF26C4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24</a:t>
            </a:fld>
            <a:endParaRPr lang="en-GB"/>
          </a:p>
        </p:txBody>
      </p:sp>
      <p:sp>
        <p:nvSpPr>
          <p:cNvPr id="601" name="Google Shape;601;p72">
            <a:extLst>
              <a:ext uri="{FF2B5EF4-FFF2-40B4-BE49-F238E27FC236}">
                <a16:creationId xmlns:a16="http://schemas.microsoft.com/office/drawing/2014/main" id="{FDFDFBAB-CC9C-F265-7B56-04D37AFA6742}"/>
              </a:ext>
            </a:extLst>
          </p:cNvPr>
          <p:cNvSpPr txBox="1"/>
          <p:nvPr/>
        </p:nvSpPr>
        <p:spPr>
          <a:xfrm>
            <a:off x="2583524" y="1420707"/>
            <a:ext cx="6211156" cy="3614992"/>
          </a:xfrm>
          <a:prstGeom prst="rect">
            <a:avLst/>
          </a:prstGeom>
          <a:noFill/>
          <a:ln>
            <a:noFill/>
          </a:ln>
        </p:spPr>
        <p:txBody>
          <a:bodyPr spcFirstLastPara="1" wrap="square" lIns="0" tIns="10124" rIns="0" bIns="0" anchor="t" anchorCtr="0">
            <a:spAutoFit/>
          </a:bodyPr>
          <a:lstStyle/>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Nuire à la nature : </a:t>
            </a:r>
            <a:r>
              <a:rPr lang="en-GB" sz="1280" noProof="0" dirty="0">
                <a:solidFill>
                  <a:srgbClr val="6D6E71"/>
                </a:solidFill>
                <a:latin typeface="Calibri"/>
                <a:ea typeface="Calibri"/>
                <a:cs typeface="Calibri"/>
                <a:sym typeface="Calibri"/>
              </a:rPr>
              <a:t>Les constructions destinées aux touristes peuvent endommager les zones naturelles et chasser les animaux.</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Consommation excessive : </a:t>
            </a:r>
            <a:r>
              <a:rPr lang="en-GB" sz="1280" noProof="0" dirty="0">
                <a:solidFill>
                  <a:srgbClr val="6D6E71"/>
                </a:solidFill>
                <a:latin typeface="Calibri"/>
                <a:ea typeface="Calibri"/>
                <a:cs typeface="Calibri"/>
                <a:sym typeface="Calibri"/>
              </a:rPr>
              <a:t>Les touristes consomment beaucoup d'eau et d'électricité, surtout là où il n'y en a pas beaucoup.</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Des cultures en mutation : </a:t>
            </a:r>
            <a:r>
              <a:rPr lang="en-GB" sz="1280" noProof="0" dirty="0">
                <a:solidFill>
                  <a:srgbClr val="6D6E71"/>
                </a:solidFill>
                <a:latin typeface="Calibri"/>
                <a:ea typeface="Calibri"/>
                <a:cs typeface="Calibri"/>
                <a:sym typeface="Calibri"/>
              </a:rPr>
              <a:t>Les traditions locales risquent de disparaître à mesure que l'on cherche à plaire aux touristes.</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Problèmes d'origine : </a:t>
            </a:r>
            <a:r>
              <a:rPr lang="en-GB" sz="1280" noProof="0" dirty="0">
                <a:solidFill>
                  <a:srgbClr val="6D6E71"/>
                </a:solidFill>
                <a:latin typeface="Calibri"/>
                <a:ea typeface="Calibri"/>
                <a:cs typeface="Calibri"/>
                <a:sym typeface="Calibri"/>
              </a:rPr>
              <a:t>Les touristes et les habitants peuvent se disputer parce qu'ils ne se comprennent pas.</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Blesser les animaux : </a:t>
            </a:r>
            <a:r>
              <a:rPr lang="en-GB" sz="1280" noProof="0" dirty="0">
                <a:solidFill>
                  <a:srgbClr val="6D6E71"/>
                </a:solidFill>
                <a:latin typeface="Calibri"/>
                <a:ea typeface="Calibri"/>
                <a:cs typeface="Calibri"/>
                <a:sym typeface="Calibri"/>
              </a:rPr>
              <a:t>Certaines activités touristiques traitent très mal les animaux.</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Création de foules et de trafic : </a:t>
            </a:r>
            <a:r>
              <a:rPr lang="en-GB" sz="1280" noProof="0" dirty="0">
                <a:solidFill>
                  <a:srgbClr val="6D6E71"/>
                </a:solidFill>
                <a:latin typeface="Calibri"/>
                <a:ea typeface="Calibri"/>
                <a:cs typeface="Calibri"/>
                <a:sym typeface="Calibri"/>
              </a:rPr>
              <a:t>Les lieux touristiques sont bondés, ce qui provoque des embouteillages et de la pollution.</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Rendre la vie chère : </a:t>
            </a:r>
            <a:r>
              <a:rPr lang="en-GB" sz="1280" noProof="0" dirty="0">
                <a:solidFill>
                  <a:srgbClr val="6D6E71"/>
                </a:solidFill>
                <a:latin typeface="Calibri"/>
                <a:ea typeface="Calibri"/>
                <a:cs typeface="Calibri"/>
                <a:sym typeface="Calibri"/>
              </a:rPr>
              <a:t>les prix augmentent dans les zones touristiques, ce qui rend la vie difficile aux habitants.</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Dépendance à l'égard du tourisme : </a:t>
            </a:r>
            <a:r>
              <a:rPr lang="en-GB" sz="1280" noProof="0" dirty="0">
                <a:solidFill>
                  <a:srgbClr val="6D6E71"/>
                </a:solidFill>
                <a:latin typeface="Calibri"/>
                <a:ea typeface="Calibri"/>
                <a:cs typeface="Calibri"/>
                <a:sym typeface="Calibri"/>
              </a:rPr>
              <a:t>Les lieux souffrent si les touristes cessent de venir.</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La pollution s'aggrave : </a:t>
            </a:r>
            <a:r>
              <a:rPr lang="en-GB" sz="1280" noProof="0" dirty="0">
                <a:solidFill>
                  <a:srgbClr val="6D6E71"/>
                </a:solidFill>
                <a:latin typeface="Calibri"/>
                <a:ea typeface="Calibri"/>
                <a:cs typeface="Calibri"/>
                <a:sym typeface="Calibri"/>
              </a:rPr>
              <a:t>Les touristes laissent derrière eux des déchets et de l'eau sale.</a:t>
            </a:r>
          </a:p>
          <a:p>
            <a:pPr marL="298451" indent="-285750">
              <a:lnSpc>
                <a:spcPct val="105714"/>
              </a:lnSpc>
              <a:buFont typeface="Wingdings" pitchFamily="2" charset="2"/>
              <a:buChar char="v"/>
            </a:pPr>
            <a:r>
              <a:rPr lang="en-GB" sz="1280" b="1" noProof="0" dirty="0">
                <a:solidFill>
                  <a:srgbClr val="6D6E71"/>
                </a:solidFill>
                <a:latin typeface="Calibri"/>
                <a:ea typeface="Calibri"/>
                <a:cs typeface="Calibri"/>
                <a:sym typeface="Calibri"/>
              </a:rPr>
              <a:t>Dégradation d'un site historique : </a:t>
            </a:r>
            <a:r>
              <a:rPr lang="en-GB" sz="1280" noProof="0" dirty="0">
                <a:solidFill>
                  <a:srgbClr val="6D6E71"/>
                </a:solidFill>
                <a:latin typeface="Calibri"/>
                <a:ea typeface="Calibri"/>
                <a:cs typeface="Calibri"/>
                <a:sym typeface="Calibri"/>
              </a:rPr>
              <a:t>L'inattention peut endommager d'importants lieux anciens.</a:t>
            </a:r>
          </a:p>
        </p:txBody>
      </p:sp>
      <p:sp>
        <p:nvSpPr>
          <p:cNvPr id="6" name="Google Shape;379;p64">
            <a:extLst>
              <a:ext uri="{FF2B5EF4-FFF2-40B4-BE49-F238E27FC236}">
                <a16:creationId xmlns:a16="http://schemas.microsoft.com/office/drawing/2014/main" id="{F4024C20-8285-9BDF-FFDD-553FA1A43481}"/>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7" name="Google Shape;456;p68">
            <a:extLst>
              <a:ext uri="{FF2B5EF4-FFF2-40B4-BE49-F238E27FC236}">
                <a16:creationId xmlns:a16="http://schemas.microsoft.com/office/drawing/2014/main" id="{CD1D3604-3DA1-6E7F-98F5-ED282615AFCB}"/>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Le </a:t>
            </a:r>
            <a:r>
              <a:rPr lang="en-GB" sz="2400" dirty="0" err="1"/>
              <a:t>Tourisme</a:t>
            </a:r>
            <a:endParaRPr lang="en-GB" sz="2400" dirty="0"/>
          </a:p>
          <a:p>
            <a:pPr marL="0" indent="0">
              <a:lnSpc>
                <a:spcPct val="82058"/>
              </a:lnSpc>
            </a:pPr>
            <a:r>
              <a:rPr lang="en-GB" sz="2400" dirty="0"/>
              <a:t>Aujourd'hui</a:t>
            </a:r>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8" name="Google Shape;457;p68">
            <a:extLst>
              <a:ext uri="{FF2B5EF4-FFF2-40B4-BE49-F238E27FC236}">
                <a16:creationId xmlns:a16="http://schemas.microsoft.com/office/drawing/2014/main" id="{D0AE824D-A313-E6E0-5100-FABB9359181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9" name="Google Shape;599;p72">
            <a:extLst>
              <a:ext uri="{FF2B5EF4-FFF2-40B4-BE49-F238E27FC236}">
                <a16:creationId xmlns:a16="http://schemas.microsoft.com/office/drawing/2014/main" id="{6580351A-DBEF-080C-864E-8B5FAC1575C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pic>
        <p:nvPicPr>
          <p:cNvPr id="2" name="Image 1">
            <a:extLst>
              <a:ext uri="{FF2B5EF4-FFF2-40B4-BE49-F238E27FC236}">
                <a16:creationId xmlns:a16="http://schemas.microsoft.com/office/drawing/2014/main" id="{0B667C43-EA93-9F9E-C8EC-AD7D248BC87F}"/>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571731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18E4A10-7E40-0DA4-8359-45E597289EEE}"/>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0AEE267C-BD40-1ABB-7B5F-3C9ECA5220F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2E4271DB-2591-898A-B2C4-818D7A3463A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B24BF302-4C72-C8DA-54AE-97B772C6F6F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5169EE0A-1933-097B-8520-9D94CCD77C8E}"/>
              </a:ext>
            </a:extLst>
          </p:cNvPr>
          <p:cNvSpPr txBox="1">
            <a:spLocks noGrp="1"/>
          </p:cNvSpPr>
          <p:nvPr>
            <p:ph type="body" idx="2"/>
          </p:nvPr>
        </p:nvSpPr>
        <p:spPr>
          <a:xfrm>
            <a:off x="1332868" y="335997"/>
            <a:ext cx="7371516" cy="602741"/>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Feuille de travail </a:t>
            </a:r>
            <a:r>
              <a:rPr lang="sv-SE" dirty="0">
                <a:solidFill>
                  <a:srgbClr val="FF9933"/>
                </a:solidFill>
              </a:rPr>
              <a:t>: </a:t>
            </a:r>
            <a:r>
              <a:rPr lang="sv-SE" sz="1600" b="0" dirty="0" err="1">
                <a:solidFill>
                  <a:schemeClr val="tx2">
                    <a:lumMod val="50000"/>
                  </a:schemeClr>
                </a:solidFill>
              </a:rPr>
              <a:t>Impacts </a:t>
            </a:r>
            <a:r>
              <a:rPr lang="sv-SE" sz="1600" b="0" dirty="0">
                <a:solidFill>
                  <a:schemeClr val="tx2">
                    <a:lumMod val="50000"/>
                  </a:schemeClr>
                </a:solidFill>
              </a:rPr>
              <a:t>positifs et négatifs </a:t>
            </a:r>
            <a:r>
              <a:rPr lang="sv-SE" sz="1600" b="0" dirty="0" err="1">
                <a:solidFill>
                  <a:schemeClr val="tx2">
                    <a:lumMod val="50000"/>
                  </a:schemeClr>
                </a:solidFill>
              </a:rPr>
              <a:t>de </a:t>
            </a:r>
            <a:r>
              <a:rPr lang="sv-SE" sz="1600" b="0" dirty="0">
                <a:solidFill>
                  <a:schemeClr val="tx2">
                    <a:lumMod val="50000"/>
                  </a:schemeClr>
                </a:solidFill>
              </a:rPr>
              <a:t>l</a:t>
            </a:r>
            <a:r>
              <a:rPr lang="sv-SE" sz="1600" b="0" dirty="0" err="1">
                <a:solidFill>
                  <a:schemeClr val="tx2">
                    <a:lumMod val="50000"/>
                  </a:schemeClr>
                </a:solidFill>
              </a:rPr>
              <a:t>'</a:t>
            </a:r>
            <a:r>
              <a:rPr lang="sv-SE" sz="1600" b="0" dirty="0">
                <a:solidFill>
                  <a:schemeClr val="tx2">
                    <a:lumMod val="50000"/>
                  </a:schemeClr>
                </a:solidFill>
              </a:rPr>
              <a:t>industrie du </a:t>
            </a:r>
            <a:r>
              <a:rPr lang="sv-SE" sz="1600" b="0" dirty="0" err="1">
                <a:solidFill>
                  <a:schemeClr val="tx2">
                    <a:lumMod val="50000"/>
                  </a:schemeClr>
                </a:solidFill>
              </a:rPr>
              <a:t>tourisme </a:t>
            </a:r>
          </a:p>
        </p:txBody>
      </p:sp>
      <p:sp>
        <p:nvSpPr>
          <p:cNvPr id="530" name="Google Shape;530;p70">
            <a:extLst>
              <a:ext uri="{FF2B5EF4-FFF2-40B4-BE49-F238E27FC236}">
                <a16:creationId xmlns:a16="http://schemas.microsoft.com/office/drawing/2014/main" id="{B5DACA4F-5D1E-20AF-4AC1-059F41B1497A}"/>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D55D89A-1BA0-4A69-8CD5-B42AD1C3B18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25</a:t>
            </a:fld>
            <a:endParaRPr/>
          </a:p>
        </p:txBody>
      </p:sp>
      <p:graphicFrame>
        <p:nvGraphicFramePr>
          <p:cNvPr id="2" name="Tabell 1">
            <a:extLst>
              <a:ext uri="{FF2B5EF4-FFF2-40B4-BE49-F238E27FC236}">
                <a16:creationId xmlns:a16="http://schemas.microsoft.com/office/drawing/2014/main" id="{52FDAC6B-6DC6-7C91-FAE1-697DA9FC3214}"/>
              </a:ext>
            </a:extLst>
          </p:cNvPr>
          <p:cNvGraphicFramePr>
            <a:graphicFrameLocks noGrp="1"/>
          </p:cNvGraphicFramePr>
          <p:nvPr>
            <p:extLst>
              <p:ext uri="{D42A27DB-BD31-4B8C-83A1-F6EECF244321}">
                <p14:modId xmlns:p14="http://schemas.microsoft.com/office/powerpoint/2010/main" val="2643441646"/>
              </p:ext>
            </p:extLst>
          </p:nvPr>
        </p:nvGraphicFramePr>
        <p:xfrm>
          <a:off x="383892" y="1219202"/>
          <a:ext cx="8320492" cy="2753523"/>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343697">
                <a:tc>
                  <a:txBody>
                    <a:bodyPr/>
                    <a:lstStyle/>
                    <a:p>
                      <a:pPr algn="ctr"/>
                      <a:r>
                        <a:rPr lang="sv-SE" sz="1600">
                          <a:solidFill>
                            <a:schemeClr val="tx2">
                              <a:lumMod val="50000"/>
                            </a:schemeClr>
                          </a:solidFill>
                          <a:latin typeface="Calibri" panose="020F0502020204030204" pitchFamily="34" charset="0"/>
                          <a:cs typeface="Calibri" panose="020F0502020204030204" pitchFamily="34" charset="0"/>
                        </a:rPr>
                        <a:t>Impact positif</a:t>
                      </a:r>
                    </a:p>
                  </a:txBody>
                  <a:tcPr/>
                </a:tc>
                <a:tc>
                  <a:txBody>
                    <a:bodyPr/>
                    <a:lstStyle/>
                    <a:p>
                      <a:pPr algn="ctr"/>
                      <a:r>
                        <a:rPr lang="sv-SE" sz="1600">
                          <a:solidFill>
                            <a:schemeClr val="tx2">
                              <a:lumMod val="50000"/>
                            </a:schemeClr>
                          </a:solidFill>
                          <a:latin typeface="Calibri" panose="020F0502020204030204" pitchFamily="34" charset="0"/>
                          <a:cs typeface="Calibri" panose="020F0502020204030204" pitchFamily="34" charset="0"/>
                        </a:rPr>
                        <a:t>Impact négatif</a:t>
                      </a:r>
                    </a:p>
                  </a:txBody>
                  <a:tcPr/>
                </a:tc>
                <a:extLst>
                  <a:ext uri="{0D108BD9-81ED-4DB2-BD59-A6C34878D82A}">
                    <a16:rowId xmlns:a16="http://schemas.microsoft.com/office/drawing/2014/main" val="2347310150"/>
                  </a:ext>
                </a:extLst>
              </a:tr>
              <a:tr h="2409826">
                <a:tc>
                  <a:txBody>
                    <a:bodyPr/>
                    <a:lstStyle/>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3" name="Google Shape;895;p81">
            <a:extLst>
              <a:ext uri="{FF2B5EF4-FFF2-40B4-BE49-F238E27FC236}">
                <a16:creationId xmlns:a16="http://schemas.microsoft.com/office/drawing/2014/main" id="{B28EEF80-BEB4-DCBA-EC6E-86661C9DCA45}"/>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BF3BCE75-386C-FC65-35C4-9EAE9EA1AECE}"/>
              </a:ext>
            </a:extLst>
          </p:cNvPr>
          <p:cNvSpPr txBox="1"/>
          <p:nvPr/>
        </p:nvSpPr>
        <p:spPr>
          <a:xfrm>
            <a:off x="105753" y="4379338"/>
            <a:ext cx="2023835"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W.01</a:t>
            </a:r>
            <a:endParaRPr sz="1401" dirty="0"/>
          </a:p>
        </p:txBody>
      </p:sp>
      <p:grpSp>
        <p:nvGrpSpPr>
          <p:cNvPr id="6" name="Google Shape;678;p17">
            <a:extLst>
              <a:ext uri="{FF2B5EF4-FFF2-40B4-BE49-F238E27FC236}">
                <a16:creationId xmlns:a16="http://schemas.microsoft.com/office/drawing/2014/main" id="{5DFAB115-51C2-E48E-77DD-F5AE0A6221BA}"/>
              </a:ext>
            </a:extLst>
          </p:cNvPr>
          <p:cNvGrpSpPr/>
          <p:nvPr/>
        </p:nvGrpSpPr>
        <p:grpSpPr>
          <a:xfrm>
            <a:off x="318019" y="253387"/>
            <a:ext cx="692809" cy="808420"/>
            <a:chOff x="2307546" y="2307551"/>
            <a:chExt cx="929291" cy="1082976"/>
          </a:xfrm>
        </p:grpSpPr>
        <p:grpSp>
          <p:nvGrpSpPr>
            <p:cNvPr id="7" name="Google Shape;679;p17">
              <a:extLst>
                <a:ext uri="{FF2B5EF4-FFF2-40B4-BE49-F238E27FC236}">
                  <a16:creationId xmlns:a16="http://schemas.microsoft.com/office/drawing/2014/main" id="{14AAAF14-9156-7400-E2CB-71632276DFDC}"/>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236D634C-1F83-01A3-121F-91CEBBB0B5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9166E45B-88BE-E24B-210F-0B89307F6C7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B045BC3F-F420-32FE-50FA-B2642C736C3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36149E8-A3F0-3937-3E8B-BF8E2EABAEDF}"/>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E3608E94-8128-03ED-91BA-E812E152F49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6534114C-983D-5D83-DDF6-6C17D4AE04E6}"/>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067275EF-20CE-3967-1B90-4613C81A0D43}"/>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5CE1C2FF-DEA3-1F40-CBA2-47764644A4E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43270991-C87C-6E6A-F047-8691A3A1787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AFD432DD-E8B7-4567-F446-054632270F1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2411BE81-66CA-47F4-724F-4D3F6B0B0BBD}"/>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2191EAF4-165D-40EC-009B-CDC928AB02A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2B941571-274A-ABCA-C33F-62FC0EA70ED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90764FC7-F8E3-08BB-249B-74CB5B73E5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Tree>
    <p:extLst>
      <p:ext uri="{BB962C8B-B14F-4D97-AF65-F5344CB8AC3E}">
        <p14:creationId xmlns:p14="http://schemas.microsoft.com/office/powerpoint/2010/main" val="30619107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C6015FBC-3966-B9DC-E36A-2127BAC087D2}"/>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F9594421-9EED-7DD2-20B6-11D2A84F68D2}"/>
              </a:ext>
            </a:extLst>
          </p:cNvPr>
          <p:cNvSpPr txBox="1">
            <a:spLocks noGrp="1"/>
          </p:cNvSpPr>
          <p:nvPr>
            <p:ph type="body" idx="4"/>
          </p:nvPr>
        </p:nvSpPr>
        <p:spPr>
          <a:xfrm>
            <a:off x="2415440" y="438291"/>
            <a:ext cx="6728560"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8ECC4E"/>
                </a:solidFill>
              </a:rPr>
              <a:t>Impact</a:t>
            </a:r>
            <a:endParaRPr dirty="0">
              <a:solidFill>
                <a:srgbClr val="8ECC4E"/>
              </a:solidFill>
            </a:endParaRPr>
          </a:p>
        </p:txBody>
      </p:sp>
      <p:sp>
        <p:nvSpPr>
          <p:cNvPr id="597" name="Google Shape;597;p72">
            <a:extLst>
              <a:ext uri="{FF2B5EF4-FFF2-40B4-BE49-F238E27FC236}">
                <a16:creationId xmlns:a16="http://schemas.microsoft.com/office/drawing/2014/main" id="{F9B98660-8DA7-08F1-182F-1F6F767F1229}"/>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A30D09F8-9617-D8BB-C121-24C6A33A459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26</a:t>
            </a:fld>
            <a:endParaRPr/>
          </a:p>
        </p:txBody>
      </p:sp>
      <p:sp>
        <p:nvSpPr>
          <p:cNvPr id="11" name="Platshållare för text 10">
            <a:extLst>
              <a:ext uri="{FF2B5EF4-FFF2-40B4-BE49-F238E27FC236}">
                <a16:creationId xmlns:a16="http://schemas.microsoft.com/office/drawing/2014/main" id="{24F3D60B-3398-42E7-F9B1-AE997FA26F42}"/>
              </a:ext>
            </a:extLst>
          </p:cNvPr>
          <p:cNvSpPr>
            <a:spLocks noGrp="1"/>
          </p:cNvSpPr>
          <p:nvPr>
            <p:ph type="body" idx="1"/>
          </p:nvPr>
        </p:nvSpPr>
        <p:spPr/>
        <p:txBody>
          <a:bodyPr/>
          <a:lstStyle/>
          <a:p>
            <a:endParaRPr lang="sv-SE"/>
          </a:p>
        </p:txBody>
      </p:sp>
      <p:sp>
        <p:nvSpPr>
          <p:cNvPr id="13" name="Platshållare för text 12">
            <a:extLst>
              <a:ext uri="{FF2B5EF4-FFF2-40B4-BE49-F238E27FC236}">
                <a16:creationId xmlns:a16="http://schemas.microsoft.com/office/drawing/2014/main" id="{59D68288-C9EC-FA7F-4FF0-5994957D666D}"/>
              </a:ext>
            </a:extLst>
          </p:cNvPr>
          <p:cNvSpPr>
            <a:spLocks noGrp="1"/>
          </p:cNvSpPr>
          <p:nvPr>
            <p:ph type="body" idx="2"/>
          </p:nvPr>
        </p:nvSpPr>
        <p:spPr/>
        <p:txBody>
          <a:bodyPr/>
          <a:lstStyle/>
          <a:p>
            <a:endParaRPr lang="sv-SE"/>
          </a:p>
        </p:txBody>
      </p:sp>
      <p:sp>
        <p:nvSpPr>
          <p:cNvPr id="14" name="Google Shape;379;p64">
            <a:extLst>
              <a:ext uri="{FF2B5EF4-FFF2-40B4-BE49-F238E27FC236}">
                <a16:creationId xmlns:a16="http://schemas.microsoft.com/office/drawing/2014/main" id="{B22C2A33-4FE5-E9C4-9EB9-90997233927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15" name="Google Shape;456;p68">
            <a:extLst>
              <a:ext uri="{FF2B5EF4-FFF2-40B4-BE49-F238E27FC236}">
                <a16:creationId xmlns:a16="http://schemas.microsoft.com/office/drawing/2014/main" id="{38172C8E-C92D-2765-508E-1679C6D7061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Impact</a:t>
            </a:r>
          </a:p>
        </p:txBody>
      </p:sp>
      <p:sp>
        <p:nvSpPr>
          <p:cNvPr id="16" name="Google Shape;457;p68">
            <a:extLst>
              <a:ext uri="{FF2B5EF4-FFF2-40B4-BE49-F238E27FC236}">
                <a16:creationId xmlns:a16="http://schemas.microsoft.com/office/drawing/2014/main" id="{03C2054A-117E-FC95-BE40-CC5F9FF191EE}"/>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7" name="Google Shape;599;p72">
            <a:extLst>
              <a:ext uri="{FF2B5EF4-FFF2-40B4-BE49-F238E27FC236}">
                <a16:creationId xmlns:a16="http://schemas.microsoft.com/office/drawing/2014/main" id="{3F57438C-98F9-CF72-B0A0-3B0274FADD4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2" name="Google Shape;378;p64">
            <a:extLst>
              <a:ext uri="{FF2B5EF4-FFF2-40B4-BE49-F238E27FC236}">
                <a16:creationId xmlns:a16="http://schemas.microsoft.com/office/drawing/2014/main" id="{5D2D3955-72D2-93ED-3AE0-23E2264CE9D2}"/>
              </a:ext>
            </a:extLst>
          </p:cNvPr>
          <p:cNvSpPr txBox="1"/>
          <p:nvPr/>
        </p:nvSpPr>
        <p:spPr>
          <a:xfrm>
            <a:off x="2633426" y="1730887"/>
            <a:ext cx="2773920" cy="185688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Augmenter les investissements pour améliorer les installations</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Préservation des infrastructures patrimoniales</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Embellissement de la région</a:t>
            </a:r>
          </a:p>
        </p:txBody>
      </p:sp>
      <p:sp>
        <p:nvSpPr>
          <p:cNvPr id="3" name="Google Shape;381;p64">
            <a:extLst>
              <a:ext uri="{FF2B5EF4-FFF2-40B4-BE49-F238E27FC236}">
                <a16:creationId xmlns:a16="http://schemas.microsoft.com/office/drawing/2014/main" id="{189EEE9E-5F80-0D78-8620-B33B4219FB2B}"/>
              </a:ext>
            </a:extLst>
          </p:cNvPr>
          <p:cNvSpPr txBox="1">
            <a:spLocks/>
          </p:cNvSpPr>
          <p:nvPr/>
        </p:nvSpPr>
        <p:spPr>
          <a:xfrm>
            <a:off x="2553110" y="1189075"/>
            <a:ext cx="5138068" cy="553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sz="2000" dirty="0" err="1">
                <a:solidFill>
                  <a:srgbClr val="6D6E71"/>
                </a:solidFill>
              </a:rPr>
              <a:t>Impact </a:t>
            </a:r>
            <a:r>
              <a:rPr lang="sv-SE" sz="2000" dirty="0">
                <a:solidFill>
                  <a:srgbClr val="6D6E71"/>
                </a:solidFill>
              </a:rPr>
              <a:t>positif</a:t>
            </a:r>
          </a:p>
        </p:txBody>
      </p:sp>
      <p:sp>
        <p:nvSpPr>
          <p:cNvPr id="4" name="Google Shape;378;p64">
            <a:extLst>
              <a:ext uri="{FF2B5EF4-FFF2-40B4-BE49-F238E27FC236}">
                <a16:creationId xmlns:a16="http://schemas.microsoft.com/office/drawing/2014/main" id="{2FFC9D3E-678B-7006-00E0-B62D322FC43B}"/>
              </a:ext>
            </a:extLst>
          </p:cNvPr>
          <p:cNvSpPr txBox="1"/>
          <p:nvPr/>
        </p:nvSpPr>
        <p:spPr>
          <a:xfrm>
            <a:off x="5487661" y="1730887"/>
            <a:ext cx="3453141" cy="2964878"/>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Le développement excessif nuit à la nature</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Personnes locales déplacées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Dommages à la flore et à la faune naturelles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Problèmes d'élimination des déchets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Raréfaction des ressources naturelles </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Augmentation de la pollution</a:t>
            </a:r>
          </a:p>
        </p:txBody>
      </p:sp>
      <p:sp>
        <p:nvSpPr>
          <p:cNvPr id="5" name="Google Shape;381;p64">
            <a:extLst>
              <a:ext uri="{FF2B5EF4-FFF2-40B4-BE49-F238E27FC236}">
                <a16:creationId xmlns:a16="http://schemas.microsoft.com/office/drawing/2014/main" id="{99586C21-E3F0-7035-F132-807E0BF4E4B9}"/>
              </a:ext>
            </a:extLst>
          </p:cNvPr>
          <p:cNvSpPr txBox="1">
            <a:spLocks/>
          </p:cNvSpPr>
          <p:nvPr/>
        </p:nvSpPr>
        <p:spPr>
          <a:xfrm>
            <a:off x="5407346" y="1189075"/>
            <a:ext cx="5138068" cy="553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00000"/>
              </a:lnSpc>
              <a:spcBef>
                <a:spcPts val="0"/>
              </a:spcBef>
              <a:spcAft>
                <a:spcPts val="0"/>
              </a:spcAft>
              <a:buClr>
                <a:schemeClr val="dk2"/>
              </a:buClr>
              <a:buSzPts val="1800"/>
              <a:buFont typeface="Arial"/>
              <a:buNone/>
              <a:defRPr sz="3300" b="1"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sz="2000" dirty="0" err="1">
                <a:solidFill>
                  <a:srgbClr val="6D6E71"/>
                </a:solidFill>
              </a:rPr>
              <a:t>Impact </a:t>
            </a:r>
            <a:r>
              <a:rPr lang="sv-SE" sz="2000" dirty="0">
                <a:solidFill>
                  <a:srgbClr val="6D6E71"/>
                </a:solidFill>
              </a:rPr>
              <a:t>négatif</a:t>
            </a:r>
          </a:p>
        </p:txBody>
      </p:sp>
      <p:pic>
        <p:nvPicPr>
          <p:cNvPr id="6" name="Image 5">
            <a:extLst>
              <a:ext uri="{FF2B5EF4-FFF2-40B4-BE49-F238E27FC236}">
                <a16:creationId xmlns:a16="http://schemas.microsoft.com/office/drawing/2014/main" id="{F283E33F-AE1C-8C9D-317A-35C78C820A2C}"/>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09366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54E7CA74-DFD8-C724-24D0-A0360134495B}"/>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D57D2BFB-4427-7941-A548-2E580531A983}"/>
              </a:ext>
            </a:extLst>
          </p:cNvPr>
          <p:cNvSpPr txBox="1">
            <a:spLocks noGrp="1"/>
          </p:cNvSpPr>
          <p:nvPr>
            <p:ph type="body" idx="4"/>
          </p:nvPr>
        </p:nvSpPr>
        <p:spPr>
          <a:xfrm>
            <a:off x="2454162" y="238627"/>
            <a:ext cx="6728560"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8ECC4E"/>
                </a:solidFill>
              </a:rPr>
              <a:t>Transport</a:t>
            </a:r>
            <a:endParaRPr dirty="0">
              <a:solidFill>
                <a:srgbClr val="8ECC4E"/>
              </a:solidFill>
            </a:endParaRPr>
          </a:p>
        </p:txBody>
      </p:sp>
      <p:sp>
        <p:nvSpPr>
          <p:cNvPr id="597" name="Google Shape;597;p72">
            <a:extLst>
              <a:ext uri="{FF2B5EF4-FFF2-40B4-BE49-F238E27FC236}">
                <a16:creationId xmlns:a16="http://schemas.microsoft.com/office/drawing/2014/main" id="{3E4C3BCA-5258-80ED-FD36-97E82764473F}"/>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5376D59E-0605-640C-44AF-C54FA539F50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27</a:t>
            </a:fld>
            <a:endParaRPr/>
          </a:p>
        </p:txBody>
      </p:sp>
      <p:sp>
        <p:nvSpPr>
          <p:cNvPr id="601" name="Google Shape;601;p72">
            <a:extLst>
              <a:ext uri="{FF2B5EF4-FFF2-40B4-BE49-F238E27FC236}">
                <a16:creationId xmlns:a16="http://schemas.microsoft.com/office/drawing/2014/main" id="{B53F5D4E-DCD2-B418-8609-0604242A77E7}"/>
              </a:ext>
            </a:extLst>
          </p:cNvPr>
          <p:cNvSpPr txBox="1"/>
          <p:nvPr/>
        </p:nvSpPr>
        <p:spPr>
          <a:xfrm>
            <a:off x="2532733" y="910366"/>
            <a:ext cx="6571419" cy="238747"/>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Aujourd'hui, le transport est la principale source d'émissions de gaz à effet de serre dans le secteur du tourisme.</a:t>
            </a:r>
          </a:p>
        </p:txBody>
      </p:sp>
      <p:sp>
        <p:nvSpPr>
          <p:cNvPr id="2" name="Google Shape;594;p72">
            <a:extLst>
              <a:ext uri="{FF2B5EF4-FFF2-40B4-BE49-F238E27FC236}">
                <a16:creationId xmlns:a16="http://schemas.microsoft.com/office/drawing/2014/main" id="{65D04AE9-D8A0-0926-A09C-80DB6B48D833}"/>
              </a:ext>
            </a:extLst>
          </p:cNvPr>
          <p:cNvSpPr txBox="1">
            <a:spLocks/>
          </p:cNvSpPr>
          <p:nvPr/>
        </p:nvSpPr>
        <p:spPr>
          <a:xfrm>
            <a:off x="2454162" y="3413142"/>
            <a:ext cx="6728560" cy="361205"/>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1400" dirty="0" err="1">
                <a:solidFill>
                  <a:srgbClr val="FF9933"/>
                </a:solidFill>
              </a:rPr>
              <a:t>Impact </a:t>
            </a:r>
            <a:r>
              <a:rPr lang="sv-SE" sz="1400" dirty="0">
                <a:solidFill>
                  <a:srgbClr val="FF9933"/>
                </a:solidFill>
              </a:rPr>
              <a:t>sur les </a:t>
            </a:r>
            <a:r>
              <a:rPr lang="sv-SE" sz="1400" dirty="0" err="1">
                <a:solidFill>
                  <a:srgbClr val="FF9933"/>
                </a:solidFill>
              </a:rPr>
              <a:t>communautés locales</a:t>
            </a:r>
            <a:endParaRPr lang="sv-SE" sz="1400" dirty="0"/>
          </a:p>
        </p:txBody>
      </p:sp>
      <p:sp>
        <p:nvSpPr>
          <p:cNvPr id="3" name="Google Shape;601;p72">
            <a:extLst>
              <a:ext uri="{FF2B5EF4-FFF2-40B4-BE49-F238E27FC236}">
                <a16:creationId xmlns:a16="http://schemas.microsoft.com/office/drawing/2014/main" id="{AA2ACFBD-1FDD-750D-FF61-F5E087C79C19}"/>
              </a:ext>
            </a:extLst>
          </p:cNvPr>
          <p:cNvSpPr txBox="1"/>
          <p:nvPr/>
        </p:nvSpPr>
        <p:spPr>
          <a:xfrm>
            <a:off x="2532733" y="3801784"/>
            <a:ext cx="6087865" cy="695795"/>
          </a:xfrm>
          <a:prstGeom prst="rect">
            <a:avLst/>
          </a:prstGeom>
          <a:noFill/>
          <a:ln>
            <a:noFill/>
          </a:ln>
        </p:spPr>
        <p:txBody>
          <a:bodyPr spcFirstLastPara="1" wrap="square" lIns="0" tIns="10124" rIns="0" bIns="0" anchor="t" anchorCtr="0">
            <a:spAutoFit/>
          </a:bodyPr>
          <a:lstStyle/>
          <a:p>
            <a:pPr marL="12701">
              <a:lnSpc>
                <a:spcPct val="105714"/>
              </a:lnSpc>
            </a:pPr>
            <a:r>
              <a:rPr lang="en-GB" sz="1401" noProof="0" dirty="0">
                <a:solidFill>
                  <a:srgbClr val="6D6E71"/>
                </a:solidFill>
                <a:latin typeface="Calibri"/>
                <a:ea typeface="Calibri"/>
                <a:cs typeface="Calibri"/>
                <a:sym typeface="Calibri"/>
              </a:rPr>
              <a:t>Pour garantir le développement durable et le bien-être des communautés d'accueil, les décideurs politiques doivent s'efforcer de minimiser les impacts négatifs et d'impliquer les populations locales dans les processus de prise de décision.</a:t>
            </a:r>
          </a:p>
        </p:txBody>
      </p:sp>
      <p:pic>
        <p:nvPicPr>
          <p:cNvPr id="7172" name="Picture 4" descr="Une image contenant texte, capture d’écran, cercle, diagramme&#10;&#10;Description générée automatiquement">
            <a:extLst>
              <a:ext uri="{FF2B5EF4-FFF2-40B4-BE49-F238E27FC236}">
                <a16:creationId xmlns:a16="http://schemas.microsoft.com/office/drawing/2014/main" id="{71B71CC2-8AC5-7744-E570-70CE501159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524" y="1318160"/>
            <a:ext cx="2245912" cy="1995634"/>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Une image contenant capture d’écran, logiciel, Logiciel multimédia, texte&#10;&#10;Description générée automatiquement">
            <a:extLst>
              <a:ext uri="{FF2B5EF4-FFF2-40B4-BE49-F238E27FC236}">
                <a16:creationId xmlns:a16="http://schemas.microsoft.com/office/drawing/2014/main" id="{DED44DE1-F62E-214D-E6FF-E4D757A04D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0529" y="1350409"/>
            <a:ext cx="2501132" cy="1909148"/>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379;p64">
            <a:extLst>
              <a:ext uri="{FF2B5EF4-FFF2-40B4-BE49-F238E27FC236}">
                <a16:creationId xmlns:a16="http://schemas.microsoft.com/office/drawing/2014/main" id="{1563FE05-CA38-8DC7-E015-A77411977C91}"/>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9" name="Google Shape;456;p68">
            <a:extLst>
              <a:ext uri="{FF2B5EF4-FFF2-40B4-BE49-F238E27FC236}">
                <a16:creationId xmlns:a16="http://schemas.microsoft.com/office/drawing/2014/main" id="{0338D212-18C5-B18F-3BA4-EBF31E75D105}"/>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Impact</a:t>
            </a:r>
          </a:p>
        </p:txBody>
      </p:sp>
      <p:sp>
        <p:nvSpPr>
          <p:cNvPr id="10" name="Google Shape;457;p68">
            <a:extLst>
              <a:ext uri="{FF2B5EF4-FFF2-40B4-BE49-F238E27FC236}">
                <a16:creationId xmlns:a16="http://schemas.microsoft.com/office/drawing/2014/main" id="{703D3439-021A-98AA-0648-0BDAD2B6C09F}"/>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1" name="Google Shape;599;p72">
            <a:extLst>
              <a:ext uri="{FF2B5EF4-FFF2-40B4-BE49-F238E27FC236}">
                <a16:creationId xmlns:a16="http://schemas.microsoft.com/office/drawing/2014/main" id="{22F44EF3-EB4B-7E43-C5ED-1BA77D616FC7}"/>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5" name="textruta 4">
            <a:extLst>
              <a:ext uri="{FF2B5EF4-FFF2-40B4-BE49-F238E27FC236}">
                <a16:creationId xmlns:a16="http://schemas.microsoft.com/office/drawing/2014/main" id="{106979BE-3135-C857-9336-01FEF64AFEC1}"/>
              </a:ext>
            </a:extLst>
          </p:cNvPr>
          <p:cNvSpPr txBox="1"/>
          <p:nvPr/>
        </p:nvSpPr>
        <p:spPr>
          <a:xfrm>
            <a:off x="2454162" y="4651164"/>
            <a:ext cx="6245007" cy="492443"/>
          </a:xfrm>
          <a:prstGeom prst="rect">
            <a:avLst/>
          </a:prstGeom>
          <a:solidFill>
            <a:schemeClr val="bg1"/>
          </a:solidFill>
        </p:spPr>
        <p:txBody>
          <a:bodyPr wrap="square">
            <a:spAutoFit/>
          </a:bodyPr>
          <a:lstStyle/>
          <a:p>
            <a:r>
              <a:rPr lang="sv-SE" sz="600" b="0" i="0" dirty="0">
                <a:solidFill>
                  <a:srgbClr val="6D6E71"/>
                </a:solidFill>
                <a:effectLst/>
                <a:latin typeface="Calibri" panose="020F0502020204030204" pitchFamily="34" charset="0"/>
                <a:cs typeface="Calibri" panose="020F0502020204030204" pitchFamily="34" charset="0"/>
              </a:rPr>
              <a:t>Crédit</a:t>
            </a:r>
            <a:r>
              <a:rPr lang="sv-SE" sz="600" dirty="0">
                <a:solidFill>
                  <a:srgbClr val="6D6E71"/>
                </a:solidFill>
                <a:latin typeface="Calibri" panose="020F0502020204030204" pitchFamily="34" charset="0"/>
                <a:cs typeface="Calibri" panose="020F0502020204030204" pitchFamily="34" charset="0"/>
              </a:rPr>
              <a:t> photo </a:t>
            </a:r>
            <a:r>
              <a:rPr lang="sv-SE" sz="600" b="0" i="0" dirty="0">
                <a:solidFill>
                  <a:srgbClr val="6D6E71"/>
                </a:solidFill>
                <a:effectLst/>
                <a:latin typeface="Calibri" panose="020F0502020204030204" pitchFamily="34" charset="0"/>
                <a:cs typeface="Calibri" panose="020F0502020204030204" pitchFamily="34" charset="0"/>
              </a:rPr>
              <a:t>: </a:t>
            </a:r>
            <a:r>
              <a:rPr lang="sv-SE" sz="600" dirty="0" err="1">
                <a:solidFill>
                  <a:srgbClr val="6D6E71"/>
                </a:solidFill>
                <a:latin typeface="Calibri" panose="020F0502020204030204" pitchFamily="34" charset="0"/>
                <a:cs typeface="Calibri" panose="020F0502020204030204" pitchFamily="34" charset="0"/>
              </a:rPr>
              <a:t>Empreinte carbone </a:t>
            </a:r>
            <a:r>
              <a:rPr lang="sv-SE" sz="600" dirty="0">
                <a:solidFill>
                  <a:srgbClr val="6D6E71"/>
                </a:solidFill>
                <a:latin typeface="Calibri" panose="020F0502020204030204" pitchFamily="34" charset="0"/>
                <a:cs typeface="Calibri" panose="020F0502020204030204" pitchFamily="34" charset="0"/>
              </a:rPr>
              <a:t>du </a:t>
            </a:r>
            <a:r>
              <a:rPr lang="sv-SE" sz="600" dirty="0" err="1">
                <a:solidFill>
                  <a:srgbClr val="6D6E71"/>
                </a:solidFill>
                <a:latin typeface="Calibri" panose="020F0502020204030204" pitchFamily="34" charset="0"/>
                <a:cs typeface="Calibri" panose="020F0502020204030204" pitchFamily="34" charset="0"/>
              </a:rPr>
              <a:t>tourisme </a:t>
            </a:r>
            <a:r>
              <a:rPr lang="sv-SE" sz="600" dirty="0">
                <a:solidFill>
                  <a:srgbClr val="6D6E71"/>
                </a:solidFill>
                <a:latin typeface="Calibri" panose="020F0502020204030204" pitchFamily="34" charset="0"/>
                <a:cs typeface="Calibri" panose="020F0502020204030204" pitchFamily="34" charset="0"/>
              </a:rPr>
              <a:t>mondial </a:t>
            </a:r>
            <a:r>
              <a:rPr lang="sv-SE" sz="600" b="0" i="0" dirty="0">
                <a:solidFill>
                  <a:srgbClr val="6D6E71"/>
                </a:solidFill>
                <a:effectLst/>
                <a:latin typeface="Calibri" panose="020F0502020204030204" pitchFamily="34" charset="0"/>
                <a:cs typeface="Calibri" panose="020F0502020204030204" pitchFamily="34" charset="0"/>
                <a:hlinkClick r:id="rId5"/>
              </a:rPr>
              <a:t>: </a:t>
            </a:r>
            <a:r>
              <a:rPr lang="sv-SE" sz="600" dirty="0">
                <a:solidFill>
                  <a:srgbClr val="6D6E71"/>
                </a:solidFill>
                <a:latin typeface="Calibri" panose="020F0502020204030204" pitchFamily="34" charset="0"/>
                <a:cs typeface="Calibri" panose="020F0502020204030204" pitchFamily="34" charset="0"/>
              </a:rPr>
              <a:t>https://sustainabletravel.org/issues/carbon-footprint-tourism. </a:t>
            </a:r>
            <a:r>
              <a:rPr lang="sv-SE" sz="600" dirty="0" err="1">
                <a:solidFill>
                  <a:srgbClr val="6D6E71"/>
                </a:solidFill>
                <a:latin typeface="Calibri" panose="020F0502020204030204" pitchFamily="34" charset="0"/>
                <a:cs typeface="Calibri" panose="020F0502020204030204" pitchFamily="34" charset="0"/>
              </a:rPr>
              <a:t>Ce graphique </a:t>
            </a:r>
            <a:r>
              <a:rPr lang="sv-SE" sz="600" dirty="0">
                <a:solidFill>
                  <a:srgbClr val="6D6E71"/>
                </a:solidFill>
                <a:latin typeface="Calibri" panose="020F0502020204030204" pitchFamily="34" charset="0"/>
                <a:cs typeface="Calibri" panose="020F0502020204030204" pitchFamily="34" charset="0"/>
              </a:rPr>
              <a:t>montre les différentes </a:t>
            </a:r>
            <a:r>
              <a:rPr lang="sv-SE" sz="600" dirty="0" err="1">
                <a:solidFill>
                  <a:srgbClr val="6D6E71"/>
                </a:solidFill>
                <a:latin typeface="Calibri" panose="020F0502020204030204" pitchFamily="34" charset="0"/>
                <a:cs typeface="Calibri" panose="020F0502020204030204" pitchFamily="34" charset="0"/>
              </a:rPr>
              <a:t>activités qui contribuent </a:t>
            </a:r>
            <a:r>
              <a:rPr lang="sv-SE" sz="600" dirty="0">
                <a:solidFill>
                  <a:srgbClr val="6D6E71"/>
                </a:solidFill>
                <a:latin typeface="Calibri" panose="020F0502020204030204" pitchFamily="34" charset="0"/>
                <a:cs typeface="Calibri" panose="020F0502020204030204" pitchFamily="34" charset="0"/>
              </a:rPr>
              <a:t>à l</a:t>
            </a:r>
            <a:r>
              <a:rPr lang="sv-SE" sz="600" dirty="0" err="1">
                <a:solidFill>
                  <a:srgbClr val="6D6E71"/>
                </a:solidFill>
                <a:latin typeface="Calibri" panose="020F0502020204030204" pitchFamily="34" charset="0"/>
                <a:cs typeface="Calibri" panose="020F0502020204030204" pitchFamily="34" charset="0"/>
              </a:rPr>
              <a:t>'empreinte carbone </a:t>
            </a:r>
            <a:r>
              <a:rPr lang="sv-SE" sz="600" dirty="0">
                <a:solidFill>
                  <a:srgbClr val="6D6E71"/>
                </a:solidFill>
                <a:latin typeface="Calibri" panose="020F0502020204030204" pitchFamily="34" charset="0"/>
                <a:cs typeface="Calibri" panose="020F0502020204030204" pitchFamily="34" charset="0"/>
              </a:rPr>
              <a:t>totale </a:t>
            </a:r>
            <a:r>
              <a:rPr lang="sv-SE" sz="600" dirty="0" err="1">
                <a:solidFill>
                  <a:srgbClr val="6D6E71"/>
                </a:solidFill>
                <a:latin typeface="Calibri" panose="020F0502020204030204" pitchFamily="34" charset="0"/>
                <a:cs typeface="Calibri" panose="020F0502020204030204" pitchFamily="34" charset="0"/>
              </a:rPr>
              <a:t>du tourisme</a:t>
            </a:r>
            <a:r>
              <a:rPr lang="sv-SE" sz="600" dirty="0">
                <a:solidFill>
                  <a:srgbClr val="6D6E71"/>
                </a:solidFill>
                <a:latin typeface="Calibri" panose="020F0502020204030204" pitchFamily="34" charset="0"/>
                <a:cs typeface="Calibri" panose="020F0502020204030204" pitchFamily="34" charset="0"/>
              </a:rPr>
              <a:t>. Source des données : </a:t>
            </a:r>
            <a:r>
              <a:rPr lang="sv-SE" sz="600" dirty="0">
                <a:solidFill>
                  <a:srgbClr val="6D6E71"/>
                </a:solidFill>
                <a:latin typeface="Calibri" panose="020F0502020204030204" pitchFamily="34" charset="0"/>
                <a:cs typeface="Calibri" panose="020F0502020204030204" pitchFamily="34" charset="0"/>
                <a:hlinkClick r:id="rId6"/>
              </a:rPr>
              <a:t>Nature Climate Change (2018)</a:t>
            </a:r>
            <a:r>
              <a:rPr lang="sv-SE" sz="600" dirty="0">
                <a:solidFill>
                  <a:srgbClr val="6D6E71"/>
                </a:solidFill>
                <a:latin typeface="Calibri" panose="020F0502020204030204" pitchFamily="34" charset="0"/>
                <a:cs typeface="Calibri" panose="020F0502020204030204" pitchFamily="34" charset="0"/>
              </a:rPr>
              <a:t>. Émissions par mode </a:t>
            </a:r>
            <a:r>
              <a:rPr lang="sv-SE" sz="600" dirty="0" err="1">
                <a:solidFill>
                  <a:srgbClr val="6D6E71"/>
                </a:solidFill>
                <a:latin typeface="Calibri" panose="020F0502020204030204" pitchFamily="34" charset="0"/>
                <a:cs typeface="Calibri" panose="020F0502020204030204" pitchFamily="34" charset="0"/>
              </a:rPr>
              <a:t>de </a:t>
            </a:r>
            <a:r>
              <a:rPr lang="sv-SE" sz="600" dirty="0">
                <a:solidFill>
                  <a:srgbClr val="6D6E71"/>
                </a:solidFill>
                <a:latin typeface="Calibri" panose="020F0502020204030204" pitchFamily="34" charset="0"/>
                <a:cs typeface="Calibri" panose="020F0502020204030204" pitchFamily="34" charset="0"/>
              </a:rPr>
              <a:t>transport : Crédit : https://sustainabletravel.org/issues/carbon-footprint-tourism. </a:t>
            </a:r>
            <a:r>
              <a:rPr lang="sv-SE" sz="600" dirty="0" err="1">
                <a:solidFill>
                  <a:srgbClr val="6D6E71"/>
                </a:solidFill>
                <a:latin typeface="Calibri" panose="020F0502020204030204" pitchFamily="34" charset="0"/>
                <a:cs typeface="Calibri" panose="020F0502020204030204" pitchFamily="34" charset="0"/>
              </a:rPr>
              <a:t>Il s'agit de moyennes basées </a:t>
            </a:r>
            <a:r>
              <a:rPr lang="sv-SE" sz="600" dirty="0">
                <a:solidFill>
                  <a:srgbClr val="6D6E71"/>
                </a:solidFill>
                <a:latin typeface="Calibri" panose="020F0502020204030204" pitchFamily="34" charset="0"/>
                <a:cs typeface="Calibri" panose="020F0502020204030204" pitchFamily="34" charset="0"/>
              </a:rPr>
              <a:t>sur les </a:t>
            </a:r>
            <a:r>
              <a:rPr lang="sv-SE" sz="600" dirty="0" err="1">
                <a:solidFill>
                  <a:srgbClr val="6D6E71"/>
                </a:solidFill>
                <a:latin typeface="Calibri" panose="020F0502020204030204" pitchFamily="34" charset="0"/>
                <a:cs typeface="Calibri" panose="020F0502020204030204" pitchFamily="34" charset="0"/>
              </a:rPr>
              <a:t>facteurs de conversion </a:t>
            </a:r>
            <a:r>
              <a:rPr lang="sv-SE" sz="600" dirty="0">
                <a:solidFill>
                  <a:srgbClr val="6D6E71"/>
                </a:solidFill>
                <a:latin typeface="Calibri" panose="020F0502020204030204" pitchFamily="34" charset="0"/>
                <a:cs typeface="Calibri" panose="020F0502020204030204" pitchFamily="34" charset="0"/>
              </a:rPr>
              <a:t>2020 du Royaume-Uni. </a:t>
            </a:r>
            <a:r>
              <a:rPr lang="sv-SE" sz="600" dirty="0" err="1">
                <a:solidFill>
                  <a:srgbClr val="6D6E71"/>
                </a:solidFill>
                <a:latin typeface="Calibri" panose="020F0502020204030204" pitchFamily="34" charset="0"/>
                <a:cs typeface="Calibri" panose="020F0502020204030204" pitchFamily="34" charset="0"/>
              </a:rPr>
              <a:t>Les valeurs varient </a:t>
            </a:r>
            <a:r>
              <a:rPr lang="sv-SE" sz="600" dirty="0">
                <a:solidFill>
                  <a:srgbClr val="6D6E71"/>
                </a:solidFill>
                <a:latin typeface="Calibri" panose="020F0502020204030204" pitchFamily="34" charset="0"/>
                <a:cs typeface="Calibri" panose="020F0502020204030204" pitchFamily="34" charset="0"/>
              </a:rPr>
              <a:t>en fonction de la </a:t>
            </a:r>
            <a:r>
              <a:rPr lang="sv-SE" sz="600" dirty="0" err="1">
                <a:solidFill>
                  <a:srgbClr val="6D6E71"/>
                </a:solidFill>
                <a:latin typeface="Calibri" panose="020F0502020204030204" pitchFamily="34" charset="0"/>
                <a:cs typeface="Calibri" panose="020F0502020204030204" pitchFamily="34" charset="0"/>
              </a:rPr>
              <a:t>distance </a:t>
            </a:r>
            <a:r>
              <a:rPr lang="sv-SE" sz="600" dirty="0">
                <a:solidFill>
                  <a:srgbClr val="6D6E71"/>
                </a:solidFill>
                <a:latin typeface="Calibri" panose="020F0502020204030204" pitchFamily="34" charset="0"/>
                <a:cs typeface="Calibri" panose="020F0502020204030204" pitchFamily="34" charset="0"/>
              </a:rPr>
              <a:t>parcourue, du </a:t>
            </a:r>
            <a:r>
              <a:rPr lang="sv-SE" sz="600" dirty="0" err="1">
                <a:solidFill>
                  <a:srgbClr val="6D6E71"/>
                </a:solidFill>
                <a:latin typeface="Calibri" panose="020F0502020204030204" pitchFamily="34" charset="0"/>
                <a:cs typeface="Calibri" panose="020F0502020204030204" pitchFamily="34" charset="0"/>
              </a:rPr>
              <a:t>modèle de véhicule</a:t>
            </a:r>
            <a:r>
              <a:rPr lang="sv-SE" sz="600" dirty="0">
                <a:solidFill>
                  <a:srgbClr val="6D6E71"/>
                </a:solidFill>
                <a:latin typeface="Calibri" panose="020F0502020204030204" pitchFamily="34" charset="0"/>
                <a:cs typeface="Calibri" panose="020F0502020204030204" pitchFamily="34" charset="0"/>
              </a:rPr>
              <a:t>, du taux d'</a:t>
            </a:r>
            <a:r>
              <a:rPr lang="sv-SE" sz="600" dirty="0" err="1">
                <a:solidFill>
                  <a:srgbClr val="6D6E71"/>
                </a:solidFill>
                <a:latin typeface="Calibri" panose="020F0502020204030204" pitchFamily="34" charset="0"/>
                <a:cs typeface="Calibri" panose="020F0502020204030204" pitchFamily="34" charset="0"/>
              </a:rPr>
              <a:t>occupation</a:t>
            </a:r>
            <a:r>
              <a:rPr lang="sv-SE" sz="600" dirty="0">
                <a:solidFill>
                  <a:srgbClr val="6D6E71"/>
                </a:solidFill>
                <a:latin typeface="Calibri" panose="020F0502020204030204" pitchFamily="34" charset="0"/>
                <a:cs typeface="Calibri" panose="020F0502020204030204" pitchFamily="34" charset="0"/>
              </a:rPr>
              <a:t>, de la </a:t>
            </a:r>
            <a:r>
              <a:rPr lang="sv-SE" sz="600" dirty="0" err="1">
                <a:solidFill>
                  <a:srgbClr val="6D6E71"/>
                </a:solidFill>
                <a:latin typeface="Calibri" panose="020F0502020204030204" pitchFamily="34" charset="0"/>
                <a:cs typeface="Calibri" panose="020F0502020204030204" pitchFamily="34" charset="0"/>
              </a:rPr>
              <a:t>classe de </a:t>
            </a:r>
            <a:r>
              <a:rPr lang="sv-SE" sz="600" dirty="0">
                <a:solidFill>
                  <a:srgbClr val="6D6E71"/>
                </a:solidFill>
                <a:latin typeface="Calibri" panose="020F0502020204030204" pitchFamily="34" charset="0"/>
                <a:cs typeface="Calibri" panose="020F0502020204030204" pitchFamily="34" charset="0"/>
              </a:rPr>
              <a:t>vol et de </a:t>
            </a:r>
            <a:r>
              <a:rPr lang="sv-SE" sz="600" dirty="0" err="1">
                <a:solidFill>
                  <a:srgbClr val="6D6E71"/>
                </a:solidFill>
                <a:latin typeface="Calibri" panose="020F0502020204030204" pitchFamily="34" charset="0"/>
                <a:cs typeface="Calibri" panose="020F0502020204030204" pitchFamily="34" charset="0"/>
              </a:rPr>
              <a:t>divers autres facteurs</a:t>
            </a:r>
            <a:r>
              <a:rPr lang="sv-SE" sz="600" dirty="0">
                <a:solidFill>
                  <a:srgbClr val="6D6E71"/>
                </a:solidFill>
                <a:latin typeface="Calibri" panose="020F0502020204030204" pitchFamily="34" charset="0"/>
                <a:cs typeface="Calibri" panose="020F0502020204030204" pitchFamily="34" charset="0"/>
              </a:rPr>
              <a:t>.</a:t>
            </a:r>
            <a:endParaRPr lang="sv-SE" sz="800" dirty="0">
              <a:solidFill>
                <a:srgbClr val="6D6E71"/>
              </a:solidFill>
              <a:latin typeface="Calibri" panose="020F0502020204030204" pitchFamily="34" charset="0"/>
              <a:cs typeface="Calibri" panose="020F0502020204030204" pitchFamily="34" charset="0"/>
            </a:endParaRPr>
          </a:p>
          <a:p>
            <a:endParaRPr lang="sv-SE" sz="800" dirty="0">
              <a:solidFill>
                <a:srgbClr val="6D6E7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9525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sp>
        <p:nvSpPr>
          <p:cNvPr id="1351" name="Google Shape;1351;p9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p:cNvSpPr txBox="1">
            <a:spLocks noGrp="1"/>
          </p:cNvSpPr>
          <p:nvPr>
            <p:ph type="body" idx="1"/>
          </p:nvPr>
        </p:nvSpPr>
        <p:spPr>
          <a:xfrm>
            <a:off x="343148" y="1310431"/>
            <a:ext cx="8361236" cy="3248176"/>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0" dirty="0"/>
              <a:t>Que pensez-vous des effets négatifs du tourisme sur la nature et les habitats des espèces sauvages, tels que la destruction des zones naturelles et le déplacement des animaux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Avez-vous pris conscience de votre consommation de ressources lorsque vous avez voyagé en tant que touriste, en particulier dans des régions où les ressources sont limitées ? Quels changements pouvez-vous apporter pour réduire votre impact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Comment percevez-vous la perte potentielle de traditions culturelles et les changements dans les cultures locales dus au tourisme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Avez-vous déjà vécu ou été témoin de conflits ou de tensions entre les touristes et les habitants, éventuellement dus à des malentendus culturels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Que pensez-vous des activités liées à la maltraitance des animaux dans l'industrie du tourisme, telles que les promenades à dos d'éléphant ou les spectacles d'animaux ?</a:t>
            </a:r>
          </a:p>
          <a:p>
            <a:pPr marL="285753" indent="-285753">
              <a:lnSpc>
                <a:spcPct val="100000"/>
              </a:lnSpc>
              <a:buFont typeface="Wingdings" pitchFamily="2" charset="2"/>
              <a:buChar char="Ø"/>
            </a:pPr>
            <a:endParaRPr lang="en-GB" sz="1400" dirty="0"/>
          </a:p>
        </p:txBody>
      </p:sp>
      <p:sp>
        <p:nvSpPr>
          <p:cNvPr id="1354" name="Google Shape;1354;p94"/>
          <p:cNvSpPr txBox="1">
            <a:spLocks noGrp="1"/>
          </p:cNvSpPr>
          <p:nvPr>
            <p:ph type="body" idx="2"/>
          </p:nvPr>
        </p:nvSpPr>
        <p:spPr>
          <a:xfrm>
            <a:off x="1421644" y="335999"/>
            <a:ext cx="7427886" cy="60274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Prenez le temps de réfléchir aux questions </a:t>
            </a:r>
            <a:r>
              <a:rPr lang="en-GB" sz="1600" b="0" dirty="0" err="1">
                <a:solidFill>
                  <a:schemeClr val="tx2">
                    <a:lumMod val="50000"/>
                  </a:schemeClr>
                </a:solidFill>
              </a:rPr>
              <a:t>suivantes</a:t>
            </a:r>
            <a:r>
              <a:rPr lang="en-GB" sz="1600" b="0" dirty="0">
                <a:solidFill>
                  <a:schemeClr val="tx2">
                    <a:lumMod val="50000"/>
                  </a:schemeClr>
                </a:solidFill>
              </a:rPr>
              <a:t>, </a:t>
            </a:r>
            <a:r>
              <a:rPr lang="en-GB" sz="1600" b="0" dirty="0" err="1">
                <a:solidFill>
                  <a:schemeClr val="tx2">
                    <a:lumMod val="50000"/>
                  </a:schemeClr>
                </a:solidFill>
              </a:rPr>
              <a:t>notez</a:t>
            </a:r>
            <a:r>
              <a:rPr lang="en-GB" sz="1600" b="0" dirty="0">
                <a:solidFill>
                  <a:schemeClr val="tx2">
                    <a:lumMod val="50000"/>
                  </a:schemeClr>
                </a:solidFill>
              </a:rPr>
              <a:t> </a:t>
            </a:r>
            <a:r>
              <a:rPr lang="en-GB" sz="1600" b="0" dirty="0" err="1">
                <a:solidFill>
                  <a:schemeClr val="tx2">
                    <a:lumMod val="50000"/>
                  </a:schemeClr>
                </a:solidFill>
              </a:rPr>
              <a:t>vos</a:t>
            </a:r>
            <a:r>
              <a:rPr lang="en-GB" sz="1600" b="0" dirty="0">
                <a:solidFill>
                  <a:schemeClr val="tx2">
                    <a:lumMod val="50000"/>
                  </a:schemeClr>
                </a:solidFill>
              </a:rPr>
              <a:t> </a:t>
            </a:r>
            <a:r>
              <a:rPr lang="en-GB" sz="1600" b="0" dirty="0" err="1">
                <a:solidFill>
                  <a:schemeClr val="tx2">
                    <a:lumMod val="50000"/>
                  </a:schemeClr>
                </a:solidFill>
              </a:rPr>
              <a:t>réfléxions</a:t>
            </a:r>
            <a:endParaRPr lang="en-GB" sz="1600" b="0" dirty="0">
              <a:solidFill>
                <a:schemeClr val="tx2">
                  <a:lumMod val="50000"/>
                </a:schemeClr>
              </a:solidFill>
            </a:endParaRPr>
          </a:p>
        </p:txBody>
      </p:sp>
      <p:sp>
        <p:nvSpPr>
          <p:cNvPr id="1355" name="Google Shape;1355;p94"/>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rgbClr val="69ADAD"/>
              </a:solidFill>
            </a:endParaRPr>
          </a:p>
        </p:txBody>
      </p:sp>
      <p:sp>
        <p:nvSpPr>
          <p:cNvPr id="1357" name="Google Shape;1357;p94"/>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28</a:t>
            </a:fld>
            <a:endParaRPr lang="en-GB"/>
          </a:p>
        </p:txBody>
      </p:sp>
      <p:grpSp>
        <p:nvGrpSpPr>
          <p:cNvPr id="1358" name="Google Shape;1358;p94"/>
          <p:cNvGrpSpPr/>
          <p:nvPr/>
        </p:nvGrpSpPr>
        <p:grpSpPr>
          <a:xfrm>
            <a:off x="294470" y="278971"/>
            <a:ext cx="819230" cy="809886"/>
            <a:chOff x="3987863" y="749845"/>
            <a:chExt cx="1138917" cy="1002207"/>
          </a:xfrm>
        </p:grpSpPr>
        <p:grpSp>
          <p:nvGrpSpPr>
            <p:cNvPr id="1359" name="Google Shape;1359;p94"/>
            <p:cNvGrpSpPr/>
            <p:nvPr/>
          </p:nvGrpSpPr>
          <p:grpSpPr>
            <a:xfrm>
              <a:off x="4384008" y="972375"/>
              <a:ext cx="346627" cy="558795"/>
              <a:chOff x="4384008" y="972375"/>
              <a:chExt cx="346627" cy="558795"/>
            </a:xfrm>
          </p:grpSpPr>
          <p:sp>
            <p:nvSpPr>
              <p:cNvPr id="1360" name="Google Shape;1360;p94"/>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p:cNvGrpSpPr/>
            <p:nvPr/>
          </p:nvGrpSpPr>
          <p:grpSpPr>
            <a:xfrm>
              <a:off x="3987863" y="749845"/>
              <a:ext cx="1138917" cy="1002207"/>
              <a:chOff x="3987863" y="749845"/>
              <a:chExt cx="1138917" cy="1002207"/>
            </a:xfrm>
          </p:grpSpPr>
          <p:sp>
            <p:nvSpPr>
              <p:cNvPr id="1365" name="Google Shape;1365;p94"/>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A4B018C3-C887-6277-BB59-78547140308F}"/>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E.05</a:t>
            </a:r>
            <a:endParaRPr sz="3000" dirty="0">
              <a:solidFill>
                <a:srgbClr val="FF9934"/>
              </a:solidFill>
            </a:endParaRPr>
          </a:p>
        </p:txBody>
      </p:sp>
      <p:pic>
        <p:nvPicPr>
          <p:cNvPr id="3" name="Image 2">
            <a:extLst>
              <a:ext uri="{FF2B5EF4-FFF2-40B4-BE49-F238E27FC236}">
                <a16:creationId xmlns:a16="http://schemas.microsoft.com/office/drawing/2014/main" id="{6DC9D57C-6C1B-97CE-6AF6-DEA3D880B6F7}"/>
              </a:ext>
            </a:extLst>
          </p:cNvPr>
          <p:cNvPicPr>
            <a:picLocks noChangeAspect="1"/>
          </p:cNvPicPr>
          <p:nvPr/>
        </p:nvPicPr>
        <p:blipFill>
          <a:blip r:embed="rId3"/>
          <a:stretch>
            <a:fillRect/>
          </a:stretch>
        </p:blipFill>
        <p:spPr>
          <a:xfrm>
            <a:off x="5202453" y="4783259"/>
            <a:ext cx="3260907" cy="20039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55796C4-F8B4-36FB-F18F-9C68FCB8BAF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004C7DC8-E815-AED4-AAA9-92D2B0B47BA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a:extLst>
              <a:ext uri="{FF2B5EF4-FFF2-40B4-BE49-F238E27FC236}">
                <a16:creationId xmlns:a16="http://schemas.microsoft.com/office/drawing/2014/main" id="{4BB75F2E-B7A0-F83D-0C87-1C68BC6727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a:extLst>
              <a:ext uri="{FF2B5EF4-FFF2-40B4-BE49-F238E27FC236}">
                <a16:creationId xmlns:a16="http://schemas.microsoft.com/office/drawing/2014/main" id="{4270A9E6-277A-1669-24BD-EDE63C5A6CA4}"/>
              </a:ext>
            </a:extLst>
          </p:cNvPr>
          <p:cNvSpPr txBox="1">
            <a:spLocks noGrp="1"/>
          </p:cNvSpPr>
          <p:nvPr>
            <p:ph type="body" idx="1"/>
          </p:nvPr>
        </p:nvSpPr>
        <p:spPr>
          <a:xfrm>
            <a:off x="353332" y="1338107"/>
            <a:ext cx="8361236" cy="3248176"/>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0" dirty="0"/>
              <a:t>Avez-vous connu ou observé la surpopulation et la congestion du trafic dans des destinations touristiques populaires ? Quel est l'impact sur l'environnement local et la communauté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Tenez-vous compte des implications économiques du tourisme pour les communautés locales, telles que l'augmentation des prix et la dépendance à l'égard des recettes touristiques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Que pensez-vous de la pollution générée par les activités touristiques, notamment les déchets plastiques, la pollution sonore et la pollution des eaux usées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êtes-vous conscient des dommages potentiels causés aux sites historiques par un </a:t>
            </a:r>
            <a:r>
              <a:rPr lang="en-GB" sz="1400" dirty="0" err="1"/>
              <a:t>comportement </a:t>
            </a:r>
            <a:r>
              <a:rPr lang="en-GB" sz="1400" dirty="0"/>
              <a:t>irresponsable des touristes, tel que le vandalisme ou les graffitis ?</a:t>
            </a:r>
          </a:p>
          <a:p>
            <a:pPr marL="285753" indent="-285753">
              <a:lnSpc>
                <a:spcPct val="100000"/>
              </a:lnSpc>
              <a:buFont typeface="Wingdings" pitchFamily="2" charset="2"/>
              <a:buChar char="Ø"/>
            </a:pPr>
            <a:endParaRPr lang="en-GB" sz="1400" dirty="0"/>
          </a:p>
          <a:p>
            <a:pPr marL="285753" indent="-285753">
              <a:lnSpc>
                <a:spcPct val="100000"/>
              </a:lnSpc>
              <a:buFont typeface="Wingdings" pitchFamily="2" charset="2"/>
              <a:buChar char="Ø"/>
            </a:pPr>
            <a:r>
              <a:rPr lang="en-GB" sz="1400" dirty="0"/>
              <a:t>Comment percevez-vous l'empreinte carbone du tourisme, en particulier en termes d'émissions dues aux transports ? Quelles mesures pouvez-vous prendre pour réduire votre propre empreinte carbone lorsque vous voyagez ?</a:t>
            </a:r>
          </a:p>
        </p:txBody>
      </p:sp>
      <p:sp>
        <p:nvSpPr>
          <p:cNvPr id="1355" name="Google Shape;1355;p94">
            <a:extLst>
              <a:ext uri="{FF2B5EF4-FFF2-40B4-BE49-F238E27FC236}">
                <a16:creationId xmlns:a16="http://schemas.microsoft.com/office/drawing/2014/main" id="{F802C5D6-4CBD-B4DE-1BD3-11DC4015121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sp>
        <p:nvSpPr>
          <p:cNvPr id="1357" name="Google Shape;1357;p94">
            <a:extLst>
              <a:ext uri="{FF2B5EF4-FFF2-40B4-BE49-F238E27FC236}">
                <a16:creationId xmlns:a16="http://schemas.microsoft.com/office/drawing/2014/main" id="{B7CD8EF1-DBD3-1E0C-7D57-370461DA920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29</a:t>
            </a:fld>
            <a:endParaRPr lang="en-GB"/>
          </a:p>
        </p:txBody>
      </p:sp>
      <p:grpSp>
        <p:nvGrpSpPr>
          <p:cNvPr id="1358" name="Google Shape;1358;p94">
            <a:extLst>
              <a:ext uri="{FF2B5EF4-FFF2-40B4-BE49-F238E27FC236}">
                <a16:creationId xmlns:a16="http://schemas.microsoft.com/office/drawing/2014/main" id="{9C675C2F-3FAF-B4A3-CC7B-54F4C52F1CAC}"/>
              </a:ext>
            </a:extLst>
          </p:cNvPr>
          <p:cNvGrpSpPr/>
          <p:nvPr/>
        </p:nvGrpSpPr>
        <p:grpSpPr>
          <a:xfrm>
            <a:off x="294470" y="278971"/>
            <a:ext cx="819230" cy="809886"/>
            <a:chOff x="3987863" y="749845"/>
            <a:chExt cx="1138917" cy="1002207"/>
          </a:xfrm>
        </p:grpSpPr>
        <p:grpSp>
          <p:nvGrpSpPr>
            <p:cNvPr id="1359" name="Google Shape;1359;p94">
              <a:extLst>
                <a:ext uri="{FF2B5EF4-FFF2-40B4-BE49-F238E27FC236}">
                  <a16:creationId xmlns:a16="http://schemas.microsoft.com/office/drawing/2014/main" id="{1E283327-649F-468A-1DA5-926D401FD750}"/>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7E1E1065-7995-17E4-F6E2-3CC5921D6D92}"/>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a:extLst>
                  <a:ext uri="{FF2B5EF4-FFF2-40B4-BE49-F238E27FC236}">
                    <a16:creationId xmlns:a16="http://schemas.microsoft.com/office/drawing/2014/main" id="{B248F2D7-E370-DD07-538B-F81079454428}"/>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a:extLst>
                  <a:ext uri="{FF2B5EF4-FFF2-40B4-BE49-F238E27FC236}">
                    <a16:creationId xmlns:a16="http://schemas.microsoft.com/office/drawing/2014/main" id="{260DD71B-ECF1-53E8-82AD-2D1AD787436B}"/>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a:extLst>
                  <a:ext uri="{FF2B5EF4-FFF2-40B4-BE49-F238E27FC236}">
                    <a16:creationId xmlns:a16="http://schemas.microsoft.com/office/drawing/2014/main" id="{43C1B90C-5933-0D43-7358-DE456B15EE08}"/>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a:extLst>
                <a:ext uri="{FF2B5EF4-FFF2-40B4-BE49-F238E27FC236}">
                  <a16:creationId xmlns:a16="http://schemas.microsoft.com/office/drawing/2014/main" id="{D6A38E40-AEE8-AFAA-4AC8-A9564749AEE5}"/>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FF8DE512-EABB-DCBA-8ABA-5F86EB8C1A5C}"/>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a:extLst>
                  <a:ext uri="{FF2B5EF4-FFF2-40B4-BE49-F238E27FC236}">
                    <a16:creationId xmlns:a16="http://schemas.microsoft.com/office/drawing/2014/main" id="{CA4586CE-64D0-6857-53E6-9B9806C03F3B}"/>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a:extLst>
                  <a:ext uri="{FF2B5EF4-FFF2-40B4-BE49-F238E27FC236}">
                    <a16:creationId xmlns:a16="http://schemas.microsoft.com/office/drawing/2014/main" id="{F3B0A24D-6772-AD7C-E684-2D5B3ACE6A4D}"/>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a:extLst>
                  <a:ext uri="{FF2B5EF4-FFF2-40B4-BE49-F238E27FC236}">
                    <a16:creationId xmlns:a16="http://schemas.microsoft.com/office/drawing/2014/main" id="{DE073C64-C71C-369A-AB3C-7F51E4C41B0E}"/>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DF77E0FC-DBA2-3EA5-F6C5-B43505E0F22C}"/>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E.05</a:t>
            </a:r>
            <a:endParaRPr sz="3000" dirty="0">
              <a:solidFill>
                <a:srgbClr val="FF9934"/>
              </a:solidFill>
            </a:endParaRPr>
          </a:p>
        </p:txBody>
      </p:sp>
      <p:sp>
        <p:nvSpPr>
          <p:cNvPr id="5" name="Google Shape;1354;p94">
            <a:extLst>
              <a:ext uri="{FF2B5EF4-FFF2-40B4-BE49-F238E27FC236}">
                <a16:creationId xmlns:a16="http://schemas.microsoft.com/office/drawing/2014/main" id="{6875A9D3-B600-C0AE-5905-728F2F0824F7}"/>
              </a:ext>
            </a:extLst>
          </p:cNvPr>
          <p:cNvSpPr txBox="1">
            <a:spLocks/>
          </p:cNvSpPr>
          <p:nvPr/>
        </p:nvSpPr>
        <p:spPr>
          <a:xfrm>
            <a:off x="1421644" y="335999"/>
            <a:ext cx="7427886"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a:solidFill>
                  <a:srgbClr val="FF9933"/>
                </a:solidFill>
              </a:rPr>
              <a:t>Exercice : </a:t>
            </a:r>
            <a:r>
              <a:rPr lang="en-GB" sz="1600" b="0">
                <a:solidFill>
                  <a:schemeClr val="tx2">
                    <a:lumMod val="50000"/>
                  </a:schemeClr>
                </a:solidFill>
              </a:rPr>
              <a:t>Prenez le temps de réfléchir aux questions suivantes, notez vos réfléxions</a:t>
            </a:r>
            <a:endParaRPr lang="en-GB" sz="1600" b="0" dirty="0">
              <a:solidFill>
                <a:schemeClr val="tx2">
                  <a:lumMod val="50000"/>
                </a:schemeClr>
              </a:solidFill>
            </a:endParaRPr>
          </a:p>
        </p:txBody>
      </p:sp>
      <p:pic>
        <p:nvPicPr>
          <p:cNvPr id="6" name="Image 5">
            <a:extLst>
              <a:ext uri="{FF2B5EF4-FFF2-40B4-BE49-F238E27FC236}">
                <a16:creationId xmlns:a16="http://schemas.microsoft.com/office/drawing/2014/main" id="{6476E85B-B407-B936-CAAA-75B5C38CCEF8}"/>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966049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a:solidFill>
                  <a:schemeClr val="lt1"/>
                </a:solidFill>
                <a:latin typeface="Calibri"/>
                <a:cs typeface="Calibri"/>
                <a:sym typeface="Calibri"/>
              </a:rPr>
              <a:t>À propos de ce module</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506685" y="1609422"/>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it" sz="2000" dirty="0">
                <a:solidFill>
                  <a:schemeClr val="tx2">
                    <a:lumMod val="50000"/>
                  </a:schemeClr>
                </a:solidFill>
              </a:rPr>
              <a:t>C’est le premier module d'une série de trois</a:t>
            </a:r>
            <a:endParaRPr sz="2000" dirty="0">
              <a:solidFill>
                <a:schemeClr val="tx2">
                  <a:lumMod val="50000"/>
                </a:schemeClr>
              </a:solidFill>
            </a:endParaRPr>
          </a:p>
        </p:txBody>
      </p:sp>
      <p:pic>
        <p:nvPicPr>
          <p:cNvPr id="392" name="Google Shape;392;p65">
            <a:extLst>
              <a:ext uri="{FF2B5EF4-FFF2-40B4-BE49-F238E27FC236}">
                <a16:creationId xmlns:a16="http://schemas.microsoft.com/office/drawing/2014/main" id="{91A030A8-571E-BB48-3587-B562BFC6DB5F}"/>
              </a:ext>
            </a:extLst>
          </p:cNvPr>
          <p:cNvPicPr preferRelativeResize="0"/>
          <p:nvPr/>
        </p:nvPicPr>
        <p:blipFill rotWithShape="1">
          <a:blip r:embed="rId3">
            <a:alphaModFix amt="70000"/>
          </a:blip>
          <a:srcRect/>
          <a:stretch/>
        </p:blipFill>
        <p:spPr>
          <a:xfrm flipH="1">
            <a:off x="7213284" y="294877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5" y="1614281"/>
            <a:ext cx="2594734"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Il présente aux participants un programme de formation à l'écotourisme, axé sur les principes de durabilité et l'exploration personnelle. </a:t>
            </a:r>
            <a:endParaRPr lang="en-GB" sz="2000"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3" y="1603137"/>
            <a:ext cx="2594734" cy="2691278"/>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L'objectif est de permettre aux individus de suivre leur propre voie dans l'écotourisme avec enthousiasme et curiosité.</a:t>
            </a:r>
          </a:p>
          <a:p>
            <a:pPr marL="12701">
              <a:lnSpc>
                <a:spcPct val="95000"/>
              </a:lnSpc>
              <a:buClr>
                <a:schemeClr val="dk2"/>
              </a:buClr>
              <a:buSzPts val="1000"/>
            </a:pPr>
            <a:endParaRPr lang="sv-SE" sz="28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pic>
        <p:nvPicPr>
          <p:cNvPr id="3" name="Image 2">
            <a:extLst>
              <a:ext uri="{FF2B5EF4-FFF2-40B4-BE49-F238E27FC236}">
                <a16:creationId xmlns:a16="http://schemas.microsoft.com/office/drawing/2014/main" id="{F74522CD-18CA-7840-F8D7-22428C860CD2}"/>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30</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DBED3DAD-7FC4-ABDB-7A97-49D67DF6FB12}"/>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5929902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52414C40-DDC1-FBD9-9EE1-EEC90D44A3C6}"/>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565BDA81-396B-AF9D-9DD5-8100C3A31D1B}"/>
              </a:ext>
            </a:extLst>
          </p:cNvPr>
          <p:cNvSpPr txBox="1">
            <a:spLocks noGrp="1"/>
          </p:cNvSpPr>
          <p:nvPr>
            <p:ph type="body" idx="4"/>
          </p:nvPr>
        </p:nvSpPr>
        <p:spPr>
          <a:xfrm>
            <a:off x="2646024" y="47411"/>
            <a:ext cx="6178308" cy="822700"/>
          </a:xfrm>
          <a:prstGeom prst="rect">
            <a:avLst/>
          </a:prstGeom>
          <a:noFill/>
          <a:ln>
            <a:noFill/>
          </a:ln>
        </p:spPr>
        <p:txBody>
          <a:bodyPr spcFirstLastPara="1" wrap="square" lIns="91426" tIns="91426" rIns="91426" bIns="91426" anchor="t" anchorCtr="0">
            <a:noAutofit/>
          </a:bodyPr>
          <a:lstStyle/>
          <a:p>
            <a:pPr marL="0" indent="0"/>
            <a:r>
              <a:rPr lang="sv-SE" dirty="0">
                <a:solidFill>
                  <a:srgbClr val="8ECC4E"/>
                </a:solidFill>
              </a:rPr>
              <a:t>Opportunités pour le secteur du tourisme d'être un leader en matière de développement durable</a:t>
            </a:r>
          </a:p>
          <a:p>
            <a:pPr marL="0" indent="0"/>
            <a:endParaRPr lang="sv-SE" dirty="0"/>
          </a:p>
        </p:txBody>
      </p:sp>
      <p:sp>
        <p:nvSpPr>
          <p:cNvPr id="597" name="Google Shape;597;p72">
            <a:extLst>
              <a:ext uri="{FF2B5EF4-FFF2-40B4-BE49-F238E27FC236}">
                <a16:creationId xmlns:a16="http://schemas.microsoft.com/office/drawing/2014/main" id="{F19332E6-DFCD-45F6-3327-8AF47BA177CD}"/>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B012677C-5C0A-A8AD-AE8A-78CC473A690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31</a:t>
            </a:fld>
            <a:endParaRPr/>
          </a:p>
        </p:txBody>
      </p:sp>
      <p:sp>
        <p:nvSpPr>
          <p:cNvPr id="601" name="Google Shape;601;p72">
            <a:extLst>
              <a:ext uri="{FF2B5EF4-FFF2-40B4-BE49-F238E27FC236}">
                <a16:creationId xmlns:a16="http://schemas.microsoft.com/office/drawing/2014/main" id="{831A1185-A534-3D60-43D3-1EE61F07E536}"/>
              </a:ext>
            </a:extLst>
          </p:cNvPr>
          <p:cNvSpPr txBox="1"/>
          <p:nvPr/>
        </p:nvSpPr>
        <p:spPr>
          <a:xfrm>
            <a:off x="2646024" y="1620601"/>
            <a:ext cx="6571419" cy="2964878"/>
          </a:xfrm>
          <a:prstGeom prst="rect">
            <a:avLst/>
          </a:prstGeom>
          <a:noFill/>
          <a:ln>
            <a:noFill/>
          </a:ln>
        </p:spPr>
        <p:txBody>
          <a:bodyPr spcFirstLastPara="1" wrap="square" lIns="0" tIns="10124" rIns="0" bIns="0" anchor="t" anchorCtr="0">
            <a:spAutoFit/>
          </a:bodyPr>
          <a:lstStyle/>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Promouvoir les pratiques durables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Renforcer les communautés locales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Préserver les ressources naturelles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Soutenir la consommation responsable</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Favoriser les échanges culturels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Investir dans les infrastructures durables</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Plaidoyer en faveur d'un changement de politique</a:t>
            </a:r>
          </a:p>
          <a:p>
            <a:pPr marL="298451" indent="-285750">
              <a:lnSpc>
                <a:spcPct val="150000"/>
              </a:lnSpc>
              <a:buFont typeface="Wingdings" pitchFamily="2" charset="2"/>
              <a:buChar char="Ø"/>
            </a:pPr>
            <a:r>
              <a:rPr lang="en-GB" sz="1600" noProof="0" dirty="0">
                <a:solidFill>
                  <a:srgbClr val="6D6E71"/>
                </a:solidFill>
                <a:latin typeface="Calibri"/>
                <a:ea typeface="Calibri"/>
                <a:cs typeface="Calibri"/>
                <a:sym typeface="Calibri"/>
              </a:rPr>
              <a:t>Promouvoir l'éducation et la sensibilisation</a:t>
            </a:r>
          </a:p>
        </p:txBody>
      </p:sp>
      <p:sp>
        <p:nvSpPr>
          <p:cNvPr id="8" name="Platshållare för text 7">
            <a:extLst>
              <a:ext uri="{FF2B5EF4-FFF2-40B4-BE49-F238E27FC236}">
                <a16:creationId xmlns:a16="http://schemas.microsoft.com/office/drawing/2014/main" id="{A459C5FE-6280-71A1-68DA-7B19B31B8867}"/>
              </a:ext>
            </a:extLst>
          </p:cNvPr>
          <p:cNvSpPr>
            <a:spLocks noGrp="1"/>
          </p:cNvSpPr>
          <p:nvPr>
            <p:ph type="body" idx="2"/>
          </p:nvPr>
        </p:nvSpPr>
        <p:spPr/>
        <p:txBody>
          <a:bodyPr/>
          <a:lstStyle/>
          <a:p>
            <a:endParaRPr lang="sv-SE"/>
          </a:p>
        </p:txBody>
      </p:sp>
      <p:sp>
        <p:nvSpPr>
          <p:cNvPr id="10" name="Platshållare för text 9">
            <a:extLst>
              <a:ext uri="{FF2B5EF4-FFF2-40B4-BE49-F238E27FC236}">
                <a16:creationId xmlns:a16="http://schemas.microsoft.com/office/drawing/2014/main" id="{19E17AB5-AA41-F382-70FF-3FFBF77502FE}"/>
              </a:ext>
            </a:extLst>
          </p:cNvPr>
          <p:cNvSpPr>
            <a:spLocks noGrp="1"/>
          </p:cNvSpPr>
          <p:nvPr>
            <p:ph type="body" idx="1"/>
          </p:nvPr>
        </p:nvSpPr>
        <p:spPr/>
        <p:txBody>
          <a:bodyPr/>
          <a:lstStyle/>
          <a:p>
            <a:endParaRPr lang="sv-SE"/>
          </a:p>
        </p:txBody>
      </p:sp>
      <p:sp>
        <p:nvSpPr>
          <p:cNvPr id="11" name="Google Shape;379;p64">
            <a:extLst>
              <a:ext uri="{FF2B5EF4-FFF2-40B4-BE49-F238E27FC236}">
                <a16:creationId xmlns:a16="http://schemas.microsoft.com/office/drawing/2014/main" id="{5B2B7B28-AE83-62E0-66E6-334016E8324D}"/>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12" name="Google Shape;456;p68">
            <a:extLst>
              <a:ext uri="{FF2B5EF4-FFF2-40B4-BE49-F238E27FC236}">
                <a16:creationId xmlns:a16="http://schemas.microsoft.com/office/drawing/2014/main" id="{A857AC5F-D374-E978-40BC-062988E46136}"/>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Stratégies</a:t>
            </a:r>
          </a:p>
        </p:txBody>
      </p:sp>
      <p:sp>
        <p:nvSpPr>
          <p:cNvPr id="13" name="Google Shape;457;p68">
            <a:extLst>
              <a:ext uri="{FF2B5EF4-FFF2-40B4-BE49-F238E27FC236}">
                <a16:creationId xmlns:a16="http://schemas.microsoft.com/office/drawing/2014/main" id="{7EFAFA06-5CAB-499F-6BC7-8448A21E1A1B}"/>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14" name="Google Shape;599;p72">
            <a:extLst>
              <a:ext uri="{FF2B5EF4-FFF2-40B4-BE49-F238E27FC236}">
                <a16:creationId xmlns:a16="http://schemas.microsoft.com/office/drawing/2014/main" id="{D0DA3771-DF31-4309-E5CD-F962021F3016}"/>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2" name="Image 1">
            <a:extLst>
              <a:ext uri="{FF2B5EF4-FFF2-40B4-BE49-F238E27FC236}">
                <a16:creationId xmlns:a16="http://schemas.microsoft.com/office/drawing/2014/main" id="{779AB24E-6702-7C54-EFE1-FAF80F5C5646}"/>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189242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8AD8759-6C34-E0FA-4E07-59EE8FF118E3}"/>
            </a:ext>
          </a:extLst>
        </p:cNvPr>
        <p:cNvGrpSpPr/>
        <p:nvPr/>
      </p:nvGrpSpPr>
      <p:grpSpPr>
        <a:xfrm>
          <a:off x="0" y="0"/>
          <a:ext cx="0" cy="0"/>
          <a:chOff x="0" y="0"/>
          <a:chExt cx="0" cy="0"/>
        </a:xfrm>
      </p:grpSpPr>
      <p:pic>
        <p:nvPicPr>
          <p:cNvPr id="8" name="Bildobjekt 7" descr="En bild som visar person, Människoansikte, klädsel, person&#10;&#10;AI-genererat innehåll kan vara felaktigt.">
            <a:extLst>
              <a:ext uri="{FF2B5EF4-FFF2-40B4-BE49-F238E27FC236}">
                <a16:creationId xmlns:a16="http://schemas.microsoft.com/office/drawing/2014/main" id="{67222B99-B23C-2FD9-2745-25F7C25A3A75}"/>
              </a:ext>
            </a:extLst>
          </p:cNvPr>
          <p:cNvPicPr>
            <a:picLocks noChangeAspect="1"/>
          </p:cNvPicPr>
          <p:nvPr/>
        </p:nvPicPr>
        <p:blipFill>
          <a:blip r:embed="rId3"/>
          <a:stretch>
            <a:fillRect/>
          </a:stretch>
        </p:blipFill>
        <p:spPr>
          <a:xfrm>
            <a:off x="5556793" y="1625600"/>
            <a:ext cx="3910404" cy="3910404"/>
          </a:xfrm>
          <a:prstGeom prst="rect">
            <a:avLst/>
          </a:prstGeom>
        </p:spPr>
      </p:pic>
      <p:sp>
        <p:nvSpPr>
          <p:cNvPr id="672" name="Google Shape;672;p17">
            <a:extLst>
              <a:ext uri="{FF2B5EF4-FFF2-40B4-BE49-F238E27FC236}">
                <a16:creationId xmlns:a16="http://schemas.microsoft.com/office/drawing/2014/main" id="{28F3FD7F-2390-29F8-C68B-F3D591E87AE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08F90DB8-1F1D-18A4-F7D5-29D3C009159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4A4ED8E8-2A2A-FCFA-F346-7EDE75B10578}"/>
              </a:ext>
            </a:extLst>
          </p:cNvPr>
          <p:cNvSpPr txBox="1">
            <a:spLocks noGrp="1"/>
          </p:cNvSpPr>
          <p:nvPr>
            <p:ph type="body" idx="1"/>
          </p:nvPr>
        </p:nvSpPr>
        <p:spPr>
          <a:xfrm>
            <a:off x="489067" y="1353495"/>
            <a:ext cx="8215317" cy="3208084"/>
          </a:xfrm>
          <a:prstGeom prst="rect">
            <a:avLst/>
          </a:prstGeom>
          <a:noFill/>
          <a:ln>
            <a:noFill/>
          </a:ln>
        </p:spPr>
        <p:txBody>
          <a:bodyPr spcFirstLastPara="1" wrap="square" lIns="91426" tIns="91426" rIns="91426" bIns="91426" anchor="t" anchorCtr="0">
            <a:noAutofit/>
          </a:bodyPr>
          <a:lstStyle/>
          <a:p>
            <a:pPr marL="0" indent="0">
              <a:lnSpc>
                <a:spcPct val="100000"/>
              </a:lnSpc>
            </a:pPr>
            <a:endParaRPr lang="en-GB" sz="1401" dirty="0"/>
          </a:p>
          <a:p>
            <a:pPr marL="0" indent="0">
              <a:lnSpc>
                <a:spcPct val="100000"/>
              </a:lnSpc>
            </a:pPr>
            <a:endParaRPr lang="en-GB" sz="1600" dirty="0"/>
          </a:p>
          <a:p>
            <a:pPr marL="285750" indent="-285750">
              <a:lnSpc>
                <a:spcPct val="100000"/>
              </a:lnSpc>
              <a:buFont typeface="Wingdings" pitchFamily="2" charset="2"/>
              <a:buChar char="Ø"/>
            </a:pPr>
            <a:r>
              <a:rPr lang="en-GB" sz="1600" dirty="0" err="1"/>
              <a:t>Prenez</a:t>
            </a:r>
            <a:r>
              <a:rPr lang="en-GB" sz="1600" dirty="0"/>
              <a:t> </a:t>
            </a:r>
            <a:r>
              <a:rPr lang="en-GB" sz="1600" dirty="0" err="1"/>
              <a:t>connaissance</a:t>
            </a:r>
            <a:r>
              <a:rPr lang="en-GB" sz="1600" dirty="0"/>
              <a:t> des </a:t>
            </a:r>
            <a:r>
              <a:rPr lang="en-GB" sz="1600" dirty="0" err="1"/>
              <a:t>fondements</a:t>
            </a:r>
            <a:r>
              <a:rPr lang="en-GB" sz="1600" dirty="0"/>
              <a:t> </a:t>
            </a:r>
            <a:r>
              <a:rPr lang="en-GB" sz="1600" dirty="0" err="1"/>
              <a:t>théoriques</a:t>
            </a:r>
            <a:r>
              <a:rPr lang="en-GB" sz="1600" dirty="0"/>
              <a:t> via</a:t>
            </a:r>
          </a:p>
          <a:p>
            <a:pPr marL="0" indent="0">
              <a:lnSpc>
                <a:spcPct val="100000"/>
              </a:lnSpc>
            </a:pPr>
            <a:r>
              <a:rPr lang="en-GB" sz="1600" dirty="0"/>
              <a:t>       </a:t>
            </a:r>
            <a:r>
              <a:rPr lang="en-GB" sz="1600" dirty="0" err="1"/>
              <a:t>notre</a:t>
            </a:r>
            <a:r>
              <a:rPr lang="en-GB" sz="1600" dirty="0"/>
              <a:t> guide </a:t>
            </a:r>
            <a:r>
              <a:rPr lang="en-GB" sz="1600" dirty="0" err="1"/>
              <a:t>théorique</a:t>
            </a:r>
            <a:r>
              <a:rPr lang="en-GB" sz="1600" dirty="0"/>
              <a:t> </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Complétez le quiz ci-joint</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Réfléchissez à vos réponses et discutez-en</a:t>
            </a:r>
          </a:p>
          <a:p>
            <a:pPr marL="0" indent="0">
              <a:lnSpc>
                <a:spcPct val="100000"/>
              </a:lnSpc>
            </a:pPr>
            <a:endParaRPr lang="en-GB" sz="1401" dirty="0"/>
          </a:p>
        </p:txBody>
      </p:sp>
      <p:sp>
        <p:nvSpPr>
          <p:cNvPr id="675" name="Google Shape;675;p17">
            <a:extLst>
              <a:ext uri="{FF2B5EF4-FFF2-40B4-BE49-F238E27FC236}">
                <a16:creationId xmlns:a16="http://schemas.microsoft.com/office/drawing/2014/main" id="{4677CB0E-1980-E3AB-1DAC-38DC837C42B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Quiz 2</a:t>
            </a:r>
          </a:p>
        </p:txBody>
      </p:sp>
      <p:sp>
        <p:nvSpPr>
          <p:cNvPr id="677" name="Google Shape;677;p17">
            <a:extLst>
              <a:ext uri="{FF2B5EF4-FFF2-40B4-BE49-F238E27FC236}">
                <a16:creationId xmlns:a16="http://schemas.microsoft.com/office/drawing/2014/main" id="{0872CB27-F215-0956-A1B4-94B5D93F99B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851274A9-2D0C-9C47-3D4D-AB48C96547B9}"/>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02DA8001-8664-FE99-91DB-C9B63F0E361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DA8338F-20C5-09C4-4EAA-C9F6E13B224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E9F45653-48D7-02E4-062D-3B16F81A4BA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FB0737C6-F231-F4D9-FDAD-CD8F5D9E4FFF}"/>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3C9BC15E-E3E8-90BA-4FEA-02CBA8C9861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48DE3482-E659-B6CC-68E1-B0042E92DA4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A78631B9-A6C7-2003-EEE1-AD752F3A3A4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58B8892A-F944-42CF-18DC-462B3CD4A2D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0B832F0-A724-E2A6-932B-AF138E64E4B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2349D1D0-513D-B22A-05BD-D1FC8189734D}"/>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74A63084-D7E3-D061-66E3-387A96B6376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0B198354-9BE3-288C-575F-2A5B9DCCF63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6437189-F2A3-4AE7-0A9C-386A91C0145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1D83984C-FC07-82CD-1FC6-8EC0F6FB601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617831A9-52EC-00A9-3F67-E293F96E0F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pic>
        <p:nvPicPr>
          <p:cNvPr id="5" name="Google Shape;362;p63">
            <a:extLst>
              <a:ext uri="{FF2B5EF4-FFF2-40B4-BE49-F238E27FC236}">
                <a16:creationId xmlns:a16="http://schemas.microsoft.com/office/drawing/2014/main" id="{88F60CD3-DCFA-001F-ED5C-529F4BBB9722}"/>
              </a:ext>
            </a:extLst>
          </p:cNvPr>
          <p:cNvPicPr preferRelativeResize="0"/>
          <p:nvPr/>
        </p:nvPicPr>
        <p:blipFill rotWithShape="1">
          <a:blip r:embed="rId4">
            <a:alphaModFix amt="70000"/>
          </a:blip>
          <a:srcRect/>
          <a:stretch/>
        </p:blipFill>
        <p:spPr>
          <a:xfrm>
            <a:off x="-826673" y="296250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3" name="Google Shape;417;p67">
            <a:extLst>
              <a:ext uri="{FF2B5EF4-FFF2-40B4-BE49-F238E27FC236}">
                <a16:creationId xmlns:a16="http://schemas.microsoft.com/office/drawing/2014/main" id="{879E3940-0B1F-54DA-D1E2-7CD949453762}"/>
              </a:ext>
            </a:extLst>
          </p:cNvPr>
          <p:cNvPicPr preferRelativeResize="0"/>
          <p:nvPr/>
        </p:nvPicPr>
        <p:blipFill rotWithShape="1">
          <a:blip r:embed="rId4">
            <a:alphaModFix amt="70000"/>
          </a:blip>
          <a:srcRect/>
          <a:stretch/>
        </p:blipFill>
        <p:spPr>
          <a:xfrm rot="-3551750">
            <a:off x="6943408" y="3137918"/>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421;p67">
            <a:extLst>
              <a:ext uri="{FF2B5EF4-FFF2-40B4-BE49-F238E27FC236}">
                <a16:creationId xmlns:a16="http://schemas.microsoft.com/office/drawing/2014/main" id="{6CB995F6-2589-B8EE-C743-8CDC77ED9FA3}"/>
              </a:ext>
            </a:extLst>
          </p:cNvPr>
          <p:cNvSpPr/>
          <p:nvPr/>
        </p:nvSpPr>
        <p:spPr>
          <a:xfrm>
            <a:off x="5322754" y="1409700"/>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Google Shape;899;p81">
            <a:extLst>
              <a:ext uri="{FF2B5EF4-FFF2-40B4-BE49-F238E27FC236}">
                <a16:creationId xmlns:a16="http://schemas.microsoft.com/office/drawing/2014/main" id="{0AD617BE-58D5-EFB3-DC4E-98616B931F76}"/>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E.06</a:t>
            </a:r>
            <a:endParaRPr sz="3000" dirty="0">
              <a:solidFill>
                <a:srgbClr val="FF9934"/>
              </a:solidFill>
            </a:endParaRPr>
          </a:p>
        </p:txBody>
      </p:sp>
      <p:sp>
        <p:nvSpPr>
          <p:cNvPr id="4" name="Rectangle 3">
            <a:extLst>
              <a:ext uri="{FF2B5EF4-FFF2-40B4-BE49-F238E27FC236}">
                <a16:creationId xmlns:a16="http://schemas.microsoft.com/office/drawing/2014/main" id="{44BF8AEE-3D79-AF49-7E5A-C5E55E15F053}"/>
              </a:ext>
            </a:extLst>
          </p:cNvPr>
          <p:cNvSpPr/>
          <p:nvPr/>
        </p:nvSpPr>
        <p:spPr>
          <a:xfrm>
            <a:off x="5270810" y="4789745"/>
            <a:ext cx="285983" cy="2283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63009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33</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7C92F641-B992-E889-FD6D-961955C7BC4F}"/>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463720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8095E7DD-B8ED-4391-0B13-A6C3A40C6A18}"/>
            </a:ext>
          </a:extLst>
        </p:cNvPr>
        <p:cNvGrpSpPr/>
        <p:nvPr/>
      </p:nvGrpSpPr>
      <p:grpSpPr>
        <a:xfrm>
          <a:off x="0" y="0"/>
          <a:ext cx="0" cy="0"/>
          <a:chOff x="0" y="0"/>
          <a:chExt cx="0" cy="0"/>
        </a:xfrm>
      </p:grpSpPr>
      <p:sp>
        <p:nvSpPr>
          <p:cNvPr id="594" name="Google Shape;594;p72">
            <a:extLst>
              <a:ext uri="{FF2B5EF4-FFF2-40B4-BE49-F238E27FC236}">
                <a16:creationId xmlns:a16="http://schemas.microsoft.com/office/drawing/2014/main" id="{4565F3EF-F2E6-7177-0639-3820210AFA79}"/>
              </a:ext>
            </a:extLst>
          </p:cNvPr>
          <p:cNvSpPr txBox="1">
            <a:spLocks noGrp="1"/>
          </p:cNvSpPr>
          <p:nvPr>
            <p:ph type="body" idx="4"/>
          </p:nvPr>
        </p:nvSpPr>
        <p:spPr>
          <a:xfrm>
            <a:off x="2415440" y="594018"/>
            <a:ext cx="6728560" cy="666670"/>
          </a:xfrm>
          <a:prstGeom prst="rect">
            <a:avLst/>
          </a:prstGeom>
          <a:noFill/>
          <a:ln>
            <a:noFill/>
          </a:ln>
        </p:spPr>
        <p:txBody>
          <a:bodyPr spcFirstLastPara="1" wrap="square" lIns="91426" tIns="91426" rIns="91426" bIns="91426" anchor="t" anchorCtr="0">
            <a:noAutofit/>
          </a:bodyPr>
          <a:lstStyle/>
          <a:p>
            <a:pPr marL="0" indent="0"/>
            <a:r>
              <a:rPr lang="sv-SE" dirty="0" err="1">
                <a:solidFill>
                  <a:srgbClr val="FF9933"/>
                </a:solidFill>
              </a:rPr>
              <a:t>Pratiques de voyage responsables</a:t>
            </a:r>
            <a:endParaRPr lang="sv-SE" dirty="0">
              <a:solidFill>
                <a:srgbClr val="FF9933"/>
              </a:solidFill>
            </a:endParaRPr>
          </a:p>
          <a:p>
            <a:pPr marL="0" indent="0"/>
            <a:endParaRPr lang="sv-SE" dirty="0"/>
          </a:p>
        </p:txBody>
      </p:sp>
      <p:sp>
        <p:nvSpPr>
          <p:cNvPr id="597" name="Google Shape;597;p72">
            <a:extLst>
              <a:ext uri="{FF2B5EF4-FFF2-40B4-BE49-F238E27FC236}">
                <a16:creationId xmlns:a16="http://schemas.microsoft.com/office/drawing/2014/main" id="{7F7DF2A4-276A-DAD8-22ED-5ABC15519777}"/>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sp>
        <p:nvSpPr>
          <p:cNvPr id="600" name="Google Shape;600;p72">
            <a:extLst>
              <a:ext uri="{FF2B5EF4-FFF2-40B4-BE49-F238E27FC236}">
                <a16:creationId xmlns:a16="http://schemas.microsoft.com/office/drawing/2014/main" id="{EA7AFA1F-4C8F-0141-4525-728861C48C14}"/>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34</a:t>
            </a:fld>
            <a:endParaRPr/>
          </a:p>
        </p:txBody>
      </p:sp>
      <p:sp>
        <p:nvSpPr>
          <p:cNvPr id="601" name="Google Shape;601;p72">
            <a:extLst>
              <a:ext uri="{FF2B5EF4-FFF2-40B4-BE49-F238E27FC236}">
                <a16:creationId xmlns:a16="http://schemas.microsoft.com/office/drawing/2014/main" id="{B4B0F40B-5594-21C2-BC62-AFD20B5BB12D}"/>
              </a:ext>
            </a:extLst>
          </p:cNvPr>
          <p:cNvSpPr txBox="1"/>
          <p:nvPr/>
        </p:nvSpPr>
        <p:spPr>
          <a:xfrm>
            <a:off x="2504953" y="1476176"/>
            <a:ext cx="6336507" cy="2595546"/>
          </a:xfrm>
          <a:prstGeom prst="rect">
            <a:avLst/>
          </a:prstGeom>
          <a:noFill/>
          <a:ln>
            <a:noFill/>
          </a:ln>
        </p:spPr>
        <p:txBody>
          <a:bodyPr spcFirstLastPara="1" wrap="square" lIns="0" tIns="10124" rIns="0" bIns="0" numCol="2" anchor="t" anchorCtr="0">
            <a:spAutoFit/>
          </a:bodyPr>
          <a:lstStyle/>
          <a:p>
            <a:pPr marL="12701">
              <a:lnSpc>
                <a:spcPct val="150000"/>
              </a:lnSpc>
            </a:pPr>
            <a:r>
              <a:rPr lang="en-GB" sz="1600" b="1" noProof="0" dirty="0">
                <a:solidFill>
                  <a:srgbClr val="6D6E71"/>
                </a:solidFill>
                <a:latin typeface="Calibri"/>
                <a:ea typeface="Calibri"/>
                <a:cs typeface="Calibri"/>
                <a:sym typeface="Calibri"/>
              </a:rPr>
              <a:t>Industrie du tourisme</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Mettre en œuvre des pratiques durables</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Promouvoir un tourisme responsable</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Investir dans les infrastructures</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Sensibiliser les touristes</a:t>
            </a:r>
          </a:p>
          <a:p>
            <a:pPr marL="298451" indent="-285750">
              <a:lnSpc>
                <a:spcPct val="150000"/>
              </a:lnSpc>
              <a:buFont typeface="Wingdings" pitchFamily="2" charset="2"/>
              <a:buChar char="Ø"/>
            </a:pPr>
            <a:endParaRPr lang="en-GB" sz="1600" b="1" dirty="0">
              <a:solidFill>
                <a:srgbClr val="6D6E71"/>
              </a:solidFill>
              <a:latin typeface="Calibri"/>
              <a:ea typeface="Calibri"/>
              <a:cs typeface="Calibri"/>
              <a:sym typeface="Calibri"/>
            </a:endParaRPr>
          </a:p>
          <a:p>
            <a:pPr marL="298451" indent="-285750">
              <a:lnSpc>
                <a:spcPct val="150000"/>
              </a:lnSpc>
              <a:buFont typeface="Wingdings" pitchFamily="2" charset="2"/>
              <a:buChar char="Ø"/>
            </a:pPr>
            <a:endParaRPr lang="en-GB" sz="1600" b="1" noProof="0" dirty="0">
              <a:solidFill>
                <a:srgbClr val="6D6E71"/>
              </a:solidFill>
              <a:latin typeface="Calibri"/>
              <a:ea typeface="Calibri"/>
              <a:cs typeface="Calibri"/>
              <a:sym typeface="Calibri"/>
            </a:endParaRPr>
          </a:p>
          <a:p>
            <a:pPr marL="12701">
              <a:lnSpc>
                <a:spcPct val="150000"/>
              </a:lnSpc>
            </a:pPr>
            <a:r>
              <a:rPr lang="en-GB" sz="1600" b="1" noProof="0" dirty="0">
                <a:solidFill>
                  <a:srgbClr val="6D6E71"/>
                </a:solidFill>
                <a:latin typeface="Calibri"/>
                <a:ea typeface="Calibri"/>
                <a:cs typeface="Calibri"/>
                <a:sym typeface="Calibri"/>
              </a:rPr>
              <a:t>Voyageurs</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Choisir des options de voyage responsables</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Respecter les cultures locales</a:t>
            </a:r>
            <a:endParaRPr lang="en-GB" sz="1600" dirty="0">
              <a:solidFill>
                <a:srgbClr val="6D6E71"/>
              </a:solidFill>
              <a:latin typeface="Calibri"/>
              <a:ea typeface="Calibri"/>
              <a:cs typeface="Calibri"/>
              <a:sym typeface="Calibri"/>
            </a:endParaRP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Minimiser l'empreinte environnementale</a:t>
            </a: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Soutenir les économies locales</a:t>
            </a:r>
            <a:endParaRPr lang="en-GB" sz="1600" dirty="0">
              <a:solidFill>
                <a:srgbClr val="6D6E71"/>
              </a:solidFill>
              <a:latin typeface="Calibri"/>
              <a:ea typeface="Calibri"/>
              <a:cs typeface="Calibri"/>
              <a:sym typeface="Calibri"/>
            </a:endParaRPr>
          </a:p>
          <a:p>
            <a:pPr marL="298451" indent="-285750">
              <a:lnSpc>
                <a:spcPct val="150000"/>
              </a:lnSpc>
              <a:buFont typeface="Wingdings" pitchFamily="2" charset="2"/>
              <a:buChar char="v"/>
            </a:pPr>
            <a:r>
              <a:rPr lang="en-GB" sz="1600" noProof="0" dirty="0">
                <a:solidFill>
                  <a:srgbClr val="6D6E71"/>
                </a:solidFill>
                <a:latin typeface="Calibri"/>
                <a:ea typeface="Calibri"/>
                <a:cs typeface="Calibri"/>
                <a:sym typeface="Calibri"/>
              </a:rPr>
              <a:t>Plaider en faveur du changement</a:t>
            </a:r>
          </a:p>
        </p:txBody>
      </p:sp>
      <p:sp>
        <p:nvSpPr>
          <p:cNvPr id="22" name="Google Shape;379;p64">
            <a:extLst>
              <a:ext uri="{FF2B5EF4-FFF2-40B4-BE49-F238E27FC236}">
                <a16:creationId xmlns:a16="http://schemas.microsoft.com/office/drawing/2014/main" id="{455CE728-C4AA-3D46-9B10-45685A960053}"/>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solidFill>
                <a:srgbClr val="69ADAD"/>
              </a:solidFill>
            </a:endParaRPr>
          </a:p>
        </p:txBody>
      </p:sp>
      <p:sp>
        <p:nvSpPr>
          <p:cNvPr id="23" name="Google Shape;456;p68">
            <a:extLst>
              <a:ext uri="{FF2B5EF4-FFF2-40B4-BE49-F238E27FC236}">
                <a16:creationId xmlns:a16="http://schemas.microsoft.com/office/drawing/2014/main" id="{CB434859-CCC6-A869-A973-9A26736719A1}"/>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Tourisme</a:t>
            </a:r>
            <a:r>
              <a:rPr lang="en-GB" sz="2400" dirty="0"/>
              <a:t> </a:t>
            </a:r>
            <a:r>
              <a:rPr lang="en-GB" sz="2400" dirty="0" err="1"/>
              <a:t>Responsable</a:t>
            </a:r>
            <a:endParaRPr lang="en-GB" sz="2400" dirty="0"/>
          </a:p>
        </p:txBody>
      </p:sp>
      <p:sp>
        <p:nvSpPr>
          <p:cNvPr id="24" name="Google Shape;457;p68">
            <a:extLst>
              <a:ext uri="{FF2B5EF4-FFF2-40B4-BE49-F238E27FC236}">
                <a16:creationId xmlns:a16="http://schemas.microsoft.com/office/drawing/2014/main" id="{B6EFF5B6-37C0-2FC3-4D9A-493908D13D2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1B</a:t>
            </a:r>
            <a:endParaRPr lang="en-GB" dirty="0">
              <a:solidFill>
                <a:schemeClr val="bg1"/>
              </a:solidFill>
            </a:endParaRPr>
          </a:p>
        </p:txBody>
      </p:sp>
      <p:cxnSp>
        <p:nvCxnSpPr>
          <p:cNvPr id="25" name="Google Shape;599;p72">
            <a:extLst>
              <a:ext uri="{FF2B5EF4-FFF2-40B4-BE49-F238E27FC236}">
                <a16:creationId xmlns:a16="http://schemas.microsoft.com/office/drawing/2014/main" id="{BCE6B0AB-4A16-013B-5373-CBBBD15B9039}"/>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2" name="Image 1">
            <a:extLst>
              <a:ext uri="{FF2B5EF4-FFF2-40B4-BE49-F238E27FC236}">
                <a16:creationId xmlns:a16="http://schemas.microsoft.com/office/drawing/2014/main" id="{9209A5DE-40FF-BBC1-1DCD-098AA21D7AC4}"/>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941235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B94A492D-F508-D8B6-B5D8-05C4B14CC7E4}"/>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4E317F4-E5B0-778E-7165-07CF67B15D0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3" name="Google Shape;673;p17">
            <a:extLst>
              <a:ext uri="{FF2B5EF4-FFF2-40B4-BE49-F238E27FC236}">
                <a16:creationId xmlns:a16="http://schemas.microsoft.com/office/drawing/2014/main" id="{DA27AF25-D2A6-C8ED-A868-2824584E9F4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674" name="Google Shape;674;p17">
            <a:extLst>
              <a:ext uri="{FF2B5EF4-FFF2-40B4-BE49-F238E27FC236}">
                <a16:creationId xmlns:a16="http://schemas.microsoft.com/office/drawing/2014/main" id="{9AD41B0F-F739-362E-7B3D-1C035ABEDB75}"/>
              </a:ext>
            </a:extLst>
          </p:cNvPr>
          <p:cNvSpPr txBox="1">
            <a:spLocks noGrp="1"/>
          </p:cNvSpPr>
          <p:nvPr>
            <p:ph type="body" idx="1"/>
          </p:nvPr>
        </p:nvSpPr>
        <p:spPr>
          <a:xfrm>
            <a:off x="358628" y="1264902"/>
            <a:ext cx="8469997" cy="3511861"/>
          </a:xfrm>
          <a:prstGeom prst="rect">
            <a:avLst/>
          </a:prstGeom>
          <a:noFill/>
          <a:ln>
            <a:noFill/>
          </a:ln>
        </p:spPr>
        <p:txBody>
          <a:bodyPr spcFirstLastPara="1" wrap="square" lIns="91426" tIns="91426" rIns="91426" bIns="91426" numCol="2" anchor="t" anchorCtr="0">
            <a:noAutofit/>
          </a:bodyPr>
          <a:lstStyle/>
          <a:p>
            <a:pPr marL="0" indent="0">
              <a:lnSpc>
                <a:spcPct val="100000"/>
              </a:lnSpc>
            </a:pPr>
            <a:r>
              <a:rPr lang="en-GB" sz="1300" b="1" dirty="0"/>
              <a:t>Industrie du tourisme :</a:t>
            </a:r>
          </a:p>
          <a:p>
            <a:pPr marL="285750" indent="-285750">
              <a:lnSpc>
                <a:spcPct val="100000"/>
              </a:lnSpc>
              <a:buFont typeface="Wingdings" pitchFamily="2" charset="2"/>
              <a:buChar char="Ø"/>
            </a:pPr>
            <a:r>
              <a:rPr lang="en-GB" sz="1300" dirty="0"/>
              <a:t>Comment l'industrie du tourisme peut-elle donner la priorité au développement durable et minimiser ses impacts environnementaux et sociaux ?</a:t>
            </a:r>
          </a:p>
          <a:p>
            <a:pPr marL="285750" indent="-285750">
              <a:lnSpc>
                <a:spcPct val="100000"/>
              </a:lnSpc>
              <a:buFont typeface="Wingdings" pitchFamily="2" charset="2"/>
              <a:buChar char="Ø"/>
            </a:pPr>
            <a:r>
              <a:rPr lang="en-GB" sz="1300" dirty="0"/>
              <a:t>Quelles stratégies l'industrie du tourisme peut-elle mettre en œuvre pour encourager les touristes à s'engager dans des activités de tourisme responsable ?</a:t>
            </a:r>
          </a:p>
          <a:p>
            <a:pPr marL="285750" indent="-285750">
              <a:lnSpc>
                <a:spcPct val="100000"/>
              </a:lnSpc>
              <a:buFont typeface="Wingdings" pitchFamily="2" charset="2"/>
              <a:buChar char="Ø"/>
            </a:pPr>
            <a:r>
              <a:rPr lang="en-GB" sz="1300" dirty="0"/>
              <a:t>Pourquoi est-il important pour l'industrie du tourisme d'investir dans des infrastructures durables, et comment les communautés d'accueil peuvent-elles en bénéficier ?</a:t>
            </a:r>
          </a:p>
          <a:p>
            <a:pPr marL="285750" indent="-285750">
              <a:lnSpc>
                <a:spcPct val="100000"/>
              </a:lnSpc>
              <a:buFont typeface="Wingdings" pitchFamily="2" charset="2"/>
              <a:buChar char="Ø"/>
            </a:pPr>
            <a:r>
              <a:rPr lang="en-GB" sz="1300" dirty="0"/>
              <a:t>Comment l'industrie du tourisme peut-elle éduquer efficacement les touristes sur l'importance des pratiques touristiques durables ?</a:t>
            </a:r>
          </a:p>
          <a:p>
            <a:pPr marL="0" indent="0">
              <a:lnSpc>
                <a:spcPct val="100000"/>
              </a:lnSpc>
            </a:pPr>
            <a:endParaRPr lang="en-GB" sz="1300" dirty="0"/>
          </a:p>
          <a:p>
            <a:pPr marL="0" indent="0">
              <a:lnSpc>
                <a:spcPct val="100000"/>
              </a:lnSpc>
            </a:pPr>
            <a:endParaRPr lang="en-GB" sz="1300" dirty="0"/>
          </a:p>
          <a:p>
            <a:pPr marL="0" indent="0">
              <a:lnSpc>
                <a:spcPct val="100000"/>
              </a:lnSpc>
            </a:pPr>
            <a:endParaRPr lang="en-GB" sz="1300" dirty="0"/>
          </a:p>
          <a:p>
            <a:pPr marL="0" indent="0">
              <a:lnSpc>
                <a:spcPct val="100000"/>
              </a:lnSpc>
            </a:pPr>
            <a:endParaRPr lang="en-GB" sz="1300" dirty="0"/>
          </a:p>
          <a:p>
            <a:pPr marL="0" indent="0">
              <a:lnSpc>
                <a:spcPct val="100000"/>
              </a:lnSpc>
            </a:pPr>
            <a:endParaRPr lang="en-GB" sz="1300" b="1" dirty="0"/>
          </a:p>
          <a:p>
            <a:pPr marL="0" indent="0">
              <a:lnSpc>
                <a:spcPct val="100000"/>
              </a:lnSpc>
            </a:pPr>
            <a:r>
              <a:rPr lang="en-GB" sz="1300" b="1" dirty="0"/>
              <a:t>Voyageurs :</a:t>
            </a:r>
          </a:p>
          <a:p>
            <a:pPr marL="285750" indent="-285750">
              <a:lnSpc>
                <a:spcPct val="100000"/>
              </a:lnSpc>
              <a:buFont typeface="Wingdings" pitchFamily="2" charset="2"/>
              <a:buChar char="Ø"/>
            </a:pPr>
            <a:r>
              <a:rPr lang="en-GB" sz="1300" dirty="0"/>
              <a:t>Quels critères les voyageurs peuvent-ils utiliser pour sélectionner des hébergements, des voyagistes et des activités qui privilégient le développement durable ?</a:t>
            </a:r>
          </a:p>
          <a:p>
            <a:pPr marL="285750" indent="-285750">
              <a:lnSpc>
                <a:spcPct val="100000"/>
              </a:lnSpc>
              <a:buFont typeface="Wingdings" pitchFamily="2" charset="2"/>
              <a:buChar char="Ø"/>
            </a:pPr>
            <a:r>
              <a:rPr lang="en-GB" sz="1300" dirty="0"/>
              <a:t>Pourquoi est-il important pour les voyageurs de connaître et de respecter les coutumes, les traditions et les valeurs des pays qu'ils visitent ?</a:t>
            </a:r>
          </a:p>
          <a:p>
            <a:pPr marL="285750" indent="-285750">
              <a:lnSpc>
                <a:spcPct val="100000"/>
              </a:lnSpc>
              <a:buFont typeface="Wingdings" pitchFamily="2" charset="2"/>
              <a:buChar char="Ø"/>
            </a:pPr>
            <a:r>
              <a:rPr lang="en-GB" sz="1300" dirty="0"/>
              <a:t>Quelles mesures les voyageurs peuvent-ils prendre pour minimiser leur empreinte écologique lors de leurs déplacements ?</a:t>
            </a:r>
          </a:p>
          <a:p>
            <a:pPr marL="285750" indent="-285750">
              <a:lnSpc>
                <a:spcPct val="100000"/>
              </a:lnSpc>
              <a:buFont typeface="Wingdings" pitchFamily="2" charset="2"/>
              <a:buChar char="Ø"/>
            </a:pPr>
            <a:r>
              <a:rPr lang="en-GB" sz="1300" dirty="0"/>
              <a:t>Comment les voyageurs peuvent-ils contribuer positivement au développement économique des communautés d'accueil par leurs décisions d'achat ?</a:t>
            </a:r>
          </a:p>
          <a:p>
            <a:pPr marL="285750" indent="-285750">
              <a:lnSpc>
                <a:spcPct val="100000"/>
              </a:lnSpc>
              <a:buFont typeface="Wingdings" pitchFamily="2" charset="2"/>
              <a:buChar char="Ø"/>
            </a:pPr>
            <a:r>
              <a:rPr lang="en-GB" sz="1300" dirty="0"/>
              <a:t>De quelle manière les voyageurs peuvent-ils plaider en faveur de pratiques touristiques responsables et soutenir des initiatives visant à promouvoir la durabilité au sein de l'industrie du tourisme ?</a:t>
            </a:r>
          </a:p>
          <a:p>
            <a:pPr marL="0" indent="0">
              <a:lnSpc>
                <a:spcPct val="100000"/>
              </a:lnSpc>
            </a:pPr>
            <a:endParaRPr lang="en-GB" sz="1300" dirty="0"/>
          </a:p>
        </p:txBody>
      </p:sp>
      <p:sp>
        <p:nvSpPr>
          <p:cNvPr id="675" name="Google Shape;675;p17">
            <a:extLst>
              <a:ext uri="{FF2B5EF4-FFF2-40B4-BE49-F238E27FC236}">
                <a16:creationId xmlns:a16="http://schemas.microsoft.com/office/drawing/2014/main" id="{0531BF9D-AE0F-A4F4-49CF-A54B00C5B69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Réflexion et discussion</a:t>
            </a:r>
          </a:p>
        </p:txBody>
      </p:sp>
      <p:sp>
        <p:nvSpPr>
          <p:cNvPr id="677" name="Google Shape;677;p17">
            <a:extLst>
              <a:ext uri="{FF2B5EF4-FFF2-40B4-BE49-F238E27FC236}">
                <a16:creationId xmlns:a16="http://schemas.microsoft.com/office/drawing/2014/main" id="{7D13728D-0CA5-E41F-D809-F34B7475C4D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grpSp>
        <p:nvGrpSpPr>
          <p:cNvPr id="678" name="Google Shape;678;p17">
            <a:extLst>
              <a:ext uri="{FF2B5EF4-FFF2-40B4-BE49-F238E27FC236}">
                <a16:creationId xmlns:a16="http://schemas.microsoft.com/office/drawing/2014/main" id="{BBFF2E95-6A57-29BC-977D-D705DE2CFD6F}"/>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8A8EF95-191D-71C8-4AAD-3B797442CBA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F94D28DA-583B-2C88-1DF9-FF57A6EC921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1" name="Google Shape;681;p17">
                <a:extLst>
                  <a:ext uri="{FF2B5EF4-FFF2-40B4-BE49-F238E27FC236}">
                    <a16:creationId xmlns:a16="http://schemas.microsoft.com/office/drawing/2014/main" id="{668F647E-E1FB-7A02-7413-BFEC426499B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sp>
          <p:nvSpPr>
            <p:cNvPr id="682" name="Google Shape;682;p17">
              <a:extLst>
                <a:ext uri="{FF2B5EF4-FFF2-40B4-BE49-F238E27FC236}">
                  <a16:creationId xmlns:a16="http://schemas.microsoft.com/office/drawing/2014/main" id="{50785F63-9174-E4B7-4B13-D4693651998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3" name="Google Shape;683;p17">
              <a:extLst>
                <a:ext uri="{FF2B5EF4-FFF2-40B4-BE49-F238E27FC236}">
                  <a16:creationId xmlns:a16="http://schemas.microsoft.com/office/drawing/2014/main" id="{4660FCE1-9C0F-7158-452A-98D3F67E9DB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94B25BA2-5793-62B8-0628-6BE84479766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nvGrpSpPr>
              <p:cNvPr id="685" name="Google Shape;685;p17">
                <a:extLst>
                  <a:ext uri="{FF2B5EF4-FFF2-40B4-BE49-F238E27FC236}">
                    <a16:creationId xmlns:a16="http://schemas.microsoft.com/office/drawing/2014/main" id="{9CF1B8D8-73E8-F6B4-FFE2-320F04161BF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EE499D2-2791-6A0D-DFCE-877B4FD194C9}"/>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4ABBB095-74E4-AF81-97EB-11B7EE5D647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8" name="Google Shape;688;p17">
                    <a:extLst>
                      <a:ext uri="{FF2B5EF4-FFF2-40B4-BE49-F238E27FC236}">
                        <a16:creationId xmlns:a16="http://schemas.microsoft.com/office/drawing/2014/main" id="{CE844516-0AE9-E682-381B-C69FB6053AC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89" name="Google Shape;689;p17">
                    <a:extLst>
                      <a:ext uri="{FF2B5EF4-FFF2-40B4-BE49-F238E27FC236}">
                        <a16:creationId xmlns:a16="http://schemas.microsoft.com/office/drawing/2014/main" id="{917086B5-E329-EC54-B644-34A9777C6BF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690" name="Google Shape;690;p17">
                  <a:extLst>
                    <a:ext uri="{FF2B5EF4-FFF2-40B4-BE49-F238E27FC236}">
                      <a16:creationId xmlns:a16="http://schemas.microsoft.com/office/drawing/2014/main" id="{45D6924A-AD08-A496-164A-759616817E9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ABB3FFF-EF2D-C05E-04DA-FEBFC1A0335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2" name="Google Shape;692;p17">
                    <a:extLst>
                      <a:ext uri="{FF2B5EF4-FFF2-40B4-BE49-F238E27FC236}">
                        <a16:creationId xmlns:a16="http://schemas.microsoft.com/office/drawing/2014/main" id="{D2DF669E-FCFB-9B0B-A927-0271CC58D3E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693" name="Google Shape;693;p17">
                    <a:extLst>
                      <a:ext uri="{FF2B5EF4-FFF2-40B4-BE49-F238E27FC236}">
                        <a16:creationId xmlns:a16="http://schemas.microsoft.com/office/drawing/2014/main" id="{79F128FC-2A8A-0F4A-B79E-BEA520DA10F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grpSp>
      </p:grpSp>
      <p:sp>
        <p:nvSpPr>
          <p:cNvPr id="2" name="Google Shape;899;p81">
            <a:extLst>
              <a:ext uri="{FF2B5EF4-FFF2-40B4-BE49-F238E27FC236}">
                <a16:creationId xmlns:a16="http://schemas.microsoft.com/office/drawing/2014/main" id="{E53B36FB-D3D1-D7B0-33D8-DCDE1C619CF0}"/>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E.07</a:t>
            </a:r>
            <a:endParaRPr sz="3000" dirty="0">
              <a:solidFill>
                <a:srgbClr val="FF9934"/>
              </a:solidFill>
            </a:endParaRPr>
          </a:p>
        </p:txBody>
      </p:sp>
      <p:pic>
        <p:nvPicPr>
          <p:cNvPr id="3" name="Image 2">
            <a:extLst>
              <a:ext uri="{FF2B5EF4-FFF2-40B4-BE49-F238E27FC236}">
                <a16:creationId xmlns:a16="http://schemas.microsoft.com/office/drawing/2014/main" id="{34F30082-E6B8-B531-1B9D-90D0703E79B8}"/>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2066327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36</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3F786890-0EFB-C1BC-1237-51C1193C290F}"/>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7740919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97">
          <a:extLst>
            <a:ext uri="{FF2B5EF4-FFF2-40B4-BE49-F238E27FC236}">
              <a16:creationId xmlns:a16="http://schemas.microsoft.com/office/drawing/2014/main" id="{FBA3148B-C01D-359B-F27C-9018C478BAC7}"/>
            </a:ext>
          </a:extLst>
        </p:cNvPr>
        <p:cNvGrpSpPr/>
        <p:nvPr/>
      </p:nvGrpSpPr>
      <p:grpSpPr>
        <a:xfrm>
          <a:off x="0" y="0"/>
          <a:ext cx="0" cy="0"/>
          <a:chOff x="0" y="0"/>
          <a:chExt cx="0" cy="0"/>
        </a:xfrm>
      </p:grpSpPr>
      <p:sp>
        <p:nvSpPr>
          <p:cNvPr id="698" name="Google Shape;698;p75">
            <a:extLst>
              <a:ext uri="{FF2B5EF4-FFF2-40B4-BE49-F238E27FC236}">
                <a16:creationId xmlns:a16="http://schemas.microsoft.com/office/drawing/2014/main" id="{D6148144-AEDE-7C39-2C13-9E8D32508170}"/>
              </a:ext>
            </a:extLst>
          </p:cNvPr>
          <p:cNvSpPr/>
          <p:nvPr/>
        </p:nvSpPr>
        <p:spPr>
          <a:xfrm>
            <a:off x="2" y="7212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8A23D"/>
          </a:solidFill>
          <a:ln>
            <a:noFill/>
          </a:ln>
        </p:spPr>
        <p:txBody>
          <a:bodyPr spcFirstLastPara="1" wrap="square" lIns="91426" tIns="45700" rIns="91426" bIns="45700" anchor="ctr" anchorCtr="0">
            <a:noAutofit/>
          </a:bodyPr>
          <a:lstStyle/>
          <a:p>
            <a:pPr algn="ctr"/>
            <a:endParaRPr sz="1401">
              <a:solidFill>
                <a:srgbClr val="8ECC4E"/>
              </a:solidFill>
            </a:endParaRPr>
          </a:p>
        </p:txBody>
      </p:sp>
      <p:sp>
        <p:nvSpPr>
          <p:cNvPr id="699" name="Google Shape;699;p75">
            <a:extLst>
              <a:ext uri="{FF2B5EF4-FFF2-40B4-BE49-F238E27FC236}">
                <a16:creationId xmlns:a16="http://schemas.microsoft.com/office/drawing/2014/main" id="{F8463F56-7B98-8218-D8D2-62BBE83203D9}"/>
              </a:ext>
            </a:extLst>
          </p:cNvPr>
          <p:cNvSpPr/>
          <p:nvPr/>
        </p:nvSpPr>
        <p:spPr>
          <a:xfrm flipH="1">
            <a:off x="5103662" y="-157340"/>
            <a:ext cx="4220762" cy="4220764"/>
          </a:xfrm>
          <a:prstGeom prst="ellipse">
            <a:avLst/>
          </a:prstGeom>
          <a:blipFill rotWithShape="1">
            <a:blip r:embed="rId3">
              <a:alphaModFix/>
            </a:blip>
            <a:stretch>
              <a:fillRect l="-24998" r="-28836" b="-2558"/>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700" name="Google Shape;700;p75">
            <a:extLst>
              <a:ext uri="{FF2B5EF4-FFF2-40B4-BE49-F238E27FC236}">
                <a16:creationId xmlns:a16="http://schemas.microsoft.com/office/drawing/2014/main" id="{FB89DF2E-D493-EEED-417C-161C4796A139}"/>
              </a:ext>
            </a:extLst>
          </p:cNvPr>
          <p:cNvSpPr txBox="1"/>
          <p:nvPr/>
        </p:nvSpPr>
        <p:spPr>
          <a:xfrm>
            <a:off x="1268152" y="1784142"/>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err="1">
                <a:solidFill>
                  <a:schemeClr val="lt1"/>
                </a:solidFill>
                <a:latin typeface="Calibri"/>
                <a:ea typeface="Calibri"/>
                <a:cs typeface="Calibri"/>
                <a:sym typeface="Calibri"/>
              </a:rPr>
              <a:t>Tourisme durable</a:t>
            </a:r>
            <a:endParaRPr lang="sv-SE" sz="1401" dirty="0"/>
          </a:p>
          <a:p>
            <a:pPr>
              <a:lnSpc>
                <a:spcPct val="80444"/>
              </a:lnSpc>
            </a:pPr>
            <a:endParaRPr lang="sv-SE" sz="4500" dirty="0">
              <a:solidFill>
                <a:schemeClr val="lt1"/>
              </a:solidFill>
              <a:latin typeface="Calibri"/>
              <a:ea typeface="Calibri"/>
              <a:cs typeface="Calibri"/>
              <a:sym typeface="Calibri"/>
            </a:endParaRPr>
          </a:p>
        </p:txBody>
      </p:sp>
      <p:sp>
        <p:nvSpPr>
          <p:cNvPr id="701" name="Google Shape;701;p75">
            <a:extLst>
              <a:ext uri="{FF2B5EF4-FFF2-40B4-BE49-F238E27FC236}">
                <a16:creationId xmlns:a16="http://schemas.microsoft.com/office/drawing/2014/main" id="{5CDE62F0-62A4-8637-384F-522A9B8C4A0C}"/>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1C</a:t>
            </a:r>
            <a:endParaRPr sz="1401"/>
          </a:p>
        </p:txBody>
      </p:sp>
      <p:cxnSp>
        <p:nvCxnSpPr>
          <p:cNvPr id="702" name="Google Shape;702;p75">
            <a:extLst>
              <a:ext uri="{FF2B5EF4-FFF2-40B4-BE49-F238E27FC236}">
                <a16:creationId xmlns:a16="http://schemas.microsoft.com/office/drawing/2014/main" id="{AD06D64E-D376-B1BC-4B44-EE08FC9579FE}"/>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703" name="Google Shape;703;p75">
            <a:extLst>
              <a:ext uri="{FF2B5EF4-FFF2-40B4-BE49-F238E27FC236}">
                <a16:creationId xmlns:a16="http://schemas.microsoft.com/office/drawing/2014/main" id="{7C752CD3-59B8-93EB-F304-7D86102DDF7D}"/>
              </a:ext>
            </a:extLst>
          </p:cNvPr>
          <p:cNvSpPr/>
          <p:nvPr/>
        </p:nvSpPr>
        <p:spPr>
          <a:xfrm>
            <a:off x="4821116" y="-461273"/>
            <a:ext cx="4807242" cy="4807242"/>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704" name="Google Shape;704;p75">
            <a:extLst>
              <a:ext uri="{FF2B5EF4-FFF2-40B4-BE49-F238E27FC236}">
                <a16:creationId xmlns:a16="http://schemas.microsoft.com/office/drawing/2014/main" id="{4C05C669-D137-3DFB-4AE9-77631080995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37</a:t>
            </a:fld>
            <a:endParaRPr sz="1600">
              <a:solidFill>
                <a:srgbClr val="8AC03B"/>
              </a:solidFill>
              <a:latin typeface="Calibri"/>
              <a:ea typeface="Calibri"/>
              <a:cs typeface="Calibri"/>
              <a:sym typeface="Calibri"/>
            </a:endParaRPr>
          </a:p>
        </p:txBody>
      </p:sp>
      <p:grpSp>
        <p:nvGrpSpPr>
          <p:cNvPr id="706" name="Google Shape;706;p75">
            <a:extLst>
              <a:ext uri="{FF2B5EF4-FFF2-40B4-BE49-F238E27FC236}">
                <a16:creationId xmlns:a16="http://schemas.microsoft.com/office/drawing/2014/main" id="{CF581B8B-DA2F-871E-F462-CFE7349E98E8}"/>
              </a:ext>
            </a:extLst>
          </p:cNvPr>
          <p:cNvGrpSpPr/>
          <p:nvPr/>
        </p:nvGrpSpPr>
        <p:grpSpPr>
          <a:xfrm>
            <a:off x="286440" y="3079787"/>
            <a:ext cx="1792119" cy="1883262"/>
            <a:chOff x="14597956" y="5536700"/>
            <a:chExt cx="1074543" cy="1196714"/>
          </a:xfrm>
        </p:grpSpPr>
        <p:grpSp>
          <p:nvGrpSpPr>
            <p:cNvPr id="707" name="Google Shape;707;p75">
              <a:extLst>
                <a:ext uri="{FF2B5EF4-FFF2-40B4-BE49-F238E27FC236}">
                  <a16:creationId xmlns:a16="http://schemas.microsoft.com/office/drawing/2014/main" id="{4510276A-F954-94C9-634B-0875BC6829AA}"/>
                </a:ext>
              </a:extLst>
            </p:cNvPr>
            <p:cNvGrpSpPr/>
            <p:nvPr/>
          </p:nvGrpSpPr>
          <p:grpSpPr>
            <a:xfrm>
              <a:off x="14937980" y="5958682"/>
              <a:ext cx="402748" cy="402201"/>
              <a:chOff x="14937980" y="5958682"/>
              <a:chExt cx="402748" cy="402201"/>
            </a:xfrm>
          </p:grpSpPr>
          <p:sp>
            <p:nvSpPr>
              <p:cNvPr id="708" name="Google Shape;708;p75">
                <a:extLst>
                  <a:ext uri="{FF2B5EF4-FFF2-40B4-BE49-F238E27FC236}">
                    <a16:creationId xmlns:a16="http://schemas.microsoft.com/office/drawing/2014/main" id="{54C8FF96-E5AE-8BE7-EFA1-3B2EA086F8B2}"/>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09" name="Google Shape;709;p75">
                <a:extLst>
                  <a:ext uri="{FF2B5EF4-FFF2-40B4-BE49-F238E27FC236}">
                    <a16:creationId xmlns:a16="http://schemas.microsoft.com/office/drawing/2014/main" id="{9F21998C-EBF7-F279-1281-207B15EBC0EB}"/>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0" name="Google Shape;710;p75">
                <a:extLst>
                  <a:ext uri="{FF2B5EF4-FFF2-40B4-BE49-F238E27FC236}">
                    <a16:creationId xmlns:a16="http://schemas.microsoft.com/office/drawing/2014/main" id="{B9DB55B8-5DCF-B727-EFE1-234AFAFC57CE}"/>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1" name="Google Shape;711;p75">
                <a:extLst>
                  <a:ext uri="{FF2B5EF4-FFF2-40B4-BE49-F238E27FC236}">
                    <a16:creationId xmlns:a16="http://schemas.microsoft.com/office/drawing/2014/main" id="{B40BB591-115F-569C-8365-EC9A72E8FC79}"/>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2" name="Google Shape;712;p75">
                <a:extLst>
                  <a:ext uri="{FF2B5EF4-FFF2-40B4-BE49-F238E27FC236}">
                    <a16:creationId xmlns:a16="http://schemas.microsoft.com/office/drawing/2014/main" id="{A007AE07-6441-8949-FD50-E8EAF90CECD4}"/>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3" name="Google Shape;713;p75">
                <a:extLst>
                  <a:ext uri="{FF2B5EF4-FFF2-40B4-BE49-F238E27FC236}">
                    <a16:creationId xmlns:a16="http://schemas.microsoft.com/office/drawing/2014/main" id="{D4DCB584-CBB8-9C80-DD0C-E3ED6FD37F4E}"/>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grpSp>
          <p:nvGrpSpPr>
            <p:cNvPr id="714" name="Google Shape;714;p75">
              <a:extLst>
                <a:ext uri="{FF2B5EF4-FFF2-40B4-BE49-F238E27FC236}">
                  <a16:creationId xmlns:a16="http://schemas.microsoft.com/office/drawing/2014/main" id="{F766DEC5-6C65-0597-EE3B-50E2916786A9}"/>
                </a:ext>
              </a:extLst>
            </p:cNvPr>
            <p:cNvGrpSpPr/>
            <p:nvPr/>
          </p:nvGrpSpPr>
          <p:grpSpPr>
            <a:xfrm>
              <a:off x="15031979" y="5536700"/>
              <a:ext cx="217988" cy="375827"/>
              <a:chOff x="15031979" y="5536700"/>
              <a:chExt cx="217988" cy="375827"/>
            </a:xfrm>
          </p:grpSpPr>
          <p:grpSp>
            <p:nvGrpSpPr>
              <p:cNvPr id="715" name="Google Shape;715;p75">
                <a:extLst>
                  <a:ext uri="{FF2B5EF4-FFF2-40B4-BE49-F238E27FC236}">
                    <a16:creationId xmlns:a16="http://schemas.microsoft.com/office/drawing/2014/main" id="{019EC7F8-A3B8-0A6C-EA72-35F8107AB81B}"/>
                  </a:ext>
                </a:extLst>
              </p:cNvPr>
              <p:cNvGrpSpPr/>
              <p:nvPr/>
            </p:nvGrpSpPr>
            <p:grpSpPr>
              <a:xfrm>
                <a:off x="15031979" y="5536700"/>
                <a:ext cx="217988" cy="375827"/>
                <a:chOff x="15031979" y="5536700"/>
                <a:chExt cx="217988" cy="375827"/>
              </a:xfrm>
            </p:grpSpPr>
            <p:sp>
              <p:nvSpPr>
                <p:cNvPr id="716" name="Google Shape;716;p75">
                  <a:extLst>
                    <a:ext uri="{FF2B5EF4-FFF2-40B4-BE49-F238E27FC236}">
                      <a16:creationId xmlns:a16="http://schemas.microsoft.com/office/drawing/2014/main" id="{BFAEB384-2AC5-5D29-E175-3AB45B59287A}"/>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17" name="Google Shape;717;p75">
                  <a:extLst>
                    <a:ext uri="{FF2B5EF4-FFF2-40B4-BE49-F238E27FC236}">
                      <a16:creationId xmlns:a16="http://schemas.microsoft.com/office/drawing/2014/main" id="{EA31E76E-FAFF-03C5-B79E-F372F07DC6E1}"/>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18" name="Google Shape;718;p75">
                <a:extLst>
                  <a:ext uri="{FF2B5EF4-FFF2-40B4-BE49-F238E27FC236}">
                    <a16:creationId xmlns:a16="http://schemas.microsoft.com/office/drawing/2014/main" id="{9EB27F45-1CEE-6724-1CE9-12FF70AC2CFC}"/>
                  </a:ext>
                </a:extLst>
              </p:cNvPr>
              <p:cNvGrpSpPr/>
              <p:nvPr/>
            </p:nvGrpSpPr>
            <p:grpSpPr>
              <a:xfrm>
                <a:off x="15065077" y="5648789"/>
                <a:ext cx="150204" cy="47802"/>
                <a:chOff x="15065077" y="5648789"/>
                <a:chExt cx="150204" cy="47802"/>
              </a:xfrm>
            </p:grpSpPr>
            <p:sp>
              <p:nvSpPr>
                <p:cNvPr id="719" name="Google Shape;719;p75">
                  <a:extLst>
                    <a:ext uri="{FF2B5EF4-FFF2-40B4-BE49-F238E27FC236}">
                      <a16:creationId xmlns:a16="http://schemas.microsoft.com/office/drawing/2014/main" id="{BB41A671-DF20-BC8C-EEDA-5720D056BF1E}"/>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0" name="Google Shape;720;p75">
                  <a:extLst>
                    <a:ext uri="{FF2B5EF4-FFF2-40B4-BE49-F238E27FC236}">
                      <a16:creationId xmlns:a16="http://schemas.microsoft.com/office/drawing/2014/main" id="{8AC393DF-F653-7FF7-23AF-0614666B1F72}"/>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21" name="Google Shape;721;p75">
                <a:extLst>
                  <a:ext uri="{FF2B5EF4-FFF2-40B4-BE49-F238E27FC236}">
                    <a16:creationId xmlns:a16="http://schemas.microsoft.com/office/drawing/2014/main" id="{5529DD7B-D651-EC6B-C844-8C7941A85E39}"/>
                  </a:ext>
                </a:extLst>
              </p:cNvPr>
              <p:cNvGrpSpPr/>
              <p:nvPr/>
            </p:nvGrpSpPr>
            <p:grpSpPr>
              <a:xfrm>
                <a:off x="15033715" y="5731207"/>
                <a:ext cx="212928" cy="69231"/>
                <a:chOff x="15033715" y="5731207"/>
                <a:chExt cx="212928" cy="69231"/>
              </a:xfrm>
            </p:grpSpPr>
            <p:sp>
              <p:nvSpPr>
                <p:cNvPr id="722" name="Google Shape;722;p75">
                  <a:extLst>
                    <a:ext uri="{FF2B5EF4-FFF2-40B4-BE49-F238E27FC236}">
                      <a16:creationId xmlns:a16="http://schemas.microsoft.com/office/drawing/2014/main" id="{5807DEF1-AD49-91F7-8583-D9E006FB2FC7}"/>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3" name="Google Shape;723;p75">
                  <a:extLst>
                    <a:ext uri="{FF2B5EF4-FFF2-40B4-BE49-F238E27FC236}">
                      <a16:creationId xmlns:a16="http://schemas.microsoft.com/office/drawing/2014/main" id="{3DBA3E31-2AC4-C466-1B3D-89E6AEBA084E}"/>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724" name="Google Shape;724;p75">
              <a:extLst>
                <a:ext uri="{FF2B5EF4-FFF2-40B4-BE49-F238E27FC236}">
                  <a16:creationId xmlns:a16="http://schemas.microsoft.com/office/drawing/2014/main" id="{52C11CA1-B455-8EE9-7D24-D8A444A4EAC7}"/>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5" name="Google Shape;725;p75">
              <a:extLst>
                <a:ext uri="{FF2B5EF4-FFF2-40B4-BE49-F238E27FC236}">
                  <a16:creationId xmlns:a16="http://schemas.microsoft.com/office/drawing/2014/main" id="{65790AF1-7A5C-9200-5912-F015CE099ED3}"/>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726" name="Google Shape;726;p75">
              <a:extLst>
                <a:ext uri="{FF2B5EF4-FFF2-40B4-BE49-F238E27FC236}">
                  <a16:creationId xmlns:a16="http://schemas.microsoft.com/office/drawing/2014/main" id="{3C31E8CD-C330-16C2-0136-2363A431E069}"/>
                </a:ext>
              </a:extLst>
            </p:cNvPr>
            <p:cNvGrpSpPr/>
            <p:nvPr/>
          </p:nvGrpSpPr>
          <p:grpSpPr>
            <a:xfrm>
              <a:off x="14597956" y="5994946"/>
              <a:ext cx="226132" cy="329673"/>
              <a:chOff x="14597956" y="5994946"/>
              <a:chExt cx="226132" cy="329673"/>
            </a:xfrm>
          </p:grpSpPr>
          <p:sp>
            <p:nvSpPr>
              <p:cNvPr id="727" name="Google Shape;727;p75">
                <a:extLst>
                  <a:ext uri="{FF2B5EF4-FFF2-40B4-BE49-F238E27FC236}">
                    <a16:creationId xmlns:a16="http://schemas.microsoft.com/office/drawing/2014/main" id="{656D7ADC-D211-2F37-E3CE-B33209940D7B}"/>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28" name="Google Shape;728;p75">
                <a:extLst>
                  <a:ext uri="{FF2B5EF4-FFF2-40B4-BE49-F238E27FC236}">
                    <a16:creationId xmlns:a16="http://schemas.microsoft.com/office/drawing/2014/main" id="{1806BA99-C797-D356-DAE7-1211E5E440D1}"/>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sp>
          <p:nvSpPr>
            <p:cNvPr id="729" name="Google Shape;729;p75">
              <a:extLst>
                <a:ext uri="{FF2B5EF4-FFF2-40B4-BE49-F238E27FC236}">
                  <a16:creationId xmlns:a16="http://schemas.microsoft.com/office/drawing/2014/main" id="{D4FF3D67-D2D6-58E0-5C38-683E23EE2726}"/>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0" name="Google Shape;730;p75">
              <a:extLst>
                <a:ext uri="{FF2B5EF4-FFF2-40B4-BE49-F238E27FC236}">
                  <a16:creationId xmlns:a16="http://schemas.microsoft.com/office/drawing/2014/main" id="{EC68248B-FE80-C492-E535-8953C303F189}"/>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1" name="Google Shape;731;p75">
              <a:extLst>
                <a:ext uri="{FF2B5EF4-FFF2-40B4-BE49-F238E27FC236}">
                  <a16:creationId xmlns:a16="http://schemas.microsoft.com/office/drawing/2014/main" id="{84FFDB87-AEE3-B50D-6EB2-A773D170139D}"/>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2" name="Google Shape;732;p75">
              <a:extLst>
                <a:ext uri="{FF2B5EF4-FFF2-40B4-BE49-F238E27FC236}">
                  <a16:creationId xmlns:a16="http://schemas.microsoft.com/office/drawing/2014/main" id="{A531C63D-0445-0018-0309-7C1EF308426D}"/>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3" name="Google Shape;733;p75">
              <a:extLst>
                <a:ext uri="{FF2B5EF4-FFF2-40B4-BE49-F238E27FC236}">
                  <a16:creationId xmlns:a16="http://schemas.microsoft.com/office/drawing/2014/main" id="{33154ABF-31E6-9E97-336E-71A3DE85387A}"/>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4" name="Google Shape;734;p75">
              <a:extLst>
                <a:ext uri="{FF2B5EF4-FFF2-40B4-BE49-F238E27FC236}">
                  <a16:creationId xmlns:a16="http://schemas.microsoft.com/office/drawing/2014/main" id="{F2BCBD6A-B929-7CA6-0488-62F2F11DB164}"/>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5" name="Google Shape;735;p75">
              <a:extLst>
                <a:ext uri="{FF2B5EF4-FFF2-40B4-BE49-F238E27FC236}">
                  <a16:creationId xmlns:a16="http://schemas.microsoft.com/office/drawing/2014/main" id="{5C9BC01F-E232-C7DC-9FB1-C97B8E9CECF8}"/>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6" name="Google Shape;736;p75">
              <a:extLst>
                <a:ext uri="{FF2B5EF4-FFF2-40B4-BE49-F238E27FC236}">
                  <a16:creationId xmlns:a16="http://schemas.microsoft.com/office/drawing/2014/main" id="{2EEA981B-55D2-3444-1A7E-B194EC23324C}"/>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2" name="Google Shape;417;p67">
            <a:extLst>
              <a:ext uri="{FF2B5EF4-FFF2-40B4-BE49-F238E27FC236}">
                <a16:creationId xmlns:a16="http://schemas.microsoft.com/office/drawing/2014/main" id="{BE7F9F01-540F-A999-1C88-6982BF4C5678}"/>
              </a:ext>
            </a:extLst>
          </p:cNvPr>
          <p:cNvPicPr preferRelativeResize="0"/>
          <p:nvPr/>
        </p:nvPicPr>
        <p:blipFill rotWithShape="1">
          <a:blip r:embed="rId4">
            <a:alphaModFix amt="70000"/>
          </a:blip>
          <a:srcRect/>
          <a:stretch/>
        </p:blipFill>
        <p:spPr>
          <a:xfrm rot="-3551750">
            <a:off x="6886278" y="1430002"/>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3" name="Image 2">
            <a:extLst>
              <a:ext uri="{FF2B5EF4-FFF2-40B4-BE49-F238E27FC236}">
                <a16:creationId xmlns:a16="http://schemas.microsoft.com/office/drawing/2014/main" id="{B79E5200-E61E-54A9-F975-FB39F5B30A91}"/>
              </a:ext>
            </a:extLst>
          </p:cNvPr>
          <p:cNvPicPr>
            <a:picLocks noChangeAspect="1"/>
          </p:cNvPicPr>
          <p:nvPr/>
        </p:nvPicPr>
        <p:blipFill>
          <a:blip r:embed="rId5"/>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471680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D7AF70C4-A21C-C460-BB3A-F4AFB7D00855}"/>
            </a:ext>
          </a:extLst>
        </p:cNvPr>
        <p:cNvGrpSpPr/>
        <p:nvPr/>
      </p:nvGrpSpPr>
      <p:grpSpPr>
        <a:xfrm>
          <a:off x="0" y="0"/>
          <a:ext cx="0" cy="0"/>
          <a:chOff x="0" y="0"/>
          <a:chExt cx="0" cy="0"/>
        </a:xfrm>
      </p:grpSpPr>
      <p:sp>
        <p:nvSpPr>
          <p:cNvPr id="745" name="Google Shape;745;p76">
            <a:extLst>
              <a:ext uri="{FF2B5EF4-FFF2-40B4-BE49-F238E27FC236}">
                <a16:creationId xmlns:a16="http://schemas.microsoft.com/office/drawing/2014/main" id="{94C6BAEE-2F66-E597-B386-787322A3CF89}"/>
              </a:ext>
            </a:extLst>
          </p:cNvPr>
          <p:cNvSpPr txBox="1"/>
          <p:nvPr/>
        </p:nvSpPr>
        <p:spPr>
          <a:xfrm>
            <a:off x="2565460" y="2433498"/>
            <a:ext cx="6375341" cy="2402156"/>
          </a:xfrm>
          <a:prstGeom prst="rect">
            <a:avLst/>
          </a:prstGeom>
          <a:noFill/>
          <a:ln>
            <a:noFill/>
          </a:ln>
        </p:spPr>
        <p:txBody>
          <a:bodyPr spcFirstLastPara="1" wrap="square" lIns="91426" tIns="45700" rIns="91426" bIns="45700" anchor="t" anchorCtr="0">
            <a:spAutoFit/>
          </a:bodyPr>
          <a:lstStyle/>
          <a:p>
            <a:pPr marL="12701" marR="50799">
              <a:lnSpc>
                <a:spcPct val="105714"/>
              </a:lnSpc>
            </a:pPr>
            <a:r>
              <a:rPr lang="en-GB" sz="1600" b="1" dirty="0">
                <a:solidFill>
                  <a:srgbClr val="6D6E71"/>
                </a:solidFill>
                <a:latin typeface="Calibri"/>
                <a:ea typeface="Calibri"/>
                <a:cs typeface="Calibri"/>
                <a:sym typeface="Calibri"/>
              </a:rPr>
              <a:t>Lignes directrices et pratiques de gestion pour le développement du tourisme durable</a:t>
            </a:r>
          </a:p>
          <a:p>
            <a:pPr marL="12701" marR="50799">
              <a:lnSpc>
                <a:spcPct val="105714"/>
              </a:lnSpc>
            </a:pPr>
            <a:endParaRPr lang="en-GB" sz="1600" dirty="0">
              <a:solidFill>
                <a:srgbClr val="6D6E71"/>
              </a:solidFill>
              <a:latin typeface="Calibri"/>
              <a:ea typeface="Calibri"/>
              <a:cs typeface="Calibri"/>
              <a:sym typeface="Calibri"/>
            </a:endParaRPr>
          </a:p>
          <a:p>
            <a:pPr marL="12701" marR="50799">
              <a:lnSpc>
                <a:spcPct val="105714"/>
              </a:lnSpc>
            </a:pPr>
            <a:r>
              <a:rPr lang="en-GB" sz="1550" dirty="0">
                <a:solidFill>
                  <a:srgbClr val="6D6E71"/>
                </a:solidFill>
                <a:latin typeface="Calibri"/>
                <a:ea typeface="Calibri"/>
                <a:cs typeface="Calibri"/>
                <a:sym typeface="Calibri"/>
              </a:rPr>
              <a:t>Le développement du tourisme durable requiert la participation éclairée de tous les acteurs concernés, ainsi qu'un leadership politique fort pour garantir une large participation et la recherche d'un consensus. La mise en place d'un tourisme durable est un processus continu qui nécessite un suivi constant des impacts et l'introduction des mesures préventives et/ou correctives nécessaires chaque fois que cela s'avère nécessaire.</a:t>
            </a:r>
          </a:p>
        </p:txBody>
      </p:sp>
      <p:sp>
        <p:nvSpPr>
          <p:cNvPr id="746" name="Google Shape;746;p76">
            <a:extLst>
              <a:ext uri="{FF2B5EF4-FFF2-40B4-BE49-F238E27FC236}">
                <a16:creationId xmlns:a16="http://schemas.microsoft.com/office/drawing/2014/main" id="{01B95ABE-A393-9143-E109-F269C0B70F9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38</a:t>
            </a:fld>
            <a:endParaRPr/>
          </a:p>
        </p:txBody>
      </p:sp>
      <p:sp>
        <p:nvSpPr>
          <p:cNvPr id="2" name="Google Shape;594;p72">
            <a:extLst>
              <a:ext uri="{FF2B5EF4-FFF2-40B4-BE49-F238E27FC236}">
                <a16:creationId xmlns:a16="http://schemas.microsoft.com/office/drawing/2014/main" id="{41761740-EA20-18BD-9F28-EA54A45F353C}"/>
              </a:ext>
            </a:extLst>
          </p:cNvPr>
          <p:cNvSpPr txBox="1">
            <a:spLocks/>
          </p:cNvSpPr>
          <p:nvPr/>
        </p:nvSpPr>
        <p:spPr>
          <a:xfrm>
            <a:off x="2565461" y="487269"/>
            <a:ext cx="622376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De quoi parlons-nous </a:t>
            </a:r>
            <a:r>
              <a:rPr lang="sv-SE" dirty="0"/>
              <a:t>?</a:t>
            </a:r>
          </a:p>
        </p:txBody>
      </p:sp>
      <p:sp>
        <p:nvSpPr>
          <p:cNvPr id="3" name="Google Shape;344;p3">
            <a:extLst>
              <a:ext uri="{FF2B5EF4-FFF2-40B4-BE49-F238E27FC236}">
                <a16:creationId xmlns:a16="http://schemas.microsoft.com/office/drawing/2014/main" id="{DFC13F0B-C1A9-548A-DBE0-7317BB071D72}"/>
              </a:ext>
            </a:extLst>
          </p:cNvPr>
          <p:cNvSpPr/>
          <p:nvPr/>
        </p:nvSpPr>
        <p:spPr>
          <a:xfrm>
            <a:off x="2652608" y="1142165"/>
            <a:ext cx="6095290"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D6E71"/>
                </a:solidFill>
                <a:latin typeface="Calibri" panose="020F0502020204030204" pitchFamily="34" charset="0"/>
                <a:cs typeface="Calibri" panose="020F0502020204030204" pitchFamily="34" charset="0"/>
              </a:rPr>
              <a:t>Un tourisme qui tient pleinement compte de ses impacts économiques, sociaux et environnementaux actuels et futurs, en répondant aux besoins des visiteurs, de l'industrie, de l'environnement et des communautés d'accueil.</a:t>
            </a:r>
          </a:p>
          <a:p>
            <a:endParaRPr lang="en-GB" sz="1600" dirty="0">
              <a:solidFill>
                <a:schemeClr val="bg1"/>
              </a:solidFill>
              <a:latin typeface="Calibri" panose="020F0502020204030204" pitchFamily="34" charset="0"/>
              <a:cs typeface="Calibri" panose="020F0502020204030204" pitchFamily="34" charset="0"/>
            </a:endParaRPr>
          </a:p>
        </p:txBody>
      </p:sp>
      <p:sp>
        <p:nvSpPr>
          <p:cNvPr id="5" name="textruta 4">
            <a:extLst>
              <a:ext uri="{FF2B5EF4-FFF2-40B4-BE49-F238E27FC236}">
                <a16:creationId xmlns:a16="http://schemas.microsoft.com/office/drawing/2014/main" id="{BCB60BDA-90AC-C4BE-1962-8C51945A3812}"/>
              </a:ext>
            </a:extLst>
          </p:cNvPr>
          <p:cNvSpPr txBox="1"/>
          <p:nvPr/>
        </p:nvSpPr>
        <p:spPr>
          <a:xfrm>
            <a:off x="2565460" y="2146682"/>
            <a:ext cx="4228998" cy="369332"/>
          </a:xfrm>
          <a:prstGeom prst="rect">
            <a:avLst/>
          </a:prstGeom>
          <a:noFill/>
        </p:spPr>
        <p:txBody>
          <a:bodyPr wrap="square">
            <a:spAutoFit/>
          </a:bodyPr>
          <a:lstStyle/>
          <a:p>
            <a:r>
              <a:rPr lang="en-GB" sz="1800" b="1" dirty="0">
                <a:solidFill>
                  <a:srgbClr val="FF9934"/>
                </a:solidFill>
                <a:latin typeface="Calibri" panose="020F0502020204030204" pitchFamily="34" charset="0"/>
                <a:cs typeface="Calibri" panose="020F0502020204030204" pitchFamily="34" charset="0"/>
              </a:rPr>
              <a:t>Comment ?</a:t>
            </a:r>
          </a:p>
        </p:txBody>
      </p:sp>
      <p:sp>
        <p:nvSpPr>
          <p:cNvPr id="6" name="Platshållare för text 5">
            <a:extLst>
              <a:ext uri="{FF2B5EF4-FFF2-40B4-BE49-F238E27FC236}">
                <a16:creationId xmlns:a16="http://schemas.microsoft.com/office/drawing/2014/main" id="{8C453D9C-A073-024D-EE6A-AD0DE7B9E6B7}"/>
              </a:ext>
            </a:extLst>
          </p:cNvPr>
          <p:cNvSpPr>
            <a:spLocks noGrp="1"/>
          </p:cNvSpPr>
          <p:nvPr>
            <p:ph type="body" idx="1"/>
          </p:nvPr>
        </p:nvSpPr>
        <p:spPr/>
        <p:txBody>
          <a:bodyPr/>
          <a:lstStyle/>
          <a:p>
            <a:endParaRPr lang="sv-SE"/>
          </a:p>
        </p:txBody>
      </p:sp>
      <p:sp>
        <p:nvSpPr>
          <p:cNvPr id="8" name="Platshållare för text 7">
            <a:extLst>
              <a:ext uri="{FF2B5EF4-FFF2-40B4-BE49-F238E27FC236}">
                <a16:creationId xmlns:a16="http://schemas.microsoft.com/office/drawing/2014/main" id="{72C43DCE-FABB-BE13-FB6B-1E4D467C6D54}"/>
              </a:ext>
            </a:extLst>
          </p:cNvPr>
          <p:cNvSpPr>
            <a:spLocks noGrp="1"/>
          </p:cNvSpPr>
          <p:nvPr>
            <p:ph type="body" idx="2"/>
          </p:nvPr>
        </p:nvSpPr>
        <p:spPr/>
        <p:txBody>
          <a:bodyPr/>
          <a:lstStyle/>
          <a:p>
            <a:endParaRPr lang="sv-SE" dirty="0"/>
          </a:p>
        </p:txBody>
      </p:sp>
      <p:sp>
        <p:nvSpPr>
          <p:cNvPr id="9" name="Google Shape;379;p64">
            <a:extLst>
              <a:ext uri="{FF2B5EF4-FFF2-40B4-BE49-F238E27FC236}">
                <a16:creationId xmlns:a16="http://schemas.microsoft.com/office/drawing/2014/main" id="{AC60D34B-5221-57AD-272F-30BC6A51887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10" name="Google Shape;456;p68">
            <a:extLst>
              <a:ext uri="{FF2B5EF4-FFF2-40B4-BE49-F238E27FC236}">
                <a16:creationId xmlns:a16="http://schemas.microsoft.com/office/drawing/2014/main" id="{AB8BEF4C-0887-48DE-FB66-EB891DEAE3BD}"/>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Tourisme</a:t>
            </a:r>
            <a:r>
              <a:rPr lang="en-GB" sz="2400" dirty="0"/>
              <a:t> Durable </a:t>
            </a:r>
          </a:p>
        </p:txBody>
      </p:sp>
      <p:sp>
        <p:nvSpPr>
          <p:cNvPr id="11" name="Google Shape;457;p68">
            <a:extLst>
              <a:ext uri="{FF2B5EF4-FFF2-40B4-BE49-F238E27FC236}">
                <a16:creationId xmlns:a16="http://schemas.microsoft.com/office/drawing/2014/main" id="{000F6789-B6AB-A135-9AE7-91D70156AB3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2" name="Google Shape;599;p72">
            <a:extLst>
              <a:ext uri="{FF2B5EF4-FFF2-40B4-BE49-F238E27FC236}">
                <a16:creationId xmlns:a16="http://schemas.microsoft.com/office/drawing/2014/main" id="{454F7A29-756D-6E65-E6CF-7C95FAA6E8E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4" name="Image 3">
            <a:extLst>
              <a:ext uri="{FF2B5EF4-FFF2-40B4-BE49-F238E27FC236}">
                <a16:creationId xmlns:a16="http://schemas.microsoft.com/office/drawing/2014/main" id="{CE36916E-10B1-1273-A144-7115323CA742}"/>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530136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6AD052BB-3B5B-6974-99B8-D745528606D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B33F72B3-B187-9BAC-DE64-AA0F988DB80F}"/>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B6D113D6-FA2F-7D7C-A11F-16653D6A905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52B4FD91-C38C-E80F-34D4-F2D72338445C}"/>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401" dirty="0"/>
              <a:t>Pourquoi est-il important que tous les acteurs concernés participent au développement du tourisme durable ?</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Comment pouvez-vous contrôler l'impact de vos activités touristiques et mettre en œuvre des mesures correctives si nécessaire ?</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Quelles actions pouvez-vous entreprendre pour vous assurer un haut niveau de satisfaction en tant que touriste tout en adhérant à des pratiques durables ?</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Comment pouvez-vous sensibiliser vos compatriotes touristes aux questions de durabilité et promouvoir des pratiques touristiques durables ?</a:t>
            </a:r>
          </a:p>
          <a:p>
            <a:pPr marL="285753" indent="-285753">
              <a:lnSpc>
                <a:spcPct val="100000"/>
              </a:lnSpc>
              <a:buFont typeface="Wingdings" pitchFamily="2" charset="2"/>
              <a:buChar char="Ø"/>
            </a:pPr>
            <a:endParaRPr lang="en-GB" sz="1401" dirty="0"/>
          </a:p>
          <a:p>
            <a:pPr marL="285753" indent="-285753">
              <a:lnSpc>
                <a:spcPct val="100000"/>
              </a:lnSpc>
              <a:buFont typeface="Wingdings" pitchFamily="2" charset="2"/>
              <a:buChar char="Ø"/>
            </a:pPr>
            <a:r>
              <a:rPr lang="en-GB" sz="1401" dirty="0"/>
              <a:t>Pouvez-vous donner des exemples de la façon dont vous avez personnellement contribué à la conservation du patrimoine naturel et de la biodiversité au cours de vos voyages ?</a:t>
            </a:r>
          </a:p>
        </p:txBody>
      </p:sp>
      <p:sp>
        <p:nvSpPr>
          <p:cNvPr id="675" name="Google Shape;675;p17">
            <a:extLst>
              <a:ext uri="{FF2B5EF4-FFF2-40B4-BE49-F238E27FC236}">
                <a16:creationId xmlns:a16="http://schemas.microsoft.com/office/drawing/2014/main" id="{467E585C-295B-9EB7-9892-9818B11751D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Prenez le temps de réfléchir aux questions suivantes, puis discutez-en. </a:t>
            </a:r>
          </a:p>
        </p:txBody>
      </p:sp>
      <p:sp>
        <p:nvSpPr>
          <p:cNvPr id="677" name="Google Shape;677;p17">
            <a:extLst>
              <a:ext uri="{FF2B5EF4-FFF2-40B4-BE49-F238E27FC236}">
                <a16:creationId xmlns:a16="http://schemas.microsoft.com/office/drawing/2014/main" id="{2967D978-8EA9-3718-0523-830B5AF79290}"/>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2DF7155-6EAD-7DDA-BBC6-A675ED46D17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4458FA1-F789-FC6B-7EF8-C539C5C38E8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E9257A82-C1BA-C23B-BC89-BFEAEBA1A20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E59D091-089F-9AF4-AE35-DAB33950392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F795399-3941-A745-1974-F617CA45DEC2}"/>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9C437D4-C443-177B-E166-D36E52ACE63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24A4418-7600-B0E3-EFD2-1A1FBDB6FAA8}"/>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1DC61BF-05D1-8989-71B1-D99E5EB4732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DB9A677-EEC6-55A9-CEE2-08F8E659E64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70C5DD7-81C5-9FA9-70CF-C17D78E517E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A59EFDD-2703-8D9A-A056-A3171CE3831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017A7A8B-4BA4-7B1C-758C-77D192EA86D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875B35DF-04EB-868F-C16A-A02BF89C08B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75109EA-6FB7-E294-674B-C102045FE9C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0D7A7278-1488-8101-9946-EE8A0DD28B3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E9F156D-2D45-737D-1A12-82B5F597DC1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9603F4D-A034-F131-9996-951E1B325517}"/>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E.08</a:t>
            </a:r>
            <a:endParaRPr sz="3000" dirty="0">
              <a:solidFill>
                <a:srgbClr val="FF9934"/>
              </a:solidFill>
            </a:endParaRPr>
          </a:p>
        </p:txBody>
      </p:sp>
      <p:pic>
        <p:nvPicPr>
          <p:cNvPr id="3" name="Image 2">
            <a:extLst>
              <a:ext uri="{FF2B5EF4-FFF2-40B4-BE49-F238E27FC236}">
                <a16:creationId xmlns:a16="http://schemas.microsoft.com/office/drawing/2014/main" id="{BC7B07D3-ABFA-FCE5-F229-8671BFBFB9C2}"/>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44139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pic>
        <p:nvPicPr>
          <p:cNvPr id="3" name="Bildobjekt 2" descr="En bild som visar person, Människoansikte, boll, klädsel&#10;&#10;AI-genererat innehåll kan vara felaktigt.">
            <a:extLst>
              <a:ext uri="{FF2B5EF4-FFF2-40B4-BE49-F238E27FC236}">
                <a16:creationId xmlns:a16="http://schemas.microsoft.com/office/drawing/2014/main" id="{D5C767A8-7272-C54C-2E38-BF0EB13ADA59}"/>
              </a:ext>
            </a:extLst>
          </p:cNvPr>
          <p:cNvPicPr>
            <a:picLocks noChangeAspect="1"/>
          </p:cNvPicPr>
          <p:nvPr/>
        </p:nvPicPr>
        <p:blipFill>
          <a:blip r:embed="rId3"/>
          <a:stretch>
            <a:fillRect/>
          </a:stretch>
        </p:blipFill>
        <p:spPr>
          <a:xfrm>
            <a:off x="5212753" y="-141217"/>
            <a:ext cx="4115923" cy="4115923"/>
          </a:xfrm>
          <a:prstGeom prst="rect">
            <a:avLst/>
          </a:prstGeom>
        </p:spPr>
      </p:pic>
      <p:sp>
        <p:nvSpPr>
          <p:cNvPr id="415" name="Google Shape;415;p67">
            <a:extLst>
              <a:ext uri="{FF2B5EF4-FFF2-40B4-BE49-F238E27FC236}">
                <a16:creationId xmlns:a16="http://schemas.microsoft.com/office/drawing/2014/main" id="{A2B21172-E5B4-0F18-8760-6ECA0770988A}"/>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sz="1401"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3551750">
            <a:off x="6784680" y="139585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151069" y="1758854"/>
            <a:ext cx="3509364"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3900" dirty="0" err="1">
                <a:solidFill>
                  <a:schemeClr val="lt1"/>
                </a:solidFill>
                <a:latin typeface="Calibri"/>
                <a:ea typeface="Calibri"/>
                <a:cs typeface="Calibri"/>
                <a:sym typeface="Calibri"/>
              </a:rPr>
              <a:t>Comprendre le développement durable</a:t>
            </a:r>
            <a:endParaRPr lang="sv-SE" sz="3900" dirty="0"/>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622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ea typeface="Calibri"/>
                <a:cs typeface="Calibri"/>
                <a:sym typeface="Calibri"/>
              </a:rPr>
              <a:t>1A</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40524" y="-461273"/>
            <a:ext cx="4687833" cy="4687833"/>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4" name="Image 3">
            <a:extLst>
              <a:ext uri="{FF2B5EF4-FFF2-40B4-BE49-F238E27FC236}">
                <a16:creationId xmlns:a16="http://schemas.microsoft.com/office/drawing/2014/main" id="{528317A9-4FEE-7DC6-F24D-0DAB04AE0BB7}"/>
              </a:ext>
            </a:extLst>
          </p:cNvPr>
          <p:cNvPicPr>
            <a:picLocks noChangeAspect="1"/>
          </p:cNvPicPr>
          <p:nvPr/>
        </p:nvPicPr>
        <p:blipFill>
          <a:blip r:embed="rId5"/>
          <a:stretch>
            <a:fillRect/>
          </a:stretch>
        </p:blipFill>
        <p:spPr>
          <a:xfrm>
            <a:off x="5301009" y="4795597"/>
            <a:ext cx="3162357" cy="194335"/>
          </a:xfrm>
          <a:prstGeom prst="rect">
            <a:avLst/>
          </a:prstGeom>
        </p:spPr>
      </p:pic>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849D2574-6EEF-E5CB-10BE-159B2BB30FCA}"/>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417F96AC-6EF4-F292-83C7-3E4C0C4E1799}"/>
              </a:ext>
            </a:extLst>
          </p:cNvPr>
          <p:cNvSpPr/>
          <p:nvPr/>
        </p:nvSpPr>
        <p:spPr>
          <a:xfrm rot="-5400000">
            <a:off x="81511" y="130364"/>
            <a:ext cx="925552" cy="1088568"/>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a:solidFill>
                <a:schemeClr val="lt1"/>
              </a:solidFill>
            </a:endParaRPr>
          </a:p>
        </p:txBody>
      </p:sp>
      <p:sp>
        <p:nvSpPr>
          <p:cNvPr id="526" name="Google Shape;526;p70">
            <a:extLst>
              <a:ext uri="{FF2B5EF4-FFF2-40B4-BE49-F238E27FC236}">
                <a16:creationId xmlns:a16="http://schemas.microsoft.com/office/drawing/2014/main" id="{5296B665-8303-4501-DE6C-70604AF61EB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4854304F-AAB4-D4F7-EE25-9DD42A53600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AB63912A-A9D0-B618-65E0-51C6F6F6AA17}"/>
              </a:ext>
            </a:extLst>
          </p:cNvPr>
          <p:cNvSpPr txBox="1">
            <a:spLocks noGrp="1"/>
          </p:cNvSpPr>
          <p:nvPr>
            <p:ph type="body" idx="2"/>
          </p:nvPr>
        </p:nvSpPr>
        <p:spPr>
          <a:xfrm>
            <a:off x="1253458" y="357743"/>
            <a:ext cx="7892909" cy="602741"/>
          </a:xfrm>
          <a:prstGeom prst="rect">
            <a:avLst/>
          </a:prstGeom>
          <a:noFill/>
          <a:ln>
            <a:noFill/>
          </a:ln>
        </p:spPr>
        <p:txBody>
          <a:bodyPr spcFirstLastPara="1" wrap="square" lIns="91426" tIns="91426" rIns="91426" bIns="91426"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Cartographie </a:t>
            </a:r>
            <a:r>
              <a:rPr lang="sv-SE" sz="1600" b="0" dirty="0">
                <a:solidFill>
                  <a:schemeClr val="tx2">
                    <a:lumMod val="50000"/>
                  </a:schemeClr>
                </a:solidFill>
              </a:rPr>
              <a:t>- </a:t>
            </a:r>
            <a:r>
              <a:rPr lang="sv-SE" sz="1600" b="0" dirty="0" err="1">
                <a:solidFill>
                  <a:schemeClr val="tx2">
                    <a:lumMod val="50000"/>
                  </a:schemeClr>
                </a:solidFill>
              </a:rPr>
              <a:t>Que signifie le tourisme responsable </a:t>
            </a:r>
            <a:r>
              <a:rPr lang="sv-SE" sz="1600" b="0" dirty="0">
                <a:solidFill>
                  <a:schemeClr val="tx2">
                    <a:lumMod val="50000"/>
                  </a:schemeClr>
                </a:solidFill>
              </a:rPr>
              <a:t>pour...</a:t>
            </a:r>
            <a:endParaRPr lang="sv-SE" sz="1800" b="0" dirty="0">
              <a:solidFill>
                <a:schemeClr val="tx2">
                  <a:lumMod val="50000"/>
                </a:schemeClr>
              </a:solidFill>
            </a:endParaRPr>
          </a:p>
        </p:txBody>
      </p:sp>
      <p:sp>
        <p:nvSpPr>
          <p:cNvPr id="530" name="Google Shape;530;p70">
            <a:extLst>
              <a:ext uri="{FF2B5EF4-FFF2-40B4-BE49-F238E27FC236}">
                <a16:creationId xmlns:a16="http://schemas.microsoft.com/office/drawing/2014/main" id="{2EE2FE4D-89E1-417C-650B-A92E7A1DF638}"/>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5169F79-9AAE-6E4F-9CEF-E47F3EB80A6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40</a:t>
            </a:fld>
            <a:endParaRPr/>
          </a:p>
        </p:txBody>
      </p:sp>
      <p:graphicFrame>
        <p:nvGraphicFramePr>
          <p:cNvPr id="2" name="Tabell 1">
            <a:extLst>
              <a:ext uri="{FF2B5EF4-FFF2-40B4-BE49-F238E27FC236}">
                <a16:creationId xmlns:a16="http://schemas.microsoft.com/office/drawing/2014/main" id="{2401C2E3-CD0F-C880-8502-9F3447BBE121}"/>
              </a:ext>
            </a:extLst>
          </p:cNvPr>
          <p:cNvGraphicFramePr>
            <a:graphicFrameLocks noGrp="1"/>
          </p:cNvGraphicFramePr>
          <p:nvPr>
            <p:extLst>
              <p:ext uri="{D42A27DB-BD31-4B8C-83A1-F6EECF244321}">
                <p14:modId xmlns:p14="http://schemas.microsoft.com/office/powerpoint/2010/main" val="1902605371"/>
              </p:ext>
            </p:extLst>
          </p:nvPr>
        </p:nvGraphicFramePr>
        <p:xfrm>
          <a:off x="1088571" y="1068043"/>
          <a:ext cx="7239000" cy="2943864"/>
        </p:xfrm>
        <a:graphic>
          <a:graphicData uri="http://schemas.openxmlformats.org/drawingml/2006/table">
            <a:tbl>
              <a:tblPr firstRow="1" bandRow="1">
                <a:tableStyleId>{538008DE-9CB5-49C0-B233-6C6E2AA0C65B}</a:tableStyleId>
              </a:tblPr>
              <a:tblGrid>
                <a:gridCol w="3593978">
                  <a:extLst>
                    <a:ext uri="{9D8B030D-6E8A-4147-A177-3AD203B41FA5}">
                      <a16:colId xmlns:a16="http://schemas.microsoft.com/office/drawing/2014/main" val="2365136716"/>
                    </a:ext>
                  </a:extLst>
                </a:gridCol>
                <a:gridCol w="3645022">
                  <a:extLst>
                    <a:ext uri="{9D8B030D-6E8A-4147-A177-3AD203B41FA5}">
                      <a16:colId xmlns:a16="http://schemas.microsoft.com/office/drawing/2014/main" val="3958599992"/>
                    </a:ext>
                  </a:extLst>
                </a:gridCol>
              </a:tblGrid>
              <a:tr h="1395638">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L’Environnement</a:t>
                      </a: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p>
                      <a:pPr algn="ctr"/>
                      <a:endParaRPr lang="sv-SE" sz="16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La Culture</a:t>
                      </a:r>
                    </a:p>
                  </a:txBody>
                  <a:tcPr/>
                </a:tc>
                <a:extLst>
                  <a:ext uri="{0D108BD9-81ED-4DB2-BD59-A6C34878D82A}">
                    <a16:rowId xmlns:a16="http://schemas.microsoft.com/office/drawing/2014/main" val="2347310150"/>
                  </a:ext>
                </a:extLst>
              </a:tr>
              <a:tr h="1389384">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L'économie</a:t>
                      </a:r>
                      <a:endParaRPr lang="sv-SE" sz="1600" dirty="0"/>
                    </a:p>
                  </a:txBody>
                  <a:tcPr/>
                </a:tc>
                <a:tc>
                  <a:txBody>
                    <a:bodyPr/>
                    <a:lstStyle/>
                    <a:p>
                      <a:pPr algn="ctr"/>
                      <a:r>
                        <a:rPr lang="sv-SE" sz="1600" dirty="0">
                          <a:solidFill>
                            <a:schemeClr val="tx2">
                              <a:lumMod val="50000"/>
                            </a:schemeClr>
                          </a:solidFill>
                          <a:latin typeface="Calibri" panose="020F0502020204030204" pitchFamily="34" charset="0"/>
                          <a:cs typeface="Calibri" panose="020F0502020204030204" pitchFamily="34" charset="0"/>
                        </a:rPr>
                        <a:t>Les Aspects sociaux</a:t>
                      </a:r>
                      <a:endParaRPr lang="sv-SE" sz="1600" dirty="0"/>
                    </a:p>
                  </a:txBody>
                  <a:tcPr/>
                </a:tc>
                <a:extLst>
                  <a:ext uri="{0D108BD9-81ED-4DB2-BD59-A6C34878D82A}">
                    <a16:rowId xmlns:a16="http://schemas.microsoft.com/office/drawing/2014/main" val="1360830401"/>
                  </a:ext>
                </a:extLst>
              </a:tr>
            </a:tbl>
          </a:graphicData>
        </a:graphic>
      </p:graphicFrame>
      <p:sp>
        <p:nvSpPr>
          <p:cNvPr id="3" name="Google Shape;895;p81">
            <a:extLst>
              <a:ext uri="{FF2B5EF4-FFF2-40B4-BE49-F238E27FC236}">
                <a16:creationId xmlns:a16="http://schemas.microsoft.com/office/drawing/2014/main" id="{26187D0D-9683-A4DA-97DE-3BCEC3E75885}"/>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5" name="Google Shape;899;p81">
            <a:extLst>
              <a:ext uri="{FF2B5EF4-FFF2-40B4-BE49-F238E27FC236}">
                <a16:creationId xmlns:a16="http://schemas.microsoft.com/office/drawing/2014/main" id="{9C321FEE-F34E-CD1E-5E14-22CB562A80AA}"/>
              </a:ext>
            </a:extLst>
          </p:cNvPr>
          <p:cNvSpPr txBox="1"/>
          <p:nvPr/>
        </p:nvSpPr>
        <p:spPr>
          <a:xfrm>
            <a:off x="105753" y="4379338"/>
            <a:ext cx="1566635" cy="968169"/>
          </a:xfrm>
          <a:prstGeom prst="rect">
            <a:avLst/>
          </a:prstGeom>
          <a:noFill/>
          <a:ln>
            <a:noFill/>
          </a:ln>
        </p:spPr>
        <p:txBody>
          <a:bodyPr spcFirstLastPara="1" wrap="square" lIns="91426" tIns="45700" rIns="91426" bIns="45700" anchor="t" anchorCtr="0">
            <a:normAutofit fontScale="92500"/>
          </a:bodyPr>
          <a:lstStyle/>
          <a:p>
            <a:pPr>
              <a:lnSpc>
                <a:spcPct val="72399"/>
              </a:lnSpc>
            </a:pPr>
            <a:r>
              <a:rPr lang="it" sz="5001" b="1" dirty="0">
                <a:solidFill>
                  <a:schemeClr val="lt1"/>
                </a:solidFill>
                <a:latin typeface="Calibri"/>
                <a:ea typeface="Calibri"/>
                <a:cs typeface="Calibri"/>
                <a:sym typeface="Calibri"/>
              </a:rPr>
              <a:t>W.02</a:t>
            </a:r>
            <a:endParaRPr sz="1401" dirty="0"/>
          </a:p>
        </p:txBody>
      </p:sp>
      <p:grpSp>
        <p:nvGrpSpPr>
          <p:cNvPr id="38" name="Google Shape;678;p17">
            <a:extLst>
              <a:ext uri="{FF2B5EF4-FFF2-40B4-BE49-F238E27FC236}">
                <a16:creationId xmlns:a16="http://schemas.microsoft.com/office/drawing/2014/main" id="{A717823A-B8C0-4ECE-CF1D-FA5A95C34BD9}"/>
              </a:ext>
            </a:extLst>
          </p:cNvPr>
          <p:cNvGrpSpPr/>
          <p:nvPr/>
        </p:nvGrpSpPr>
        <p:grpSpPr>
          <a:xfrm>
            <a:off x="164890" y="336433"/>
            <a:ext cx="569892" cy="664991"/>
            <a:chOff x="2307546" y="2307551"/>
            <a:chExt cx="929291" cy="1082976"/>
          </a:xfrm>
        </p:grpSpPr>
        <p:grpSp>
          <p:nvGrpSpPr>
            <p:cNvPr id="39" name="Google Shape;679;p17">
              <a:extLst>
                <a:ext uri="{FF2B5EF4-FFF2-40B4-BE49-F238E27FC236}">
                  <a16:creationId xmlns:a16="http://schemas.microsoft.com/office/drawing/2014/main" id="{D63F5620-EFBA-79FF-C32E-728A346591A6}"/>
                </a:ext>
              </a:extLst>
            </p:cNvPr>
            <p:cNvGrpSpPr/>
            <p:nvPr/>
          </p:nvGrpSpPr>
          <p:grpSpPr>
            <a:xfrm>
              <a:off x="2536980" y="2723928"/>
              <a:ext cx="470423" cy="276595"/>
              <a:chOff x="2536980" y="2723928"/>
              <a:chExt cx="470423" cy="276595"/>
            </a:xfrm>
          </p:grpSpPr>
          <p:sp>
            <p:nvSpPr>
              <p:cNvPr id="52" name="Google Shape;680;p17">
                <a:extLst>
                  <a:ext uri="{FF2B5EF4-FFF2-40B4-BE49-F238E27FC236}">
                    <a16:creationId xmlns:a16="http://schemas.microsoft.com/office/drawing/2014/main" id="{4971BBE1-3B48-21B6-8F91-99421EFF66A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3" name="Google Shape;681;p17">
                <a:extLst>
                  <a:ext uri="{FF2B5EF4-FFF2-40B4-BE49-F238E27FC236}">
                    <a16:creationId xmlns:a16="http://schemas.microsoft.com/office/drawing/2014/main" id="{407F4B4D-5B0F-2E97-661C-4F7D0661202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40" name="Google Shape;682;p17">
              <a:extLst>
                <a:ext uri="{FF2B5EF4-FFF2-40B4-BE49-F238E27FC236}">
                  <a16:creationId xmlns:a16="http://schemas.microsoft.com/office/drawing/2014/main" id="{E9445DA3-0146-2A82-B7C9-C622ED9C0B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1" name="Google Shape;683;p17">
              <a:extLst>
                <a:ext uri="{FF2B5EF4-FFF2-40B4-BE49-F238E27FC236}">
                  <a16:creationId xmlns:a16="http://schemas.microsoft.com/office/drawing/2014/main" id="{7E62C51A-1B4E-7361-DE39-0B8397E97634}"/>
                </a:ext>
              </a:extLst>
            </p:cNvPr>
            <p:cNvGrpSpPr/>
            <p:nvPr/>
          </p:nvGrpSpPr>
          <p:grpSpPr>
            <a:xfrm>
              <a:off x="2307546" y="2307551"/>
              <a:ext cx="929291" cy="1082976"/>
              <a:chOff x="2307546" y="2307551"/>
              <a:chExt cx="929291" cy="1082976"/>
            </a:xfrm>
          </p:grpSpPr>
          <p:sp>
            <p:nvSpPr>
              <p:cNvPr id="42" name="Google Shape;684;p17">
                <a:extLst>
                  <a:ext uri="{FF2B5EF4-FFF2-40B4-BE49-F238E27FC236}">
                    <a16:creationId xmlns:a16="http://schemas.microsoft.com/office/drawing/2014/main" id="{7135C834-CCC7-FE3D-5FA1-E279B34BD19F}"/>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3" name="Google Shape;685;p17">
                <a:extLst>
                  <a:ext uri="{FF2B5EF4-FFF2-40B4-BE49-F238E27FC236}">
                    <a16:creationId xmlns:a16="http://schemas.microsoft.com/office/drawing/2014/main" id="{668B5CD2-DC0B-C90F-D069-A3C745EF7227}"/>
                  </a:ext>
                </a:extLst>
              </p:cNvPr>
              <p:cNvGrpSpPr/>
              <p:nvPr/>
            </p:nvGrpSpPr>
            <p:grpSpPr>
              <a:xfrm>
                <a:off x="2362016" y="2746017"/>
                <a:ext cx="820351" cy="644510"/>
                <a:chOff x="2362016" y="2746017"/>
                <a:chExt cx="820351" cy="644510"/>
              </a:xfrm>
            </p:grpSpPr>
            <p:grpSp>
              <p:nvGrpSpPr>
                <p:cNvPr id="44" name="Google Shape;686;p17">
                  <a:extLst>
                    <a:ext uri="{FF2B5EF4-FFF2-40B4-BE49-F238E27FC236}">
                      <a16:creationId xmlns:a16="http://schemas.microsoft.com/office/drawing/2014/main" id="{2A50C4E5-9541-EE93-BD88-83F14FE7CCD4}"/>
                    </a:ext>
                  </a:extLst>
                </p:cNvPr>
                <p:cNvGrpSpPr/>
                <p:nvPr/>
              </p:nvGrpSpPr>
              <p:grpSpPr>
                <a:xfrm>
                  <a:off x="2810981" y="2747665"/>
                  <a:ext cx="371386" cy="642862"/>
                  <a:chOff x="2810981" y="2747665"/>
                  <a:chExt cx="371386" cy="642862"/>
                </a:xfrm>
              </p:grpSpPr>
              <p:sp>
                <p:nvSpPr>
                  <p:cNvPr id="49" name="Google Shape;687;p17">
                    <a:extLst>
                      <a:ext uri="{FF2B5EF4-FFF2-40B4-BE49-F238E27FC236}">
                        <a16:creationId xmlns:a16="http://schemas.microsoft.com/office/drawing/2014/main" id="{11F6D10E-58D6-C00A-837E-F0FB87A48FD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688;p17">
                    <a:extLst>
                      <a:ext uri="{FF2B5EF4-FFF2-40B4-BE49-F238E27FC236}">
                        <a16:creationId xmlns:a16="http://schemas.microsoft.com/office/drawing/2014/main" id="{CEB27A18-26DB-D1E8-1F13-2F814CF9A4D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1" name="Google Shape;689;p17">
                    <a:extLst>
                      <a:ext uri="{FF2B5EF4-FFF2-40B4-BE49-F238E27FC236}">
                        <a16:creationId xmlns:a16="http://schemas.microsoft.com/office/drawing/2014/main" id="{F53AB2F2-F689-6873-80AC-1234D3172EC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45" name="Google Shape;690;p17">
                  <a:extLst>
                    <a:ext uri="{FF2B5EF4-FFF2-40B4-BE49-F238E27FC236}">
                      <a16:creationId xmlns:a16="http://schemas.microsoft.com/office/drawing/2014/main" id="{45210F0B-8284-B524-8F86-796571872AC3}"/>
                    </a:ext>
                  </a:extLst>
                </p:cNvPr>
                <p:cNvGrpSpPr/>
                <p:nvPr/>
              </p:nvGrpSpPr>
              <p:grpSpPr>
                <a:xfrm>
                  <a:off x="2362016" y="2746017"/>
                  <a:ext cx="369735" cy="644510"/>
                  <a:chOff x="2362016" y="2746017"/>
                  <a:chExt cx="369735" cy="644510"/>
                </a:xfrm>
              </p:grpSpPr>
              <p:sp>
                <p:nvSpPr>
                  <p:cNvPr id="46" name="Google Shape;691;p17">
                    <a:extLst>
                      <a:ext uri="{FF2B5EF4-FFF2-40B4-BE49-F238E27FC236}">
                        <a16:creationId xmlns:a16="http://schemas.microsoft.com/office/drawing/2014/main" id="{5335EC86-895B-77DF-3B3F-EF14B20B34E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692;p17">
                    <a:extLst>
                      <a:ext uri="{FF2B5EF4-FFF2-40B4-BE49-F238E27FC236}">
                        <a16:creationId xmlns:a16="http://schemas.microsoft.com/office/drawing/2014/main" id="{A4CEBE4C-9A80-9B6C-16FC-EBC5C52E730B}"/>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693;p17">
                    <a:extLst>
                      <a:ext uri="{FF2B5EF4-FFF2-40B4-BE49-F238E27FC236}">
                        <a16:creationId xmlns:a16="http://schemas.microsoft.com/office/drawing/2014/main" id="{590EAD29-000A-98F8-DE36-F12BBE48BBF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Tree>
    <p:extLst>
      <p:ext uri="{BB962C8B-B14F-4D97-AF65-F5344CB8AC3E}">
        <p14:creationId xmlns:p14="http://schemas.microsoft.com/office/powerpoint/2010/main" val="28591827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6563C56F-A617-1594-43D8-A240AED24214}"/>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611188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3C25696B-4230-F62B-120E-C917451E0941}"/>
            </a:ext>
          </a:extLst>
        </p:cNvPr>
        <p:cNvGrpSpPr/>
        <p:nvPr/>
      </p:nvGrpSpPr>
      <p:grpSpPr>
        <a:xfrm>
          <a:off x="0" y="0"/>
          <a:ext cx="0" cy="0"/>
          <a:chOff x="0" y="0"/>
          <a:chExt cx="0" cy="0"/>
        </a:xfrm>
      </p:grpSpPr>
      <p:sp>
        <p:nvSpPr>
          <p:cNvPr id="746" name="Google Shape;746;p76">
            <a:extLst>
              <a:ext uri="{FF2B5EF4-FFF2-40B4-BE49-F238E27FC236}">
                <a16:creationId xmlns:a16="http://schemas.microsoft.com/office/drawing/2014/main" id="{EB687231-CF67-F2EE-33B1-BC3D488AF5B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42</a:t>
            </a:fld>
            <a:endParaRPr/>
          </a:p>
        </p:txBody>
      </p:sp>
      <p:pic>
        <p:nvPicPr>
          <p:cNvPr id="6146" name="Picture 2">
            <a:extLst>
              <a:ext uri="{FF2B5EF4-FFF2-40B4-BE49-F238E27FC236}">
                <a16:creationId xmlns:a16="http://schemas.microsoft.com/office/drawing/2014/main" id="{966BEF31-B058-510A-BDAF-A8AC8E01E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5134" y="357111"/>
            <a:ext cx="5728232" cy="3948473"/>
          </a:xfrm>
          <a:prstGeom prst="rect">
            <a:avLst/>
          </a:prstGeom>
          <a:noFill/>
          <a:extLst>
            <a:ext uri="{909E8E84-426E-40DD-AFC4-6F175D3DCCD1}">
              <a14:hiddenFill xmlns:a14="http://schemas.microsoft.com/office/drawing/2010/main">
                <a:solidFill>
                  <a:srgbClr val="FFFFFF"/>
                </a:solidFill>
              </a14:hiddenFill>
            </a:ext>
          </a:extLst>
        </p:spPr>
      </p:pic>
      <p:sp>
        <p:nvSpPr>
          <p:cNvPr id="3" name="Platshållare för text 2">
            <a:extLst>
              <a:ext uri="{FF2B5EF4-FFF2-40B4-BE49-F238E27FC236}">
                <a16:creationId xmlns:a16="http://schemas.microsoft.com/office/drawing/2014/main" id="{A4698CF6-5055-609A-D594-188C4FBFDA3D}"/>
              </a:ext>
            </a:extLst>
          </p:cNvPr>
          <p:cNvSpPr>
            <a:spLocks noGrp="1"/>
          </p:cNvSpPr>
          <p:nvPr>
            <p:ph type="body" idx="1"/>
          </p:nvPr>
        </p:nvSpPr>
        <p:spPr/>
        <p:txBody>
          <a:bodyPr/>
          <a:lstStyle/>
          <a:p>
            <a:endParaRPr lang="sv-SE"/>
          </a:p>
        </p:txBody>
      </p:sp>
      <p:sp>
        <p:nvSpPr>
          <p:cNvPr id="5" name="Platshållare för text 4">
            <a:extLst>
              <a:ext uri="{FF2B5EF4-FFF2-40B4-BE49-F238E27FC236}">
                <a16:creationId xmlns:a16="http://schemas.microsoft.com/office/drawing/2014/main" id="{055AA097-EF79-8C2F-79DB-6856C3459D8C}"/>
              </a:ext>
            </a:extLst>
          </p:cNvPr>
          <p:cNvSpPr>
            <a:spLocks noGrp="1"/>
          </p:cNvSpPr>
          <p:nvPr>
            <p:ph type="body" idx="2"/>
          </p:nvPr>
        </p:nvSpPr>
        <p:spPr/>
        <p:txBody>
          <a:bodyPr/>
          <a:lstStyle/>
          <a:p>
            <a:endParaRPr lang="sv-SE"/>
          </a:p>
        </p:txBody>
      </p:sp>
      <p:sp>
        <p:nvSpPr>
          <p:cNvPr id="6" name="Google Shape;379;p64">
            <a:extLst>
              <a:ext uri="{FF2B5EF4-FFF2-40B4-BE49-F238E27FC236}">
                <a16:creationId xmlns:a16="http://schemas.microsoft.com/office/drawing/2014/main" id="{1F6238AA-5FF2-F124-A9D7-236001375ABA}"/>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7" name="Google Shape;456;p68">
            <a:extLst>
              <a:ext uri="{FF2B5EF4-FFF2-40B4-BE49-F238E27FC236}">
                <a16:creationId xmlns:a16="http://schemas.microsoft.com/office/drawing/2014/main" id="{0CFCEA0E-FB73-2B7C-0DEE-791A42974873}"/>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Tourisme</a:t>
            </a:r>
            <a:r>
              <a:rPr lang="en-GB" sz="2400" dirty="0"/>
              <a:t> Durable</a:t>
            </a:r>
          </a:p>
        </p:txBody>
      </p:sp>
      <p:sp>
        <p:nvSpPr>
          <p:cNvPr id="8" name="Google Shape;457;p68">
            <a:extLst>
              <a:ext uri="{FF2B5EF4-FFF2-40B4-BE49-F238E27FC236}">
                <a16:creationId xmlns:a16="http://schemas.microsoft.com/office/drawing/2014/main" id="{AF69E1FC-EDFF-D147-FBD8-531ED753A69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9" name="Google Shape;599;p72">
            <a:extLst>
              <a:ext uri="{FF2B5EF4-FFF2-40B4-BE49-F238E27FC236}">
                <a16:creationId xmlns:a16="http://schemas.microsoft.com/office/drawing/2014/main" id="{637BECFE-6BB5-AD63-855F-E85E6B08E24E}"/>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2" name="textruta 1">
            <a:extLst>
              <a:ext uri="{FF2B5EF4-FFF2-40B4-BE49-F238E27FC236}">
                <a16:creationId xmlns:a16="http://schemas.microsoft.com/office/drawing/2014/main" id="{6C06B6B4-D608-831A-0F25-7A6D36BCDA50}"/>
              </a:ext>
            </a:extLst>
          </p:cNvPr>
          <p:cNvSpPr txBox="1"/>
          <p:nvPr/>
        </p:nvSpPr>
        <p:spPr>
          <a:xfrm>
            <a:off x="2735134" y="4315894"/>
            <a:ext cx="5728232" cy="477054"/>
          </a:xfrm>
          <a:prstGeom prst="rect">
            <a:avLst/>
          </a:prstGeom>
          <a:noFill/>
        </p:spPr>
        <p:txBody>
          <a:bodyPr wrap="square">
            <a:spAutoFit/>
          </a:bodyPr>
          <a:lstStyle/>
          <a:p>
            <a:r>
              <a:rPr lang="sv-SE" sz="800" b="0" i="0" dirty="0">
                <a:solidFill>
                  <a:srgbClr val="6D6E71"/>
                </a:solidFill>
                <a:effectLst/>
                <a:latin typeface="Calibri" panose="020F0502020204030204" pitchFamily="34" charset="0"/>
                <a:cs typeface="Calibri" panose="020F0502020204030204" pitchFamily="34" charset="0"/>
              </a:rPr>
              <a:t>Crédit : </a:t>
            </a:r>
            <a:r>
              <a:rPr lang="sv-SE" sz="800" b="0" i="0" dirty="0">
                <a:solidFill>
                  <a:srgbClr val="6D6E71"/>
                </a:solidFill>
                <a:effectLst/>
                <a:latin typeface="Calibri" panose="020F0502020204030204" pitchFamily="34" charset="0"/>
                <a:cs typeface="Calibri" panose="020F0502020204030204" pitchFamily="34" charset="0"/>
                <a:hlinkClick r:id="rId4"/>
              </a:rPr>
              <a:t>Principaux attributs et réalisations du tourisme durable au Kosovo</a:t>
            </a:r>
            <a:r>
              <a:rPr lang="sv-SE" sz="800" b="0" i="0" dirty="0">
                <a:solidFill>
                  <a:srgbClr val="6D6E71"/>
                </a:solidFill>
                <a:effectLst/>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Licence </a:t>
            </a:r>
            <a:r>
              <a:rPr lang="sv-SE" sz="800" b="0" i="0" dirty="0">
                <a:solidFill>
                  <a:srgbClr val="6D6E71"/>
                </a:solidFill>
                <a:effectLst/>
                <a:latin typeface="Calibri" panose="020F0502020204030204" pitchFamily="34" charset="0"/>
                <a:cs typeface="Calibri" panose="020F0502020204030204" pitchFamily="34" charset="0"/>
              </a:rPr>
              <a:t>CC BY 4.0. Alberta Tahiri, Université </a:t>
            </a:r>
            <a:r>
              <a:rPr lang="sv-SE" sz="800" b="0" i="0" dirty="0" err="1">
                <a:solidFill>
                  <a:srgbClr val="6D6E71"/>
                </a:solidFill>
                <a:effectLst/>
                <a:latin typeface="Calibri" panose="020F0502020204030204" pitchFamily="34" charset="0"/>
                <a:cs typeface="Calibri" panose="020F0502020204030204" pitchFamily="34" charset="0"/>
              </a:rPr>
              <a:t>Haxhi Zeka</a:t>
            </a:r>
            <a:r>
              <a:rPr lang="sv-SE" sz="800" dirty="0">
                <a:solidFill>
                  <a:srgbClr val="6D6E71"/>
                </a:solidFill>
                <a:latin typeface="Calibri" panose="020F0502020204030204" pitchFamily="34" charset="0"/>
                <a:cs typeface="Calibri" panose="020F0502020204030204" pitchFamily="34" charset="0"/>
              </a:rPr>
              <a:t>, </a:t>
            </a:r>
            <a:r>
              <a:rPr lang="sv-SE" sz="800" b="0" i="0" dirty="0" err="1">
                <a:solidFill>
                  <a:srgbClr val="6D6E71"/>
                </a:solidFill>
                <a:effectLst/>
                <a:latin typeface="Calibri" panose="020F0502020204030204" pitchFamily="34" charset="0"/>
                <a:cs typeface="Calibri" panose="020F0502020204030204" pitchFamily="34" charset="0"/>
              </a:rPr>
              <a:t>Idriz Kovaçi</a:t>
            </a:r>
            <a:r>
              <a:rPr lang="sv-SE" sz="800" b="0" i="0" dirty="0">
                <a:solidFill>
                  <a:srgbClr val="6D6E71"/>
                </a:solidFill>
                <a:effectLst/>
                <a:latin typeface="Calibri" panose="020F0502020204030204" pitchFamily="34" charset="0"/>
                <a:cs typeface="Calibri" panose="020F0502020204030204" pitchFamily="34" charset="0"/>
              </a:rPr>
              <a:t>, Université </a:t>
            </a:r>
            <a:r>
              <a:rPr lang="sv-SE" sz="800" b="0" i="0" dirty="0" err="1">
                <a:solidFill>
                  <a:srgbClr val="6D6E71"/>
                </a:solidFill>
                <a:effectLst/>
                <a:latin typeface="Calibri" panose="020F0502020204030204" pitchFamily="34" charset="0"/>
                <a:cs typeface="Calibri" panose="020F0502020204030204" pitchFamily="34" charset="0"/>
              </a:rPr>
              <a:t>des </a:t>
            </a:r>
            <a:r>
              <a:rPr lang="sv-SE" sz="800" b="0" i="0" dirty="0">
                <a:solidFill>
                  <a:srgbClr val="6D6E71"/>
                </a:solidFill>
                <a:effectLst/>
                <a:latin typeface="Calibri" panose="020F0502020204030204" pitchFamily="34" charset="0"/>
                <a:cs typeface="Calibri" panose="020F0502020204030204" pitchFamily="34" charset="0"/>
              </a:rPr>
              <a:t>sciences </a:t>
            </a:r>
            <a:r>
              <a:rPr lang="sv-SE" sz="800" b="0" i="0" dirty="0" err="1">
                <a:solidFill>
                  <a:srgbClr val="6D6E71"/>
                </a:solidFill>
                <a:effectLst/>
                <a:latin typeface="Calibri" panose="020F0502020204030204" pitchFamily="34" charset="0"/>
                <a:cs typeface="Calibri" panose="020F0502020204030204" pitchFamily="34" charset="0"/>
              </a:rPr>
              <a:t>appliquées de Ferizaj</a:t>
            </a:r>
            <a:r>
              <a:rPr lang="sv-SE" sz="800" dirty="0">
                <a:solidFill>
                  <a:srgbClr val="6D6E71"/>
                </a:solidFill>
                <a:latin typeface="Calibri" panose="020F0502020204030204" pitchFamily="34" charset="0"/>
                <a:cs typeface="Calibri" panose="020F0502020204030204" pitchFamily="34" charset="0"/>
              </a:rPr>
              <a:t>, </a:t>
            </a:r>
            <a:r>
              <a:rPr lang="sv-SE" sz="800" b="0" i="0" dirty="0">
                <a:solidFill>
                  <a:srgbClr val="6D6E71"/>
                </a:solidFill>
                <a:effectLst/>
                <a:latin typeface="Calibri" panose="020F0502020204030204" pitchFamily="34" charset="0"/>
                <a:cs typeface="Calibri" panose="020F0502020204030204" pitchFamily="34" charset="0"/>
              </a:rPr>
              <a:t>Anka </a:t>
            </a:r>
            <a:r>
              <a:rPr lang="sv-SE" sz="800" b="0" i="0" dirty="0" err="1">
                <a:solidFill>
                  <a:srgbClr val="6D6E71"/>
                </a:solidFill>
                <a:effectLst/>
                <a:latin typeface="Calibri" panose="020F0502020204030204" pitchFamily="34" charset="0"/>
                <a:cs typeface="Calibri" panose="020F0502020204030204" pitchFamily="34" charset="0"/>
              </a:rPr>
              <a:t>Trajkovska Petkoska</a:t>
            </a:r>
            <a:r>
              <a:rPr lang="sv-SE" sz="800" dirty="0">
                <a:solidFill>
                  <a:srgbClr val="6D6E71"/>
                </a:solidFill>
                <a:latin typeface="Calibri" panose="020F0502020204030204" pitchFamily="34" charset="0"/>
                <a:cs typeface="Calibri" panose="020F0502020204030204" pitchFamily="34" charset="0"/>
              </a:rPr>
              <a:t>, </a:t>
            </a:r>
            <a:r>
              <a:rPr lang="sv-SE" sz="800" b="0" i="0" dirty="0">
                <a:solidFill>
                  <a:srgbClr val="6D6E71"/>
                </a:solidFill>
                <a:effectLst/>
                <a:latin typeface="Calibri" panose="020F0502020204030204" pitchFamily="34" charset="0"/>
                <a:cs typeface="Calibri" panose="020F0502020204030204" pitchFamily="34" charset="0"/>
              </a:rPr>
              <a:t>Université "St. </a:t>
            </a:r>
            <a:r>
              <a:rPr lang="sv-SE" sz="800" b="0" i="0" dirty="0" err="1">
                <a:solidFill>
                  <a:srgbClr val="6D6E71"/>
                </a:solidFill>
                <a:effectLst/>
                <a:latin typeface="Calibri" panose="020F0502020204030204" pitchFamily="34" charset="0"/>
                <a:cs typeface="Calibri" panose="020F0502020204030204" pitchFamily="34" charset="0"/>
              </a:rPr>
              <a:t>Kliment Ohridski</a:t>
            </a:r>
            <a:r>
              <a:rPr lang="sv-SE" sz="800" b="0" i="0" dirty="0">
                <a:solidFill>
                  <a:srgbClr val="6D6E71"/>
                </a:solidFill>
                <a:effectLst/>
                <a:latin typeface="Calibri" panose="020F0502020204030204" pitchFamily="34" charset="0"/>
                <a:cs typeface="Calibri" panose="020F0502020204030204" pitchFamily="34" charset="0"/>
              </a:rPr>
              <a:t>" - Bitola. </a:t>
            </a:r>
          </a:p>
          <a:p>
            <a:r>
              <a:rPr lang="sv-SE" sz="900" b="0" i="0" dirty="0">
                <a:solidFill>
                  <a:srgbClr val="6D6E71"/>
                </a:solidFill>
                <a:effectLst/>
                <a:latin typeface="Calibri" panose="020F0502020204030204" pitchFamily="34" charset="0"/>
                <a:cs typeface="Calibri" panose="020F0502020204030204" pitchFamily="34" charset="0"/>
              </a:rPr>
              <a:t> </a:t>
            </a:r>
            <a:endParaRPr lang="sv-SE" sz="900" dirty="0">
              <a:solidFill>
                <a:srgbClr val="6D6E71"/>
              </a:solidFill>
              <a:latin typeface="Calibri" panose="020F0502020204030204" pitchFamily="34" charset="0"/>
              <a:cs typeface="Calibri" panose="020F0502020204030204" pitchFamily="34" charset="0"/>
            </a:endParaRPr>
          </a:p>
        </p:txBody>
      </p:sp>
      <p:pic>
        <p:nvPicPr>
          <p:cNvPr id="4" name="Image 3">
            <a:extLst>
              <a:ext uri="{FF2B5EF4-FFF2-40B4-BE49-F238E27FC236}">
                <a16:creationId xmlns:a16="http://schemas.microsoft.com/office/drawing/2014/main" id="{C11F5187-6F99-DF75-71F5-B0FE3AC0F089}"/>
              </a:ext>
            </a:extLst>
          </p:cNvPr>
          <p:cNvPicPr>
            <a:picLocks noChangeAspect="1"/>
          </p:cNvPicPr>
          <p:nvPr/>
        </p:nvPicPr>
        <p:blipFill>
          <a:blip r:embed="rId5"/>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41767682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0D5BA149-83EA-5436-4C94-7E7097E35A34}"/>
            </a:ext>
          </a:extLst>
        </p:cNvPr>
        <p:cNvGrpSpPr/>
        <p:nvPr/>
      </p:nvGrpSpPr>
      <p:grpSpPr>
        <a:xfrm>
          <a:off x="0" y="0"/>
          <a:ext cx="0" cy="0"/>
          <a:chOff x="0" y="0"/>
          <a:chExt cx="0" cy="0"/>
        </a:xfrm>
      </p:grpSpPr>
      <p:cxnSp>
        <p:nvCxnSpPr>
          <p:cNvPr id="744" name="Google Shape;744;p76">
            <a:extLst>
              <a:ext uri="{FF2B5EF4-FFF2-40B4-BE49-F238E27FC236}">
                <a16:creationId xmlns:a16="http://schemas.microsoft.com/office/drawing/2014/main" id="{97DC7DD9-EE39-6295-B48C-1271CA83C70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746" name="Google Shape;746;p76">
            <a:extLst>
              <a:ext uri="{FF2B5EF4-FFF2-40B4-BE49-F238E27FC236}">
                <a16:creationId xmlns:a16="http://schemas.microsoft.com/office/drawing/2014/main" id="{B6A40773-E595-45CF-4292-965AC4E8D55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43</a:t>
            </a:fld>
            <a:endParaRPr/>
          </a:p>
        </p:txBody>
      </p:sp>
      <p:sp>
        <p:nvSpPr>
          <p:cNvPr id="2" name="Google Shape;594;p72">
            <a:extLst>
              <a:ext uri="{FF2B5EF4-FFF2-40B4-BE49-F238E27FC236}">
                <a16:creationId xmlns:a16="http://schemas.microsoft.com/office/drawing/2014/main" id="{0ACF498E-E24A-42C9-FE1E-500FC5B70C5B}"/>
              </a:ext>
            </a:extLst>
          </p:cNvPr>
          <p:cNvSpPr txBox="1">
            <a:spLocks/>
          </p:cNvSpPr>
          <p:nvPr/>
        </p:nvSpPr>
        <p:spPr>
          <a:xfrm>
            <a:off x="2415440" y="353066"/>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t>Les trois </a:t>
            </a:r>
            <a:r>
              <a:rPr lang="sv-SE" dirty="0" err="1"/>
              <a:t>P du tourisme durable</a:t>
            </a:r>
            <a:endParaRPr lang="sv-SE" dirty="0"/>
          </a:p>
        </p:txBody>
      </p:sp>
      <p:sp>
        <p:nvSpPr>
          <p:cNvPr id="7" name="Google Shape;379;p64">
            <a:extLst>
              <a:ext uri="{FF2B5EF4-FFF2-40B4-BE49-F238E27FC236}">
                <a16:creationId xmlns:a16="http://schemas.microsoft.com/office/drawing/2014/main" id="{F5315780-38DF-D3C5-BF75-5C13D8E46A15}"/>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8" name="Google Shape;456;p68">
            <a:extLst>
              <a:ext uri="{FF2B5EF4-FFF2-40B4-BE49-F238E27FC236}">
                <a16:creationId xmlns:a16="http://schemas.microsoft.com/office/drawing/2014/main" id="{86A5F617-C172-8689-F0DF-195980A86505}"/>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Tourisme</a:t>
            </a:r>
            <a:r>
              <a:rPr lang="en-GB" sz="2400" dirty="0"/>
              <a:t> Durable </a:t>
            </a:r>
          </a:p>
        </p:txBody>
      </p:sp>
      <p:sp>
        <p:nvSpPr>
          <p:cNvPr id="9" name="Google Shape;457;p68">
            <a:extLst>
              <a:ext uri="{FF2B5EF4-FFF2-40B4-BE49-F238E27FC236}">
                <a16:creationId xmlns:a16="http://schemas.microsoft.com/office/drawing/2014/main" id="{881C5453-591A-93B5-0DB5-48F556AF4A65}"/>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0" name="Google Shape;599;p72">
            <a:extLst>
              <a:ext uri="{FF2B5EF4-FFF2-40B4-BE49-F238E27FC236}">
                <a16:creationId xmlns:a16="http://schemas.microsoft.com/office/drawing/2014/main" id="{A21D72E1-CB21-160C-53AB-D1F5B95449D6}"/>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3" name="Bildobjekt 2" descr="En bild som visar text, cirkel, Teckensnitt&#10;&#10;AI-genererat innehåll kan vara felaktigt.">
            <a:extLst>
              <a:ext uri="{FF2B5EF4-FFF2-40B4-BE49-F238E27FC236}">
                <a16:creationId xmlns:a16="http://schemas.microsoft.com/office/drawing/2014/main" id="{9219FD1C-7AE2-8528-C932-0A0AF21CEE67}"/>
              </a:ext>
            </a:extLst>
          </p:cNvPr>
          <p:cNvPicPr>
            <a:picLocks noChangeAspect="1"/>
          </p:cNvPicPr>
          <p:nvPr/>
        </p:nvPicPr>
        <p:blipFill>
          <a:blip r:embed="rId3"/>
          <a:stretch>
            <a:fillRect/>
          </a:stretch>
        </p:blipFill>
        <p:spPr>
          <a:xfrm>
            <a:off x="3540172" y="955807"/>
            <a:ext cx="3620346" cy="3620346"/>
          </a:xfrm>
          <a:prstGeom prst="rect">
            <a:avLst/>
          </a:prstGeom>
        </p:spPr>
      </p:pic>
      <p:pic>
        <p:nvPicPr>
          <p:cNvPr id="4" name="Image 3">
            <a:extLst>
              <a:ext uri="{FF2B5EF4-FFF2-40B4-BE49-F238E27FC236}">
                <a16:creationId xmlns:a16="http://schemas.microsoft.com/office/drawing/2014/main" id="{484A5698-4975-447E-EC9A-9B90716DA41F}"/>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467056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90795F3B-ED78-1C01-764F-B818D1D4C5BD}"/>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48A948F4-3F10-AA1B-445B-4795E3EE4B9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F914A690-F406-2D1C-C498-751F8D9AC2A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F71F49E-C62D-D8E9-C9B1-F5007CFFEB40}"/>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0" indent="0">
              <a:lnSpc>
                <a:spcPct val="100000"/>
              </a:lnSpc>
            </a:pPr>
            <a:r>
              <a:rPr lang="en-GB" sz="1401" b="1" dirty="0" err="1"/>
              <a:t>Youtube </a:t>
            </a:r>
            <a:r>
              <a:rPr lang="en-GB" sz="1401" dirty="0">
                <a:hlinkClick r:id="rId3"/>
              </a:rPr>
              <a:t>: https://www.youtube.com/watch?v=0XTBYMfZyrM </a:t>
            </a:r>
            <a:endParaRPr lang="en-GB" sz="1401" dirty="0"/>
          </a:p>
          <a:p>
            <a:pPr marL="0" indent="0">
              <a:lnSpc>
                <a:spcPct val="100000"/>
              </a:lnSpc>
            </a:pPr>
            <a:endParaRPr lang="en-GB" sz="1401" dirty="0"/>
          </a:p>
          <a:p>
            <a:pPr marL="0" indent="0">
              <a:lnSpc>
                <a:spcPct val="100000"/>
              </a:lnSpc>
            </a:pPr>
            <a:endParaRPr lang="en-GB" sz="1401" dirty="0"/>
          </a:p>
          <a:p>
            <a:pPr marL="0" indent="0">
              <a:lnSpc>
                <a:spcPct val="100000"/>
              </a:lnSpc>
            </a:pPr>
            <a:r>
              <a:rPr lang="en-GB" sz="1401" b="1" dirty="0" err="1"/>
              <a:t>Personnes</a:t>
            </a:r>
            <a:r>
              <a:rPr lang="en-GB" sz="1401" b="1" dirty="0"/>
              <a:t> :</a:t>
            </a:r>
          </a:p>
          <a:p>
            <a:pPr marL="285753" indent="-285753">
              <a:lnSpc>
                <a:spcPct val="100000"/>
              </a:lnSpc>
              <a:buFont typeface="Wingdings" pitchFamily="2" charset="2"/>
              <a:buChar char="Ø"/>
            </a:pPr>
            <a:r>
              <a:rPr lang="en-GB" sz="1401" dirty="0"/>
              <a:t>Comment les initiatives touristiques peuvent-elles contribuer à promouvoir le bien-être social et à améliorer la qualité de vie des résidents des communautés d'accueil ?</a:t>
            </a:r>
          </a:p>
          <a:p>
            <a:pPr marL="285753" indent="-285753">
              <a:lnSpc>
                <a:spcPct val="100000"/>
              </a:lnSpc>
              <a:buFont typeface="Wingdings" pitchFamily="2" charset="2"/>
              <a:buChar char="Ø"/>
            </a:pPr>
            <a:endParaRPr lang="en-GB" sz="1401" dirty="0"/>
          </a:p>
          <a:p>
            <a:pPr marL="0" indent="0">
              <a:lnSpc>
                <a:spcPct val="100000"/>
              </a:lnSpc>
            </a:pPr>
            <a:r>
              <a:rPr lang="en-GB" sz="1401" b="1" dirty="0"/>
              <a:t>Planète :</a:t>
            </a:r>
          </a:p>
          <a:p>
            <a:pPr marL="285753" indent="-285753">
              <a:lnSpc>
                <a:spcPct val="100000"/>
              </a:lnSpc>
              <a:buFont typeface="Wingdings" pitchFamily="2" charset="2"/>
              <a:buChar char="Ø"/>
            </a:pPr>
            <a:r>
              <a:rPr lang="en-GB" sz="1401" dirty="0"/>
              <a:t>Comment les entreprises touristiques peuvent-elles promouvoir la conservation de la biodiversité et protéger les ressources naturelles dans les régions où elles opèrent ?</a:t>
            </a:r>
          </a:p>
          <a:p>
            <a:pPr marL="285753" indent="-285753">
              <a:lnSpc>
                <a:spcPct val="100000"/>
              </a:lnSpc>
              <a:buFont typeface="Wingdings" pitchFamily="2" charset="2"/>
              <a:buChar char="Ø"/>
            </a:pPr>
            <a:endParaRPr lang="en-GB" sz="1401" dirty="0"/>
          </a:p>
          <a:p>
            <a:pPr marL="0" indent="0">
              <a:lnSpc>
                <a:spcPct val="100000"/>
              </a:lnSpc>
            </a:pPr>
            <a:r>
              <a:rPr lang="en-GB" sz="1401" b="1" dirty="0"/>
              <a:t>Profit :</a:t>
            </a:r>
          </a:p>
          <a:p>
            <a:pPr marL="285753" indent="-285753">
              <a:lnSpc>
                <a:spcPct val="100000"/>
              </a:lnSpc>
              <a:buFont typeface="Wingdings" pitchFamily="2" charset="2"/>
              <a:buChar char="Ø"/>
            </a:pPr>
            <a:r>
              <a:rPr lang="en-GB" sz="1401" dirty="0"/>
              <a:t>De quelle manière les entreprises touristiques peuvent-elles contribuer au développement économique local sans compromettre l'intégrité des ressources naturelles et culturelles ?</a:t>
            </a:r>
          </a:p>
        </p:txBody>
      </p:sp>
      <p:sp>
        <p:nvSpPr>
          <p:cNvPr id="675" name="Google Shape;675;p17">
            <a:extLst>
              <a:ext uri="{FF2B5EF4-FFF2-40B4-BE49-F238E27FC236}">
                <a16:creationId xmlns:a16="http://schemas.microsoft.com/office/drawing/2014/main" id="{2B09CD2D-C586-77F3-4BB8-96BF70FF90EC}"/>
              </a:ext>
            </a:extLst>
          </p:cNvPr>
          <p:cNvSpPr txBox="1">
            <a:spLocks noGrp="1"/>
          </p:cNvSpPr>
          <p:nvPr>
            <p:ph type="body" idx="2"/>
          </p:nvPr>
        </p:nvSpPr>
        <p:spPr>
          <a:xfrm>
            <a:off x="1315113" y="353755"/>
            <a:ext cx="7652718"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Exercice : </a:t>
            </a:r>
            <a:r>
              <a:rPr lang="en-GB" sz="1400" b="0" dirty="0">
                <a:solidFill>
                  <a:schemeClr val="tx2">
                    <a:lumMod val="50000"/>
                  </a:schemeClr>
                </a:solidFill>
              </a:rPr>
              <a:t>Regardez, prenez un moment pour réfléchir aux questions suivantes, puis discutez. </a:t>
            </a:r>
          </a:p>
        </p:txBody>
      </p:sp>
      <p:sp>
        <p:nvSpPr>
          <p:cNvPr id="677" name="Google Shape;677;p17">
            <a:extLst>
              <a:ext uri="{FF2B5EF4-FFF2-40B4-BE49-F238E27FC236}">
                <a16:creationId xmlns:a16="http://schemas.microsoft.com/office/drawing/2014/main" id="{EF932EC9-4639-4D0A-E80F-24DBB962194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F8C52B01-781C-407D-DB90-E77788510EE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8F2CF8DF-104B-1F0E-D013-B2BBD164943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010FEA-2F60-0B46-902D-12766DC1CB6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5BFD599-E8BD-6DD1-87A6-4F8495919B6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02BBD08-EE1A-2428-A9FF-12F3479C70A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2B966950-969F-48EA-DD17-186CC891AF2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4DCE0C4-3AAD-59D9-54C1-84E0A623092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DEF321A-1DA8-C41A-0447-3F19DAAA1C6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E023EB05-EFC1-1D3D-0E2C-8C08DB43806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E6E5462-E72B-A08B-31DB-13377F91572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EF6E095-9FE9-E06B-B9A6-A3168D93A03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1584BE-F344-2B82-7728-9F1C0A26960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69E3922-94DC-618B-AD04-F1C6540F4EB6}"/>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B2C1DF58-CFE7-5AD1-FEC1-59452249F14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1335C52-C520-19EB-6C98-A14A82BD851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9FA7744-599C-AFB1-E8C6-1CEDE350CF9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6EF09A2B-F3C7-FA4F-C23B-BA01D9041041}"/>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E.09</a:t>
            </a:r>
            <a:endParaRPr sz="3000" dirty="0">
              <a:solidFill>
                <a:srgbClr val="FF9934"/>
              </a:solidFill>
            </a:endParaRPr>
          </a:p>
        </p:txBody>
      </p:sp>
      <p:pic>
        <p:nvPicPr>
          <p:cNvPr id="3" name="Image 2">
            <a:extLst>
              <a:ext uri="{FF2B5EF4-FFF2-40B4-BE49-F238E27FC236}">
                <a16:creationId xmlns:a16="http://schemas.microsoft.com/office/drawing/2014/main" id="{B4644391-F9BE-FCF3-0AD2-D40706BDF1BD}"/>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488370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45</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2A4AEAC3-9559-8171-CA29-0E74FA4834EE}"/>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7730246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8F82CC98-DBF4-D009-559E-145B799EE5E4}"/>
            </a:ext>
          </a:extLst>
        </p:cNvPr>
        <p:cNvGrpSpPr/>
        <p:nvPr/>
      </p:nvGrpSpPr>
      <p:grpSpPr>
        <a:xfrm>
          <a:off x="0" y="0"/>
          <a:ext cx="0" cy="0"/>
          <a:chOff x="0" y="0"/>
          <a:chExt cx="0" cy="0"/>
        </a:xfrm>
      </p:grpSpPr>
      <p:sp>
        <p:nvSpPr>
          <p:cNvPr id="746" name="Google Shape;746;p76">
            <a:extLst>
              <a:ext uri="{FF2B5EF4-FFF2-40B4-BE49-F238E27FC236}">
                <a16:creationId xmlns:a16="http://schemas.microsoft.com/office/drawing/2014/main" id="{C0C9E71E-F244-591C-FAB1-73AF49BDB34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46</a:t>
            </a:fld>
            <a:endParaRPr/>
          </a:p>
        </p:txBody>
      </p:sp>
      <p:sp>
        <p:nvSpPr>
          <p:cNvPr id="2" name="Google Shape;594;p72">
            <a:extLst>
              <a:ext uri="{FF2B5EF4-FFF2-40B4-BE49-F238E27FC236}">
                <a16:creationId xmlns:a16="http://schemas.microsoft.com/office/drawing/2014/main" id="{83EF14A4-04AF-134F-1530-8BF586B11469}"/>
              </a:ext>
            </a:extLst>
          </p:cNvPr>
          <p:cNvSpPr txBox="1">
            <a:spLocks/>
          </p:cNvSpPr>
          <p:nvPr/>
        </p:nvSpPr>
        <p:spPr>
          <a:xfrm>
            <a:off x="2633426" y="505334"/>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Les différents types de tourisme durable</a:t>
            </a:r>
            <a:endParaRPr lang="sv-SE" dirty="0"/>
          </a:p>
        </p:txBody>
      </p:sp>
      <p:sp>
        <p:nvSpPr>
          <p:cNvPr id="5" name="Google Shape;601;p72">
            <a:extLst>
              <a:ext uri="{FF2B5EF4-FFF2-40B4-BE49-F238E27FC236}">
                <a16:creationId xmlns:a16="http://schemas.microsoft.com/office/drawing/2014/main" id="{997CA52E-0600-BF5F-7015-7EE783C27A7D}"/>
              </a:ext>
            </a:extLst>
          </p:cNvPr>
          <p:cNvSpPr txBox="1"/>
          <p:nvPr/>
        </p:nvSpPr>
        <p:spPr>
          <a:xfrm>
            <a:off x="2633426" y="1339796"/>
            <a:ext cx="6114473" cy="3058750"/>
          </a:xfrm>
          <a:prstGeom prst="rect">
            <a:avLst/>
          </a:prstGeom>
          <a:noFill/>
          <a:ln>
            <a:noFill/>
          </a:ln>
        </p:spPr>
        <p:txBody>
          <a:bodyPr spcFirstLastPara="1" wrap="square" lIns="0" tIns="10124" rIns="0" bIns="0" anchor="t" anchorCtr="0">
            <a:spAutoFit/>
          </a:bodyPr>
          <a:lstStyle/>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Le tourisme responsable : </a:t>
            </a:r>
            <a:r>
              <a:rPr lang="en-GB" sz="1401" noProof="0" dirty="0">
                <a:solidFill>
                  <a:srgbClr val="6D6E71"/>
                </a:solidFill>
                <a:latin typeface="Calibri"/>
                <a:ea typeface="Calibri"/>
                <a:cs typeface="Calibri"/>
                <a:sym typeface="Calibri"/>
              </a:rPr>
              <a:t>Si le tourisme durable est un concept, le tourisme responsable peut être considéré comme la pratique qui en découle. Il s'agit d'une approche responsable du voyageur dans sa manière de vivre le voyage.</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Ecotourisme (ou tourisme vert) : </a:t>
            </a:r>
            <a:r>
              <a:rPr lang="en-GB" sz="1401" noProof="0" dirty="0">
                <a:solidFill>
                  <a:srgbClr val="6D6E71"/>
                </a:solidFill>
                <a:latin typeface="Calibri"/>
                <a:ea typeface="Calibri"/>
                <a:cs typeface="Calibri"/>
                <a:sym typeface="Calibri"/>
              </a:rPr>
              <a:t>Type de tourisme axé sur l'exploration et la préservation de la nature.</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Tourisme communautaire : </a:t>
            </a:r>
            <a:r>
              <a:rPr lang="en-GB" sz="1401" noProof="0" dirty="0">
                <a:solidFill>
                  <a:srgbClr val="6D6E71"/>
                </a:solidFill>
                <a:latin typeface="Calibri"/>
                <a:ea typeface="Calibri"/>
                <a:cs typeface="Calibri"/>
                <a:sym typeface="Calibri"/>
              </a:rPr>
              <a:t>Le projet touristique est géré par les habitants de la région. Ainsi, les bénéfices des activités touristiques leur reviennent directement.</a:t>
            </a:r>
          </a:p>
          <a:p>
            <a:pPr marL="298451" indent="-285750">
              <a:spcAft>
                <a:spcPts val="1200"/>
              </a:spcAft>
              <a:buFont typeface="Wingdings" pitchFamily="2" charset="2"/>
              <a:buChar char="v"/>
            </a:pPr>
            <a:r>
              <a:rPr lang="en-GB" sz="1401" b="1" noProof="0" dirty="0">
                <a:solidFill>
                  <a:srgbClr val="6D6E71"/>
                </a:solidFill>
                <a:latin typeface="Calibri"/>
                <a:ea typeface="Calibri"/>
                <a:cs typeface="Calibri"/>
                <a:sym typeface="Calibri"/>
              </a:rPr>
              <a:t>Le tourisme solidaire (ou tourisme équitable) : </a:t>
            </a:r>
            <a:r>
              <a:rPr lang="en-GB" sz="1401" noProof="0" dirty="0">
                <a:solidFill>
                  <a:srgbClr val="6D6E71"/>
                </a:solidFill>
                <a:latin typeface="Calibri"/>
                <a:ea typeface="Calibri"/>
                <a:cs typeface="Calibri"/>
                <a:sym typeface="Calibri"/>
              </a:rPr>
              <a:t>Son objectif principal est de soutenir les communautés locales grâce à la participation financière des voyageurs.</a:t>
            </a:r>
          </a:p>
          <a:p>
            <a:pPr marL="298451" indent="-285750">
              <a:spcAft>
                <a:spcPts val="600"/>
              </a:spcAft>
              <a:buFont typeface="Wingdings" pitchFamily="2" charset="2"/>
              <a:buChar char="v"/>
            </a:pPr>
            <a:r>
              <a:rPr lang="en-GB" sz="1401" b="1" noProof="0" dirty="0">
                <a:solidFill>
                  <a:srgbClr val="6D6E71"/>
                </a:solidFill>
                <a:latin typeface="Calibri"/>
                <a:ea typeface="Calibri"/>
                <a:cs typeface="Calibri"/>
                <a:sym typeface="Calibri"/>
              </a:rPr>
              <a:t>Le tourisme lent : </a:t>
            </a:r>
            <a:r>
              <a:rPr lang="en-GB" sz="1401" noProof="0" dirty="0">
                <a:solidFill>
                  <a:srgbClr val="6D6E71"/>
                </a:solidFill>
                <a:latin typeface="Calibri"/>
                <a:ea typeface="Calibri"/>
                <a:cs typeface="Calibri"/>
                <a:sym typeface="Calibri"/>
              </a:rPr>
              <a:t>Il s'agit de prendre le temps d'explorer les destinations à son propre rythme, de s'immerger dans les paysages environnants et de se déconnecter complètement.</a:t>
            </a:r>
          </a:p>
        </p:txBody>
      </p:sp>
      <p:sp>
        <p:nvSpPr>
          <p:cNvPr id="4" name="Platshållare för text 3">
            <a:extLst>
              <a:ext uri="{FF2B5EF4-FFF2-40B4-BE49-F238E27FC236}">
                <a16:creationId xmlns:a16="http://schemas.microsoft.com/office/drawing/2014/main" id="{938AC73B-FCC6-5C02-C9A0-2AE8C89A3412}"/>
              </a:ext>
            </a:extLst>
          </p:cNvPr>
          <p:cNvSpPr>
            <a:spLocks noGrp="1"/>
          </p:cNvSpPr>
          <p:nvPr>
            <p:ph type="body" idx="1"/>
          </p:nvPr>
        </p:nvSpPr>
        <p:spPr/>
        <p:txBody>
          <a:bodyPr/>
          <a:lstStyle/>
          <a:p>
            <a:endParaRPr lang="sv-SE"/>
          </a:p>
        </p:txBody>
      </p:sp>
      <p:sp>
        <p:nvSpPr>
          <p:cNvPr id="7" name="Platshållare för text 6">
            <a:extLst>
              <a:ext uri="{FF2B5EF4-FFF2-40B4-BE49-F238E27FC236}">
                <a16:creationId xmlns:a16="http://schemas.microsoft.com/office/drawing/2014/main" id="{21456973-3EB9-DB9A-0C4B-5A6BED232149}"/>
              </a:ext>
            </a:extLst>
          </p:cNvPr>
          <p:cNvSpPr>
            <a:spLocks noGrp="1"/>
          </p:cNvSpPr>
          <p:nvPr>
            <p:ph type="body" idx="2"/>
          </p:nvPr>
        </p:nvSpPr>
        <p:spPr/>
        <p:txBody>
          <a:bodyPr/>
          <a:lstStyle/>
          <a:p>
            <a:endParaRPr lang="sv-SE"/>
          </a:p>
        </p:txBody>
      </p:sp>
      <p:sp>
        <p:nvSpPr>
          <p:cNvPr id="8" name="Google Shape;379;p64">
            <a:extLst>
              <a:ext uri="{FF2B5EF4-FFF2-40B4-BE49-F238E27FC236}">
                <a16:creationId xmlns:a16="http://schemas.microsoft.com/office/drawing/2014/main" id="{C704204F-4B83-E27C-C5F7-39FA391A228D}"/>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endParaRPr sz="1051" dirty="0">
              <a:solidFill>
                <a:srgbClr val="8AC039"/>
              </a:solidFill>
            </a:endParaRPr>
          </a:p>
        </p:txBody>
      </p:sp>
      <p:sp>
        <p:nvSpPr>
          <p:cNvPr id="9" name="Google Shape;456;p68">
            <a:extLst>
              <a:ext uri="{FF2B5EF4-FFF2-40B4-BE49-F238E27FC236}">
                <a16:creationId xmlns:a16="http://schemas.microsoft.com/office/drawing/2014/main" id="{25FB4062-135B-CE77-C854-5368E8BDADE4}"/>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err="1"/>
              <a:t>Tourisme</a:t>
            </a:r>
            <a:r>
              <a:rPr lang="en-GB" sz="2400" dirty="0"/>
              <a:t> Durable</a:t>
            </a:r>
          </a:p>
        </p:txBody>
      </p:sp>
      <p:sp>
        <p:nvSpPr>
          <p:cNvPr id="10" name="Google Shape;457;p68">
            <a:extLst>
              <a:ext uri="{FF2B5EF4-FFF2-40B4-BE49-F238E27FC236}">
                <a16:creationId xmlns:a16="http://schemas.microsoft.com/office/drawing/2014/main" id="{DE4EB1F6-3E64-4A75-D413-98C3D3D046DD}"/>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1C</a:t>
            </a:r>
            <a:endParaRPr lang="en-GB" dirty="0">
              <a:solidFill>
                <a:schemeClr val="bg1"/>
              </a:solidFill>
            </a:endParaRPr>
          </a:p>
        </p:txBody>
      </p:sp>
      <p:cxnSp>
        <p:nvCxnSpPr>
          <p:cNvPr id="11" name="Google Shape;599;p72">
            <a:extLst>
              <a:ext uri="{FF2B5EF4-FFF2-40B4-BE49-F238E27FC236}">
                <a16:creationId xmlns:a16="http://schemas.microsoft.com/office/drawing/2014/main" id="{98408F16-4F63-3CE8-FD82-486388C1038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3" name="Image 2">
            <a:extLst>
              <a:ext uri="{FF2B5EF4-FFF2-40B4-BE49-F238E27FC236}">
                <a16:creationId xmlns:a16="http://schemas.microsoft.com/office/drawing/2014/main" id="{5AC05DD1-67A0-C46F-9CB7-F2CF12866F93}"/>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136502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60">
          <a:extLst>
            <a:ext uri="{FF2B5EF4-FFF2-40B4-BE49-F238E27FC236}">
              <a16:creationId xmlns:a16="http://schemas.microsoft.com/office/drawing/2014/main" id="{39F7C2F8-31D0-0434-1B3D-D63EF9B2047F}"/>
            </a:ext>
          </a:extLst>
        </p:cNvPr>
        <p:cNvGrpSpPr/>
        <p:nvPr/>
      </p:nvGrpSpPr>
      <p:grpSpPr>
        <a:xfrm>
          <a:off x="0" y="0"/>
          <a:ext cx="0" cy="0"/>
          <a:chOff x="0" y="0"/>
          <a:chExt cx="0" cy="0"/>
        </a:xfrm>
      </p:grpSpPr>
      <p:sp>
        <p:nvSpPr>
          <p:cNvPr id="2" name="Google Shape;565;p71">
            <a:extLst>
              <a:ext uri="{FF2B5EF4-FFF2-40B4-BE49-F238E27FC236}">
                <a16:creationId xmlns:a16="http://schemas.microsoft.com/office/drawing/2014/main" id="{73EC1306-0847-AE94-A7D4-37C18FB50DA7}"/>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588F92"/>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862" name="Google Shape;862;p79">
            <a:extLst>
              <a:ext uri="{FF2B5EF4-FFF2-40B4-BE49-F238E27FC236}">
                <a16:creationId xmlns:a16="http://schemas.microsoft.com/office/drawing/2014/main" id="{CE7F3784-A602-5AE5-7140-55C32FEC1263}"/>
              </a:ext>
            </a:extLst>
          </p:cNvPr>
          <p:cNvSpPr txBox="1"/>
          <p:nvPr/>
        </p:nvSpPr>
        <p:spPr>
          <a:xfrm>
            <a:off x="1238436" y="1943908"/>
            <a:ext cx="3761048" cy="2299817"/>
          </a:xfrm>
          <a:prstGeom prst="rect">
            <a:avLst/>
          </a:prstGeom>
          <a:noFill/>
          <a:ln>
            <a:noFill/>
          </a:ln>
        </p:spPr>
        <p:txBody>
          <a:bodyPr spcFirstLastPara="1" wrap="square" lIns="91426" tIns="45700" rIns="91426" bIns="45700" anchor="t" anchorCtr="0">
            <a:normAutofit/>
          </a:bodyPr>
          <a:lstStyle/>
          <a:p>
            <a:pPr>
              <a:lnSpc>
                <a:spcPct val="80444"/>
              </a:lnSpc>
            </a:pPr>
            <a:r>
              <a:rPr lang="it" sz="4000" dirty="0">
                <a:solidFill>
                  <a:schemeClr val="lt1"/>
                </a:solidFill>
                <a:latin typeface="Calibri"/>
                <a:ea typeface="Calibri"/>
                <a:cs typeface="Calibri"/>
                <a:sym typeface="Calibri"/>
              </a:rPr>
              <a:t>L'écotourisme</a:t>
            </a:r>
            <a:endParaRPr sz="1200" dirty="0"/>
          </a:p>
        </p:txBody>
      </p:sp>
      <p:sp>
        <p:nvSpPr>
          <p:cNvPr id="863" name="Google Shape;863;p79">
            <a:extLst>
              <a:ext uri="{FF2B5EF4-FFF2-40B4-BE49-F238E27FC236}">
                <a16:creationId xmlns:a16="http://schemas.microsoft.com/office/drawing/2014/main" id="{6B814840-B530-A62F-310E-587601579A97}"/>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a:solidFill>
                  <a:schemeClr val="lt1"/>
                </a:solidFill>
                <a:latin typeface="Calibri"/>
                <a:cs typeface="Calibri"/>
                <a:sym typeface="Calibri"/>
              </a:rPr>
              <a:t>1D</a:t>
            </a:r>
            <a:endParaRPr sz="1401"/>
          </a:p>
        </p:txBody>
      </p:sp>
      <p:cxnSp>
        <p:nvCxnSpPr>
          <p:cNvPr id="864" name="Google Shape;864;p79">
            <a:extLst>
              <a:ext uri="{FF2B5EF4-FFF2-40B4-BE49-F238E27FC236}">
                <a16:creationId xmlns:a16="http://schemas.microsoft.com/office/drawing/2014/main" id="{5C7F62E7-4384-1EF5-4980-B227538165B2}"/>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865" name="Google Shape;865;p79">
            <a:extLst>
              <a:ext uri="{FF2B5EF4-FFF2-40B4-BE49-F238E27FC236}">
                <a16:creationId xmlns:a16="http://schemas.microsoft.com/office/drawing/2014/main" id="{E02A5E4F-11D0-183B-3615-2AA0F1DFD79D}"/>
              </a:ext>
            </a:extLst>
          </p:cNvPr>
          <p:cNvSpPr/>
          <p:nvPr/>
        </p:nvSpPr>
        <p:spPr>
          <a:xfrm>
            <a:off x="5029200" y="-596900"/>
            <a:ext cx="4649958" cy="4785585"/>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866" name="Google Shape;866;p79">
            <a:extLst>
              <a:ext uri="{FF2B5EF4-FFF2-40B4-BE49-F238E27FC236}">
                <a16:creationId xmlns:a16="http://schemas.microsoft.com/office/drawing/2014/main" id="{4DD50AA4-06D7-9707-4ACB-53A612DD8A6E}"/>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47</a:t>
            </a:fld>
            <a:endParaRPr sz="1600">
              <a:solidFill>
                <a:srgbClr val="8AC03B"/>
              </a:solidFill>
              <a:latin typeface="Calibri"/>
              <a:ea typeface="Calibri"/>
              <a:cs typeface="Calibri"/>
              <a:sym typeface="Calibri"/>
            </a:endParaRPr>
          </a:p>
        </p:txBody>
      </p:sp>
      <p:grpSp>
        <p:nvGrpSpPr>
          <p:cNvPr id="867" name="Google Shape;867;p79">
            <a:extLst>
              <a:ext uri="{FF2B5EF4-FFF2-40B4-BE49-F238E27FC236}">
                <a16:creationId xmlns:a16="http://schemas.microsoft.com/office/drawing/2014/main" id="{A300D0AF-4195-7291-7D6C-7A921A824A6A}"/>
              </a:ext>
            </a:extLst>
          </p:cNvPr>
          <p:cNvGrpSpPr/>
          <p:nvPr/>
        </p:nvGrpSpPr>
        <p:grpSpPr>
          <a:xfrm>
            <a:off x="431486" y="3152522"/>
            <a:ext cx="1771886" cy="1650832"/>
            <a:chOff x="16392163" y="830616"/>
            <a:chExt cx="989004" cy="921436"/>
          </a:xfrm>
        </p:grpSpPr>
        <p:grpSp>
          <p:nvGrpSpPr>
            <p:cNvPr id="868" name="Google Shape;868;p79">
              <a:extLst>
                <a:ext uri="{FF2B5EF4-FFF2-40B4-BE49-F238E27FC236}">
                  <a16:creationId xmlns:a16="http://schemas.microsoft.com/office/drawing/2014/main" id="{12313C24-20EE-CFF4-FD7F-4A9698C499EB}"/>
                </a:ext>
              </a:extLst>
            </p:cNvPr>
            <p:cNvGrpSpPr/>
            <p:nvPr/>
          </p:nvGrpSpPr>
          <p:grpSpPr>
            <a:xfrm>
              <a:off x="16489549" y="926221"/>
              <a:ext cx="729567" cy="728577"/>
              <a:chOff x="16489549" y="926221"/>
              <a:chExt cx="729567" cy="728577"/>
            </a:xfrm>
          </p:grpSpPr>
          <p:sp>
            <p:nvSpPr>
              <p:cNvPr id="869" name="Google Shape;869;p79">
                <a:extLst>
                  <a:ext uri="{FF2B5EF4-FFF2-40B4-BE49-F238E27FC236}">
                    <a16:creationId xmlns:a16="http://schemas.microsoft.com/office/drawing/2014/main" id="{E44284AF-4D1C-A9F7-4C12-F38288D481AE}"/>
                  </a:ext>
                </a:extLst>
              </p:cNvPr>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0" name="Google Shape;870;p79">
                <a:extLst>
                  <a:ext uri="{FF2B5EF4-FFF2-40B4-BE49-F238E27FC236}">
                    <a16:creationId xmlns:a16="http://schemas.microsoft.com/office/drawing/2014/main" id="{F7F35B03-3138-6468-0593-E8F7EC030B78}"/>
                  </a:ext>
                </a:extLst>
              </p:cNvPr>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1" name="Google Shape;871;p79">
                <a:extLst>
                  <a:ext uri="{FF2B5EF4-FFF2-40B4-BE49-F238E27FC236}">
                    <a16:creationId xmlns:a16="http://schemas.microsoft.com/office/drawing/2014/main" id="{02EAD723-B096-E433-D3D4-75CCB5EA5342}"/>
                  </a:ext>
                </a:extLst>
              </p:cNvPr>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2" name="Google Shape;872;p79">
                <a:extLst>
                  <a:ext uri="{FF2B5EF4-FFF2-40B4-BE49-F238E27FC236}">
                    <a16:creationId xmlns:a16="http://schemas.microsoft.com/office/drawing/2014/main" id="{A6F3B1CB-81B6-250D-001E-A16006A22FDC}"/>
                  </a:ext>
                </a:extLst>
              </p:cNvPr>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3" name="Google Shape;873;p79">
                <a:extLst>
                  <a:ext uri="{FF2B5EF4-FFF2-40B4-BE49-F238E27FC236}">
                    <a16:creationId xmlns:a16="http://schemas.microsoft.com/office/drawing/2014/main" id="{7958232F-5E6A-EC11-9636-5AC65F0A3400}"/>
                  </a:ext>
                </a:extLst>
              </p:cNvPr>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4" name="Google Shape;874;p79">
                <a:extLst>
                  <a:ext uri="{FF2B5EF4-FFF2-40B4-BE49-F238E27FC236}">
                    <a16:creationId xmlns:a16="http://schemas.microsoft.com/office/drawing/2014/main" id="{D51E084A-F66A-C8F7-75FA-7D06E98D290C}"/>
                  </a:ext>
                </a:extLst>
              </p:cNvPr>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875" name="Google Shape;875;p79">
              <a:extLst>
                <a:ext uri="{FF2B5EF4-FFF2-40B4-BE49-F238E27FC236}">
                  <a16:creationId xmlns:a16="http://schemas.microsoft.com/office/drawing/2014/main" id="{4CB4440C-5208-5561-8FEE-26E42D1A9002}"/>
                </a:ext>
              </a:extLst>
            </p:cNvPr>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a:p>
          </p:txBody>
        </p:sp>
        <p:sp>
          <p:nvSpPr>
            <p:cNvPr id="876" name="Google Shape;876;p79">
              <a:extLst>
                <a:ext uri="{FF2B5EF4-FFF2-40B4-BE49-F238E27FC236}">
                  <a16:creationId xmlns:a16="http://schemas.microsoft.com/office/drawing/2014/main" id="{C99A38F3-F5CF-5CF8-8ED4-99837F1592C0}"/>
                </a:ext>
              </a:extLst>
            </p:cNvPr>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7" name="Google Shape;877;p79">
              <a:extLst>
                <a:ext uri="{FF2B5EF4-FFF2-40B4-BE49-F238E27FC236}">
                  <a16:creationId xmlns:a16="http://schemas.microsoft.com/office/drawing/2014/main" id="{CE5CB2F7-1F5E-49E1-4ACE-0E76B77E6D8A}"/>
                </a:ext>
              </a:extLst>
            </p:cNvPr>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8" name="Google Shape;878;p79">
              <a:extLst>
                <a:ext uri="{FF2B5EF4-FFF2-40B4-BE49-F238E27FC236}">
                  <a16:creationId xmlns:a16="http://schemas.microsoft.com/office/drawing/2014/main" id="{B50BB0F7-1688-3CFA-707B-5AF26F01D180}"/>
                </a:ext>
              </a:extLst>
            </p:cNvPr>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880" name="Google Shape;880;p79" descr="A person sitting at a table with a computer and a drink&#10;&#10;Description automatically generated">
            <a:extLst>
              <a:ext uri="{FF2B5EF4-FFF2-40B4-BE49-F238E27FC236}">
                <a16:creationId xmlns:a16="http://schemas.microsoft.com/office/drawing/2014/main" id="{7B5F1BFF-0DD8-1F12-0C87-07B05074C310}"/>
              </a:ext>
            </a:extLst>
          </p:cNvPr>
          <p:cNvPicPr preferRelativeResize="0"/>
          <p:nvPr/>
        </p:nvPicPr>
        <p:blipFill rotWithShape="1">
          <a:blip r:embed="rId3">
            <a:alphaModFix/>
          </a:blip>
          <a:srcRect l="39385"/>
          <a:stretch/>
        </p:blipFill>
        <p:spPr>
          <a:xfrm>
            <a:off x="5270500" y="-309219"/>
            <a:ext cx="4084815" cy="4260629"/>
          </a:xfrm>
          <a:prstGeom prst="flowChartConnector">
            <a:avLst/>
          </a:prstGeom>
          <a:noFill/>
          <a:ln>
            <a:noFill/>
          </a:ln>
        </p:spPr>
      </p:pic>
      <p:pic>
        <p:nvPicPr>
          <p:cNvPr id="879" name="Google Shape;879;p79">
            <a:extLst>
              <a:ext uri="{FF2B5EF4-FFF2-40B4-BE49-F238E27FC236}">
                <a16:creationId xmlns:a16="http://schemas.microsoft.com/office/drawing/2014/main" id="{7E074D70-359D-42BF-E98A-E4A81E157619}"/>
              </a:ext>
            </a:extLst>
          </p:cNvPr>
          <p:cNvPicPr preferRelativeResize="0"/>
          <p:nvPr/>
        </p:nvPicPr>
        <p:blipFill rotWithShape="1">
          <a:blip r:embed="rId4">
            <a:alphaModFix amt="70000"/>
          </a:blip>
          <a:srcRect/>
          <a:stretch/>
        </p:blipFill>
        <p:spPr>
          <a:xfrm rot="-3551750">
            <a:off x="6817623" y="806867"/>
            <a:ext cx="2852618" cy="285261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3" name="Image 2">
            <a:extLst>
              <a:ext uri="{FF2B5EF4-FFF2-40B4-BE49-F238E27FC236}">
                <a16:creationId xmlns:a16="http://schemas.microsoft.com/office/drawing/2014/main" id="{EFD9824C-D99B-00C5-4A51-5AC6BEB2BB29}"/>
              </a:ext>
            </a:extLst>
          </p:cNvPr>
          <p:cNvPicPr>
            <a:picLocks noChangeAspect="1"/>
          </p:cNvPicPr>
          <p:nvPr/>
        </p:nvPicPr>
        <p:blipFill>
          <a:blip r:embed="rId5"/>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9429385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5D1C8549-C6AB-36C5-1656-C49DC077D3B1}"/>
            </a:ext>
          </a:extLst>
        </p:cNvPr>
        <p:cNvGrpSpPr/>
        <p:nvPr/>
      </p:nvGrpSpPr>
      <p:grpSpPr>
        <a:xfrm>
          <a:off x="0" y="0"/>
          <a:ext cx="0" cy="0"/>
          <a:chOff x="0" y="0"/>
          <a:chExt cx="0" cy="0"/>
        </a:xfrm>
      </p:grpSpPr>
      <p:sp>
        <p:nvSpPr>
          <p:cNvPr id="890" name="Google Shape;890;p80">
            <a:extLst>
              <a:ext uri="{FF2B5EF4-FFF2-40B4-BE49-F238E27FC236}">
                <a16:creationId xmlns:a16="http://schemas.microsoft.com/office/drawing/2014/main" id="{9BAA2CCF-6DFF-7FA7-92A3-2BCD101C8C5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48</a:t>
            </a:fld>
            <a:endParaRPr/>
          </a:p>
        </p:txBody>
      </p:sp>
      <p:sp>
        <p:nvSpPr>
          <p:cNvPr id="2" name="Google Shape;344;p3">
            <a:extLst>
              <a:ext uri="{FF2B5EF4-FFF2-40B4-BE49-F238E27FC236}">
                <a16:creationId xmlns:a16="http://schemas.microsoft.com/office/drawing/2014/main" id="{5BEB0B51-C15B-1491-5AA6-FCBB104719BC}"/>
              </a:ext>
            </a:extLst>
          </p:cNvPr>
          <p:cNvSpPr/>
          <p:nvPr/>
        </p:nvSpPr>
        <p:spPr>
          <a:xfrm>
            <a:off x="2504953" y="1393903"/>
            <a:ext cx="6435849"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AC039"/>
                </a:solidFill>
                <a:latin typeface="Calibri" panose="020F0502020204030204" pitchFamily="34" charset="0"/>
                <a:cs typeface="Calibri" panose="020F0502020204030204" pitchFamily="34" charset="0"/>
              </a:rPr>
              <a:t>"Voyage responsable dans les zones naturelles qui préserve l'environnement, soutient le bien-être des populations locales et implique l'interprétation et l'éducation (TIES, 2015).</a:t>
            </a:r>
          </a:p>
          <a:p>
            <a:endParaRPr lang="en-GB" sz="1600" dirty="0">
              <a:solidFill>
                <a:srgbClr val="92D050"/>
              </a:solidFill>
              <a:latin typeface="Calibri" panose="020F0502020204030204" pitchFamily="34" charset="0"/>
              <a:cs typeface="Calibri" panose="020F0502020204030204" pitchFamily="34" charset="0"/>
            </a:endParaRPr>
          </a:p>
          <a:p>
            <a:r>
              <a:rPr lang="en-GB" sz="1600" i="1" dirty="0">
                <a:solidFill>
                  <a:schemeClr val="tx2">
                    <a:lumMod val="50000"/>
                  </a:schemeClr>
                </a:solidFill>
                <a:latin typeface="Calibri" panose="020F0502020204030204" pitchFamily="34" charset="0"/>
                <a:cs typeface="Calibri" panose="020F0502020204030204" pitchFamily="34" charset="0"/>
              </a:rPr>
              <a:t>L'écotourisme consiste à unir la conservation, les communautés et les voyages durables.</a:t>
            </a:r>
          </a:p>
          <a:p>
            <a:endParaRPr lang="en-GB" sz="1600" dirty="0">
              <a:solidFill>
                <a:srgbClr val="92D050"/>
              </a:solidFill>
              <a:latin typeface="Calibri" panose="020F0502020204030204" pitchFamily="34" charset="0"/>
              <a:cs typeface="Calibri" panose="020F0502020204030204" pitchFamily="34" charset="0"/>
            </a:endParaRPr>
          </a:p>
          <a:p>
            <a:r>
              <a:rPr lang="en-GB" sz="1600" b="1" dirty="0">
                <a:solidFill>
                  <a:srgbClr val="FF9934"/>
                </a:solidFill>
                <a:latin typeface="Calibri" panose="020F0502020204030204" pitchFamily="34" charset="0"/>
                <a:cs typeface="Calibri" panose="020F0502020204030204" pitchFamily="34" charset="0"/>
              </a:rPr>
              <a:t>Comment ?</a:t>
            </a:r>
          </a:p>
          <a:p>
            <a:r>
              <a:rPr lang="en-GB" sz="1600" dirty="0">
                <a:solidFill>
                  <a:schemeClr val="tx2">
                    <a:lumMod val="50000"/>
                  </a:schemeClr>
                </a:solidFill>
                <a:latin typeface="Calibri" panose="020F0502020204030204" pitchFamily="34" charset="0"/>
                <a:cs typeface="Calibri" panose="020F0502020204030204" pitchFamily="34" charset="0"/>
              </a:rPr>
              <a:t>En mettant en œuvre les </a:t>
            </a:r>
            <a:r>
              <a:rPr lang="en-GB" sz="1600" b="1" dirty="0">
                <a:solidFill>
                  <a:schemeClr val="tx2">
                    <a:lumMod val="50000"/>
                  </a:schemeClr>
                </a:solidFill>
                <a:latin typeface="Calibri" panose="020F0502020204030204" pitchFamily="34" charset="0"/>
                <a:cs typeface="Calibri" panose="020F0502020204030204" pitchFamily="34" charset="0"/>
              </a:rPr>
              <a:t>principes de l'écotourisme</a:t>
            </a:r>
          </a:p>
        </p:txBody>
      </p:sp>
      <p:grpSp>
        <p:nvGrpSpPr>
          <p:cNvPr id="5" name="Google Shape;1412;p43">
            <a:extLst>
              <a:ext uri="{FF2B5EF4-FFF2-40B4-BE49-F238E27FC236}">
                <a16:creationId xmlns:a16="http://schemas.microsoft.com/office/drawing/2014/main" id="{17CF0FDD-BF77-EC62-72B7-7C87BCF78E93}"/>
              </a:ext>
            </a:extLst>
          </p:cNvPr>
          <p:cNvGrpSpPr/>
          <p:nvPr/>
        </p:nvGrpSpPr>
        <p:grpSpPr>
          <a:xfrm>
            <a:off x="6422110" y="2920273"/>
            <a:ext cx="1557256" cy="1518767"/>
            <a:chOff x="470422" y="650943"/>
            <a:chExt cx="1129013" cy="1101109"/>
          </a:xfrm>
        </p:grpSpPr>
        <p:sp>
          <p:nvSpPr>
            <p:cNvPr id="6" name="Google Shape;1413;p43">
              <a:extLst>
                <a:ext uri="{FF2B5EF4-FFF2-40B4-BE49-F238E27FC236}">
                  <a16:creationId xmlns:a16="http://schemas.microsoft.com/office/drawing/2014/main" id="{78CB90E3-4E90-D09E-E931-322EC5AFD0D4}"/>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 name="Google Shape;1414;p43">
              <a:extLst>
                <a:ext uri="{FF2B5EF4-FFF2-40B4-BE49-F238E27FC236}">
                  <a16:creationId xmlns:a16="http://schemas.microsoft.com/office/drawing/2014/main" id="{A0B0C95F-79C9-DBD3-E338-3CEDFDEC0EC2}"/>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 name="Google Shape;1415;p43">
              <a:extLst>
                <a:ext uri="{FF2B5EF4-FFF2-40B4-BE49-F238E27FC236}">
                  <a16:creationId xmlns:a16="http://schemas.microsoft.com/office/drawing/2014/main" id="{323C59ED-6439-CD4A-FBB2-3AC237F9399B}"/>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 name="Google Shape;1416;p43">
              <a:extLst>
                <a:ext uri="{FF2B5EF4-FFF2-40B4-BE49-F238E27FC236}">
                  <a16:creationId xmlns:a16="http://schemas.microsoft.com/office/drawing/2014/main" id="{F01ADC97-F6C8-8D0D-1C61-8DBC44A9D07A}"/>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0" name="Google Shape;1417;p43">
              <a:extLst>
                <a:ext uri="{FF2B5EF4-FFF2-40B4-BE49-F238E27FC236}">
                  <a16:creationId xmlns:a16="http://schemas.microsoft.com/office/drawing/2014/main" id="{1F1FE73A-D57D-9AFF-9BEF-769CA8BEBF66}"/>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1" name="Google Shape;1418;p43">
              <a:extLst>
                <a:ext uri="{FF2B5EF4-FFF2-40B4-BE49-F238E27FC236}">
                  <a16:creationId xmlns:a16="http://schemas.microsoft.com/office/drawing/2014/main" id="{ACD9B9D4-8442-575B-6352-D8353F8E58AC}"/>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2" name="Google Shape;1419;p43">
              <a:extLst>
                <a:ext uri="{FF2B5EF4-FFF2-40B4-BE49-F238E27FC236}">
                  <a16:creationId xmlns:a16="http://schemas.microsoft.com/office/drawing/2014/main" id="{EF7AA578-0D4D-A9FD-78AC-16D6F33F96B0}"/>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3" name="Google Shape;1420;p43">
              <a:extLst>
                <a:ext uri="{FF2B5EF4-FFF2-40B4-BE49-F238E27FC236}">
                  <a16:creationId xmlns:a16="http://schemas.microsoft.com/office/drawing/2014/main" id="{E2512500-DC57-7EFD-A0EE-92ED022A3C2C}"/>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 name="Google Shape;1421;p43">
              <a:extLst>
                <a:ext uri="{FF2B5EF4-FFF2-40B4-BE49-F238E27FC236}">
                  <a16:creationId xmlns:a16="http://schemas.microsoft.com/office/drawing/2014/main" id="{6812635A-EB47-FE29-2FD3-4580198CA7E4}"/>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7" name="Google Shape;594;p72">
            <a:extLst>
              <a:ext uri="{FF2B5EF4-FFF2-40B4-BE49-F238E27FC236}">
                <a16:creationId xmlns:a16="http://schemas.microsoft.com/office/drawing/2014/main" id="{5D724A5E-35AA-FDA0-73A0-311F40416841}"/>
              </a:ext>
            </a:extLst>
          </p:cNvPr>
          <p:cNvSpPr txBox="1">
            <a:spLocks/>
          </p:cNvSpPr>
          <p:nvPr/>
        </p:nvSpPr>
        <p:spPr>
          <a:xfrm>
            <a:off x="2407981" y="513233"/>
            <a:ext cx="6391073"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De quoi parlons-nous </a:t>
            </a:r>
            <a:r>
              <a:rPr lang="sv-SE" dirty="0">
                <a:solidFill>
                  <a:srgbClr val="8AC039"/>
                </a:solidFill>
              </a:rPr>
              <a:t>?</a:t>
            </a:r>
          </a:p>
        </p:txBody>
      </p:sp>
      <p:sp>
        <p:nvSpPr>
          <p:cNvPr id="22" name="Google Shape;379;p64">
            <a:extLst>
              <a:ext uri="{FF2B5EF4-FFF2-40B4-BE49-F238E27FC236}">
                <a16:creationId xmlns:a16="http://schemas.microsoft.com/office/drawing/2014/main" id="{3C1286FD-3EFF-A87A-672C-720BF6AD5B36}"/>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23" name="Google Shape;456;p68">
            <a:extLst>
              <a:ext uri="{FF2B5EF4-FFF2-40B4-BE49-F238E27FC236}">
                <a16:creationId xmlns:a16="http://schemas.microsoft.com/office/drawing/2014/main" id="{3E8D3EE9-01E0-DFA8-897B-880AF41869B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Ecotourisme</a:t>
            </a:r>
          </a:p>
        </p:txBody>
      </p:sp>
      <p:sp>
        <p:nvSpPr>
          <p:cNvPr id="24" name="Google Shape;457;p68">
            <a:extLst>
              <a:ext uri="{FF2B5EF4-FFF2-40B4-BE49-F238E27FC236}">
                <a16:creationId xmlns:a16="http://schemas.microsoft.com/office/drawing/2014/main" id="{C16B01AF-DF73-706A-2E47-D22749FED710}"/>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25" name="Google Shape;599;p72">
            <a:extLst>
              <a:ext uri="{FF2B5EF4-FFF2-40B4-BE49-F238E27FC236}">
                <a16:creationId xmlns:a16="http://schemas.microsoft.com/office/drawing/2014/main" id="{18401644-0DD2-7FF4-23DB-B5938DF84DFC}"/>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3" name="Image 2">
            <a:extLst>
              <a:ext uri="{FF2B5EF4-FFF2-40B4-BE49-F238E27FC236}">
                <a16:creationId xmlns:a16="http://schemas.microsoft.com/office/drawing/2014/main" id="{AEA2A818-B70E-E6E0-24ED-6F8F803D6C10}"/>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2688352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0553586D-EC8B-21C1-2BF3-0E6AFB785C60}"/>
            </a:ext>
          </a:extLst>
        </p:cNvPr>
        <p:cNvGrpSpPr/>
        <p:nvPr/>
      </p:nvGrpSpPr>
      <p:grpSpPr>
        <a:xfrm>
          <a:off x="0" y="0"/>
          <a:ext cx="0" cy="0"/>
          <a:chOff x="0" y="0"/>
          <a:chExt cx="0" cy="0"/>
        </a:xfrm>
      </p:grpSpPr>
      <p:sp>
        <p:nvSpPr>
          <p:cNvPr id="889" name="Google Shape;889;p80">
            <a:extLst>
              <a:ext uri="{FF2B5EF4-FFF2-40B4-BE49-F238E27FC236}">
                <a16:creationId xmlns:a16="http://schemas.microsoft.com/office/drawing/2014/main" id="{6C68C6DE-B2BC-7AA3-4C96-EA5B869BCAF8}"/>
              </a:ext>
            </a:extLst>
          </p:cNvPr>
          <p:cNvSpPr txBox="1"/>
          <p:nvPr/>
        </p:nvSpPr>
        <p:spPr>
          <a:xfrm>
            <a:off x="2504953" y="1245580"/>
            <a:ext cx="6371418" cy="3092088"/>
          </a:xfrm>
          <a:prstGeom prst="rect">
            <a:avLst/>
          </a:prstGeom>
          <a:noFill/>
          <a:ln>
            <a:noFill/>
          </a:ln>
        </p:spPr>
        <p:txBody>
          <a:bodyPr spcFirstLastPara="1" wrap="square" lIns="91426" tIns="45700" rIns="91426" bIns="45700" anchor="t" anchorCtr="0">
            <a:spAutoFit/>
          </a:bodyPr>
          <a:lstStyle/>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Minimiser les impacts physiques, sociaux, </a:t>
            </a:r>
            <a:r>
              <a:rPr lang="en-GB" sz="1401" dirty="0" err="1">
                <a:solidFill>
                  <a:srgbClr val="6D6E71"/>
                </a:solidFill>
                <a:latin typeface="Calibri"/>
                <a:ea typeface="Calibri"/>
                <a:cs typeface="Calibri"/>
                <a:sym typeface="Calibri"/>
              </a:rPr>
              <a:t>comportementaux </a:t>
            </a:r>
            <a:r>
              <a:rPr lang="en-GB" sz="1401" dirty="0">
                <a:solidFill>
                  <a:srgbClr val="6D6E71"/>
                </a:solidFill>
                <a:latin typeface="Calibri"/>
                <a:ea typeface="Calibri"/>
                <a:cs typeface="Calibri"/>
                <a:sym typeface="Calibri"/>
              </a:rPr>
              <a:t>et psychologiques.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Sensibiliser au respect de l'environnement et de la culture.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Offrir une expérience positive aux visiteurs et aux hôtes.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Fournir des avantages financiers directs pour la conservation.</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Générer des avantages financiers pour la population locale et l'industrie privée.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Offrir aux visiteurs des expériences d'interprétation mémorables qui contribuent à les sensibiliser au climat politique, environnemental et social du pays d'accueil.</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Concevoir, construire et exploiter des installations à faible impact.</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Reconnaître les droits et les croyances spirituelles des populations indigènes de votre communauté et travailler en partenariat avec elles pour leur donner les moyens d'agir.</a:t>
            </a:r>
          </a:p>
          <a:p>
            <a:pPr marL="12701" marR="12701">
              <a:lnSpc>
                <a:spcPct val="105714"/>
              </a:lnSpc>
            </a:pPr>
            <a:r>
              <a:rPr lang="it" sz="1401" dirty="0">
                <a:solidFill>
                  <a:srgbClr val="6D6E71"/>
                </a:solidFill>
                <a:latin typeface="Calibri"/>
                <a:ea typeface="Calibri"/>
                <a:cs typeface="Calibri"/>
                <a:sym typeface="Calibri"/>
              </a:rPr>
              <a:t> </a:t>
            </a:r>
            <a:endParaRPr sz="1401" dirty="0">
              <a:solidFill>
                <a:srgbClr val="6D6E71"/>
              </a:solidFill>
              <a:latin typeface="Calibri"/>
              <a:ea typeface="Calibri"/>
              <a:cs typeface="Calibri"/>
              <a:sym typeface="Calibri"/>
            </a:endParaRPr>
          </a:p>
        </p:txBody>
      </p:sp>
      <p:sp>
        <p:nvSpPr>
          <p:cNvPr id="890" name="Google Shape;890;p80">
            <a:extLst>
              <a:ext uri="{FF2B5EF4-FFF2-40B4-BE49-F238E27FC236}">
                <a16:creationId xmlns:a16="http://schemas.microsoft.com/office/drawing/2014/main" id="{5C2B6604-5F22-3147-EE67-4BAC11ACA5B4}"/>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49</a:t>
            </a:fld>
            <a:endParaRPr/>
          </a:p>
        </p:txBody>
      </p:sp>
      <p:sp>
        <p:nvSpPr>
          <p:cNvPr id="16" name="Google Shape;594;p72">
            <a:extLst>
              <a:ext uri="{FF2B5EF4-FFF2-40B4-BE49-F238E27FC236}">
                <a16:creationId xmlns:a16="http://schemas.microsoft.com/office/drawing/2014/main" id="{E59DAC0A-F6D7-DC3E-24D8-2192E91EB714}"/>
              </a:ext>
            </a:extLst>
          </p:cNvPr>
          <p:cNvSpPr txBox="1">
            <a:spLocks/>
          </p:cNvSpPr>
          <p:nvPr/>
        </p:nvSpPr>
        <p:spPr>
          <a:xfrm>
            <a:off x="2560451" y="571203"/>
            <a:ext cx="6335576"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8AC039"/>
                </a:solidFill>
              </a:rPr>
              <a:t>Les </a:t>
            </a:r>
            <a:r>
              <a:rPr lang="sv-SE" dirty="0" err="1">
                <a:solidFill>
                  <a:srgbClr val="8AC039"/>
                </a:solidFill>
              </a:rPr>
              <a:t>principes de l'</a:t>
            </a:r>
            <a:r>
              <a:rPr lang="sv-SE" dirty="0">
                <a:solidFill>
                  <a:srgbClr val="8AC039"/>
                </a:solidFill>
              </a:rPr>
              <a:t>écotourisme </a:t>
            </a:r>
          </a:p>
        </p:txBody>
      </p:sp>
      <p:sp>
        <p:nvSpPr>
          <p:cNvPr id="6" name="Google Shape;379;p64">
            <a:extLst>
              <a:ext uri="{FF2B5EF4-FFF2-40B4-BE49-F238E27FC236}">
                <a16:creationId xmlns:a16="http://schemas.microsoft.com/office/drawing/2014/main" id="{8EFE2845-3DEA-5B8A-5B53-998EE996892C}"/>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7" name="Google Shape;456;p68">
            <a:extLst>
              <a:ext uri="{FF2B5EF4-FFF2-40B4-BE49-F238E27FC236}">
                <a16:creationId xmlns:a16="http://schemas.microsoft.com/office/drawing/2014/main" id="{DBFE689A-ABAF-2F28-DBF1-2E5483405FDF}"/>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Ecotourisme</a:t>
            </a:r>
          </a:p>
        </p:txBody>
      </p:sp>
      <p:sp>
        <p:nvSpPr>
          <p:cNvPr id="8" name="Google Shape;457;p68">
            <a:extLst>
              <a:ext uri="{FF2B5EF4-FFF2-40B4-BE49-F238E27FC236}">
                <a16:creationId xmlns:a16="http://schemas.microsoft.com/office/drawing/2014/main" id="{473B6B2D-3806-2220-54CD-A3EA66DE5547}"/>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9" name="Google Shape;599;p72">
            <a:extLst>
              <a:ext uri="{FF2B5EF4-FFF2-40B4-BE49-F238E27FC236}">
                <a16:creationId xmlns:a16="http://schemas.microsoft.com/office/drawing/2014/main" id="{21E610BF-4E44-B2B6-2258-CD954B551423}"/>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2" name="Image 1">
            <a:extLst>
              <a:ext uri="{FF2B5EF4-FFF2-40B4-BE49-F238E27FC236}">
                <a16:creationId xmlns:a16="http://schemas.microsoft.com/office/drawing/2014/main" id="{272B44A5-201C-EF59-1050-5C09075131F5}"/>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107893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4F81836C-1F4E-AB3D-4E70-806C933469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7" name="Google Shape;457;p68">
            <a:extLst>
              <a:ext uri="{FF2B5EF4-FFF2-40B4-BE49-F238E27FC236}">
                <a16:creationId xmlns:a16="http://schemas.microsoft.com/office/drawing/2014/main" id="{65B379DA-3BA0-9168-7F57-BD5EA3120DB3}"/>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cxnSp>
        <p:nvCxnSpPr>
          <p:cNvPr id="458" name="Google Shape;458;p68">
            <a:extLst>
              <a:ext uri="{FF2B5EF4-FFF2-40B4-BE49-F238E27FC236}">
                <a16:creationId xmlns:a16="http://schemas.microsoft.com/office/drawing/2014/main" id="{EB2B39DA-30E2-0318-5EFF-F1CC8C4DB11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a:t>
            </a:fld>
            <a:endParaRPr dirty="0"/>
          </a:p>
        </p:txBody>
      </p:sp>
      <p:sp>
        <p:nvSpPr>
          <p:cNvPr id="460" name="Google Shape;460;p68">
            <a:extLst>
              <a:ext uri="{FF2B5EF4-FFF2-40B4-BE49-F238E27FC236}">
                <a16:creationId xmlns:a16="http://schemas.microsoft.com/office/drawing/2014/main" id="{269A259D-0BAE-B98A-BA2C-841E48C70C31}"/>
              </a:ext>
            </a:extLst>
          </p:cNvPr>
          <p:cNvSpPr txBox="1"/>
          <p:nvPr/>
        </p:nvSpPr>
        <p:spPr>
          <a:xfrm>
            <a:off x="2186235" y="1305666"/>
            <a:ext cx="6483202" cy="3180450"/>
          </a:xfrm>
          <a:prstGeom prst="rect">
            <a:avLst/>
          </a:prstGeom>
          <a:noFill/>
          <a:ln>
            <a:noFill/>
          </a:ln>
        </p:spPr>
        <p:txBody>
          <a:bodyPr spcFirstLastPara="1" wrap="square" lIns="0" tIns="10124" rIns="0" bIns="0" anchor="t" anchorCtr="0">
            <a:spAutoFit/>
          </a:bodyPr>
          <a:lstStyle/>
          <a:p>
            <a:pPr rtl="0"/>
            <a:r>
              <a:rPr lang="en-GB" sz="1600" dirty="0">
                <a:solidFill>
                  <a:schemeClr val="tx2">
                    <a:lumMod val="50000"/>
                  </a:schemeClr>
                </a:solidFill>
                <a:latin typeface="Calibri" panose="020F0502020204030204" pitchFamily="34" charset="0"/>
                <a:cs typeface="Calibri" panose="020F0502020204030204" pitchFamily="34" charset="0"/>
              </a:rPr>
              <a:t>Dans ce module, nous nous concentrons sur la durabilité et sur les raisons pour lesquelles elle est importante aujourd'hui. Nous aborderons les limites planétaires, qui sont en quelque sorte les limites de sécurité de ce que l'homme peut faire sur Terre. Ensuite, nous verrons comment nous pouvons tous contribuer à rendre les choses plus durables, à la fois par nous-mêmes et ensemble.</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Nous verrons également d'où vient le concept de durabilité et comment il a évolué au fil du temps. Enfin, nous examinerons les objectifs de développement durable (ODD). Il s'agit d'objectifs fixés par les Nations unies pour rendre le monde plus juste et plus durable d'ici à 2030.</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Nous réfléchirons à la manière dont nous pouvons tous contribuer à faire du monde un endroit meilleur et plus durable pour tous. </a:t>
            </a:r>
            <a:br>
              <a:rPr lang="sv-SE" sz="1401" dirty="0">
                <a:solidFill>
                  <a:schemeClr val="accent3"/>
                </a:solidFill>
              </a:rPr>
            </a:br>
            <a:endParaRPr sz="1401" dirty="0">
              <a:solidFill>
                <a:schemeClr val="accent3"/>
              </a:solidFill>
              <a:latin typeface="Calibri"/>
              <a:ea typeface="Calibri"/>
              <a:cs typeface="Calibri"/>
              <a:sym typeface="Calibri"/>
            </a:endParaRPr>
          </a:p>
        </p:txBody>
      </p:sp>
      <p:pic>
        <p:nvPicPr>
          <p:cNvPr id="8" name="Google Shape;362;p63">
            <a:extLst>
              <a:ext uri="{FF2B5EF4-FFF2-40B4-BE49-F238E27FC236}">
                <a16:creationId xmlns:a16="http://schemas.microsoft.com/office/drawing/2014/main" id="{E7C6E3FF-4672-C0ED-F16B-62F4878403FF}"/>
              </a:ext>
            </a:extLst>
          </p:cNvPr>
          <p:cNvPicPr preferRelativeResize="0"/>
          <p:nvPr/>
        </p:nvPicPr>
        <p:blipFill rotWithShape="1">
          <a:blip r:embed="rId3">
            <a:alphaModFix amt="70000"/>
          </a:blip>
          <a:srcRect/>
          <a:stretch/>
        </p:blipFill>
        <p:spPr>
          <a:xfrm>
            <a:off x="-66182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178B2DA6-A4E1-F893-FDD2-4C4658988933}"/>
              </a:ext>
            </a:extLst>
          </p:cNvPr>
          <p:cNvSpPr txBox="1">
            <a:spLocks/>
          </p:cNvSpPr>
          <p:nvPr/>
        </p:nvSpPr>
        <p:spPr>
          <a:xfrm>
            <a:off x="2115115"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Vue d'ensemble</a:t>
            </a:r>
            <a:endParaRPr lang="sv-SE" dirty="0"/>
          </a:p>
        </p:txBody>
      </p:sp>
      <p:pic>
        <p:nvPicPr>
          <p:cNvPr id="2" name="Image 1">
            <a:extLst>
              <a:ext uri="{FF2B5EF4-FFF2-40B4-BE49-F238E27FC236}">
                <a16:creationId xmlns:a16="http://schemas.microsoft.com/office/drawing/2014/main" id="{D519B5E8-AAFE-AB87-977D-815D7BA57E81}"/>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4A11ABD1-A832-DD07-5ECA-DE36B915170E}"/>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17D682F0-EF18-BA85-DBDC-E303B8FA6BF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967DB1CD-469D-3C26-4477-92A2D3ECA31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67C331AE-8D43-D0D0-03E7-E0E0B4A9C0E9}"/>
              </a:ext>
            </a:extLst>
          </p:cNvPr>
          <p:cNvSpPr txBox="1">
            <a:spLocks noGrp="1"/>
          </p:cNvSpPr>
          <p:nvPr>
            <p:ph type="body" idx="1"/>
          </p:nvPr>
        </p:nvSpPr>
        <p:spPr>
          <a:xfrm>
            <a:off x="489069" y="1523037"/>
            <a:ext cx="8032632"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Comment définissez-vous l'écotourisme sur la base de la définition fournie et pourquoi pensez-vous qu'il est important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Selon vous, quels sont les exemples de la façon dont l'écotourisme peut minimiser les impacts physiques, sociaux, comportementaux et psychologiques sur l'environnement et les communautés locales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Pouvez-vous décrire une expérience positive que vous avez vécue en tant que visiteur ou hôte dans le cadre d'une activité d'écotourisme, et expliquer en quoi elle était conforme aux principes de l'écotourisme ?</a:t>
            </a:r>
          </a:p>
        </p:txBody>
      </p:sp>
      <p:sp>
        <p:nvSpPr>
          <p:cNvPr id="675" name="Google Shape;675;p17">
            <a:extLst>
              <a:ext uri="{FF2B5EF4-FFF2-40B4-BE49-F238E27FC236}">
                <a16:creationId xmlns:a16="http://schemas.microsoft.com/office/drawing/2014/main" id="{6CAE5608-5968-9EA8-2EA0-27B21716D32B}"/>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Prenez le temps de réfléchir aux questions suivantes, puis discutez-en. </a:t>
            </a:r>
          </a:p>
        </p:txBody>
      </p:sp>
      <p:sp>
        <p:nvSpPr>
          <p:cNvPr id="677" name="Google Shape;677;p17">
            <a:extLst>
              <a:ext uri="{FF2B5EF4-FFF2-40B4-BE49-F238E27FC236}">
                <a16:creationId xmlns:a16="http://schemas.microsoft.com/office/drawing/2014/main" id="{D5BEACEB-BF54-7A54-3C84-13F4B258A10C}"/>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84193DD-2D7E-78C5-3239-13BC2D0F831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82F02E6D-CF56-3D17-A752-59960D5F18F7}"/>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BF3CC3B3-4062-0266-4758-527BE0D87F6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42FB7A5-800D-37A7-4EFE-B88AF27253F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1F92FE9-7F96-1181-E5EF-82C2109A04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E4B35EA-0E63-0858-25C2-2EDC695DD19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B6183E8-851D-87A5-E85E-EA15B8C4FCA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1CDB4752-6B4C-A084-5BF2-DFF0997C241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5F886471-3D47-7206-B706-EBD0561D1F5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AF54053-4125-BC91-68AF-34DB687D24C7}"/>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686AEE4-1DC7-E03D-398F-F4E421ACA558}"/>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BF50BA-62AC-1A8F-33C8-EAAC9072A38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61CF3B3-8832-B3D9-C4CB-342CE362C26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DAE18E6-18BA-363F-5647-C6C0B69FB7A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EA00C36E-B3BD-D1A0-5529-96325CB89A5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DDFD660-2092-8B1C-A11E-BA0168B8D73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8D19CBA-19C9-62F4-A00A-A7FF75D69AE0}"/>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E.10</a:t>
            </a:r>
            <a:endParaRPr sz="3000" dirty="0">
              <a:solidFill>
                <a:srgbClr val="FF9934"/>
              </a:solidFill>
            </a:endParaRPr>
          </a:p>
        </p:txBody>
      </p:sp>
      <p:pic>
        <p:nvPicPr>
          <p:cNvPr id="3" name="Image 2">
            <a:extLst>
              <a:ext uri="{FF2B5EF4-FFF2-40B4-BE49-F238E27FC236}">
                <a16:creationId xmlns:a16="http://schemas.microsoft.com/office/drawing/2014/main" id="{099624D6-27CC-9E9E-DEFF-94B5F5405FFC}"/>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8693739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51</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E06384A4-C3B8-47FB-8EBF-3E957B198117}"/>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42425986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ADE88D9B-11EF-D3BE-52FC-BAE7309E989C}"/>
            </a:ext>
          </a:extLst>
        </p:cNvPr>
        <p:cNvGrpSpPr/>
        <p:nvPr/>
      </p:nvGrpSpPr>
      <p:grpSpPr>
        <a:xfrm>
          <a:off x="0" y="0"/>
          <a:ext cx="0" cy="0"/>
          <a:chOff x="0" y="0"/>
          <a:chExt cx="0" cy="0"/>
        </a:xfrm>
      </p:grpSpPr>
      <p:cxnSp>
        <p:nvCxnSpPr>
          <p:cNvPr id="888" name="Google Shape;888;p80">
            <a:extLst>
              <a:ext uri="{FF2B5EF4-FFF2-40B4-BE49-F238E27FC236}">
                <a16:creationId xmlns:a16="http://schemas.microsoft.com/office/drawing/2014/main" id="{148212AB-C519-2419-C4A1-EFCD4A2B24B3}"/>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890" name="Google Shape;890;p80">
            <a:extLst>
              <a:ext uri="{FF2B5EF4-FFF2-40B4-BE49-F238E27FC236}">
                <a16:creationId xmlns:a16="http://schemas.microsoft.com/office/drawing/2014/main" id="{0CE8503E-9117-B593-9E52-4770824F4CC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52</a:t>
            </a:fld>
            <a:endParaRPr/>
          </a:p>
        </p:txBody>
      </p:sp>
      <p:sp>
        <p:nvSpPr>
          <p:cNvPr id="16" name="Google Shape;594;p72">
            <a:extLst>
              <a:ext uri="{FF2B5EF4-FFF2-40B4-BE49-F238E27FC236}">
                <a16:creationId xmlns:a16="http://schemas.microsoft.com/office/drawing/2014/main" id="{8FDD46CE-F065-CEE7-0B36-6B1DD920B23B}"/>
              </a:ext>
            </a:extLst>
          </p:cNvPr>
          <p:cNvSpPr txBox="1">
            <a:spLocks/>
          </p:cNvSpPr>
          <p:nvPr/>
        </p:nvSpPr>
        <p:spPr>
          <a:xfrm>
            <a:off x="2535443" y="571203"/>
            <a:ext cx="6360584"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Activités associées à l'</a:t>
            </a:r>
            <a:r>
              <a:rPr lang="sv-SE" dirty="0">
                <a:solidFill>
                  <a:srgbClr val="8AC039"/>
                </a:solidFill>
              </a:rPr>
              <a:t>écotourisme</a:t>
            </a:r>
          </a:p>
        </p:txBody>
      </p:sp>
      <p:sp>
        <p:nvSpPr>
          <p:cNvPr id="7" name="Google Shape;379;p64">
            <a:extLst>
              <a:ext uri="{FF2B5EF4-FFF2-40B4-BE49-F238E27FC236}">
                <a16:creationId xmlns:a16="http://schemas.microsoft.com/office/drawing/2014/main" id="{13DE4D88-356B-6242-4810-79B48788F7BF}"/>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8" name="Google Shape;456;p68">
            <a:extLst>
              <a:ext uri="{FF2B5EF4-FFF2-40B4-BE49-F238E27FC236}">
                <a16:creationId xmlns:a16="http://schemas.microsoft.com/office/drawing/2014/main" id="{7AD60645-0F56-196E-4F91-F4C026248C46}"/>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Ecotourisme</a:t>
            </a:r>
          </a:p>
        </p:txBody>
      </p:sp>
      <p:sp>
        <p:nvSpPr>
          <p:cNvPr id="9" name="Google Shape;457;p68">
            <a:extLst>
              <a:ext uri="{FF2B5EF4-FFF2-40B4-BE49-F238E27FC236}">
                <a16:creationId xmlns:a16="http://schemas.microsoft.com/office/drawing/2014/main" id="{F869FF59-AF47-A414-099E-322E496109C1}"/>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10" name="Google Shape;599;p72">
            <a:extLst>
              <a:ext uri="{FF2B5EF4-FFF2-40B4-BE49-F238E27FC236}">
                <a16:creationId xmlns:a16="http://schemas.microsoft.com/office/drawing/2014/main" id="{554C8FF0-1721-B8C7-8D10-89CA08526FDF}"/>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15" name="Google Shape;889;p80">
            <a:extLst>
              <a:ext uri="{FF2B5EF4-FFF2-40B4-BE49-F238E27FC236}">
                <a16:creationId xmlns:a16="http://schemas.microsoft.com/office/drawing/2014/main" id="{FCC15810-87D8-A2F8-93B8-B55E52F459B7}"/>
              </a:ext>
            </a:extLst>
          </p:cNvPr>
          <p:cNvSpPr txBox="1"/>
          <p:nvPr/>
        </p:nvSpPr>
        <p:spPr>
          <a:xfrm>
            <a:off x="2485570" y="1386747"/>
            <a:ext cx="6390801" cy="3398353"/>
          </a:xfrm>
          <a:prstGeom prst="rect">
            <a:avLst/>
          </a:prstGeom>
          <a:noFill/>
          <a:ln>
            <a:noFill/>
          </a:ln>
        </p:spPr>
        <p:txBody>
          <a:bodyPr spcFirstLastPara="1" wrap="square" lIns="91426" tIns="45700" rIns="91426" bIns="45700" numCol="2" anchor="t" anchorCtr="0">
            <a:spAutoFit/>
          </a:bodyPr>
          <a:lstStyle/>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Observation de la faune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Observation des oiseaux</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Randonnées dans la nature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Visites guidées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Kayak et canoë</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Plongée </a:t>
            </a:r>
            <a:r>
              <a:rPr lang="en-GB" sz="1401" dirty="0" err="1">
                <a:solidFill>
                  <a:srgbClr val="6D6E71"/>
                </a:solidFill>
                <a:latin typeface="Calibri"/>
                <a:ea typeface="Calibri"/>
                <a:cs typeface="Calibri"/>
                <a:sym typeface="Calibri"/>
              </a:rPr>
              <a:t>en apnée </a:t>
            </a:r>
            <a:r>
              <a:rPr lang="en-GB" sz="1401" dirty="0">
                <a:solidFill>
                  <a:srgbClr val="6D6E71"/>
                </a:solidFill>
                <a:latin typeface="Calibri"/>
                <a:ea typeface="Calibri"/>
                <a:cs typeface="Calibri"/>
                <a:sym typeface="Calibri"/>
              </a:rPr>
              <a:t>et plongée sous-marine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Observation des baleines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Visites aux communautés autochtones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Expériences d'immersion culturelle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Séjours à la ferme et agrotourisme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Visite de la canopée des arbres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Volontariat et projets de conservation</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Camping durable et Glamping</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Séjours en éco-lodge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Ateliers éducatifs et éco-conférences</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Circuits de photographie de la nature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Expériences d'alimentation responsable</a:t>
            </a:r>
          </a:p>
          <a:p>
            <a:pPr marL="298451" marR="12701" indent="-285750">
              <a:spcBef>
                <a:spcPts val="600"/>
              </a:spcBef>
              <a:buFont typeface="Wingdings" pitchFamily="2" charset="2"/>
              <a:buChar char="v"/>
            </a:pPr>
            <a:r>
              <a:rPr lang="en-GB" sz="1401" dirty="0">
                <a:solidFill>
                  <a:srgbClr val="6D6E71"/>
                </a:solidFill>
                <a:latin typeface="Calibri"/>
                <a:ea typeface="Calibri"/>
                <a:cs typeface="Calibri"/>
                <a:sym typeface="Calibri"/>
              </a:rPr>
              <a:t>Activités d'aventure à faible impact</a:t>
            </a:r>
          </a:p>
          <a:p>
            <a:pPr marL="298451" marR="12701" indent="-285750">
              <a:spcBef>
                <a:spcPts val="600"/>
              </a:spcBef>
              <a:buFont typeface="Wingdings" pitchFamily="2" charset="2"/>
              <a:buChar char="§"/>
            </a:pPr>
            <a:endParaRPr sz="1401" dirty="0">
              <a:solidFill>
                <a:srgbClr val="6D6E71"/>
              </a:solidFill>
              <a:latin typeface="Calibri"/>
              <a:ea typeface="Calibri"/>
              <a:cs typeface="Calibri"/>
              <a:sym typeface="Calibri"/>
            </a:endParaRPr>
          </a:p>
        </p:txBody>
      </p:sp>
      <p:pic>
        <p:nvPicPr>
          <p:cNvPr id="2" name="Image 1">
            <a:extLst>
              <a:ext uri="{FF2B5EF4-FFF2-40B4-BE49-F238E27FC236}">
                <a16:creationId xmlns:a16="http://schemas.microsoft.com/office/drawing/2014/main" id="{E1FFCE03-E26A-DEDC-6DCB-11A7E13E8821}"/>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042786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D0C2D8E9-727B-40FB-490E-1CD0F89DD7AA}"/>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6A136972-3200-AEBC-88C8-4ACFB3B5DAC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AF28D162-0C4E-D795-C595-7E7300B8BDE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C1F3AD42-A64D-0341-9FD9-35E92CFF6E13}"/>
              </a:ext>
            </a:extLst>
          </p:cNvPr>
          <p:cNvSpPr txBox="1">
            <a:spLocks noGrp="1"/>
          </p:cNvSpPr>
          <p:nvPr>
            <p:ph type="body" idx="1"/>
          </p:nvPr>
        </p:nvSpPr>
        <p:spPr>
          <a:xfrm>
            <a:off x="489068" y="1395559"/>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Parmi les activités d'écotourisme énumérées, lesquelles correspondent le plus à vos intérêts et pourquoi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Avez-vous déjà eu des expériences d'écotourisme, telles que l'observation de la faune et de la flore ou des expériences d'immersion culturelle ? Si oui, qu'avez-vous le plus apprécié dans ces expériences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Y a-t-il des activités écotouristiques spécifiques de la liste que vous n'avez pas encore essayées mais que vous aimeriez expérimenter à l'avenir ? Si oui, lesquelles et qu'est-ce qui vous attire dans ces activités ?</a:t>
            </a:r>
          </a:p>
        </p:txBody>
      </p:sp>
      <p:sp>
        <p:nvSpPr>
          <p:cNvPr id="675" name="Google Shape;675;p17">
            <a:extLst>
              <a:ext uri="{FF2B5EF4-FFF2-40B4-BE49-F238E27FC236}">
                <a16:creationId xmlns:a16="http://schemas.microsoft.com/office/drawing/2014/main" id="{E8CC7096-668A-86EB-D089-14C887A30CB6}"/>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Exercice : </a:t>
            </a:r>
            <a:r>
              <a:rPr lang="en-GB" sz="1400" b="0" dirty="0">
                <a:solidFill>
                  <a:schemeClr val="tx2">
                    <a:lumMod val="50000"/>
                  </a:schemeClr>
                </a:solidFill>
              </a:rPr>
              <a:t>Prenez le temps de réfléchir aux questions suivantes et notez ce que vous en pensez.</a:t>
            </a:r>
          </a:p>
        </p:txBody>
      </p:sp>
      <p:sp>
        <p:nvSpPr>
          <p:cNvPr id="677" name="Google Shape;677;p17">
            <a:extLst>
              <a:ext uri="{FF2B5EF4-FFF2-40B4-BE49-F238E27FC236}">
                <a16:creationId xmlns:a16="http://schemas.microsoft.com/office/drawing/2014/main" id="{1C792316-FBA4-58C1-5D19-89B2AE2430A2}"/>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4160531-AAF8-3623-0A77-ECA3B928D79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31B716E-7C8A-BD19-6915-F6B4C51C6D9D}"/>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9A725EE-3A52-7CE8-DC6E-86AD5B3C2BF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4590E77-586D-C0D5-0877-DD424114E34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01EE3183-FDAC-8943-EDE1-F0D3CBFE8B8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7188075-5813-D204-0AC5-AE10F2CDE0E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C621B85-BD4B-09EA-A0ED-171DB195BD1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77B024D-2489-F9F6-09F7-5D8E64FD1D3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E2FFF97C-BBE7-9881-7249-9D4E995C55F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488BE0B3-C704-2FEA-4ECE-8300DB47592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2C9F517-33F2-1D51-C1C0-B89AB0928EA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C1840D6-1E36-592C-A4AA-5F44E01F77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F2784DB-1C7E-1A19-30D5-3600CB59065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2A979AA-349D-7920-2757-F6AA2939F6F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13875CC1-A43F-A3DD-8AA9-B6A4C9CAFFF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7D0E13F-B873-281B-335E-3BA68925AF8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24E4114-36E5-9EAB-BD24-F35B2EF8F9DC}"/>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E.11</a:t>
            </a:r>
            <a:endParaRPr sz="3000" dirty="0">
              <a:solidFill>
                <a:srgbClr val="FF9934"/>
              </a:solidFill>
            </a:endParaRPr>
          </a:p>
        </p:txBody>
      </p:sp>
      <p:pic>
        <p:nvPicPr>
          <p:cNvPr id="3" name="Image 2">
            <a:extLst>
              <a:ext uri="{FF2B5EF4-FFF2-40B4-BE49-F238E27FC236}">
                <a16:creationId xmlns:a16="http://schemas.microsoft.com/office/drawing/2014/main" id="{126D6499-4491-CE5A-2505-013D03155E9C}"/>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5653708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54</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E987C102-B3C1-6A61-64AC-069F4F10FD22}"/>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9531121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84">
          <a:extLst>
            <a:ext uri="{FF2B5EF4-FFF2-40B4-BE49-F238E27FC236}">
              <a16:creationId xmlns:a16="http://schemas.microsoft.com/office/drawing/2014/main" id="{750B71F8-ECB1-31F5-3B91-D70079D4A0FE}"/>
            </a:ext>
          </a:extLst>
        </p:cNvPr>
        <p:cNvGrpSpPr/>
        <p:nvPr/>
      </p:nvGrpSpPr>
      <p:grpSpPr>
        <a:xfrm>
          <a:off x="0" y="0"/>
          <a:ext cx="0" cy="0"/>
          <a:chOff x="0" y="0"/>
          <a:chExt cx="0" cy="0"/>
        </a:xfrm>
      </p:grpSpPr>
      <p:sp>
        <p:nvSpPr>
          <p:cNvPr id="889" name="Google Shape;889;p80">
            <a:extLst>
              <a:ext uri="{FF2B5EF4-FFF2-40B4-BE49-F238E27FC236}">
                <a16:creationId xmlns:a16="http://schemas.microsoft.com/office/drawing/2014/main" id="{29103EF2-83A2-A5A0-F4EB-9FD5DD33DA7F}"/>
              </a:ext>
            </a:extLst>
          </p:cNvPr>
          <p:cNvSpPr txBox="1"/>
          <p:nvPr/>
        </p:nvSpPr>
        <p:spPr>
          <a:xfrm>
            <a:off x="2423531" y="1704204"/>
            <a:ext cx="6589232" cy="3279447"/>
          </a:xfrm>
          <a:prstGeom prst="rect">
            <a:avLst/>
          </a:prstGeom>
          <a:noFill/>
          <a:ln>
            <a:noFill/>
          </a:ln>
        </p:spPr>
        <p:txBody>
          <a:bodyPr spcFirstLastPara="1" wrap="square" lIns="91426" tIns="45700" rIns="91426" bIns="45700" anchor="t" anchorCtr="0">
            <a:spAutoFit/>
          </a:bodyPr>
          <a:lstStyle/>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Conservation de l'environnement : encourage la préservation des écosystèmes naturels</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Sensibilisation et éducation : permet aux visiteurs d'en apprendre davantage sur la nature, la conservation et les cultures locales.</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Développement économique local : peut constituer une source importante de revenus pour les communautés locales.</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 Promotion du </a:t>
            </a:r>
            <a:r>
              <a:rPr lang="en-GB" sz="1401" dirty="0" err="1">
                <a:solidFill>
                  <a:srgbClr val="6D6E71"/>
                </a:solidFill>
                <a:latin typeface="Calibri"/>
                <a:ea typeface="Calibri"/>
                <a:cs typeface="Calibri"/>
                <a:sym typeface="Calibri"/>
              </a:rPr>
              <a:t>développement</a:t>
            </a:r>
            <a:r>
              <a:rPr lang="en-GB" sz="1401" dirty="0">
                <a:solidFill>
                  <a:srgbClr val="6D6E71"/>
                </a:solidFill>
                <a:latin typeface="Calibri"/>
                <a:ea typeface="Calibri"/>
                <a:cs typeface="Calibri"/>
                <a:sym typeface="Calibri"/>
              </a:rPr>
              <a:t> durable : encourage les pratiques touristiques respectueuses de l'environnement, telles que la gestion des déchets, la conservation de l'eau, l'utilisation d'énergies renouvelables et la réduction des émissions de carbone.</a:t>
            </a:r>
          </a:p>
          <a:p>
            <a:pPr marL="355601" marR="12701" indent="-342900">
              <a:spcBef>
                <a:spcPts val="600"/>
              </a:spcBef>
              <a:buFont typeface="Wingdings" pitchFamily="2" charset="2"/>
              <a:buChar char="v"/>
            </a:pPr>
            <a:r>
              <a:rPr lang="en-GB" sz="1401" dirty="0">
                <a:solidFill>
                  <a:srgbClr val="6D6E71"/>
                </a:solidFill>
                <a:latin typeface="Calibri"/>
                <a:ea typeface="Calibri"/>
                <a:cs typeface="Calibri"/>
                <a:sym typeface="Calibri"/>
              </a:rPr>
              <a:t>Protection des cultures et des traditions : peut jouer un rôle important dans la préservation des cultures, des traditions et des connaissances locales des populations autochtones.</a:t>
            </a:r>
            <a:endParaRPr sz="1401" dirty="0">
              <a:solidFill>
                <a:srgbClr val="6D6E71"/>
              </a:solidFill>
              <a:latin typeface="Calibri"/>
              <a:ea typeface="Calibri"/>
              <a:cs typeface="Calibri"/>
              <a:sym typeface="Calibri"/>
            </a:endParaRPr>
          </a:p>
        </p:txBody>
      </p:sp>
      <p:sp>
        <p:nvSpPr>
          <p:cNvPr id="890" name="Google Shape;890;p80">
            <a:extLst>
              <a:ext uri="{FF2B5EF4-FFF2-40B4-BE49-F238E27FC236}">
                <a16:creationId xmlns:a16="http://schemas.microsoft.com/office/drawing/2014/main" id="{0EDEABFD-C5F3-D3FC-A0B9-D1C0BC6EBC0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55</a:t>
            </a:fld>
            <a:endParaRPr/>
          </a:p>
        </p:txBody>
      </p:sp>
      <p:sp>
        <p:nvSpPr>
          <p:cNvPr id="16" name="Google Shape;594;p72">
            <a:extLst>
              <a:ext uri="{FF2B5EF4-FFF2-40B4-BE49-F238E27FC236}">
                <a16:creationId xmlns:a16="http://schemas.microsoft.com/office/drawing/2014/main" id="{08E9D23C-EF20-718E-F803-26636EC53B82}"/>
              </a:ext>
            </a:extLst>
          </p:cNvPr>
          <p:cNvSpPr txBox="1">
            <a:spLocks/>
          </p:cNvSpPr>
          <p:nvPr/>
        </p:nvSpPr>
        <p:spPr>
          <a:xfrm>
            <a:off x="2646023" y="571203"/>
            <a:ext cx="6250003"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AC039"/>
                </a:solidFill>
              </a:rPr>
              <a:t>Explorer l</a:t>
            </a:r>
            <a:r>
              <a:rPr lang="sv-SE" dirty="0">
                <a:solidFill>
                  <a:srgbClr val="8AC039"/>
                </a:solidFill>
              </a:rPr>
              <a:t>'</a:t>
            </a:r>
            <a:r>
              <a:rPr lang="sv-SE" dirty="0" err="1">
                <a:solidFill>
                  <a:srgbClr val="8AC039"/>
                </a:solidFill>
              </a:rPr>
              <a:t>importance de l'</a:t>
            </a:r>
            <a:r>
              <a:rPr lang="sv-SE" dirty="0">
                <a:solidFill>
                  <a:srgbClr val="8AC039"/>
                </a:solidFill>
              </a:rPr>
              <a:t>écotourisme</a:t>
            </a:r>
          </a:p>
        </p:txBody>
      </p:sp>
      <p:sp>
        <p:nvSpPr>
          <p:cNvPr id="2" name="textruta 1">
            <a:extLst>
              <a:ext uri="{FF2B5EF4-FFF2-40B4-BE49-F238E27FC236}">
                <a16:creationId xmlns:a16="http://schemas.microsoft.com/office/drawing/2014/main" id="{61F87F2F-3D35-5AC3-52FC-2CF0012EC91A}"/>
              </a:ext>
            </a:extLst>
          </p:cNvPr>
          <p:cNvSpPr txBox="1"/>
          <p:nvPr/>
        </p:nvSpPr>
        <p:spPr>
          <a:xfrm>
            <a:off x="2646022" y="1303685"/>
            <a:ext cx="6366741" cy="338554"/>
          </a:xfrm>
          <a:prstGeom prst="rect">
            <a:avLst/>
          </a:prstGeom>
          <a:noFill/>
        </p:spPr>
        <p:txBody>
          <a:bodyPr wrap="square" rtlCol="0">
            <a:spAutoFit/>
          </a:bodyPr>
          <a:lstStyle/>
          <a:p>
            <a:r>
              <a:rPr lang="en-GB" sz="1600" b="1" dirty="0">
                <a:solidFill>
                  <a:srgbClr val="6D6E71"/>
                </a:solidFill>
                <a:latin typeface="Calibri" panose="020F0502020204030204" pitchFamily="34" charset="0"/>
                <a:cs typeface="Calibri" panose="020F0502020204030204" pitchFamily="34" charset="0"/>
              </a:rPr>
              <a:t>Sur le plan environnemental - Sur le plan social - Sur le plan économique </a:t>
            </a:r>
          </a:p>
        </p:txBody>
      </p:sp>
      <p:sp>
        <p:nvSpPr>
          <p:cNvPr id="7" name="Google Shape;379;p64">
            <a:extLst>
              <a:ext uri="{FF2B5EF4-FFF2-40B4-BE49-F238E27FC236}">
                <a16:creationId xmlns:a16="http://schemas.microsoft.com/office/drawing/2014/main" id="{3E90562A-128F-D6C0-6DC7-E4483F22FC03}"/>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8" name="Google Shape;456;p68">
            <a:extLst>
              <a:ext uri="{FF2B5EF4-FFF2-40B4-BE49-F238E27FC236}">
                <a16:creationId xmlns:a16="http://schemas.microsoft.com/office/drawing/2014/main" id="{974257C7-FC43-907B-A1C6-A54658A7D39B}"/>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L'écotourisme</a:t>
            </a:r>
          </a:p>
        </p:txBody>
      </p:sp>
      <p:sp>
        <p:nvSpPr>
          <p:cNvPr id="9" name="Google Shape;457;p68">
            <a:extLst>
              <a:ext uri="{FF2B5EF4-FFF2-40B4-BE49-F238E27FC236}">
                <a16:creationId xmlns:a16="http://schemas.microsoft.com/office/drawing/2014/main" id="{5AC8BA12-B647-DADE-0E25-CB0E0DA97D79}"/>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10" name="Google Shape;599;p72">
            <a:extLst>
              <a:ext uri="{FF2B5EF4-FFF2-40B4-BE49-F238E27FC236}">
                <a16:creationId xmlns:a16="http://schemas.microsoft.com/office/drawing/2014/main" id="{53E37E58-CEFD-B3BE-4503-B536036A609B}"/>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3" name="Image 2">
            <a:extLst>
              <a:ext uri="{FF2B5EF4-FFF2-40B4-BE49-F238E27FC236}">
                <a16:creationId xmlns:a16="http://schemas.microsoft.com/office/drawing/2014/main" id="{9BFB4491-B2B6-0D59-93A7-9845AD5A4D76}"/>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1302237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B491BA87-BCDF-EDE7-3913-3E88D7E5EF61}"/>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44906A9-19D5-BD19-779E-7448A8438EA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B424334-A266-2044-85D2-9F8F9673940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C3D289AB-855A-92A4-534D-5B5C2B03CE67}"/>
              </a:ext>
            </a:extLst>
          </p:cNvPr>
          <p:cNvSpPr txBox="1">
            <a:spLocks noGrp="1"/>
          </p:cNvSpPr>
          <p:nvPr>
            <p:ph type="body" idx="1"/>
          </p:nvPr>
        </p:nvSpPr>
        <p:spPr>
          <a:xfrm>
            <a:off x="489068" y="1395559"/>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Quel aspect de l'importance de l'écotourisme résonne le plus pour vous - conservation de l'environnement, sensibilisation et éducation, développement économique local, promotion de la durabilité ou protection des cultures et des traditions - et pourquoi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Avez-vous eu des expériences antérieures avec des activités d'écotourisme qui correspondent à ces aspects significatifs ? Si oui, comment ces expériences ont-elles influencé votre point de vue sur l'écotourisme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Existe-t-il des destinations ou des initiatives écotouristiques spécifiques que vous trouvez particulièrement intéressantes en termes de contribution à la conservation de l'environnement, au développement économique local ou à la préservation de la culture ? Si oui, qu'est-ce qui vous attire vers ces destinations ?</a:t>
            </a:r>
          </a:p>
          <a:p>
            <a:pPr marL="285753" indent="-285753">
              <a:lnSpc>
                <a:spcPct val="100000"/>
              </a:lnSpc>
              <a:buFont typeface="Wingdings" pitchFamily="2" charset="2"/>
              <a:buChar char="Ø"/>
            </a:pPr>
            <a:endParaRPr lang="en-GB" sz="1401" dirty="0"/>
          </a:p>
        </p:txBody>
      </p:sp>
      <p:sp>
        <p:nvSpPr>
          <p:cNvPr id="675" name="Google Shape;675;p17">
            <a:extLst>
              <a:ext uri="{FF2B5EF4-FFF2-40B4-BE49-F238E27FC236}">
                <a16:creationId xmlns:a16="http://schemas.microsoft.com/office/drawing/2014/main" id="{1196C027-3A72-A3B7-A720-0E454F001204}"/>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Exercice : </a:t>
            </a:r>
            <a:r>
              <a:rPr lang="en-GB" sz="1400" b="0" dirty="0">
                <a:solidFill>
                  <a:schemeClr val="tx2">
                    <a:lumMod val="50000"/>
                  </a:schemeClr>
                </a:solidFill>
              </a:rPr>
              <a:t>Prenez le temps de réfléchir aux questions suivantes et notez ce que vous en pensez.</a:t>
            </a:r>
          </a:p>
        </p:txBody>
      </p:sp>
      <p:sp>
        <p:nvSpPr>
          <p:cNvPr id="677" name="Google Shape;677;p17">
            <a:extLst>
              <a:ext uri="{FF2B5EF4-FFF2-40B4-BE49-F238E27FC236}">
                <a16:creationId xmlns:a16="http://schemas.microsoft.com/office/drawing/2014/main" id="{408A8829-60C9-2611-69FB-ABCD443AFD8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AE87973-0C9F-C462-0BEA-65B43099776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27A3622-E3D8-765D-9CC1-C9ED52B97A8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655C6A4-E886-9B17-8D8D-7D78AB2D7D19}"/>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2D6E34FF-7D03-828E-4726-A6A01552A30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07D029EC-6574-4DA0-67D0-774FC826247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051D262-6B37-35D8-94B3-2ED297AA40C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8EE2558-6AE4-48D2-8563-175AE124F1B6}"/>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1DCF9D7-6788-24BA-7FF8-4E0F2E8A3B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2D25E75F-773B-C376-1D0B-3D7B6E4D367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ECCD6E2F-108F-882B-D015-1ED1BEB930C0}"/>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C9E9E06-5C1B-4053-5424-260139B947B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0FBAD33F-DF13-AFDC-F52B-60275677BB9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08FF5CB-9E16-5084-9DD2-914EACD03FF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01CC9EC-E25A-33C6-B05E-82BED1FAE70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C926554E-267E-E9F7-5E57-226B0B1A322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F07EFF54-DA5A-9677-35B9-FACEAD2B3DE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70DEBA7B-C503-3B3D-C60C-374AE81943C6}"/>
              </a:ext>
            </a:extLst>
          </p:cNvPr>
          <p:cNvSpPr txBox="1"/>
          <p:nvPr/>
        </p:nvSpPr>
        <p:spPr>
          <a:xfrm>
            <a:off x="46764" y="4662267"/>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E.12</a:t>
            </a:r>
            <a:endParaRPr sz="3000" dirty="0">
              <a:solidFill>
                <a:srgbClr val="FF9934"/>
              </a:solidFill>
            </a:endParaRPr>
          </a:p>
        </p:txBody>
      </p:sp>
      <p:pic>
        <p:nvPicPr>
          <p:cNvPr id="3" name="Image 2">
            <a:extLst>
              <a:ext uri="{FF2B5EF4-FFF2-40B4-BE49-F238E27FC236}">
                <a16:creationId xmlns:a16="http://schemas.microsoft.com/office/drawing/2014/main" id="{B96D9477-FC6B-A364-D0C4-480B1B4D2E02}"/>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1705765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57</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A5E01C7F-249E-374F-3881-E39E06A5E936}"/>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5126966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1C2C625-F00E-6E14-0FFF-BBA2A469DB08}"/>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7E516D07-4FA3-EB8E-0A0B-8AA345ACC6D8}"/>
              </a:ext>
            </a:extLst>
          </p:cNvPr>
          <p:cNvSpPr txBox="1"/>
          <p:nvPr/>
        </p:nvSpPr>
        <p:spPr>
          <a:xfrm>
            <a:off x="2614917" y="718734"/>
            <a:ext cx="6301715" cy="3703542"/>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Biodiversité et conservation</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Écotourisme marin et côtier</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Tourisme de montagne</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Écotourisme forestier</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Tourisme dans le désert</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Écotourisme rural et communautaire</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Tourisme d'aventure et écotourisme actif</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Ecotourisme éducatif</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Tourisme éthique et responsable</a:t>
            </a:r>
          </a:p>
          <a:p>
            <a:pPr marL="285750" indent="-285750">
              <a:lnSpc>
                <a:spcPct val="150000"/>
              </a:lnSpc>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 L'écotourisme axé sur le développement durable</a:t>
            </a:r>
          </a:p>
        </p:txBody>
      </p:sp>
      <p:pic>
        <p:nvPicPr>
          <p:cNvPr id="382" name="Google Shape;382;p64">
            <a:extLst>
              <a:ext uri="{FF2B5EF4-FFF2-40B4-BE49-F238E27FC236}">
                <a16:creationId xmlns:a16="http://schemas.microsoft.com/office/drawing/2014/main" id="{9742DBC0-F93B-DECC-7975-2EE265BB4895}"/>
              </a:ext>
            </a:extLst>
          </p:cNvPr>
          <p:cNvPicPr preferRelativeResize="0"/>
          <p:nvPr/>
        </p:nvPicPr>
        <p:blipFill rotWithShape="1">
          <a:blip r:embed="rId3">
            <a:alphaModFix amt="70000"/>
          </a:blip>
          <a:srcRect/>
          <a:stretch/>
        </p:blipFill>
        <p:spPr>
          <a:xfrm flipH="1">
            <a:off x="6529084" y="28750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26823F77-F1AC-BE10-7F31-65CFBF6DEE42}"/>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58</a:t>
            </a:fld>
            <a:endParaRPr/>
          </a:p>
        </p:txBody>
      </p:sp>
      <p:sp>
        <p:nvSpPr>
          <p:cNvPr id="2" name="Google Shape;379;p64">
            <a:extLst>
              <a:ext uri="{FF2B5EF4-FFF2-40B4-BE49-F238E27FC236}">
                <a16:creationId xmlns:a16="http://schemas.microsoft.com/office/drawing/2014/main" id="{F6830438-FA0B-CAE2-1BA1-83F980D92A39}"/>
              </a:ext>
            </a:extLst>
          </p:cNvPr>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endParaRPr sz="1051" dirty="0">
              <a:solidFill>
                <a:srgbClr val="69ADAD"/>
              </a:solidFill>
            </a:endParaRPr>
          </a:p>
        </p:txBody>
      </p:sp>
      <p:sp>
        <p:nvSpPr>
          <p:cNvPr id="3" name="Google Shape;456;p68">
            <a:extLst>
              <a:ext uri="{FF2B5EF4-FFF2-40B4-BE49-F238E27FC236}">
                <a16:creationId xmlns:a16="http://schemas.microsoft.com/office/drawing/2014/main" id="{963237CB-2020-6035-28CA-3B45ED6F3649}"/>
              </a:ext>
            </a:extLst>
          </p:cNvPr>
          <p:cNvSpPr txBox="1">
            <a:spLocks/>
          </p:cNvSpPr>
          <p:nvPr/>
        </p:nvSpPr>
        <p:spPr>
          <a:xfrm>
            <a:off x="267629" y="174242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Thèmes principaux </a:t>
            </a:r>
          </a:p>
          <a:p>
            <a:pPr marL="0" indent="0">
              <a:lnSpc>
                <a:spcPct val="82058"/>
              </a:lnSpc>
            </a:pPr>
            <a:r>
              <a:rPr lang="en-GB" sz="2400" dirty="0"/>
              <a:t>de l'écotourisme</a:t>
            </a:r>
          </a:p>
          <a:p>
            <a:pPr marL="0" indent="0">
              <a:lnSpc>
                <a:spcPct val="82058"/>
              </a:lnSpc>
            </a:pPr>
            <a:endParaRPr lang="en-GB" sz="2400" dirty="0"/>
          </a:p>
          <a:p>
            <a:pPr marL="0" indent="0">
              <a:lnSpc>
                <a:spcPct val="82058"/>
              </a:lnSpc>
            </a:pPr>
            <a:endParaRPr lang="en-GB" sz="2400" dirty="0"/>
          </a:p>
          <a:p>
            <a:pPr marL="0" indent="0">
              <a:lnSpc>
                <a:spcPct val="82058"/>
              </a:lnSpc>
            </a:pPr>
            <a:endParaRPr lang="en-GB" sz="2400" dirty="0"/>
          </a:p>
        </p:txBody>
      </p:sp>
      <p:sp>
        <p:nvSpPr>
          <p:cNvPr id="4" name="Google Shape;457;p68">
            <a:extLst>
              <a:ext uri="{FF2B5EF4-FFF2-40B4-BE49-F238E27FC236}">
                <a16:creationId xmlns:a16="http://schemas.microsoft.com/office/drawing/2014/main" id="{AF35CA44-A059-3ADB-6F36-AE148AD932C7}"/>
              </a:ext>
            </a:extLst>
          </p:cNvPr>
          <p:cNvSpPr txBox="1">
            <a:spLocks/>
          </p:cNvSpPr>
          <p:nvPr/>
        </p:nvSpPr>
        <p:spPr>
          <a:xfrm>
            <a:off x="408700" y="703845"/>
            <a:ext cx="897977" cy="77233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4000" dirty="0">
                <a:solidFill>
                  <a:schemeClr val="bg1"/>
                </a:solidFill>
              </a:rPr>
              <a:t>1D</a:t>
            </a:r>
            <a:endParaRPr lang="en-GB" dirty="0">
              <a:solidFill>
                <a:schemeClr val="bg1"/>
              </a:solidFill>
            </a:endParaRPr>
          </a:p>
        </p:txBody>
      </p:sp>
      <p:cxnSp>
        <p:nvCxnSpPr>
          <p:cNvPr id="5" name="Google Shape;599;p72">
            <a:extLst>
              <a:ext uri="{FF2B5EF4-FFF2-40B4-BE49-F238E27FC236}">
                <a16:creationId xmlns:a16="http://schemas.microsoft.com/office/drawing/2014/main" id="{5C52D8E0-E499-F73B-2597-5C3FD11D0D82}"/>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6" name="Image 5">
            <a:extLst>
              <a:ext uri="{FF2B5EF4-FFF2-40B4-BE49-F238E27FC236}">
                <a16:creationId xmlns:a16="http://schemas.microsoft.com/office/drawing/2014/main" id="{B14BAD34-D6A2-3472-4C29-C5B5C25C45C0}"/>
              </a:ext>
            </a:extLst>
          </p:cNvPr>
          <p:cNvPicPr>
            <a:picLocks noChangeAspect="1"/>
          </p:cNvPicPr>
          <p:nvPr/>
        </p:nvPicPr>
        <p:blipFill>
          <a:blip r:embed="rId4"/>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35983712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379555"/>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fr-FR" sz="2400" dirty="0">
                <a:solidFill>
                  <a:schemeClr val="tx1"/>
                </a:solidFill>
                <a:latin typeface="Calibri"/>
                <a:ea typeface="Calibri"/>
                <a:cs typeface="Calibri"/>
                <a:sym typeface="Calibri"/>
              </a:rPr>
              <a:t>BRAVO ET MERCI ! </a:t>
            </a:r>
            <a:endParaRPr sz="2400" dirty="0">
              <a:solidFill>
                <a:schemeClr val="tx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59</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4299791" cy="738623"/>
          </a:xfrm>
          <a:prstGeom prst="rect">
            <a:avLst/>
          </a:prstGeom>
          <a:noFill/>
          <a:ln>
            <a:noFill/>
          </a:ln>
        </p:spPr>
        <p:txBody>
          <a:bodyPr spcFirstLastPara="1" wrap="square" lIns="91426" tIns="45700" rIns="91426" bIns="45700" anchor="t" anchorCtr="0">
            <a:spAutoFit/>
          </a:bodyPr>
          <a:lstStyle/>
          <a:p>
            <a:pPr algn="just">
              <a:buSzPts val="700"/>
            </a:pPr>
            <a:r>
              <a:rPr lang="it" sz="700" dirty="0">
                <a:solidFill>
                  <a:srgbClr val="6D6E71"/>
                </a:solidFill>
                <a:latin typeface="Roboto"/>
                <a:ea typeface="Roboto"/>
                <a:cs typeface="Roboto"/>
                <a:sym typeface="Roboto"/>
              </a:rPr>
              <a:t>Ce projet a été financé avec le soutien de la Commission européenne. L'auteur est seul responsable de cette publication (communication) et la Commission décline toute responsabilité quant à l'utilisation qui pourrait être faite des informations qu'elle contient. Conformément au nouveau cadre GDPR, veuillez noter que le Partenariat ne traitera vos données personnelles que dans le seul intérêt et dans le seul but du projet et sans préjudice de vos droits dans ce cadre </a:t>
            </a:r>
            <a:r>
              <a:rPr lang="it" sz="700" b="1" dirty="0">
                <a:solidFill>
                  <a:srgbClr val="6D6E71"/>
                </a:solidFill>
                <a:latin typeface="Roboto"/>
                <a:ea typeface="Roboto"/>
                <a:cs typeface="Roboto"/>
                <a:sym typeface="Roboto"/>
              </a:rPr>
              <a:t>2021-2-BE04-KA220-YOU-000050778</a:t>
            </a:r>
            <a:br>
              <a:rPr lang="it" sz="700" dirty="0">
                <a:solidFill>
                  <a:srgbClr val="6D6E71"/>
                </a:solidFill>
                <a:latin typeface="Roboto"/>
                <a:ea typeface="Roboto"/>
                <a:cs typeface="Roboto"/>
                <a:sym typeface="Roboto"/>
              </a:rPr>
            </a:br>
            <a:endParaRPr sz="700" dirty="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Cette ressource est placée sous licence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pic>
        <p:nvPicPr>
          <p:cNvPr id="2" name="Image 1">
            <a:extLst>
              <a:ext uri="{FF2B5EF4-FFF2-40B4-BE49-F238E27FC236}">
                <a16:creationId xmlns:a16="http://schemas.microsoft.com/office/drawing/2014/main" id="{52AB761B-6968-7921-8993-9609053130CF}"/>
              </a:ext>
            </a:extLst>
          </p:cNvPr>
          <p:cNvPicPr>
            <a:picLocks noChangeAspect="1"/>
          </p:cNvPicPr>
          <p:nvPr/>
        </p:nvPicPr>
        <p:blipFill>
          <a:blip r:embed="rId6"/>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892940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6BA098A6-1984-097F-855A-3CD8C5BA9B95}"/>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A9FF51A6-5708-CA15-1D26-1DA21C259F89}"/>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56" name="Google Shape;456;p68">
            <a:extLst>
              <a:ext uri="{FF2B5EF4-FFF2-40B4-BE49-F238E27FC236}">
                <a16:creationId xmlns:a16="http://schemas.microsoft.com/office/drawing/2014/main" id="{A69E60CE-266F-67F6-78D3-982EBCBC9BEA}"/>
              </a:ext>
            </a:extLst>
          </p:cNvPr>
          <p:cNvSpPr txBox="1">
            <a:spLocks noGrp="1"/>
          </p:cNvSpPr>
          <p:nvPr>
            <p:ph type="body" idx="1"/>
          </p:nvPr>
        </p:nvSpPr>
        <p:spPr>
          <a:xfrm>
            <a:off x="52039" y="1742425"/>
            <a:ext cx="2237324" cy="1177849"/>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err="1"/>
              <a:t>Qu'est-ce</a:t>
            </a:r>
            <a:r>
              <a:rPr lang="en-GB" sz="2400" dirty="0"/>
              <a:t> que le Développement Durable </a:t>
            </a:r>
          </a:p>
          <a:p>
            <a:pPr marL="0" indent="0">
              <a:lnSpc>
                <a:spcPct val="82058"/>
              </a:lnSpc>
            </a:pPr>
            <a:endParaRPr lang="en-GB" sz="3401" dirty="0"/>
          </a:p>
        </p:txBody>
      </p:sp>
      <p:cxnSp>
        <p:nvCxnSpPr>
          <p:cNvPr id="458" name="Google Shape;458;p68">
            <a:extLst>
              <a:ext uri="{FF2B5EF4-FFF2-40B4-BE49-F238E27FC236}">
                <a16:creationId xmlns:a16="http://schemas.microsoft.com/office/drawing/2014/main" id="{2068A131-FB88-9440-8C96-0CACAA1061B0}"/>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022F43B-8F15-ED24-3F8B-B686EE066FB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t>6</a:t>
            </a:fld>
            <a:endParaRPr lang="en-GB" dirty="0"/>
          </a:p>
        </p:txBody>
      </p:sp>
      <p:sp>
        <p:nvSpPr>
          <p:cNvPr id="460" name="Google Shape;460;p68">
            <a:extLst>
              <a:ext uri="{FF2B5EF4-FFF2-40B4-BE49-F238E27FC236}">
                <a16:creationId xmlns:a16="http://schemas.microsoft.com/office/drawing/2014/main" id="{7542F50B-D2FF-0C1E-4344-4452DB92A66C}"/>
              </a:ext>
            </a:extLst>
          </p:cNvPr>
          <p:cNvSpPr txBox="1"/>
          <p:nvPr/>
        </p:nvSpPr>
        <p:spPr>
          <a:xfrm>
            <a:off x="2497822" y="3537979"/>
            <a:ext cx="6164487" cy="1223632"/>
          </a:xfrm>
          <a:prstGeom prst="rect">
            <a:avLst/>
          </a:prstGeom>
          <a:noFill/>
          <a:ln>
            <a:noFill/>
          </a:ln>
        </p:spPr>
        <p:txBody>
          <a:bodyPr spcFirstLastPara="1" wrap="square" lIns="0" tIns="10124" rIns="0" bIns="0" anchor="t" anchorCtr="0">
            <a:spAutoFit/>
          </a:bodyPr>
          <a:lstStyle/>
          <a:p>
            <a:pPr rtl="0" fontAlgn="base"/>
            <a:r>
              <a:rPr lang="en-GB" sz="1600" b="1" dirty="0">
                <a:solidFill>
                  <a:srgbClr val="FF9934"/>
                </a:solidFill>
                <a:latin typeface="Calibri" panose="020F0502020204030204" pitchFamily="34" charset="0"/>
                <a:cs typeface="Calibri" panose="020F0502020204030204" pitchFamily="34" charset="0"/>
              </a:rPr>
              <a:t>Focus :</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Apprendre les limites de la planète</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Qu'est-ce que le GIEC ? </a:t>
            </a:r>
          </a:p>
          <a:p>
            <a:pPr marL="285753" indent="-285753" fontAlgn="base">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Découvrir l'histoire du développement durable</a:t>
            </a:r>
          </a:p>
          <a:p>
            <a:pPr marL="12701">
              <a:lnSpc>
                <a:spcPct val="105714"/>
              </a:lnSpc>
            </a:pPr>
            <a:endParaRPr lang="en-GB" sz="1401" dirty="0">
              <a:solidFill>
                <a:srgbClr val="6D6E71"/>
              </a:solidFill>
              <a:latin typeface="Calibri"/>
              <a:ea typeface="Calibri"/>
              <a:cs typeface="Calibri"/>
              <a:sym typeface="Calibri"/>
            </a:endParaRPr>
          </a:p>
        </p:txBody>
      </p:sp>
      <p:sp>
        <p:nvSpPr>
          <p:cNvPr id="5" name="Google Shape;344;p3">
            <a:extLst>
              <a:ext uri="{FF2B5EF4-FFF2-40B4-BE49-F238E27FC236}">
                <a16:creationId xmlns:a16="http://schemas.microsoft.com/office/drawing/2014/main" id="{AADDA77C-9DA5-466C-BC7C-1CB8E46F1B25}"/>
              </a:ext>
            </a:extLst>
          </p:cNvPr>
          <p:cNvSpPr/>
          <p:nvPr/>
        </p:nvSpPr>
        <p:spPr>
          <a:xfrm>
            <a:off x="2497822" y="594114"/>
            <a:ext cx="6539593" cy="1011408"/>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2000" b="1" dirty="0">
                <a:solidFill>
                  <a:srgbClr val="69ADAD"/>
                </a:solidFill>
                <a:latin typeface="Calibri" panose="020F0502020204030204" pitchFamily="34" charset="0"/>
                <a:cs typeface="Calibri" panose="020F0502020204030204" pitchFamily="34" charset="0"/>
              </a:rPr>
              <a:t>Le Développement Durable est la pratique qui consiste à répondre aux besoins du présent sans compromettre la capacité des générations futures à répondre à leurs propres besoins.</a:t>
            </a:r>
          </a:p>
          <a:p>
            <a:endParaRPr lang="en-GB" sz="1600" dirty="0">
              <a:solidFill>
                <a:schemeClr val="bg1"/>
              </a:solidFill>
              <a:latin typeface="Calibri" panose="020F0502020204030204" pitchFamily="34" charset="0"/>
              <a:cs typeface="Calibri" panose="020F0502020204030204" pitchFamily="34" charset="0"/>
            </a:endParaRPr>
          </a:p>
          <a:p>
            <a:r>
              <a:rPr lang="en-GB" sz="1600" b="1" dirty="0">
                <a:solidFill>
                  <a:srgbClr val="FF9934"/>
                </a:solidFill>
                <a:latin typeface="Calibri" panose="020F0502020204030204" pitchFamily="34" charset="0"/>
                <a:cs typeface="Calibri" panose="020F0502020204030204" pitchFamily="34" charset="0"/>
              </a:rPr>
              <a:t>Comment ?</a:t>
            </a:r>
          </a:p>
          <a:p>
            <a:r>
              <a:rPr lang="en-GB" sz="1600" dirty="0">
                <a:solidFill>
                  <a:schemeClr val="tx2">
                    <a:lumMod val="50000"/>
                  </a:schemeClr>
                </a:solidFill>
                <a:latin typeface="Calibri" panose="020F0502020204030204" pitchFamily="34" charset="0"/>
                <a:cs typeface="Calibri" panose="020F0502020204030204" pitchFamily="34" charset="0"/>
              </a:rPr>
              <a:t>En équilibrant les considérations économiques, sociales et environnementales afin de garantir le bien-être à long terme des personnes et de la planète.</a:t>
            </a:r>
          </a:p>
          <a:p>
            <a:endParaRPr lang="en-GB" sz="1600" dirty="0">
              <a:solidFill>
                <a:schemeClr val="tx2">
                  <a:lumMod val="50000"/>
                </a:schemeClr>
              </a:solidFill>
              <a:latin typeface="Calibri" panose="020F0502020204030204" pitchFamily="34" charset="0"/>
              <a:cs typeface="Calibri" panose="020F0502020204030204" pitchFamily="34" charset="0"/>
            </a:endParaRPr>
          </a:p>
          <a:p>
            <a:r>
              <a:rPr lang="en-GB" sz="1600" dirty="0">
                <a:solidFill>
                  <a:schemeClr val="tx2">
                    <a:lumMod val="50000"/>
                  </a:schemeClr>
                </a:solidFill>
                <a:latin typeface="Calibri" panose="020F0502020204030204" pitchFamily="34" charset="0"/>
                <a:cs typeface="Calibri" panose="020F0502020204030204" pitchFamily="34" charset="0"/>
              </a:rPr>
              <a:t>Le </a:t>
            </a:r>
            <a:r>
              <a:rPr lang="en-GB" sz="1600" dirty="0" err="1">
                <a:solidFill>
                  <a:schemeClr val="tx2">
                    <a:lumMod val="50000"/>
                  </a:schemeClr>
                </a:solidFill>
                <a:latin typeface="Calibri" panose="020F0502020204030204" pitchFamily="34" charset="0"/>
                <a:cs typeface="Calibri" panose="020F0502020204030204" pitchFamily="34" charset="0"/>
              </a:rPr>
              <a:t>développement</a:t>
            </a:r>
            <a:r>
              <a:rPr lang="en-GB" sz="1600" dirty="0">
                <a:solidFill>
                  <a:schemeClr val="tx2">
                    <a:lumMod val="50000"/>
                  </a:schemeClr>
                </a:solidFill>
                <a:latin typeface="Calibri" panose="020F0502020204030204" pitchFamily="34" charset="0"/>
                <a:cs typeface="Calibri" panose="020F0502020204030204" pitchFamily="34" charset="0"/>
              </a:rPr>
              <a:t> durable </a:t>
            </a:r>
            <a:r>
              <a:rPr lang="en-GB" sz="1600" dirty="0" err="1">
                <a:solidFill>
                  <a:schemeClr val="tx2">
                    <a:lumMod val="50000"/>
                  </a:schemeClr>
                </a:solidFill>
                <a:latin typeface="Calibri" panose="020F0502020204030204" pitchFamily="34" charset="0"/>
                <a:cs typeface="Calibri" panose="020F0502020204030204" pitchFamily="34" charset="0"/>
              </a:rPr>
              <a:t>est</a:t>
            </a:r>
            <a:r>
              <a:rPr lang="en-GB" sz="1600" dirty="0">
                <a:solidFill>
                  <a:schemeClr val="tx2">
                    <a:lumMod val="50000"/>
                  </a:schemeClr>
                </a:solidFill>
                <a:latin typeface="Calibri" panose="020F0502020204030204" pitchFamily="34" charset="0"/>
                <a:cs typeface="Calibri" panose="020F0502020204030204" pitchFamily="34" charset="0"/>
              </a:rPr>
              <a:t> une réponse au défi posé par le changement climatique.</a:t>
            </a:r>
          </a:p>
        </p:txBody>
      </p:sp>
      <p:sp>
        <p:nvSpPr>
          <p:cNvPr id="16" name="Google Shape;457;p68">
            <a:extLst>
              <a:ext uri="{FF2B5EF4-FFF2-40B4-BE49-F238E27FC236}">
                <a16:creationId xmlns:a16="http://schemas.microsoft.com/office/drawing/2014/main" id="{5DB3D7FE-4684-C902-4E53-E9BE0DC987E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pic>
        <p:nvPicPr>
          <p:cNvPr id="3" name="Image 2">
            <a:extLst>
              <a:ext uri="{FF2B5EF4-FFF2-40B4-BE49-F238E27FC236}">
                <a16:creationId xmlns:a16="http://schemas.microsoft.com/office/drawing/2014/main" id="{C595A004-39E2-A185-A1A5-CFC061C49972}"/>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94117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F616B5B-EECE-632B-955D-99D0D3FE92A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C28EF57-BFB5-AC18-2584-5D370BF08D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31D3333-68A8-D504-0785-4BD1D2D5A9C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AC06319-A52F-8BCE-F558-29732765ABA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fontScale="85000" lnSpcReduction="20000"/>
          </a:bodyPr>
          <a:lstStyle/>
          <a:p>
            <a:pPr marL="285750" indent="-285750">
              <a:buFont typeface="Wingdings" pitchFamily="2" charset="2"/>
              <a:buChar char="Ø"/>
            </a:pPr>
            <a:r>
              <a:rPr lang="en-GB" sz="1600" dirty="0"/>
              <a:t>Avez-vous personnellement observé des effets du changement climatique dans votre communauté ou votre région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Quels sont les aspects du développement durable qui vous touchent le plus, et pourquoi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En réfléchissant à votre propre mode de vie, quels changements pensez-vous pouvoir apporter pour vivre de manière plus durable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Comment pensez-vous que les individus peuvent contribuer à la lutte contre le changement climatique dans leur vie quotidienne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Quels sont les obstacles ou les défis que vous pensez rencontrer dans vos efforts pour vivre de manière plus durable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Comment pouvez-vous sensibiliser votre communauté ou votre cercle social au développement durable et au changement climatique ?</a:t>
            </a:r>
          </a:p>
        </p:txBody>
      </p:sp>
      <p:sp>
        <p:nvSpPr>
          <p:cNvPr id="675" name="Google Shape;675;p17">
            <a:extLst>
              <a:ext uri="{FF2B5EF4-FFF2-40B4-BE49-F238E27FC236}">
                <a16:creationId xmlns:a16="http://schemas.microsoft.com/office/drawing/2014/main" id="{AED78717-91E5-E364-FE39-F8D0041168C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1800" dirty="0">
                <a:solidFill>
                  <a:srgbClr val="FF9933"/>
                </a:solidFill>
              </a:rPr>
              <a:t>Exercice : </a:t>
            </a:r>
            <a:r>
              <a:rPr lang="en-GB" sz="1400" b="0" dirty="0">
                <a:solidFill>
                  <a:schemeClr val="tx2">
                    <a:lumMod val="50000"/>
                  </a:schemeClr>
                </a:solidFill>
              </a:rPr>
              <a:t>Prenez le temps de réfléchir aux questions </a:t>
            </a:r>
            <a:r>
              <a:rPr lang="en-GB" sz="1400" b="0" dirty="0" err="1">
                <a:solidFill>
                  <a:schemeClr val="tx2">
                    <a:lumMod val="50000"/>
                  </a:schemeClr>
                </a:solidFill>
              </a:rPr>
              <a:t>suivantes</a:t>
            </a:r>
            <a:r>
              <a:rPr lang="en-GB" sz="1400" b="0" dirty="0">
                <a:solidFill>
                  <a:schemeClr val="tx2">
                    <a:lumMod val="50000"/>
                  </a:schemeClr>
                </a:solidFill>
              </a:rPr>
              <a:t>, </a:t>
            </a:r>
            <a:r>
              <a:rPr lang="en-GB" sz="1400" b="0" dirty="0" err="1">
                <a:solidFill>
                  <a:schemeClr val="tx2">
                    <a:lumMod val="50000"/>
                  </a:schemeClr>
                </a:solidFill>
              </a:rPr>
              <a:t>notez</a:t>
            </a:r>
            <a:r>
              <a:rPr lang="en-GB" sz="1400" b="0" dirty="0">
                <a:solidFill>
                  <a:schemeClr val="tx2">
                    <a:lumMod val="50000"/>
                  </a:schemeClr>
                </a:solidFill>
              </a:rPr>
              <a:t> </a:t>
            </a:r>
            <a:r>
              <a:rPr lang="en-GB" sz="1400" b="0" dirty="0" err="1">
                <a:solidFill>
                  <a:schemeClr val="tx2">
                    <a:lumMod val="50000"/>
                  </a:schemeClr>
                </a:solidFill>
              </a:rPr>
              <a:t>vos</a:t>
            </a:r>
            <a:r>
              <a:rPr lang="en-GB" sz="1400" b="0" dirty="0">
                <a:solidFill>
                  <a:schemeClr val="tx2">
                    <a:lumMod val="50000"/>
                  </a:schemeClr>
                </a:solidFill>
              </a:rPr>
              <a:t> </a:t>
            </a:r>
            <a:r>
              <a:rPr lang="en-GB" sz="1400" b="0" dirty="0" err="1">
                <a:solidFill>
                  <a:schemeClr val="tx2">
                    <a:lumMod val="50000"/>
                  </a:schemeClr>
                </a:solidFill>
              </a:rPr>
              <a:t>réfléxions</a:t>
            </a:r>
            <a:endParaRPr lang="en-GB" sz="1400" b="0" dirty="0">
              <a:solidFill>
                <a:schemeClr val="tx2">
                  <a:lumMod val="50000"/>
                </a:schemeClr>
              </a:solidFill>
            </a:endParaRPr>
          </a:p>
        </p:txBody>
      </p:sp>
      <p:sp>
        <p:nvSpPr>
          <p:cNvPr id="677" name="Google Shape;677;p17">
            <a:extLst>
              <a:ext uri="{FF2B5EF4-FFF2-40B4-BE49-F238E27FC236}">
                <a16:creationId xmlns:a16="http://schemas.microsoft.com/office/drawing/2014/main" id="{7CC2C15D-C70C-4AB3-11A9-06EF75014D7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858BC78-70EA-6B15-2977-C6E1C18ED1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D67E8FA-02DE-8FD5-CA7E-93C86997490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DA182B36-8784-89AE-49C8-634C9D7155B1}"/>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486DCCE-8712-6EA2-1BB5-5B7E0C429F1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D78E8-41DB-8D25-0691-F417B3596D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E6C733A-F1BE-6C5A-58DC-8716C8C83F2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B239083-B05D-9FC8-55E0-8EA5D718449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57017DE-8265-99A0-C378-881FD9A3AEE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429B3501-B282-1EED-8686-7A41AA3F75A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CA88E9D-2B6C-32A0-8809-42915737D6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745AFEC-B968-4E35-FA64-E0B63F80D3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6A4CA7C-E794-6255-ED81-7A51FA31F9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94CD04-100A-9B9E-DEF9-0D744BE7B78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ED793B5-78B9-701D-6493-18F4A0DCB35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2B8A30A-9EFC-D3FE-0A57-B83916FC7ED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46F5BAF-AE04-9863-B991-477A885A345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311B99FC-A4AA-4F8E-297C-93FE8B31145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E.01</a:t>
            </a:r>
            <a:endParaRPr sz="3000" dirty="0">
              <a:solidFill>
                <a:srgbClr val="FF9934"/>
              </a:solidFill>
            </a:endParaRPr>
          </a:p>
        </p:txBody>
      </p:sp>
      <p:pic>
        <p:nvPicPr>
          <p:cNvPr id="3" name="Image 2">
            <a:extLst>
              <a:ext uri="{FF2B5EF4-FFF2-40B4-BE49-F238E27FC236}">
                <a16:creationId xmlns:a16="http://schemas.microsoft.com/office/drawing/2014/main" id="{507A5000-2760-122F-D822-36CA6B8DF722}"/>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250099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Cliquez ici pour taper</a:t>
            </a:r>
            <a:endParaRPr dirty="0"/>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8</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pic>
        <p:nvPicPr>
          <p:cNvPr id="2" name="Image 1">
            <a:extLst>
              <a:ext uri="{FF2B5EF4-FFF2-40B4-BE49-F238E27FC236}">
                <a16:creationId xmlns:a16="http://schemas.microsoft.com/office/drawing/2014/main" id="{26C69CB3-5843-7074-0558-DA5683ED7629}"/>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1145224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324FDD9-79C3-8FA1-C17E-71CB7498C85C}"/>
            </a:ext>
          </a:extLst>
        </p:cNvPr>
        <p:cNvGrpSpPr/>
        <p:nvPr/>
      </p:nvGrpSpPr>
      <p:grpSpPr>
        <a:xfrm>
          <a:off x="0" y="0"/>
          <a:ext cx="0" cy="0"/>
          <a:chOff x="0" y="0"/>
          <a:chExt cx="0" cy="0"/>
        </a:xfrm>
      </p:grpSpPr>
      <p:sp>
        <p:nvSpPr>
          <p:cNvPr id="2" name="Google Shape;379;p64">
            <a:extLst>
              <a:ext uri="{FF2B5EF4-FFF2-40B4-BE49-F238E27FC236}">
                <a16:creationId xmlns:a16="http://schemas.microsoft.com/office/drawing/2014/main" id="{07D944F2-E37B-2002-247C-31897C0507E4}"/>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59" name="Google Shape;459;p68">
            <a:extLst>
              <a:ext uri="{FF2B5EF4-FFF2-40B4-BE49-F238E27FC236}">
                <a16:creationId xmlns:a16="http://schemas.microsoft.com/office/drawing/2014/main" id="{261F55B7-2DC0-1463-4EBB-9753593F8A2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t>9</a:t>
            </a:fld>
            <a:endParaRPr lang="en-GB" dirty="0"/>
          </a:p>
        </p:txBody>
      </p:sp>
      <p:sp>
        <p:nvSpPr>
          <p:cNvPr id="460" name="Google Shape;460;p68">
            <a:extLst>
              <a:ext uri="{FF2B5EF4-FFF2-40B4-BE49-F238E27FC236}">
                <a16:creationId xmlns:a16="http://schemas.microsoft.com/office/drawing/2014/main" id="{B9A96FBB-B441-71AF-9293-9C96F85C55EC}"/>
              </a:ext>
            </a:extLst>
          </p:cNvPr>
          <p:cNvSpPr txBox="1"/>
          <p:nvPr/>
        </p:nvSpPr>
        <p:spPr>
          <a:xfrm>
            <a:off x="2646024" y="2235055"/>
            <a:ext cx="7542944" cy="467271"/>
          </a:xfrm>
          <a:prstGeom prst="rect">
            <a:avLst/>
          </a:prstGeom>
          <a:noFill/>
          <a:ln>
            <a:noFill/>
          </a:ln>
        </p:spPr>
        <p:txBody>
          <a:bodyPr spcFirstLastPara="1" wrap="square" lIns="0" tIns="10124" rIns="0" bIns="0" anchor="t" anchorCtr="0">
            <a:spAutoFit/>
          </a:bodyPr>
          <a:lstStyle/>
          <a:p>
            <a:pPr marL="12701">
              <a:lnSpc>
                <a:spcPct val="105714"/>
              </a:lnSpc>
            </a:pPr>
            <a:endParaRPr lang="en-GB" sz="1401" dirty="0">
              <a:solidFill>
                <a:schemeClr val="tx2">
                  <a:lumMod val="50000"/>
                </a:schemeClr>
              </a:solidFill>
              <a:latin typeface="Calibri" panose="020F0502020204030204" pitchFamily="34" charset="0"/>
              <a:cs typeface="Calibri" panose="020F0502020204030204" pitchFamily="34" charset="0"/>
            </a:endParaRPr>
          </a:p>
          <a:p>
            <a:pPr marL="12701">
              <a:lnSpc>
                <a:spcPct val="105714"/>
              </a:lnSpc>
            </a:pPr>
            <a:r>
              <a:rPr lang="en-GB" sz="1401" b="1" dirty="0">
                <a:solidFill>
                  <a:schemeClr val="accent4">
                    <a:lumMod val="75000"/>
                  </a:schemeClr>
                </a:solidFill>
                <a:latin typeface="Calibri"/>
                <a:ea typeface="Calibri"/>
                <a:cs typeface="Calibri"/>
                <a:sym typeface="Calibri"/>
              </a:rPr>
              <a:t>9 Limites planétaires :</a:t>
            </a:r>
          </a:p>
        </p:txBody>
      </p:sp>
      <p:sp>
        <p:nvSpPr>
          <p:cNvPr id="6" name="Google Shape;344;p3">
            <a:extLst>
              <a:ext uri="{FF2B5EF4-FFF2-40B4-BE49-F238E27FC236}">
                <a16:creationId xmlns:a16="http://schemas.microsoft.com/office/drawing/2014/main" id="{F0A5B8D8-8C56-BBBC-79D2-4F22D55AFC00}"/>
              </a:ext>
            </a:extLst>
          </p:cNvPr>
          <p:cNvSpPr/>
          <p:nvPr/>
        </p:nvSpPr>
        <p:spPr>
          <a:xfrm>
            <a:off x="2646024" y="498908"/>
            <a:ext cx="5603896" cy="588171"/>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69ADAD"/>
                </a:solidFill>
                <a:latin typeface="Calibri" panose="020F0502020204030204" pitchFamily="34" charset="0"/>
                <a:cs typeface="Calibri" panose="020F0502020204030204" pitchFamily="34" charset="0"/>
              </a:rPr>
              <a:t>Les limites ou frontières planétaires représentent les limites dans lesquelles l'humanité peut opérer en toute sécurité pour maintenir les systèmes et les ressources essentiels de la Terre.</a:t>
            </a:r>
          </a:p>
        </p:txBody>
      </p:sp>
      <p:sp>
        <p:nvSpPr>
          <p:cNvPr id="9" name="textruta 8">
            <a:extLst>
              <a:ext uri="{FF2B5EF4-FFF2-40B4-BE49-F238E27FC236}">
                <a16:creationId xmlns:a16="http://schemas.microsoft.com/office/drawing/2014/main" id="{898D9164-75D7-AC0C-66F1-EC6DAFDC01B0}"/>
              </a:ext>
            </a:extLst>
          </p:cNvPr>
          <p:cNvSpPr txBox="1"/>
          <p:nvPr/>
        </p:nvSpPr>
        <p:spPr>
          <a:xfrm>
            <a:off x="2582066" y="1305666"/>
            <a:ext cx="6016285" cy="1046569"/>
          </a:xfrm>
          <a:prstGeom prst="rect">
            <a:avLst/>
          </a:prstGeom>
          <a:noFill/>
        </p:spPr>
        <p:txBody>
          <a:bodyPr wrap="square" rtlCol="0">
            <a:spAutoFit/>
          </a:bodyPr>
          <a:lstStyle/>
          <a:p>
            <a:r>
              <a:rPr lang="en-GB" sz="1401" b="1" dirty="0">
                <a:solidFill>
                  <a:srgbClr val="FF9934"/>
                </a:solidFill>
                <a:latin typeface="Calibri" panose="020F0502020204030204" pitchFamily="34" charset="0"/>
                <a:cs typeface="Calibri" panose="020F0502020204030204" pitchFamily="34" charset="0"/>
              </a:rPr>
              <a:t>Comment ?</a:t>
            </a:r>
          </a:p>
          <a:p>
            <a:r>
              <a:rPr lang="en-GB" sz="1600" dirty="0">
                <a:solidFill>
                  <a:schemeClr val="tx2">
                    <a:lumMod val="50000"/>
                  </a:schemeClr>
                </a:solidFill>
                <a:latin typeface="Calibri" panose="020F0502020204030204" pitchFamily="34" charset="0"/>
                <a:cs typeface="Calibri" panose="020F0502020204030204" pitchFamily="34" charset="0"/>
              </a:rPr>
              <a:t>En nous aidant à faire des choix qui protègent les écosystèmes, la biodiversité et la stabilité du climat </a:t>
            </a:r>
          </a:p>
          <a:p>
            <a:r>
              <a:rPr lang="en-GB" sz="1600" dirty="0">
                <a:solidFill>
                  <a:schemeClr val="tx2">
                    <a:lumMod val="50000"/>
                  </a:schemeClr>
                </a:solidFill>
                <a:latin typeface="Calibri" panose="020F0502020204030204" pitchFamily="34" charset="0"/>
                <a:cs typeface="Calibri" panose="020F0502020204030204" pitchFamily="34" charset="0"/>
                <a:sym typeface="Wingdings" pitchFamily="2" charset="2"/>
              </a:rPr>
              <a:t> </a:t>
            </a:r>
            <a:r>
              <a:rPr lang="en-GB" sz="1600" dirty="0">
                <a:solidFill>
                  <a:schemeClr val="tx2">
                    <a:lumMod val="50000"/>
                  </a:schemeClr>
                </a:solidFill>
                <a:latin typeface="Calibri" panose="020F0502020204030204" pitchFamily="34" charset="0"/>
                <a:cs typeface="Calibri" panose="020F0502020204030204" pitchFamily="34" charset="0"/>
              </a:rPr>
              <a:t>tenez compte de ces limites dans la conception de votre projet</a:t>
            </a:r>
          </a:p>
        </p:txBody>
      </p:sp>
      <p:graphicFrame>
        <p:nvGraphicFramePr>
          <p:cNvPr id="10" name="Tabell 9">
            <a:extLst>
              <a:ext uri="{FF2B5EF4-FFF2-40B4-BE49-F238E27FC236}">
                <a16:creationId xmlns:a16="http://schemas.microsoft.com/office/drawing/2014/main" id="{1D5529C9-5061-FE56-A724-740ACC62A15A}"/>
              </a:ext>
            </a:extLst>
          </p:cNvPr>
          <p:cNvGraphicFramePr>
            <a:graphicFrameLocks noGrp="1"/>
          </p:cNvGraphicFramePr>
          <p:nvPr>
            <p:extLst>
              <p:ext uri="{D42A27DB-BD31-4B8C-83A1-F6EECF244321}">
                <p14:modId xmlns:p14="http://schemas.microsoft.com/office/powerpoint/2010/main" val="3141220850"/>
              </p:ext>
            </p:extLst>
          </p:nvPr>
        </p:nvGraphicFramePr>
        <p:xfrm>
          <a:off x="2646024" y="2749860"/>
          <a:ext cx="5746314" cy="1981206"/>
        </p:xfrm>
        <a:graphic>
          <a:graphicData uri="http://schemas.openxmlformats.org/drawingml/2006/table">
            <a:tbl>
              <a:tblPr firstRow="1" bandRow="1">
                <a:tableStyleId>{538008DE-9CB5-49C0-B233-6C6E2AA0C65B}</a:tableStyleId>
              </a:tblPr>
              <a:tblGrid>
                <a:gridCol w="1915438">
                  <a:extLst>
                    <a:ext uri="{9D8B030D-6E8A-4147-A177-3AD203B41FA5}">
                      <a16:colId xmlns:a16="http://schemas.microsoft.com/office/drawing/2014/main" val="1227835101"/>
                    </a:ext>
                  </a:extLst>
                </a:gridCol>
                <a:gridCol w="1915438">
                  <a:extLst>
                    <a:ext uri="{9D8B030D-6E8A-4147-A177-3AD203B41FA5}">
                      <a16:colId xmlns:a16="http://schemas.microsoft.com/office/drawing/2014/main" val="297951303"/>
                    </a:ext>
                  </a:extLst>
                </a:gridCol>
                <a:gridCol w="1915438">
                  <a:extLst>
                    <a:ext uri="{9D8B030D-6E8A-4147-A177-3AD203B41FA5}">
                      <a16:colId xmlns:a16="http://schemas.microsoft.com/office/drawing/2014/main" val="141977076"/>
                    </a:ext>
                  </a:extLst>
                </a:gridCol>
              </a:tblGrid>
              <a:tr h="464251">
                <a:tc>
                  <a:txBody>
                    <a:bodyPr/>
                    <a:lstStyle/>
                    <a:p>
                      <a:r>
                        <a:rPr lang="en-GB" sz="1400" dirty="0">
                          <a:solidFill>
                            <a:srgbClr val="6D6E71"/>
                          </a:solidFill>
                          <a:latin typeface="Calibri"/>
                          <a:ea typeface="Calibri"/>
                          <a:cs typeface="Calibri"/>
                          <a:sym typeface="Calibri"/>
                        </a:rPr>
                        <a:t>Changement climatique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Cycle biogéochimique de l'azote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Changement d'affectation des sols (encore)</a:t>
                      </a:r>
                      <a:endParaRPr lang="en-GB" sz="1400" dirty="0"/>
                    </a:p>
                  </a:txBody>
                  <a:tcPr marT="45721" marB="45721"/>
                </a:tc>
                <a:extLst>
                  <a:ext uri="{0D108BD9-81ED-4DB2-BD59-A6C34878D82A}">
                    <a16:rowId xmlns:a16="http://schemas.microsoft.com/office/drawing/2014/main" val="911802849"/>
                  </a:ext>
                </a:extLst>
              </a:tr>
              <a:tr h="37084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Biodiversité</a:t>
                      </a:r>
                      <a:endParaRPr lang="en-GB" sz="1400" dirty="0"/>
                    </a:p>
                    <a:p>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Cycle biogéochimique du phosphore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Pollution chimique toxique</a:t>
                      </a:r>
                      <a:endParaRPr lang="en-GB" sz="1400" dirty="0"/>
                    </a:p>
                  </a:txBody>
                  <a:tcPr marT="45721" marB="45721"/>
                </a:tc>
                <a:extLst>
                  <a:ext uri="{0D108BD9-81ED-4DB2-BD59-A6C34878D82A}">
                    <a16:rowId xmlns:a16="http://schemas.microsoft.com/office/drawing/2014/main" val="2090989148"/>
                  </a:ext>
                </a:extLst>
              </a:tr>
              <a:tr h="37084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Changement d'affectation des sols</a:t>
                      </a:r>
                      <a:endParaRPr lang="en-GB" sz="1400" dirty="0"/>
                    </a:p>
                    <a:p>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Utilisation de l'eau douce</a:t>
                      </a:r>
                      <a:endParaRPr lang="en-GB" sz="1400" dirty="0"/>
                    </a:p>
                  </a:txBody>
                  <a:tcPr marT="45721" marB="45721"/>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dirty="0">
                          <a:solidFill>
                            <a:srgbClr val="6D6E71"/>
                          </a:solidFill>
                          <a:latin typeface="Calibri"/>
                          <a:ea typeface="Calibri"/>
                          <a:cs typeface="Calibri"/>
                          <a:sym typeface="Calibri"/>
                        </a:rPr>
                        <a:t>Acidification des océans</a:t>
                      </a:r>
                      <a:endParaRPr lang="en-GB" sz="1400" dirty="0"/>
                    </a:p>
                  </a:txBody>
                  <a:tcPr marT="45721" marB="45721"/>
                </a:tc>
                <a:extLst>
                  <a:ext uri="{0D108BD9-81ED-4DB2-BD59-A6C34878D82A}">
                    <a16:rowId xmlns:a16="http://schemas.microsoft.com/office/drawing/2014/main" val="2348118924"/>
                  </a:ext>
                </a:extLst>
              </a:tr>
            </a:tbl>
          </a:graphicData>
        </a:graphic>
      </p:graphicFrame>
      <p:sp>
        <p:nvSpPr>
          <p:cNvPr id="5" name="Google Shape;456;p68">
            <a:extLst>
              <a:ext uri="{FF2B5EF4-FFF2-40B4-BE49-F238E27FC236}">
                <a16:creationId xmlns:a16="http://schemas.microsoft.com/office/drawing/2014/main" id="{221BD77A-9A63-D981-4D3C-02359DFFD212}"/>
              </a:ext>
            </a:extLst>
          </p:cNvPr>
          <p:cNvSpPr txBox="1">
            <a:spLocks/>
          </p:cNvSpPr>
          <p:nvPr/>
        </p:nvSpPr>
        <p:spPr>
          <a:xfrm>
            <a:off x="267629" y="1742425"/>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en-GB" sz="2400" dirty="0"/>
              <a:t>Apprendre les limites planétaires</a:t>
            </a:r>
          </a:p>
          <a:p>
            <a:pPr marL="0" indent="0">
              <a:lnSpc>
                <a:spcPct val="82058"/>
              </a:lnSpc>
            </a:pPr>
            <a:endParaRPr lang="en-GB" sz="2400" dirty="0"/>
          </a:p>
        </p:txBody>
      </p:sp>
      <p:cxnSp>
        <p:nvCxnSpPr>
          <p:cNvPr id="7" name="Google Shape;458;p68">
            <a:extLst>
              <a:ext uri="{FF2B5EF4-FFF2-40B4-BE49-F238E27FC236}">
                <a16:creationId xmlns:a16="http://schemas.microsoft.com/office/drawing/2014/main" id="{1205C238-E5A3-629E-0C27-1AF7C9C588F8}"/>
              </a:ext>
            </a:extLst>
          </p:cNvPr>
          <p:cNvCxnSpPr>
            <a:cxnSpLocks/>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8" name="Google Shape;457;p68">
            <a:extLst>
              <a:ext uri="{FF2B5EF4-FFF2-40B4-BE49-F238E27FC236}">
                <a16:creationId xmlns:a16="http://schemas.microsoft.com/office/drawing/2014/main" id="{6031D091-AB03-9708-EBD5-50B74D25A3E0}"/>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1A</a:t>
            </a:r>
            <a:endParaRPr dirty="0"/>
          </a:p>
        </p:txBody>
      </p:sp>
      <p:pic>
        <p:nvPicPr>
          <p:cNvPr id="3" name="Image 2">
            <a:extLst>
              <a:ext uri="{FF2B5EF4-FFF2-40B4-BE49-F238E27FC236}">
                <a16:creationId xmlns:a16="http://schemas.microsoft.com/office/drawing/2014/main" id="{40BFAA3F-C0EC-FC2E-B813-0FD8CE9BA576}"/>
              </a:ext>
            </a:extLst>
          </p:cNvPr>
          <p:cNvPicPr>
            <a:picLocks noChangeAspect="1"/>
          </p:cNvPicPr>
          <p:nvPr/>
        </p:nvPicPr>
        <p:blipFill>
          <a:blip r:embed="rId3"/>
          <a:stretch>
            <a:fillRect/>
          </a:stretch>
        </p:blipFill>
        <p:spPr>
          <a:xfrm>
            <a:off x="5202453" y="4783259"/>
            <a:ext cx="3260907" cy="200392"/>
          </a:xfrm>
          <a:prstGeom prst="rect">
            <a:avLst/>
          </a:prstGeom>
        </p:spPr>
      </p:pic>
    </p:spTree>
    <p:extLst>
      <p:ext uri="{BB962C8B-B14F-4D97-AF65-F5344CB8AC3E}">
        <p14:creationId xmlns:p14="http://schemas.microsoft.com/office/powerpoint/2010/main" val="211367080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92965</TotalTime>
  <Words>4329</Words>
  <Application>Microsoft Macintosh PowerPoint</Application>
  <PresentationFormat>Affichage à l'écran (16:9)</PresentationFormat>
  <Paragraphs>520</Paragraphs>
  <Slides>59</Slides>
  <Notes>59</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59</vt:i4>
      </vt:variant>
    </vt:vector>
  </HeadingPairs>
  <TitlesOfParts>
    <vt:vector size="67" baseType="lpstr">
      <vt:lpstr>Arial</vt:lpstr>
      <vt:lpstr>Century Schoolbook</vt:lpstr>
      <vt:lpstr>Roboto</vt:lpstr>
      <vt:lpstr>Calibri</vt:lpstr>
      <vt:lpstr>Montserrat Light</vt:lpstr>
      <vt:lpstr>Wingdings</vt:lpstr>
      <vt:lpstr>Montserrat</vt:lpstr>
      <vt:lpstr>Simple Light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Utilisateur LABA</dc:creator>
  <cp:keywords>, docId:29F52284D3558F0D42106BFE8DE502F9</cp:keywords>
  <cp:lastModifiedBy>mac</cp:lastModifiedBy>
  <cp:revision>57</cp:revision>
  <dcterms:modified xsi:type="dcterms:W3CDTF">2025-04-30T14:42:57Z</dcterms:modified>
</cp:coreProperties>
</file>