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1"/>
  </p:notesMasterIdLst>
  <p:sldIdLst>
    <p:sldId id="256" r:id="rId2"/>
    <p:sldId id="257" r:id="rId3"/>
    <p:sldId id="317" r:id="rId4"/>
    <p:sldId id="299" r:id="rId5"/>
    <p:sldId id="300" r:id="rId6"/>
    <p:sldId id="301" r:id="rId7"/>
    <p:sldId id="316" r:id="rId8"/>
    <p:sldId id="420" r:id="rId9"/>
    <p:sldId id="303" r:id="rId10"/>
    <p:sldId id="319" r:id="rId11"/>
    <p:sldId id="421" r:id="rId12"/>
    <p:sldId id="306" r:id="rId13"/>
    <p:sldId id="320" r:id="rId14"/>
    <p:sldId id="321" r:id="rId15"/>
    <p:sldId id="424" r:id="rId16"/>
    <p:sldId id="433" r:id="rId17"/>
    <p:sldId id="307" r:id="rId18"/>
    <p:sldId id="322" r:id="rId19"/>
    <p:sldId id="323" r:id="rId20"/>
    <p:sldId id="423" r:id="rId21"/>
    <p:sldId id="324" r:id="rId22"/>
    <p:sldId id="313" r:id="rId23"/>
    <p:sldId id="325" r:id="rId24"/>
    <p:sldId id="329" r:id="rId25"/>
    <p:sldId id="330" r:id="rId26"/>
    <p:sldId id="331" r:id="rId27"/>
    <p:sldId id="332" r:id="rId28"/>
    <p:sldId id="294" r:id="rId29"/>
    <p:sldId id="335" r:id="rId30"/>
    <p:sldId id="425" r:id="rId31"/>
    <p:sldId id="345" r:id="rId32"/>
    <p:sldId id="346" r:id="rId33"/>
    <p:sldId id="426" r:id="rId34"/>
    <p:sldId id="328" r:id="rId35"/>
    <p:sldId id="347" r:id="rId36"/>
    <p:sldId id="427" r:id="rId37"/>
    <p:sldId id="314" r:id="rId38"/>
    <p:sldId id="326" r:id="rId39"/>
    <p:sldId id="349" r:id="rId40"/>
    <p:sldId id="350" r:id="rId41"/>
    <p:sldId id="428" r:id="rId42"/>
    <p:sldId id="348" r:id="rId43"/>
    <p:sldId id="351" r:id="rId44"/>
    <p:sldId id="352" r:id="rId45"/>
    <p:sldId id="429" r:id="rId46"/>
    <p:sldId id="353" r:id="rId47"/>
    <p:sldId id="315" r:id="rId48"/>
    <p:sldId id="327" r:id="rId49"/>
    <p:sldId id="338" r:id="rId50"/>
    <p:sldId id="340" r:id="rId51"/>
    <p:sldId id="430" r:id="rId52"/>
    <p:sldId id="339" r:id="rId53"/>
    <p:sldId id="341" r:id="rId54"/>
    <p:sldId id="431" r:id="rId55"/>
    <p:sldId id="342" r:id="rId56"/>
    <p:sldId id="343" r:id="rId57"/>
    <p:sldId id="432" r:id="rId58"/>
    <p:sldId id="344" r:id="rId59"/>
    <p:sldId id="336" r:id="rId60"/>
  </p:sldIdLst>
  <p:sldSz cx="9144000" cy="5143500" type="screen16x9"/>
  <p:notesSz cx="6858000" cy="9144000"/>
  <p:embeddedFontLst>
    <p:embeddedFont>
      <p:font typeface="Century Schoolbook" panose="02040604050505020304" pitchFamily="18" charset="0"/>
      <p:regular r:id="rId62"/>
      <p:bold r:id="rId63"/>
      <p:italic r:id="rId64"/>
      <p:boldItalic r:id="rId65"/>
    </p:embeddedFont>
    <p:embeddedFont>
      <p:font typeface="Montserrat" pitchFamily="2" charset="77"/>
      <p:regular r:id="rId66"/>
      <p:bold r:id="rId67"/>
      <p:italic r:id="rId68"/>
      <p:boldItalic r:id="rId69"/>
    </p:embeddedFont>
    <p:embeddedFont>
      <p:font typeface="Montserrat Light" pitchFamily="2" charset="77"/>
      <p:regular r:id="rId70"/>
      <p:bold r:id="rId71"/>
      <p:italic r:id="rId72"/>
      <p:boldItalic r:id="rId73"/>
    </p:embeddedFont>
    <p:embeddedFont>
      <p:font typeface="Roboto" panose="02000000000000000000" pitchFamily="2" charset="0"/>
      <p:regular r:id="rId74"/>
      <p:bold r:id="rId75"/>
      <p:italic r:id="rId76"/>
      <p:boldItalic r:id="rId7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8" roundtripDataSignature="AMtx7mhl2MjWA0N9M1FV9fAmkImhQVa5j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6E71"/>
    <a:srgbClr val="FF9934"/>
    <a:srgbClr val="588F92"/>
    <a:srgbClr val="78A23D"/>
    <a:srgbClr val="8AC039"/>
    <a:srgbClr val="69ADAD"/>
    <a:srgbClr val="8ECC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38008DE-9CB5-49C0-B233-6C6E2AA0C65B}">
  <a:tblStyle styleId="{538008DE-9CB5-49C0-B233-6C6E2AA0C65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726"/>
  </p:normalViewPr>
  <p:slideViewPr>
    <p:cSldViewPr snapToGrid="0">
      <p:cViewPr varScale="1">
        <p:scale>
          <a:sx n="146" d="100"/>
          <a:sy n="146" d="100"/>
        </p:scale>
        <p:origin x="-280"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2.fntdata"/><Relationship Id="rId68"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3.fntdata"/><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1.fntdata"/><Relationship Id="rId98" Type="http://customschemas.google.com/relationships/presentationmetadata" Target="meta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73" Type="http://schemas.openxmlformats.org/officeDocument/2006/relationships/font" Target="fonts/font12.fntdata"/><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087A5822-30DD-24E4-0837-10EB14D6BF1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E5C78F6E-2398-424F-8506-7ED75DE82B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8906405-64C6-D9B3-80E9-29CCACC85AC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99367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B5E309A7-6692-A1CE-0AE1-0755C6DACCD2}"/>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DB0B9B68-FDD0-E85D-45DE-65B4771A655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7FA45EC-F037-6063-59D5-950C18BCD9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462278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8B561590-0898-53B4-6180-3A729D2A6A9C}"/>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4548115-E27A-C5FE-01CE-45A6B3A8BA2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B0A55315-E9DE-E1DE-00FB-F898AB720F1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91942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80630C88-89AE-8ABC-E7E1-428853313A3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78E153C2-8E38-C45F-0006-85952876921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0E4997A2-DE05-6D78-EFF3-2F6EAF463C9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6222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0A75EC0-0487-B451-9A47-55A4A3652D3A}"/>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245DAD26-C8F7-6DB6-D7E4-9AB1B10BF82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38BA991-E304-1E6B-085B-C448BDA820F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661982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B1DC0950-3CC0-442F-06AB-93AD73F3D2B3}"/>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6287B5C2-13D1-F931-20B8-36E8029E99C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61236F54-4E37-3BBE-320C-4A889ABF5CE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568823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5E46D403-C62D-75A5-33A8-AF6E124B981E}"/>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2E38ED72-D5A0-53E6-9F0A-6E364694CB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B776823-08C8-5020-BCBA-92F4EA36B33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935860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64D9D587-C914-9B5E-D919-23EC4992F5D0}"/>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AA60683F-4586-CB17-3922-EE98966CE4A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74E1C109-6A14-D8FF-1E63-411211F7AB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2891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4B26843E-7C11-ABE1-14B9-FA86007CC3A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6603A461-B6FD-27F4-6174-00EF4DB50CD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2CDF9A45-C99D-8CD4-6749-5529EF78B49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6039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1FBB2B2F-588D-1D99-BB06-FC75BF61620E}"/>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27363BFF-7E32-5819-3E64-107414E2ADA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63" name="Google Shape;563;p71:notes">
            <a:extLst>
              <a:ext uri="{FF2B5EF4-FFF2-40B4-BE49-F238E27FC236}">
                <a16:creationId xmlns:a16="http://schemas.microsoft.com/office/drawing/2014/main" id="{444A0189-7FAE-5850-5468-97C873C431C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863806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96F4C9D0-596F-27D3-925A-682C7D3D2B67}"/>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E246A065-F1B9-AE5C-6F1F-00695325105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EA4EBE7B-ACCF-352A-1195-46A36448300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1147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A3A310CC-2706-50DB-FCB1-C17C590A4E26}"/>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FB134A58-4123-FF58-2A3D-64D33DDD373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D65B945A-2251-77BD-04EC-530AA5A0410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46289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DAE99DC9-EE4D-FA3E-3E8F-1323F881E8CB}"/>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72CBC2E-AEE7-450E-11FF-C96FE9944E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0EDCD274-307F-B392-9180-E79C6760E2E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1771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15FB81F0-EEF7-96D1-0CD6-2A4ABED7E2BF}"/>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813128FE-B10A-39AE-1283-C304C9371EC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C4D51F15-C981-F0D4-5575-66FBD7AD3B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315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C0668BDD-E001-A098-5662-56188AAAB5F7}"/>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43D79D0D-50FD-BD34-3EA5-64D0196EE58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1F2B7726-030F-8A34-D966-0F89F4A1F59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38615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p9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BFA815EC-DF46-0171-1CC7-77BD73704016}"/>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7760B0B1-E859-3F82-4434-C687C421443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a:extLst>
              <a:ext uri="{FF2B5EF4-FFF2-40B4-BE49-F238E27FC236}">
                <a16:creationId xmlns:a16="http://schemas.microsoft.com/office/drawing/2014/main" id="{E840A41D-0943-508C-D854-276CFE34C5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55191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1C3C0D95-D610-0EAA-E53E-B5EB8C8CEA68}"/>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325F6AF0-0912-702B-CCAD-66DBF39C5F4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2CEA3E8D-D5B5-0AB3-D8C5-1ABD6CD78A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322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0BF2A62B-B6D2-BEFD-B184-DDE559160779}"/>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0E241C15-BC67-0EC8-C02C-617EF95B8B2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DC72C372-EAA9-C81E-A52B-36D266FB726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2260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E1F34DB-67F8-CF8E-8733-AC5A75B89CE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EF29B7DF-DE2D-62EA-9031-04EEA696B2E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87DACF65-1E38-21E1-76B2-6615F091D6D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765039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6A0EB2F1-EF78-F765-E4F9-BEF565877BD0}"/>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6D321645-AB96-B7A7-AEF9-BF4649D8B00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784828C6-FD30-1AC4-2C39-F3D3778782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03899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3C7EB218-25A4-E8F4-7274-68220D2D689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7FF13BF9-82EB-81C8-B767-FE3FF97188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8887E649-2587-6F27-00AB-2E0407D652B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84477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a:extLst>
            <a:ext uri="{FF2B5EF4-FFF2-40B4-BE49-F238E27FC236}">
              <a16:creationId xmlns:a16="http://schemas.microsoft.com/office/drawing/2014/main" id="{920A7E9B-F02B-B191-6F3B-258B0FFBF98B}"/>
            </a:ext>
          </a:extLst>
        </p:cNvPr>
        <p:cNvGrpSpPr/>
        <p:nvPr/>
      </p:nvGrpSpPr>
      <p:grpSpPr>
        <a:xfrm>
          <a:off x="0" y="0"/>
          <a:ext cx="0" cy="0"/>
          <a:chOff x="0" y="0"/>
          <a:chExt cx="0" cy="0"/>
        </a:xfrm>
      </p:grpSpPr>
      <p:sp>
        <p:nvSpPr>
          <p:cNvPr id="695" name="Google Shape;695;p75:notes">
            <a:extLst>
              <a:ext uri="{FF2B5EF4-FFF2-40B4-BE49-F238E27FC236}">
                <a16:creationId xmlns:a16="http://schemas.microsoft.com/office/drawing/2014/main" id="{F8D2E7AA-4B5A-903F-FA65-F2552E31752B}"/>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96" name="Google Shape;696;p75:notes">
            <a:extLst>
              <a:ext uri="{FF2B5EF4-FFF2-40B4-BE49-F238E27FC236}">
                <a16:creationId xmlns:a16="http://schemas.microsoft.com/office/drawing/2014/main" id="{5525586F-55AD-F303-D7BC-A9A5F8F50F3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749277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F00D12D1-01E3-1E39-3AC2-FE1B65542B00}"/>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506675CB-DA0E-20D4-AE67-D02F2BC89D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7E67AD03-78D1-AB2B-98FF-87FB2D88361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6619014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44B69F62-05B7-4F86-9255-486E0D05C4AA}"/>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4AF0CD3B-A979-D0D2-896B-5BF38005096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9F16281-8469-7E71-69DF-62437AF9436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7620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a:extLst>
            <a:ext uri="{FF2B5EF4-FFF2-40B4-BE49-F238E27FC236}">
              <a16:creationId xmlns:a16="http://schemas.microsoft.com/office/drawing/2014/main" id="{99004ECA-9AA4-311F-A94D-86D9FEBD2DBA}"/>
            </a:ext>
          </a:extLst>
        </p:cNvPr>
        <p:cNvGrpSpPr/>
        <p:nvPr/>
      </p:nvGrpSpPr>
      <p:grpSpPr>
        <a:xfrm>
          <a:off x="0" y="0"/>
          <a:ext cx="0" cy="0"/>
          <a:chOff x="0" y="0"/>
          <a:chExt cx="0" cy="0"/>
        </a:xfrm>
      </p:grpSpPr>
      <p:sp>
        <p:nvSpPr>
          <p:cNvPr id="412" name="Google Shape;412;p67:notes">
            <a:extLst>
              <a:ext uri="{FF2B5EF4-FFF2-40B4-BE49-F238E27FC236}">
                <a16:creationId xmlns:a16="http://schemas.microsoft.com/office/drawing/2014/main" id="{D1A5BC68-4C48-F68B-5DD5-B695D8671A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413" name="Google Shape;413;p67:notes">
            <a:extLst>
              <a:ext uri="{FF2B5EF4-FFF2-40B4-BE49-F238E27FC236}">
                <a16:creationId xmlns:a16="http://schemas.microsoft.com/office/drawing/2014/main" id="{0B8D4E9C-C1B6-8D7E-7BD7-9E01BC35135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1656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97F2C57F-2BC4-D963-0427-AB459E158B9E}"/>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921323FD-82BD-B0AC-A363-EBA7C5BDFDC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C97A4E1A-5AEB-85F9-537E-409E189E128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42670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3FFC9CBA-46FF-6F9E-88E2-BB1C5F8800DE}"/>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B51215D5-FD7D-77D9-D4F2-ABDBAAA1DA4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DDAF1BD6-9FA9-66FF-6D5B-9885A4FFCC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956309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ACFF9925-B04E-8544-BBE7-EC0271748E48}"/>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42C81690-6D1D-3DB4-72AB-9564FDCB96B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EA682056-57D3-24A2-8297-37DB96AD1D7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4927884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106908F9-4918-9448-E6CC-7E59C41C139D}"/>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D93C1C6-EF45-41B7-23A4-DCDCD44E5BA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C9F5E978-3D70-EE35-C028-541CF7C0A77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50190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9AA9EBEB-AD1F-1816-4004-18CE069B7DED}"/>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C476FCBB-9393-7A2A-33BC-710E2ECDFAA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C3DC222C-A806-D893-2FD0-3FE21F2DB2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581724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a:extLst>
            <a:ext uri="{FF2B5EF4-FFF2-40B4-BE49-F238E27FC236}">
              <a16:creationId xmlns:a16="http://schemas.microsoft.com/office/drawing/2014/main" id="{25493971-29DB-BE0E-C419-60441181E2CC}"/>
            </a:ext>
          </a:extLst>
        </p:cNvPr>
        <p:cNvGrpSpPr/>
        <p:nvPr/>
      </p:nvGrpSpPr>
      <p:grpSpPr>
        <a:xfrm>
          <a:off x="0" y="0"/>
          <a:ext cx="0" cy="0"/>
          <a:chOff x="0" y="0"/>
          <a:chExt cx="0" cy="0"/>
        </a:xfrm>
      </p:grpSpPr>
      <p:sp>
        <p:nvSpPr>
          <p:cNvPr id="858" name="Google Shape;858;p79:notes">
            <a:extLst>
              <a:ext uri="{FF2B5EF4-FFF2-40B4-BE49-F238E27FC236}">
                <a16:creationId xmlns:a16="http://schemas.microsoft.com/office/drawing/2014/main" id="{450941C8-3630-9549-41A5-AB6036D0488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9" name="Google Shape;859;p79:notes">
            <a:extLst>
              <a:ext uri="{FF2B5EF4-FFF2-40B4-BE49-F238E27FC236}">
                <a16:creationId xmlns:a16="http://schemas.microsoft.com/office/drawing/2014/main" id="{EED7F6B1-1126-DED3-6D68-7D3185475A3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9861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0760CB66-B2A1-486D-EF4F-8CD9DACB00BE}"/>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B725AF72-DB4A-FDCF-12D9-457ADC8D54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B423591A-9B97-D4C2-99FB-41AECD06845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0307412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09882E08-6D1A-B1F1-8507-CE17EE5C292B}"/>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AFEAD9B8-DA16-0ABB-6249-FE4C9AF113B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C3B37F31-035A-5487-2C85-8A10A406AA3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511760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96513E4-A980-4D51-C468-1CD4FBE240B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365CBFDE-F734-4A5E-3B31-635BDD40BC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1B65495A-70B4-C235-9BF1-60745894C1D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2356256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C71D664-D443-A344-33FC-FDAEEC4CC25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389F503-0A68-D87A-AA7D-0A51C7EB49F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74511B1-8241-FC85-27E0-EE073A1A053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438774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868C22CC-B315-3D71-7EB0-23C4DC5F318C}"/>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516C152D-CFEB-D533-D88A-28DC3B8004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FCBA5787-1018-5D0F-FC08-17A3382817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0805066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CD0E1C29-E97C-C33A-327C-F5D5F458DB7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34730BBD-942D-9DBA-EEFC-E33D36A82DA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5FB35182-7CDC-A2B1-699F-6BFD1209156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980452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3CCAE214-1D92-E23F-A9FC-4861FF5ECC23}"/>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1EFEF25A-534C-6F81-32A6-4C340903DE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2265B4B1-D8EE-0054-62BD-BBA25401207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4865040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31E1B1B-D18E-852F-9A3C-0A407CA71CA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CCD0AB3C-9841-A9E1-B8F2-57F45D9CCFF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6B1066E-12D2-9968-390C-7709BB31AB7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60914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D1D209F8-2CFF-1BE3-9E0E-24A6A02C193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443BBC93-C8AD-E532-9909-23EFD16CEE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9251D8B3-5E56-B678-622E-686B3BE0D55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59862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a:extLst>
            <a:ext uri="{FF2B5EF4-FFF2-40B4-BE49-F238E27FC236}">
              <a16:creationId xmlns:a16="http://schemas.microsoft.com/office/drawing/2014/main" id="{CC96855F-331C-4B4B-338B-50246BC25212}"/>
            </a:ext>
          </a:extLst>
        </p:cNvPr>
        <p:cNvGrpSpPr/>
        <p:nvPr/>
      </p:nvGrpSpPr>
      <p:grpSpPr>
        <a:xfrm>
          <a:off x="0" y="0"/>
          <a:ext cx="0" cy="0"/>
          <a:chOff x="0" y="0"/>
          <a:chExt cx="0" cy="0"/>
        </a:xfrm>
      </p:grpSpPr>
      <p:sp>
        <p:nvSpPr>
          <p:cNvPr id="1408" name="Google Shape;1408;p43:notes">
            <a:extLst>
              <a:ext uri="{FF2B5EF4-FFF2-40B4-BE49-F238E27FC236}">
                <a16:creationId xmlns:a16="http://schemas.microsoft.com/office/drawing/2014/main" id="{403A560A-F818-7DFF-A4B6-2A904C9201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9" name="Google Shape;1409;p43:notes">
            <a:extLst>
              <a:ext uri="{FF2B5EF4-FFF2-40B4-BE49-F238E27FC236}">
                <a16:creationId xmlns:a16="http://schemas.microsoft.com/office/drawing/2014/main" id="{D7CB424C-1BD2-FCB3-6E66-3EE320084E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28783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BE24B49-7AB7-7F15-A803-619861E97AB3}"/>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177833CE-FC8A-9471-B363-CC34259855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6407C7C6-8E8F-140B-95C9-A0721D65AB5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257955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2C3173A-86AF-7D2A-655D-F3B732080F47}"/>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3C73D14-6148-4789-901E-8401E9FB4C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06C2821-9EBF-7E7D-D9A8-160E414BB3C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8393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34BCF958-34FF-25E2-6FA9-D27F8C048F5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EAC845BC-F13A-B10E-40CC-5024BDF65E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040E8CBB-C3C9-048F-D422-999911ACD34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1686674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6" tIns="45700" rIns="91426"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6" tIns="45700" rIns="91426"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4"/>
        <p:cNvGrpSpPr/>
        <p:nvPr/>
      </p:nvGrpSpPr>
      <p:grpSpPr>
        <a:xfrm>
          <a:off x="0" y="0"/>
          <a:ext cx="0" cy="0"/>
          <a:chOff x="0" y="0"/>
          <a:chExt cx="0" cy="0"/>
        </a:xfrm>
      </p:grpSpPr>
      <p:sp>
        <p:nvSpPr>
          <p:cNvPr id="95" name="Google Shape;95;p54"/>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6" name="Google Shape;96;p5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7" name="Google Shape;97;p5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8" name="Google Shape;98;p54"/>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9"/>
        <p:cNvGrpSpPr/>
        <p:nvPr/>
      </p:nvGrpSpPr>
      <p:grpSpPr>
        <a:xfrm>
          <a:off x="0" y="0"/>
          <a:ext cx="0" cy="0"/>
          <a:chOff x="0" y="0"/>
          <a:chExt cx="0" cy="0"/>
        </a:xfrm>
      </p:grpSpPr>
      <p:sp>
        <p:nvSpPr>
          <p:cNvPr id="100" name="Google Shape;100;p5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01" name="Google Shape;101;p55"/>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2"/>
        <p:cNvGrpSpPr/>
        <p:nvPr/>
      </p:nvGrpSpPr>
      <p:grpSpPr>
        <a:xfrm>
          <a:off x="0" y="0"/>
          <a:ext cx="0" cy="0"/>
          <a:chOff x="0" y="0"/>
          <a:chExt cx="0" cy="0"/>
        </a:xfrm>
      </p:grpSpPr>
      <p:sp>
        <p:nvSpPr>
          <p:cNvPr id="103" name="Google Shape;103;p5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4" name="Google Shape;104;p5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6" lvl="0" indent="-304804" algn="l">
              <a:lnSpc>
                <a:spcPct val="115000"/>
              </a:lnSpc>
              <a:spcBef>
                <a:spcPts val="0"/>
              </a:spcBef>
              <a:spcAft>
                <a:spcPts val="0"/>
              </a:spcAft>
              <a:buSzPts val="1200"/>
              <a:buChar char="●"/>
              <a:defRPr sz="1200"/>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105" name="Google Shape;105;p56"/>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6"/>
        <p:cNvGrpSpPr/>
        <p:nvPr/>
      </p:nvGrpSpPr>
      <p:grpSpPr>
        <a:xfrm>
          <a:off x="0" y="0"/>
          <a:ext cx="0" cy="0"/>
          <a:chOff x="0" y="0"/>
          <a:chExt cx="0" cy="0"/>
        </a:xfrm>
      </p:grpSpPr>
      <p:sp>
        <p:nvSpPr>
          <p:cNvPr id="107" name="Google Shape;107;p57"/>
          <p:cNvSpPr txBox="1">
            <a:spLocks noGrp="1"/>
          </p:cNvSpPr>
          <p:nvPr>
            <p:ph type="title"/>
          </p:nvPr>
        </p:nvSpPr>
        <p:spPr>
          <a:xfrm>
            <a:off x="490249" y="450150"/>
            <a:ext cx="6367801"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08" name="Google Shape;108;p57"/>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9"/>
        <p:cNvGrpSpPr/>
        <p:nvPr/>
      </p:nvGrpSpPr>
      <p:grpSpPr>
        <a:xfrm>
          <a:off x="0" y="0"/>
          <a:ext cx="0" cy="0"/>
          <a:chOff x="0" y="0"/>
          <a:chExt cx="0" cy="0"/>
        </a:xfrm>
      </p:grpSpPr>
      <p:sp>
        <p:nvSpPr>
          <p:cNvPr id="110" name="Google Shape;110;p58"/>
          <p:cNvSpPr/>
          <p:nvPr/>
        </p:nvSpPr>
        <p:spPr>
          <a:xfrm>
            <a:off x="4572000" y="-125"/>
            <a:ext cx="4572000" cy="5143500"/>
          </a:xfrm>
          <a:prstGeom prst="rect">
            <a:avLst/>
          </a:prstGeom>
          <a:solidFill>
            <a:schemeClr val="lt2"/>
          </a:solidFill>
          <a:ln>
            <a:noFill/>
          </a:ln>
        </p:spPr>
        <p:txBody>
          <a:bodyPr spcFirstLastPara="1" wrap="square" lIns="91426" tIns="91426" rIns="91426" bIns="91426"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1" b="0" i="0" u="none" strike="noStrike" cap="none">
              <a:solidFill>
                <a:srgbClr val="000000"/>
              </a:solidFill>
              <a:latin typeface="Arial"/>
              <a:ea typeface="Arial"/>
              <a:cs typeface="Arial"/>
              <a:sym typeface="Arial"/>
            </a:endParaRPr>
          </a:p>
        </p:txBody>
      </p:sp>
      <p:sp>
        <p:nvSpPr>
          <p:cNvPr id="111" name="Google Shape;111;p58"/>
          <p:cNvSpPr txBox="1">
            <a:spLocks noGrp="1"/>
          </p:cNvSpPr>
          <p:nvPr>
            <p:ph type="title"/>
          </p:nvPr>
        </p:nvSpPr>
        <p:spPr>
          <a:xfrm>
            <a:off x="265501"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1"/>
            </a:lvl1pPr>
            <a:lvl2pPr lvl="1" algn="ctr">
              <a:lnSpc>
                <a:spcPct val="100000"/>
              </a:lnSpc>
              <a:spcBef>
                <a:spcPts val="0"/>
              </a:spcBef>
              <a:spcAft>
                <a:spcPts val="0"/>
              </a:spcAft>
              <a:buSzPts val="4200"/>
              <a:buNone/>
              <a:defRPr sz="4201"/>
            </a:lvl2pPr>
            <a:lvl3pPr lvl="2" algn="ctr">
              <a:lnSpc>
                <a:spcPct val="100000"/>
              </a:lnSpc>
              <a:spcBef>
                <a:spcPts val="0"/>
              </a:spcBef>
              <a:spcAft>
                <a:spcPts val="0"/>
              </a:spcAft>
              <a:buSzPts val="4200"/>
              <a:buNone/>
              <a:defRPr sz="4201"/>
            </a:lvl3pPr>
            <a:lvl4pPr lvl="3" algn="ctr">
              <a:lnSpc>
                <a:spcPct val="100000"/>
              </a:lnSpc>
              <a:spcBef>
                <a:spcPts val="0"/>
              </a:spcBef>
              <a:spcAft>
                <a:spcPts val="0"/>
              </a:spcAft>
              <a:buSzPts val="4200"/>
              <a:buNone/>
              <a:defRPr sz="4201"/>
            </a:lvl4pPr>
            <a:lvl5pPr lvl="4" algn="ctr">
              <a:lnSpc>
                <a:spcPct val="100000"/>
              </a:lnSpc>
              <a:spcBef>
                <a:spcPts val="0"/>
              </a:spcBef>
              <a:spcAft>
                <a:spcPts val="0"/>
              </a:spcAft>
              <a:buSzPts val="4200"/>
              <a:buNone/>
              <a:defRPr sz="4201"/>
            </a:lvl5pPr>
            <a:lvl6pPr lvl="5" algn="ctr">
              <a:lnSpc>
                <a:spcPct val="100000"/>
              </a:lnSpc>
              <a:spcBef>
                <a:spcPts val="0"/>
              </a:spcBef>
              <a:spcAft>
                <a:spcPts val="0"/>
              </a:spcAft>
              <a:buSzPts val="4200"/>
              <a:buNone/>
              <a:defRPr sz="4201"/>
            </a:lvl6pPr>
            <a:lvl7pPr lvl="6" algn="ctr">
              <a:lnSpc>
                <a:spcPct val="100000"/>
              </a:lnSpc>
              <a:spcBef>
                <a:spcPts val="0"/>
              </a:spcBef>
              <a:spcAft>
                <a:spcPts val="0"/>
              </a:spcAft>
              <a:buSzPts val="4200"/>
              <a:buNone/>
              <a:defRPr sz="4201"/>
            </a:lvl7pPr>
            <a:lvl8pPr lvl="7" algn="ctr">
              <a:lnSpc>
                <a:spcPct val="100000"/>
              </a:lnSpc>
              <a:spcBef>
                <a:spcPts val="0"/>
              </a:spcBef>
              <a:spcAft>
                <a:spcPts val="0"/>
              </a:spcAft>
              <a:buSzPts val="4200"/>
              <a:buNone/>
              <a:defRPr sz="4201"/>
            </a:lvl8pPr>
            <a:lvl9pPr lvl="8" algn="ctr">
              <a:lnSpc>
                <a:spcPct val="100000"/>
              </a:lnSpc>
              <a:spcBef>
                <a:spcPts val="0"/>
              </a:spcBef>
              <a:spcAft>
                <a:spcPts val="0"/>
              </a:spcAft>
              <a:buSzPts val="4200"/>
              <a:buNone/>
              <a:defRPr sz="4201"/>
            </a:lvl9pPr>
          </a:lstStyle>
          <a:p>
            <a:endParaRPr/>
          </a:p>
        </p:txBody>
      </p:sp>
      <p:sp>
        <p:nvSpPr>
          <p:cNvPr id="112" name="Google Shape;112;p58"/>
          <p:cNvSpPr txBox="1">
            <a:spLocks noGrp="1"/>
          </p:cNvSpPr>
          <p:nvPr>
            <p:ph type="subTitle" idx="1"/>
          </p:nvPr>
        </p:nvSpPr>
        <p:spPr>
          <a:xfrm>
            <a:off x="265501" y="2803076"/>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3" name="Google Shape;113;p58"/>
          <p:cNvSpPr txBox="1">
            <a:spLocks noGrp="1"/>
          </p:cNvSpPr>
          <p:nvPr>
            <p:ph type="body" idx="2"/>
          </p:nvPr>
        </p:nvSpPr>
        <p:spPr>
          <a:xfrm>
            <a:off x="4939501" y="724075"/>
            <a:ext cx="3837001" cy="3695100"/>
          </a:xfrm>
          <a:prstGeom prst="rect">
            <a:avLst/>
          </a:prstGeom>
          <a:noFill/>
          <a:ln>
            <a:noFill/>
          </a:ln>
        </p:spPr>
        <p:txBody>
          <a:bodyPr spcFirstLastPara="1" wrap="square" lIns="91425" tIns="91425" rIns="91425" bIns="91425" anchor="ctr" anchorCtr="0">
            <a:normAutofit/>
          </a:bodyPr>
          <a:lstStyle>
            <a:lvl1pPr marL="457206" lvl="0" indent="-342904" algn="l">
              <a:lnSpc>
                <a:spcPct val="115000"/>
              </a:lnSpc>
              <a:spcBef>
                <a:spcPts val="0"/>
              </a:spcBef>
              <a:spcAft>
                <a:spcPts val="0"/>
              </a:spcAft>
              <a:buSzPts val="1800"/>
              <a:buChar char="●"/>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14" name="Google Shape;114;p58"/>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5"/>
        <p:cNvGrpSpPr/>
        <p:nvPr/>
      </p:nvGrpSpPr>
      <p:grpSpPr>
        <a:xfrm>
          <a:off x="0" y="0"/>
          <a:ext cx="0" cy="0"/>
          <a:chOff x="0" y="0"/>
          <a:chExt cx="0" cy="0"/>
        </a:xfrm>
      </p:grpSpPr>
      <p:sp>
        <p:nvSpPr>
          <p:cNvPr id="116" name="Google Shape;116;p5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6" lvl="0" indent="-228604" algn="l">
              <a:lnSpc>
                <a:spcPct val="100000"/>
              </a:lnSpc>
              <a:spcBef>
                <a:spcPts val="0"/>
              </a:spcBef>
              <a:spcAft>
                <a:spcPts val="0"/>
              </a:spcAft>
              <a:buSzPts val="1800"/>
              <a:buNone/>
              <a:defRPr/>
            </a:lvl1pPr>
          </a:lstStyle>
          <a:p>
            <a:endParaRPr/>
          </a:p>
        </p:txBody>
      </p:sp>
      <p:sp>
        <p:nvSpPr>
          <p:cNvPr id="117" name="Google Shape;117;p59"/>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8"/>
        <p:cNvGrpSpPr/>
        <p:nvPr/>
      </p:nvGrpSpPr>
      <p:grpSpPr>
        <a:xfrm>
          <a:off x="0" y="0"/>
          <a:ext cx="0" cy="0"/>
          <a:chOff x="0" y="0"/>
          <a:chExt cx="0" cy="0"/>
        </a:xfrm>
      </p:grpSpPr>
      <p:sp>
        <p:nvSpPr>
          <p:cNvPr id="119" name="Google Shape;119;p60"/>
          <p:cNvSpPr txBox="1">
            <a:spLocks noGrp="1"/>
          </p:cNvSpPr>
          <p:nvPr>
            <p:ph type="title" hasCustomPrompt="1"/>
          </p:nvPr>
        </p:nvSpPr>
        <p:spPr>
          <a:xfrm>
            <a:off x="311700" y="1106125"/>
            <a:ext cx="8520601"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20" name="Google Shape;120;p60"/>
          <p:cNvSpPr txBox="1">
            <a:spLocks noGrp="1"/>
          </p:cNvSpPr>
          <p:nvPr>
            <p:ph type="body" idx="1"/>
          </p:nvPr>
        </p:nvSpPr>
        <p:spPr>
          <a:xfrm>
            <a:off x="311700" y="3152225"/>
            <a:ext cx="8520601" cy="1300800"/>
          </a:xfrm>
          <a:prstGeom prst="rect">
            <a:avLst/>
          </a:prstGeom>
          <a:noFill/>
          <a:ln>
            <a:noFill/>
          </a:ln>
        </p:spPr>
        <p:txBody>
          <a:bodyPr spcFirstLastPara="1" wrap="square" lIns="91425" tIns="91425" rIns="91425" bIns="91425" anchor="t" anchorCtr="0">
            <a:normAutofit/>
          </a:bodyPr>
          <a:lstStyle>
            <a:lvl1pPr marL="457206" lvl="0" indent="-342904" algn="ctr">
              <a:lnSpc>
                <a:spcPct val="115000"/>
              </a:lnSpc>
              <a:spcBef>
                <a:spcPts val="0"/>
              </a:spcBef>
              <a:spcAft>
                <a:spcPts val="0"/>
              </a:spcAft>
              <a:buSzPts val="1800"/>
              <a:buChar char="●"/>
              <a:defRPr/>
            </a:lvl1pPr>
            <a:lvl2pPr marL="914411" lvl="1" indent="-317504" algn="ctr">
              <a:lnSpc>
                <a:spcPct val="115000"/>
              </a:lnSpc>
              <a:spcBef>
                <a:spcPts val="0"/>
              </a:spcBef>
              <a:spcAft>
                <a:spcPts val="0"/>
              </a:spcAft>
              <a:buSzPts val="1400"/>
              <a:buChar char="○"/>
              <a:defRPr/>
            </a:lvl2pPr>
            <a:lvl3pPr marL="1371617" lvl="2" indent="-317504" algn="ctr">
              <a:lnSpc>
                <a:spcPct val="115000"/>
              </a:lnSpc>
              <a:spcBef>
                <a:spcPts val="0"/>
              </a:spcBef>
              <a:spcAft>
                <a:spcPts val="0"/>
              </a:spcAft>
              <a:buSzPts val="1400"/>
              <a:buChar char="■"/>
              <a:defRPr/>
            </a:lvl3pPr>
            <a:lvl4pPr marL="1828823" lvl="3" indent="-317504" algn="ctr">
              <a:lnSpc>
                <a:spcPct val="115000"/>
              </a:lnSpc>
              <a:spcBef>
                <a:spcPts val="0"/>
              </a:spcBef>
              <a:spcAft>
                <a:spcPts val="0"/>
              </a:spcAft>
              <a:buSzPts val="1400"/>
              <a:buChar char="●"/>
              <a:defRPr/>
            </a:lvl4pPr>
            <a:lvl5pPr marL="2286029" lvl="4" indent="-317504" algn="ctr">
              <a:lnSpc>
                <a:spcPct val="115000"/>
              </a:lnSpc>
              <a:spcBef>
                <a:spcPts val="0"/>
              </a:spcBef>
              <a:spcAft>
                <a:spcPts val="0"/>
              </a:spcAft>
              <a:buSzPts val="1400"/>
              <a:buChar char="○"/>
              <a:defRPr/>
            </a:lvl5pPr>
            <a:lvl6pPr marL="2743234" lvl="5" indent="-317504" algn="ctr">
              <a:lnSpc>
                <a:spcPct val="115000"/>
              </a:lnSpc>
              <a:spcBef>
                <a:spcPts val="0"/>
              </a:spcBef>
              <a:spcAft>
                <a:spcPts val="0"/>
              </a:spcAft>
              <a:buSzPts val="1400"/>
              <a:buChar char="■"/>
              <a:defRPr/>
            </a:lvl6pPr>
            <a:lvl7pPr marL="3200440" lvl="6" indent="-317504" algn="ctr">
              <a:lnSpc>
                <a:spcPct val="115000"/>
              </a:lnSpc>
              <a:spcBef>
                <a:spcPts val="0"/>
              </a:spcBef>
              <a:spcAft>
                <a:spcPts val="0"/>
              </a:spcAft>
              <a:buSzPts val="1400"/>
              <a:buChar char="●"/>
              <a:defRPr/>
            </a:lvl7pPr>
            <a:lvl8pPr marL="3657646" lvl="7" indent="-317504" algn="ctr">
              <a:lnSpc>
                <a:spcPct val="115000"/>
              </a:lnSpc>
              <a:spcBef>
                <a:spcPts val="0"/>
              </a:spcBef>
              <a:spcAft>
                <a:spcPts val="0"/>
              </a:spcAft>
              <a:buSzPts val="1400"/>
              <a:buChar char="○"/>
              <a:defRPr/>
            </a:lvl8pPr>
            <a:lvl9pPr marL="4114851" lvl="8" indent="-317504" algn="ctr">
              <a:lnSpc>
                <a:spcPct val="115000"/>
              </a:lnSpc>
              <a:spcBef>
                <a:spcPts val="0"/>
              </a:spcBef>
              <a:spcAft>
                <a:spcPts val="0"/>
              </a:spcAft>
              <a:buSzPts val="1400"/>
              <a:buChar char="■"/>
              <a:defRPr/>
            </a:lvl9pPr>
          </a:lstStyle>
          <a:p>
            <a:endParaRPr/>
          </a:p>
        </p:txBody>
      </p:sp>
      <p:sp>
        <p:nvSpPr>
          <p:cNvPr id="121" name="Google Shape;121;p60"/>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pPr marL="0" marR="0" lvl="0" indent="0" algn="ctr" rtl="0">
                <a:lnSpc>
                  <a:spcPct val="100000"/>
                </a:lnSpc>
                <a:spcBef>
                  <a:spcPts val="0"/>
                </a:spcBef>
                <a:spcAft>
                  <a:spcPts val="0"/>
                </a:spcAft>
                <a:buNone/>
              </a:pPr>
              <a:t>‹#›</a:t>
            </a:fld>
            <a:endParaRPr sz="1600" b="0" i="0" u="none" strike="noStrike" cap="none">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7"/>
        <p:cNvGrpSpPr/>
        <p:nvPr/>
      </p:nvGrpSpPr>
      <p:grpSpPr>
        <a:xfrm>
          <a:off x="0" y="0"/>
          <a:ext cx="0" cy="0"/>
          <a:chOff x="0" y="0"/>
          <a:chExt cx="0" cy="0"/>
        </a:xfrm>
      </p:grpSpPr>
      <p:sp>
        <p:nvSpPr>
          <p:cNvPr id="48" name="Google Shape;48;p47"/>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
        <p:nvSpPr>
          <p:cNvPr id="49" name="Google Shape;49;p47"/>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0" name="Google Shape;50;p47"/>
          <p:cNvSpPr txBox="1">
            <a:spLocks noGrp="1"/>
          </p:cNvSpPr>
          <p:nvPr>
            <p:ph type="body" idx="2"/>
          </p:nvPr>
        </p:nvSpPr>
        <p:spPr>
          <a:xfrm>
            <a:off x="645985" y="578724"/>
            <a:ext cx="7796980" cy="803654"/>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1"/>
        <p:cNvGrpSpPr/>
        <p:nvPr/>
      </p:nvGrpSpPr>
      <p:grpSpPr>
        <a:xfrm>
          <a:off x="0" y="0"/>
          <a:ext cx="0" cy="0"/>
          <a:chOff x="0" y="0"/>
          <a:chExt cx="0" cy="0"/>
        </a:xfrm>
      </p:grpSpPr>
      <p:sp>
        <p:nvSpPr>
          <p:cNvPr id="52" name="Google Shape;52;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3" name="Google Shape;53;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4" name="Google Shape;54;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5"/>
        <p:cNvGrpSpPr/>
        <p:nvPr/>
      </p:nvGrpSpPr>
      <p:grpSpPr>
        <a:xfrm>
          <a:off x="0" y="0"/>
          <a:ext cx="0" cy="0"/>
          <a:chOff x="0" y="0"/>
          <a:chExt cx="0" cy="0"/>
        </a:xfrm>
      </p:grpSpPr>
      <p:cxnSp>
        <p:nvCxnSpPr>
          <p:cNvPr id="56" name="Google Shape;56;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7" name="Google Shape;57;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8" name="Google Shape;58;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9" name="Google Shape;59;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0" name="Google Shape;60;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1" name="Google Shape;61;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to/Text Slide 01">
  <p:cSld name="Photo/Text Slide 01">
    <p:spTree>
      <p:nvGrpSpPr>
        <p:cNvPr id="1" name="Shape 66"/>
        <p:cNvGrpSpPr/>
        <p:nvPr/>
      </p:nvGrpSpPr>
      <p:grpSpPr>
        <a:xfrm>
          <a:off x="0" y="0"/>
          <a:ext cx="0" cy="0"/>
          <a:chOff x="0" y="0"/>
          <a:chExt cx="0" cy="0"/>
        </a:xfrm>
      </p:grpSpPr>
      <p:sp>
        <p:nvSpPr>
          <p:cNvPr id="67" name="Google Shape;67;p99"/>
          <p:cNvSpPr/>
          <p:nvPr/>
        </p:nvSpPr>
        <p:spPr>
          <a:xfrm>
            <a:off x="293702" y="1237654"/>
            <a:ext cx="2567372" cy="3430490"/>
          </a:xfrm>
          <a:custGeom>
            <a:avLst/>
            <a:gdLst/>
            <a:ahLst/>
            <a:cxnLst/>
            <a:rect l="l" t="t" r="r" b="b"/>
            <a:pathLst>
              <a:path w="3998034" h="4950763" extrusionOk="0">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cxnSp>
        <p:nvCxnSpPr>
          <p:cNvPr id="68" name="Google Shape;68;p99"/>
          <p:cNvCxnSpPr/>
          <p:nvPr/>
        </p:nvCxnSpPr>
        <p:spPr>
          <a:xfrm>
            <a:off x="416834" y="2422601"/>
            <a:ext cx="2321106" cy="0"/>
          </a:xfrm>
          <a:prstGeom prst="straightConnector1">
            <a:avLst/>
          </a:prstGeom>
          <a:noFill/>
          <a:ln w="22225" cap="flat" cmpd="sng">
            <a:solidFill>
              <a:schemeClr val="lt1"/>
            </a:solidFill>
            <a:prstDash val="solid"/>
            <a:round/>
            <a:headEnd type="none" w="sm" len="sm"/>
            <a:tailEnd type="none" w="sm" len="sm"/>
          </a:ln>
        </p:spPr>
      </p:cxnSp>
      <p:sp>
        <p:nvSpPr>
          <p:cNvPr id="69" name="Google Shape;69;p99"/>
          <p:cNvSpPr txBox="1">
            <a:spLocks noGrp="1"/>
          </p:cNvSpPr>
          <p:nvPr>
            <p:ph type="body" idx="1"/>
          </p:nvPr>
        </p:nvSpPr>
        <p:spPr>
          <a:xfrm>
            <a:off x="506267" y="2544020"/>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0" name="Google Shape;70;p99"/>
          <p:cNvSpPr txBox="1">
            <a:spLocks noGrp="1"/>
          </p:cNvSpPr>
          <p:nvPr>
            <p:ph type="body" idx="2"/>
          </p:nvPr>
        </p:nvSpPr>
        <p:spPr>
          <a:xfrm>
            <a:off x="518866" y="1842831"/>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1" name="Google Shape;71;p99"/>
          <p:cNvSpPr>
            <a:spLocks noGrp="1"/>
          </p:cNvSpPr>
          <p:nvPr>
            <p:ph type="pic" idx="3"/>
          </p:nvPr>
        </p:nvSpPr>
        <p:spPr>
          <a:xfrm>
            <a:off x="293702" y="1"/>
            <a:ext cx="2567372" cy="1459311"/>
          </a:xfrm>
          <a:prstGeom prst="rect">
            <a:avLst/>
          </a:prstGeom>
          <a:solidFill>
            <a:srgbClr val="F2F2F2"/>
          </a:solidFill>
          <a:ln>
            <a:noFill/>
          </a:ln>
        </p:spPr>
      </p:sp>
      <p:sp>
        <p:nvSpPr>
          <p:cNvPr id="72" name="Google Shape;72;p99"/>
          <p:cNvSpPr txBox="1">
            <a:spLocks noGrp="1"/>
          </p:cNvSpPr>
          <p:nvPr>
            <p:ph type="body" idx="4"/>
          </p:nvPr>
        </p:nvSpPr>
        <p:spPr>
          <a:xfrm>
            <a:off x="3445851" y="1534279"/>
            <a:ext cx="5221108"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3" name="Google Shape;73;p99"/>
          <p:cNvSpPr txBox="1">
            <a:spLocks noGrp="1"/>
          </p:cNvSpPr>
          <p:nvPr>
            <p:ph type="body" idx="5"/>
          </p:nvPr>
        </p:nvSpPr>
        <p:spPr>
          <a:xfrm>
            <a:off x="3445853" y="571203"/>
            <a:ext cx="5221108"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97C679"/>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4" name="Google Shape;74;p9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to/Text Slide 03">
  <p:cSld name="Photo/Text Slide 03">
    <p:spTree>
      <p:nvGrpSpPr>
        <p:cNvPr id="1" name="Shape 75"/>
        <p:cNvGrpSpPr/>
        <p:nvPr/>
      </p:nvGrpSpPr>
      <p:grpSpPr>
        <a:xfrm>
          <a:off x="0" y="0"/>
          <a:ext cx="0" cy="0"/>
          <a:chOff x="0" y="0"/>
          <a:chExt cx="0" cy="0"/>
        </a:xfrm>
      </p:grpSpPr>
      <p:sp>
        <p:nvSpPr>
          <p:cNvPr id="76" name="Google Shape;76;p100"/>
          <p:cNvSpPr/>
          <p:nvPr/>
        </p:nvSpPr>
        <p:spPr>
          <a:xfrm rot="-5400000">
            <a:off x="544831" y="2204506"/>
            <a:ext cx="2094128" cy="3183788"/>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sp>
        <p:nvSpPr>
          <p:cNvPr id="77" name="Google Shape;77;p100"/>
          <p:cNvSpPr>
            <a:spLocks noGrp="1"/>
          </p:cNvSpPr>
          <p:nvPr>
            <p:ph type="pic" idx="2"/>
          </p:nvPr>
        </p:nvSpPr>
        <p:spPr>
          <a:xfrm>
            <a:off x="26749" y="182167"/>
            <a:ext cx="5681716" cy="3248416"/>
          </a:xfrm>
          <a:prstGeom prst="rect">
            <a:avLst/>
          </a:prstGeom>
          <a:solidFill>
            <a:srgbClr val="F2F2F2"/>
          </a:solidFill>
          <a:ln>
            <a:noFill/>
          </a:ln>
        </p:spPr>
      </p:sp>
      <p:cxnSp>
        <p:nvCxnSpPr>
          <p:cNvPr id="78" name="Google Shape;78;p100"/>
          <p:cNvCxnSpPr/>
          <p:nvPr/>
        </p:nvCxnSpPr>
        <p:spPr>
          <a:xfrm>
            <a:off x="360245" y="3568533"/>
            <a:ext cx="2321106" cy="0"/>
          </a:xfrm>
          <a:prstGeom prst="straightConnector1">
            <a:avLst/>
          </a:prstGeom>
          <a:noFill/>
          <a:ln w="22225" cap="flat" cmpd="sng">
            <a:solidFill>
              <a:schemeClr val="lt1"/>
            </a:solidFill>
            <a:prstDash val="solid"/>
            <a:round/>
            <a:headEnd type="none" w="sm" len="sm"/>
            <a:tailEnd type="none" w="sm" len="sm"/>
          </a:ln>
        </p:spPr>
      </p:cxnSp>
      <p:sp>
        <p:nvSpPr>
          <p:cNvPr id="79" name="Google Shape;79;p100"/>
          <p:cNvSpPr txBox="1">
            <a:spLocks noGrp="1"/>
          </p:cNvSpPr>
          <p:nvPr>
            <p:ph type="body" idx="1"/>
          </p:nvPr>
        </p:nvSpPr>
        <p:spPr>
          <a:xfrm>
            <a:off x="449679" y="3689952"/>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0" name="Google Shape;80;p100"/>
          <p:cNvSpPr txBox="1">
            <a:spLocks noGrp="1"/>
          </p:cNvSpPr>
          <p:nvPr>
            <p:ph type="body" idx="3"/>
          </p:nvPr>
        </p:nvSpPr>
        <p:spPr>
          <a:xfrm>
            <a:off x="462279" y="2988764"/>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1" name="Google Shape;81;p100"/>
          <p:cNvSpPr txBox="1">
            <a:spLocks noGrp="1"/>
          </p:cNvSpPr>
          <p:nvPr>
            <p:ph type="body" idx="4"/>
          </p:nvPr>
        </p:nvSpPr>
        <p:spPr>
          <a:xfrm>
            <a:off x="5960213" y="482204"/>
            <a:ext cx="2706745" cy="4090094"/>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2" name="Google Shape;82;p100"/>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hoto/Text Slide 04">
  <p:cSld name="Photo/Text Slide 04">
    <p:spTree>
      <p:nvGrpSpPr>
        <p:cNvPr id="1" name="Shape 83"/>
        <p:cNvGrpSpPr/>
        <p:nvPr/>
      </p:nvGrpSpPr>
      <p:grpSpPr>
        <a:xfrm>
          <a:off x="0" y="0"/>
          <a:ext cx="0" cy="0"/>
          <a:chOff x="0" y="0"/>
          <a:chExt cx="0" cy="0"/>
        </a:xfrm>
      </p:grpSpPr>
      <p:sp>
        <p:nvSpPr>
          <p:cNvPr id="84" name="Google Shape;84;p101"/>
          <p:cNvSpPr/>
          <p:nvPr/>
        </p:nvSpPr>
        <p:spPr>
          <a:xfrm rot="5400000">
            <a:off x="6138958" y="-327600"/>
            <a:ext cx="2384633" cy="3625454"/>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97C679"/>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cxnSp>
        <p:nvCxnSpPr>
          <p:cNvPr id="85" name="Google Shape;85;p101"/>
          <p:cNvCxnSpPr/>
          <p:nvPr/>
        </p:nvCxnSpPr>
        <p:spPr>
          <a:xfrm>
            <a:off x="5960212" y="1260709"/>
            <a:ext cx="2847708" cy="0"/>
          </a:xfrm>
          <a:prstGeom prst="straightConnector1">
            <a:avLst/>
          </a:prstGeom>
          <a:noFill/>
          <a:ln w="22225" cap="flat" cmpd="sng">
            <a:solidFill>
              <a:schemeClr val="lt1"/>
            </a:solidFill>
            <a:prstDash val="solid"/>
            <a:round/>
            <a:headEnd type="none" w="sm" len="sm"/>
            <a:tailEnd type="none" w="sm" len="sm"/>
          </a:ln>
        </p:spPr>
      </p:cxnSp>
      <p:sp>
        <p:nvSpPr>
          <p:cNvPr id="86" name="Google Shape;86;p101"/>
          <p:cNvSpPr txBox="1">
            <a:spLocks noGrp="1"/>
          </p:cNvSpPr>
          <p:nvPr>
            <p:ph type="body" idx="1"/>
          </p:nvPr>
        </p:nvSpPr>
        <p:spPr>
          <a:xfrm>
            <a:off x="7508507" y="1392843"/>
            <a:ext cx="1149204" cy="786916"/>
          </a:xfrm>
          <a:prstGeom prst="rect">
            <a:avLst/>
          </a:prstGeom>
          <a:noFill/>
          <a:ln>
            <a:noFill/>
          </a:ln>
        </p:spPr>
        <p:txBody>
          <a:bodyPr spcFirstLastPara="1" wrap="square" lIns="91425" tIns="91425" rIns="91425" bIns="91425" anchor="t" anchorCtr="0">
            <a:noAutofit/>
          </a:bodyPr>
          <a:lstStyle>
            <a:lvl1pPr marL="457206" lvl="0" indent="-228604" algn="r">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7" name="Google Shape;87;p101"/>
          <p:cNvSpPr txBox="1">
            <a:spLocks noGrp="1"/>
          </p:cNvSpPr>
          <p:nvPr>
            <p:ph type="body" idx="2"/>
          </p:nvPr>
        </p:nvSpPr>
        <p:spPr>
          <a:xfrm>
            <a:off x="7759733" y="691655"/>
            <a:ext cx="897977" cy="28917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8" name="Google Shape;88;p101"/>
          <p:cNvSpPr txBox="1">
            <a:spLocks noGrp="1"/>
          </p:cNvSpPr>
          <p:nvPr>
            <p:ph type="body" idx="3"/>
          </p:nvPr>
        </p:nvSpPr>
        <p:spPr>
          <a:xfrm>
            <a:off x="590828" y="3796741"/>
            <a:ext cx="8289701" cy="926956"/>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9" name="Google Shape;89;p101"/>
          <p:cNvSpPr>
            <a:spLocks noGrp="1"/>
          </p:cNvSpPr>
          <p:nvPr>
            <p:ph type="pic" idx="4"/>
          </p:nvPr>
        </p:nvSpPr>
        <p:spPr>
          <a:xfrm>
            <a:off x="3" y="111340"/>
            <a:ext cx="6072887" cy="3349922"/>
          </a:xfrm>
          <a:prstGeom prst="rect">
            <a:avLst/>
          </a:prstGeom>
          <a:solidFill>
            <a:srgbClr val="F2F2F2"/>
          </a:solidFill>
          <a:ln>
            <a:noFill/>
          </a:ln>
        </p:spPr>
      </p:sp>
      <p:sp>
        <p:nvSpPr>
          <p:cNvPr id="90" name="Google Shape;90;p101"/>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1"/>
        <p:cNvGrpSpPr/>
        <p:nvPr/>
      </p:nvGrpSpPr>
      <p:grpSpPr>
        <a:xfrm>
          <a:off x="0" y="0"/>
          <a:ext cx="0" cy="0"/>
          <a:chOff x="0" y="0"/>
          <a:chExt cx="0" cy="0"/>
        </a:xfrm>
      </p:grpSpPr>
      <p:sp>
        <p:nvSpPr>
          <p:cNvPr id="92" name="Google Shape;92;p53"/>
          <p:cNvSpPr txBox="1">
            <a:spLocks noGrp="1"/>
          </p:cNvSpPr>
          <p:nvPr>
            <p:ph type="title"/>
          </p:nvPr>
        </p:nvSpPr>
        <p:spPr>
          <a:xfrm>
            <a:off x="311700" y="2150851"/>
            <a:ext cx="8520601"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93" name="Google Shape;93;p53"/>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
        <p:nvSpPr>
          <p:cNvPr id="9" name="Google Shape;9;p45"/>
          <p:cNvSpPr txBox="1"/>
          <p:nvPr/>
        </p:nvSpPr>
        <p:spPr>
          <a:xfrm>
            <a:off x="4597582" y="4696304"/>
            <a:ext cx="3896178" cy="374382"/>
          </a:xfrm>
          <a:prstGeom prst="rect">
            <a:avLst/>
          </a:prstGeom>
          <a:no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0XTBYMfZyrM"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hyperlink" Target="https://go-goals.org/"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g"/><Relationship Id="rId10" Type="http://schemas.microsoft.com/office/2007/relationships/hdphoto" Target="../media/hdphoto1.wdp"/><Relationship Id="rId4" Type="http://schemas.openxmlformats.org/officeDocument/2006/relationships/image" Target="../media/image7.jp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0XTBYMfZyrM" TargetMode="External"/><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9.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61"/>
          <p:cNvSpPr txBox="1">
            <a:spLocks noGrp="1"/>
          </p:cNvSpPr>
          <p:nvPr>
            <p:ph type="body" idx="1"/>
          </p:nvPr>
        </p:nvSpPr>
        <p:spPr>
          <a:xfrm>
            <a:off x="418738" y="3406359"/>
            <a:ext cx="3858795" cy="509509"/>
          </a:xfrm>
          <a:prstGeom prst="rect">
            <a:avLst/>
          </a:prstGeom>
          <a:noFill/>
          <a:ln>
            <a:noFill/>
          </a:ln>
        </p:spPr>
        <p:txBody>
          <a:bodyPr spcFirstLastPara="1" wrap="square" lIns="91426" tIns="91426" rIns="91426" bIns="91426" anchor="t" anchorCtr="0">
            <a:noAutofit/>
          </a:bodyPr>
          <a:lstStyle/>
          <a:p>
            <a:pPr marL="0" indent="0"/>
            <a:r>
              <a:rPr lang="it"/>
              <a:t>www.ecohealthforyouth.com</a:t>
            </a:r>
            <a:endParaRPr dirty="0"/>
          </a:p>
        </p:txBody>
      </p:sp>
      <p:sp>
        <p:nvSpPr>
          <p:cNvPr id="127" name="Google Shape;127;p61"/>
          <p:cNvSpPr txBox="1">
            <a:spLocks noGrp="1"/>
          </p:cNvSpPr>
          <p:nvPr>
            <p:ph type="body" idx="3"/>
          </p:nvPr>
        </p:nvSpPr>
        <p:spPr>
          <a:xfrm>
            <a:off x="4932687" y="3326447"/>
            <a:ext cx="3817474" cy="523015"/>
          </a:xfrm>
          <a:prstGeom prst="rect">
            <a:avLst/>
          </a:prstGeom>
          <a:noFill/>
          <a:ln>
            <a:noFill/>
          </a:ln>
        </p:spPr>
        <p:txBody>
          <a:bodyPr spcFirstLastPara="1" wrap="square" lIns="91426" tIns="91426" rIns="91426" bIns="91426" anchor="t" anchorCtr="0">
            <a:noAutofit/>
          </a:bodyPr>
          <a:lstStyle/>
          <a:p>
            <a:pPr marL="0" indent="0" algn="r">
              <a:lnSpc>
                <a:spcPct val="80400"/>
              </a:lnSpc>
            </a:pPr>
            <a:r>
              <a:rPr lang="it" sz="4000" dirty="0">
                <a:latin typeface="Calibri"/>
                <a:ea typeface="Calibri"/>
                <a:cs typeface="Calibri"/>
                <a:sym typeface="Calibri"/>
              </a:rPr>
              <a:t>1. Hållbarhet och ekoturism</a:t>
            </a:r>
            <a:endParaRPr sz="4000" dirty="0"/>
          </a:p>
        </p:txBody>
      </p:sp>
      <p:pic>
        <p:nvPicPr>
          <p:cNvPr id="130" name="Google Shape;130;p61" descr="A logo for a company&#10;&#10;Description automatically generated"/>
          <p:cNvPicPr preferRelativeResize="0"/>
          <p:nvPr/>
        </p:nvPicPr>
        <p:blipFill rotWithShape="1">
          <a:blip r:embed="rId3">
            <a:alphaModFix/>
          </a:blip>
          <a:srcRect t="24726" b="25196"/>
          <a:stretch/>
        </p:blipFill>
        <p:spPr>
          <a:xfrm>
            <a:off x="0" y="161419"/>
            <a:ext cx="4183332" cy="1396626"/>
          </a:xfrm>
          <a:prstGeom prst="rect">
            <a:avLst/>
          </a:prstGeom>
          <a:noFill/>
          <a:ln>
            <a:noFill/>
          </a:ln>
        </p:spPr>
      </p:pic>
      <p:pic>
        <p:nvPicPr>
          <p:cNvPr id="129" name="Google Shape;129;p61" descr="A person sitting at a table with a computer and a drink&#10;&#10;Description automatically generated"/>
          <p:cNvPicPr preferRelativeResize="0">
            <a:picLocks noGrp="1"/>
          </p:cNvPicPr>
          <p:nvPr>
            <p:ph type="pic" idx="2"/>
          </p:nvPr>
        </p:nvPicPr>
        <p:blipFill rotWithShape="1">
          <a:blip r:embed="rId4">
            <a:alphaModFix/>
          </a:blip>
          <a:srcRect t="8789" b="8789"/>
          <a:stretch/>
        </p:blipFill>
        <p:spPr>
          <a:xfrm>
            <a:off x="4298733" y="0"/>
            <a:ext cx="4845269" cy="2662532"/>
          </a:xfrm>
          <a:prstGeom prst="rect">
            <a:avLst/>
          </a:prstGeom>
          <a:solidFill>
            <a:srgbClr val="F2F2F2"/>
          </a:solidFill>
          <a:ln>
            <a:noFill/>
          </a:ln>
        </p:spPr>
      </p:pic>
      <p:pic>
        <p:nvPicPr>
          <p:cNvPr id="128" name="Google Shape;128;p61"/>
          <p:cNvPicPr preferRelativeResize="0"/>
          <p:nvPr/>
        </p:nvPicPr>
        <p:blipFill rotWithShape="1">
          <a:blip r:embed="rId5">
            <a:alphaModFix amt="70000"/>
          </a:blip>
          <a:srcRect/>
          <a:stretch/>
        </p:blipFill>
        <p:spPr>
          <a:xfrm rot="-1061930" flipH="1">
            <a:off x="6472589" y="-92147"/>
            <a:ext cx="3493279" cy="3493279"/>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B8EF146-A1F2-59FE-006D-A011BEB105C0}"/>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580C6A27-A4F2-6C05-A014-026893772460}"/>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23700E44-9B40-D6FE-56F2-43919F64A43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A003D8F6-6A38-7AD7-60E9-02E5BFAA0AD7}"/>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1" dirty="0"/>
              <a:t>Hur </a:t>
            </a:r>
            <a:r>
              <a:rPr lang="en-GB" sz="1401" dirty="0" err="1"/>
              <a:t>får</a:t>
            </a:r>
            <a:r>
              <a:rPr lang="en-GB" sz="1401" dirty="0"/>
              <a:t> det dig </a:t>
            </a:r>
            <a:r>
              <a:rPr lang="en-GB" sz="1401" dirty="0" err="1"/>
              <a:t>att</a:t>
            </a:r>
            <a:r>
              <a:rPr lang="en-GB" sz="1401" dirty="0"/>
              <a:t> </a:t>
            </a:r>
            <a:r>
              <a:rPr lang="en-GB" sz="1401" dirty="0" err="1"/>
              <a:t>känna</a:t>
            </a:r>
            <a:r>
              <a:rPr lang="en-GB" sz="1401" dirty="0"/>
              <a:t> för </a:t>
            </a:r>
            <a:r>
              <a:rPr lang="en-GB" sz="1401" dirty="0" err="1"/>
              <a:t>miljöns</a:t>
            </a:r>
            <a:r>
              <a:rPr lang="en-GB" sz="1401" dirty="0"/>
              <a:t> </a:t>
            </a:r>
            <a:r>
              <a:rPr lang="en-GB" sz="1401" dirty="0" err="1"/>
              <a:t>tillstånd</a:t>
            </a:r>
            <a:r>
              <a:rPr lang="en-GB" sz="1401" dirty="0"/>
              <a:t> </a:t>
            </a:r>
            <a:r>
              <a:rPr lang="en-GB" sz="1401" dirty="0" err="1"/>
              <a:t>och</a:t>
            </a:r>
            <a:r>
              <a:rPr lang="en-GB" sz="1401" dirty="0"/>
              <a:t> </a:t>
            </a:r>
            <a:r>
              <a:rPr lang="en-GB" sz="1401" dirty="0" err="1"/>
              <a:t>vår</a:t>
            </a:r>
            <a:r>
              <a:rPr lang="en-GB" sz="1401" dirty="0"/>
              <a:t> planets </a:t>
            </a:r>
            <a:r>
              <a:rPr lang="en-GB" sz="1401" dirty="0" err="1"/>
              <a:t>framtid</a:t>
            </a:r>
            <a:r>
              <a:rPr lang="en-GB" sz="1401" dirty="0"/>
              <a:t> </a:t>
            </a:r>
            <a:r>
              <a:rPr lang="en-GB" sz="1401" dirty="0" err="1"/>
              <a:t>när</a:t>
            </a:r>
            <a:r>
              <a:rPr lang="en-GB" sz="1401" dirty="0"/>
              <a:t> du </a:t>
            </a:r>
            <a:r>
              <a:rPr lang="en-GB" sz="1401" dirty="0" err="1"/>
              <a:t>lär</a:t>
            </a:r>
            <a:r>
              <a:rPr lang="en-GB" sz="1401" dirty="0"/>
              <a:t> dig om begreppet </a:t>
            </a:r>
            <a:r>
              <a:rPr lang="en-GB" sz="1401" dirty="0" err="1"/>
              <a:t>planetära</a:t>
            </a:r>
            <a:r>
              <a:rPr lang="en-GB" sz="1401" dirty="0"/>
              <a:t> </a:t>
            </a:r>
            <a:r>
              <a:rPr lang="en-GB" sz="1401" dirty="0" err="1"/>
              <a:t>gränser</a:t>
            </a:r>
            <a:r>
              <a:rPr lang="en-GB" sz="1401" dirty="0"/>
              <a:t>? </a:t>
            </a:r>
          </a:p>
          <a:p>
            <a:pPr marL="285753" indent="-285753">
              <a:lnSpc>
                <a:spcPct val="100000"/>
              </a:lnSpc>
              <a:buFont typeface="Wingdings" pitchFamily="2" charset="2"/>
              <a:buChar char="Ø"/>
            </a:pPr>
            <a:r>
              <a:rPr lang="en-GB" sz="1401" dirty="0" err="1"/>
              <a:t>När</a:t>
            </a:r>
            <a:r>
              <a:rPr lang="en-GB" sz="1401" dirty="0"/>
              <a:t> du reflekterar över dina egna handlingar och din livsstil, tror du att du bidrar till att överskrida någon av dessa planetära gränser? Om så är fallet, på vilket sätt?</a:t>
            </a:r>
            <a:endParaRPr lang="en-GB" sz="800" dirty="0"/>
          </a:p>
          <a:p>
            <a:pPr marL="285753" indent="-285753">
              <a:lnSpc>
                <a:spcPct val="100000"/>
              </a:lnSpc>
              <a:buFont typeface="Wingdings" pitchFamily="2" charset="2"/>
              <a:buChar char="Ø"/>
            </a:pPr>
            <a:r>
              <a:rPr lang="en-GB" sz="1401" dirty="0"/>
              <a:t>Finns det några specifika planetära gränser som nämns i texten som du känner dig extra bekymrad över? Varför?</a:t>
            </a:r>
            <a:endParaRPr lang="en-GB" sz="800" dirty="0"/>
          </a:p>
          <a:p>
            <a:pPr marL="285753" indent="-285753">
              <a:lnSpc>
                <a:spcPct val="100000"/>
              </a:lnSpc>
              <a:buFont typeface="Wingdings" pitchFamily="2" charset="2"/>
              <a:buChar char="Ø"/>
            </a:pPr>
            <a:r>
              <a:rPr lang="en-GB" sz="1401" dirty="0"/>
              <a:t>Vilka tror du är de största utmaningarna när det gäller att ta itu med och respektera dessa planetära gränser på global nivå?</a:t>
            </a:r>
            <a:endParaRPr lang="en-GB" sz="800" dirty="0"/>
          </a:p>
          <a:p>
            <a:pPr marL="285753" indent="-285753">
              <a:lnSpc>
                <a:spcPct val="100000"/>
              </a:lnSpc>
              <a:buFont typeface="Wingdings" pitchFamily="2" charset="2"/>
              <a:buChar char="Ø"/>
            </a:pPr>
            <a:r>
              <a:rPr lang="en-GB" sz="1401" dirty="0"/>
              <a:t>Har du personligen bevittnat några effekter av planetarisk gränspassage i din miljö eller omgivning? </a:t>
            </a:r>
            <a:br>
              <a:rPr lang="en-GB" sz="1401" dirty="0"/>
            </a:br>
            <a:r>
              <a:rPr lang="en-GB" sz="1401" dirty="0"/>
              <a:t>Om så är fallet, hur fick det dig att känna dig?</a:t>
            </a:r>
            <a:endParaRPr lang="en-GB" sz="800" dirty="0"/>
          </a:p>
          <a:p>
            <a:pPr marL="285753" indent="-285753">
              <a:lnSpc>
                <a:spcPct val="100000"/>
              </a:lnSpc>
              <a:buFont typeface="Wingdings" pitchFamily="2" charset="2"/>
              <a:buChar char="Ø"/>
            </a:pPr>
            <a:r>
              <a:rPr lang="en-GB" sz="1401" dirty="0"/>
              <a:t>Vilken roll tror du att individer kan spela när det gäller att förespråka respekt för planetens gränser och främja hållbarhet?</a:t>
            </a:r>
          </a:p>
          <a:p>
            <a:pPr marL="285753" indent="-285753">
              <a:lnSpc>
                <a:spcPct val="100000"/>
              </a:lnSpc>
              <a:buFont typeface="Wingdings" pitchFamily="2" charset="2"/>
              <a:buChar char="Ø"/>
            </a:pPr>
            <a:r>
              <a:rPr lang="en-GB" sz="1401" dirty="0"/>
              <a:t>Finns det några specifika åtgärder eller förändringar du skulle vilja göra i ditt eget liv för att hjälpa till att respektera planetens gränser och främja hållbarhet?</a:t>
            </a:r>
          </a:p>
        </p:txBody>
      </p:sp>
      <p:sp>
        <p:nvSpPr>
          <p:cNvPr id="675" name="Google Shape;675;p17">
            <a:extLst>
              <a:ext uri="{FF2B5EF4-FFF2-40B4-BE49-F238E27FC236}">
                <a16:creationId xmlns:a16="http://schemas.microsoft.com/office/drawing/2014/main" id="{91B8D382-D517-904F-EA9A-01F85131D6AE}"/>
              </a:ext>
            </a:extLst>
          </p:cNvPr>
          <p:cNvSpPr txBox="1">
            <a:spLocks noGrp="1"/>
          </p:cNvSpPr>
          <p:nvPr>
            <p:ph type="body" idx="2"/>
          </p:nvPr>
        </p:nvSpPr>
        <p:spPr>
          <a:xfrm>
            <a:off x="1315113" y="399475"/>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AE9A0B83-FDAB-8A40-A418-144F68225F3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0FB2B536-987B-40F6-542A-442B905DA8EB}"/>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1E8E9759-7706-0A06-2F82-132639D01BD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A1C4489-C482-6925-18A5-848A5884F09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B6B0CB12-859D-0DC0-5B70-E8B948CE3D2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ED65BFBF-4EC5-E6BD-C63C-106A4B1FAC4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4E05325-52C7-C1D7-679B-A1186E6F8637}"/>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91772495-A5CC-427F-FF82-0C2EF6DF2AB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FFCE4934-862E-8BA7-2BE9-3830318FF32D}"/>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9DD97458-911D-687D-A2C0-2F99943D281C}"/>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6485047-177F-0686-1907-FC7A21D9644E}"/>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CAEE6B01-083D-B931-F7F3-4ECB8959905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13D57AD9-9B1A-895C-ADC1-35B61D7816C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F5105CB-93DB-38FF-802A-D5881E197E7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3968585-548A-1E6F-E33F-C5DA0FB984D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70183731-77BB-97F2-FF63-06AB33D132F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4DD5BA1-38A1-3D0B-F098-A08E74DDB952}"/>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0B2A9A7-EEF9-B1A9-91DA-C90599C0F9C3}"/>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E.02</a:t>
            </a:r>
            <a:endParaRPr sz="3000" dirty="0">
              <a:solidFill>
                <a:srgbClr val="FF9934"/>
              </a:solidFill>
            </a:endParaRPr>
          </a:p>
        </p:txBody>
      </p:sp>
    </p:spTree>
    <p:extLst>
      <p:ext uri="{BB962C8B-B14F-4D97-AF65-F5344CB8AC3E}">
        <p14:creationId xmlns:p14="http://schemas.microsoft.com/office/powerpoint/2010/main" val="1689843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11</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35651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CF2A58C0-9E19-4CD5-D246-330DDB67AB7B}"/>
            </a:ext>
          </a:extLst>
        </p:cNvPr>
        <p:cNvGrpSpPr/>
        <p:nvPr/>
      </p:nvGrpSpPr>
      <p:grpSpPr>
        <a:xfrm>
          <a:off x="0" y="0"/>
          <a:ext cx="0" cy="0"/>
          <a:chOff x="0" y="0"/>
          <a:chExt cx="0" cy="0"/>
        </a:xfrm>
      </p:grpSpPr>
      <p:sp>
        <p:nvSpPr>
          <p:cNvPr id="4" name="Google Shape;379;p64">
            <a:extLst>
              <a:ext uri="{FF2B5EF4-FFF2-40B4-BE49-F238E27FC236}">
                <a16:creationId xmlns:a16="http://schemas.microsoft.com/office/drawing/2014/main" id="{A6F10871-6D57-D4C8-3124-10CA6AFF6BAF}"/>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39ADDE14-EDAE-EABF-4744-EF5BE5679DE7}"/>
              </a:ext>
            </a:extLst>
          </p:cNvPr>
          <p:cNvSpPr txBox="1">
            <a:spLocks/>
          </p:cNvSpPr>
          <p:nvPr/>
        </p:nvSpPr>
        <p:spPr>
          <a:xfrm>
            <a:off x="267629" y="1742425"/>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Vad </a:t>
            </a:r>
            <a:r>
              <a:rPr lang="en-GB" sz="2400" dirty="0" err="1"/>
              <a:t>är</a:t>
            </a:r>
            <a:r>
              <a:rPr lang="en-GB" sz="2400" dirty="0"/>
              <a:t> IPCC</a:t>
            </a:r>
          </a:p>
        </p:txBody>
      </p:sp>
      <p:cxnSp>
        <p:nvCxnSpPr>
          <p:cNvPr id="7" name="Google Shape;458;p68">
            <a:extLst>
              <a:ext uri="{FF2B5EF4-FFF2-40B4-BE49-F238E27FC236}">
                <a16:creationId xmlns:a16="http://schemas.microsoft.com/office/drawing/2014/main" id="{A4A164BF-AA31-AAC0-4D54-31A611049033}"/>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8" name="Google Shape;457;p68">
            <a:extLst>
              <a:ext uri="{FF2B5EF4-FFF2-40B4-BE49-F238E27FC236}">
                <a16:creationId xmlns:a16="http://schemas.microsoft.com/office/drawing/2014/main" id="{82FC8C24-7114-AA05-C2FD-032DFCD99815}"/>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sp>
        <p:nvSpPr>
          <p:cNvPr id="457" name="Google Shape;457;p68">
            <a:extLst>
              <a:ext uri="{FF2B5EF4-FFF2-40B4-BE49-F238E27FC236}">
                <a16:creationId xmlns:a16="http://schemas.microsoft.com/office/drawing/2014/main" id="{D90B491E-4108-559A-3A1C-B1E01961403C}"/>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it" sz="4000"/>
              <a:t>1A</a:t>
            </a:r>
            <a:endParaRPr/>
          </a:p>
        </p:txBody>
      </p:sp>
      <p:cxnSp>
        <p:nvCxnSpPr>
          <p:cNvPr id="458" name="Google Shape;458;p68">
            <a:extLst>
              <a:ext uri="{FF2B5EF4-FFF2-40B4-BE49-F238E27FC236}">
                <a16:creationId xmlns:a16="http://schemas.microsoft.com/office/drawing/2014/main" id="{40814FC5-5599-6D01-4DD1-6AF5885B2212}"/>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97F1DFB0-14CF-8D19-DFAB-AB9B1C883E6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12</a:t>
            </a:fld>
            <a:endParaRPr/>
          </a:p>
        </p:txBody>
      </p:sp>
      <p:sp>
        <p:nvSpPr>
          <p:cNvPr id="2" name="Google Shape;344;p3">
            <a:extLst>
              <a:ext uri="{FF2B5EF4-FFF2-40B4-BE49-F238E27FC236}">
                <a16:creationId xmlns:a16="http://schemas.microsoft.com/office/drawing/2014/main" id="{91A00857-576A-3390-EFFE-AAF576C7D032}"/>
              </a:ext>
            </a:extLst>
          </p:cNvPr>
          <p:cNvSpPr/>
          <p:nvPr/>
        </p:nvSpPr>
        <p:spPr>
          <a:xfrm>
            <a:off x="2528267" y="491366"/>
            <a:ext cx="6247688" cy="8143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9ADAD"/>
                </a:solidFill>
                <a:latin typeface="Calibri" panose="020F0502020204030204" pitchFamily="34" charset="0"/>
                <a:cs typeface="Calibri" panose="020F0502020204030204" pitchFamily="34" charset="0"/>
              </a:rPr>
              <a:t>IPCC – Intergovernmental Panel on Climate Change, skapades 1988 av Meteorologiska världsorganisationen (WMO) och FN:s miljöprogram (UNEP) och producerar klimatrapporter.</a:t>
            </a:r>
          </a:p>
        </p:txBody>
      </p:sp>
      <p:sp>
        <p:nvSpPr>
          <p:cNvPr id="3" name="textruta 2">
            <a:extLst>
              <a:ext uri="{FF2B5EF4-FFF2-40B4-BE49-F238E27FC236}">
                <a16:creationId xmlns:a16="http://schemas.microsoft.com/office/drawing/2014/main" id="{0588EA9F-29AF-E4E7-3E61-50E388AB739F}"/>
              </a:ext>
            </a:extLst>
          </p:cNvPr>
          <p:cNvSpPr txBox="1"/>
          <p:nvPr/>
        </p:nvSpPr>
        <p:spPr>
          <a:xfrm>
            <a:off x="2450219" y="1415862"/>
            <a:ext cx="3899782" cy="1077218"/>
          </a:xfrm>
          <a:prstGeom prst="rect">
            <a:avLst/>
          </a:prstGeom>
          <a:noFill/>
        </p:spPr>
        <p:txBody>
          <a:bodyPr wrap="square" rtlCol="0">
            <a:spAutoFit/>
          </a:bodyPr>
          <a:lstStyle/>
          <a:p>
            <a:r>
              <a:rPr lang="en-GB" sz="1600" b="1" dirty="0">
                <a:solidFill>
                  <a:srgbClr val="FF9934"/>
                </a:solidFill>
                <a:latin typeface="Calibri" panose="020F0502020204030204" pitchFamily="34" charset="0"/>
                <a:cs typeface="Calibri" panose="020F0502020204030204" pitchFamily="34" charset="0"/>
              </a:rPr>
              <a:t>Varför?</a:t>
            </a:r>
          </a:p>
          <a:p>
            <a:r>
              <a:rPr lang="en-GB" sz="1600" dirty="0">
                <a:solidFill>
                  <a:schemeClr val="tx2">
                    <a:lumMod val="50000"/>
                  </a:schemeClr>
                </a:solidFill>
                <a:latin typeface="Calibri" panose="020F0502020204030204" pitchFamily="34" charset="0"/>
                <a:cs typeface="Calibri" panose="020F0502020204030204" pitchFamily="34" charset="0"/>
              </a:rPr>
              <a:t>Att ge regeringar över hela världen vetenskaplig information för att hjälpa dem att utforma klimatpolitik.</a:t>
            </a:r>
          </a:p>
        </p:txBody>
      </p:sp>
      <p:sp>
        <p:nvSpPr>
          <p:cNvPr id="5" name="textruta 4">
            <a:extLst>
              <a:ext uri="{FF2B5EF4-FFF2-40B4-BE49-F238E27FC236}">
                <a16:creationId xmlns:a16="http://schemas.microsoft.com/office/drawing/2014/main" id="{B1938871-933F-779D-693E-C4B9DB7EA231}"/>
              </a:ext>
            </a:extLst>
          </p:cNvPr>
          <p:cNvSpPr txBox="1"/>
          <p:nvPr/>
        </p:nvSpPr>
        <p:spPr>
          <a:xfrm>
            <a:off x="2450219" y="2555381"/>
            <a:ext cx="3791253" cy="2062103"/>
          </a:xfrm>
          <a:prstGeom prst="rect">
            <a:avLst/>
          </a:prstGeom>
          <a:noFill/>
        </p:spPr>
        <p:txBody>
          <a:bodyPr wrap="square" rtlCol="0">
            <a:spAutoFit/>
          </a:bodyPr>
          <a:lstStyle/>
          <a:p>
            <a:r>
              <a:rPr lang="en-GB" sz="1600" b="1" dirty="0">
                <a:solidFill>
                  <a:srgbClr val="FF9934"/>
                </a:solidFill>
                <a:latin typeface="Calibri" panose="020F0502020204030204" pitchFamily="34" charset="0"/>
                <a:cs typeface="Calibri" panose="020F0502020204030204" pitchFamily="34" charset="0"/>
              </a:rPr>
              <a:t>Hur fungerar det?</a:t>
            </a:r>
            <a:endParaRPr lang="en-GB" sz="1600" dirty="0">
              <a:solidFill>
                <a:srgbClr val="92D050"/>
              </a:solidFill>
              <a:latin typeface="Calibri" panose="020F0502020204030204" pitchFamily="34" charset="0"/>
              <a:cs typeface="Calibri" panose="020F0502020204030204" pitchFamily="34" charset="0"/>
            </a:endParaRPr>
          </a:p>
          <a:p>
            <a:r>
              <a:rPr lang="en-GB" sz="1600" dirty="0">
                <a:solidFill>
                  <a:schemeClr val="tx2">
                    <a:lumMod val="50000"/>
                  </a:schemeClr>
                </a:solidFill>
                <a:latin typeface="Calibri" panose="020F0502020204030204" pitchFamily="34" charset="0"/>
                <a:cs typeface="Calibri" panose="020F0502020204030204" pitchFamily="34" charset="0"/>
              </a:rPr>
              <a:t>IPCC består av regeringar från FN eller WMO, totalt 195 länder. Experter ger frivilligt sin tid för att granska vetenskapliga artiklar och göra detaljerade sammanfattningar av klimatförändringarnas orsaker, effekter, risker och sätt att anpassa sig och minska dess effekter.</a:t>
            </a:r>
          </a:p>
        </p:txBody>
      </p:sp>
      <p:pic>
        <p:nvPicPr>
          <p:cNvPr id="1026" name="Picture 2">
            <a:extLst>
              <a:ext uri="{FF2B5EF4-FFF2-40B4-BE49-F238E27FC236}">
                <a16:creationId xmlns:a16="http://schemas.microsoft.com/office/drawing/2014/main" id="{49A72E94-43D1-B15A-8EF7-6D602D3A0B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01" y="1375144"/>
            <a:ext cx="2385299" cy="3185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8754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93C663E2-732C-A46C-DF40-F2F551FFEA60}"/>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5F59570D-FDB5-BC08-7708-BAC0FC5F68B6}"/>
              </a:ext>
            </a:extLst>
          </p:cNvPr>
          <p:cNvSpPr txBox="1"/>
          <p:nvPr/>
        </p:nvSpPr>
        <p:spPr>
          <a:xfrm>
            <a:off x="2740686" y="1057235"/>
            <a:ext cx="5138068" cy="370354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Minska utsläppen av växthusgaser</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Skydda den biologiska mångfalden</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Främja hållbar markanvändning</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Hantera näringsämnenas kretslopp</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Spara vattenresurser</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Minska föroreningarna</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Främja hållbar konsumtion och produktion</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Ta itu med havsförsurning</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Stärka det internationella samarbetet</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Stärk samhällen</a:t>
            </a:r>
          </a:p>
        </p:txBody>
      </p:sp>
      <p:sp>
        <p:nvSpPr>
          <p:cNvPr id="379" name="Google Shape;379;p64">
            <a:extLst>
              <a:ext uri="{FF2B5EF4-FFF2-40B4-BE49-F238E27FC236}">
                <a16:creationId xmlns:a16="http://schemas.microsoft.com/office/drawing/2014/main" id="{C6249E1A-F49F-BCA2-2252-023A37714452}"/>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a:p>
        </p:txBody>
      </p:sp>
      <p:sp>
        <p:nvSpPr>
          <p:cNvPr id="381" name="Google Shape;381;p64">
            <a:extLst>
              <a:ext uri="{FF2B5EF4-FFF2-40B4-BE49-F238E27FC236}">
                <a16:creationId xmlns:a16="http://schemas.microsoft.com/office/drawing/2014/main" id="{BFFCDD9B-9FA6-1BE3-5A16-0E523FCAE025}"/>
              </a:ext>
            </a:extLst>
          </p:cNvPr>
          <p:cNvSpPr txBox="1">
            <a:spLocks noGrp="1"/>
          </p:cNvSpPr>
          <p:nvPr>
            <p:ph type="body" idx="2"/>
          </p:nvPr>
        </p:nvSpPr>
        <p:spPr>
          <a:xfrm>
            <a:off x="2646024"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Utforska sätt att främja hållbarhet</a:t>
            </a:r>
            <a:endParaRPr lang="sv-SE" sz="2000" dirty="0"/>
          </a:p>
        </p:txBody>
      </p:sp>
      <p:pic>
        <p:nvPicPr>
          <p:cNvPr id="382" name="Google Shape;382;p64">
            <a:extLst>
              <a:ext uri="{FF2B5EF4-FFF2-40B4-BE49-F238E27FC236}">
                <a16:creationId xmlns:a16="http://schemas.microsoft.com/office/drawing/2014/main" id="{F8560A15-3A90-A42D-DFDC-AD59448423AD}"/>
              </a:ext>
            </a:extLst>
          </p:cNvPr>
          <p:cNvPicPr preferRelativeResize="0"/>
          <p:nvPr/>
        </p:nvPicPr>
        <p:blipFill rotWithShape="1">
          <a:blip r:embed="rId3">
            <a:alphaModFix amt="70000"/>
          </a:blip>
          <a:srcRect/>
          <a:stretch/>
        </p:blipFill>
        <p:spPr>
          <a:xfrm flipH="1">
            <a:off x="6790295" y="266223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DC3810F1-22B4-0A34-6C1D-49761366A8E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13</a:t>
            </a:fld>
            <a:endParaRPr/>
          </a:p>
        </p:txBody>
      </p:sp>
      <p:sp>
        <p:nvSpPr>
          <p:cNvPr id="3" name="Google Shape;456;p68">
            <a:extLst>
              <a:ext uri="{FF2B5EF4-FFF2-40B4-BE49-F238E27FC236}">
                <a16:creationId xmlns:a16="http://schemas.microsoft.com/office/drawing/2014/main" id="{1D39F60C-04E2-2A01-E186-7CFE8761AF7C}"/>
              </a:ext>
            </a:extLst>
          </p:cNvPr>
          <p:cNvSpPr txBox="1">
            <a:spLocks/>
          </p:cNvSpPr>
          <p:nvPr/>
        </p:nvSpPr>
        <p:spPr>
          <a:xfrm>
            <a:off x="267629" y="1742425"/>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Vad </a:t>
            </a:r>
            <a:r>
              <a:rPr lang="en-GB" sz="2400" dirty="0" err="1"/>
              <a:t>är</a:t>
            </a:r>
            <a:r>
              <a:rPr lang="en-GB" sz="2400" dirty="0"/>
              <a:t> IPCC</a:t>
            </a:r>
          </a:p>
        </p:txBody>
      </p:sp>
      <p:sp>
        <p:nvSpPr>
          <p:cNvPr id="4" name="Google Shape;457;p68">
            <a:extLst>
              <a:ext uri="{FF2B5EF4-FFF2-40B4-BE49-F238E27FC236}">
                <a16:creationId xmlns:a16="http://schemas.microsoft.com/office/drawing/2014/main" id="{186AE2C6-13B0-8440-96CC-A0B0C166705D}"/>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cxnSp>
        <p:nvCxnSpPr>
          <p:cNvPr id="5" name="Google Shape;458;p68">
            <a:extLst>
              <a:ext uri="{FF2B5EF4-FFF2-40B4-BE49-F238E27FC236}">
                <a16:creationId xmlns:a16="http://schemas.microsoft.com/office/drawing/2014/main" id="{F9672683-CC42-E6F0-F95A-4EA85E502333}"/>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789271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400AAF2-58EF-960C-6799-5E77D7060B64}"/>
            </a:ext>
          </a:extLst>
        </p:cNvPr>
        <p:cNvGrpSpPr/>
        <p:nvPr/>
      </p:nvGrpSpPr>
      <p:grpSpPr>
        <a:xfrm>
          <a:off x="0" y="0"/>
          <a:ext cx="0" cy="0"/>
          <a:chOff x="0" y="0"/>
          <a:chExt cx="0" cy="0"/>
        </a:xfrm>
      </p:grpSpPr>
      <p:pic>
        <p:nvPicPr>
          <p:cNvPr id="10" name="Bildobjekt 9" descr="En bild som visar person, Människoansikte, klädsel, leende&#10;&#10;AI-genererat innehåll kan vara felaktigt.">
            <a:extLst>
              <a:ext uri="{FF2B5EF4-FFF2-40B4-BE49-F238E27FC236}">
                <a16:creationId xmlns:a16="http://schemas.microsoft.com/office/drawing/2014/main" id="{2EA8749C-9285-C71F-833F-C1707ABB0BB1}"/>
              </a:ext>
            </a:extLst>
          </p:cNvPr>
          <p:cNvPicPr>
            <a:picLocks noChangeAspect="1"/>
          </p:cNvPicPr>
          <p:nvPr/>
        </p:nvPicPr>
        <p:blipFill>
          <a:blip r:embed="rId3"/>
          <a:stretch>
            <a:fillRect/>
          </a:stretch>
        </p:blipFill>
        <p:spPr>
          <a:xfrm>
            <a:off x="5574089" y="1641434"/>
            <a:ext cx="3787250" cy="3787250"/>
          </a:xfrm>
          <a:prstGeom prst="rect">
            <a:avLst/>
          </a:prstGeom>
        </p:spPr>
      </p:pic>
      <p:pic>
        <p:nvPicPr>
          <p:cNvPr id="3" name="Google Shape;417;p67">
            <a:extLst>
              <a:ext uri="{FF2B5EF4-FFF2-40B4-BE49-F238E27FC236}">
                <a16:creationId xmlns:a16="http://schemas.microsoft.com/office/drawing/2014/main" id="{BD565E38-E91C-A97D-E0B0-84D2CD1FBFA4}"/>
              </a:ext>
            </a:extLst>
          </p:cNvPr>
          <p:cNvPicPr preferRelativeResize="0"/>
          <p:nvPr/>
        </p:nvPicPr>
        <p:blipFill rotWithShape="1">
          <a:blip r:embed="rId4">
            <a:alphaModFix amt="70000"/>
          </a:blip>
          <a:srcRect/>
          <a:stretch/>
        </p:blipFill>
        <p:spPr>
          <a:xfrm rot="-3551750">
            <a:off x="6943408" y="3137918"/>
            <a:ext cx="2304334" cy="230433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421;p67">
            <a:extLst>
              <a:ext uri="{FF2B5EF4-FFF2-40B4-BE49-F238E27FC236}">
                <a16:creationId xmlns:a16="http://schemas.microsoft.com/office/drawing/2014/main" id="{715801E4-9908-795B-6B90-8F604F79DE83}"/>
              </a:ext>
            </a:extLst>
          </p:cNvPr>
          <p:cNvSpPr/>
          <p:nvPr/>
        </p:nvSpPr>
        <p:spPr>
          <a:xfrm>
            <a:off x="5322754" y="1409700"/>
            <a:ext cx="4339940" cy="4339940"/>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672" name="Google Shape;672;p17">
            <a:extLst>
              <a:ext uri="{FF2B5EF4-FFF2-40B4-BE49-F238E27FC236}">
                <a16:creationId xmlns:a16="http://schemas.microsoft.com/office/drawing/2014/main" id="{9A9F9D3F-9DC4-590E-14FC-DA70D150BEAD}"/>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7543797E-0ABA-BFB1-D8D1-BFEDCA80C84B}"/>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8B44C9CE-7A0F-5AF3-D976-448A17E4B9CC}"/>
              </a:ext>
            </a:extLst>
          </p:cNvPr>
          <p:cNvSpPr txBox="1">
            <a:spLocks noGrp="1"/>
          </p:cNvSpPr>
          <p:nvPr>
            <p:ph type="body" idx="1"/>
          </p:nvPr>
        </p:nvSpPr>
        <p:spPr>
          <a:xfrm>
            <a:off x="489067" y="1353495"/>
            <a:ext cx="8215317" cy="3208084"/>
          </a:xfrm>
          <a:prstGeom prst="rect">
            <a:avLst/>
          </a:prstGeom>
          <a:noFill/>
          <a:ln>
            <a:noFill/>
          </a:ln>
        </p:spPr>
        <p:txBody>
          <a:bodyPr spcFirstLastPara="1" wrap="square" lIns="91426" tIns="91426" rIns="91426" bIns="91426" anchor="t" anchorCtr="0">
            <a:noAutofit/>
          </a:bodyPr>
          <a:lstStyle/>
          <a:p>
            <a:pPr marL="0" indent="0">
              <a:lnSpc>
                <a:spcPct val="100000"/>
              </a:lnSpc>
            </a:pPr>
            <a:endParaRPr lang="en-GB" sz="1600" dirty="0"/>
          </a:p>
          <a:p>
            <a:pPr marL="285750" indent="-285750">
              <a:lnSpc>
                <a:spcPct val="100000"/>
              </a:lnSpc>
              <a:buFont typeface="Wingdings" pitchFamily="2" charset="2"/>
              <a:buChar char="Ø"/>
            </a:pPr>
            <a:r>
              <a:rPr lang="en-GB" sz="1600" dirty="0"/>
              <a:t>Gå igenom den teoretiska bakgrunden</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Fyll i den </a:t>
            </a:r>
            <a:r>
              <a:rPr lang="en-GB" sz="1600" dirty="0" err="1"/>
              <a:t>bifogade</a:t>
            </a:r>
            <a:r>
              <a:rPr lang="en-GB" sz="1600" dirty="0"/>
              <a:t> </a:t>
            </a:r>
            <a:r>
              <a:rPr lang="en-GB" sz="1600" dirty="0" err="1"/>
              <a:t>quizen</a:t>
            </a:r>
            <a:endParaRPr lang="en-GB" sz="1600" dirty="0"/>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Reflektera över och diskutera dina svar</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0E3B130A-8336-82C6-A222-DBEC52722E00}"/>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a:solidFill>
                  <a:srgbClr val="FF9933"/>
                </a:solidFill>
              </a:rPr>
              <a:t>Övning: Quiz 1</a:t>
            </a:r>
          </a:p>
        </p:txBody>
      </p:sp>
      <p:sp>
        <p:nvSpPr>
          <p:cNvPr id="677" name="Google Shape;677;p17">
            <a:extLst>
              <a:ext uri="{FF2B5EF4-FFF2-40B4-BE49-F238E27FC236}">
                <a16:creationId xmlns:a16="http://schemas.microsoft.com/office/drawing/2014/main" id="{C8BD18E5-E95A-A161-8B0E-AD5CF879D8FC}"/>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8825D612-A509-34C1-FB2D-F03B74C6B608}"/>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6160001-5EFF-2F3F-ABC5-22E2789FD3F1}"/>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16BB1F7C-65CC-D46D-8703-02E409E4AE2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A31B9400-2F0E-FF2C-DFC3-3AB20A23D6C7}"/>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3A0076F8-F122-B70F-4FDF-64D230806B9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10B362C3-BC27-AABA-7572-40F3D678150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E4D54EF7-765E-411A-13E6-A58514800623}"/>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91BF3F8E-C7DA-B625-6E76-F62F5E7082A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2A6C1FF-AC10-41BA-07C3-93E198714006}"/>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3A7E2DB-24B9-EAA8-6D40-C19024B0C23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729A7BB2-5721-AF2F-3B3E-67BBF4A0E0C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C07C230D-CA85-F6E4-CC16-03478939894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74FFAEC0-A300-E2AA-5765-6BBBEDBEB9FB}"/>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6D76276B-77AC-31DC-F15E-F4CD1517401C}"/>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C7C3EFDF-16CA-00F6-5476-E672341C08DC}"/>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28F784C1-205F-29D4-1FD4-D0961252BDF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pic>
        <p:nvPicPr>
          <p:cNvPr id="5" name="Google Shape;362;p63">
            <a:extLst>
              <a:ext uri="{FF2B5EF4-FFF2-40B4-BE49-F238E27FC236}">
                <a16:creationId xmlns:a16="http://schemas.microsoft.com/office/drawing/2014/main" id="{CC6BB412-123B-44A1-955A-1B61631CEB13}"/>
              </a:ext>
            </a:extLst>
          </p:cNvPr>
          <p:cNvPicPr preferRelativeResize="0"/>
          <p:nvPr/>
        </p:nvPicPr>
        <p:blipFill rotWithShape="1">
          <a:blip r:embed="rId4">
            <a:alphaModFix amt="70000"/>
          </a:blip>
          <a:srcRect/>
          <a:stretch/>
        </p:blipFill>
        <p:spPr>
          <a:xfrm>
            <a:off x="-861701" y="2875185"/>
            <a:ext cx="3159307" cy="2837760"/>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 name="Google Shape;899;p81">
            <a:extLst>
              <a:ext uri="{FF2B5EF4-FFF2-40B4-BE49-F238E27FC236}">
                <a16:creationId xmlns:a16="http://schemas.microsoft.com/office/drawing/2014/main" id="{2205D586-23CA-4DF0-47FF-DD0200197B69}"/>
              </a:ext>
            </a:extLst>
          </p:cNvPr>
          <p:cNvSpPr txBox="1"/>
          <p:nvPr/>
        </p:nvSpPr>
        <p:spPr>
          <a:xfrm>
            <a:off x="46764" y="4659415"/>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E.03</a:t>
            </a:r>
            <a:endParaRPr sz="3000" dirty="0">
              <a:solidFill>
                <a:srgbClr val="FF9934"/>
              </a:solidFill>
            </a:endParaRPr>
          </a:p>
        </p:txBody>
      </p:sp>
    </p:spTree>
    <p:extLst>
      <p:ext uri="{BB962C8B-B14F-4D97-AF65-F5344CB8AC3E}">
        <p14:creationId xmlns:p14="http://schemas.microsoft.com/office/powerpoint/2010/main" val="2463368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15</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94903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25CA7E5-4198-EBE3-64C2-6377B9F690C6}"/>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54C92C16-2EDE-DF2B-0486-B40F181B367F}"/>
              </a:ext>
            </a:extLst>
          </p:cNvPr>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9E3BE511-F286-3A38-0CD8-66604BF1CA6B}"/>
              </a:ext>
            </a:extLst>
          </p:cNvPr>
          <p:cNvSpPr txBox="1">
            <a:spLocks/>
          </p:cNvSpPr>
          <p:nvPr/>
        </p:nvSpPr>
        <p:spPr>
          <a:xfrm>
            <a:off x="267629" y="174491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Historien</a:t>
            </a:r>
            <a:r>
              <a:rPr lang="en-GB" sz="2400" dirty="0"/>
              <a:t> om </a:t>
            </a:r>
            <a:r>
              <a:rPr lang="en-GB" sz="2400" dirty="0" err="1"/>
              <a:t>Hållbarhet</a:t>
            </a:r>
            <a:endParaRPr lang="en-GB" sz="2400" dirty="0"/>
          </a:p>
        </p:txBody>
      </p:sp>
      <p:sp>
        <p:nvSpPr>
          <p:cNvPr id="6" name="Google Shape;457;p68">
            <a:extLst>
              <a:ext uri="{FF2B5EF4-FFF2-40B4-BE49-F238E27FC236}">
                <a16:creationId xmlns:a16="http://schemas.microsoft.com/office/drawing/2014/main" id="{3A9FF48E-9B28-C3E5-52DA-BA8037D7A8C1}"/>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cxnSp>
        <p:nvCxnSpPr>
          <p:cNvPr id="7" name="Google Shape;458;p68">
            <a:extLst>
              <a:ext uri="{FF2B5EF4-FFF2-40B4-BE49-F238E27FC236}">
                <a16:creationId xmlns:a16="http://schemas.microsoft.com/office/drawing/2014/main" id="{035E4CA1-AB7E-31F9-482E-A1F3705DFBFC}"/>
              </a:ext>
            </a:extLst>
          </p:cNvPr>
          <p:cNvCxnSpPr/>
          <p:nvPr/>
        </p:nvCxnSpPr>
        <p:spPr>
          <a:xfrm>
            <a:off x="267629"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457" name="Google Shape;457;p68">
            <a:extLst>
              <a:ext uri="{FF2B5EF4-FFF2-40B4-BE49-F238E27FC236}">
                <a16:creationId xmlns:a16="http://schemas.microsoft.com/office/drawing/2014/main" id="{5DAF13F6-2BE8-25EF-E1C3-2D2C1BE9E98A}"/>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en-GB" sz="4000" dirty="0"/>
              <a:t>1A</a:t>
            </a:r>
            <a:endParaRPr lang="en-GB" dirty="0"/>
          </a:p>
        </p:txBody>
      </p:sp>
      <p:cxnSp>
        <p:nvCxnSpPr>
          <p:cNvPr id="458" name="Google Shape;458;p68">
            <a:extLst>
              <a:ext uri="{FF2B5EF4-FFF2-40B4-BE49-F238E27FC236}">
                <a16:creationId xmlns:a16="http://schemas.microsoft.com/office/drawing/2014/main" id="{80A982D0-C504-E126-072F-B0BF4C6B6E87}"/>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5FC91E1D-E349-AB8B-0BDB-E965001026F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16</a:t>
            </a:fld>
            <a:endParaRPr lang="en-GB"/>
          </a:p>
        </p:txBody>
      </p:sp>
      <p:sp>
        <p:nvSpPr>
          <p:cNvPr id="460" name="Google Shape;460;p68">
            <a:extLst>
              <a:ext uri="{FF2B5EF4-FFF2-40B4-BE49-F238E27FC236}">
                <a16:creationId xmlns:a16="http://schemas.microsoft.com/office/drawing/2014/main" id="{B409A04B-8684-1DB9-486E-805B3BEB9BB0}"/>
              </a:ext>
            </a:extLst>
          </p:cNvPr>
          <p:cNvSpPr txBox="1"/>
          <p:nvPr/>
        </p:nvSpPr>
        <p:spPr>
          <a:xfrm>
            <a:off x="2550204" y="1229231"/>
            <a:ext cx="6483202" cy="1152843"/>
          </a:xfrm>
          <a:prstGeom prst="rect">
            <a:avLst/>
          </a:prstGeom>
          <a:noFill/>
          <a:ln>
            <a:noFill/>
          </a:ln>
        </p:spPr>
        <p:txBody>
          <a:bodyPr spcFirstLastPara="1" wrap="square" lIns="0" tIns="10124" rIns="0" bIns="0" anchor="t" anchorCtr="0">
            <a:spAutoFit/>
          </a:bodyPr>
          <a:lstStyle/>
          <a:p>
            <a:pPr marL="12701">
              <a:lnSpc>
                <a:spcPct val="105714"/>
              </a:lnSpc>
            </a:pPr>
            <a:r>
              <a:rPr lang="en-GB" sz="1401" dirty="0">
                <a:solidFill>
                  <a:schemeClr val="tx2">
                    <a:lumMod val="50000"/>
                  </a:schemeClr>
                </a:solidFill>
                <a:latin typeface="Calibri" panose="020F0502020204030204" pitchFamily="34" charset="0"/>
                <a:cs typeface="Calibri" panose="020F0502020204030204" pitchFamily="34" charset="0"/>
              </a:rPr>
              <a:t>I juni 1992, vid FN:s miljökonferens i Rio de Janeiro, Brasilien, antog mer än 178 länder Agenda 21, en omfattande handlingsplan för att bygga ett globalt partnerskap för hållbar utveckling för att förbättra människors liv och skydda miljön.</a:t>
            </a:r>
          </a:p>
          <a:p>
            <a:pPr marL="12701">
              <a:lnSpc>
                <a:spcPct val="105714"/>
              </a:lnSpc>
            </a:pPr>
            <a:r>
              <a:rPr lang="en-GB" sz="1401" dirty="0">
                <a:solidFill>
                  <a:schemeClr val="tx2">
                    <a:lumMod val="50000"/>
                  </a:schemeClr>
                </a:solidFill>
                <a:latin typeface="Calibri" panose="020F0502020204030204" pitchFamily="34" charset="0"/>
                <a:cs typeface="Calibri" panose="020F0502020204030204" pitchFamily="34" charset="0"/>
                <a:sym typeface="Wingdings" pitchFamily="2" charset="2"/>
              </a:rPr>
              <a:t> Millennieutvecklingsmålen</a:t>
            </a:r>
            <a:endParaRPr lang="en-GB" sz="1401" dirty="0">
              <a:solidFill>
                <a:schemeClr val="tx2">
                  <a:lumMod val="50000"/>
                </a:schemeClr>
              </a:solidFill>
              <a:latin typeface="Calibri" panose="020F0502020204030204" pitchFamily="34" charset="0"/>
              <a:cs typeface="Calibri" panose="020F0502020204030204" pitchFamily="34" charset="0"/>
            </a:endParaRPr>
          </a:p>
          <a:p>
            <a:pPr marL="12701">
              <a:lnSpc>
                <a:spcPct val="105714"/>
              </a:lnSpc>
            </a:pPr>
            <a:endParaRPr lang="en-GB" sz="1401" dirty="0">
              <a:solidFill>
                <a:schemeClr val="tx2">
                  <a:lumMod val="50000"/>
                </a:schemeClr>
              </a:solidFill>
              <a:latin typeface="Calibri" panose="020F0502020204030204" pitchFamily="34" charset="0"/>
              <a:cs typeface="Calibri" panose="020F0502020204030204" pitchFamily="34" charset="0"/>
            </a:endParaRPr>
          </a:p>
        </p:txBody>
      </p:sp>
      <p:sp>
        <p:nvSpPr>
          <p:cNvPr id="3" name="Google Shape;344;p3">
            <a:extLst>
              <a:ext uri="{FF2B5EF4-FFF2-40B4-BE49-F238E27FC236}">
                <a16:creationId xmlns:a16="http://schemas.microsoft.com/office/drawing/2014/main" id="{ED5A5202-0D88-005E-953F-22AEF1773830}"/>
              </a:ext>
            </a:extLst>
          </p:cNvPr>
          <p:cNvSpPr/>
          <p:nvPr/>
        </p:nvSpPr>
        <p:spPr>
          <a:xfrm>
            <a:off x="2549707" y="430165"/>
            <a:ext cx="6539593" cy="62276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9ADAD"/>
                </a:solidFill>
                <a:latin typeface="Calibri" panose="020F0502020204030204" pitchFamily="34" charset="0"/>
                <a:cs typeface="Calibri" panose="020F0502020204030204" pitchFamily="34" charset="0"/>
              </a:rPr>
              <a:t>Att lära sig om hållbarhet är viktigt eftersom det hjälper oss att förstå hur vi ska leva på ett sätt som bevarar planeten för framtida generationer.</a:t>
            </a:r>
          </a:p>
        </p:txBody>
      </p:sp>
      <p:sp>
        <p:nvSpPr>
          <p:cNvPr id="4" name="Google Shape;460;p68">
            <a:extLst>
              <a:ext uri="{FF2B5EF4-FFF2-40B4-BE49-F238E27FC236}">
                <a16:creationId xmlns:a16="http://schemas.microsoft.com/office/drawing/2014/main" id="{4014080F-B001-F896-9C3E-5833EF4EDCCD}"/>
              </a:ext>
            </a:extLst>
          </p:cNvPr>
          <p:cNvSpPr txBox="1"/>
          <p:nvPr/>
        </p:nvSpPr>
        <p:spPr>
          <a:xfrm>
            <a:off x="2570524" y="2444338"/>
            <a:ext cx="6116276" cy="1838416"/>
          </a:xfrm>
          <a:prstGeom prst="rect">
            <a:avLst/>
          </a:prstGeom>
          <a:noFill/>
          <a:ln>
            <a:noFill/>
          </a:ln>
        </p:spPr>
        <p:txBody>
          <a:bodyPr spcFirstLastPara="1" wrap="square" lIns="0" tIns="10124" rIns="0" bIns="0" anchor="t" anchorCtr="0">
            <a:spAutoFit/>
          </a:bodyPr>
          <a:lstStyle/>
          <a:p>
            <a:pPr marL="12701">
              <a:lnSpc>
                <a:spcPct val="105714"/>
              </a:lnSpc>
            </a:pPr>
            <a:r>
              <a:rPr lang="en-GB" sz="1401" b="1" dirty="0">
                <a:solidFill>
                  <a:schemeClr val="tx2">
                    <a:lumMod val="50000"/>
                  </a:schemeClr>
                </a:solidFill>
                <a:latin typeface="Calibri" panose="020F0502020204030204" pitchFamily="34" charset="0"/>
                <a:cs typeface="Calibri" panose="020F0502020204030204" pitchFamily="34" charset="0"/>
              </a:rPr>
              <a:t>Förståelse för målen för hållbar utveckling (SDG): Agenda 2030 för hållbar utveckling</a:t>
            </a:r>
          </a:p>
          <a:p>
            <a:pPr marL="12701">
              <a:lnSpc>
                <a:spcPct val="105714"/>
              </a:lnSpc>
            </a:pPr>
            <a:endParaRPr lang="en-GB" sz="1401" b="1" dirty="0">
              <a:solidFill>
                <a:schemeClr val="tx2">
                  <a:lumMod val="50000"/>
                </a:schemeClr>
              </a:solidFill>
              <a:latin typeface="Calibri" panose="020F0502020204030204" pitchFamily="34" charset="0"/>
              <a:cs typeface="Calibri" panose="020F0502020204030204" pitchFamily="34" charset="0"/>
            </a:endParaRPr>
          </a:p>
          <a:p>
            <a:pPr marL="298451" indent="-285750">
              <a:lnSpc>
                <a:spcPct val="105714"/>
              </a:lnSpc>
              <a:buFont typeface="Arial" panose="020B0604020202020204" pitchFamily="34" charset="0"/>
              <a:buChar char="•"/>
            </a:pPr>
            <a:r>
              <a:rPr lang="en-GB" sz="1401" dirty="0">
                <a:solidFill>
                  <a:schemeClr val="tx2">
                    <a:lumMod val="50000"/>
                  </a:schemeClr>
                </a:solidFill>
                <a:latin typeface="Calibri" panose="020F0502020204030204" pitchFamily="34" charset="0"/>
                <a:cs typeface="Calibri" panose="020F0502020204030204" pitchFamily="34" charset="0"/>
              </a:rPr>
              <a:t>De 17 målen för hållbar utveckling är en brådskande uppmaning till åtgärder från alla länder – utvecklade länder och utvecklingsländer – i ett globalt partnerskap</a:t>
            </a:r>
          </a:p>
          <a:p>
            <a:pPr marL="298451" indent="-285750">
              <a:lnSpc>
                <a:spcPct val="105714"/>
              </a:lnSpc>
              <a:buFont typeface="Arial" panose="020B0604020202020204" pitchFamily="34" charset="0"/>
              <a:buChar char="•"/>
            </a:pPr>
            <a:endParaRPr lang="en-GB" sz="1401" dirty="0">
              <a:solidFill>
                <a:schemeClr val="tx2">
                  <a:lumMod val="50000"/>
                </a:schemeClr>
              </a:solidFill>
              <a:latin typeface="Calibri" panose="020F0502020204030204" pitchFamily="34" charset="0"/>
              <a:cs typeface="Calibri" panose="020F0502020204030204" pitchFamily="34" charset="0"/>
            </a:endParaRPr>
          </a:p>
          <a:p>
            <a:pPr marL="12701">
              <a:lnSpc>
                <a:spcPct val="105714"/>
              </a:lnSpc>
            </a:pPr>
            <a:r>
              <a:rPr lang="en-GB" sz="1401" dirty="0" err="1">
                <a:solidFill>
                  <a:schemeClr val="tx2">
                    <a:lumMod val="50000"/>
                  </a:schemeClr>
                </a:solidFill>
                <a:latin typeface="Calibri" panose="020F0502020204030204" pitchFamily="34" charset="0"/>
                <a:cs typeface="Calibri" panose="020F0502020204030204" pitchFamily="34" charset="0"/>
              </a:rPr>
              <a:t>Youtube</a:t>
            </a:r>
            <a:r>
              <a:rPr lang="en-GB" sz="1401" dirty="0">
                <a:solidFill>
                  <a:schemeClr val="tx2">
                    <a:lumMod val="50000"/>
                  </a:schemeClr>
                </a:solidFill>
                <a:latin typeface="Calibri" panose="020F0502020204030204" pitchFamily="34" charset="0"/>
                <a:cs typeface="Calibri" panose="020F0502020204030204" pitchFamily="34" charset="0"/>
              </a:rPr>
              <a:t>: </a:t>
            </a:r>
            <a:r>
              <a:rPr lang="en-GB" sz="1401" dirty="0">
                <a:solidFill>
                  <a:schemeClr val="tx2">
                    <a:lumMod val="50000"/>
                  </a:schemeClr>
                </a:solidFill>
                <a:latin typeface="Calibri" panose="020F0502020204030204" pitchFamily="34" charset="0"/>
                <a:cs typeface="Calibri" panose="020F0502020204030204" pitchFamily="34" charset="0"/>
                <a:hlinkClick r:id="rId3"/>
              </a:rPr>
              <a:t>https://</a:t>
            </a:r>
            <a:r>
              <a:rPr lang="en-GB" sz="1401" dirty="0" err="1">
                <a:solidFill>
                  <a:schemeClr val="tx2">
                    <a:lumMod val="50000"/>
                  </a:schemeClr>
                </a:solidFill>
                <a:latin typeface="Calibri" panose="020F0502020204030204" pitchFamily="34" charset="0"/>
                <a:cs typeface="Calibri" panose="020F0502020204030204" pitchFamily="34" charset="0"/>
                <a:hlinkClick r:id="rId3"/>
              </a:rPr>
              <a:t>www.youtube.com/watch?v=0XTBYMfZyrM</a:t>
            </a:r>
            <a:endParaRPr lang="en-GB" sz="1401" dirty="0" err="1">
              <a:solidFill>
                <a:schemeClr val="tx2">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3230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301A33B4-F46E-857C-5321-C244EE7793E5}"/>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963D8031-7695-4EBD-925D-7134834A9DEE}"/>
              </a:ext>
            </a:extLst>
          </p:cNvPr>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701A5B89-2AD7-2661-D2E8-46CB83BD2470}"/>
              </a:ext>
            </a:extLst>
          </p:cNvPr>
          <p:cNvSpPr txBox="1">
            <a:spLocks/>
          </p:cNvSpPr>
          <p:nvPr/>
        </p:nvSpPr>
        <p:spPr>
          <a:xfrm>
            <a:off x="267629" y="174491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Historien om </a:t>
            </a:r>
            <a:r>
              <a:rPr lang="en-GB" sz="2400" dirty="0" err="1"/>
              <a:t>Hållbarhet</a:t>
            </a:r>
            <a:endParaRPr lang="en-GB" sz="2400" dirty="0"/>
          </a:p>
        </p:txBody>
      </p:sp>
      <p:sp>
        <p:nvSpPr>
          <p:cNvPr id="6" name="Google Shape;457;p68">
            <a:extLst>
              <a:ext uri="{FF2B5EF4-FFF2-40B4-BE49-F238E27FC236}">
                <a16:creationId xmlns:a16="http://schemas.microsoft.com/office/drawing/2014/main" id="{906CB1C4-223C-23B5-E577-EC10A9A65590}"/>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cxnSp>
        <p:nvCxnSpPr>
          <p:cNvPr id="7" name="Google Shape;458;p68">
            <a:extLst>
              <a:ext uri="{FF2B5EF4-FFF2-40B4-BE49-F238E27FC236}">
                <a16:creationId xmlns:a16="http://schemas.microsoft.com/office/drawing/2014/main" id="{2BDA765D-31AE-81C0-348B-0D3D91738423}"/>
              </a:ext>
            </a:extLst>
          </p:cNvPr>
          <p:cNvCxnSpPr/>
          <p:nvPr/>
        </p:nvCxnSpPr>
        <p:spPr>
          <a:xfrm>
            <a:off x="267629"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457" name="Google Shape;457;p68">
            <a:extLst>
              <a:ext uri="{FF2B5EF4-FFF2-40B4-BE49-F238E27FC236}">
                <a16:creationId xmlns:a16="http://schemas.microsoft.com/office/drawing/2014/main" id="{40987E43-1986-4753-3B5E-3251AFC23A91}"/>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en-GB" sz="4000" dirty="0"/>
              <a:t>1A</a:t>
            </a:r>
            <a:endParaRPr lang="en-GB" dirty="0"/>
          </a:p>
        </p:txBody>
      </p:sp>
      <p:cxnSp>
        <p:nvCxnSpPr>
          <p:cNvPr id="458" name="Google Shape;458;p68">
            <a:extLst>
              <a:ext uri="{FF2B5EF4-FFF2-40B4-BE49-F238E27FC236}">
                <a16:creationId xmlns:a16="http://schemas.microsoft.com/office/drawing/2014/main" id="{D2895128-3724-4530-48CB-C9B09831545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B55C874C-989E-3A3A-A6C4-AE7C5ADEC3D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17</a:t>
            </a:fld>
            <a:endParaRPr lang="en-GB"/>
          </a:p>
        </p:txBody>
      </p:sp>
      <p:sp>
        <p:nvSpPr>
          <p:cNvPr id="3" name="Google Shape;344;p3">
            <a:extLst>
              <a:ext uri="{FF2B5EF4-FFF2-40B4-BE49-F238E27FC236}">
                <a16:creationId xmlns:a16="http://schemas.microsoft.com/office/drawing/2014/main" id="{88F4902A-34C9-BEB2-0DED-518222913919}"/>
              </a:ext>
            </a:extLst>
          </p:cNvPr>
          <p:cNvSpPr/>
          <p:nvPr/>
        </p:nvSpPr>
        <p:spPr>
          <a:xfrm>
            <a:off x="2549707" y="430165"/>
            <a:ext cx="6539593" cy="62276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2000" b="1" dirty="0">
                <a:solidFill>
                  <a:srgbClr val="69ADAD"/>
                </a:solidFill>
                <a:latin typeface="Calibri" panose="020F0502020204030204" pitchFamily="34" charset="0"/>
                <a:cs typeface="Calibri" panose="020F0502020204030204" pitchFamily="34" charset="0"/>
              </a:rPr>
              <a:t>De 17 globala målen för hållbar utveckling</a:t>
            </a:r>
          </a:p>
        </p:txBody>
      </p:sp>
      <p:pic>
        <p:nvPicPr>
          <p:cNvPr id="3074" name="Picture 2" descr="Une image contenant texte, capture d’écran, Marque, Police&#10;&#10;Description générée automatiquement">
            <a:extLst>
              <a:ext uri="{FF2B5EF4-FFF2-40B4-BE49-F238E27FC236}">
                <a16:creationId xmlns:a16="http://schemas.microsoft.com/office/drawing/2014/main" id="{5A8B1E1F-FA38-5BC0-2601-6F3127512D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887"/>
          <a:stretch/>
        </p:blipFill>
        <p:spPr bwMode="auto">
          <a:xfrm>
            <a:off x="2274643" y="1000120"/>
            <a:ext cx="6427441" cy="3674099"/>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460;p68">
            <a:extLst>
              <a:ext uri="{FF2B5EF4-FFF2-40B4-BE49-F238E27FC236}">
                <a16:creationId xmlns:a16="http://schemas.microsoft.com/office/drawing/2014/main" id="{FCB12441-A54A-3F2B-F4FC-8E430021E3F3}"/>
              </a:ext>
            </a:extLst>
          </p:cNvPr>
          <p:cNvSpPr txBox="1"/>
          <p:nvPr/>
        </p:nvSpPr>
        <p:spPr>
          <a:xfrm>
            <a:off x="2560364" y="3994658"/>
            <a:ext cx="5903002" cy="425721"/>
          </a:xfrm>
          <a:prstGeom prst="rect">
            <a:avLst/>
          </a:prstGeom>
          <a:noFill/>
          <a:ln>
            <a:noFill/>
          </a:ln>
        </p:spPr>
        <p:txBody>
          <a:bodyPr spcFirstLastPara="1" wrap="square" lIns="0" tIns="10124" rIns="0" bIns="0" anchor="t" anchorCtr="0">
            <a:spAutoFit/>
          </a:bodyPr>
          <a:lstStyle/>
          <a:p>
            <a:pPr algn="l"/>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Källa: https://www.un.org/sustainabledevelopment Innehållet i denna publikation har inte godkänts av FN och återspeglar inte FN:s eller dess tjänstemäns eller medlemsstaters åsikter</a:t>
            </a:r>
          </a:p>
          <a:p>
            <a:pPr algn="l"/>
            <a:endParaRPr lang="sv-SE" sz="9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2030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F619E57-C9EC-31CD-37D0-B9480E7EC700}"/>
            </a:ext>
          </a:extLst>
        </p:cNvPr>
        <p:cNvGrpSpPr/>
        <p:nvPr/>
      </p:nvGrpSpPr>
      <p:grpSpPr>
        <a:xfrm>
          <a:off x="0" y="0"/>
          <a:ext cx="0" cy="0"/>
          <a:chOff x="0" y="0"/>
          <a:chExt cx="0" cy="0"/>
        </a:xfrm>
      </p:grpSpPr>
      <p:pic>
        <p:nvPicPr>
          <p:cNvPr id="7" name="Bildobjekt 6" descr="En bild som visar person, Människoansikte, klädsel, inomhus&#10;&#10;AI-genererat innehåll kan vara felaktigt.">
            <a:extLst>
              <a:ext uri="{FF2B5EF4-FFF2-40B4-BE49-F238E27FC236}">
                <a16:creationId xmlns:a16="http://schemas.microsoft.com/office/drawing/2014/main" id="{0BBA7F70-7B16-E5CE-F863-C90F180F98DB}"/>
              </a:ext>
            </a:extLst>
          </p:cNvPr>
          <p:cNvPicPr>
            <a:picLocks noChangeAspect="1"/>
          </p:cNvPicPr>
          <p:nvPr/>
        </p:nvPicPr>
        <p:blipFill>
          <a:blip r:embed="rId3"/>
          <a:stretch>
            <a:fillRect/>
          </a:stretch>
        </p:blipFill>
        <p:spPr>
          <a:xfrm>
            <a:off x="5813286" y="1900232"/>
            <a:ext cx="3635765" cy="3635765"/>
          </a:xfrm>
          <a:prstGeom prst="rect">
            <a:avLst/>
          </a:prstGeom>
        </p:spPr>
      </p:pic>
      <p:sp>
        <p:nvSpPr>
          <p:cNvPr id="672" name="Google Shape;672;p17">
            <a:extLst>
              <a:ext uri="{FF2B5EF4-FFF2-40B4-BE49-F238E27FC236}">
                <a16:creationId xmlns:a16="http://schemas.microsoft.com/office/drawing/2014/main" id="{DC266734-E191-0D56-3123-545F3F308219}"/>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5BC1E242-3063-F527-B321-E25763A0F0D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9A051818-A2B0-FA7C-2B1E-4268C4635610}"/>
              </a:ext>
            </a:extLst>
          </p:cNvPr>
          <p:cNvSpPr txBox="1">
            <a:spLocks noGrp="1"/>
          </p:cNvSpPr>
          <p:nvPr>
            <p:ph type="body" idx="1"/>
          </p:nvPr>
        </p:nvSpPr>
        <p:spPr>
          <a:xfrm>
            <a:off x="489068" y="1353495"/>
            <a:ext cx="5068142" cy="3208084"/>
          </a:xfrm>
          <a:prstGeom prst="rect">
            <a:avLst/>
          </a:prstGeom>
          <a:noFill/>
          <a:ln>
            <a:noFill/>
          </a:ln>
        </p:spPr>
        <p:txBody>
          <a:bodyPr spcFirstLastPara="1" wrap="square" lIns="91426" tIns="91426" rIns="91426" bIns="91426" anchor="t" anchorCtr="0">
            <a:noAutofit/>
          </a:bodyPr>
          <a:lstStyle/>
          <a:p>
            <a:pPr marL="0" indent="0">
              <a:lnSpc>
                <a:spcPct val="100000"/>
              </a:lnSpc>
            </a:pPr>
            <a:endParaRPr lang="en-GB" sz="1600" dirty="0"/>
          </a:p>
          <a:p>
            <a:pPr marL="285750" indent="-285750">
              <a:lnSpc>
                <a:spcPct val="100000"/>
              </a:lnSpc>
              <a:buFont typeface="Wingdings" pitchFamily="2" charset="2"/>
              <a:buChar char="Ø"/>
            </a:pPr>
            <a:r>
              <a:rPr lang="en-GB" sz="1600" dirty="0"/>
              <a:t>Gå igenom den teoretiska bakgrunden</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err="1"/>
              <a:t>Spela</a:t>
            </a:r>
            <a:r>
              <a:rPr lang="en-GB" sz="1600" dirty="0"/>
              <a:t> spelet: </a:t>
            </a:r>
            <a:r>
              <a:rPr lang="en-GB" sz="1600" dirty="0">
                <a:hlinkClick r:id="rId4"/>
              </a:rPr>
              <a:t>https://go-goals.org/</a:t>
            </a:r>
            <a:endParaRPr lang="en-GB" sz="1600" dirty="0"/>
          </a:p>
          <a:p>
            <a:pPr marL="0" indent="0">
              <a:lnSpc>
                <a:spcPct val="100000"/>
              </a:lnSpc>
            </a:pPr>
            <a:endParaRPr lang="en-GB" sz="1600" dirty="0"/>
          </a:p>
          <a:p>
            <a:pPr marL="285750" indent="-285750">
              <a:lnSpc>
                <a:spcPct val="100000"/>
              </a:lnSpc>
              <a:buFont typeface="Wingdings" pitchFamily="2" charset="2"/>
              <a:buChar char="Ø"/>
            </a:pPr>
            <a:r>
              <a:rPr lang="en-GB" sz="1600" dirty="0"/>
              <a:t>Reflektera över frågorna på nästa bild och diskutera/besvara dem tillsammans</a:t>
            </a:r>
          </a:p>
        </p:txBody>
      </p:sp>
      <p:sp>
        <p:nvSpPr>
          <p:cNvPr id="675" name="Google Shape;675;p17">
            <a:extLst>
              <a:ext uri="{FF2B5EF4-FFF2-40B4-BE49-F238E27FC236}">
                <a16:creationId xmlns:a16="http://schemas.microsoft.com/office/drawing/2014/main" id="{A7031A8B-2812-91E8-6BF6-B282E208761C}"/>
              </a:ext>
            </a:extLst>
          </p:cNvPr>
          <p:cNvSpPr txBox="1">
            <a:spLocks noGrp="1"/>
          </p:cNvSpPr>
          <p:nvPr>
            <p:ph type="body" idx="2"/>
          </p:nvPr>
        </p:nvSpPr>
        <p:spPr>
          <a:xfrm>
            <a:off x="1315113" y="39947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Övning: Lek, Reflektera &amp; Diskutera</a:t>
            </a:r>
          </a:p>
        </p:txBody>
      </p:sp>
      <p:sp>
        <p:nvSpPr>
          <p:cNvPr id="677" name="Google Shape;677;p17">
            <a:extLst>
              <a:ext uri="{FF2B5EF4-FFF2-40B4-BE49-F238E27FC236}">
                <a16:creationId xmlns:a16="http://schemas.microsoft.com/office/drawing/2014/main" id="{7875EC9E-ABC4-4586-06A5-68241E3A7F4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B1024AD5-84C1-CF46-DEE1-28CC88A2CC04}"/>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37E53B6E-B809-70FC-AD0F-920AEFADF6FF}"/>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B08FA02C-0C8E-23E3-3CD1-85CA6CB75E6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3AA8F491-DE66-C976-A86F-C94EEF17C00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537CEC43-3A67-4072-831D-A4EB6CC1D8A4}"/>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459739B2-F13F-3941-D524-C21AC4DF3C6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1E97F31-BDF3-E89D-A77B-332C2B078F9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4C757907-3A94-1A50-FAAC-9CAF0D0F8C70}"/>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8978EBD-1C47-5BFF-55DA-E72056043889}"/>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D261760F-420C-688B-9F20-DB0C639D58E6}"/>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0A054989-89C7-9DF3-47BF-7A8542B15111}"/>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BFC176BA-1267-CB90-42B8-ADEC7E0E014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0344D125-A4BD-B908-9CB7-BDD919F2A43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0631E7A-12CA-270A-E3C8-C8073EAECEE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C0216F48-F9EA-7CC6-C5FD-513EEB22ECC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974DDFBD-513C-FF5B-AC67-BC582393CE9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pic>
        <p:nvPicPr>
          <p:cNvPr id="3" name="Google Shape;417;p67">
            <a:extLst>
              <a:ext uri="{FF2B5EF4-FFF2-40B4-BE49-F238E27FC236}">
                <a16:creationId xmlns:a16="http://schemas.microsoft.com/office/drawing/2014/main" id="{BC5A73F2-372E-171D-1FAB-5E39B1693B4B}"/>
              </a:ext>
            </a:extLst>
          </p:cNvPr>
          <p:cNvPicPr preferRelativeResize="0"/>
          <p:nvPr/>
        </p:nvPicPr>
        <p:blipFill rotWithShape="1">
          <a:blip r:embed="rId5">
            <a:alphaModFix amt="70000"/>
          </a:blip>
          <a:srcRect/>
          <a:stretch/>
        </p:blipFill>
        <p:spPr>
          <a:xfrm rot="-3551750">
            <a:off x="7052389" y="3329777"/>
            <a:ext cx="2142497" cy="2142497"/>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5" name="Google Shape;421;p67">
            <a:extLst>
              <a:ext uri="{FF2B5EF4-FFF2-40B4-BE49-F238E27FC236}">
                <a16:creationId xmlns:a16="http://schemas.microsoft.com/office/drawing/2014/main" id="{38D6C16F-1007-F955-CECB-0E19EF059DA5}"/>
              </a:ext>
            </a:extLst>
          </p:cNvPr>
          <p:cNvSpPr/>
          <p:nvPr/>
        </p:nvSpPr>
        <p:spPr>
          <a:xfrm>
            <a:off x="5627554" y="1714500"/>
            <a:ext cx="4035140" cy="4035140"/>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Google Shape;899;p81">
            <a:extLst>
              <a:ext uri="{FF2B5EF4-FFF2-40B4-BE49-F238E27FC236}">
                <a16:creationId xmlns:a16="http://schemas.microsoft.com/office/drawing/2014/main" id="{32002C3C-7E93-7782-BD68-79D922D4B284}"/>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E.04</a:t>
            </a:r>
            <a:endParaRPr sz="3000" dirty="0">
              <a:solidFill>
                <a:srgbClr val="FF9934"/>
              </a:solidFill>
            </a:endParaRPr>
          </a:p>
        </p:txBody>
      </p:sp>
    </p:spTree>
    <p:extLst>
      <p:ext uri="{BB962C8B-B14F-4D97-AF65-F5344CB8AC3E}">
        <p14:creationId xmlns:p14="http://schemas.microsoft.com/office/powerpoint/2010/main" val="13095319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32E40A4-41B9-F90B-FE56-3F5052B57C11}"/>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98A81B00-E832-ABCD-62E3-49E827B89F96}"/>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940395A2-B200-D909-2F2F-305B47E66B41}"/>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23A51A07-89DD-AC39-CFC7-E998AB3DF41D}"/>
              </a:ext>
            </a:extLst>
          </p:cNvPr>
          <p:cNvSpPr txBox="1">
            <a:spLocks noGrp="1"/>
          </p:cNvSpPr>
          <p:nvPr>
            <p:ph type="body" idx="1"/>
          </p:nvPr>
        </p:nvSpPr>
        <p:spPr>
          <a:xfrm>
            <a:off x="489067" y="1161540"/>
            <a:ext cx="8215317" cy="3500717"/>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1" dirty="0"/>
              <a:t>Efter att ha läst om strategier för att ta itu med miljöutmaningar, hur känner du för att vidta åtgärder i ditt eget liv?</a:t>
            </a:r>
          </a:p>
          <a:p>
            <a:pPr marL="285753" indent="-285753">
              <a:lnSpc>
                <a:spcPct val="100000"/>
              </a:lnSpc>
              <a:buFont typeface="Wingdings" pitchFamily="2" charset="2"/>
              <a:buChar char="Ø"/>
            </a:pPr>
            <a:r>
              <a:rPr lang="en-GB" sz="1401" dirty="0"/>
              <a:t>Har du observerat några miljöproblem i ditt lokalsamhälle som resonerar med de strategier som nämns i texten?</a:t>
            </a:r>
          </a:p>
          <a:p>
            <a:pPr marL="285753" indent="-285753">
              <a:lnSpc>
                <a:spcPct val="100000"/>
              </a:lnSpc>
              <a:buFont typeface="Wingdings" pitchFamily="2" charset="2"/>
              <a:buChar char="Ø"/>
            </a:pPr>
            <a:r>
              <a:rPr lang="en-GB" sz="1401" dirty="0"/>
              <a:t>När du reflekterar över dina dagliga aktiviteter, tror du att du kan göra förändringar för att bidra till att minska utsläppen av växthusgaser? Om så är fallet, hur?</a:t>
            </a:r>
          </a:p>
          <a:p>
            <a:pPr marL="285753" indent="-285753">
              <a:lnSpc>
                <a:spcPct val="100000"/>
              </a:lnSpc>
              <a:buFont typeface="Wingdings" pitchFamily="2" charset="2"/>
              <a:buChar char="Ø"/>
            </a:pPr>
            <a:r>
              <a:rPr lang="en-GB" sz="1401" dirty="0"/>
              <a:t>Vilka åtgärder tror du att du kan vidta för att stödja skyddet av den biologiska mångfalden i ditt område?</a:t>
            </a:r>
          </a:p>
          <a:p>
            <a:pPr marL="285753" indent="-285753">
              <a:lnSpc>
                <a:spcPct val="100000"/>
              </a:lnSpc>
              <a:buFont typeface="Wingdings" pitchFamily="2" charset="2"/>
              <a:buChar char="Ø"/>
            </a:pPr>
            <a:r>
              <a:rPr lang="en-GB" sz="1401" dirty="0"/>
              <a:t>Finns det några hållbara metoder relaterade till vattenbesparing som du kan använda i din dagliga rutin?</a:t>
            </a:r>
          </a:p>
          <a:p>
            <a:pPr marL="285753" indent="-285753">
              <a:lnSpc>
                <a:spcPct val="100000"/>
              </a:lnSpc>
              <a:buFont typeface="Wingdings" pitchFamily="2" charset="2"/>
              <a:buChar char="Ø"/>
            </a:pPr>
            <a:r>
              <a:rPr lang="en-GB" sz="1401" dirty="0"/>
              <a:t>Hur tror du att du personligen kan bidra till att minska föroreningarna i din miljö?</a:t>
            </a:r>
          </a:p>
          <a:p>
            <a:pPr marL="285753" indent="-285753">
              <a:lnSpc>
                <a:spcPct val="100000"/>
              </a:lnSpc>
              <a:buFont typeface="Wingdings" pitchFamily="2" charset="2"/>
              <a:buChar char="Ø"/>
            </a:pPr>
            <a:r>
              <a:rPr lang="en-GB" sz="1401" dirty="0"/>
              <a:t>Hur tror du att samhällen kan ges möjlighet att delta i beslutsprocesser på miljöområdet?</a:t>
            </a:r>
          </a:p>
          <a:p>
            <a:pPr marL="285753" indent="-285753">
              <a:lnSpc>
                <a:spcPct val="100000"/>
              </a:lnSpc>
              <a:buFont typeface="Wingdings" pitchFamily="2" charset="2"/>
              <a:buChar char="Ø"/>
            </a:pPr>
            <a:r>
              <a:rPr lang="en-GB" sz="1401" dirty="0"/>
              <a:t>Med tanke på det övergripande målet att implementera miljöstrategier, vad motiverar dig att bidra till att säkerställa miljöförhållanden som är gynnsamma för livet på jorden?</a:t>
            </a:r>
          </a:p>
          <a:p>
            <a:pPr marL="285753" indent="-285753">
              <a:lnSpc>
                <a:spcPct val="100000"/>
              </a:lnSpc>
              <a:buFont typeface="Wingdings" pitchFamily="2" charset="2"/>
              <a:buChar char="Ø"/>
            </a:pPr>
            <a:r>
              <a:rPr lang="en-GB" sz="1401" dirty="0"/>
              <a:t>Vilka specifika åtgärder tror du att du kan vidta för att minska ditt miljöavtryck och bidra till att upprätthålla miljöförhållanden som är gynnsamma för livet?</a:t>
            </a:r>
          </a:p>
        </p:txBody>
      </p:sp>
      <p:sp>
        <p:nvSpPr>
          <p:cNvPr id="675" name="Google Shape;675;p17">
            <a:extLst>
              <a:ext uri="{FF2B5EF4-FFF2-40B4-BE49-F238E27FC236}">
                <a16:creationId xmlns:a16="http://schemas.microsoft.com/office/drawing/2014/main" id="{61A02EAB-BE57-FF73-F5A5-1D577078FA2D}"/>
              </a:ext>
            </a:extLst>
          </p:cNvPr>
          <p:cNvSpPr txBox="1">
            <a:spLocks noGrp="1"/>
          </p:cNvSpPr>
          <p:nvPr>
            <p:ph type="body" idx="2"/>
          </p:nvPr>
        </p:nvSpPr>
        <p:spPr>
          <a:xfrm>
            <a:off x="1315113" y="381187"/>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Övning: (Fortsättning på föregående bild)</a:t>
            </a:r>
          </a:p>
        </p:txBody>
      </p:sp>
      <p:sp>
        <p:nvSpPr>
          <p:cNvPr id="677" name="Google Shape;677;p17">
            <a:extLst>
              <a:ext uri="{FF2B5EF4-FFF2-40B4-BE49-F238E27FC236}">
                <a16:creationId xmlns:a16="http://schemas.microsoft.com/office/drawing/2014/main" id="{CA921B57-B3C6-726B-8DD3-22D2439EC19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E9EDE90F-3FDC-0053-3F9A-DA58918B3897}"/>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4199F138-83FA-7053-CF9D-AA74E3358B25}"/>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C13CBFB9-F560-8099-C95B-8629F1E8AD90}"/>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11EF73CB-FE84-29AC-412A-38FFC6B7545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7061AB0E-1A8E-9313-B555-16216307646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7129C29C-677D-7653-781F-13698F576CF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6073D71B-4267-C72C-AC56-66739A3F6296}"/>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CBCAFE80-4AA1-93A9-FA7D-5F443A7526D3}"/>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0FDD968-BFAA-C94C-3356-721248BE483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BBDDAA2-8A41-749A-298E-A4148F583F7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76945CB6-D526-6E89-25AE-1E780BA786DC}"/>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9FBD6940-479C-194B-C3BE-9DAC5780B195}"/>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85E250CB-12AB-4F41-800F-A3645A87810B}"/>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24EE8115-87A4-7827-B7ED-7B66C4D7123B}"/>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069AF673-E822-37AF-C023-093A6B8AD67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B8B713EB-70F6-417F-BF9B-6BEF4B2F16CC}"/>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sp>
        <p:nvSpPr>
          <p:cNvPr id="2" name="Google Shape;899;p81">
            <a:extLst>
              <a:ext uri="{FF2B5EF4-FFF2-40B4-BE49-F238E27FC236}">
                <a16:creationId xmlns:a16="http://schemas.microsoft.com/office/drawing/2014/main" id="{61A0318C-F249-421B-DDF9-6C9532205B72}"/>
              </a:ext>
            </a:extLst>
          </p:cNvPr>
          <p:cNvSpPr txBox="1"/>
          <p:nvPr/>
        </p:nvSpPr>
        <p:spPr>
          <a:xfrm>
            <a:off x="20681" y="4686371"/>
            <a:ext cx="1018853" cy="685250"/>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E.04</a:t>
            </a:r>
            <a:endParaRPr sz="3000" dirty="0">
              <a:solidFill>
                <a:srgbClr val="FF9934"/>
              </a:solidFill>
            </a:endParaRPr>
          </a:p>
        </p:txBody>
      </p:sp>
    </p:spTree>
    <p:extLst>
      <p:ext uri="{BB962C8B-B14F-4D97-AF65-F5344CB8AC3E}">
        <p14:creationId xmlns:p14="http://schemas.microsoft.com/office/powerpoint/2010/main" val="4118279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243" name="Google Shape;243;p62"/>
          <p:cNvPicPr preferRelativeResize="0">
            <a:picLocks noGrp="1"/>
          </p:cNvPicPr>
          <p:nvPr>
            <p:ph type="pic" idx="2"/>
          </p:nvPr>
        </p:nvPicPr>
        <p:blipFill rotWithShape="1">
          <a:blip r:embed="rId3">
            <a:alphaModFix/>
          </a:blip>
          <a:srcRect l="7773" t="43599" r="5905" b="3201"/>
          <a:stretch/>
        </p:blipFill>
        <p:spPr>
          <a:xfrm>
            <a:off x="2767975" y="1049554"/>
            <a:ext cx="1740540" cy="1447151"/>
          </a:xfrm>
          <a:prstGeom prst="rect">
            <a:avLst/>
          </a:prstGeom>
          <a:solidFill>
            <a:srgbClr val="F2F2F2"/>
          </a:solidFill>
          <a:ln>
            <a:noFill/>
          </a:ln>
        </p:spPr>
      </p:pic>
      <p:sp>
        <p:nvSpPr>
          <p:cNvPr id="135" name="Google Shape;135;p62"/>
          <p:cNvSpPr txBox="1">
            <a:spLocks noGrp="1"/>
          </p:cNvSpPr>
          <p:nvPr>
            <p:ph type="body" idx="1"/>
          </p:nvPr>
        </p:nvSpPr>
        <p:spPr>
          <a:xfrm rot="-5400000">
            <a:off x="-825301" y="3301680"/>
            <a:ext cx="2595387" cy="649752"/>
          </a:xfrm>
          <a:prstGeom prst="rect">
            <a:avLst/>
          </a:prstGeom>
          <a:noFill/>
          <a:ln>
            <a:noFill/>
          </a:ln>
        </p:spPr>
        <p:txBody>
          <a:bodyPr spcFirstLastPara="1" wrap="square" lIns="91426" tIns="91426" rIns="91426" bIns="91426" anchor="t" anchorCtr="0">
            <a:noAutofit/>
          </a:bodyPr>
          <a:lstStyle/>
          <a:p>
            <a:pPr marL="0" indent="0" algn="l"/>
            <a:r>
              <a:rPr lang="en-GB" dirty="0">
                <a:solidFill>
                  <a:srgbClr val="FF9933"/>
                </a:solidFill>
              </a:rPr>
              <a:t>INNEHÅLL</a:t>
            </a:r>
            <a:endParaRPr lang="en-GB" dirty="0"/>
          </a:p>
        </p:txBody>
      </p:sp>
      <p:sp>
        <p:nvSpPr>
          <p:cNvPr id="136" name="Google Shape;136;p62"/>
          <p:cNvSpPr txBox="1">
            <a:spLocks noGrp="1"/>
          </p:cNvSpPr>
          <p:nvPr>
            <p:ph type="body" idx="6"/>
          </p:nvPr>
        </p:nvSpPr>
        <p:spPr>
          <a:xfrm>
            <a:off x="1269137" y="2152128"/>
            <a:ext cx="2038377" cy="1063076"/>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err="1"/>
              <a:t>Att</a:t>
            </a:r>
            <a:r>
              <a:rPr lang="en-GB" sz="1400" dirty="0"/>
              <a:t> </a:t>
            </a:r>
            <a:r>
              <a:rPr lang="en-GB" sz="1400" dirty="0" err="1"/>
              <a:t>Förstå</a:t>
            </a:r>
            <a:r>
              <a:rPr lang="en-GB" sz="1400" dirty="0"/>
              <a:t> </a:t>
            </a:r>
            <a:br>
              <a:rPr lang="en-GB" sz="1400" dirty="0"/>
            </a:br>
            <a:r>
              <a:rPr lang="en-GB" sz="1400" dirty="0" err="1"/>
              <a:t>Hållbarhet</a:t>
            </a:r>
            <a:endParaRPr lang="en-GB" sz="1400" dirty="0"/>
          </a:p>
          <a:p>
            <a:pPr marL="0" indent="0">
              <a:lnSpc>
                <a:spcPct val="91000"/>
              </a:lnSpc>
            </a:pPr>
            <a:endParaRPr lang="en-GB" sz="2000" dirty="0"/>
          </a:p>
        </p:txBody>
      </p:sp>
      <p:sp>
        <p:nvSpPr>
          <p:cNvPr id="137" name="Google Shape;137;p62"/>
          <p:cNvSpPr txBox="1">
            <a:spLocks noGrp="1"/>
          </p:cNvSpPr>
          <p:nvPr>
            <p:ph type="body" idx="7"/>
          </p:nvPr>
        </p:nvSpPr>
        <p:spPr>
          <a:xfrm>
            <a:off x="3178943" y="139325"/>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err="1"/>
              <a:t>Turism</a:t>
            </a:r>
            <a:r>
              <a:rPr lang="en-GB" sz="1400" dirty="0"/>
              <a:t> </a:t>
            </a:r>
            <a:r>
              <a:rPr lang="en-GB" sz="1400" dirty="0" err="1"/>
              <a:t>Idag</a:t>
            </a:r>
            <a:endParaRPr lang="en-GB" sz="1400" dirty="0"/>
          </a:p>
          <a:p>
            <a:pPr marL="0" indent="0">
              <a:lnSpc>
                <a:spcPct val="91000"/>
              </a:lnSpc>
            </a:pPr>
            <a:endParaRPr lang="en-GB" sz="2000" dirty="0"/>
          </a:p>
        </p:txBody>
      </p:sp>
      <p:sp>
        <p:nvSpPr>
          <p:cNvPr id="138" name="Google Shape;138;p62"/>
          <p:cNvSpPr txBox="1">
            <a:spLocks noGrp="1"/>
          </p:cNvSpPr>
          <p:nvPr>
            <p:ph type="body" idx="9"/>
          </p:nvPr>
        </p:nvSpPr>
        <p:spPr>
          <a:xfrm>
            <a:off x="5190374" y="1659600"/>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err="1"/>
              <a:t>Hållbar</a:t>
            </a:r>
            <a:r>
              <a:rPr lang="en-GB" sz="1400" dirty="0"/>
              <a:t> T</a:t>
            </a:r>
            <a:r>
              <a:rPr lang="en-GB" sz="1400"/>
              <a:t>urism</a:t>
            </a:r>
            <a:endParaRPr lang="en-GB" sz="1400" dirty="0"/>
          </a:p>
        </p:txBody>
      </p:sp>
      <p:sp>
        <p:nvSpPr>
          <p:cNvPr id="141" name="Google Shape;141;p62"/>
          <p:cNvSpPr txBox="1">
            <a:spLocks noGrp="1"/>
          </p:cNvSpPr>
          <p:nvPr>
            <p:ph type="body" idx="15"/>
          </p:nvPr>
        </p:nvSpPr>
        <p:spPr>
          <a:xfrm>
            <a:off x="7269486" y="101601"/>
            <a:ext cx="1573141" cy="473890"/>
          </a:xfrm>
          <a:prstGeom prst="rect">
            <a:avLst/>
          </a:prstGeom>
          <a:noFill/>
          <a:ln>
            <a:noFill/>
          </a:ln>
        </p:spPr>
        <p:txBody>
          <a:bodyPr spcFirstLastPara="1" wrap="square" lIns="91426" tIns="91426" rIns="91426" bIns="91426" anchor="t" anchorCtr="0">
            <a:noAutofit/>
          </a:bodyPr>
          <a:lstStyle/>
          <a:p>
            <a:pPr marL="0" indent="0">
              <a:lnSpc>
                <a:spcPct val="96000"/>
              </a:lnSpc>
            </a:pPr>
            <a:r>
              <a:rPr lang="en-GB" sz="1400" dirty="0"/>
              <a:t>Ekoturism</a:t>
            </a:r>
          </a:p>
          <a:p>
            <a:pPr marL="0" indent="0">
              <a:lnSpc>
                <a:spcPct val="96000"/>
              </a:lnSpc>
            </a:pPr>
            <a:endParaRPr lang="en-GB" dirty="0"/>
          </a:p>
        </p:txBody>
      </p:sp>
      <p:sp>
        <p:nvSpPr>
          <p:cNvPr id="142" name="Google Shape;142;p62"/>
          <p:cNvSpPr txBox="1"/>
          <p:nvPr/>
        </p:nvSpPr>
        <p:spPr>
          <a:xfrm>
            <a:off x="1281826" y="2638574"/>
            <a:ext cx="779040"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Sidan 4</a:t>
            </a:r>
            <a:endParaRPr lang="en-GB" sz="1401" dirty="0"/>
          </a:p>
        </p:txBody>
      </p:sp>
      <p:sp>
        <p:nvSpPr>
          <p:cNvPr id="143" name="Google Shape;143;p62"/>
          <p:cNvSpPr txBox="1"/>
          <p:nvPr/>
        </p:nvSpPr>
        <p:spPr>
          <a:xfrm>
            <a:off x="3200222" y="432409"/>
            <a:ext cx="1035654" cy="389097"/>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Sidan 22</a:t>
            </a:r>
            <a:endParaRPr lang="en-GB" sz="1401" dirty="0"/>
          </a:p>
        </p:txBody>
      </p:sp>
      <p:sp>
        <p:nvSpPr>
          <p:cNvPr id="146" name="Google Shape;146;p62"/>
          <p:cNvSpPr txBox="1"/>
          <p:nvPr/>
        </p:nvSpPr>
        <p:spPr>
          <a:xfrm>
            <a:off x="7316494" y="419421"/>
            <a:ext cx="915172"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Sidan 47</a:t>
            </a:r>
            <a:endParaRPr lang="en-GB" sz="1401" dirty="0"/>
          </a:p>
        </p:txBody>
      </p:sp>
      <p:sp>
        <p:nvSpPr>
          <p:cNvPr id="148" name="Google Shape;148;p62"/>
          <p:cNvSpPr txBox="1"/>
          <p:nvPr/>
        </p:nvSpPr>
        <p:spPr>
          <a:xfrm>
            <a:off x="834254" y="2122457"/>
            <a:ext cx="545678" cy="58426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1A</a:t>
            </a:r>
            <a:endParaRPr lang="en-GB" sz="1401" dirty="0"/>
          </a:p>
        </p:txBody>
      </p:sp>
      <p:cxnSp>
        <p:nvCxnSpPr>
          <p:cNvPr id="149" name="Google Shape;149;p62"/>
          <p:cNvCxnSpPr/>
          <p:nvPr/>
        </p:nvCxnSpPr>
        <p:spPr>
          <a:xfrm>
            <a:off x="1281826" y="2175524"/>
            <a:ext cx="0" cy="504000"/>
          </a:xfrm>
          <a:prstGeom prst="straightConnector1">
            <a:avLst/>
          </a:prstGeom>
          <a:noFill/>
          <a:ln w="19050" cap="flat" cmpd="sng">
            <a:solidFill>
              <a:schemeClr val="lt1"/>
            </a:solidFill>
            <a:prstDash val="solid"/>
            <a:round/>
            <a:headEnd type="none" w="sm" len="sm"/>
            <a:tailEnd type="none" w="sm" len="sm"/>
          </a:ln>
        </p:spPr>
      </p:cxnSp>
      <p:sp>
        <p:nvSpPr>
          <p:cNvPr id="150" name="Google Shape;150;p62"/>
          <p:cNvSpPr txBox="1"/>
          <p:nvPr/>
        </p:nvSpPr>
        <p:spPr>
          <a:xfrm>
            <a:off x="2771355" y="80751"/>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1B</a:t>
            </a:r>
            <a:endParaRPr lang="en-GB" sz="1401" dirty="0"/>
          </a:p>
        </p:txBody>
      </p:sp>
      <p:cxnSp>
        <p:nvCxnSpPr>
          <p:cNvPr id="151" name="Google Shape;151;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52" name="Google Shape;152;p62"/>
          <p:cNvSpPr txBox="1"/>
          <p:nvPr/>
        </p:nvSpPr>
        <p:spPr>
          <a:xfrm>
            <a:off x="4775574" y="1687844"/>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1C</a:t>
            </a:r>
            <a:endParaRPr lang="en-GB" sz="1401" dirty="0"/>
          </a:p>
        </p:txBody>
      </p:sp>
      <p:cxnSp>
        <p:nvCxnSpPr>
          <p:cNvPr id="153" name="Google Shape;153;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54" name="Google Shape;154;p62"/>
          <p:cNvSpPr txBox="1"/>
          <p:nvPr/>
        </p:nvSpPr>
        <p:spPr>
          <a:xfrm>
            <a:off x="5218292" y="1987617"/>
            <a:ext cx="972169"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Sidan 37</a:t>
            </a:r>
            <a:endParaRPr lang="en-GB" sz="1401" dirty="0"/>
          </a:p>
        </p:txBody>
      </p:sp>
      <p:sp>
        <p:nvSpPr>
          <p:cNvPr id="155" name="Google Shape;155;p62"/>
          <p:cNvSpPr txBox="1"/>
          <p:nvPr/>
        </p:nvSpPr>
        <p:spPr>
          <a:xfrm>
            <a:off x="6861230" y="120212"/>
            <a:ext cx="560107" cy="38458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1D</a:t>
            </a:r>
            <a:endParaRPr lang="en-GB" sz="1401" dirty="0"/>
          </a:p>
        </p:txBody>
      </p:sp>
      <p:cxnSp>
        <p:nvCxnSpPr>
          <p:cNvPr id="156" name="Google Shape;156;p62"/>
          <p:cNvCxnSpPr/>
          <p:nvPr/>
        </p:nvCxnSpPr>
        <p:spPr>
          <a:xfrm>
            <a:off x="7302976" y="147410"/>
            <a:ext cx="0" cy="504000"/>
          </a:xfrm>
          <a:prstGeom prst="straightConnector1">
            <a:avLst/>
          </a:prstGeom>
          <a:noFill/>
          <a:ln w="19050" cap="flat" cmpd="sng">
            <a:solidFill>
              <a:schemeClr val="lt1"/>
            </a:solidFill>
            <a:prstDash val="solid"/>
            <a:round/>
            <a:headEnd type="none" w="sm" len="sm"/>
            <a:tailEnd type="none" w="sm" len="sm"/>
          </a:ln>
        </p:spPr>
      </p:cxnSp>
      <p:pic>
        <p:nvPicPr>
          <p:cNvPr id="164" name="Google Shape;164;p62"/>
          <p:cNvPicPr preferRelativeResize="0">
            <a:picLocks noGrp="1"/>
          </p:cNvPicPr>
          <p:nvPr>
            <p:ph type="pic" idx="5"/>
          </p:nvPr>
        </p:nvPicPr>
        <p:blipFill rotWithShape="1">
          <a:blip r:embed="rId4">
            <a:alphaModFix/>
          </a:blip>
          <a:srcRect l="13718" r="13717"/>
          <a:stretch/>
        </p:blipFill>
        <p:spPr>
          <a:xfrm>
            <a:off x="781702" y="32312"/>
            <a:ext cx="1738800" cy="1599157"/>
          </a:xfrm>
          <a:prstGeom prst="rect">
            <a:avLst/>
          </a:prstGeom>
          <a:solidFill>
            <a:srgbClr val="F2F2F2"/>
          </a:solidFill>
          <a:ln>
            <a:noFill/>
          </a:ln>
        </p:spPr>
      </p:pic>
      <p:grpSp>
        <p:nvGrpSpPr>
          <p:cNvPr id="166" name="Google Shape;166;p62"/>
          <p:cNvGrpSpPr/>
          <p:nvPr/>
        </p:nvGrpSpPr>
        <p:grpSpPr>
          <a:xfrm>
            <a:off x="1723828" y="1285516"/>
            <a:ext cx="755275" cy="764094"/>
            <a:chOff x="2932901" y="1728093"/>
            <a:chExt cx="1458439" cy="1475473"/>
          </a:xfrm>
        </p:grpSpPr>
        <p:sp>
          <p:nvSpPr>
            <p:cNvPr id="167" name="Google Shape;167;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8" name="Google Shape;168;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9" name="Google Shape;169;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0" name="Google Shape;170;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1" name="Google Shape;171;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2" name="Google Shape;172;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3" name="Google Shape;173;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4" name="Google Shape;174;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5" name="Google Shape;175;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6" name="Google Shape;176;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7" name="Google Shape;177;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8" name="Google Shape;178;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9" name="Google Shape;179;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0" name="Google Shape;180;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1" name="Google Shape;181;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2" name="Google Shape;182;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3" name="Google Shape;183;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4" name="Google Shape;184;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5" name="Google Shape;185;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6" name="Google Shape;186;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7" name="Google Shape;187;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8" name="Google Shape;188;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9" name="Google Shape;189;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0" name="Google Shape;190;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1" name="Google Shape;191;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2" name="Google Shape;192;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3" name="Google Shape;193;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194" name="Google Shape;194;p62"/>
          <p:cNvPicPr preferRelativeResize="0">
            <a:picLocks noGrp="1"/>
          </p:cNvPicPr>
          <p:nvPr>
            <p:ph type="pic" idx="18"/>
          </p:nvPr>
        </p:nvPicPr>
        <p:blipFill rotWithShape="1">
          <a:blip r:embed="rId5">
            <a:alphaModFix/>
          </a:blip>
          <a:srcRect t="23048" b="23048"/>
          <a:stretch/>
        </p:blipFill>
        <p:spPr>
          <a:xfrm>
            <a:off x="6520768" y="2583595"/>
            <a:ext cx="1740540" cy="1406955"/>
          </a:xfrm>
          <a:prstGeom prst="rect">
            <a:avLst/>
          </a:prstGeom>
          <a:solidFill>
            <a:srgbClr val="F2F2F2"/>
          </a:solidFill>
          <a:ln>
            <a:noFill/>
          </a:ln>
        </p:spPr>
      </p:pic>
      <p:pic>
        <p:nvPicPr>
          <p:cNvPr id="195" name="Google Shape;195;p62"/>
          <p:cNvPicPr preferRelativeResize="0">
            <a:picLocks noGrp="1"/>
          </p:cNvPicPr>
          <p:nvPr>
            <p:ph type="pic" idx="4"/>
          </p:nvPr>
        </p:nvPicPr>
        <p:blipFill rotWithShape="1">
          <a:blip r:embed="rId6">
            <a:alphaModFix/>
          </a:blip>
          <a:srcRect l="6623" r="6622"/>
          <a:stretch/>
        </p:blipFill>
        <p:spPr>
          <a:xfrm>
            <a:off x="6828164" y="998487"/>
            <a:ext cx="1740540" cy="1338153"/>
          </a:xfrm>
          <a:prstGeom prst="rect">
            <a:avLst/>
          </a:prstGeom>
          <a:solidFill>
            <a:srgbClr val="F2F2F2"/>
          </a:solidFill>
          <a:ln>
            <a:noFill/>
          </a:ln>
        </p:spPr>
      </p:pic>
      <p:pic>
        <p:nvPicPr>
          <p:cNvPr id="196" name="Google Shape;196;p62"/>
          <p:cNvPicPr preferRelativeResize="0">
            <a:picLocks noGrp="1"/>
          </p:cNvPicPr>
          <p:nvPr>
            <p:ph type="pic" idx="3"/>
          </p:nvPr>
        </p:nvPicPr>
        <p:blipFill rotWithShape="1">
          <a:blip r:embed="rId7">
            <a:alphaModFix/>
          </a:blip>
          <a:srcRect l="7259" r="7259"/>
          <a:stretch/>
        </p:blipFill>
        <p:spPr>
          <a:xfrm>
            <a:off x="4768829" y="3"/>
            <a:ext cx="1738800" cy="1355835"/>
          </a:xfrm>
          <a:prstGeom prst="rect">
            <a:avLst/>
          </a:prstGeom>
          <a:solidFill>
            <a:srgbClr val="F2F2F2"/>
          </a:solidFill>
          <a:ln>
            <a:noFill/>
          </a:ln>
        </p:spPr>
      </p:pic>
      <p:pic>
        <p:nvPicPr>
          <p:cNvPr id="197" name="Google Shape;197;p62"/>
          <p:cNvPicPr preferRelativeResize="0">
            <a:picLocks noGrp="1"/>
          </p:cNvPicPr>
          <p:nvPr>
            <p:ph type="pic" idx="17"/>
          </p:nvPr>
        </p:nvPicPr>
        <p:blipFill rotWithShape="1">
          <a:blip r:embed="rId8">
            <a:alphaModFix/>
          </a:blip>
          <a:srcRect l="-398" t="60218" r="398" b="4978"/>
          <a:stretch/>
        </p:blipFill>
        <p:spPr>
          <a:xfrm>
            <a:off x="4449927" y="4235669"/>
            <a:ext cx="1740540" cy="907831"/>
          </a:xfrm>
          <a:prstGeom prst="rect">
            <a:avLst/>
          </a:prstGeom>
          <a:solidFill>
            <a:srgbClr val="F2F2F2"/>
          </a:solidFill>
          <a:ln>
            <a:noFill/>
          </a:ln>
        </p:spPr>
      </p:pic>
      <p:grpSp>
        <p:nvGrpSpPr>
          <p:cNvPr id="231" name="Google Shape;231;p62"/>
          <p:cNvGrpSpPr/>
          <p:nvPr/>
        </p:nvGrpSpPr>
        <p:grpSpPr>
          <a:xfrm>
            <a:off x="6993117" y="882465"/>
            <a:ext cx="700905" cy="653019"/>
            <a:chOff x="16392163" y="830616"/>
            <a:chExt cx="989004" cy="921436"/>
          </a:xfrm>
        </p:grpSpPr>
        <p:grpSp>
          <p:nvGrpSpPr>
            <p:cNvPr id="232" name="Google Shape;232;p62"/>
            <p:cNvGrpSpPr/>
            <p:nvPr/>
          </p:nvGrpSpPr>
          <p:grpSpPr>
            <a:xfrm>
              <a:off x="16489549" y="926221"/>
              <a:ext cx="729567" cy="728577"/>
              <a:chOff x="16489549" y="926221"/>
              <a:chExt cx="729567" cy="728577"/>
            </a:xfrm>
          </p:grpSpPr>
          <p:sp>
            <p:nvSpPr>
              <p:cNvPr id="233" name="Google Shape;233;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4" name="Google Shape;234;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5" name="Google Shape;235;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6" name="Google Shape;236;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7" name="Google Shape;237;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8" name="Google Shape;238;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39" name="Google Shape;239;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0" name="Google Shape;240;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1" name="Google Shape;241;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2" name="Google Shape;242;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44" name="Google Shape;244;p62"/>
          <p:cNvGrpSpPr/>
          <p:nvPr/>
        </p:nvGrpSpPr>
        <p:grpSpPr>
          <a:xfrm>
            <a:off x="3739767" y="823102"/>
            <a:ext cx="660306" cy="770492"/>
            <a:chOff x="2307546" y="2307551"/>
            <a:chExt cx="929291" cy="1082976"/>
          </a:xfrm>
        </p:grpSpPr>
        <p:grpSp>
          <p:nvGrpSpPr>
            <p:cNvPr id="245" name="Google Shape;245;p62"/>
            <p:cNvGrpSpPr/>
            <p:nvPr/>
          </p:nvGrpSpPr>
          <p:grpSpPr>
            <a:xfrm>
              <a:off x="2536980" y="2723928"/>
              <a:ext cx="470423" cy="276595"/>
              <a:chOff x="2536980" y="2723928"/>
              <a:chExt cx="470423" cy="276595"/>
            </a:xfrm>
          </p:grpSpPr>
          <p:sp>
            <p:nvSpPr>
              <p:cNvPr id="246" name="Google Shape;246;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7" name="Google Shape;247;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48" name="Google Shape;248;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49" name="Google Shape;249;p62"/>
            <p:cNvGrpSpPr/>
            <p:nvPr/>
          </p:nvGrpSpPr>
          <p:grpSpPr>
            <a:xfrm>
              <a:off x="2307546" y="2307551"/>
              <a:ext cx="929291" cy="1082976"/>
              <a:chOff x="2307546" y="2307551"/>
              <a:chExt cx="929291" cy="1082976"/>
            </a:xfrm>
          </p:grpSpPr>
          <p:sp>
            <p:nvSpPr>
              <p:cNvPr id="250" name="Google Shape;250;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1" name="Google Shape;251;p62"/>
              <p:cNvGrpSpPr/>
              <p:nvPr/>
            </p:nvGrpSpPr>
            <p:grpSpPr>
              <a:xfrm>
                <a:off x="2362016" y="2746017"/>
                <a:ext cx="820351" cy="644510"/>
                <a:chOff x="2362016" y="2746017"/>
                <a:chExt cx="820351" cy="644510"/>
              </a:xfrm>
            </p:grpSpPr>
            <p:grpSp>
              <p:nvGrpSpPr>
                <p:cNvPr id="252" name="Google Shape;252;p62"/>
                <p:cNvGrpSpPr/>
                <p:nvPr/>
              </p:nvGrpSpPr>
              <p:grpSpPr>
                <a:xfrm>
                  <a:off x="2810981" y="2747665"/>
                  <a:ext cx="371386" cy="642862"/>
                  <a:chOff x="2810981" y="2747665"/>
                  <a:chExt cx="371386" cy="642862"/>
                </a:xfrm>
              </p:grpSpPr>
              <p:sp>
                <p:nvSpPr>
                  <p:cNvPr id="253" name="Google Shape;253;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4" name="Google Shape;254;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5" name="Google Shape;255;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56" name="Google Shape;256;p62"/>
                <p:cNvGrpSpPr/>
                <p:nvPr/>
              </p:nvGrpSpPr>
              <p:grpSpPr>
                <a:xfrm>
                  <a:off x="2362016" y="2746017"/>
                  <a:ext cx="369735" cy="644510"/>
                  <a:chOff x="2362016" y="2746017"/>
                  <a:chExt cx="369735" cy="644510"/>
                </a:xfrm>
              </p:grpSpPr>
              <p:sp>
                <p:nvSpPr>
                  <p:cNvPr id="257" name="Google Shape;257;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8" name="Google Shape;258;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9" name="Google Shape;259;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pSp>
        <p:nvGrpSpPr>
          <p:cNvPr id="260" name="Google Shape;260;p62"/>
          <p:cNvGrpSpPr/>
          <p:nvPr/>
        </p:nvGrpSpPr>
        <p:grpSpPr>
          <a:xfrm>
            <a:off x="4940356" y="900174"/>
            <a:ext cx="670140" cy="704222"/>
            <a:chOff x="14597956" y="5536700"/>
            <a:chExt cx="1074543" cy="1196714"/>
          </a:xfrm>
        </p:grpSpPr>
        <p:grpSp>
          <p:nvGrpSpPr>
            <p:cNvPr id="261" name="Google Shape;261;p62"/>
            <p:cNvGrpSpPr/>
            <p:nvPr/>
          </p:nvGrpSpPr>
          <p:grpSpPr>
            <a:xfrm>
              <a:off x="14937980" y="5958682"/>
              <a:ext cx="402748" cy="402201"/>
              <a:chOff x="14937980" y="5958682"/>
              <a:chExt cx="402748" cy="402201"/>
            </a:xfrm>
          </p:grpSpPr>
          <p:sp>
            <p:nvSpPr>
              <p:cNvPr id="262" name="Google Shape;262;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3" name="Google Shape;263;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4" name="Google Shape;264;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5" name="Google Shape;265;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6" name="Google Shape;266;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7" name="Google Shape;267;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68" name="Google Shape;268;p62"/>
            <p:cNvGrpSpPr/>
            <p:nvPr/>
          </p:nvGrpSpPr>
          <p:grpSpPr>
            <a:xfrm>
              <a:off x="15031979" y="5536700"/>
              <a:ext cx="217988" cy="375827"/>
              <a:chOff x="15031979" y="5536700"/>
              <a:chExt cx="217988" cy="375827"/>
            </a:xfrm>
          </p:grpSpPr>
          <p:grpSp>
            <p:nvGrpSpPr>
              <p:cNvPr id="269" name="Google Shape;269;p62"/>
              <p:cNvGrpSpPr/>
              <p:nvPr/>
            </p:nvGrpSpPr>
            <p:grpSpPr>
              <a:xfrm>
                <a:off x="15031979" y="5536700"/>
                <a:ext cx="217988" cy="375827"/>
                <a:chOff x="15031979" y="5536700"/>
                <a:chExt cx="217988" cy="375827"/>
              </a:xfrm>
            </p:grpSpPr>
            <p:sp>
              <p:nvSpPr>
                <p:cNvPr id="270" name="Google Shape;270;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1" name="Google Shape;271;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2" name="Google Shape;272;p62"/>
              <p:cNvGrpSpPr/>
              <p:nvPr/>
            </p:nvGrpSpPr>
            <p:grpSpPr>
              <a:xfrm>
                <a:off x="15065077" y="5648789"/>
                <a:ext cx="150204" cy="47802"/>
                <a:chOff x="15065077" y="5648789"/>
                <a:chExt cx="150204" cy="47802"/>
              </a:xfrm>
            </p:grpSpPr>
            <p:sp>
              <p:nvSpPr>
                <p:cNvPr id="273" name="Google Shape;273;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4" name="Google Shape;274;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5" name="Google Shape;275;p62"/>
              <p:cNvGrpSpPr/>
              <p:nvPr/>
            </p:nvGrpSpPr>
            <p:grpSpPr>
              <a:xfrm>
                <a:off x="15033715" y="5731207"/>
                <a:ext cx="212928" cy="69231"/>
                <a:chOff x="15033715" y="5731207"/>
                <a:chExt cx="212928" cy="69231"/>
              </a:xfrm>
            </p:grpSpPr>
            <p:sp>
              <p:nvSpPr>
                <p:cNvPr id="276" name="Google Shape;276;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7" name="Google Shape;277;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78" name="Google Shape;278;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9" name="Google Shape;279;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80" name="Google Shape;280;p62"/>
            <p:cNvGrpSpPr/>
            <p:nvPr/>
          </p:nvGrpSpPr>
          <p:grpSpPr>
            <a:xfrm>
              <a:off x="14597956" y="5994946"/>
              <a:ext cx="226132" cy="329673"/>
              <a:chOff x="14597956" y="5994946"/>
              <a:chExt cx="226132" cy="329673"/>
            </a:xfrm>
          </p:grpSpPr>
          <p:sp>
            <p:nvSpPr>
              <p:cNvPr id="281" name="Google Shape;281;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82" name="Google Shape;282;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83" name="Google Shape;283;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4" name="Google Shape;284;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5" name="Google Shape;285;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6" name="Google Shape;286;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7" name="Google Shape;287;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8" name="Google Shape;288;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9" name="Google Shape;289;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0" name="Google Shape;290;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25" name="Google Shape;147;p21">
            <a:extLst>
              <a:ext uri="{FF2B5EF4-FFF2-40B4-BE49-F238E27FC236}">
                <a16:creationId xmlns:a16="http://schemas.microsoft.com/office/drawing/2014/main" id="{10A1A57D-EC46-AD10-DD95-97F4DBF4AB4D}"/>
              </a:ext>
            </a:extLst>
          </p:cNvPr>
          <p:cNvPicPr preferRelativeResize="0"/>
          <p:nvPr/>
        </p:nvPicPr>
        <p:blipFill rotWithShape="1">
          <a:blip r:embed="rId9">
            <a:alphaModFix/>
            <a:extLst>
              <a:ext uri="{BEBA8EAE-BF5A-486C-A8C5-ECC9F3942E4B}">
                <a14:imgProps xmlns:a14="http://schemas.microsoft.com/office/drawing/2010/main">
                  <a14:imgLayer r:embed="rId10">
                    <a14:imgEffect>
                      <a14:saturation sat="0"/>
                    </a14:imgEffect>
                  </a14:imgLayer>
                </a14:imgProps>
              </a:ext>
            </a:extLst>
          </a:blip>
          <a:srcRect l="22302" b="22949"/>
          <a:stretch/>
        </p:blipFill>
        <p:spPr>
          <a:xfrm>
            <a:off x="2408001" y="4030485"/>
            <a:ext cx="1275282" cy="11130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20</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493898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6CF6C943-3FA2-23DC-FC2A-3C79515473CA}"/>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3BE5ADED-59B0-D90A-2EDB-7875147F4CB4}"/>
              </a:ext>
            </a:extLst>
          </p:cNvPr>
          <p:cNvSpPr txBox="1"/>
          <p:nvPr/>
        </p:nvSpPr>
        <p:spPr>
          <a:xfrm>
            <a:off x="2588979" y="610538"/>
            <a:ext cx="3041627" cy="2964878"/>
          </a:xfrm>
          <a:prstGeom prst="rect">
            <a:avLst/>
          </a:prstGeom>
          <a:noFill/>
          <a:ln>
            <a:noFill/>
          </a:ln>
        </p:spPr>
        <p:txBody>
          <a:bodyPr spcFirstLastPara="1" wrap="square" lIns="0" tIns="10124" rIns="0" bIns="0" anchor="t" anchorCtr="0">
            <a:spAutoFit/>
          </a:bodyPr>
          <a:lstStyle/>
          <a:p>
            <a:pPr>
              <a:lnSpc>
                <a:spcPct val="150000"/>
              </a:lnSpc>
              <a:buClr>
                <a:srgbClr val="97C679"/>
              </a:buClr>
              <a:buSzPts val="1400"/>
            </a:pPr>
            <a:endParaRPr lang="en-GB" sz="1600" dirty="0">
              <a:solidFill>
                <a:srgbClr val="6D6E71"/>
              </a:solidFill>
              <a:latin typeface="Calibri"/>
              <a:ea typeface="Calibri"/>
              <a:cs typeface="Calibri"/>
              <a:sym typeface="Calibri"/>
            </a:endParaRPr>
          </a:p>
          <a:p>
            <a:pPr marL="342900" indent="-342900">
              <a:lnSpc>
                <a:spcPct val="150000"/>
              </a:lnSpc>
              <a:buClr>
                <a:srgbClr val="97C679"/>
              </a:buClr>
              <a:buSzPts val="1400"/>
              <a:buFont typeface="+mj-lt"/>
              <a:buAutoNum type="arabicPeriod"/>
            </a:pPr>
            <a:r>
              <a:rPr lang="en-GB" sz="1600" dirty="0" err="1">
                <a:solidFill>
                  <a:srgbClr val="6D6E71"/>
                </a:solidFill>
                <a:latin typeface="Calibri"/>
                <a:ea typeface="Calibri"/>
                <a:cs typeface="Calibri"/>
                <a:sym typeface="Calibri"/>
              </a:rPr>
              <a:t>Temperatur</a:t>
            </a:r>
            <a:r>
              <a:rPr lang="en-GB" sz="1600" dirty="0">
                <a:solidFill>
                  <a:srgbClr val="6D6E71"/>
                </a:solidFill>
                <a:latin typeface="Calibri"/>
                <a:ea typeface="Calibri"/>
                <a:cs typeface="Calibri"/>
                <a:sym typeface="Calibri"/>
              </a:rPr>
              <a:t> </a:t>
            </a:r>
            <a:r>
              <a:rPr lang="en-GB" sz="1600" dirty="0" err="1">
                <a:solidFill>
                  <a:srgbClr val="6D6E71"/>
                </a:solidFill>
                <a:latin typeface="Calibri"/>
                <a:ea typeface="Calibri"/>
                <a:cs typeface="Calibri"/>
                <a:sym typeface="Calibri"/>
              </a:rPr>
              <a:t>mål</a:t>
            </a:r>
            <a:endParaRPr lang="en-GB" sz="1600" dirty="0">
              <a:solidFill>
                <a:srgbClr val="6D6E71"/>
              </a:solidFill>
              <a:latin typeface="Calibri"/>
              <a:ea typeface="Calibri"/>
              <a:cs typeface="Calibri"/>
              <a:sym typeface="Calibri"/>
            </a:endParaRP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Utsläppsminskningar</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Klimattålighet</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Ekonomi och support</a:t>
            </a:r>
          </a:p>
          <a:p>
            <a:pPr marL="342900" indent="-342900">
              <a:lnSpc>
                <a:spcPct val="150000"/>
              </a:lnSpc>
              <a:buClr>
                <a:srgbClr val="97C679"/>
              </a:buClr>
              <a:buSzPts val="1400"/>
              <a:buFont typeface="+mj-lt"/>
              <a:buAutoNum type="arabicPeriod"/>
            </a:pPr>
            <a:r>
              <a:rPr lang="en-GB" sz="1600" dirty="0" err="1">
                <a:solidFill>
                  <a:srgbClr val="6D6E71"/>
                </a:solidFill>
                <a:latin typeface="Calibri"/>
                <a:ea typeface="Calibri"/>
                <a:cs typeface="Calibri"/>
                <a:sym typeface="Calibri"/>
              </a:rPr>
              <a:t>Transparens</a:t>
            </a:r>
            <a:r>
              <a:rPr lang="en-GB" sz="1600" dirty="0">
                <a:solidFill>
                  <a:srgbClr val="6D6E71"/>
                </a:solidFill>
                <a:latin typeface="Calibri"/>
                <a:ea typeface="Calibri"/>
                <a:cs typeface="Calibri"/>
                <a:sym typeface="Calibri"/>
              </a:rPr>
              <a:t> </a:t>
            </a:r>
            <a:r>
              <a:rPr lang="en-GB" sz="1600" dirty="0" err="1">
                <a:solidFill>
                  <a:srgbClr val="6D6E71"/>
                </a:solidFill>
                <a:latin typeface="Calibri"/>
                <a:ea typeface="Calibri"/>
                <a:cs typeface="Calibri"/>
                <a:sym typeface="Calibri"/>
              </a:rPr>
              <a:t>och</a:t>
            </a:r>
            <a:br>
              <a:rPr lang="en-GB" sz="1600" dirty="0">
                <a:solidFill>
                  <a:srgbClr val="6D6E71"/>
                </a:solidFill>
                <a:latin typeface="Calibri"/>
                <a:ea typeface="Calibri"/>
                <a:cs typeface="Calibri"/>
                <a:sym typeface="Calibri"/>
              </a:rPr>
            </a:br>
            <a:r>
              <a:rPr lang="en-GB" sz="1600" dirty="0" err="1">
                <a:solidFill>
                  <a:srgbClr val="6D6E71"/>
                </a:solidFill>
                <a:latin typeface="Calibri"/>
                <a:ea typeface="Calibri"/>
                <a:cs typeface="Calibri"/>
                <a:sym typeface="Calibri"/>
              </a:rPr>
              <a:t>ansvarsskyldighet</a:t>
            </a:r>
            <a:endParaRPr lang="en-GB" sz="1600" dirty="0">
              <a:solidFill>
                <a:srgbClr val="6D6E71"/>
              </a:solidFill>
              <a:latin typeface="Calibri"/>
              <a:ea typeface="Calibri"/>
              <a:cs typeface="Calibri"/>
              <a:sym typeface="Calibri"/>
            </a:endParaRP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81" name="Google Shape;381;p64">
            <a:extLst>
              <a:ext uri="{FF2B5EF4-FFF2-40B4-BE49-F238E27FC236}">
                <a16:creationId xmlns:a16="http://schemas.microsoft.com/office/drawing/2014/main" id="{877EDA6B-355E-95E0-272E-493095966DCA}"/>
              </a:ext>
            </a:extLst>
          </p:cNvPr>
          <p:cNvSpPr txBox="1">
            <a:spLocks noGrp="1"/>
          </p:cNvSpPr>
          <p:nvPr>
            <p:ph type="body" idx="2"/>
          </p:nvPr>
        </p:nvSpPr>
        <p:spPr>
          <a:xfrm>
            <a:off x="2504953" y="343789"/>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en-GB" sz="2000" dirty="0"/>
              <a:t>Parisavtalet om klimatförändringar</a:t>
            </a:r>
          </a:p>
        </p:txBody>
      </p:sp>
      <p:sp>
        <p:nvSpPr>
          <p:cNvPr id="383" name="Google Shape;383;p64">
            <a:extLst>
              <a:ext uri="{FF2B5EF4-FFF2-40B4-BE49-F238E27FC236}">
                <a16:creationId xmlns:a16="http://schemas.microsoft.com/office/drawing/2014/main" id="{8209A774-3157-4264-4AA7-36E8C6C904E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21</a:t>
            </a:fld>
            <a:endParaRPr lang="en-GB"/>
          </a:p>
        </p:txBody>
      </p:sp>
      <p:pic>
        <p:nvPicPr>
          <p:cNvPr id="5124" name="Picture 4">
            <a:extLst>
              <a:ext uri="{FF2B5EF4-FFF2-40B4-BE49-F238E27FC236}">
                <a16:creationId xmlns:a16="http://schemas.microsoft.com/office/drawing/2014/main" id="{1C8CD060-E5D2-5530-E034-9AD8F3271B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1069" y="899434"/>
            <a:ext cx="2719823" cy="3730833"/>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379;p64">
            <a:extLst>
              <a:ext uri="{FF2B5EF4-FFF2-40B4-BE49-F238E27FC236}">
                <a16:creationId xmlns:a16="http://schemas.microsoft.com/office/drawing/2014/main" id="{CAFA267B-369A-940F-A03E-60BBF1447D1D}"/>
              </a:ext>
            </a:extLst>
          </p:cNvPr>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9" name="Google Shape;456;p68">
            <a:extLst>
              <a:ext uri="{FF2B5EF4-FFF2-40B4-BE49-F238E27FC236}">
                <a16:creationId xmlns:a16="http://schemas.microsoft.com/office/drawing/2014/main" id="{CE2DE3A2-346D-4856-A84E-4485F3AD5FCD}"/>
              </a:ext>
            </a:extLst>
          </p:cNvPr>
          <p:cNvSpPr txBox="1">
            <a:spLocks/>
          </p:cNvSpPr>
          <p:nvPr/>
        </p:nvSpPr>
        <p:spPr>
          <a:xfrm>
            <a:off x="267629" y="174491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Historien om </a:t>
            </a:r>
            <a:r>
              <a:rPr lang="en-GB" sz="2400" dirty="0" err="1"/>
              <a:t>Hållbarhet</a:t>
            </a:r>
            <a:endParaRPr lang="en-GB" sz="2400" dirty="0"/>
          </a:p>
        </p:txBody>
      </p:sp>
      <p:sp>
        <p:nvSpPr>
          <p:cNvPr id="10" name="Google Shape;457;p68">
            <a:extLst>
              <a:ext uri="{FF2B5EF4-FFF2-40B4-BE49-F238E27FC236}">
                <a16:creationId xmlns:a16="http://schemas.microsoft.com/office/drawing/2014/main" id="{8F3F59D3-AE9F-6C4A-EAF9-E1CEE4D95BC9}"/>
              </a:ext>
            </a:extLst>
          </p:cNvPr>
          <p:cNvSpPr txBox="1">
            <a:spLocks/>
          </p:cNvSpPr>
          <p:nvPr/>
        </p:nvSpPr>
        <p:spPr>
          <a:xfrm>
            <a:off x="408700" y="70633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1A</a:t>
            </a:r>
            <a:endParaRPr lang="en-GB" dirty="0">
              <a:solidFill>
                <a:schemeClr val="bg1"/>
              </a:solidFill>
            </a:endParaRPr>
          </a:p>
        </p:txBody>
      </p:sp>
      <p:cxnSp>
        <p:nvCxnSpPr>
          <p:cNvPr id="11" name="Google Shape;458;p68">
            <a:extLst>
              <a:ext uri="{FF2B5EF4-FFF2-40B4-BE49-F238E27FC236}">
                <a16:creationId xmlns:a16="http://schemas.microsoft.com/office/drawing/2014/main" id="{E7EA54F4-C7A7-21A0-AB39-BF0FBE25E36D}"/>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543644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84AA00E4-D76B-BAB6-0204-965016AE83FB}"/>
            </a:ext>
          </a:extLst>
        </p:cNvPr>
        <p:cNvGrpSpPr/>
        <p:nvPr/>
      </p:nvGrpSpPr>
      <p:grpSpPr>
        <a:xfrm>
          <a:off x="0" y="0"/>
          <a:ext cx="0" cy="0"/>
          <a:chOff x="0" y="0"/>
          <a:chExt cx="0" cy="0"/>
        </a:xfrm>
      </p:grpSpPr>
      <p:sp>
        <p:nvSpPr>
          <p:cNvPr id="565" name="Google Shape;565;p71">
            <a:extLst>
              <a:ext uri="{FF2B5EF4-FFF2-40B4-BE49-F238E27FC236}">
                <a16:creationId xmlns:a16="http://schemas.microsoft.com/office/drawing/2014/main" id="{E8862505-65C9-0166-8888-04352302304C}"/>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566" name="Google Shape;566;p71">
            <a:extLst>
              <a:ext uri="{FF2B5EF4-FFF2-40B4-BE49-F238E27FC236}">
                <a16:creationId xmlns:a16="http://schemas.microsoft.com/office/drawing/2014/main" id="{C6AA5FF6-A8F6-69FA-82A0-7C0CC30EA069}"/>
              </a:ext>
            </a:extLst>
          </p:cNvPr>
          <p:cNvSpPr/>
          <p:nvPr/>
        </p:nvSpPr>
        <p:spPr>
          <a:xfrm flipH="1">
            <a:off x="4949744" y="-157341"/>
            <a:ext cx="4374681" cy="4374683"/>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567" name="Google Shape;567;p71">
            <a:extLst>
              <a:ext uri="{FF2B5EF4-FFF2-40B4-BE49-F238E27FC236}">
                <a16:creationId xmlns:a16="http://schemas.microsoft.com/office/drawing/2014/main" id="{986DA86A-188F-2707-11BE-C5D9F77257E4}"/>
              </a:ext>
            </a:extLst>
          </p:cNvPr>
          <p:cNvSpPr txBox="1"/>
          <p:nvPr/>
        </p:nvSpPr>
        <p:spPr>
          <a:xfrm>
            <a:off x="1268152" y="1784142"/>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err="1">
                <a:solidFill>
                  <a:schemeClr val="lt1"/>
                </a:solidFill>
                <a:latin typeface="Calibri"/>
                <a:ea typeface="Calibri"/>
                <a:cs typeface="Calibri"/>
                <a:sym typeface="Calibri"/>
              </a:rPr>
              <a:t>Turism</a:t>
            </a:r>
            <a:endParaRPr lang="sv-SE" sz="4500" dirty="0">
              <a:solidFill>
                <a:schemeClr val="lt1"/>
              </a:solidFill>
              <a:latin typeface="Calibri"/>
              <a:ea typeface="Calibri"/>
              <a:cs typeface="Calibri"/>
              <a:sym typeface="Calibri"/>
            </a:endParaRPr>
          </a:p>
          <a:p>
            <a:pPr>
              <a:lnSpc>
                <a:spcPct val="80444"/>
              </a:lnSpc>
            </a:pPr>
            <a:r>
              <a:rPr lang="sv-SE" sz="4500" dirty="0">
                <a:solidFill>
                  <a:schemeClr val="lt1"/>
                </a:solidFill>
                <a:latin typeface="Calibri"/>
                <a:cs typeface="Calibri"/>
                <a:sym typeface="Calibri"/>
              </a:rPr>
              <a:t>Idag</a:t>
            </a:r>
            <a:endParaRPr lang="sv-SE" sz="1401" dirty="0"/>
          </a:p>
          <a:p>
            <a:pPr>
              <a:lnSpc>
                <a:spcPct val="80444"/>
              </a:lnSpc>
            </a:pPr>
            <a:endParaRPr lang="sv-SE" sz="45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0E31ACEE-30B6-4E86-79CC-32170C2DED41}"/>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cs typeface="Calibri"/>
                <a:sym typeface="Calibri"/>
              </a:rPr>
              <a:t>1B</a:t>
            </a:r>
            <a:endParaRPr sz="1401"/>
          </a:p>
        </p:txBody>
      </p:sp>
      <p:cxnSp>
        <p:nvCxnSpPr>
          <p:cNvPr id="569" name="Google Shape;569;p71">
            <a:extLst>
              <a:ext uri="{FF2B5EF4-FFF2-40B4-BE49-F238E27FC236}">
                <a16:creationId xmlns:a16="http://schemas.microsoft.com/office/drawing/2014/main" id="{BD6B8DC2-9B92-52A2-F35E-370ECD1C058C}"/>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778A0CF3-4FF8-CE32-F8B9-B5D565F45907}"/>
              </a:ext>
            </a:extLst>
          </p:cNvPr>
          <p:cNvSpPr/>
          <p:nvPr/>
        </p:nvSpPr>
        <p:spPr>
          <a:xfrm>
            <a:off x="4645810" y="-461273"/>
            <a:ext cx="4982548" cy="4982548"/>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571" name="Google Shape;571;p71">
            <a:extLst>
              <a:ext uri="{FF2B5EF4-FFF2-40B4-BE49-F238E27FC236}">
                <a16:creationId xmlns:a16="http://schemas.microsoft.com/office/drawing/2014/main" id="{A860F217-7641-3E5A-185A-7AE8CB677102}"/>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22</a:t>
            </a:fld>
            <a:endParaRPr sz="1600">
              <a:solidFill>
                <a:srgbClr val="8AC03B"/>
              </a:solidFill>
              <a:latin typeface="Calibri"/>
              <a:ea typeface="Calibri"/>
              <a:cs typeface="Calibri"/>
              <a:sym typeface="Calibri"/>
            </a:endParaRPr>
          </a:p>
        </p:txBody>
      </p:sp>
      <p:pic>
        <p:nvPicPr>
          <p:cNvPr id="572" name="Google Shape;572;p71">
            <a:extLst>
              <a:ext uri="{FF2B5EF4-FFF2-40B4-BE49-F238E27FC236}">
                <a16:creationId xmlns:a16="http://schemas.microsoft.com/office/drawing/2014/main" id="{5EC7F052-B688-10F1-C90D-E53E68D1C03E}"/>
              </a:ext>
            </a:extLst>
          </p:cNvPr>
          <p:cNvPicPr preferRelativeResize="0"/>
          <p:nvPr/>
        </p:nvPicPr>
        <p:blipFill rotWithShape="1">
          <a:blip r:embed="rId4">
            <a:alphaModFix amt="70000"/>
          </a:blip>
          <a:srcRect/>
          <a:stretch/>
        </p:blipFill>
        <p:spPr>
          <a:xfrm rot="-3551750">
            <a:off x="6926220" y="1418504"/>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573" name="Google Shape;573;p71">
            <a:extLst>
              <a:ext uri="{FF2B5EF4-FFF2-40B4-BE49-F238E27FC236}">
                <a16:creationId xmlns:a16="http://schemas.microsoft.com/office/drawing/2014/main" id="{8BAAA5D9-F806-C65F-9F0A-78BD8B996C1E}"/>
              </a:ext>
            </a:extLst>
          </p:cNvPr>
          <p:cNvGrpSpPr/>
          <p:nvPr/>
        </p:nvGrpSpPr>
        <p:grpSpPr>
          <a:xfrm>
            <a:off x="417171" y="3026293"/>
            <a:ext cx="1488748" cy="1737182"/>
            <a:chOff x="2307546" y="2307551"/>
            <a:chExt cx="929291" cy="1082976"/>
          </a:xfrm>
        </p:grpSpPr>
        <p:grpSp>
          <p:nvGrpSpPr>
            <p:cNvPr id="574" name="Google Shape;574;p71">
              <a:extLst>
                <a:ext uri="{FF2B5EF4-FFF2-40B4-BE49-F238E27FC236}">
                  <a16:creationId xmlns:a16="http://schemas.microsoft.com/office/drawing/2014/main" id="{9C0E4182-2BEC-472E-B6CD-10F948D4D51E}"/>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3909FD99-B70D-B6F0-2596-33F2DDE7807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76" name="Google Shape;576;p71">
                <a:extLst>
                  <a:ext uri="{FF2B5EF4-FFF2-40B4-BE49-F238E27FC236}">
                    <a16:creationId xmlns:a16="http://schemas.microsoft.com/office/drawing/2014/main" id="{2C3B940A-0EC1-3C54-81EC-74893B5113F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577" name="Google Shape;577;p71">
              <a:extLst>
                <a:ext uri="{FF2B5EF4-FFF2-40B4-BE49-F238E27FC236}">
                  <a16:creationId xmlns:a16="http://schemas.microsoft.com/office/drawing/2014/main" id="{736B556F-C5A1-892B-B0C5-43AB1514DF0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78" name="Google Shape;578;p71">
              <a:extLst>
                <a:ext uri="{FF2B5EF4-FFF2-40B4-BE49-F238E27FC236}">
                  <a16:creationId xmlns:a16="http://schemas.microsoft.com/office/drawing/2014/main" id="{E6D53006-B0FE-E88D-AD6A-90593A5E1A64}"/>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4CE1D3F3-CC3B-A356-6E66-D23AB96A2625}"/>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80" name="Google Shape;580;p71">
                <a:extLst>
                  <a:ext uri="{FF2B5EF4-FFF2-40B4-BE49-F238E27FC236}">
                    <a16:creationId xmlns:a16="http://schemas.microsoft.com/office/drawing/2014/main" id="{068608E7-4814-429C-EB77-7795B72DF5C0}"/>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32C98193-5633-BCC5-030C-18A75F62BE66}"/>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A185B415-BFB3-F1DA-4A44-6365642F03CD}"/>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3" name="Google Shape;583;p71">
                    <a:extLst>
                      <a:ext uri="{FF2B5EF4-FFF2-40B4-BE49-F238E27FC236}">
                        <a16:creationId xmlns:a16="http://schemas.microsoft.com/office/drawing/2014/main" id="{BF1ACDAB-9780-5BFE-21AA-3E5989E5D1E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4" name="Google Shape;584;p71">
                    <a:extLst>
                      <a:ext uri="{FF2B5EF4-FFF2-40B4-BE49-F238E27FC236}">
                        <a16:creationId xmlns:a16="http://schemas.microsoft.com/office/drawing/2014/main" id="{15C41D5A-DD07-90E6-D127-04E1A1437C6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585" name="Google Shape;585;p71">
                  <a:extLst>
                    <a:ext uri="{FF2B5EF4-FFF2-40B4-BE49-F238E27FC236}">
                      <a16:creationId xmlns:a16="http://schemas.microsoft.com/office/drawing/2014/main" id="{D9454505-F4F6-E867-3576-F9C603CE01D7}"/>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7C7B329C-DF81-98E8-9F9B-97D39EDB3235}"/>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7" name="Google Shape;587;p71">
                    <a:extLst>
                      <a:ext uri="{FF2B5EF4-FFF2-40B4-BE49-F238E27FC236}">
                        <a16:creationId xmlns:a16="http://schemas.microsoft.com/office/drawing/2014/main" id="{400BAD8F-497D-59EB-8201-6A20DFF2D13C}"/>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8" name="Google Shape;588;p71">
                    <a:extLst>
                      <a:ext uri="{FF2B5EF4-FFF2-40B4-BE49-F238E27FC236}">
                        <a16:creationId xmlns:a16="http://schemas.microsoft.com/office/drawing/2014/main" id="{4C51F986-1DC7-616E-747A-FCC2D7EAFA29}"/>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grpSp>
      </p:grpSp>
    </p:spTree>
    <p:extLst>
      <p:ext uri="{BB962C8B-B14F-4D97-AF65-F5344CB8AC3E}">
        <p14:creationId xmlns:p14="http://schemas.microsoft.com/office/powerpoint/2010/main" val="2359373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D710AB5D-0FC5-E3B3-40F4-D5EB642B9371}"/>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88C4184C-20BF-CCB4-7B03-690AAEF6FE69}"/>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3" name="Google Shape;456;p68">
            <a:extLst>
              <a:ext uri="{FF2B5EF4-FFF2-40B4-BE49-F238E27FC236}">
                <a16:creationId xmlns:a16="http://schemas.microsoft.com/office/drawing/2014/main" id="{B5485A66-3306-EEF5-2783-5B0283C8E987}"/>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Turism</a:t>
            </a:r>
          </a:p>
          <a:p>
            <a:pPr marL="0" indent="0">
              <a:lnSpc>
                <a:spcPct val="82058"/>
              </a:lnSpc>
            </a:pPr>
            <a:r>
              <a:rPr lang="en-GB" sz="2400" dirty="0" err="1"/>
              <a:t>Idag</a:t>
            </a: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p:txBody>
      </p:sp>
      <p:sp>
        <p:nvSpPr>
          <p:cNvPr id="4" name="Google Shape;457;p68">
            <a:extLst>
              <a:ext uri="{FF2B5EF4-FFF2-40B4-BE49-F238E27FC236}">
                <a16:creationId xmlns:a16="http://schemas.microsoft.com/office/drawing/2014/main" id="{94833FC5-7A59-1B44-D56D-C936087CC64E}"/>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5" name="Google Shape;458;p68">
            <a:extLst>
              <a:ext uri="{FF2B5EF4-FFF2-40B4-BE49-F238E27FC236}">
                <a16:creationId xmlns:a16="http://schemas.microsoft.com/office/drawing/2014/main" id="{AC3EA4A0-CC56-0929-B826-792115CEF6BF}"/>
              </a:ext>
            </a:extLst>
          </p:cNvPr>
          <p:cNvCxnSpPr/>
          <p:nvPr/>
        </p:nvCxnSpPr>
        <p:spPr>
          <a:xfrm>
            <a:off x="267629" y="1391413"/>
            <a:ext cx="2709748" cy="0"/>
          </a:xfrm>
          <a:prstGeom prst="straightConnector1">
            <a:avLst/>
          </a:prstGeom>
          <a:noFill/>
          <a:ln w="19050" cap="flat" cmpd="sng">
            <a:solidFill>
              <a:schemeClr val="lt1"/>
            </a:solidFill>
            <a:prstDash val="solid"/>
            <a:round/>
            <a:headEnd type="none" w="sm" len="sm"/>
            <a:tailEnd type="none" w="sm" len="sm"/>
          </a:ln>
        </p:spPr>
      </p:cxnSp>
      <p:sp>
        <p:nvSpPr>
          <p:cNvPr id="594" name="Google Shape;594;p72">
            <a:extLst>
              <a:ext uri="{FF2B5EF4-FFF2-40B4-BE49-F238E27FC236}">
                <a16:creationId xmlns:a16="http://schemas.microsoft.com/office/drawing/2014/main" id="{15A4FD43-C2B5-2CAE-5840-DA5115A65F4D}"/>
              </a:ext>
            </a:extLst>
          </p:cNvPr>
          <p:cNvSpPr txBox="1">
            <a:spLocks noGrp="1"/>
          </p:cNvSpPr>
          <p:nvPr>
            <p:ph type="body" idx="4"/>
          </p:nvPr>
        </p:nvSpPr>
        <p:spPr>
          <a:xfrm>
            <a:off x="2490387" y="433796"/>
            <a:ext cx="6728560" cy="602741"/>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8ECC4E"/>
                </a:solidFill>
              </a:rPr>
              <a:t>Vad är det vi pratar om?</a:t>
            </a:r>
          </a:p>
        </p:txBody>
      </p:sp>
      <p:sp>
        <p:nvSpPr>
          <p:cNvPr id="597" name="Google Shape;597;p72">
            <a:extLst>
              <a:ext uri="{FF2B5EF4-FFF2-40B4-BE49-F238E27FC236}">
                <a16:creationId xmlns:a16="http://schemas.microsoft.com/office/drawing/2014/main" id="{FE879154-E33E-FD2B-3DB3-688D5EF10A80}"/>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cxnSp>
        <p:nvCxnSpPr>
          <p:cNvPr id="599" name="Google Shape;599;p72">
            <a:extLst>
              <a:ext uri="{FF2B5EF4-FFF2-40B4-BE49-F238E27FC236}">
                <a16:creationId xmlns:a16="http://schemas.microsoft.com/office/drawing/2014/main" id="{054E7BB6-053E-280B-A9C3-36EF4820968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096CDEA8-CB84-C899-DE81-B7EE14C56A7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23</a:t>
            </a:fld>
            <a:endParaRPr/>
          </a:p>
        </p:txBody>
      </p:sp>
      <p:sp>
        <p:nvSpPr>
          <p:cNvPr id="601" name="Google Shape;601;p72">
            <a:extLst>
              <a:ext uri="{FF2B5EF4-FFF2-40B4-BE49-F238E27FC236}">
                <a16:creationId xmlns:a16="http://schemas.microsoft.com/office/drawing/2014/main" id="{DBE74C90-25AE-1FDD-E06C-073834A8E3B9}"/>
              </a:ext>
            </a:extLst>
          </p:cNvPr>
          <p:cNvSpPr txBox="1"/>
          <p:nvPr/>
        </p:nvSpPr>
        <p:spPr>
          <a:xfrm>
            <a:off x="2572581" y="1192183"/>
            <a:ext cx="6162719" cy="3438084"/>
          </a:xfrm>
          <a:prstGeom prst="rect">
            <a:avLst/>
          </a:prstGeom>
          <a:noFill/>
          <a:ln>
            <a:noFill/>
          </a:ln>
        </p:spPr>
        <p:txBody>
          <a:bodyPr spcFirstLastPara="1" wrap="square" lIns="0" tIns="10124" rIns="0" bIns="0" anchor="t" anchorCtr="0">
            <a:spAutoFit/>
          </a:bodyPr>
          <a:lstStyle/>
          <a:p>
            <a:pPr marL="12701">
              <a:lnSpc>
                <a:spcPct val="105714"/>
              </a:lnSpc>
            </a:pPr>
            <a:r>
              <a:rPr lang="en-GB" sz="1401" noProof="0" dirty="0">
                <a:solidFill>
                  <a:srgbClr val="6D6E71"/>
                </a:solidFill>
                <a:latin typeface="Calibri"/>
                <a:ea typeface="Calibri"/>
                <a:cs typeface="Calibri"/>
                <a:sym typeface="Calibri"/>
              </a:rPr>
              <a:t>Under årens lopp har fler och fler människor rest internationellt.</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noProof="0" dirty="0">
                <a:solidFill>
                  <a:srgbClr val="6D6E71"/>
                </a:solidFill>
                <a:latin typeface="Calibri"/>
                <a:ea typeface="Calibri"/>
                <a:cs typeface="Calibri"/>
                <a:sym typeface="Calibri"/>
              </a:rPr>
              <a:t>År 1950 uppgick antalet resenärer till 25 miljoner.</a:t>
            </a:r>
          </a:p>
          <a:p>
            <a:pPr marL="12701">
              <a:lnSpc>
                <a:spcPct val="105714"/>
              </a:lnSpc>
            </a:pPr>
            <a:r>
              <a:rPr lang="en-GB" sz="1401" dirty="0">
                <a:solidFill>
                  <a:srgbClr val="6D6E71"/>
                </a:solidFill>
                <a:latin typeface="Calibri"/>
                <a:ea typeface="Calibri"/>
                <a:cs typeface="Calibri"/>
                <a:sym typeface="Calibri"/>
              </a:rPr>
              <a:t>År 1990 hade den siffran vuxit till 435 miljoner.</a:t>
            </a:r>
          </a:p>
          <a:p>
            <a:pPr marL="12701">
              <a:lnSpc>
                <a:spcPct val="105714"/>
              </a:lnSpc>
            </a:pPr>
            <a:r>
              <a:rPr lang="en-GB" sz="1401" dirty="0">
                <a:solidFill>
                  <a:srgbClr val="6D6E71"/>
                </a:solidFill>
                <a:latin typeface="Calibri"/>
                <a:ea typeface="Calibri"/>
                <a:cs typeface="Calibri"/>
                <a:sym typeface="Calibri"/>
              </a:rPr>
              <a:t>År 2018 nådde den enorma 1,442 miljarder!</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noProof="0" dirty="0">
                <a:solidFill>
                  <a:srgbClr val="6D6E71"/>
                </a:solidFill>
                <a:latin typeface="Calibri"/>
                <a:ea typeface="Calibri"/>
                <a:cs typeface="Calibri"/>
                <a:sym typeface="Calibri"/>
              </a:rPr>
              <a:t>Det förväntas ha ännu fler resenärer i framtiden, med uppskattningar som säger att det </a:t>
            </a:r>
            <a:r>
              <a:rPr lang="en-GB" sz="1401" noProof="0" dirty="0" err="1">
                <a:solidFill>
                  <a:srgbClr val="6D6E71"/>
                </a:solidFill>
                <a:latin typeface="Calibri"/>
                <a:ea typeface="Calibri"/>
                <a:cs typeface="Calibri"/>
                <a:sym typeface="Calibri"/>
              </a:rPr>
              <a:t>kan</a:t>
            </a:r>
            <a:r>
              <a:rPr lang="en-GB" sz="1401" noProof="0" dirty="0">
                <a:solidFill>
                  <a:srgbClr val="6D6E71"/>
                </a:solidFill>
                <a:latin typeface="Calibri"/>
                <a:ea typeface="Calibri"/>
                <a:cs typeface="Calibri"/>
                <a:sym typeface="Calibri"/>
              </a:rPr>
              <a:t> </a:t>
            </a:r>
            <a:r>
              <a:rPr lang="en-GB" sz="1401" dirty="0" err="1">
                <a:solidFill>
                  <a:srgbClr val="6D6E71"/>
                </a:solidFill>
                <a:latin typeface="Calibri"/>
                <a:ea typeface="Calibri"/>
                <a:cs typeface="Calibri"/>
                <a:sym typeface="Calibri"/>
              </a:rPr>
              <a:t>uppgå</a:t>
            </a:r>
            <a:r>
              <a:rPr lang="en-GB" sz="1401" dirty="0">
                <a:solidFill>
                  <a:srgbClr val="6D6E71"/>
                </a:solidFill>
                <a:latin typeface="Calibri"/>
                <a:ea typeface="Calibri"/>
                <a:cs typeface="Calibri"/>
                <a:sym typeface="Calibri"/>
              </a:rPr>
              <a:t> till </a:t>
            </a:r>
            <a:r>
              <a:rPr lang="en-GB" sz="1401" noProof="0" dirty="0">
                <a:solidFill>
                  <a:srgbClr val="6D6E71"/>
                </a:solidFill>
                <a:latin typeface="Calibri"/>
                <a:ea typeface="Calibri"/>
                <a:cs typeface="Calibri"/>
                <a:sym typeface="Calibri"/>
              </a:rPr>
              <a:t>1,8 miljarder år 2030.</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i="1" noProof="0" dirty="0">
                <a:solidFill>
                  <a:srgbClr val="6D6E71"/>
                </a:solidFill>
                <a:latin typeface="Calibri"/>
                <a:ea typeface="Calibri"/>
                <a:cs typeface="Calibri"/>
                <a:sym typeface="Calibri"/>
              </a:rPr>
              <a:t>Turismen bidrar till föroreningsproblemet, med över 5 procent av utsläppen av växthusgaser som kommer från den. Det mesta av dessa föroreningar kommer från transporter, som flygplan och bilar.</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noProof="0" dirty="0">
                <a:solidFill>
                  <a:srgbClr val="6D6E71"/>
                </a:solidFill>
                <a:latin typeface="Calibri"/>
                <a:ea typeface="Calibri"/>
                <a:cs typeface="Calibri"/>
                <a:sym typeface="Calibri"/>
              </a:rPr>
              <a:t>Det förutspås att föroreningarna från turismen kan öka med 25 % fram till 2030 jämfört med 2016.</a:t>
            </a:r>
          </a:p>
        </p:txBody>
      </p:sp>
    </p:spTree>
    <p:extLst>
      <p:ext uri="{BB962C8B-B14F-4D97-AF65-F5344CB8AC3E}">
        <p14:creationId xmlns:p14="http://schemas.microsoft.com/office/powerpoint/2010/main" val="3688798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DB72CF1B-98C1-A6DE-2835-EBF537011EF8}"/>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027572B5-C452-0AB1-90D5-11C2A4275EC1}"/>
              </a:ext>
            </a:extLst>
          </p:cNvPr>
          <p:cNvSpPr txBox="1">
            <a:spLocks noGrp="1"/>
          </p:cNvSpPr>
          <p:nvPr>
            <p:ph type="body" idx="4"/>
          </p:nvPr>
        </p:nvSpPr>
        <p:spPr>
          <a:xfrm>
            <a:off x="2490928" y="220205"/>
            <a:ext cx="6211156" cy="967279"/>
          </a:xfrm>
          <a:prstGeom prst="rect">
            <a:avLst/>
          </a:prstGeom>
          <a:noFill/>
          <a:ln>
            <a:noFill/>
          </a:ln>
        </p:spPr>
        <p:txBody>
          <a:bodyPr spcFirstLastPara="1" wrap="square" lIns="91426" tIns="91426" rIns="91426" bIns="91426" anchor="t" anchorCtr="0">
            <a:noAutofit/>
          </a:bodyPr>
          <a:lstStyle/>
          <a:p>
            <a:pPr marL="0" indent="0"/>
            <a:r>
              <a:rPr lang="en-GB" sz="2000" dirty="0" err="1">
                <a:solidFill>
                  <a:srgbClr val="8ECC4E"/>
                </a:solidFill>
              </a:rPr>
              <a:t>Erkända</a:t>
            </a:r>
            <a:r>
              <a:rPr lang="en-GB" sz="2000" dirty="0">
                <a:solidFill>
                  <a:srgbClr val="8ECC4E"/>
                </a:solidFill>
              </a:rPr>
              <a:t> negativa effekter av turism på naturliga livsmiljöer, vilda djur och lokala samhällen</a:t>
            </a:r>
          </a:p>
        </p:txBody>
      </p:sp>
      <p:sp>
        <p:nvSpPr>
          <p:cNvPr id="597" name="Google Shape;597;p72">
            <a:extLst>
              <a:ext uri="{FF2B5EF4-FFF2-40B4-BE49-F238E27FC236}">
                <a16:creationId xmlns:a16="http://schemas.microsoft.com/office/drawing/2014/main" id="{2C546735-717A-AD70-53BD-CAC1D3BC9C83}"/>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en-GB" sz="1001">
                <a:solidFill>
                  <a:srgbClr val="6D6E71"/>
                </a:solidFill>
              </a:rPr>
              <a:t>-</a:t>
            </a:r>
          </a:p>
        </p:txBody>
      </p:sp>
      <p:sp>
        <p:nvSpPr>
          <p:cNvPr id="600" name="Google Shape;600;p72">
            <a:extLst>
              <a:ext uri="{FF2B5EF4-FFF2-40B4-BE49-F238E27FC236}">
                <a16:creationId xmlns:a16="http://schemas.microsoft.com/office/drawing/2014/main" id="{54F5B1B9-A483-C61B-E756-7A7E1DF26C4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24</a:t>
            </a:fld>
            <a:endParaRPr lang="en-GB"/>
          </a:p>
        </p:txBody>
      </p:sp>
      <p:sp>
        <p:nvSpPr>
          <p:cNvPr id="601" name="Google Shape;601;p72">
            <a:extLst>
              <a:ext uri="{FF2B5EF4-FFF2-40B4-BE49-F238E27FC236}">
                <a16:creationId xmlns:a16="http://schemas.microsoft.com/office/drawing/2014/main" id="{FDFDFBAB-CC9C-F265-7B56-04D37AFA6742}"/>
              </a:ext>
            </a:extLst>
          </p:cNvPr>
          <p:cNvSpPr txBox="1"/>
          <p:nvPr/>
        </p:nvSpPr>
        <p:spPr>
          <a:xfrm>
            <a:off x="2530667" y="1084676"/>
            <a:ext cx="6211156" cy="3666608"/>
          </a:xfrm>
          <a:prstGeom prst="rect">
            <a:avLst/>
          </a:prstGeom>
          <a:noFill/>
          <a:ln>
            <a:noFill/>
          </a:ln>
        </p:spPr>
        <p:txBody>
          <a:bodyPr spcFirstLastPara="1" wrap="square" lIns="0" tIns="10124" rIns="0" bIns="0" anchor="t" anchorCtr="0">
            <a:spAutoFit/>
          </a:bodyPr>
          <a:lstStyle/>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Skada naturen: </a:t>
            </a:r>
            <a:r>
              <a:rPr lang="en-GB" sz="1401" noProof="0" dirty="0">
                <a:solidFill>
                  <a:srgbClr val="6D6E71"/>
                </a:solidFill>
                <a:latin typeface="Calibri"/>
                <a:ea typeface="Calibri"/>
                <a:cs typeface="Calibri"/>
                <a:sym typeface="Calibri"/>
              </a:rPr>
              <a:t>Att bygga saker för turister kan förstöra naturområden </a:t>
            </a:r>
            <a:r>
              <a:rPr lang="en-GB" sz="1401" noProof="0" dirty="0" err="1">
                <a:solidFill>
                  <a:srgbClr val="6D6E71"/>
                </a:solidFill>
                <a:latin typeface="Calibri"/>
                <a:ea typeface="Calibri"/>
                <a:cs typeface="Calibri"/>
                <a:sym typeface="Calibri"/>
              </a:rPr>
              <a:t>och</a:t>
            </a:r>
            <a:r>
              <a:rPr lang="en-GB" sz="1401" noProof="0" dirty="0">
                <a:solidFill>
                  <a:srgbClr val="6D6E71"/>
                </a:solidFill>
                <a:latin typeface="Calibri"/>
                <a:ea typeface="Calibri"/>
                <a:cs typeface="Calibri"/>
                <a:sym typeface="Calibri"/>
              </a:rPr>
              <a:t> </a:t>
            </a:r>
            <a:r>
              <a:rPr lang="en-GB" sz="1401" noProof="0" dirty="0" err="1">
                <a:solidFill>
                  <a:srgbClr val="6D6E71"/>
                </a:solidFill>
                <a:latin typeface="Calibri"/>
                <a:ea typeface="Calibri"/>
                <a:cs typeface="Calibri"/>
                <a:sym typeface="Calibri"/>
              </a:rPr>
              <a:t>föra</a:t>
            </a:r>
            <a:r>
              <a:rPr lang="en-GB" sz="1401" noProof="0" dirty="0">
                <a:solidFill>
                  <a:srgbClr val="6D6E71"/>
                </a:solidFill>
                <a:latin typeface="Calibri"/>
                <a:ea typeface="Calibri"/>
                <a:cs typeface="Calibri"/>
                <a:sym typeface="Calibri"/>
              </a:rPr>
              <a:t> </a:t>
            </a:r>
            <a:r>
              <a:rPr lang="en-GB" sz="1401" noProof="0" dirty="0" err="1">
                <a:solidFill>
                  <a:srgbClr val="6D6E71"/>
                </a:solidFill>
                <a:latin typeface="Calibri"/>
                <a:ea typeface="Calibri"/>
                <a:cs typeface="Calibri"/>
                <a:sym typeface="Calibri"/>
              </a:rPr>
              <a:t>ut</a:t>
            </a:r>
            <a:r>
              <a:rPr lang="en-GB" sz="1401" noProof="0" dirty="0">
                <a:solidFill>
                  <a:srgbClr val="6D6E71"/>
                </a:solidFill>
                <a:latin typeface="Calibri"/>
                <a:ea typeface="Calibri"/>
                <a:cs typeface="Calibri"/>
                <a:sym typeface="Calibri"/>
              </a:rPr>
              <a:t> </a:t>
            </a:r>
            <a:r>
              <a:rPr lang="en-GB" sz="1401" noProof="0" dirty="0" err="1">
                <a:solidFill>
                  <a:srgbClr val="6D6E71"/>
                </a:solidFill>
                <a:latin typeface="Calibri"/>
                <a:ea typeface="Calibri"/>
                <a:cs typeface="Calibri"/>
                <a:sym typeface="Calibri"/>
              </a:rPr>
              <a:t>djur</a:t>
            </a:r>
            <a:r>
              <a:rPr lang="en-GB" sz="1401" noProof="0" dirty="0">
                <a:solidFill>
                  <a:srgbClr val="6D6E71"/>
                </a:solidFill>
                <a:latin typeface="Calibri"/>
                <a:ea typeface="Calibri"/>
                <a:cs typeface="Calibri"/>
                <a:sym typeface="Calibri"/>
              </a:rPr>
              <a:t> </a:t>
            </a:r>
            <a:r>
              <a:rPr lang="en-GB" sz="1401" noProof="0" dirty="0" err="1">
                <a:solidFill>
                  <a:srgbClr val="6D6E71"/>
                </a:solidFill>
                <a:latin typeface="Calibri"/>
                <a:ea typeface="Calibri"/>
                <a:cs typeface="Calibri"/>
                <a:sym typeface="Calibri"/>
              </a:rPr>
              <a:t>ur</a:t>
            </a:r>
            <a:r>
              <a:rPr lang="en-GB" sz="1401" noProof="0" dirty="0">
                <a:solidFill>
                  <a:srgbClr val="6D6E71"/>
                </a:solidFill>
                <a:latin typeface="Calibri"/>
                <a:ea typeface="Calibri"/>
                <a:cs typeface="Calibri"/>
                <a:sym typeface="Calibri"/>
              </a:rPr>
              <a:t> </a:t>
            </a:r>
            <a:r>
              <a:rPr lang="en-GB" sz="1401" noProof="0" dirty="0" err="1">
                <a:solidFill>
                  <a:srgbClr val="6D6E71"/>
                </a:solidFill>
                <a:latin typeface="Calibri"/>
                <a:ea typeface="Calibri"/>
                <a:cs typeface="Calibri"/>
                <a:sym typeface="Calibri"/>
              </a:rPr>
              <a:t>sina</a:t>
            </a:r>
            <a:r>
              <a:rPr lang="en-GB" sz="1401" noProof="0" dirty="0">
                <a:solidFill>
                  <a:srgbClr val="6D6E71"/>
                </a:solidFill>
                <a:latin typeface="Calibri"/>
                <a:ea typeface="Calibri"/>
                <a:cs typeface="Calibri"/>
                <a:sym typeface="Calibri"/>
              </a:rPr>
              <a:t> </a:t>
            </a:r>
            <a:r>
              <a:rPr lang="en-GB" sz="1401" noProof="0" dirty="0" err="1">
                <a:solidFill>
                  <a:srgbClr val="6D6E71"/>
                </a:solidFill>
                <a:latin typeface="Calibri"/>
                <a:ea typeface="Calibri"/>
                <a:cs typeface="Calibri"/>
                <a:sym typeface="Calibri"/>
              </a:rPr>
              <a:t>narurliga</a:t>
            </a:r>
            <a:r>
              <a:rPr lang="en-GB" sz="1401" noProof="0" dirty="0">
                <a:solidFill>
                  <a:srgbClr val="6D6E71"/>
                </a:solidFill>
                <a:latin typeface="Calibri"/>
                <a:ea typeface="Calibri"/>
                <a:cs typeface="Calibri"/>
                <a:sym typeface="Calibri"/>
              </a:rPr>
              <a:t> habitat.</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Använder för mycket: </a:t>
            </a:r>
            <a:r>
              <a:rPr lang="en-GB" sz="1401" noProof="0" dirty="0">
                <a:solidFill>
                  <a:srgbClr val="6D6E71"/>
                </a:solidFill>
                <a:latin typeface="Calibri"/>
                <a:ea typeface="Calibri"/>
                <a:cs typeface="Calibri"/>
                <a:sym typeface="Calibri"/>
              </a:rPr>
              <a:t>Turister använder massor av vatten och el, särskilt där det inte finns mycket.</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Föränderliga kulturer:</a:t>
            </a:r>
            <a:r>
              <a:rPr lang="en-GB" sz="1401" noProof="0" dirty="0">
                <a:solidFill>
                  <a:srgbClr val="6D6E71"/>
                </a:solidFill>
                <a:latin typeface="Calibri"/>
                <a:ea typeface="Calibri"/>
                <a:cs typeface="Calibri"/>
                <a:sym typeface="Calibri"/>
              </a:rPr>
              <a:t> Lokala traditioner kan försvinna när platser försöker tillfredsställa turister.</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Orsakar problem: </a:t>
            </a:r>
            <a:r>
              <a:rPr lang="en-GB" sz="1401" noProof="0" dirty="0">
                <a:solidFill>
                  <a:srgbClr val="6D6E71"/>
                </a:solidFill>
                <a:latin typeface="Calibri"/>
                <a:ea typeface="Calibri"/>
                <a:cs typeface="Calibri"/>
                <a:sym typeface="Calibri"/>
              </a:rPr>
              <a:t>Turister och lokalbefolkningen kan bråka eftersom de inte förstår varandra.</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Skadade djur: </a:t>
            </a:r>
            <a:r>
              <a:rPr lang="en-GB" sz="1401" noProof="0" dirty="0">
                <a:solidFill>
                  <a:srgbClr val="6D6E71"/>
                </a:solidFill>
                <a:latin typeface="Calibri"/>
                <a:ea typeface="Calibri"/>
                <a:cs typeface="Calibri"/>
                <a:sym typeface="Calibri"/>
              </a:rPr>
              <a:t>Vissa turistaktiviteter behandlar djur riktigt illa.</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Skapa folkmassor och trafik: </a:t>
            </a:r>
            <a:r>
              <a:rPr lang="en-GB" sz="1401" noProof="0" dirty="0">
                <a:solidFill>
                  <a:srgbClr val="6D6E71"/>
                </a:solidFill>
                <a:latin typeface="Calibri"/>
                <a:ea typeface="Calibri"/>
                <a:cs typeface="Calibri"/>
                <a:sym typeface="Calibri"/>
              </a:rPr>
              <a:t>Turistattraktioner blir fullpackade, vilket orsakar trafik och föroreningar.</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Gör livet dyrare: </a:t>
            </a:r>
            <a:r>
              <a:rPr lang="en-GB" sz="1401" noProof="0" dirty="0">
                <a:solidFill>
                  <a:srgbClr val="6D6E71"/>
                </a:solidFill>
                <a:latin typeface="Calibri"/>
                <a:ea typeface="Calibri"/>
                <a:cs typeface="Calibri"/>
                <a:sym typeface="Calibri"/>
              </a:rPr>
              <a:t>Saker och ting blir dyrare i turistområden, vilket gör livet svårt för lokalbefolkningen.</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Beroende av turism: </a:t>
            </a:r>
            <a:r>
              <a:rPr lang="en-GB" sz="1401" noProof="0" dirty="0">
                <a:solidFill>
                  <a:srgbClr val="6D6E71"/>
                </a:solidFill>
                <a:latin typeface="Calibri"/>
                <a:ea typeface="Calibri"/>
                <a:cs typeface="Calibri"/>
                <a:sym typeface="Calibri"/>
              </a:rPr>
              <a:t>Platser blir lidande om turisterna slutar komma.</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Bidrar till föroreningar: </a:t>
            </a:r>
            <a:r>
              <a:rPr lang="en-GB" sz="1401" noProof="0" dirty="0">
                <a:solidFill>
                  <a:srgbClr val="6D6E71"/>
                </a:solidFill>
                <a:latin typeface="Calibri"/>
                <a:ea typeface="Calibri"/>
                <a:cs typeface="Calibri"/>
                <a:sym typeface="Calibri"/>
              </a:rPr>
              <a:t>Turister lämnar efter sig skräp och smutsigt vatten.</a:t>
            </a:r>
          </a:p>
          <a:p>
            <a:pPr marL="298451" indent="-285750">
              <a:lnSpc>
                <a:spcPct val="105714"/>
              </a:lnSpc>
              <a:buFont typeface="Wingdings" pitchFamily="2" charset="2"/>
              <a:buChar char="v"/>
            </a:pPr>
            <a:r>
              <a:rPr lang="en-GB" sz="1401" b="1" noProof="0" dirty="0">
                <a:solidFill>
                  <a:srgbClr val="6D6E71"/>
                </a:solidFill>
                <a:latin typeface="Calibri"/>
                <a:ea typeface="Calibri"/>
                <a:cs typeface="Calibri"/>
                <a:sym typeface="Calibri"/>
              </a:rPr>
              <a:t>Skadlig historikplats: </a:t>
            </a:r>
            <a:r>
              <a:rPr lang="en-GB" sz="1401" noProof="0" dirty="0">
                <a:solidFill>
                  <a:srgbClr val="6D6E71"/>
                </a:solidFill>
                <a:latin typeface="Calibri"/>
                <a:ea typeface="Calibri"/>
                <a:cs typeface="Calibri"/>
                <a:sym typeface="Calibri"/>
              </a:rPr>
              <a:t>Att vara oförsiktig kan skada viktiga gamla platser.</a:t>
            </a:r>
          </a:p>
        </p:txBody>
      </p:sp>
      <p:sp>
        <p:nvSpPr>
          <p:cNvPr id="6" name="Google Shape;379;p64">
            <a:extLst>
              <a:ext uri="{FF2B5EF4-FFF2-40B4-BE49-F238E27FC236}">
                <a16:creationId xmlns:a16="http://schemas.microsoft.com/office/drawing/2014/main" id="{F4024C20-8285-9BDF-FFDD-553FA1A43481}"/>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7" name="Google Shape;456;p68">
            <a:extLst>
              <a:ext uri="{FF2B5EF4-FFF2-40B4-BE49-F238E27FC236}">
                <a16:creationId xmlns:a16="http://schemas.microsoft.com/office/drawing/2014/main" id="{CD1D3604-3DA1-6E7F-98F5-ED282615AFCB}"/>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Turism</a:t>
            </a:r>
          </a:p>
          <a:p>
            <a:pPr marL="0" indent="0">
              <a:lnSpc>
                <a:spcPct val="82058"/>
              </a:lnSpc>
            </a:pPr>
            <a:r>
              <a:rPr lang="en-GB" sz="2400" dirty="0" err="1"/>
              <a:t>Idag</a:t>
            </a: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p:txBody>
      </p:sp>
      <p:sp>
        <p:nvSpPr>
          <p:cNvPr id="8" name="Google Shape;457;p68">
            <a:extLst>
              <a:ext uri="{FF2B5EF4-FFF2-40B4-BE49-F238E27FC236}">
                <a16:creationId xmlns:a16="http://schemas.microsoft.com/office/drawing/2014/main" id="{D0AE824D-A313-E6E0-5100-FABB9359181E}"/>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9" name="Google Shape;599;p72">
            <a:extLst>
              <a:ext uri="{FF2B5EF4-FFF2-40B4-BE49-F238E27FC236}">
                <a16:creationId xmlns:a16="http://schemas.microsoft.com/office/drawing/2014/main" id="{6580351A-DBEF-080C-864E-8B5FAC1575C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5717311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18E4A10-7E40-0DA4-8359-45E597289EEE}"/>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0AEE267C-BD40-1ABB-7B5F-3C9ECA5220F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2E4271DB-2591-898A-B2C4-818D7A3463A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B24BF302-4C72-C8DA-54AE-97B772C6F6F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5169EE0A-1933-097B-8520-9D94CCD77C8E}"/>
              </a:ext>
            </a:extLst>
          </p:cNvPr>
          <p:cNvSpPr txBox="1">
            <a:spLocks noGrp="1"/>
          </p:cNvSpPr>
          <p:nvPr>
            <p:ph type="body" idx="2"/>
          </p:nvPr>
        </p:nvSpPr>
        <p:spPr>
          <a:xfrm>
            <a:off x="1332868" y="335997"/>
            <a:ext cx="7607934" cy="602741"/>
          </a:xfrm>
          <a:prstGeom prst="rect">
            <a:avLst/>
          </a:prstGeom>
          <a:noFill/>
          <a:ln>
            <a:noFill/>
          </a:ln>
        </p:spPr>
        <p:txBody>
          <a:bodyPr spcFirstLastPara="1" wrap="square" lIns="91426" tIns="91426" rIns="91426" bIns="91426" anchor="t" anchorCtr="0">
            <a:noAutofit/>
          </a:bodyPr>
          <a:lstStyle/>
          <a:p>
            <a:pPr marL="0" indent="0"/>
            <a:r>
              <a:rPr lang="sv-SE" sz="2400" dirty="0">
                <a:solidFill>
                  <a:srgbClr val="FF9933"/>
                </a:solidFill>
              </a:rPr>
              <a:t>Arbetsblad: Positiv och negativ påverkan av turistnäringen</a:t>
            </a:r>
          </a:p>
        </p:txBody>
      </p:sp>
      <p:sp>
        <p:nvSpPr>
          <p:cNvPr id="530" name="Google Shape;530;p70">
            <a:extLst>
              <a:ext uri="{FF2B5EF4-FFF2-40B4-BE49-F238E27FC236}">
                <a16:creationId xmlns:a16="http://schemas.microsoft.com/office/drawing/2014/main" id="{B5DACA4F-5D1E-20AF-4AC1-059F41B1497A}"/>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D55D89A-1BA0-4A69-8CD5-B42AD1C3B18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25</a:t>
            </a:fld>
            <a:endParaRPr/>
          </a:p>
        </p:txBody>
      </p:sp>
      <p:graphicFrame>
        <p:nvGraphicFramePr>
          <p:cNvPr id="2" name="Tabell 1">
            <a:extLst>
              <a:ext uri="{FF2B5EF4-FFF2-40B4-BE49-F238E27FC236}">
                <a16:creationId xmlns:a16="http://schemas.microsoft.com/office/drawing/2014/main" id="{52FDAC6B-6DC6-7C91-FAE1-697DA9FC3214}"/>
              </a:ext>
            </a:extLst>
          </p:cNvPr>
          <p:cNvGraphicFramePr>
            <a:graphicFrameLocks noGrp="1"/>
          </p:cNvGraphicFramePr>
          <p:nvPr>
            <p:extLst>
              <p:ext uri="{D42A27DB-BD31-4B8C-83A1-F6EECF244321}">
                <p14:modId xmlns:p14="http://schemas.microsoft.com/office/powerpoint/2010/main" val="2192815090"/>
              </p:ext>
            </p:extLst>
          </p:nvPr>
        </p:nvGraphicFramePr>
        <p:xfrm>
          <a:off x="383892" y="1219202"/>
          <a:ext cx="8320492" cy="2753523"/>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343697">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Positiv påverkan</a:t>
                      </a:r>
                    </a:p>
                  </a:txBody>
                  <a:tcPr/>
                </a:tc>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Negativ påverkan</a:t>
                      </a:r>
                    </a:p>
                  </a:txBody>
                  <a:tcPr/>
                </a:tc>
                <a:extLst>
                  <a:ext uri="{0D108BD9-81ED-4DB2-BD59-A6C34878D82A}">
                    <a16:rowId xmlns:a16="http://schemas.microsoft.com/office/drawing/2014/main" val="2347310150"/>
                  </a:ext>
                </a:extLst>
              </a:tr>
              <a:tr h="2409826">
                <a:tc>
                  <a:txBody>
                    <a:bodyPr/>
                    <a:lstStyle/>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3" name="Google Shape;895;p81">
            <a:extLst>
              <a:ext uri="{FF2B5EF4-FFF2-40B4-BE49-F238E27FC236}">
                <a16:creationId xmlns:a16="http://schemas.microsoft.com/office/drawing/2014/main" id="{B28EEF80-BEB4-DCBA-EC6E-86661C9DCA45}"/>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BF3BCE75-386C-FC65-35C4-9EAE9EA1AECE}"/>
              </a:ext>
            </a:extLst>
          </p:cNvPr>
          <p:cNvSpPr txBox="1"/>
          <p:nvPr/>
        </p:nvSpPr>
        <p:spPr>
          <a:xfrm>
            <a:off x="105753" y="4379338"/>
            <a:ext cx="2023835"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V.01</a:t>
            </a:r>
            <a:endParaRPr sz="1401" dirty="0"/>
          </a:p>
        </p:txBody>
      </p:sp>
      <p:grpSp>
        <p:nvGrpSpPr>
          <p:cNvPr id="6" name="Google Shape;678;p17">
            <a:extLst>
              <a:ext uri="{FF2B5EF4-FFF2-40B4-BE49-F238E27FC236}">
                <a16:creationId xmlns:a16="http://schemas.microsoft.com/office/drawing/2014/main" id="{5DFAB115-51C2-E48E-77DD-F5AE0A6221BA}"/>
              </a:ext>
            </a:extLst>
          </p:cNvPr>
          <p:cNvGrpSpPr/>
          <p:nvPr/>
        </p:nvGrpSpPr>
        <p:grpSpPr>
          <a:xfrm>
            <a:off x="318019" y="253387"/>
            <a:ext cx="692809" cy="808420"/>
            <a:chOff x="2307546" y="2307551"/>
            <a:chExt cx="929291" cy="1082976"/>
          </a:xfrm>
        </p:grpSpPr>
        <p:grpSp>
          <p:nvGrpSpPr>
            <p:cNvPr id="7" name="Google Shape;679;p17">
              <a:extLst>
                <a:ext uri="{FF2B5EF4-FFF2-40B4-BE49-F238E27FC236}">
                  <a16:creationId xmlns:a16="http://schemas.microsoft.com/office/drawing/2014/main" id="{14AAAF14-9156-7400-E2CB-71632276DFDC}"/>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236D634C-1F83-01A3-121F-91CEBBB0B59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9166E45B-88BE-E24B-210F-0B89307F6C7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B045BC3F-F420-32FE-50FA-B2642C736C3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736149E8-A3F0-3937-3E8B-BF8E2EABAEDF}"/>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E3608E94-8128-03ED-91BA-E812E152F49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6534114C-983D-5D83-DDF6-6C17D4AE04E6}"/>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067275EF-20CE-3967-1B90-4613C81A0D43}"/>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5CE1C2FF-DEA3-1F40-CBA2-47764644A4E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43270991-C87C-6E6A-F047-8691A3A1787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AFD432DD-E8B7-4567-F446-054632270F1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2411BE81-66CA-47F4-724F-4D3F6B0B0BBD}"/>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2191EAF4-165D-40EC-009B-CDC928AB02A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2B941571-274A-ABCA-C33F-62FC0EA70ED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90764FC7-F8E3-08BB-249B-74CB5B73E56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Tree>
    <p:extLst>
      <p:ext uri="{BB962C8B-B14F-4D97-AF65-F5344CB8AC3E}">
        <p14:creationId xmlns:p14="http://schemas.microsoft.com/office/powerpoint/2010/main" val="30619107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C6015FBC-3966-B9DC-E36A-2127BAC087D2}"/>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F9594421-9EED-7DD2-20B6-11D2A84F68D2}"/>
              </a:ext>
            </a:extLst>
          </p:cNvPr>
          <p:cNvSpPr txBox="1">
            <a:spLocks noGrp="1"/>
          </p:cNvSpPr>
          <p:nvPr>
            <p:ph type="body" idx="4"/>
          </p:nvPr>
        </p:nvSpPr>
        <p:spPr>
          <a:xfrm>
            <a:off x="2415440" y="438291"/>
            <a:ext cx="6728560"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8ECC4E"/>
                </a:solidFill>
              </a:rPr>
              <a:t>Effekt</a:t>
            </a:r>
            <a:endParaRPr dirty="0">
              <a:solidFill>
                <a:srgbClr val="8ECC4E"/>
              </a:solidFill>
            </a:endParaRPr>
          </a:p>
        </p:txBody>
      </p:sp>
      <p:sp>
        <p:nvSpPr>
          <p:cNvPr id="597" name="Google Shape;597;p72">
            <a:extLst>
              <a:ext uri="{FF2B5EF4-FFF2-40B4-BE49-F238E27FC236}">
                <a16:creationId xmlns:a16="http://schemas.microsoft.com/office/drawing/2014/main" id="{F9B98660-8DA7-08F1-182F-1F6F767F1229}"/>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A30D09F8-9617-D8BB-C121-24C6A33A459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26</a:t>
            </a:fld>
            <a:endParaRPr/>
          </a:p>
        </p:txBody>
      </p:sp>
      <p:sp>
        <p:nvSpPr>
          <p:cNvPr id="11" name="Platshållare för text 10">
            <a:extLst>
              <a:ext uri="{FF2B5EF4-FFF2-40B4-BE49-F238E27FC236}">
                <a16:creationId xmlns:a16="http://schemas.microsoft.com/office/drawing/2014/main" id="{24F3D60B-3398-42E7-F9B1-AE997FA26F42}"/>
              </a:ext>
            </a:extLst>
          </p:cNvPr>
          <p:cNvSpPr>
            <a:spLocks noGrp="1"/>
          </p:cNvSpPr>
          <p:nvPr>
            <p:ph type="body" idx="1"/>
          </p:nvPr>
        </p:nvSpPr>
        <p:spPr/>
        <p:txBody>
          <a:bodyPr/>
          <a:lstStyle/>
          <a:p>
            <a:endParaRPr lang="sv-SE"/>
          </a:p>
        </p:txBody>
      </p:sp>
      <p:sp>
        <p:nvSpPr>
          <p:cNvPr id="13" name="Platshållare för text 12">
            <a:extLst>
              <a:ext uri="{FF2B5EF4-FFF2-40B4-BE49-F238E27FC236}">
                <a16:creationId xmlns:a16="http://schemas.microsoft.com/office/drawing/2014/main" id="{59D68288-C9EC-FA7F-4FF0-5994957D666D}"/>
              </a:ext>
            </a:extLst>
          </p:cNvPr>
          <p:cNvSpPr>
            <a:spLocks noGrp="1"/>
          </p:cNvSpPr>
          <p:nvPr>
            <p:ph type="body" idx="2"/>
          </p:nvPr>
        </p:nvSpPr>
        <p:spPr/>
        <p:txBody>
          <a:bodyPr/>
          <a:lstStyle/>
          <a:p>
            <a:endParaRPr lang="sv-SE"/>
          </a:p>
        </p:txBody>
      </p:sp>
      <p:sp>
        <p:nvSpPr>
          <p:cNvPr id="14" name="Google Shape;379;p64">
            <a:extLst>
              <a:ext uri="{FF2B5EF4-FFF2-40B4-BE49-F238E27FC236}">
                <a16:creationId xmlns:a16="http://schemas.microsoft.com/office/drawing/2014/main" id="{B22C2A33-4FE5-E9C4-9EB9-90997233927F}"/>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15" name="Google Shape;456;p68">
            <a:extLst>
              <a:ext uri="{FF2B5EF4-FFF2-40B4-BE49-F238E27FC236}">
                <a16:creationId xmlns:a16="http://schemas.microsoft.com/office/drawing/2014/main" id="{38172C8E-C92D-2765-508E-1679C6D7061F}"/>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Effekt</a:t>
            </a:r>
          </a:p>
        </p:txBody>
      </p:sp>
      <p:sp>
        <p:nvSpPr>
          <p:cNvPr id="16" name="Google Shape;457;p68">
            <a:extLst>
              <a:ext uri="{FF2B5EF4-FFF2-40B4-BE49-F238E27FC236}">
                <a16:creationId xmlns:a16="http://schemas.microsoft.com/office/drawing/2014/main" id="{03C2054A-117E-FC95-BE40-CC5F9FF191EE}"/>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17" name="Google Shape;599;p72">
            <a:extLst>
              <a:ext uri="{FF2B5EF4-FFF2-40B4-BE49-F238E27FC236}">
                <a16:creationId xmlns:a16="http://schemas.microsoft.com/office/drawing/2014/main" id="{3F57438C-98F9-CF72-B0A0-3B0274FADD42}"/>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2" name="Google Shape;378;p64">
            <a:extLst>
              <a:ext uri="{FF2B5EF4-FFF2-40B4-BE49-F238E27FC236}">
                <a16:creationId xmlns:a16="http://schemas.microsoft.com/office/drawing/2014/main" id="{5D2D3955-72D2-93ED-3AE0-23E2264CE9D2}"/>
              </a:ext>
            </a:extLst>
          </p:cNvPr>
          <p:cNvSpPr txBox="1"/>
          <p:nvPr/>
        </p:nvSpPr>
        <p:spPr>
          <a:xfrm>
            <a:off x="2633426" y="1730887"/>
            <a:ext cx="2773920" cy="185688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Öka investeringarna för att </a:t>
            </a:r>
            <a:r>
              <a:rPr lang="en-GB" sz="1600" dirty="0" err="1">
                <a:solidFill>
                  <a:srgbClr val="6D6E71"/>
                </a:solidFill>
                <a:latin typeface="Calibri"/>
                <a:ea typeface="Calibri"/>
                <a:cs typeface="Calibri"/>
                <a:sym typeface="Calibri"/>
              </a:rPr>
              <a:t>förbättra</a:t>
            </a:r>
            <a:r>
              <a:rPr lang="en-GB" sz="1600" dirty="0">
                <a:solidFill>
                  <a:srgbClr val="6D6E71"/>
                </a:solidFill>
                <a:latin typeface="Calibri"/>
                <a:ea typeface="Calibri"/>
                <a:cs typeface="Calibri"/>
                <a:sym typeface="Calibri"/>
              </a:rPr>
              <a:t> </a:t>
            </a:r>
            <a:r>
              <a:rPr lang="en-GB" sz="1600" dirty="0" err="1">
                <a:solidFill>
                  <a:srgbClr val="6D6E71"/>
                </a:solidFill>
                <a:latin typeface="Calibri"/>
                <a:ea typeface="Calibri"/>
                <a:cs typeface="Calibri"/>
                <a:sym typeface="Calibri"/>
              </a:rPr>
              <a:t>anläggningar</a:t>
            </a:r>
            <a:endParaRPr lang="en-GB" sz="1600" dirty="0">
              <a:solidFill>
                <a:srgbClr val="6D6E71"/>
              </a:solidFill>
              <a:latin typeface="Calibri"/>
              <a:ea typeface="Calibri"/>
              <a:cs typeface="Calibri"/>
              <a:sym typeface="Calibri"/>
            </a:endParaRP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Bevarande av kulturarvets infrastruktur</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Försköning av området</a:t>
            </a:r>
          </a:p>
        </p:txBody>
      </p:sp>
      <p:sp>
        <p:nvSpPr>
          <p:cNvPr id="3" name="Google Shape;381;p64">
            <a:extLst>
              <a:ext uri="{FF2B5EF4-FFF2-40B4-BE49-F238E27FC236}">
                <a16:creationId xmlns:a16="http://schemas.microsoft.com/office/drawing/2014/main" id="{189EEE9E-5F80-0D78-8620-B33B4219FB2B}"/>
              </a:ext>
            </a:extLst>
          </p:cNvPr>
          <p:cNvSpPr txBox="1">
            <a:spLocks/>
          </p:cNvSpPr>
          <p:nvPr/>
        </p:nvSpPr>
        <p:spPr>
          <a:xfrm>
            <a:off x="2553110" y="1189075"/>
            <a:ext cx="5138068" cy="5533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7777"/>
              </a:lnSpc>
            </a:pPr>
            <a:r>
              <a:rPr lang="sv-SE" sz="2000" dirty="0">
                <a:solidFill>
                  <a:srgbClr val="6D6E71"/>
                </a:solidFill>
              </a:rPr>
              <a:t>Positiv påverkan</a:t>
            </a:r>
          </a:p>
        </p:txBody>
      </p:sp>
      <p:sp>
        <p:nvSpPr>
          <p:cNvPr id="4" name="Google Shape;378;p64">
            <a:extLst>
              <a:ext uri="{FF2B5EF4-FFF2-40B4-BE49-F238E27FC236}">
                <a16:creationId xmlns:a16="http://schemas.microsoft.com/office/drawing/2014/main" id="{2FFC9D3E-678B-7006-00E0-B62D322FC43B}"/>
              </a:ext>
            </a:extLst>
          </p:cNvPr>
          <p:cNvSpPr txBox="1"/>
          <p:nvPr/>
        </p:nvSpPr>
        <p:spPr>
          <a:xfrm>
            <a:off x="5487661" y="1730887"/>
            <a:ext cx="3388709" cy="2595546"/>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Överexploatering förstör naturen</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Lokalbefolkningen fördrevs</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Skador på den naturliga floran och faunan</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Problem med avfallshantering</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Knapphet på naturresurser</a:t>
            </a:r>
          </a:p>
          <a:p>
            <a:pPr marL="285750" indent="-285750">
              <a:lnSpc>
                <a:spcPct val="150000"/>
              </a:lnSpc>
              <a:buClr>
                <a:srgbClr val="97C679"/>
              </a:buClr>
              <a:buSzPts val="1400"/>
              <a:buFont typeface="Wingdings" pitchFamily="2" charset="2"/>
              <a:buChar char="v"/>
            </a:pPr>
            <a:r>
              <a:rPr lang="en-GB" sz="1600" dirty="0" err="1">
                <a:solidFill>
                  <a:srgbClr val="6D6E71"/>
                </a:solidFill>
                <a:latin typeface="Calibri"/>
                <a:ea typeface="Calibri"/>
                <a:cs typeface="Calibri"/>
                <a:sym typeface="Calibri"/>
              </a:rPr>
              <a:t>Ökar</a:t>
            </a:r>
            <a:r>
              <a:rPr lang="en-GB" sz="1600" dirty="0">
                <a:solidFill>
                  <a:srgbClr val="6D6E71"/>
                </a:solidFill>
                <a:latin typeface="Calibri"/>
                <a:ea typeface="Calibri"/>
                <a:cs typeface="Calibri"/>
                <a:sym typeface="Calibri"/>
              </a:rPr>
              <a:t> föroreningarna</a:t>
            </a:r>
          </a:p>
        </p:txBody>
      </p:sp>
      <p:sp>
        <p:nvSpPr>
          <p:cNvPr id="5" name="Google Shape;381;p64">
            <a:extLst>
              <a:ext uri="{FF2B5EF4-FFF2-40B4-BE49-F238E27FC236}">
                <a16:creationId xmlns:a16="http://schemas.microsoft.com/office/drawing/2014/main" id="{99586C21-E3F0-7035-F132-807E0BF4E4B9}"/>
              </a:ext>
            </a:extLst>
          </p:cNvPr>
          <p:cNvSpPr txBox="1">
            <a:spLocks/>
          </p:cNvSpPr>
          <p:nvPr/>
        </p:nvSpPr>
        <p:spPr>
          <a:xfrm>
            <a:off x="5407346" y="1189075"/>
            <a:ext cx="5138068" cy="5533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7777"/>
              </a:lnSpc>
            </a:pPr>
            <a:r>
              <a:rPr lang="sv-SE" sz="2000" dirty="0">
                <a:solidFill>
                  <a:srgbClr val="6D6E71"/>
                </a:solidFill>
              </a:rPr>
              <a:t>Negativ påverkan</a:t>
            </a:r>
          </a:p>
        </p:txBody>
      </p:sp>
    </p:spTree>
    <p:extLst>
      <p:ext uri="{BB962C8B-B14F-4D97-AF65-F5344CB8AC3E}">
        <p14:creationId xmlns:p14="http://schemas.microsoft.com/office/powerpoint/2010/main" val="3093660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54E7CA74-DFD8-C724-24D0-A0360134495B}"/>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D57D2BFB-4427-7941-A548-2E580531A983}"/>
              </a:ext>
            </a:extLst>
          </p:cNvPr>
          <p:cNvSpPr txBox="1">
            <a:spLocks noGrp="1"/>
          </p:cNvSpPr>
          <p:nvPr>
            <p:ph type="body" idx="4"/>
          </p:nvPr>
        </p:nvSpPr>
        <p:spPr>
          <a:xfrm>
            <a:off x="2454162" y="238627"/>
            <a:ext cx="6728560"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8ECC4E"/>
                </a:solidFill>
              </a:rPr>
              <a:t>Transport</a:t>
            </a:r>
            <a:endParaRPr dirty="0">
              <a:solidFill>
                <a:srgbClr val="8ECC4E"/>
              </a:solidFill>
            </a:endParaRPr>
          </a:p>
        </p:txBody>
      </p:sp>
      <p:sp>
        <p:nvSpPr>
          <p:cNvPr id="597" name="Google Shape;597;p72">
            <a:extLst>
              <a:ext uri="{FF2B5EF4-FFF2-40B4-BE49-F238E27FC236}">
                <a16:creationId xmlns:a16="http://schemas.microsoft.com/office/drawing/2014/main" id="{3E4C3BCA-5258-80ED-FD36-97E82764473F}"/>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5376D59E-0605-640C-44AF-C54FA539F50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27</a:t>
            </a:fld>
            <a:endParaRPr/>
          </a:p>
        </p:txBody>
      </p:sp>
      <p:sp>
        <p:nvSpPr>
          <p:cNvPr id="601" name="Google Shape;601;p72">
            <a:extLst>
              <a:ext uri="{FF2B5EF4-FFF2-40B4-BE49-F238E27FC236}">
                <a16:creationId xmlns:a16="http://schemas.microsoft.com/office/drawing/2014/main" id="{B53F5D4E-DCD2-B418-8609-0604242A77E7}"/>
              </a:ext>
            </a:extLst>
          </p:cNvPr>
          <p:cNvSpPr txBox="1"/>
          <p:nvPr/>
        </p:nvSpPr>
        <p:spPr>
          <a:xfrm>
            <a:off x="2532733" y="936758"/>
            <a:ext cx="6571419" cy="238747"/>
          </a:xfrm>
          <a:prstGeom prst="rect">
            <a:avLst/>
          </a:prstGeom>
          <a:noFill/>
          <a:ln>
            <a:noFill/>
          </a:ln>
        </p:spPr>
        <p:txBody>
          <a:bodyPr spcFirstLastPara="1" wrap="square" lIns="0" tIns="10124" rIns="0" bIns="0" anchor="t" anchorCtr="0">
            <a:spAutoFit/>
          </a:bodyPr>
          <a:lstStyle/>
          <a:p>
            <a:pPr marL="12701">
              <a:lnSpc>
                <a:spcPct val="105714"/>
              </a:lnSpc>
            </a:pPr>
            <a:r>
              <a:rPr lang="en-GB" sz="1401" noProof="0" dirty="0">
                <a:solidFill>
                  <a:srgbClr val="6D6E71"/>
                </a:solidFill>
                <a:latin typeface="Calibri"/>
                <a:ea typeface="Calibri"/>
                <a:cs typeface="Calibri"/>
                <a:sym typeface="Calibri"/>
              </a:rPr>
              <a:t>I dag är transporter den främsta källan till utsläpp av växthusgaser inom turismen.</a:t>
            </a:r>
          </a:p>
        </p:txBody>
      </p:sp>
      <p:sp>
        <p:nvSpPr>
          <p:cNvPr id="2" name="Google Shape;594;p72">
            <a:extLst>
              <a:ext uri="{FF2B5EF4-FFF2-40B4-BE49-F238E27FC236}">
                <a16:creationId xmlns:a16="http://schemas.microsoft.com/office/drawing/2014/main" id="{65D04AE9-D8A0-0926-A09C-80DB6B48D833}"/>
              </a:ext>
            </a:extLst>
          </p:cNvPr>
          <p:cNvSpPr txBox="1">
            <a:spLocks/>
          </p:cNvSpPr>
          <p:nvPr/>
        </p:nvSpPr>
        <p:spPr>
          <a:xfrm>
            <a:off x="2454162" y="3413142"/>
            <a:ext cx="6728560" cy="361205"/>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1400" dirty="0" err="1">
                <a:solidFill>
                  <a:srgbClr val="FF9933"/>
                </a:solidFill>
              </a:rPr>
              <a:t>Påverkan på lokalsamhällen</a:t>
            </a:r>
            <a:endParaRPr lang="sv-SE" sz="1400" dirty="0"/>
          </a:p>
        </p:txBody>
      </p:sp>
      <p:sp>
        <p:nvSpPr>
          <p:cNvPr id="3" name="Google Shape;601;p72">
            <a:extLst>
              <a:ext uri="{FF2B5EF4-FFF2-40B4-BE49-F238E27FC236}">
                <a16:creationId xmlns:a16="http://schemas.microsoft.com/office/drawing/2014/main" id="{AA2ACFBD-1FDD-750D-FF61-F5E087C79C19}"/>
              </a:ext>
            </a:extLst>
          </p:cNvPr>
          <p:cNvSpPr txBox="1"/>
          <p:nvPr/>
        </p:nvSpPr>
        <p:spPr>
          <a:xfrm>
            <a:off x="2532733" y="3801784"/>
            <a:ext cx="6087865" cy="695795"/>
          </a:xfrm>
          <a:prstGeom prst="rect">
            <a:avLst/>
          </a:prstGeom>
          <a:noFill/>
          <a:ln>
            <a:noFill/>
          </a:ln>
        </p:spPr>
        <p:txBody>
          <a:bodyPr spcFirstLastPara="1" wrap="square" lIns="0" tIns="10124" rIns="0" bIns="0" anchor="t" anchorCtr="0">
            <a:spAutoFit/>
          </a:bodyPr>
          <a:lstStyle/>
          <a:p>
            <a:pPr marL="12701">
              <a:lnSpc>
                <a:spcPct val="105714"/>
              </a:lnSpc>
            </a:pPr>
            <a:r>
              <a:rPr lang="en-GB" sz="1401" noProof="0" dirty="0">
                <a:solidFill>
                  <a:srgbClr val="6D6E71"/>
                </a:solidFill>
                <a:latin typeface="Calibri"/>
                <a:ea typeface="Calibri"/>
                <a:cs typeface="Calibri"/>
                <a:sym typeface="Calibri"/>
              </a:rPr>
              <a:t>För att säkerställa hållbar utveckling och välfärd i värdsamhällena bör beslutsfattarna arbeta för att minimera de negativa effekterna och involvera lokalbefolkningen i beslutsprocesserna.</a:t>
            </a:r>
          </a:p>
        </p:txBody>
      </p:sp>
      <p:pic>
        <p:nvPicPr>
          <p:cNvPr id="7172" name="Picture 4" descr="Une image contenant texte, capture d’écran, cercle, diagramme&#10;&#10;Description générée automatiquement">
            <a:extLst>
              <a:ext uri="{FF2B5EF4-FFF2-40B4-BE49-F238E27FC236}">
                <a16:creationId xmlns:a16="http://schemas.microsoft.com/office/drawing/2014/main" id="{71B71CC2-8AC5-7744-E570-70CE501159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3524" y="1318160"/>
            <a:ext cx="2245912" cy="1995634"/>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Une image contenant capture d’écran, logiciel, Logiciel multimédia, texte&#10;&#10;Description générée automatiquement">
            <a:extLst>
              <a:ext uri="{FF2B5EF4-FFF2-40B4-BE49-F238E27FC236}">
                <a16:creationId xmlns:a16="http://schemas.microsoft.com/office/drawing/2014/main" id="{DED44DE1-F62E-214D-E6FF-E4D757A04D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0529" y="1350409"/>
            <a:ext cx="2501132" cy="1909148"/>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379;p64">
            <a:extLst>
              <a:ext uri="{FF2B5EF4-FFF2-40B4-BE49-F238E27FC236}">
                <a16:creationId xmlns:a16="http://schemas.microsoft.com/office/drawing/2014/main" id="{1563FE05-CA38-8DC7-E015-A77411977C91}"/>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9" name="Google Shape;456;p68">
            <a:extLst>
              <a:ext uri="{FF2B5EF4-FFF2-40B4-BE49-F238E27FC236}">
                <a16:creationId xmlns:a16="http://schemas.microsoft.com/office/drawing/2014/main" id="{0338D212-18C5-B18F-3BA4-EBF31E75D105}"/>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Effekt</a:t>
            </a:r>
          </a:p>
        </p:txBody>
      </p:sp>
      <p:sp>
        <p:nvSpPr>
          <p:cNvPr id="10" name="Google Shape;457;p68">
            <a:extLst>
              <a:ext uri="{FF2B5EF4-FFF2-40B4-BE49-F238E27FC236}">
                <a16:creationId xmlns:a16="http://schemas.microsoft.com/office/drawing/2014/main" id="{703D3439-021A-98AA-0648-0BDAD2B6C09F}"/>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11" name="Google Shape;599;p72">
            <a:extLst>
              <a:ext uri="{FF2B5EF4-FFF2-40B4-BE49-F238E27FC236}">
                <a16:creationId xmlns:a16="http://schemas.microsoft.com/office/drawing/2014/main" id="{22F44EF3-EB4B-7E43-C5ED-1BA77D616FC7}"/>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5" name="textruta 4">
            <a:extLst>
              <a:ext uri="{FF2B5EF4-FFF2-40B4-BE49-F238E27FC236}">
                <a16:creationId xmlns:a16="http://schemas.microsoft.com/office/drawing/2014/main" id="{106979BE-3135-C857-9336-01FEF64AFEC1}"/>
              </a:ext>
            </a:extLst>
          </p:cNvPr>
          <p:cNvSpPr txBox="1"/>
          <p:nvPr/>
        </p:nvSpPr>
        <p:spPr>
          <a:xfrm>
            <a:off x="2454162" y="4651164"/>
            <a:ext cx="6245007" cy="492443"/>
          </a:xfrm>
          <a:prstGeom prst="rect">
            <a:avLst/>
          </a:prstGeom>
          <a:solidFill>
            <a:schemeClr val="bg1"/>
          </a:solidFill>
        </p:spPr>
        <p:txBody>
          <a:bodyPr wrap="square">
            <a:spAutoFit/>
          </a:bodyPr>
          <a:lstStyle/>
          <a:p>
            <a:r>
              <a:rPr lang="sv-SE" sz="600" dirty="0">
                <a:solidFill>
                  <a:srgbClr val="6D6E71"/>
                </a:solidFill>
                <a:latin typeface="Calibri" panose="020F0502020204030204" pitchFamily="34" charset="0"/>
                <a:cs typeface="Calibri" panose="020F0502020204030204" pitchFamily="34" charset="0"/>
              </a:rPr>
              <a:t>Bildkredit: Lcarbon Footprint on Global Tourism: https://sustainabletravel.org/issues/carbon-footprint-tourism. Den här grafen visar de olika aktiviteter som bidrar till turismens totala koldioxidavtryck. Datakälla: Nature Climate Change (2018). Utsläpp per transportsätt: Källa: https://sustainabletravel.org/issues/carbon-footprint-tourism. Detta är medelvärden baserade på 2020 års brittiska omräkningsfaktorer. Värdena kommer att variera beroende på tillryggalagd sträcka, fordonsmodell, beläggningsgrad, flygklass och olika andra faktorer.</a:t>
            </a:r>
            <a:endParaRPr lang="sv-SE" sz="800" dirty="0">
              <a:solidFill>
                <a:srgbClr val="6D6E71"/>
              </a:solidFill>
              <a:latin typeface="Calibri" panose="020F0502020204030204" pitchFamily="34" charset="0"/>
              <a:cs typeface="Calibri" panose="020F0502020204030204" pitchFamily="34" charset="0"/>
            </a:endParaRPr>
          </a:p>
          <a:p>
            <a:endParaRPr lang="sv-SE" sz="800" dirty="0">
              <a:solidFill>
                <a:srgbClr val="6D6E7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95252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sp>
        <p:nvSpPr>
          <p:cNvPr id="1351" name="Google Shape;1351;p9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p:cNvSpPr txBox="1">
            <a:spLocks noGrp="1"/>
          </p:cNvSpPr>
          <p:nvPr>
            <p:ph type="body" idx="1"/>
          </p:nvPr>
        </p:nvSpPr>
        <p:spPr>
          <a:xfrm>
            <a:off x="343148" y="1363815"/>
            <a:ext cx="8361236" cy="3248176"/>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0" dirty="0"/>
              <a:t>Vad </a:t>
            </a:r>
            <a:r>
              <a:rPr lang="en-GB" sz="1400" dirty="0" err="1"/>
              <a:t>anser</a:t>
            </a:r>
            <a:r>
              <a:rPr lang="en-GB" sz="1400" dirty="0"/>
              <a:t> du om turismens negativa effekter på naturen och vilda djurs livsmiljöer, såsom förstörelse av naturområden och fördrivning av djur?</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Var du medveten om din resursförbrukning när du reste som turist, särskilt i områden med begränsade resurser? Vilka förändringar kan du göra för att minska din påverkan?</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Hur ser du på den potentiella förlusten av kulturella traditioner och förändringar i lokala kulturer på grund av turismen?</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Har du någonsin upplevt eller bevittnat konflikter eller spänningar mellan turister och lokalbefolkningen, möjligen på grund av kulturella missförstånd?</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Vad är dina tankar om aktiviteter som involverar djurmisshandel inom turistnäringen, till exempel elefantridning eller djurshower?</a:t>
            </a:r>
          </a:p>
          <a:p>
            <a:pPr marL="285753" indent="-285753">
              <a:lnSpc>
                <a:spcPct val="100000"/>
              </a:lnSpc>
              <a:buFont typeface="Wingdings" pitchFamily="2" charset="2"/>
              <a:buChar char="Ø"/>
            </a:pPr>
            <a:endParaRPr lang="en-GB" sz="1400" dirty="0"/>
          </a:p>
        </p:txBody>
      </p:sp>
      <p:sp>
        <p:nvSpPr>
          <p:cNvPr id="1354" name="Google Shape;1354;p94"/>
          <p:cNvSpPr txBox="1">
            <a:spLocks noGrp="1"/>
          </p:cNvSpPr>
          <p:nvPr>
            <p:ph type="body" idx="2"/>
          </p:nvPr>
        </p:nvSpPr>
        <p:spPr>
          <a:xfrm>
            <a:off x="1421644" y="400007"/>
            <a:ext cx="7427886" cy="60274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1355" name="Google Shape;1355;p94"/>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a:solidFill>
                <a:srgbClr val="69ADAD"/>
              </a:solidFill>
            </a:endParaRPr>
          </a:p>
        </p:txBody>
      </p:sp>
      <p:sp>
        <p:nvSpPr>
          <p:cNvPr id="1357" name="Google Shape;1357;p94"/>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28</a:t>
            </a:fld>
            <a:endParaRPr lang="en-GB"/>
          </a:p>
        </p:txBody>
      </p:sp>
      <p:grpSp>
        <p:nvGrpSpPr>
          <p:cNvPr id="1358" name="Google Shape;1358;p94"/>
          <p:cNvGrpSpPr/>
          <p:nvPr/>
        </p:nvGrpSpPr>
        <p:grpSpPr>
          <a:xfrm>
            <a:off x="294470" y="278971"/>
            <a:ext cx="819230" cy="809886"/>
            <a:chOff x="3987863" y="749845"/>
            <a:chExt cx="1138917" cy="1002207"/>
          </a:xfrm>
        </p:grpSpPr>
        <p:grpSp>
          <p:nvGrpSpPr>
            <p:cNvPr id="1359" name="Google Shape;1359;p94"/>
            <p:cNvGrpSpPr/>
            <p:nvPr/>
          </p:nvGrpSpPr>
          <p:grpSpPr>
            <a:xfrm>
              <a:off x="4384008" y="972375"/>
              <a:ext cx="346627" cy="558795"/>
              <a:chOff x="4384008" y="972375"/>
              <a:chExt cx="346627" cy="558795"/>
            </a:xfrm>
          </p:grpSpPr>
          <p:sp>
            <p:nvSpPr>
              <p:cNvPr id="1360" name="Google Shape;1360;p94"/>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p:cNvGrpSpPr/>
            <p:nvPr/>
          </p:nvGrpSpPr>
          <p:grpSpPr>
            <a:xfrm>
              <a:off x="3987863" y="749845"/>
              <a:ext cx="1138917" cy="1002207"/>
              <a:chOff x="3987863" y="749845"/>
              <a:chExt cx="1138917" cy="1002207"/>
            </a:xfrm>
          </p:grpSpPr>
          <p:sp>
            <p:nvSpPr>
              <p:cNvPr id="1365" name="Google Shape;1365;p94"/>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A4B018C3-C887-6277-BB59-78547140308F}"/>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E.05</a:t>
            </a:r>
            <a:endParaRPr sz="3000" dirty="0">
              <a:solidFill>
                <a:srgbClr val="FF993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155796C4-F8B4-36FB-F18F-9C68FCB8BAF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004C7DC8-E815-AED4-AAA9-92D2B0B47BA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a:extLst>
              <a:ext uri="{FF2B5EF4-FFF2-40B4-BE49-F238E27FC236}">
                <a16:creationId xmlns:a16="http://schemas.microsoft.com/office/drawing/2014/main" id="{4BB75F2E-B7A0-F83D-0C87-1C68BC6727A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a:extLst>
              <a:ext uri="{FF2B5EF4-FFF2-40B4-BE49-F238E27FC236}">
                <a16:creationId xmlns:a16="http://schemas.microsoft.com/office/drawing/2014/main" id="{4270A9E6-277A-1669-24BD-EDE63C5A6CA4}"/>
              </a:ext>
            </a:extLst>
          </p:cNvPr>
          <p:cNvSpPr txBox="1">
            <a:spLocks noGrp="1"/>
          </p:cNvSpPr>
          <p:nvPr>
            <p:ph type="body" idx="1"/>
          </p:nvPr>
        </p:nvSpPr>
        <p:spPr>
          <a:xfrm>
            <a:off x="353332" y="1338107"/>
            <a:ext cx="8361236" cy="3248176"/>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0" dirty="0"/>
              <a:t>Har du upplevt eller observerat trängsel och trafikstockningar på populära turistmål? Hur påverkar detta den lokala miljön och samhället?</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Tar du hänsyn till turismens ekonomiska konsekvenser för lokalsamhällena, såsom ökade priser och beroendet av turistintäkter?</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Vad tycker du om de föroreningar som genereras av turistaktiviteter, inklusive plastavfall, buller och avloppsföroreningar?</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Är du medveten om de potentiella skadorna på historiska platser som orsakas av oansvarigt turistbeteende, såsom vandalism eller graffiti?</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Hur uppfattar du turismens koldioxidavtryck, särskilt när det gäller utsläpp från transporter? Vilka åtgärder kan du vidta för att minska ditt eget koldioxidavtryck när du reser?</a:t>
            </a:r>
          </a:p>
        </p:txBody>
      </p:sp>
      <p:sp>
        <p:nvSpPr>
          <p:cNvPr id="1354" name="Google Shape;1354;p94">
            <a:extLst>
              <a:ext uri="{FF2B5EF4-FFF2-40B4-BE49-F238E27FC236}">
                <a16:creationId xmlns:a16="http://schemas.microsoft.com/office/drawing/2014/main" id="{4D564E89-FB69-F292-00B8-7B4049E99C3F}"/>
              </a:ext>
            </a:extLst>
          </p:cNvPr>
          <p:cNvSpPr txBox="1">
            <a:spLocks noGrp="1"/>
          </p:cNvSpPr>
          <p:nvPr>
            <p:ph type="body" idx="2"/>
          </p:nvPr>
        </p:nvSpPr>
        <p:spPr>
          <a:xfrm>
            <a:off x="1421644" y="390863"/>
            <a:ext cx="7519158" cy="60274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1355" name="Google Shape;1355;p94">
            <a:extLst>
              <a:ext uri="{FF2B5EF4-FFF2-40B4-BE49-F238E27FC236}">
                <a16:creationId xmlns:a16="http://schemas.microsoft.com/office/drawing/2014/main" id="{F802C5D6-4CBD-B4DE-1BD3-11DC4015121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sp>
        <p:nvSpPr>
          <p:cNvPr id="1357" name="Google Shape;1357;p94">
            <a:extLst>
              <a:ext uri="{FF2B5EF4-FFF2-40B4-BE49-F238E27FC236}">
                <a16:creationId xmlns:a16="http://schemas.microsoft.com/office/drawing/2014/main" id="{B7CD8EF1-DBD3-1E0C-7D57-370461DA920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29</a:t>
            </a:fld>
            <a:endParaRPr lang="en-GB"/>
          </a:p>
        </p:txBody>
      </p:sp>
      <p:grpSp>
        <p:nvGrpSpPr>
          <p:cNvPr id="1358" name="Google Shape;1358;p94">
            <a:extLst>
              <a:ext uri="{FF2B5EF4-FFF2-40B4-BE49-F238E27FC236}">
                <a16:creationId xmlns:a16="http://schemas.microsoft.com/office/drawing/2014/main" id="{9C675C2F-3FAF-B4A3-CC7B-54F4C52F1CAC}"/>
              </a:ext>
            </a:extLst>
          </p:cNvPr>
          <p:cNvGrpSpPr/>
          <p:nvPr/>
        </p:nvGrpSpPr>
        <p:grpSpPr>
          <a:xfrm>
            <a:off x="294470" y="278971"/>
            <a:ext cx="819230" cy="809886"/>
            <a:chOff x="3987863" y="749845"/>
            <a:chExt cx="1138917" cy="1002207"/>
          </a:xfrm>
        </p:grpSpPr>
        <p:grpSp>
          <p:nvGrpSpPr>
            <p:cNvPr id="1359" name="Google Shape;1359;p94">
              <a:extLst>
                <a:ext uri="{FF2B5EF4-FFF2-40B4-BE49-F238E27FC236}">
                  <a16:creationId xmlns:a16="http://schemas.microsoft.com/office/drawing/2014/main" id="{1E283327-649F-468A-1DA5-926D401FD750}"/>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7E1E1065-7995-17E4-F6E2-3CC5921D6D92}"/>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a:extLst>
                  <a:ext uri="{FF2B5EF4-FFF2-40B4-BE49-F238E27FC236}">
                    <a16:creationId xmlns:a16="http://schemas.microsoft.com/office/drawing/2014/main" id="{B248F2D7-E370-DD07-538B-F81079454428}"/>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a:extLst>
                  <a:ext uri="{FF2B5EF4-FFF2-40B4-BE49-F238E27FC236}">
                    <a16:creationId xmlns:a16="http://schemas.microsoft.com/office/drawing/2014/main" id="{260DD71B-ECF1-53E8-82AD-2D1AD787436B}"/>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a:extLst>
                  <a:ext uri="{FF2B5EF4-FFF2-40B4-BE49-F238E27FC236}">
                    <a16:creationId xmlns:a16="http://schemas.microsoft.com/office/drawing/2014/main" id="{43C1B90C-5933-0D43-7358-DE456B15EE08}"/>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a:extLst>
                <a:ext uri="{FF2B5EF4-FFF2-40B4-BE49-F238E27FC236}">
                  <a16:creationId xmlns:a16="http://schemas.microsoft.com/office/drawing/2014/main" id="{D6A38E40-AEE8-AFAA-4AC8-A9564749AEE5}"/>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FF8DE512-EABB-DCBA-8ABA-5F86EB8C1A5C}"/>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a:extLst>
                  <a:ext uri="{FF2B5EF4-FFF2-40B4-BE49-F238E27FC236}">
                    <a16:creationId xmlns:a16="http://schemas.microsoft.com/office/drawing/2014/main" id="{CA4586CE-64D0-6857-53E6-9B9806C03F3B}"/>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a:extLst>
                  <a:ext uri="{FF2B5EF4-FFF2-40B4-BE49-F238E27FC236}">
                    <a16:creationId xmlns:a16="http://schemas.microsoft.com/office/drawing/2014/main" id="{F3B0A24D-6772-AD7C-E684-2D5B3ACE6A4D}"/>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a:extLst>
                  <a:ext uri="{FF2B5EF4-FFF2-40B4-BE49-F238E27FC236}">
                    <a16:creationId xmlns:a16="http://schemas.microsoft.com/office/drawing/2014/main" id="{DE073C64-C71C-369A-AB3C-7F51E4C41B0E}"/>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DF77E0FC-DBA2-3EA5-F6C5-B43505E0F22C}"/>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E.05</a:t>
            </a:r>
            <a:endParaRPr sz="3000" dirty="0">
              <a:solidFill>
                <a:srgbClr val="FF9934"/>
              </a:solidFill>
            </a:endParaRPr>
          </a:p>
        </p:txBody>
      </p:sp>
    </p:spTree>
    <p:extLst>
      <p:ext uri="{BB962C8B-B14F-4D97-AF65-F5344CB8AC3E}">
        <p14:creationId xmlns:p14="http://schemas.microsoft.com/office/powerpoint/2010/main" val="966049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8062E1FD-DA46-FE8A-E739-95CA716503D6}"/>
            </a:ext>
          </a:extLst>
        </p:cNvPr>
        <p:cNvGrpSpPr/>
        <p:nvPr/>
      </p:nvGrpSpPr>
      <p:grpSpPr>
        <a:xfrm>
          <a:off x="0" y="0"/>
          <a:ext cx="0" cy="0"/>
          <a:chOff x="0" y="0"/>
          <a:chExt cx="0" cy="0"/>
        </a:xfrm>
      </p:grpSpPr>
      <p:sp>
        <p:nvSpPr>
          <p:cNvPr id="389" name="Google Shape;389;p65">
            <a:extLst>
              <a:ext uri="{FF2B5EF4-FFF2-40B4-BE49-F238E27FC236}">
                <a16:creationId xmlns:a16="http://schemas.microsoft.com/office/drawing/2014/main" id="{08060671-FD35-4D8F-D4B4-E1A6080C0E01}"/>
              </a:ext>
            </a:extLst>
          </p:cNvPr>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724AE10B-E840-697F-EA74-F97DE0826319}"/>
              </a:ext>
            </a:extLst>
          </p:cNvPr>
          <p:cNvSpPr txBox="1"/>
          <p:nvPr/>
        </p:nvSpPr>
        <p:spPr>
          <a:xfrm>
            <a:off x="364473"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a:solidFill>
                  <a:schemeClr val="lt1"/>
                </a:solidFill>
                <a:latin typeface="Calibri"/>
                <a:cs typeface="Calibri"/>
                <a:sym typeface="Calibri"/>
              </a:rPr>
              <a:t>Om Kursen</a:t>
            </a:r>
            <a:endParaRPr lang="sv-SE" sz="1401" dirty="0"/>
          </a:p>
        </p:txBody>
      </p:sp>
      <p:sp>
        <p:nvSpPr>
          <p:cNvPr id="391" name="Google Shape;391;p65">
            <a:extLst>
              <a:ext uri="{FF2B5EF4-FFF2-40B4-BE49-F238E27FC236}">
                <a16:creationId xmlns:a16="http://schemas.microsoft.com/office/drawing/2014/main" id="{D5CA052D-F6E5-E64B-F696-A8DC37838966}"/>
              </a:ext>
            </a:extLst>
          </p:cNvPr>
          <p:cNvSpPr txBox="1">
            <a:spLocks noGrp="1"/>
          </p:cNvSpPr>
          <p:nvPr>
            <p:ph type="body" idx="2"/>
          </p:nvPr>
        </p:nvSpPr>
        <p:spPr>
          <a:xfrm>
            <a:off x="506685" y="1609422"/>
            <a:ext cx="2594734" cy="2385438"/>
          </a:xfrm>
          <a:prstGeom prst="rect">
            <a:avLst/>
          </a:prstGeom>
          <a:noFill/>
          <a:ln>
            <a:noFill/>
          </a:ln>
        </p:spPr>
        <p:txBody>
          <a:bodyPr spcFirstLastPara="1" wrap="square" lIns="91426" tIns="91426" rIns="91426" bIns="91426" anchor="t" anchorCtr="0">
            <a:noAutofit/>
          </a:bodyPr>
          <a:lstStyle/>
          <a:p>
            <a:pPr marL="0" indent="0">
              <a:lnSpc>
                <a:spcPct val="98518"/>
              </a:lnSpc>
            </a:pPr>
            <a:r>
              <a:rPr lang="it" sz="2000" dirty="0">
                <a:solidFill>
                  <a:schemeClr val="tx2">
                    <a:lumMod val="50000"/>
                  </a:schemeClr>
                </a:solidFill>
              </a:rPr>
              <a:t>Är den första kursen i en serie av tre</a:t>
            </a:r>
            <a:endParaRPr sz="2000" dirty="0">
              <a:solidFill>
                <a:schemeClr val="tx2">
                  <a:lumMod val="50000"/>
                </a:schemeClr>
              </a:solidFill>
            </a:endParaRPr>
          </a:p>
        </p:txBody>
      </p:sp>
      <p:pic>
        <p:nvPicPr>
          <p:cNvPr id="392" name="Google Shape;392;p65">
            <a:extLst>
              <a:ext uri="{FF2B5EF4-FFF2-40B4-BE49-F238E27FC236}">
                <a16:creationId xmlns:a16="http://schemas.microsoft.com/office/drawing/2014/main" id="{91A030A8-571E-BB48-3587-B562BFC6DB5F}"/>
              </a:ext>
            </a:extLst>
          </p:cNvPr>
          <p:cNvPicPr preferRelativeResize="0"/>
          <p:nvPr/>
        </p:nvPicPr>
        <p:blipFill rotWithShape="1">
          <a:blip r:embed="rId3">
            <a:alphaModFix amt="70000"/>
          </a:blip>
          <a:srcRect/>
          <a:stretch/>
        </p:blipFill>
        <p:spPr>
          <a:xfrm flipH="1">
            <a:off x="7213284" y="294877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a:extLst>
              <a:ext uri="{FF2B5EF4-FFF2-40B4-BE49-F238E27FC236}">
                <a16:creationId xmlns:a16="http://schemas.microsoft.com/office/drawing/2014/main" id="{06D6E48B-275F-D270-7BB5-42C6C738802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a:t>
            </a:fld>
            <a:endParaRPr dirty="0"/>
          </a:p>
        </p:txBody>
      </p:sp>
      <p:sp>
        <p:nvSpPr>
          <p:cNvPr id="395" name="Google Shape;395;p65">
            <a:extLst>
              <a:ext uri="{FF2B5EF4-FFF2-40B4-BE49-F238E27FC236}">
                <a16:creationId xmlns:a16="http://schemas.microsoft.com/office/drawing/2014/main" id="{09B9C873-55D6-A736-3372-FF36938EB2D3}"/>
              </a:ext>
            </a:extLst>
          </p:cNvPr>
          <p:cNvSpPr txBox="1"/>
          <p:nvPr/>
        </p:nvSpPr>
        <p:spPr>
          <a:xfrm>
            <a:off x="3336294" y="1614281"/>
            <a:ext cx="2670147" cy="2603042"/>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Den introducerar deltagarna till ett utbildningsprogram i ekoturism, med fokus på hållbarhetsprinciper och personligt utforskande</a:t>
            </a:r>
            <a:endParaRPr lang="en-GB" sz="2000" dirty="0">
              <a:solidFill>
                <a:schemeClr val="tx2">
                  <a:lumMod val="50000"/>
                </a:schemeClr>
              </a:solidFill>
            </a:endParaRPr>
          </a:p>
        </p:txBody>
      </p:sp>
      <p:sp>
        <p:nvSpPr>
          <p:cNvPr id="397" name="Google Shape;397;p65">
            <a:extLst>
              <a:ext uri="{FF2B5EF4-FFF2-40B4-BE49-F238E27FC236}">
                <a16:creationId xmlns:a16="http://schemas.microsoft.com/office/drawing/2014/main" id="{A96145EC-9AC8-E3B6-8979-ACEC3FDAFA58}"/>
              </a:ext>
            </a:extLst>
          </p:cNvPr>
          <p:cNvSpPr txBox="1"/>
          <p:nvPr/>
        </p:nvSpPr>
        <p:spPr>
          <a:xfrm>
            <a:off x="6241323" y="1603137"/>
            <a:ext cx="2594734" cy="2691278"/>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Målet är att ge individer möjlighet att följa sin egen väg inom ekoturism med entusiasm och nyfikenhet</a:t>
            </a:r>
          </a:p>
          <a:p>
            <a:pPr marL="12701">
              <a:lnSpc>
                <a:spcPct val="95000"/>
              </a:lnSpc>
              <a:buClr>
                <a:schemeClr val="dk2"/>
              </a:buClr>
              <a:buSzPts val="1000"/>
            </a:pPr>
            <a:endParaRPr lang="sv-SE" sz="2800" b="1" dirty="0">
              <a:solidFill>
                <a:srgbClr val="8ABF3B"/>
              </a:solidFill>
              <a:latin typeface="Calibri"/>
              <a:ea typeface="Calibri"/>
              <a:cs typeface="Calibri"/>
              <a:sym typeface="Calibri"/>
            </a:endParaRPr>
          </a:p>
        </p:txBody>
      </p:sp>
      <p:cxnSp>
        <p:nvCxnSpPr>
          <p:cNvPr id="398" name="Google Shape;398;p65">
            <a:extLst>
              <a:ext uri="{FF2B5EF4-FFF2-40B4-BE49-F238E27FC236}">
                <a16:creationId xmlns:a16="http://schemas.microsoft.com/office/drawing/2014/main" id="{61A1DD41-C110-F8AC-5558-6B7A7D6E2D33}"/>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a:extLst>
              <a:ext uri="{FF2B5EF4-FFF2-40B4-BE49-F238E27FC236}">
                <a16:creationId xmlns:a16="http://schemas.microsoft.com/office/drawing/2014/main" id="{CE199EE3-2B45-44F7-D524-F03D54ABCC10}"/>
              </a:ext>
            </a:extLst>
          </p:cNvPr>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spTree>
    <p:extLst>
      <p:ext uri="{BB962C8B-B14F-4D97-AF65-F5344CB8AC3E}">
        <p14:creationId xmlns:p14="http://schemas.microsoft.com/office/powerpoint/2010/main" val="2192133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30</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5929902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52414C40-DDC1-FBD9-9EE1-EEC90D44A3C6}"/>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565BDA81-396B-AF9D-9DD5-8100C3A31D1B}"/>
              </a:ext>
            </a:extLst>
          </p:cNvPr>
          <p:cNvSpPr txBox="1">
            <a:spLocks noGrp="1"/>
          </p:cNvSpPr>
          <p:nvPr>
            <p:ph type="body" idx="4"/>
          </p:nvPr>
        </p:nvSpPr>
        <p:spPr>
          <a:xfrm>
            <a:off x="2646024" y="291096"/>
            <a:ext cx="5614398" cy="822700"/>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8ECC4E"/>
                </a:solidFill>
              </a:rPr>
              <a:t>Möjligheter för turistsektorn att leda inom hållbarhet</a:t>
            </a:r>
            <a:endParaRPr lang="sv-SE" dirty="0">
              <a:solidFill>
                <a:srgbClr val="8ECC4E"/>
              </a:solidFill>
            </a:endParaRPr>
          </a:p>
          <a:p>
            <a:pPr marL="0" indent="0"/>
            <a:endParaRPr lang="sv-SE" dirty="0"/>
          </a:p>
        </p:txBody>
      </p:sp>
      <p:sp>
        <p:nvSpPr>
          <p:cNvPr id="597" name="Google Shape;597;p72">
            <a:extLst>
              <a:ext uri="{FF2B5EF4-FFF2-40B4-BE49-F238E27FC236}">
                <a16:creationId xmlns:a16="http://schemas.microsoft.com/office/drawing/2014/main" id="{F19332E6-DFCD-45F6-3327-8AF47BA177CD}"/>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B012677C-5C0A-A8AD-AE8A-78CC473A690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31</a:t>
            </a:fld>
            <a:endParaRPr/>
          </a:p>
        </p:txBody>
      </p:sp>
      <p:sp>
        <p:nvSpPr>
          <p:cNvPr id="601" name="Google Shape;601;p72">
            <a:extLst>
              <a:ext uri="{FF2B5EF4-FFF2-40B4-BE49-F238E27FC236}">
                <a16:creationId xmlns:a16="http://schemas.microsoft.com/office/drawing/2014/main" id="{831A1185-A534-3D60-43D3-1EE61F07E536}"/>
              </a:ext>
            </a:extLst>
          </p:cNvPr>
          <p:cNvSpPr txBox="1"/>
          <p:nvPr/>
        </p:nvSpPr>
        <p:spPr>
          <a:xfrm>
            <a:off x="2751795" y="1476176"/>
            <a:ext cx="6571419" cy="2964878"/>
          </a:xfrm>
          <a:prstGeom prst="rect">
            <a:avLst/>
          </a:prstGeom>
          <a:noFill/>
          <a:ln>
            <a:noFill/>
          </a:ln>
        </p:spPr>
        <p:txBody>
          <a:bodyPr spcFirstLastPara="1" wrap="square" lIns="0" tIns="10124" rIns="0" bIns="0" anchor="t" anchorCtr="0">
            <a:spAutoFit/>
          </a:bodyPr>
          <a:lstStyle/>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Främja hållbara metoder</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Stärka lokalsamhällen</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Bevarande av naturresurser</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Stöd för hållbar konsumtion</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Främja kulturellt utbyte</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Investera i hållbar infrastruktur</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Förespråka policyförändringar</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Främja utbildning och medvetenhet</a:t>
            </a:r>
          </a:p>
        </p:txBody>
      </p:sp>
      <p:sp>
        <p:nvSpPr>
          <p:cNvPr id="8" name="Platshållare för text 7">
            <a:extLst>
              <a:ext uri="{FF2B5EF4-FFF2-40B4-BE49-F238E27FC236}">
                <a16:creationId xmlns:a16="http://schemas.microsoft.com/office/drawing/2014/main" id="{A459C5FE-6280-71A1-68DA-7B19B31B8867}"/>
              </a:ext>
            </a:extLst>
          </p:cNvPr>
          <p:cNvSpPr>
            <a:spLocks noGrp="1"/>
          </p:cNvSpPr>
          <p:nvPr>
            <p:ph type="body" idx="2"/>
          </p:nvPr>
        </p:nvSpPr>
        <p:spPr/>
        <p:txBody>
          <a:bodyPr/>
          <a:lstStyle/>
          <a:p>
            <a:endParaRPr lang="sv-SE"/>
          </a:p>
        </p:txBody>
      </p:sp>
      <p:sp>
        <p:nvSpPr>
          <p:cNvPr id="10" name="Platshållare för text 9">
            <a:extLst>
              <a:ext uri="{FF2B5EF4-FFF2-40B4-BE49-F238E27FC236}">
                <a16:creationId xmlns:a16="http://schemas.microsoft.com/office/drawing/2014/main" id="{19E17AB5-AA41-F382-70FF-3FFBF77502FE}"/>
              </a:ext>
            </a:extLst>
          </p:cNvPr>
          <p:cNvSpPr>
            <a:spLocks noGrp="1"/>
          </p:cNvSpPr>
          <p:nvPr>
            <p:ph type="body" idx="1"/>
          </p:nvPr>
        </p:nvSpPr>
        <p:spPr/>
        <p:txBody>
          <a:bodyPr/>
          <a:lstStyle/>
          <a:p>
            <a:endParaRPr lang="sv-SE"/>
          </a:p>
        </p:txBody>
      </p:sp>
      <p:sp>
        <p:nvSpPr>
          <p:cNvPr id="11" name="Google Shape;379;p64">
            <a:extLst>
              <a:ext uri="{FF2B5EF4-FFF2-40B4-BE49-F238E27FC236}">
                <a16:creationId xmlns:a16="http://schemas.microsoft.com/office/drawing/2014/main" id="{5B2B7B28-AE83-62E0-66E6-334016E8324D}"/>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12" name="Google Shape;456;p68">
            <a:extLst>
              <a:ext uri="{FF2B5EF4-FFF2-40B4-BE49-F238E27FC236}">
                <a16:creationId xmlns:a16="http://schemas.microsoft.com/office/drawing/2014/main" id="{A857AC5F-D374-E978-40BC-062988E46136}"/>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Strategier</a:t>
            </a:r>
          </a:p>
        </p:txBody>
      </p:sp>
      <p:sp>
        <p:nvSpPr>
          <p:cNvPr id="13" name="Google Shape;457;p68">
            <a:extLst>
              <a:ext uri="{FF2B5EF4-FFF2-40B4-BE49-F238E27FC236}">
                <a16:creationId xmlns:a16="http://schemas.microsoft.com/office/drawing/2014/main" id="{7EFAFA06-5CAB-499F-6BC7-8448A21E1A1B}"/>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14" name="Google Shape;599;p72">
            <a:extLst>
              <a:ext uri="{FF2B5EF4-FFF2-40B4-BE49-F238E27FC236}">
                <a16:creationId xmlns:a16="http://schemas.microsoft.com/office/drawing/2014/main" id="{D0DA3771-DF31-4309-E5CD-F962021F3016}"/>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189242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8AD8759-6C34-E0FA-4E07-59EE8FF118E3}"/>
            </a:ext>
          </a:extLst>
        </p:cNvPr>
        <p:cNvGrpSpPr/>
        <p:nvPr/>
      </p:nvGrpSpPr>
      <p:grpSpPr>
        <a:xfrm>
          <a:off x="0" y="0"/>
          <a:ext cx="0" cy="0"/>
          <a:chOff x="0" y="0"/>
          <a:chExt cx="0" cy="0"/>
        </a:xfrm>
      </p:grpSpPr>
      <p:pic>
        <p:nvPicPr>
          <p:cNvPr id="8" name="Bildobjekt 7" descr="En bild som visar person, Människoansikte, klädsel, person&#10;&#10;AI-genererat innehåll kan vara felaktigt.">
            <a:extLst>
              <a:ext uri="{FF2B5EF4-FFF2-40B4-BE49-F238E27FC236}">
                <a16:creationId xmlns:a16="http://schemas.microsoft.com/office/drawing/2014/main" id="{67222B99-B23C-2FD9-2745-25F7C25A3A75}"/>
              </a:ext>
            </a:extLst>
          </p:cNvPr>
          <p:cNvPicPr>
            <a:picLocks noChangeAspect="1"/>
          </p:cNvPicPr>
          <p:nvPr/>
        </p:nvPicPr>
        <p:blipFill>
          <a:blip r:embed="rId3"/>
          <a:stretch>
            <a:fillRect/>
          </a:stretch>
        </p:blipFill>
        <p:spPr>
          <a:xfrm>
            <a:off x="5556793" y="1625600"/>
            <a:ext cx="3910404" cy="3910404"/>
          </a:xfrm>
          <a:prstGeom prst="rect">
            <a:avLst/>
          </a:prstGeom>
        </p:spPr>
      </p:pic>
      <p:sp>
        <p:nvSpPr>
          <p:cNvPr id="672" name="Google Shape;672;p17">
            <a:extLst>
              <a:ext uri="{FF2B5EF4-FFF2-40B4-BE49-F238E27FC236}">
                <a16:creationId xmlns:a16="http://schemas.microsoft.com/office/drawing/2014/main" id="{28F3FD7F-2390-29F8-C68B-F3D591E87AE9}"/>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08F90DB8-1F1D-18A4-F7D5-29D3C009159C}"/>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4A4ED8E8-2A2A-FCFA-F346-7EDE75B10578}"/>
              </a:ext>
            </a:extLst>
          </p:cNvPr>
          <p:cNvSpPr txBox="1">
            <a:spLocks noGrp="1"/>
          </p:cNvSpPr>
          <p:nvPr>
            <p:ph type="body" idx="1"/>
          </p:nvPr>
        </p:nvSpPr>
        <p:spPr>
          <a:xfrm>
            <a:off x="489067" y="1353495"/>
            <a:ext cx="8215317" cy="3208084"/>
          </a:xfrm>
          <a:prstGeom prst="rect">
            <a:avLst/>
          </a:prstGeom>
          <a:noFill/>
          <a:ln>
            <a:noFill/>
          </a:ln>
        </p:spPr>
        <p:txBody>
          <a:bodyPr spcFirstLastPara="1" wrap="square" lIns="91426" tIns="91426" rIns="91426" bIns="91426" anchor="t" anchorCtr="0">
            <a:noAutofit/>
          </a:bodyPr>
          <a:lstStyle/>
          <a:p>
            <a:pPr marL="0" indent="0">
              <a:lnSpc>
                <a:spcPct val="100000"/>
              </a:lnSpc>
            </a:pPr>
            <a:endParaRPr lang="en-GB" sz="1401" dirty="0"/>
          </a:p>
          <a:p>
            <a:pPr marL="0" indent="0">
              <a:lnSpc>
                <a:spcPct val="100000"/>
              </a:lnSpc>
            </a:pPr>
            <a:endParaRPr lang="en-GB" sz="1600" dirty="0"/>
          </a:p>
          <a:p>
            <a:pPr marL="285750" indent="-285750">
              <a:lnSpc>
                <a:spcPct val="100000"/>
              </a:lnSpc>
              <a:buFont typeface="Wingdings" pitchFamily="2" charset="2"/>
              <a:buChar char="Ø"/>
            </a:pPr>
            <a:r>
              <a:rPr lang="en-GB" sz="1600" dirty="0"/>
              <a:t>Gå igenom den teoretiska bakgrunden</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Fyll i den </a:t>
            </a:r>
            <a:r>
              <a:rPr lang="en-GB" sz="1600" dirty="0" err="1"/>
              <a:t>bifogade</a:t>
            </a:r>
            <a:r>
              <a:rPr lang="en-GB" sz="1600" dirty="0"/>
              <a:t> </a:t>
            </a:r>
            <a:r>
              <a:rPr lang="en-GB" sz="1600" dirty="0" err="1"/>
              <a:t>quizen</a:t>
            </a:r>
            <a:endParaRPr lang="en-GB" sz="1600" dirty="0"/>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Reflektera över och diskutera dina svar</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4677CB0E-1980-E3AB-1DAC-38DC837C42BB}"/>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Övning: Quiz 2</a:t>
            </a:r>
          </a:p>
        </p:txBody>
      </p:sp>
      <p:sp>
        <p:nvSpPr>
          <p:cNvPr id="677" name="Google Shape;677;p17">
            <a:extLst>
              <a:ext uri="{FF2B5EF4-FFF2-40B4-BE49-F238E27FC236}">
                <a16:creationId xmlns:a16="http://schemas.microsoft.com/office/drawing/2014/main" id="{0872CB27-F215-0956-A1B4-94B5D93F99B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851274A9-2D0C-9C47-3D4D-AB48C96547B9}"/>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02DA8001-8664-FE99-91DB-C9B63F0E3612}"/>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DA8338F-20C5-09C4-4EAA-C9F6E13B224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E9F45653-48D7-02E4-062D-3B16F81A4BA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FB0737C6-F231-F4D9-FDAD-CD8F5D9E4FFF}"/>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3C9BC15E-E3E8-90BA-4FEA-02CBA8C98615}"/>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48DE3482-E659-B6CC-68E1-B0042E92DA46}"/>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A78631B9-A6C7-2003-EEE1-AD752F3A3A4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58B8892A-F944-42CF-18DC-462B3CD4A2D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0B832F0-A724-E2A6-932B-AF138E64E4B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2349D1D0-513D-B22A-05BD-D1FC8189734D}"/>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74A63084-D7E3-D061-66E3-387A96B63763}"/>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0B198354-9BE3-288C-575F-2A5B9DCCF63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6437189-F2A3-4AE7-0A9C-386A91C0145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1D83984C-FC07-82CD-1FC6-8EC0F6FB6013}"/>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617831A9-52EC-00A9-3F67-E293F96E0F6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pic>
        <p:nvPicPr>
          <p:cNvPr id="5" name="Google Shape;362;p63">
            <a:extLst>
              <a:ext uri="{FF2B5EF4-FFF2-40B4-BE49-F238E27FC236}">
                <a16:creationId xmlns:a16="http://schemas.microsoft.com/office/drawing/2014/main" id="{88F60CD3-DCFA-001F-ED5C-529F4BBB9722}"/>
              </a:ext>
            </a:extLst>
          </p:cNvPr>
          <p:cNvPicPr preferRelativeResize="0"/>
          <p:nvPr/>
        </p:nvPicPr>
        <p:blipFill rotWithShape="1">
          <a:blip r:embed="rId4">
            <a:alphaModFix amt="70000"/>
          </a:blip>
          <a:srcRect/>
          <a:stretch/>
        </p:blipFill>
        <p:spPr>
          <a:xfrm>
            <a:off x="-826673" y="296250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3" name="Google Shape;417;p67">
            <a:extLst>
              <a:ext uri="{FF2B5EF4-FFF2-40B4-BE49-F238E27FC236}">
                <a16:creationId xmlns:a16="http://schemas.microsoft.com/office/drawing/2014/main" id="{879E3940-0B1F-54DA-D1E2-7CD949453762}"/>
              </a:ext>
            </a:extLst>
          </p:cNvPr>
          <p:cNvPicPr preferRelativeResize="0"/>
          <p:nvPr/>
        </p:nvPicPr>
        <p:blipFill rotWithShape="1">
          <a:blip r:embed="rId4">
            <a:alphaModFix amt="70000"/>
          </a:blip>
          <a:srcRect/>
          <a:stretch/>
        </p:blipFill>
        <p:spPr>
          <a:xfrm rot="-3551750">
            <a:off x="6943408" y="3137918"/>
            <a:ext cx="2304334" cy="230433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421;p67">
            <a:extLst>
              <a:ext uri="{FF2B5EF4-FFF2-40B4-BE49-F238E27FC236}">
                <a16:creationId xmlns:a16="http://schemas.microsoft.com/office/drawing/2014/main" id="{6CB995F6-2589-B8EE-C743-8CDC77ED9FA3}"/>
              </a:ext>
            </a:extLst>
          </p:cNvPr>
          <p:cNvSpPr/>
          <p:nvPr/>
        </p:nvSpPr>
        <p:spPr>
          <a:xfrm>
            <a:off x="5322754" y="1409700"/>
            <a:ext cx="4339940" cy="4339940"/>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Google Shape;899;p81">
            <a:extLst>
              <a:ext uri="{FF2B5EF4-FFF2-40B4-BE49-F238E27FC236}">
                <a16:creationId xmlns:a16="http://schemas.microsoft.com/office/drawing/2014/main" id="{0AD617BE-58D5-EFB3-DC4E-98616B931F76}"/>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E.06</a:t>
            </a:r>
            <a:endParaRPr sz="3000" dirty="0">
              <a:solidFill>
                <a:srgbClr val="FF9934"/>
              </a:solidFill>
            </a:endParaRPr>
          </a:p>
        </p:txBody>
      </p:sp>
    </p:spTree>
    <p:extLst>
      <p:ext uri="{BB962C8B-B14F-4D97-AF65-F5344CB8AC3E}">
        <p14:creationId xmlns:p14="http://schemas.microsoft.com/office/powerpoint/2010/main" val="38630096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33</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4637202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8095E7DD-B8ED-4391-0B13-A6C3A40C6A18}"/>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4565F3EF-F2E6-7177-0639-3820210AFA79}"/>
              </a:ext>
            </a:extLst>
          </p:cNvPr>
          <p:cNvSpPr txBox="1">
            <a:spLocks noGrp="1"/>
          </p:cNvSpPr>
          <p:nvPr>
            <p:ph type="body" idx="4"/>
          </p:nvPr>
        </p:nvSpPr>
        <p:spPr>
          <a:xfrm>
            <a:off x="2415440" y="594018"/>
            <a:ext cx="6728560" cy="666670"/>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FF9933"/>
                </a:solidFill>
              </a:rPr>
              <a:t>Ansvarsfulla reserutiner</a:t>
            </a:r>
            <a:endParaRPr lang="sv-SE" dirty="0">
              <a:solidFill>
                <a:srgbClr val="FF9933"/>
              </a:solidFill>
            </a:endParaRPr>
          </a:p>
          <a:p>
            <a:pPr marL="0" indent="0"/>
            <a:endParaRPr lang="sv-SE" dirty="0"/>
          </a:p>
        </p:txBody>
      </p:sp>
      <p:sp>
        <p:nvSpPr>
          <p:cNvPr id="597" name="Google Shape;597;p72">
            <a:extLst>
              <a:ext uri="{FF2B5EF4-FFF2-40B4-BE49-F238E27FC236}">
                <a16:creationId xmlns:a16="http://schemas.microsoft.com/office/drawing/2014/main" id="{7F7DF2A4-276A-DAD8-22ED-5ABC15519777}"/>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EA7AFA1F-4C8F-0141-4525-728861C48C14}"/>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34</a:t>
            </a:fld>
            <a:endParaRPr/>
          </a:p>
        </p:txBody>
      </p:sp>
      <p:sp>
        <p:nvSpPr>
          <p:cNvPr id="601" name="Google Shape;601;p72">
            <a:extLst>
              <a:ext uri="{FF2B5EF4-FFF2-40B4-BE49-F238E27FC236}">
                <a16:creationId xmlns:a16="http://schemas.microsoft.com/office/drawing/2014/main" id="{B4B0F40B-5594-21C2-BC62-AFD20B5BB12D}"/>
              </a:ext>
            </a:extLst>
          </p:cNvPr>
          <p:cNvSpPr txBox="1"/>
          <p:nvPr/>
        </p:nvSpPr>
        <p:spPr>
          <a:xfrm>
            <a:off x="2504953" y="1476176"/>
            <a:ext cx="6336507" cy="2595546"/>
          </a:xfrm>
          <a:prstGeom prst="rect">
            <a:avLst/>
          </a:prstGeom>
          <a:noFill/>
          <a:ln>
            <a:noFill/>
          </a:ln>
        </p:spPr>
        <p:txBody>
          <a:bodyPr spcFirstLastPara="1" wrap="square" lIns="0" tIns="10124" rIns="0" bIns="0" numCol="2" anchor="t" anchorCtr="0">
            <a:spAutoFit/>
          </a:bodyPr>
          <a:lstStyle/>
          <a:p>
            <a:pPr marL="12701">
              <a:lnSpc>
                <a:spcPct val="150000"/>
              </a:lnSpc>
            </a:pPr>
            <a:r>
              <a:rPr lang="en-GB" sz="1600" b="1" noProof="0" dirty="0">
                <a:solidFill>
                  <a:srgbClr val="6D6E71"/>
                </a:solidFill>
                <a:latin typeface="Calibri"/>
                <a:ea typeface="Calibri"/>
                <a:cs typeface="Calibri"/>
                <a:sym typeface="Calibri"/>
              </a:rPr>
              <a:t>Turistnäringen</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Implementera hållbara metoder</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Främja ansvarsfull turism</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Investera i infrastruktur</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Utbilda turister</a:t>
            </a:r>
          </a:p>
          <a:p>
            <a:pPr marL="298451" indent="-285750">
              <a:lnSpc>
                <a:spcPct val="150000"/>
              </a:lnSpc>
              <a:buFont typeface="Wingdings" pitchFamily="2" charset="2"/>
              <a:buChar char="Ø"/>
            </a:pPr>
            <a:endParaRPr lang="en-GB" sz="1600" b="1" dirty="0">
              <a:solidFill>
                <a:srgbClr val="6D6E71"/>
              </a:solidFill>
              <a:latin typeface="Calibri"/>
              <a:ea typeface="Calibri"/>
              <a:cs typeface="Calibri"/>
              <a:sym typeface="Calibri"/>
            </a:endParaRPr>
          </a:p>
          <a:p>
            <a:pPr marL="298451" indent="-285750">
              <a:lnSpc>
                <a:spcPct val="150000"/>
              </a:lnSpc>
              <a:buFont typeface="Wingdings" pitchFamily="2" charset="2"/>
              <a:buChar char="Ø"/>
            </a:pPr>
            <a:endParaRPr lang="en-GB" sz="1600" b="1" noProof="0" dirty="0">
              <a:solidFill>
                <a:srgbClr val="6D6E71"/>
              </a:solidFill>
              <a:latin typeface="Calibri"/>
              <a:ea typeface="Calibri"/>
              <a:cs typeface="Calibri"/>
              <a:sym typeface="Calibri"/>
            </a:endParaRPr>
          </a:p>
          <a:p>
            <a:pPr marL="12701">
              <a:lnSpc>
                <a:spcPct val="150000"/>
              </a:lnSpc>
            </a:pPr>
            <a:r>
              <a:rPr lang="en-GB" sz="1600" b="1" noProof="0" dirty="0">
                <a:solidFill>
                  <a:srgbClr val="6D6E71"/>
                </a:solidFill>
                <a:latin typeface="Calibri"/>
                <a:ea typeface="Calibri"/>
                <a:cs typeface="Calibri"/>
                <a:sym typeface="Calibri"/>
              </a:rPr>
              <a:t>Resenärer</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Välj alternativ för ansvarsfullt resande</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Respektera den lokala kulturen</a:t>
            </a:r>
            <a:endParaRPr lang="en-GB" sz="1600" dirty="0">
              <a:solidFill>
                <a:srgbClr val="6D6E71"/>
              </a:solidFill>
              <a:latin typeface="Calibri"/>
              <a:ea typeface="Calibri"/>
              <a:cs typeface="Calibri"/>
              <a:sym typeface="Calibri"/>
            </a:endParaRP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Minimera miljöpåverkan</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Stödja lokala ekonomier</a:t>
            </a:r>
            <a:endParaRPr lang="en-GB" sz="1600" dirty="0">
              <a:solidFill>
                <a:srgbClr val="6D6E71"/>
              </a:solidFill>
              <a:latin typeface="Calibri"/>
              <a:ea typeface="Calibri"/>
              <a:cs typeface="Calibri"/>
              <a:sym typeface="Calibri"/>
            </a:endParaRP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Förespråka förändring</a:t>
            </a:r>
          </a:p>
        </p:txBody>
      </p:sp>
      <p:sp>
        <p:nvSpPr>
          <p:cNvPr id="22" name="Google Shape;379;p64">
            <a:extLst>
              <a:ext uri="{FF2B5EF4-FFF2-40B4-BE49-F238E27FC236}">
                <a16:creationId xmlns:a16="http://schemas.microsoft.com/office/drawing/2014/main" id="{455CE728-C4AA-3D46-9B10-45685A960053}"/>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23" name="Google Shape;456;p68">
            <a:extLst>
              <a:ext uri="{FF2B5EF4-FFF2-40B4-BE49-F238E27FC236}">
                <a16:creationId xmlns:a16="http://schemas.microsoft.com/office/drawing/2014/main" id="{CB434859-CCC6-A869-A973-9A26736719A1}"/>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Ansvarsfull</a:t>
            </a:r>
            <a:r>
              <a:rPr lang="en-GB" sz="2400" dirty="0"/>
              <a:t> </a:t>
            </a:r>
            <a:r>
              <a:rPr lang="en-GB" sz="2400" dirty="0" err="1"/>
              <a:t>Turism</a:t>
            </a:r>
            <a:br>
              <a:rPr lang="en-GB" sz="2400" dirty="0"/>
            </a:br>
            <a:endParaRPr lang="en-GB" sz="2400" dirty="0"/>
          </a:p>
        </p:txBody>
      </p:sp>
      <p:sp>
        <p:nvSpPr>
          <p:cNvPr id="24" name="Google Shape;457;p68">
            <a:extLst>
              <a:ext uri="{FF2B5EF4-FFF2-40B4-BE49-F238E27FC236}">
                <a16:creationId xmlns:a16="http://schemas.microsoft.com/office/drawing/2014/main" id="{B6EFF5B6-37C0-2FC3-4D9A-493908D13D2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25" name="Google Shape;599;p72">
            <a:extLst>
              <a:ext uri="{FF2B5EF4-FFF2-40B4-BE49-F238E27FC236}">
                <a16:creationId xmlns:a16="http://schemas.microsoft.com/office/drawing/2014/main" id="{BCE6B0AB-4A16-013B-5373-CBBBD15B9039}"/>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941235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B94A492D-F508-D8B6-B5D8-05C4B14CC7E4}"/>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54E317F4-E5B0-778E-7165-07CF67B15D0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DA27AF25-D2A6-C8ED-A868-2824584E9F4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9AD41B0F-F739-362E-7B3D-1C035ABEDB75}"/>
              </a:ext>
            </a:extLst>
          </p:cNvPr>
          <p:cNvSpPr txBox="1">
            <a:spLocks noGrp="1"/>
          </p:cNvSpPr>
          <p:nvPr>
            <p:ph type="body" idx="1"/>
          </p:nvPr>
        </p:nvSpPr>
        <p:spPr>
          <a:xfrm>
            <a:off x="358628" y="1292036"/>
            <a:ext cx="8469997" cy="3511861"/>
          </a:xfrm>
          <a:prstGeom prst="rect">
            <a:avLst/>
          </a:prstGeom>
          <a:noFill/>
          <a:ln>
            <a:noFill/>
          </a:ln>
        </p:spPr>
        <p:txBody>
          <a:bodyPr spcFirstLastPara="1" wrap="square" lIns="91426" tIns="91426" rIns="91426" bIns="91426" numCol="2" anchor="t" anchorCtr="0">
            <a:noAutofit/>
          </a:bodyPr>
          <a:lstStyle/>
          <a:p>
            <a:pPr marL="0" indent="0">
              <a:lnSpc>
                <a:spcPct val="100000"/>
              </a:lnSpc>
            </a:pPr>
            <a:r>
              <a:rPr lang="en-GB" sz="1401" b="1" dirty="0"/>
              <a:t>Turistnäringen:</a:t>
            </a:r>
          </a:p>
          <a:p>
            <a:pPr marL="285750" indent="-285750">
              <a:lnSpc>
                <a:spcPct val="100000"/>
              </a:lnSpc>
              <a:buFont typeface="Wingdings" pitchFamily="2" charset="2"/>
              <a:buChar char="Ø"/>
            </a:pPr>
            <a:r>
              <a:rPr lang="en-GB" sz="1401" dirty="0"/>
              <a:t>Hur kan besöksnäringen prioritera hållbar utveckling och minimera sin miljömässiga och sociala påverkan?</a:t>
            </a:r>
          </a:p>
          <a:p>
            <a:pPr marL="285750" indent="-285750">
              <a:lnSpc>
                <a:spcPct val="100000"/>
              </a:lnSpc>
              <a:buFont typeface="Wingdings" pitchFamily="2" charset="2"/>
              <a:buChar char="Ø"/>
            </a:pPr>
            <a:r>
              <a:rPr lang="en-GB" sz="1401" dirty="0"/>
              <a:t>Vilka strategier kan turistnäringen implementera för att uppmuntra turister att engagera sig i ansvarsfull turismverksamhet?</a:t>
            </a:r>
          </a:p>
          <a:p>
            <a:pPr marL="285750" indent="-285750">
              <a:lnSpc>
                <a:spcPct val="100000"/>
              </a:lnSpc>
              <a:buFont typeface="Wingdings" pitchFamily="2" charset="2"/>
              <a:buChar char="Ø"/>
            </a:pPr>
            <a:r>
              <a:rPr lang="en-GB" sz="1401" dirty="0"/>
              <a:t>Varför är det viktigt för turistnäringen att investera i hållbar infrastruktur, och hur kan detta gynna värdsamhällena?</a:t>
            </a:r>
          </a:p>
          <a:p>
            <a:pPr marL="285750" indent="-285750">
              <a:lnSpc>
                <a:spcPct val="100000"/>
              </a:lnSpc>
              <a:buFont typeface="Wingdings" pitchFamily="2" charset="2"/>
              <a:buChar char="Ø"/>
            </a:pPr>
            <a:r>
              <a:rPr lang="en-GB" sz="1401" dirty="0"/>
              <a:t>Hur kan turistnäringen effektivt utbilda turister om vikten av hållbara turismmetoder?</a:t>
            </a:r>
          </a:p>
          <a:p>
            <a:pPr marL="0" indent="0">
              <a:lnSpc>
                <a:spcPct val="100000"/>
              </a:lnSpc>
            </a:pPr>
            <a:endParaRPr lang="en-GB" sz="1401" dirty="0"/>
          </a:p>
          <a:p>
            <a:pPr marL="0" indent="0">
              <a:lnSpc>
                <a:spcPct val="100000"/>
              </a:lnSpc>
            </a:pPr>
            <a:endParaRPr lang="en-GB" sz="1401" dirty="0"/>
          </a:p>
          <a:p>
            <a:pPr marL="0" indent="0">
              <a:lnSpc>
                <a:spcPct val="100000"/>
              </a:lnSpc>
            </a:pPr>
            <a:endParaRPr lang="en-GB" sz="1401" dirty="0"/>
          </a:p>
          <a:p>
            <a:pPr marL="0" indent="0">
              <a:lnSpc>
                <a:spcPct val="100000"/>
              </a:lnSpc>
            </a:pPr>
            <a:endParaRPr lang="en-GB" sz="1401" dirty="0"/>
          </a:p>
          <a:p>
            <a:pPr marL="0" indent="0">
              <a:lnSpc>
                <a:spcPct val="100000"/>
              </a:lnSpc>
            </a:pPr>
            <a:endParaRPr lang="en-GB" sz="1401" dirty="0"/>
          </a:p>
          <a:p>
            <a:pPr marL="0" indent="0">
              <a:lnSpc>
                <a:spcPct val="100000"/>
              </a:lnSpc>
            </a:pPr>
            <a:r>
              <a:rPr lang="en-GB" sz="1401" b="1" dirty="0"/>
              <a:t>Resenärer:</a:t>
            </a:r>
          </a:p>
          <a:p>
            <a:pPr marL="285750" indent="-285750">
              <a:lnSpc>
                <a:spcPct val="100000"/>
              </a:lnSpc>
              <a:buFont typeface="Wingdings" pitchFamily="2" charset="2"/>
              <a:buChar char="Ø"/>
            </a:pPr>
            <a:r>
              <a:rPr lang="en-GB" sz="1401" dirty="0"/>
              <a:t>Vilka kriterier kan resenärer använda för att välja boenden, researrangörer och aktiviteter som prioriterar hållbarhet?</a:t>
            </a:r>
          </a:p>
          <a:p>
            <a:pPr marL="285750" indent="-285750">
              <a:lnSpc>
                <a:spcPct val="100000"/>
              </a:lnSpc>
              <a:buFont typeface="Wingdings" pitchFamily="2" charset="2"/>
              <a:buChar char="Ø"/>
            </a:pPr>
            <a:r>
              <a:rPr lang="en-GB" sz="1401" dirty="0"/>
              <a:t>Varför är det viktigt för resenärer att lära sig om och respektera sederna, traditionerna och värderingarna på de platser de besöker?</a:t>
            </a:r>
          </a:p>
          <a:p>
            <a:pPr marL="285750" indent="-285750">
              <a:lnSpc>
                <a:spcPct val="100000"/>
              </a:lnSpc>
              <a:buFont typeface="Wingdings" pitchFamily="2" charset="2"/>
              <a:buChar char="Ø"/>
            </a:pPr>
            <a:r>
              <a:rPr lang="en-GB" sz="1401" dirty="0"/>
              <a:t>Vilka åtgärder kan resenärer vidta för att minimera sitt miljöavtryck när de reser?</a:t>
            </a:r>
          </a:p>
          <a:p>
            <a:pPr marL="285750" indent="-285750">
              <a:lnSpc>
                <a:spcPct val="100000"/>
              </a:lnSpc>
              <a:buFont typeface="Wingdings" pitchFamily="2" charset="2"/>
              <a:buChar char="Ø"/>
            </a:pPr>
            <a:r>
              <a:rPr lang="en-GB" sz="1401" dirty="0"/>
              <a:t>Hur kan resenärer bidra positivt till den ekonomiska utvecklingen i värdsamhällena genom sina köpbeslut?</a:t>
            </a:r>
          </a:p>
          <a:p>
            <a:pPr marL="285750" indent="-285750">
              <a:lnSpc>
                <a:spcPct val="100000"/>
              </a:lnSpc>
              <a:buFont typeface="Wingdings" pitchFamily="2" charset="2"/>
              <a:buChar char="Ø"/>
            </a:pPr>
            <a:r>
              <a:rPr lang="en-GB" sz="1401" dirty="0"/>
              <a:t>På vilka sätt kan resenärer förespråka ansvarsfulla turistmetoder och stödja initiativ som främjar hållbarhet inom turistnäringen?</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0531BF9D-AE0F-A4F4-49CF-A54B00C5B697}"/>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Övning: Reflektera och diskutera</a:t>
            </a:r>
          </a:p>
        </p:txBody>
      </p:sp>
      <p:sp>
        <p:nvSpPr>
          <p:cNvPr id="677" name="Google Shape;677;p17">
            <a:extLst>
              <a:ext uri="{FF2B5EF4-FFF2-40B4-BE49-F238E27FC236}">
                <a16:creationId xmlns:a16="http://schemas.microsoft.com/office/drawing/2014/main" id="{7D13728D-0CA5-E41F-D809-F34B7475C4D1}"/>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BBFF2E95-6A57-29BC-977D-D705DE2CFD6F}"/>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8A8EF95-191D-71C8-4AAD-3B797442CBA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F94D28DA-583B-2C88-1DF9-FF57A6EC921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668F647E-E1FB-7A02-7413-BFEC426499B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50785F63-9174-E4B7-4B13-D46936519987}"/>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4660FCE1-9C0F-7158-452A-98D3F67E9DB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94B25BA2-5793-62B8-0628-6BE84479766E}"/>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9CF1B8D8-73E8-F6B4-FFE2-320F04161BF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7EE499D2-2791-6A0D-DFCE-877B4FD194C9}"/>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4ABBB095-74E4-AF81-97EB-11B7EE5D647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CE844516-0AE9-E682-381B-C69FB6053AC1}"/>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917086B5-E329-EC54-B644-34A9777C6BFB}"/>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45D6924A-AD08-A496-164A-759616817E9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ABB3FFF-EF2D-C05E-04DA-FEBFC1A03355}"/>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D2DF669E-FCFB-9B0B-A927-0271CC58D3E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79F128FC-2A8A-0F4A-B79E-BEA520DA10F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sp>
        <p:nvSpPr>
          <p:cNvPr id="2" name="Google Shape;899;p81">
            <a:extLst>
              <a:ext uri="{FF2B5EF4-FFF2-40B4-BE49-F238E27FC236}">
                <a16:creationId xmlns:a16="http://schemas.microsoft.com/office/drawing/2014/main" id="{E53B36FB-D3D1-D7B0-33D8-DCDE1C619CF0}"/>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E.07</a:t>
            </a:r>
            <a:endParaRPr sz="3000" dirty="0">
              <a:solidFill>
                <a:srgbClr val="FF9934"/>
              </a:solidFill>
            </a:endParaRPr>
          </a:p>
        </p:txBody>
      </p:sp>
    </p:spTree>
    <p:extLst>
      <p:ext uri="{BB962C8B-B14F-4D97-AF65-F5344CB8AC3E}">
        <p14:creationId xmlns:p14="http://schemas.microsoft.com/office/powerpoint/2010/main" val="22066327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36</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7740919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97">
          <a:extLst>
            <a:ext uri="{FF2B5EF4-FFF2-40B4-BE49-F238E27FC236}">
              <a16:creationId xmlns:a16="http://schemas.microsoft.com/office/drawing/2014/main" id="{FBA3148B-C01D-359B-F27C-9018C478BAC7}"/>
            </a:ext>
          </a:extLst>
        </p:cNvPr>
        <p:cNvGrpSpPr/>
        <p:nvPr/>
      </p:nvGrpSpPr>
      <p:grpSpPr>
        <a:xfrm>
          <a:off x="0" y="0"/>
          <a:ext cx="0" cy="0"/>
          <a:chOff x="0" y="0"/>
          <a:chExt cx="0" cy="0"/>
        </a:xfrm>
      </p:grpSpPr>
      <p:sp>
        <p:nvSpPr>
          <p:cNvPr id="698" name="Google Shape;698;p75">
            <a:extLst>
              <a:ext uri="{FF2B5EF4-FFF2-40B4-BE49-F238E27FC236}">
                <a16:creationId xmlns:a16="http://schemas.microsoft.com/office/drawing/2014/main" id="{D6148144-AEDE-7C39-2C13-9E8D32508170}"/>
              </a:ext>
            </a:extLst>
          </p:cNvPr>
          <p:cNvSpPr/>
          <p:nvPr/>
        </p:nvSpPr>
        <p:spPr>
          <a:xfrm>
            <a:off x="2" y="7212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8A23D"/>
          </a:solidFill>
          <a:ln>
            <a:noFill/>
          </a:ln>
        </p:spPr>
        <p:txBody>
          <a:bodyPr spcFirstLastPara="1" wrap="square" lIns="91426" tIns="45700" rIns="91426" bIns="45700" anchor="ctr" anchorCtr="0">
            <a:noAutofit/>
          </a:bodyPr>
          <a:lstStyle/>
          <a:p>
            <a:pPr algn="ctr"/>
            <a:endParaRPr sz="1401">
              <a:solidFill>
                <a:srgbClr val="8ECC4E"/>
              </a:solidFill>
            </a:endParaRPr>
          </a:p>
        </p:txBody>
      </p:sp>
      <p:sp>
        <p:nvSpPr>
          <p:cNvPr id="699" name="Google Shape;699;p75">
            <a:extLst>
              <a:ext uri="{FF2B5EF4-FFF2-40B4-BE49-F238E27FC236}">
                <a16:creationId xmlns:a16="http://schemas.microsoft.com/office/drawing/2014/main" id="{F8463F56-7B98-8218-D8D2-62BBE83203D9}"/>
              </a:ext>
            </a:extLst>
          </p:cNvPr>
          <p:cNvSpPr/>
          <p:nvPr/>
        </p:nvSpPr>
        <p:spPr>
          <a:xfrm flipH="1">
            <a:off x="5103662" y="-157340"/>
            <a:ext cx="4220762" cy="4220764"/>
          </a:xfrm>
          <a:prstGeom prst="ellipse">
            <a:avLst/>
          </a:prstGeom>
          <a:blipFill rotWithShape="1">
            <a:blip r:embed="rId3">
              <a:alphaModFix/>
            </a:blip>
            <a:stretch>
              <a:fillRect l="-24998" r="-28836" b="-2558"/>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700" name="Google Shape;700;p75">
            <a:extLst>
              <a:ext uri="{FF2B5EF4-FFF2-40B4-BE49-F238E27FC236}">
                <a16:creationId xmlns:a16="http://schemas.microsoft.com/office/drawing/2014/main" id="{FB89DF2E-D493-EEED-417C-161C4796A139}"/>
              </a:ext>
            </a:extLst>
          </p:cNvPr>
          <p:cNvSpPr txBox="1"/>
          <p:nvPr/>
        </p:nvSpPr>
        <p:spPr>
          <a:xfrm>
            <a:off x="1268152" y="1784142"/>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a:solidFill>
                  <a:schemeClr val="lt1"/>
                </a:solidFill>
                <a:latin typeface="Calibri"/>
                <a:ea typeface="Calibri"/>
                <a:cs typeface="Calibri"/>
                <a:sym typeface="Calibri"/>
              </a:rPr>
              <a:t>Hållbar Turism</a:t>
            </a:r>
            <a:endParaRPr lang="sv-SE" sz="1401" dirty="0"/>
          </a:p>
          <a:p>
            <a:pPr>
              <a:lnSpc>
                <a:spcPct val="80444"/>
              </a:lnSpc>
            </a:pPr>
            <a:endParaRPr lang="sv-SE" sz="4500" dirty="0">
              <a:solidFill>
                <a:schemeClr val="lt1"/>
              </a:solidFill>
              <a:latin typeface="Calibri"/>
              <a:ea typeface="Calibri"/>
              <a:cs typeface="Calibri"/>
              <a:sym typeface="Calibri"/>
            </a:endParaRPr>
          </a:p>
        </p:txBody>
      </p:sp>
      <p:sp>
        <p:nvSpPr>
          <p:cNvPr id="701" name="Google Shape;701;p75">
            <a:extLst>
              <a:ext uri="{FF2B5EF4-FFF2-40B4-BE49-F238E27FC236}">
                <a16:creationId xmlns:a16="http://schemas.microsoft.com/office/drawing/2014/main" id="{5CDE62F0-62A4-8637-384F-522A9B8C4A0C}"/>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cs typeface="Calibri"/>
                <a:sym typeface="Calibri"/>
              </a:rPr>
              <a:t>1C</a:t>
            </a:r>
            <a:endParaRPr sz="1401"/>
          </a:p>
        </p:txBody>
      </p:sp>
      <p:cxnSp>
        <p:nvCxnSpPr>
          <p:cNvPr id="702" name="Google Shape;702;p75">
            <a:extLst>
              <a:ext uri="{FF2B5EF4-FFF2-40B4-BE49-F238E27FC236}">
                <a16:creationId xmlns:a16="http://schemas.microsoft.com/office/drawing/2014/main" id="{AD06D64E-D376-B1BC-4B44-EE08FC9579FE}"/>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703" name="Google Shape;703;p75">
            <a:extLst>
              <a:ext uri="{FF2B5EF4-FFF2-40B4-BE49-F238E27FC236}">
                <a16:creationId xmlns:a16="http://schemas.microsoft.com/office/drawing/2014/main" id="{7C752CD3-59B8-93EB-F304-7D86102DDF7D}"/>
              </a:ext>
            </a:extLst>
          </p:cNvPr>
          <p:cNvSpPr/>
          <p:nvPr/>
        </p:nvSpPr>
        <p:spPr>
          <a:xfrm>
            <a:off x="4821116" y="-461273"/>
            <a:ext cx="4807242" cy="4807242"/>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704" name="Google Shape;704;p75">
            <a:extLst>
              <a:ext uri="{FF2B5EF4-FFF2-40B4-BE49-F238E27FC236}">
                <a16:creationId xmlns:a16="http://schemas.microsoft.com/office/drawing/2014/main" id="{4C05C669-D137-3DFB-4AE9-77631080995F}"/>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37</a:t>
            </a:fld>
            <a:endParaRPr sz="1600">
              <a:solidFill>
                <a:srgbClr val="8AC03B"/>
              </a:solidFill>
              <a:latin typeface="Calibri"/>
              <a:ea typeface="Calibri"/>
              <a:cs typeface="Calibri"/>
              <a:sym typeface="Calibri"/>
            </a:endParaRPr>
          </a:p>
        </p:txBody>
      </p:sp>
      <p:grpSp>
        <p:nvGrpSpPr>
          <p:cNvPr id="706" name="Google Shape;706;p75">
            <a:extLst>
              <a:ext uri="{FF2B5EF4-FFF2-40B4-BE49-F238E27FC236}">
                <a16:creationId xmlns:a16="http://schemas.microsoft.com/office/drawing/2014/main" id="{CF581B8B-DA2F-871E-F462-CFE7349E98E8}"/>
              </a:ext>
            </a:extLst>
          </p:cNvPr>
          <p:cNvGrpSpPr/>
          <p:nvPr/>
        </p:nvGrpSpPr>
        <p:grpSpPr>
          <a:xfrm>
            <a:off x="286440" y="3079787"/>
            <a:ext cx="1792119" cy="1883262"/>
            <a:chOff x="14597956" y="5536700"/>
            <a:chExt cx="1074543" cy="1196714"/>
          </a:xfrm>
        </p:grpSpPr>
        <p:grpSp>
          <p:nvGrpSpPr>
            <p:cNvPr id="707" name="Google Shape;707;p75">
              <a:extLst>
                <a:ext uri="{FF2B5EF4-FFF2-40B4-BE49-F238E27FC236}">
                  <a16:creationId xmlns:a16="http://schemas.microsoft.com/office/drawing/2014/main" id="{4510276A-F954-94C9-634B-0875BC6829AA}"/>
                </a:ext>
              </a:extLst>
            </p:cNvPr>
            <p:cNvGrpSpPr/>
            <p:nvPr/>
          </p:nvGrpSpPr>
          <p:grpSpPr>
            <a:xfrm>
              <a:off x="14937980" y="5958682"/>
              <a:ext cx="402748" cy="402201"/>
              <a:chOff x="14937980" y="5958682"/>
              <a:chExt cx="402748" cy="402201"/>
            </a:xfrm>
          </p:grpSpPr>
          <p:sp>
            <p:nvSpPr>
              <p:cNvPr id="708" name="Google Shape;708;p75">
                <a:extLst>
                  <a:ext uri="{FF2B5EF4-FFF2-40B4-BE49-F238E27FC236}">
                    <a16:creationId xmlns:a16="http://schemas.microsoft.com/office/drawing/2014/main" id="{54C8FF96-E5AE-8BE7-EFA1-3B2EA086F8B2}"/>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09" name="Google Shape;709;p75">
                <a:extLst>
                  <a:ext uri="{FF2B5EF4-FFF2-40B4-BE49-F238E27FC236}">
                    <a16:creationId xmlns:a16="http://schemas.microsoft.com/office/drawing/2014/main" id="{9F21998C-EBF7-F279-1281-207B15EBC0EB}"/>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0" name="Google Shape;710;p75">
                <a:extLst>
                  <a:ext uri="{FF2B5EF4-FFF2-40B4-BE49-F238E27FC236}">
                    <a16:creationId xmlns:a16="http://schemas.microsoft.com/office/drawing/2014/main" id="{B9DB55B8-5DCF-B727-EFE1-234AFAFC57CE}"/>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1" name="Google Shape;711;p75">
                <a:extLst>
                  <a:ext uri="{FF2B5EF4-FFF2-40B4-BE49-F238E27FC236}">
                    <a16:creationId xmlns:a16="http://schemas.microsoft.com/office/drawing/2014/main" id="{B40BB591-115F-569C-8365-EC9A72E8FC79}"/>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2" name="Google Shape;712;p75">
                <a:extLst>
                  <a:ext uri="{FF2B5EF4-FFF2-40B4-BE49-F238E27FC236}">
                    <a16:creationId xmlns:a16="http://schemas.microsoft.com/office/drawing/2014/main" id="{A007AE07-6441-8949-FD50-E8EAF90CECD4}"/>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3" name="Google Shape;713;p75">
                <a:extLst>
                  <a:ext uri="{FF2B5EF4-FFF2-40B4-BE49-F238E27FC236}">
                    <a16:creationId xmlns:a16="http://schemas.microsoft.com/office/drawing/2014/main" id="{D4DCB584-CBB8-9C80-DD0C-E3ED6FD37F4E}"/>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grpSp>
          <p:nvGrpSpPr>
            <p:cNvPr id="714" name="Google Shape;714;p75">
              <a:extLst>
                <a:ext uri="{FF2B5EF4-FFF2-40B4-BE49-F238E27FC236}">
                  <a16:creationId xmlns:a16="http://schemas.microsoft.com/office/drawing/2014/main" id="{F766DEC5-6C65-0597-EE3B-50E2916786A9}"/>
                </a:ext>
              </a:extLst>
            </p:cNvPr>
            <p:cNvGrpSpPr/>
            <p:nvPr/>
          </p:nvGrpSpPr>
          <p:grpSpPr>
            <a:xfrm>
              <a:off x="15031979" y="5536700"/>
              <a:ext cx="217988" cy="375827"/>
              <a:chOff x="15031979" y="5536700"/>
              <a:chExt cx="217988" cy="375827"/>
            </a:xfrm>
          </p:grpSpPr>
          <p:grpSp>
            <p:nvGrpSpPr>
              <p:cNvPr id="715" name="Google Shape;715;p75">
                <a:extLst>
                  <a:ext uri="{FF2B5EF4-FFF2-40B4-BE49-F238E27FC236}">
                    <a16:creationId xmlns:a16="http://schemas.microsoft.com/office/drawing/2014/main" id="{019EC7F8-A3B8-0A6C-EA72-35F8107AB81B}"/>
                  </a:ext>
                </a:extLst>
              </p:cNvPr>
              <p:cNvGrpSpPr/>
              <p:nvPr/>
            </p:nvGrpSpPr>
            <p:grpSpPr>
              <a:xfrm>
                <a:off x="15031979" y="5536700"/>
                <a:ext cx="217988" cy="375827"/>
                <a:chOff x="15031979" y="5536700"/>
                <a:chExt cx="217988" cy="375827"/>
              </a:xfrm>
            </p:grpSpPr>
            <p:sp>
              <p:nvSpPr>
                <p:cNvPr id="716" name="Google Shape;716;p75">
                  <a:extLst>
                    <a:ext uri="{FF2B5EF4-FFF2-40B4-BE49-F238E27FC236}">
                      <a16:creationId xmlns:a16="http://schemas.microsoft.com/office/drawing/2014/main" id="{BFAEB384-2AC5-5D29-E175-3AB45B59287A}"/>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17" name="Google Shape;717;p75">
                  <a:extLst>
                    <a:ext uri="{FF2B5EF4-FFF2-40B4-BE49-F238E27FC236}">
                      <a16:creationId xmlns:a16="http://schemas.microsoft.com/office/drawing/2014/main" id="{EA31E76E-FAFF-03C5-B79E-F372F07DC6E1}"/>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18" name="Google Shape;718;p75">
                <a:extLst>
                  <a:ext uri="{FF2B5EF4-FFF2-40B4-BE49-F238E27FC236}">
                    <a16:creationId xmlns:a16="http://schemas.microsoft.com/office/drawing/2014/main" id="{9EB27F45-1CEE-6724-1CE9-12FF70AC2CFC}"/>
                  </a:ext>
                </a:extLst>
              </p:cNvPr>
              <p:cNvGrpSpPr/>
              <p:nvPr/>
            </p:nvGrpSpPr>
            <p:grpSpPr>
              <a:xfrm>
                <a:off x="15065077" y="5648789"/>
                <a:ext cx="150204" cy="47802"/>
                <a:chOff x="15065077" y="5648789"/>
                <a:chExt cx="150204" cy="47802"/>
              </a:xfrm>
            </p:grpSpPr>
            <p:sp>
              <p:nvSpPr>
                <p:cNvPr id="719" name="Google Shape;719;p75">
                  <a:extLst>
                    <a:ext uri="{FF2B5EF4-FFF2-40B4-BE49-F238E27FC236}">
                      <a16:creationId xmlns:a16="http://schemas.microsoft.com/office/drawing/2014/main" id="{BB41A671-DF20-BC8C-EEDA-5720D056BF1E}"/>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0" name="Google Shape;720;p75">
                  <a:extLst>
                    <a:ext uri="{FF2B5EF4-FFF2-40B4-BE49-F238E27FC236}">
                      <a16:creationId xmlns:a16="http://schemas.microsoft.com/office/drawing/2014/main" id="{8AC393DF-F653-7FF7-23AF-0614666B1F72}"/>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21" name="Google Shape;721;p75">
                <a:extLst>
                  <a:ext uri="{FF2B5EF4-FFF2-40B4-BE49-F238E27FC236}">
                    <a16:creationId xmlns:a16="http://schemas.microsoft.com/office/drawing/2014/main" id="{5529DD7B-D651-EC6B-C844-8C7941A85E39}"/>
                  </a:ext>
                </a:extLst>
              </p:cNvPr>
              <p:cNvGrpSpPr/>
              <p:nvPr/>
            </p:nvGrpSpPr>
            <p:grpSpPr>
              <a:xfrm>
                <a:off x="15033715" y="5731207"/>
                <a:ext cx="212928" cy="69231"/>
                <a:chOff x="15033715" y="5731207"/>
                <a:chExt cx="212928" cy="69231"/>
              </a:xfrm>
            </p:grpSpPr>
            <p:sp>
              <p:nvSpPr>
                <p:cNvPr id="722" name="Google Shape;722;p75">
                  <a:extLst>
                    <a:ext uri="{FF2B5EF4-FFF2-40B4-BE49-F238E27FC236}">
                      <a16:creationId xmlns:a16="http://schemas.microsoft.com/office/drawing/2014/main" id="{5807DEF1-AD49-91F7-8583-D9E006FB2FC7}"/>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3" name="Google Shape;723;p75">
                  <a:extLst>
                    <a:ext uri="{FF2B5EF4-FFF2-40B4-BE49-F238E27FC236}">
                      <a16:creationId xmlns:a16="http://schemas.microsoft.com/office/drawing/2014/main" id="{3DBA3E31-2AC4-C466-1B3D-89E6AEBA084E}"/>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sp>
          <p:nvSpPr>
            <p:cNvPr id="724" name="Google Shape;724;p75">
              <a:extLst>
                <a:ext uri="{FF2B5EF4-FFF2-40B4-BE49-F238E27FC236}">
                  <a16:creationId xmlns:a16="http://schemas.microsoft.com/office/drawing/2014/main" id="{52C11CA1-B455-8EE9-7D24-D8A444A4EAC7}"/>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5" name="Google Shape;725;p75">
              <a:extLst>
                <a:ext uri="{FF2B5EF4-FFF2-40B4-BE49-F238E27FC236}">
                  <a16:creationId xmlns:a16="http://schemas.microsoft.com/office/drawing/2014/main" id="{65790AF1-7A5C-9200-5912-F015CE099ED3}"/>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726" name="Google Shape;726;p75">
              <a:extLst>
                <a:ext uri="{FF2B5EF4-FFF2-40B4-BE49-F238E27FC236}">
                  <a16:creationId xmlns:a16="http://schemas.microsoft.com/office/drawing/2014/main" id="{3C31E8CD-C330-16C2-0136-2363A431E069}"/>
                </a:ext>
              </a:extLst>
            </p:cNvPr>
            <p:cNvGrpSpPr/>
            <p:nvPr/>
          </p:nvGrpSpPr>
          <p:grpSpPr>
            <a:xfrm>
              <a:off x="14597956" y="5994946"/>
              <a:ext cx="226132" cy="329673"/>
              <a:chOff x="14597956" y="5994946"/>
              <a:chExt cx="226132" cy="329673"/>
            </a:xfrm>
          </p:grpSpPr>
          <p:sp>
            <p:nvSpPr>
              <p:cNvPr id="727" name="Google Shape;727;p75">
                <a:extLst>
                  <a:ext uri="{FF2B5EF4-FFF2-40B4-BE49-F238E27FC236}">
                    <a16:creationId xmlns:a16="http://schemas.microsoft.com/office/drawing/2014/main" id="{656D7ADC-D211-2F37-E3CE-B33209940D7B}"/>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28" name="Google Shape;728;p75">
                <a:extLst>
                  <a:ext uri="{FF2B5EF4-FFF2-40B4-BE49-F238E27FC236}">
                    <a16:creationId xmlns:a16="http://schemas.microsoft.com/office/drawing/2014/main" id="{1806BA99-C797-D356-DAE7-1211E5E440D1}"/>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sp>
          <p:nvSpPr>
            <p:cNvPr id="729" name="Google Shape;729;p75">
              <a:extLst>
                <a:ext uri="{FF2B5EF4-FFF2-40B4-BE49-F238E27FC236}">
                  <a16:creationId xmlns:a16="http://schemas.microsoft.com/office/drawing/2014/main" id="{D4FF3D67-D2D6-58E0-5C38-683E23EE2726}"/>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0" name="Google Shape;730;p75">
              <a:extLst>
                <a:ext uri="{FF2B5EF4-FFF2-40B4-BE49-F238E27FC236}">
                  <a16:creationId xmlns:a16="http://schemas.microsoft.com/office/drawing/2014/main" id="{EC68248B-FE80-C492-E535-8953C303F189}"/>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1" name="Google Shape;731;p75">
              <a:extLst>
                <a:ext uri="{FF2B5EF4-FFF2-40B4-BE49-F238E27FC236}">
                  <a16:creationId xmlns:a16="http://schemas.microsoft.com/office/drawing/2014/main" id="{84FFDB87-AEE3-B50D-6EB2-A773D170139D}"/>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2" name="Google Shape;732;p75">
              <a:extLst>
                <a:ext uri="{FF2B5EF4-FFF2-40B4-BE49-F238E27FC236}">
                  <a16:creationId xmlns:a16="http://schemas.microsoft.com/office/drawing/2014/main" id="{A531C63D-0445-0018-0309-7C1EF308426D}"/>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3" name="Google Shape;733;p75">
              <a:extLst>
                <a:ext uri="{FF2B5EF4-FFF2-40B4-BE49-F238E27FC236}">
                  <a16:creationId xmlns:a16="http://schemas.microsoft.com/office/drawing/2014/main" id="{33154ABF-31E6-9E97-336E-71A3DE85387A}"/>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4" name="Google Shape;734;p75">
              <a:extLst>
                <a:ext uri="{FF2B5EF4-FFF2-40B4-BE49-F238E27FC236}">
                  <a16:creationId xmlns:a16="http://schemas.microsoft.com/office/drawing/2014/main" id="{F2BCBD6A-B929-7CA6-0488-62F2F11DB164}"/>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5" name="Google Shape;735;p75">
              <a:extLst>
                <a:ext uri="{FF2B5EF4-FFF2-40B4-BE49-F238E27FC236}">
                  <a16:creationId xmlns:a16="http://schemas.microsoft.com/office/drawing/2014/main" id="{5C9BC01F-E232-C7DC-9FB1-C97B8E9CECF8}"/>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6" name="Google Shape;736;p75">
              <a:extLst>
                <a:ext uri="{FF2B5EF4-FFF2-40B4-BE49-F238E27FC236}">
                  <a16:creationId xmlns:a16="http://schemas.microsoft.com/office/drawing/2014/main" id="{2EEA981B-55D2-3444-1A7E-B194EC23324C}"/>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pic>
        <p:nvPicPr>
          <p:cNvPr id="2" name="Google Shape;417;p67">
            <a:extLst>
              <a:ext uri="{FF2B5EF4-FFF2-40B4-BE49-F238E27FC236}">
                <a16:creationId xmlns:a16="http://schemas.microsoft.com/office/drawing/2014/main" id="{BE7F9F01-540F-A999-1C88-6982BF4C5678}"/>
              </a:ext>
            </a:extLst>
          </p:cNvPr>
          <p:cNvPicPr preferRelativeResize="0"/>
          <p:nvPr/>
        </p:nvPicPr>
        <p:blipFill rotWithShape="1">
          <a:blip r:embed="rId4">
            <a:alphaModFix amt="70000"/>
          </a:blip>
          <a:srcRect/>
          <a:stretch/>
        </p:blipFill>
        <p:spPr>
          <a:xfrm rot="-3551750">
            <a:off x="6886278" y="1430002"/>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extLst>
      <p:ext uri="{BB962C8B-B14F-4D97-AF65-F5344CB8AC3E}">
        <p14:creationId xmlns:p14="http://schemas.microsoft.com/office/powerpoint/2010/main" val="1471680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D7AF70C4-A21C-C460-BB3A-F4AFB7D00855}"/>
            </a:ext>
          </a:extLst>
        </p:cNvPr>
        <p:cNvGrpSpPr/>
        <p:nvPr/>
      </p:nvGrpSpPr>
      <p:grpSpPr>
        <a:xfrm>
          <a:off x="0" y="0"/>
          <a:ext cx="0" cy="0"/>
          <a:chOff x="0" y="0"/>
          <a:chExt cx="0" cy="0"/>
        </a:xfrm>
      </p:grpSpPr>
      <p:sp>
        <p:nvSpPr>
          <p:cNvPr id="745" name="Google Shape;745;p76">
            <a:extLst>
              <a:ext uri="{FF2B5EF4-FFF2-40B4-BE49-F238E27FC236}">
                <a16:creationId xmlns:a16="http://schemas.microsoft.com/office/drawing/2014/main" id="{94C6BAEE-2F66-E597-B386-787322A3CF89}"/>
              </a:ext>
            </a:extLst>
          </p:cNvPr>
          <p:cNvSpPr txBox="1"/>
          <p:nvPr/>
        </p:nvSpPr>
        <p:spPr>
          <a:xfrm>
            <a:off x="2565460" y="2433498"/>
            <a:ext cx="6375341" cy="2180044"/>
          </a:xfrm>
          <a:prstGeom prst="rect">
            <a:avLst/>
          </a:prstGeom>
          <a:noFill/>
          <a:ln>
            <a:noFill/>
          </a:ln>
        </p:spPr>
        <p:txBody>
          <a:bodyPr spcFirstLastPara="1" wrap="square" lIns="91426" tIns="45700" rIns="91426" bIns="45700" anchor="t" anchorCtr="0">
            <a:spAutoFit/>
          </a:bodyPr>
          <a:lstStyle/>
          <a:p>
            <a:pPr marL="12701" marR="50799">
              <a:lnSpc>
                <a:spcPct val="105714"/>
              </a:lnSpc>
            </a:pPr>
            <a:r>
              <a:rPr lang="en-GB" sz="1600" b="1" dirty="0">
                <a:solidFill>
                  <a:srgbClr val="6D6E71"/>
                </a:solidFill>
                <a:latin typeface="Calibri"/>
                <a:ea typeface="Calibri"/>
                <a:cs typeface="Calibri"/>
                <a:sym typeface="Calibri"/>
              </a:rPr>
              <a:t>Riktlinjer och förvaltningsmetoder för utveckling av hållbar turism</a:t>
            </a:r>
          </a:p>
          <a:p>
            <a:pPr marL="12701" marR="50799">
              <a:lnSpc>
                <a:spcPct val="105714"/>
              </a:lnSpc>
            </a:pPr>
            <a:endParaRPr lang="en-GB" sz="1600" dirty="0">
              <a:solidFill>
                <a:srgbClr val="6D6E71"/>
              </a:solidFill>
              <a:latin typeface="Calibri"/>
              <a:ea typeface="Calibri"/>
              <a:cs typeface="Calibri"/>
              <a:sym typeface="Calibri"/>
            </a:endParaRPr>
          </a:p>
          <a:p>
            <a:pPr marL="12701" marR="50799">
              <a:lnSpc>
                <a:spcPct val="105714"/>
              </a:lnSpc>
            </a:pPr>
            <a:r>
              <a:rPr lang="en-GB" sz="1600" dirty="0">
                <a:solidFill>
                  <a:srgbClr val="6D6E71"/>
                </a:solidFill>
                <a:latin typeface="Calibri"/>
                <a:ea typeface="Calibri"/>
                <a:cs typeface="Calibri"/>
                <a:sym typeface="Calibri"/>
              </a:rPr>
              <a:t>Hållbar turismutveckling kräver ett informerat deltagande av alla berörda parter, liksom ett starkt politiskt ledarskap för att säkerställa ett brett deltagande och konsensusbyggande. Att uppnå hållbar turism är en kontinuerlig process som kräver ständig övervakning av effekterna och införande av nödvändiga förebyggande och/eller korrigerande åtgärder när så är nödvändigt.</a:t>
            </a:r>
          </a:p>
        </p:txBody>
      </p:sp>
      <p:sp>
        <p:nvSpPr>
          <p:cNvPr id="746" name="Google Shape;746;p76">
            <a:extLst>
              <a:ext uri="{FF2B5EF4-FFF2-40B4-BE49-F238E27FC236}">
                <a16:creationId xmlns:a16="http://schemas.microsoft.com/office/drawing/2014/main" id="{01B95ABE-A393-9143-E109-F269C0B70F9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38</a:t>
            </a:fld>
            <a:endParaRPr/>
          </a:p>
        </p:txBody>
      </p:sp>
      <p:sp>
        <p:nvSpPr>
          <p:cNvPr id="2" name="Google Shape;594;p72">
            <a:extLst>
              <a:ext uri="{FF2B5EF4-FFF2-40B4-BE49-F238E27FC236}">
                <a16:creationId xmlns:a16="http://schemas.microsoft.com/office/drawing/2014/main" id="{41761740-EA20-18BD-9F28-EA54A45F353C}"/>
              </a:ext>
            </a:extLst>
          </p:cNvPr>
          <p:cNvSpPr txBox="1">
            <a:spLocks/>
          </p:cNvSpPr>
          <p:nvPr/>
        </p:nvSpPr>
        <p:spPr>
          <a:xfrm>
            <a:off x="2565461" y="487269"/>
            <a:ext cx="6223768"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t>Vad är det vi pratar om?</a:t>
            </a:r>
          </a:p>
        </p:txBody>
      </p:sp>
      <p:sp>
        <p:nvSpPr>
          <p:cNvPr id="3" name="Google Shape;344;p3">
            <a:extLst>
              <a:ext uri="{FF2B5EF4-FFF2-40B4-BE49-F238E27FC236}">
                <a16:creationId xmlns:a16="http://schemas.microsoft.com/office/drawing/2014/main" id="{DFC13F0B-C1A9-548A-DBE0-7317BB071D72}"/>
              </a:ext>
            </a:extLst>
          </p:cNvPr>
          <p:cNvSpPr/>
          <p:nvPr/>
        </p:nvSpPr>
        <p:spPr>
          <a:xfrm>
            <a:off x="2652608" y="1142165"/>
            <a:ext cx="6095290"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D6E71"/>
                </a:solidFill>
                <a:latin typeface="Calibri" panose="020F0502020204030204" pitchFamily="34" charset="0"/>
                <a:cs typeface="Calibri" panose="020F0502020204030204" pitchFamily="34" charset="0"/>
              </a:rPr>
              <a:t>En turism som tar full hänsyn till sina nuvarande och framtida ekonomiska, sociala och miljömässiga konsekvenser och som tillgodoser besökarnas, industrins, miljöns och värdsamhällenas behov.</a:t>
            </a:r>
          </a:p>
          <a:p>
            <a:endParaRPr lang="en-GB" sz="1600" dirty="0">
              <a:solidFill>
                <a:schemeClr val="bg1"/>
              </a:solidFill>
              <a:latin typeface="Calibri" panose="020F0502020204030204" pitchFamily="34" charset="0"/>
              <a:cs typeface="Calibri" panose="020F0502020204030204" pitchFamily="34" charset="0"/>
            </a:endParaRPr>
          </a:p>
        </p:txBody>
      </p:sp>
      <p:sp>
        <p:nvSpPr>
          <p:cNvPr id="5" name="textruta 4">
            <a:extLst>
              <a:ext uri="{FF2B5EF4-FFF2-40B4-BE49-F238E27FC236}">
                <a16:creationId xmlns:a16="http://schemas.microsoft.com/office/drawing/2014/main" id="{BCB60BDA-90AC-C4BE-1962-8C51945A3812}"/>
              </a:ext>
            </a:extLst>
          </p:cNvPr>
          <p:cNvSpPr txBox="1"/>
          <p:nvPr/>
        </p:nvSpPr>
        <p:spPr>
          <a:xfrm>
            <a:off x="2565461" y="2057728"/>
            <a:ext cx="4228998" cy="369332"/>
          </a:xfrm>
          <a:prstGeom prst="rect">
            <a:avLst/>
          </a:prstGeom>
          <a:noFill/>
        </p:spPr>
        <p:txBody>
          <a:bodyPr wrap="square">
            <a:spAutoFit/>
          </a:bodyPr>
          <a:lstStyle/>
          <a:p>
            <a:r>
              <a:rPr lang="en-GB" sz="1800" b="1" dirty="0">
                <a:solidFill>
                  <a:srgbClr val="FF9934"/>
                </a:solidFill>
                <a:latin typeface="Calibri" panose="020F0502020204030204" pitchFamily="34" charset="0"/>
                <a:cs typeface="Calibri" panose="020F0502020204030204" pitchFamily="34" charset="0"/>
              </a:rPr>
              <a:t>Hur?</a:t>
            </a:r>
          </a:p>
        </p:txBody>
      </p:sp>
      <p:sp>
        <p:nvSpPr>
          <p:cNvPr id="6" name="Platshållare för text 5">
            <a:extLst>
              <a:ext uri="{FF2B5EF4-FFF2-40B4-BE49-F238E27FC236}">
                <a16:creationId xmlns:a16="http://schemas.microsoft.com/office/drawing/2014/main" id="{8C453D9C-A073-024D-EE6A-AD0DE7B9E6B7}"/>
              </a:ext>
            </a:extLst>
          </p:cNvPr>
          <p:cNvSpPr>
            <a:spLocks noGrp="1"/>
          </p:cNvSpPr>
          <p:nvPr>
            <p:ph type="body" idx="1"/>
          </p:nvPr>
        </p:nvSpPr>
        <p:spPr/>
        <p:txBody>
          <a:bodyPr/>
          <a:lstStyle/>
          <a:p>
            <a:endParaRPr lang="sv-SE"/>
          </a:p>
        </p:txBody>
      </p:sp>
      <p:sp>
        <p:nvSpPr>
          <p:cNvPr id="8" name="Platshållare för text 7">
            <a:extLst>
              <a:ext uri="{FF2B5EF4-FFF2-40B4-BE49-F238E27FC236}">
                <a16:creationId xmlns:a16="http://schemas.microsoft.com/office/drawing/2014/main" id="{72C43DCE-FABB-BE13-FB6B-1E4D467C6D54}"/>
              </a:ext>
            </a:extLst>
          </p:cNvPr>
          <p:cNvSpPr>
            <a:spLocks noGrp="1"/>
          </p:cNvSpPr>
          <p:nvPr>
            <p:ph type="body" idx="2"/>
          </p:nvPr>
        </p:nvSpPr>
        <p:spPr/>
        <p:txBody>
          <a:bodyPr/>
          <a:lstStyle/>
          <a:p>
            <a:endParaRPr lang="sv-SE" dirty="0"/>
          </a:p>
        </p:txBody>
      </p:sp>
      <p:sp>
        <p:nvSpPr>
          <p:cNvPr id="9" name="Google Shape;379;p64">
            <a:extLst>
              <a:ext uri="{FF2B5EF4-FFF2-40B4-BE49-F238E27FC236}">
                <a16:creationId xmlns:a16="http://schemas.microsoft.com/office/drawing/2014/main" id="{AC60D34B-5221-57AD-272F-30BC6A51887F}"/>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10" name="Google Shape;456;p68">
            <a:extLst>
              <a:ext uri="{FF2B5EF4-FFF2-40B4-BE49-F238E27FC236}">
                <a16:creationId xmlns:a16="http://schemas.microsoft.com/office/drawing/2014/main" id="{AB8BEF4C-0887-48DE-FB66-EB891DEAE3BD}"/>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Hållbar</a:t>
            </a:r>
          </a:p>
          <a:p>
            <a:pPr marL="0" indent="0">
              <a:lnSpc>
                <a:spcPct val="82058"/>
              </a:lnSpc>
            </a:pPr>
            <a:r>
              <a:rPr lang="en-GB" sz="2400" dirty="0"/>
              <a:t>Turism</a:t>
            </a:r>
          </a:p>
        </p:txBody>
      </p:sp>
      <p:sp>
        <p:nvSpPr>
          <p:cNvPr id="11" name="Google Shape;457;p68">
            <a:extLst>
              <a:ext uri="{FF2B5EF4-FFF2-40B4-BE49-F238E27FC236}">
                <a16:creationId xmlns:a16="http://schemas.microsoft.com/office/drawing/2014/main" id="{000F6789-B6AB-A135-9AE7-91D70156AB3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12" name="Google Shape;599;p72">
            <a:extLst>
              <a:ext uri="{FF2B5EF4-FFF2-40B4-BE49-F238E27FC236}">
                <a16:creationId xmlns:a16="http://schemas.microsoft.com/office/drawing/2014/main" id="{454F7A29-756D-6E65-E6CF-7C95FAA6E8E2}"/>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5301369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6AD052BB-3B5B-6974-99B8-D745528606D1}"/>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B33F72B3-B187-9BAC-DE64-AA0F988DB80F}"/>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B6D113D6-FA2F-7D7C-A11F-16653D6A905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52B4FD91-C38C-E80F-34D4-F2D72338445C}"/>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1" dirty="0"/>
              <a:t>Varför är det viktigt för alla relevanta intressenter att delta i utvecklingen av hållbar turism?</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Hur kan du övervaka effekterna av din turistverksamhet och vid behov vidta korrigerande åtgärder?</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Vilka åtgärder kan du vidta för att säkerställa en hög nivå av tillfredsställelse för dig själv som turist samtidigt som du följer hållbara metoder?</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Hur kan du öka medvetenheten om hållbarhetsfrågor bland andra turister och främja hållbara turismmetoder?</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Kan du ge exempel på hur du personligen har bidragit till att bevara naturarvet och den biologiska mångfalden under dina resor?</a:t>
            </a:r>
          </a:p>
        </p:txBody>
      </p:sp>
      <p:sp>
        <p:nvSpPr>
          <p:cNvPr id="675" name="Google Shape;675;p17">
            <a:extLst>
              <a:ext uri="{FF2B5EF4-FFF2-40B4-BE49-F238E27FC236}">
                <a16:creationId xmlns:a16="http://schemas.microsoft.com/office/drawing/2014/main" id="{467E585C-295B-9EB7-9892-9818B11751DB}"/>
              </a:ext>
            </a:extLst>
          </p:cNvPr>
          <p:cNvSpPr txBox="1">
            <a:spLocks noGrp="1"/>
          </p:cNvSpPr>
          <p:nvPr>
            <p:ph type="body" idx="2"/>
          </p:nvPr>
        </p:nvSpPr>
        <p:spPr>
          <a:xfrm>
            <a:off x="1315113" y="424093"/>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och diskutera sedan</a:t>
            </a:r>
          </a:p>
        </p:txBody>
      </p:sp>
      <p:sp>
        <p:nvSpPr>
          <p:cNvPr id="677" name="Google Shape;677;p17">
            <a:extLst>
              <a:ext uri="{FF2B5EF4-FFF2-40B4-BE49-F238E27FC236}">
                <a16:creationId xmlns:a16="http://schemas.microsoft.com/office/drawing/2014/main" id="{2967D978-8EA9-3718-0523-830B5AF79290}"/>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2DF7155-6EAD-7DDA-BBC6-A675ED46D17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4458FA1-F789-FC6B-7EF8-C539C5C38E81}"/>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E9257A82-C1BA-C23B-BC89-BFEAEBA1A20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FE59D091-089F-9AF4-AE35-DAB33950392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F795399-3941-A745-1974-F617CA45DEC2}"/>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9C437D4-C443-177B-E166-D36E52ACE63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A24A4418-7600-B0E3-EFD2-1A1FBDB6FAA8}"/>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81DC61BF-05D1-8989-71B1-D99E5EB47329}"/>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DB9A677-EEC6-55A9-CEE2-08F8E659E64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70C5DD7-81C5-9FA9-70CF-C17D78E517E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A59EFDD-2703-8D9A-A056-A3171CE3831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017A7A8B-4BA4-7B1C-758C-77D192EA86D8}"/>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875B35DF-04EB-868F-C16A-A02BF89C08B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75109EA-6FB7-E294-674B-C102045FE9C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0D7A7278-1488-8101-9946-EE8A0DD28B3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E9F156D-2D45-737D-1A12-82B5F597DC1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9603F4D-A034-F131-9996-951E1B325517}"/>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E.08</a:t>
            </a:r>
            <a:endParaRPr sz="3000" dirty="0">
              <a:solidFill>
                <a:srgbClr val="FF9934"/>
              </a:solidFill>
            </a:endParaRPr>
          </a:p>
        </p:txBody>
      </p:sp>
    </p:spTree>
    <p:extLst>
      <p:ext uri="{BB962C8B-B14F-4D97-AF65-F5344CB8AC3E}">
        <p14:creationId xmlns:p14="http://schemas.microsoft.com/office/powerpoint/2010/main" val="441392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0F3555B5-0497-A771-8817-72CB4B9CAE1C}"/>
            </a:ext>
          </a:extLst>
        </p:cNvPr>
        <p:cNvGrpSpPr/>
        <p:nvPr/>
      </p:nvGrpSpPr>
      <p:grpSpPr>
        <a:xfrm>
          <a:off x="0" y="0"/>
          <a:ext cx="0" cy="0"/>
          <a:chOff x="0" y="0"/>
          <a:chExt cx="0" cy="0"/>
        </a:xfrm>
      </p:grpSpPr>
      <p:pic>
        <p:nvPicPr>
          <p:cNvPr id="3" name="Bildobjekt 2" descr="En bild som visar person, Människoansikte, boll, klädsel&#10;&#10;AI-genererat innehåll kan vara felaktigt.">
            <a:extLst>
              <a:ext uri="{FF2B5EF4-FFF2-40B4-BE49-F238E27FC236}">
                <a16:creationId xmlns:a16="http://schemas.microsoft.com/office/drawing/2014/main" id="{D5C767A8-7272-C54C-2E38-BF0EB13ADA59}"/>
              </a:ext>
            </a:extLst>
          </p:cNvPr>
          <p:cNvPicPr>
            <a:picLocks noChangeAspect="1"/>
          </p:cNvPicPr>
          <p:nvPr/>
        </p:nvPicPr>
        <p:blipFill>
          <a:blip r:embed="rId3"/>
          <a:stretch>
            <a:fillRect/>
          </a:stretch>
        </p:blipFill>
        <p:spPr>
          <a:xfrm>
            <a:off x="5212753" y="-141217"/>
            <a:ext cx="4115923" cy="4115923"/>
          </a:xfrm>
          <a:prstGeom prst="rect">
            <a:avLst/>
          </a:prstGeom>
        </p:spPr>
      </p:pic>
      <p:sp>
        <p:nvSpPr>
          <p:cNvPr id="415" name="Google Shape;415;p67">
            <a:extLst>
              <a:ext uri="{FF2B5EF4-FFF2-40B4-BE49-F238E27FC236}">
                <a16:creationId xmlns:a16="http://schemas.microsoft.com/office/drawing/2014/main" id="{A2B21172-E5B4-0F18-8760-6ECA0770988A}"/>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6" tIns="45700" rIns="91426" bIns="45700" anchor="ctr" anchorCtr="0">
            <a:noAutofit/>
          </a:bodyPr>
          <a:lstStyle/>
          <a:p>
            <a:pPr algn="ctr"/>
            <a:endParaRPr sz="1401" dirty="0">
              <a:solidFill>
                <a:schemeClr val="lt1"/>
              </a:solidFill>
            </a:endParaRPr>
          </a:p>
        </p:txBody>
      </p:sp>
      <p:pic>
        <p:nvPicPr>
          <p:cNvPr id="417" name="Google Shape;417;p67">
            <a:extLst>
              <a:ext uri="{FF2B5EF4-FFF2-40B4-BE49-F238E27FC236}">
                <a16:creationId xmlns:a16="http://schemas.microsoft.com/office/drawing/2014/main" id="{D355E5AA-DEBD-1855-D491-157AD614A591}"/>
              </a:ext>
            </a:extLst>
          </p:cNvPr>
          <p:cNvPicPr preferRelativeResize="0"/>
          <p:nvPr/>
        </p:nvPicPr>
        <p:blipFill rotWithShape="1">
          <a:blip r:embed="rId4">
            <a:alphaModFix amt="70000"/>
          </a:blip>
          <a:srcRect/>
          <a:stretch/>
        </p:blipFill>
        <p:spPr>
          <a:xfrm rot="-3551750">
            <a:off x="6784680" y="1395855"/>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18" name="Google Shape;418;p67">
            <a:extLst>
              <a:ext uri="{FF2B5EF4-FFF2-40B4-BE49-F238E27FC236}">
                <a16:creationId xmlns:a16="http://schemas.microsoft.com/office/drawing/2014/main" id="{870AD347-53E0-A9E5-07B9-A79061416616}"/>
              </a:ext>
            </a:extLst>
          </p:cNvPr>
          <p:cNvSpPr txBox="1"/>
          <p:nvPr/>
        </p:nvSpPr>
        <p:spPr>
          <a:xfrm>
            <a:off x="1197936" y="1873367"/>
            <a:ext cx="3323634"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000" dirty="0">
                <a:solidFill>
                  <a:schemeClr val="lt1"/>
                </a:solidFill>
                <a:latin typeface="Calibri"/>
                <a:ea typeface="Calibri"/>
                <a:cs typeface="Calibri"/>
                <a:sym typeface="Calibri"/>
              </a:rPr>
              <a:t>Att Förstå Hållbarhet</a:t>
            </a:r>
            <a:endParaRPr lang="sv-SE" sz="4000" dirty="0"/>
          </a:p>
        </p:txBody>
      </p:sp>
      <p:sp>
        <p:nvSpPr>
          <p:cNvPr id="419" name="Google Shape;419;p67">
            <a:extLst>
              <a:ext uri="{FF2B5EF4-FFF2-40B4-BE49-F238E27FC236}">
                <a16:creationId xmlns:a16="http://schemas.microsoft.com/office/drawing/2014/main" id="{C20B39CC-5D73-FD7E-07EB-1557F0168D8D}"/>
              </a:ext>
            </a:extLst>
          </p:cNvPr>
          <p:cNvSpPr txBox="1"/>
          <p:nvPr/>
        </p:nvSpPr>
        <p:spPr>
          <a:xfrm>
            <a:off x="262216" y="1844729"/>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ea typeface="Calibri"/>
                <a:cs typeface="Calibri"/>
                <a:sym typeface="Calibri"/>
              </a:rPr>
              <a:t>1A</a:t>
            </a:r>
            <a:endParaRPr sz="1401" dirty="0"/>
          </a:p>
        </p:txBody>
      </p:sp>
      <p:cxnSp>
        <p:nvCxnSpPr>
          <p:cNvPr id="420" name="Google Shape;420;p67">
            <a:extLst>
              <a:ext uri="{FF2B5EF4-FFF2-40B4-BE49-F238E27FC236}">
                <a16:creationId xmlns:a16="http://schemas.microsoft.com/office/drawing/2014/main" id="{C84CBD2B-39DF-5854-6D76-5D14A8722ABA}"/>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421" name="Google Shape;421;p67">
            <a:extLst>
              <a:ext uri="{FF2B5EF4-FFF2-40B4-BE49-F238E27FC236}">
                <a16:creationId xmlns:a16="http://schemas.microsoft.com/office/drawing/2014/main" id="{CA694439-1F2B-1E91-28F5-DC8EBD836945}"/>
              </a:ext>
            </a:extLst>
          </p:cNvPr>
          <p:cNvSpPr/>
          <p:nvPr/>
        </p:nvSpPr>
        <p:spPr>
          <a:xfrm>
            <a:off x="4940524" y="-461273"/>
            <a:ext cx="4687833" cy="4687833"/>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22" name="Google Shape;422;p67">
            <a:extLst>
              <a:ext uri="{FF2B5EF4-FFF2-40B4-BE49-F238E27FC236}">
                <a16:creationId xmlns:a16="http://schemas.microsoft.com/office/drawing/2014/main" id="{5BC4BA6B-6774-C54E-6378-C9F61C8F1D64}"/>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a:t>
            </a:fld>
            <a:endParaRPr sz="1600" dirty="0">
              <a:solidFill>
                <a:srgbClr val="8AC03B"/>
              </a:solidFill>
              <a:latin typeface="Calibri"/>
              <a:ea typeface="Calibri"/>
              <a:cs typeface="Calibri"/>
              <a:sym typeface="Calibri"/>
            </a:endParaRPr>
          </a:p>
        </p:txBody>
      </p:sp>
      <p:grpSp>
        <p:nvGrpSpPr>
          <p:cNvPr id="423" name="Google Shape;423;p67">
            <a:extLst>
              <a:ext uri="{FF2B5EF4-FFF2-40B4-BE49-F238E27FC236}">
                <a16:creationId xmlns:a16="http://schemas.microsoft.com/office/drawing/2014/main" id="{7E6DC2A4-2027-1445-8F9A-C1CA620327C0}"/>
              </a:ext>
            </a:extLst>
          </p:cNvPr>
          <p:cNvGrpSpPr/>
          <p:nvPr/>
        </p:nvGrpSpPr>
        <p:grpSpPr>
          <a:xfrm>
            <a:off x="350842" y="3194891"/>
            <a:ext cx="1678274" cy="1697874"/>
            <a:chOff x="2932901" y="1728093"/>
            <a:chExt cx="1458439" cy="1475473"/>
          </a:xfrm>
        </p:grpSpPr>
        <p:sp>
          <p:nvSpPr>
            <p:cNvPr id="424" name="Google Shape;424;p67">
              <a:extLst>
                <a:ext uri="{FF2B5EF4-FFF2-40B4-BE49-F238E27FC236}">
                  <a16:creationId xmlns:a16="http://schemas.microsoft.com/office/drawing/2014/main" id="{F238A04F-FE6B-B6BA-EE64-DC786F44B34E}"/>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5" name="Google Shape;425;p67">
              <a:extLst>
                <a:ext uri="{FF2B5EF4-FFF2-40B4-BE49-F238E27FC236}">
                  <a16:creationId xmlns:a16="http://schemas.microsoft.com/office/drawing/2014/main" id="{C37230C4-8FE6-5672-70B6-2A11DBCE2060}"/>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6" name="Google Shape;426;p67">
              <a:extLst>
                <a:ext uri="{FF2B5EF4-FFF2-40B4-BE49-F238E27FC236}">
                  <a16:creationId xmlns:a16="http://schemas.microsoft.com/office/drawing/2014/main" id="{C6FF78D1-6850-4CF7-DB13-801B56150D1A}"/>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7" name="Google Shape;427;p67">
              <a:extLst>
                <a:ext uri="{FF2B5EF4-FFF2-40B4-BE49-F238E27FC236}">
                  <a16:creationId xmlns:a16="http://schemas.microsoft.com/office/drawing/2014/main" id="{758E385A-DDC1-5E84-60E8-773B0D056B8A}"/>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8" name="Google Shape;428;p67">
              <a:extLst>
                <a:ext uri="{FF2B5EF4-FFF2-40B4-BE49-F238E27FC236}">
                  <a16:creationId xmlns:a16="http://schemas.microsoft.com/office/drawing/2014/main" id="{458E704E-7FE5-50CF-62D7-A749A70EB015}"/>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9" name="Google Shape;429;p67">
              <a:extLst>
                <a:ext uri="{FF2B5EF4-FFF2-40B4-BE49-F238E27FC236}">
                  <a16:creationId xmlns:a16="http://schemas.microsoft.com/office/drawing/2014/main" id="{1C032958-B892-4371-3638-CC8AC269AE34}"/>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0" name="Google Shape;430;p67">
              <a:extLst>
                <a:ext uri="{FF2B5EF4-FFF2-40B4-BE49-F238E27FC236}">
                  <a16:creationId xmlns:a16="http://schemas.microsoft.com/office/drawing/2014/main" id="{5407F9F1-F66F-2AB6-E6F0-FB783AEE6F1B}"/>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1" name="Google Shape;431;p67">
              <a:extLst>
                <a:ext uri="{FF2B5EF4-FFF2-40B4-BE49-F238E27FC236}">
                  <a16:creationId xmlns:a16="http://schemas.microsoft.com/office/drawing/2014/main" id="{4075819E-FE82-3D8A-818F-268D6F9CE502}"/>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2" name="Google Shape;432;p67">
              <a:extLst>
                <a:ext uri="{FF2B5EF4-FFF2-40B4-BE49-F238E27FC236}">
                  <a16:creationId xmlns:a16="http://schemas.microsoft.com/office/drawing/2014/main" id="{661088BD-8869-220E-DEAB-BB564E0A30D8}"/>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3" name="Google Shape;433;p67">
              <a:extLst>
                <a:ext uri="{FF2B5EF4-FFF2-40B4-BE49-F238E27FC236}">
                  <a16:creationId xmlns:a16="http://schemas.microsoft.com/office/drawing/2014/main" id="{E73048DB-F8FD-5B76-E18F-579D62EAB68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4" name="Google Shape;434;p67">
              <a:extLst>
                <a:ext uri="{FF2B5EF4-FFF2-40B4-BE49-F238E27FC236}">
                  <a16:creationId xmlns:a16="http://schemas.microsoft.com/office/drawing/2014/main" id="{A5ABF857-0277-6DAB-B941-30146F3A06E7}"/>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5" name="Google Shape;435;p67">
              <a:extLst>
                <a:ext uri="{FF2B5EF4-FFF2-40B4-BE49-F238E27FC236}">
                  <a16:creationId xmlns:a16="http://schemas.microsoft.com/office/drawing/2014/main" id="{A4F722A2-2514-0D14-8DD5-92F5564BCFC1}"/>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6" name="Google Shape;436;p67">
              <a:extLst>
                <a:ext uri="{FF2B5EF4-FFF2-40B4-BE49-F238E27FC236}">
                  <a16:creationId xmlns:a16="http://schemas.microsoft.com/office/drawing/2014/main" id="{B4205882-86E2-DB33-5709-276C48AF35B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7" name="Google Shape;437;p67">
              <a:extLst>
                <a:ext uri="{FF2B5EF4-FFF2-40B4-BE49-F238E27FC236}">
                  <a16:creationId xmlns:a16="http://schemas.microsoft.com/office/drawing/2014/main" id="{6EB853D2-FE54-4B40-6871-3E522C6FD1A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8" name="Google Shape;438;p67">
              <a:extLst>
                <a:ext uri="{FF2B5EF4-FFF2-40B4-BE49-F238E27FC236}">
                  <a16:creationId xmlns:a16="http://schemas.microsoft.com/office/drawing/2014/main" id="{C73552F5-1D23-1AB7-8167-F17FA9E38B0D}"/>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9" name="Google Shape;439;p67">
              <a:extLst>
                <a:ext uri="{FF2B5EF4-FFF2-40B4-BE49-F238E27FC236}">
                  <a16:creationId xmlns:a16="http://schemas.microsoft.com/office/drawing/2014/main" id="{C7A81169-69A5-15C5-8470-DCFA85D64752}"/>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0" name="Google Shape;440;p67">
              <a:extLst>
                <a:ext uri="{FF2B5EF4-FFF2-40B4-BE49-F238E27FC236}">
                  <a16:creationId xmlns:a16="http://schemas.microsoft.com/office/drawing/2014/main" id="{72CA4335-D961-2DDA-9CAD-FE2657F060BA}"/>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1" name="Google Shape;441;p67">
              <a:extLst>
                <a:ext uri="{FF2B5EF4-FFF2-40B4-BE49-F238E27FC236}">
                  <a16:creationId xmlns:a16="http://schemas.microsoft.com/office/drawing/2014/main" id="{E7DC43F2-3D8D-D543-C315-609780AB7D39}"/>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2" name="Google Shape;442;p67">
              <a:extLst>
                <a:ext uri="{FF2B5EF4-FFF2-40B4-BE49-F238E27FC236}">
                  <a16:creationId xmlns:a16="http://schemas.microsoft.com/office/drawing/2014/main" id="{5E97D765-7846-4051-FD30-7D84A808875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3" name="Google Shape;443;p67">
              <a:extLst>
                <a:ext uri="{FF2B5EF4-FFF2-40B4-BE49-F238E27FC236}">
                  <a16:creationId xmlns:a16="http://schemas.microsoft.com/office/drawing/2014/main" id="{CA6794F6-7594-2B30-5536-0981666C7E0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4" name="Google Shape;444;p67">
              <a:extLst>
                <a:ext uri="{FF2B5EF4-FFF2-40B4-BE49-F238E27FC236}">
                  <a16:creationId xmlns:a16="http://schemas.microsoft.com/office/drawing/2014/main" id="{D38A4DAD-166C-6B4A-A769-08C9BBC7888C}"/>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5" name="Google Shape;445;p67">
              <a:extLst>
                <a:ext uri="{FF2B5EF4-FFF2-40B4-BE49-F238E27FC236}">
                  <a16:creationId xmlns:a16="http://schemas.microsoft.com/office/drawing/2014/main" id="{5D30A0D9-E43E-1024-DC45-FFE9279ABC6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6" name="Google Shape;446;p67">
              <a:extLst>
                <a:ext uri="{FF2B5EF4-FFF2-40B4-BE49-F238E27FC236}">
                  <a16:creationId xmlns:a16="http://schemas.microsoft.com/office/drawing/2014/main" id="{C0D16953-67CC-4093-C2F9-5F970CA977B0}"/>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7" name="Google Shape;447;p67">
              <a:extLst>
                <a:ext uri="{FF2B5EF4-FFF2-40B4-BE49-F238E27FC236}">
                  <a16:creationId xmlns:a16="http://schemas.microsoft.com/office/drawing/2014/main" id="{96E2B47C-6200-0ACD-2545-5C44844055C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8" name="Google Shape;448;p67">
              <a:extLst>
                <a:ext uri="{FF2B5EF4-FFF2-40B4-BE49-F238E27FC236}">
                  <a16:creationId xmlns:a16="http://schemas.microsoft.com/office/drawing/2014/main" id="{9D39B764-C4B3-EE76-D2CA-1DE7F42FAF08}"/>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9" name="Google Shape;449;p67">
              <a:extLst>
                <a:ext uri="{FF2B5EF4-FFF2-40B4-BE49-F238E27FC236}">
                  <a16:creationId xmlns:a16="http://schemas.microsoft.com/office/drawing/2014/main" id="{FC5AA3CD-0837-E0CF-463E-BC6B9317C8BF}"/>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50" name="Google Shape;450;p67">
              <a:extLst>
                <a:ext uri="{FF2B5EF4-FFF2-40B4-BE49-F238E27FC236}">
                  <a16:creationId xmlns:a16="http://schemas.microsoft.com/office/drawing/2014/main" id="{040901B1-63BB-D1FB-4F48-357EEF152221}"/>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488338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849D2574-6EEF-E5CB-10BE-159B2BB30FCA}"/>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417F96AC-6EF4-F292-83C7-3E4C0C4E1799}"/>
              </a:ext>
            </a:extLst>
          </p:cNvPr>
          <p:cNvSpPr/>
          <p:nvPr/>
        </p:nvSpPr>
        <p:spPr>
          <a:xfrm rot="-5400000">
            <a:off x="81511" y="130364"/>
            <a:ext cx="925552" cy="1088568"/>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a:solidFill>
                <a:schemeClr val="lt1"/>
              </a:solidFill>
            </a:endParaRPr>
          </a:p>
        </p:txBody>
      </p:sp>
      <p:sp>
        <p:nvSpPr>
          <p:cNvPr id="526" name="Google Shape;526;p70">
            <a:extLst>
              <a:ext uri="{FF2B5EF4-FFF2-40B4-BE49-F238E27FC236}">
                <a16:creationId xmlns:a16="http://schemas.microsoft.com/office/drawing/2014/main" id="{5296B665-8303-4501-DE6C-70604AF61EBB}"/>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4854304F-AAB4-D4F7-EE25-9DD42A53600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AB63912A-A9D0-B618-65E0-51C6F6F6AA17}"/>
              </a:ext>
            </a:extLst>
          </p:cNvPr>
          <p:cNvSpPr txBox="1">
            <a:spLocks noGrp="1"/>
          </p:cNvSpPr>
          <p:nvPr>
            <p:ph type="body" idx="2"/>
          </p:nvPr>
        </p:nvSpPr>
        <p:spPr>
          <a:xfrm>
            <a:off x="1332867" y="406335"/>
            <a:ext cx="7505541" cy="602741"/>
          </a:xfrm>
          <a:prstGeom prst="rect">
            <a:avLst/>
          </a:prstGeom>
          <a:noFill/>
          <a:ln>
            <a:noFill/>
          </a:ln>
        </p:spPr>
        <p:txBody>
          <a:bodyPr spcFirstLastPara="1" wrap="square" lIns="91426" tIns="91426" rIns="91426" bIns="91426" anchor="t" anchorCtr="0">
            <a:noAutofit/>
          </a:bodyPr>
          <a:lstStyle/>
          <a:p>
            <a:pPr marL="0" indent="0"/>
            <a:r>
              <a:rPr lang="sv-SE" sz="2000" dirty="0" err="1">
                <a:solidFill>
                  <a:srgbClr val="FF9933"/>
                </a:solidFill>
              </a:rPr>
              <a:t>Arbetsblad: Kartläggning - Vad innebär ansvarsfull turism för...</a:t>
            </a:r>
            <a:endParaRPr lang="sv-SE" sz="1600" b="0" dirty="0">
              <a:solidFill>
                <a:schemeClr val="tx2">
                  <a:lumMod val="50000"/>
                </a:schemeClr>
              </a:solidFill>
            </a:endParaRPr>
          </a:p>
        </p:txBody>
      </p:sp>
      <p:sp>
        <p:nvSpPr>
          <p:cNvPr id="530" name="Google Shape;530;p70">
            <a:extLst>
              <a:ext uri="{FF2B5EF4-FFF2-40B4-BE49-F238E27FC236}">
                <a16:creationId xmlns:a16="http://schemas.microsoft.com/office/drawing/2014/main" id="{2EE2FE4D-89E1-417C-650B-A92E7A1DF638}"/>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5169F79-9AAE-6E4F-9CEF-E47F3EB80A6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40</a:t>
            </a:fld>
            <a:endParaRPr/>
          </a:p>
        </p:txBody>
      </p:sp>
      <p:graphicFrame>
        <p:nvGraphicFramePr>
          <p:cNvPr id="2" name="Tabell 1">
            <a:extLst>
              <a:ext uri="{FF2B5EF4-FFF2-40B4-BE49-F238E27FC236}">
                <a16:creationId xmlns:a16="http://schemas.microsoft.com/office/drawing/2014/main" id="{2401C2E3-CD0F-C880-8502-9F3447BBE121}"/>
              </a:ext>
            </a:extLst>
          </p:cNvPr>
          <p:cNvGraphicFramePr>
            <a:graphicFrameLocks noGrp="1"/>
          </p:cNvGraphicFramePr>
          <p:nvPr>
            <p:extLst>
              <p:ext uri="{D42A27DB-BD31-4B8C-83A1-F6EECF244321}">
                <p14:modId xmlns:p14="http://schemas.microsoft.com/office/powerpoint/2010/main" val="759096327"/>
              </p:ext>
            </p:extLst>
          </p:nvPr>
        </p:nvGraphicFramePr>
        <p:xfrm>
          <a:off x="1088571" y="1068043"/>
          <a:ext cx="7239000" cy="2785022"/>
        </p:xfrm>
        <a:graphic>
          <a:graphicData uri="http://schemas.openxmlformats.org/drawingml/2006/table">
            <a:tbl>
              <a:tblPr firstRow="1" bandRow="1">
                <a:tableStyleId>{538008DE-9CB5-49C0-B233-6C6E2AA0C65B}</a:tableStyleId>
              </a:tblPr>
              <a:tblGrid>
                <a:gridCol w="3593978">
                  <a:extLst>
                    <a:ext uri="{9D8B030D-6E8A-4147-A177-3AD203B41FA5}">
                      <a16:colId xmlns:a16="http://schemas.microsoft.com/office/drawing/2014/main" val="2365136716"/>
                    </a:ext>
                  </a:extLst>
                </a:gridCol>
                <a:gridCol w="3645022">
                  <a:extLst>
                    <a:ext uri="{9D8B030D-6E8A-4147-A177-3AD203B41FA5}">
                      <a16:colId xmlns:a16="http://schemas.microsoft.com/office/drawing/2014/main" val="3958599992"/>
                    </a:ext>
                  </a:extLst>
                </a:gridCol>
              </a:tblGrid>
              <a:tr h="1395638">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Miljö</a:t>
                      </a: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Kultur</a:t>
                      </a:r>
                    </a:p>
                  </a:txBody>
                  <a:tcPr/>
                </a:tc>
                <a:extLst>
                  <a:ext uri="{0D108BD9-81ED-4DB2-BD59-A6C34878D82A}">
                    <a16:rowId xmlns:a16="http://schemas.microsoft.com/office/drawing/2014/main" val="2347310150"/>
                  </a:ext>
                </a:extLst>
              </a:tr>
              <a:tr h="1389384">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Ekonomi</a:t>
                      </a:r>
                      <a:endParaRPr lang="sv-SE" sz="1600" dirty="0"/>
                    </a:p>
                  </a:txBody>
                  <a:tcPr/>
                </a:tc>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Sociala aspekter</a:t>
                      </a:r>
                      <a:endParaRPr lang="sv-SE" sz="1600" dirty="0"/>
                    </a:p>
                  </a:txBody>
                  <a:tcPr/>
                </a:tc>
                <a:extLst>
                  <a:ext uri="{0D108BD9-81ED-4DB2-BD59-A6C34878D82A}">
                    <a16:rowId xmlns:a16="http://schemas.microsoft.com/office/drawing/2014/main" val="1360830401"/>
                  </a:ext>
                </a:extLst>
              </a:tr>
            </a:tbl>
          </a:graphicData>
        </a:graphic>
      </p:graphicFrame>
      <p:sp>
        <p:nvSpPr>
          <p:cNvPr id="3" name="Google Shape;895;p81">
            <a:extLst>
              <a:ext uri="{FF2B5EF4-FFF2-40B4-BE49-F238E27FC236}">
                <a16:creationId xmlns:a16="http://schemas.microsoft.com/office/drawing/2014/main" id="{26187D0D-9683-A4DA-97DE-3BCEC3E75885}"/>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5" name="Google Shape;899;p81">
            <a:extLst>
              <a:ext uri="{FF2B5EF4-FFF2-40B4-BE49-F238E27FC236}">
                <a16:creationId xmlns:a16="http://schemas.microsoft.com/office/drawing/2014/main" id="{9C321FEE-F34E-CD1E-5E14-22CB562A80AA}"/>
              </a:ext>
            </a:extLst>
          </p:cNvPr>
          <p:cNvSpPr txBox="1"/>
          <p:nvPr/>
        </p:nvSpPr>
        <p:spPr>
          <a:xfrm>
            <a:off x="105753" y="4379338"/>
            <a:ext cx="1566635"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V.02</a:t>
            </a:r>
            <a:endParaRPr sz="1401" dirty="0"/>
          </a:p>
        </p:txBody>
      </p:sp>
      <p:grpSp>
        <p:nvGrpSpPr>
          <p:cNvPr id="38" name="Google Shape;678;p17">
            <a:extLst>
              <a:ext uri="{FF2B5EF4-FFF2-40B4-BE49-F238E27FC236}">
                <a16:creationId xmlns:a16="http://schemas.microsoft.com/office/drawing/2014/main" id="{A717823A-B8C0-4ECE-CF1D-FA5A95C34BD9}"/>
              </a:ext>
            </a:extLst>
          </p:cNvPr>
          <p:cNvGrpSpPr/>
          <p:nvPr/>
        </p:nvGrpSpPr>
        <p:grpSpPr>
          <a:xfrm>
            <a:off x="164890" y="336433"/>
            <a:ext cx="569892" cy="664991"/>
            <a:chOff x="2307546" y="2307551"/>
            <a:chExt cx="929291" cy="1082976"/>
          </a:xfrm>
        </p:grpSpPr>
        <p:grpSp>
          <p:nvGrpSpPr>
            <p:cNvPr id="39" name="Google Shape;679;p17">
              <a:extLst>
                <a:ext uri="{FF2B5EF4-FFF2-40B4-BE49-F238E27FC236}">
                  <a16:creationId xmlns:a16="http://schemas.microsoft.com/office/drawing/2014/main" id="{D63F5620-EFBA-79FF-C32E-728A346591A6}"/>
                </a:ext>
              </a:extLst>
            </p:cNvPr>
            <p:cNvGrpSpPr/>
            <p:nvPr/>
          </p:nvGrpSpPr>
          <p:grpSpPr>
            <a:xfrm>
              <a:off x="2536980" y="2723928"/>
              <a:ext cx="470423" cy="276595"/>
              <a:chOff x="2536980" y="2723928"/>
              <a:chExt cx="470423" cy="276595"/>
            </a:xfrm>
          </p:grpSpPr>
          <p:sp>
            <p:nvSpPr>
              <p:cNvPr id="52" name="Google Shape;680;p17">
                <a:extLst>
                  <a:ext uri="{FF2B5EF4-FFF2-40B4-BE49-F238E27FC236}">
                    <a16:creationId xmlns:a16="http://schemas.microsoft.com/office/drawing/2014/main" id="{4971BBE1-3B48-21B6-8F91-99421EFF66A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3" name="Google Shape;681;p17">
                <a:extLst>
                  <a:ext uri="{FF2B5EF4-FFF2-40B4-BE49-F238E27FC236}">
                    <a16:creationId xmlns:a16="http://schemas.microsoft.com/office/drawing/2014/main" id="{407F4B4D-5B0F-2E97-661C-4F7D0661202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40" name="Google Shape;682;p17">
              <a:extLst>
                <a:ext uri="{FF2B5EF4-FFF2-40B4-BE49-F238E27FC236}">
                  <a16:creationId xmlns:a16="http://schemas.microsoft.com/office/drawing/2014/main" id="{E9445DA3-0146-2A82-B7C9-C622ED9C0B4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41" name="Google Shape;683;p17">
              <a:extLst>
                <a:ext uri="{FF2B5EF4-FFF2-40B4-BE49-F238E27FC236}">
                  <a16:creationId xmlns:a16="http://schemas.microsoft.com/office/drawing/2014/main" id="{7E62C51A-1B4E-7361-DE39-0B8397E97634}"/>
                </a:ext>
              </a:extLst>
            </p:cNvPr>
            <p:cNvGrpSpPr/>
            <p:nvPr/>
          </p:nvGrpSpPr>
          <p:grpSpPr>
            <a:xfrm>
              <a:off x="2307546" y="2307551"/>
              <a:ext cx="929291" cy="1082976"/>
              <a:chOff x="2307546" y="2307551"/>
              <a:chExt cx="929291" cy="1082976"/>
            </a:xfrm>
          </p:grpSpPr>
          <p:sp>
            <p:nvSpPr>
              <p:cNvPr id="42" name="Google Shape;684;p17">
                <a:extLst>
                  <a:ext uri="{FF2B5EF4-FFF2-40B4-BE49-F238E27FC236}">
                    <a16:creationId xmlns:a16="http://schemas.microsoft.com/office/drawing/2014/main" id="{7135C834-CCC7-FE3D-5FA1-E279B34BD19F}"/>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43" name="Google Shape;685;p17">
                <a:extLst>
                  <a:ext uri="{FF2B5EF4-FFF2-40B4-BE49-F238E27FC236}">
                    <a16:creationId xmlns:a16="http://schemas.microsoft.com/office/drawing/2014/main" id="{668B5CD2-DC0B-C90F-D069-A3C745EF7227}"/>
                  </a:ext>
                </a:extLst>
              </p:cNvPr>
              <p:cNvGrpSpPr/>
              <p:nvPr/>
            </p:nvGrpSpPr>
            <p:grpSpPr>
              <a:xfrm>
                <a:off x="2362016" y="2746017"/>
                <a:ext cx="820351" cy="644510"/>
                <a:chOff x="2362016" y="2746017"/>
                <a:chExt cx="820351" cy="644510"/>
              </a:xfrm>
            </p:grpSpPr>
            <p:grpSp>
              <p:nvGrpSpPr>
                <p:cNvPr id="44" name="Google Shape;686;p17">
                  <a:extLst>
                    <a:ext uri="{FF2B5EF4-FFF2-40B4-BE49-F238E27FC236}">
                      <a16:creationId xmlns:a16="http://schemas.microsoft.com/office/drawing/2014/main" id="{2A50C4E5-9541-EE93-BD88-83F14FE7CCD4}"/>
                    </a:ext>
                  </a:extLst>
                </p:cNvPr>
                <p:cNvGrpSpPr/>
                <p:nvPr/>
              </p:nvGrpSpPr>
              <p:grpSpPr>
                <a:xfrm>
                  <a:off x="2810981" y="2747665"/>
                  <a:ext cx="371386" cy="642862"/>
                  <a:chOff x="2810981" y="2747665"/>
                  <a:chExt cx="371386" cy="642862"/>
                </a:xfrm>
              </p:grpSpPr>
              <p:sp>
                <p:nvSpPr>
                  <p:cNvPr id="49" name="Google Shape;687;p17">
                    <a:extLst>
                      <a:ext uri="{FF2B5EF4-FFF2-40B4-BE49-F238E27FC236}">
                        <a16:creationId xmlns:a16="http://schemas.microsoft.com/office/drawing/2014/main" id="{11F6D10E-58D6-C00A-837E-F0FB87A48FDE}"/>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0" name="Google Shape;688;p17">
                    <a:extLst>
                      <a:ext uri="{FF2B5EF4-FFF2-40B4-BE49-F238E27FC236}">
                        <a16:creationId xmlns:a16="http://schemas.microsoft.com/office/drawing/2014/main" id="{CEB27A18-26DB-D1E8-1F13-2F814CF9A4D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1" name="Google Shape;689;p17">
                    <a:extLst>
                      <a:ext uri="{FF2B5EF4-FFF2-40B4-BE49-F238E27FC236}">
                        <a16:creationId xmlns:a16="http://schemas.microsoft.com/office/drawing/2014/main" id="{F53AB2F2-F689-6873-80AC-1234D3172EC8}"/>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45" name="Google Shape;690;p17">
                  <a:extLst>
                    <a:ext uri="{FF2B5EF4-FFF2-40B4-BE49-F238E27FC236}">
                      <a16:creationId xmlns:a16="http://schemas.microsoft.com/office/drawing/2014/main" id="{45210F0B-8284-B524-8F86-796571872AC3}"/>
                    </a:ext>
                  </a:extLst>
                </p:cNvPr>
                <p:cNvGrpSpPr/>
                <p:nvPr/>
              </p:nvGrpSpPr>
              <p:grpSpPr>
                <a:xfrm>
                  <a:off x="2362016" y="2746017"/>
                  <a:ext cx="369735" cy="644510"/>
                  <a:chOff x="2362016" y="2746017"/>
                  <a:chExt cx="369735" cy="644510"/>
                </a:xfrm>
              </p:grpSpPr>
              <p:sp>
                <p:nvSpPr>
                  <p:cNvPr id="46" name="Google Shape;691;p17">
                    <a:extLst>
                      <a:ext uri="{FF2B5EF4-FFF2-40B4-BE49-F238E27FC236}">
                        <a16:creationId xmlns:a16="http://schemas.microsoft.com/office/drawing/2014/main" id="{5335EC86-895B-77DF-3B3F-EF14B20B34E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692;p17">
                    <a:extLst>
                      <a:ext uri="{FF2B5EF4-FFF2-40B4-BE49-F238E27FC236}">
                        <a16:creationId xmlns:a16="http://schemas.microsoft.com/office/drawing/2014/main" id="{A4CEBE4C-9A80-9B6C-16FC-EBC5C52E730B}"/>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693;p17">
                    <a:extLst>
                      <a:ext uri="{FF2B5EF4-FFF2-40B4-BE49-F238E27FC236}">
                        <a16:creationId xmlns:a16="http://schemas.microsoft.com/office/drawing/2014/main" id="{590EAD29-000A-98F8-DE36-F12BBE48BBF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Tree>
    <p:extLst>
      <p:ext uri="{BB962C8B-B14F-4D97-AF65-F5344CB8AC3E}">
        <p14:creationId xmlns:p14="http://schemas.microsoft.com/office/powerpoint/2010/main" val="28591827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41</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611188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3C25696B-4230-F62B-120E-C917451E0941}"/>
            </a:ext>
          </a:extLst>
        </p:cNvPr>
        <p:cNvGrpSpPr/>
        <p:nvPr/>
      </p:nvGrpSpPr>
      <p:grpSpPr>
        <a:xfrm>
          <a:off x="0" y="0"/>
          <a:ext cx="0" cy="0"/>
          <a:chOff x="0" y="0"/>
          <a:chExt cx="0" cy="0"/>
        </a:xfrm>
      </p:grpSpPr>
      <p:sp>
        <p:nvSpPr>
          <p:cNvPr id="746" name="Google Shape;746;p76">
            <a:extLst>
              <a:ext uri="{FF2B5EF4-FFF2-40B4-BE49-F238E27FC236}">
                <a16:creationId xmlns:a16="http://schemas.microsoft.com/office/drawing/2014/main" id="{EB687231-CF67-F2EE-33B1-BC3D488AF5B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42</a:t>
            </a:fld>
            <a:endParaRPr/>
          </a:p>
        </p:txBody>
      </p:sp>
      <p:pic>
        <p:nvPicPr>
          <p:cNvPr id="6146" name="Picture 2">
            <a:extLst>
              <a:ext uri="{FF2B5EF4-FFF2-40B4-BE49-F238E27FC236}">
                <a16:creationId xmlns:a16="http://schemas.microsoft.com/office/drawing/2014/main" id="{966BEF31-B058-510A-BDAF-A8AC8E01E2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5134" y="357111"/>
            <a:ext cx="5728232" cy="3948473"/>
          </a:xfrm>
          <a:prstGeom prst="rect">
            <a:avLst/>
          </a:prstGeom>
          <a:noFill/>
          <a:extLst>
            <a:ext uri="{909E8E84-426E-40DD-AFC4-6F175D3DCCD1}">
              <a14:hiddenFill xmlns:a14="http://schemas.microsoft.com/office/drawing/2010/main">
                <a:solidFill>
                  <a:srgbClr val="FFFFFF"/>
                </a:solidFill>
              </a14:hiddenFill>
            </a:ext>
          </a:extLst>
        </p:spPr>
      </p:pic>
      <p:sp>
        <p:nvSpPr>
          <p:cNvPr id="3" name="Platshållare för text 2">
            <a:extLst>
              <a:ext uri="{FF2B5EF4-FFF2-40B4-BE49-F238E27FC236}">
                <a16:creationId xmlns:a16="http://schemas.microsoft.com/office/drawing/2014/main" id="{A4698CF6-5055-609A-D594-188C4FBFDA3D}"/>
              </a:ext>
            </a:extLst>
          </p:cNvPr>
          <p:cNvSpPr>
            <a:spLocks noGrp="1"/>
          </p:cNvSpPr>
          <p:nvPr>
            <p:ph type="body" idx="1"/>
          </p:nvPr>
        </p:nvSpPr>
        <p:spPr/>
        <p:txBody>
          <a:bodyPr/>
          <a:lstStyle/>
          <a:p>
            <a:endParaRPr lang="sv-SE"/>
          </a:p>
        </p:txBody>
      </p:sp>
      <p:sp>
        <p:nvSpPr>
          <p:cNvPr id="5" name="Platshållare för text 4">
            <a:extLst>
              <a:ext uri="{FF2B5EF4-FFF2-40B4-BE49-F238E27FC236}">
                <a16:creationId xmlns:a16="http://schemas.microsoft.com/office/drawing/2014/main" id="{055AA097-EF79-8C2F-79DB-6856C3459D8C}"/>
              </a:ext>
            </a:extLst>
          </p:cNvPr>
          <p:cNvSpPr>
            <a:spLocks noGrp="1"/>
          </p:cNvSpPr>
          <p:nvPr>
            <p:ph type="body" idx="2"/>
          </p:nvPr>
        </p:nvSpPr>
        <p:spPr/>
        <p:txBody>
          <a:bodyPr/>
          <a:lstStyle/>
          <a:p>
            <a:endParaRPr lang="sv-SE"/>
          </a:p>
        </p:txBody>
      </p:sp>
      <p:sp>
        <p:nvSpPr>
          <p:cNvPr id="6" name="Google Shape;379;p64">
            <a:extLst>
              <a:ext uri="{FF2B5EF4-FFF2-40B4-BE49-F238E27FC236}">
                <a16:creationId xmlns:a16="http://schemas.microsoft.com/office/drawing/2014/main" id="{1F6238AA-5FF2-F124-A9D7-236001375ABA}"/>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7" name="Google Shape;456;p68">
            <a:extLst>
              <a:ext uri="{FF2B5EF4-FFF2-40B4-BE49-F238E27FC236}">
                <a16:creationId xmlns:a16="http://schemas.microsoft.com/office/drawing/2014/main" id="{0CFCEA0E-FB73-2B7C-0DEE-791A42974873}"/>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Hållbar</a:t>
            </a:r>
          </a:p>
          <a:p>
            <a:pPr marL="0" indent="0">
              <a:lnSpc>
                <a:spcPct val="82058"/>
              </a:lnSpc>
            </a:pPr>
            <a:r>
              <a:rPr lang="en-GB" sz="2400" dirty="0"/>
              <a:t>Turism</a:t>
            </a:r>
          </a:p>
        </p:txBody>
      </p:sp>
      <p:sp>
        <p:nvSpPr>
          <p:cNvPr id="8" name="Google Shape;457;p68">
            <a:extLst>
              <a:ext uri="{FF2B5EF4-FFF2-40B4-BE49-F238E27FC236}">
                <a16:creationId xmlns:a16="http://schemas.microsoft.com/office/drawing/2014/main" id="{AF69E1FC-EDFF-D147-FBD8-531ED753A69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9" name="Google Shape;599;p72">
            <a:extLst>
              <a:ext uri="{FF2B5EF4-FFF2-40B4-BE49-F238E27FC236}">
                <a16:creationId xmlns:a16="http://schemas.microsoft.com/office/drawing/2014/main" id="{637BECFE-6BB5-AD63-855F-E85E6B08E24E}"/>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2" name="textruta 1">
            <a:extLst>
              <a:ext uri="{FF2B5EF4-FFF2-40B4-BE49-F238E27FC236}">
                <a16:creationId xmlns:a16="http://schemas.microsoft.com/office/drawing/2014/main" id="{6C06B6B4-D608-831A-0F25-7A6D36BCDA50}"/>
              </a:ext>
            </a:extLst>
          </p:cNvPr>
          <p:cNvSpPr txBox="1"/>
          <p:nvPr/>
        </p:nvSpPr>
        <p:spPr>
          <a:xfrm>
            <a:off x="2735134" y="4315894"/>
            <a:ext cx="5728232" cy="477054"/>
          </a:xfrm>
          <a:prstGeom prst="rect">
            <a:avLst/>
          </a:prstGeom>
          <a:noFill/>
        </p:spPr>
        <p:txBody>
          <a:bodyPr wrap="square">
            <a:spAutoFit/>
          </a:bodyPr>
          <a:lstStyle/>
          <a:p>
            <a:r>
              <a:rPr lang="sv-SE" sz="800" dirty="0">
                <a:solidFill>
                  <a:srgbClr val="6D6E71"/>
                </a:solidFill>
                <a:latin typeface="Calibri" panose="020F0502020204030204" pitchFamily="34" charset="0"/>
                <a:cs typeface="Calibri" panose="020F0502020204030204" pitchFamily="34" charset="0"/>
              </a:rPr>
              <a:t>Källa: De viktigaste egenskaperna och prestationerna för hållbar turism i Kosovo. Licensierad under CC BY 4.0. Alberta Tahiri, University Haxhi Zeka, Idriz Kovaçi, University of Applied Sciences i Ferizaj, Anka Trajkovska Petkoska, University "St. Kliment Ohridski" – Bitola.</a:t>
            </a:r>
          </a:p>
          <a:p>
            <a:r>
              <a:rPr lang="sv-SE" sz="900" b="0" i="0" dirty="0">
                <a:solidFill>
                  <a:srgbClr val="6D6E71"/>
                </a:solidFill>
                <a:effectLst/>
                <a:latin typeface="Calibri" panose="020F0502020204030204" pitchFamily="34" charset="0"/>
                <a:cs typeface="Calibri" panose="020F0502020204030204" pitchFamily="34" charset="0"/>
              </a:rPr>
              <a:t> </a:t>
            </a:r>
            <a:endParaRPr lang="sv-SE" sz="900" dirty="0">
              <a:solidFill>
                <a:srgbClr val="6D6E7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767682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0D5BA149-83EA-5436-4C94-7E7097E35A34}"/>
            </a:ext>
          </a:extLst>
        </p:cNvPr>
        <p:cNvGrpSpPr/>
        <p:nvPr/>
      </p:nvGrpSpPr>
      <p:grpSpPr>
        <a:xfrm>
          <a:off x="0" y="0"/>
          <a:ext cx="0" cy="0"/>
          <a:chOff x="0" y="0"/>
          <a:chExt cx="0" cy="0"/>
        </a:xfrm>
      </p:grpSpPr>
      <p:cxnSp>
        <p:nvCxnSpPr>
          <p:cNvPr id="744" name="Google Shape;744;p76">
            <a:extLst>
              <a:ext uri="{FF2B5EF4-FFF2-40B4-BE49-F238E27FC236}">
                <a16:creationId xmlns:a16="http://schemas.microsoft.com/office/drawing/2014/main" id="{97DC7DD9-EE39-6295-B48C-1271CA83C70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746" name="Google Shape;746;p76">
            <a:extLst>
              <a:ext uri="{FF2B5EF4-FFF2-40B4-BE49-F238E27FC236}">
                <a16:creationId xmlns:a16="http://schemas.microsoft.com/office/drawing/2014/main" id="{B6A40773-E595-45CF-4292-965AC4E8D55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43</a:t>
            </a:fld>
            <a:endParaRPr/>
          </a:p>
        </p:txBody>
      </p:sp>
      <p:sp>
        <p:nvSpPr>
          <p:cNvPr id="2" name="Google Shape;594;p72">
            <a:extLst>
              <a:ext uri="{FF2B5EF4-FFF2-40B4-BE49-F238E27FC236}">
                <a16:creationId xmlns:a16="http://schemas.microsoft.com/office/drawing/2014/main" id="{0ACF498E-E24A-42C9-FE1E-500FC5B70C5B}"/>
              </a:ext>
            </a:extLst>
          </p:cNvPr>
          <p:cNvSpPr txBox="1">
            <a:spLocks/>
          </p:cNvSpPr>
          <p:nvPr/>
        </p:nvSpPr>
        <p:spPr>
          <a:xfrm>
            <a:off x="2415440" y="353066"/>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t>De tre P:na för hållbar turism</a:t>
            </a:r>
          </a:p>
        </p:txBody>
      </p:sp>
      <p:sp>
        <p:nvSpPr>
          <p:cNvPr id="7" name="Google Shape;379;p64">
            <a:extLst>
              <a:ext uri="{FF2B5EF4-FFF2-40B4-BE49-F238E27FC236}">
                <a16:creationId xmlns:a16="http://schemas.microsoft.com/office/drawing/2014/main" id="{F5315780-38DF-D3C5-BF75-5C13D8E46A15}"/>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8" name="Google Shape;456;p68">
            <a:extLst>
              <a:ext uri="{FF2B5EF4-FFF2-40B4-BE49-F238E27FC236}">
                <a16:creationId xmlns:a16="http://schemas.microsoft.com/office/drawing/2014/main" id="{86A5F617-C172-8689-F0DF-195980A86505}"/>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Hållbar</a:t>
            </a:r>
          </a:p>
          <a:p>
            <a:pPr marL="0" indent="0">
              <a:lnSpc>
                <a:spcPct val="82058"/>
              </a:lnSpc>
            </a:pPr>
            <a:r>
              <a:rPr lang="en-GB" sz="2400" dirty="0"/>
              <a:t>Turism</a:t>
            </a:r>
          </a:p>
        </p:txBody>
      </p:sp>
      <p:sp>
        <p:nvSpPr>
          <p:cNvPr id="9" name="Google Shape;457;p68">
            <a:extLst>
              <a:ext uri="{FF2B5EF4-FFF2-40B4-BE49-F238E27FC236}">
                <a16:creationId xmlns:a16="http://schemas.microsoft.com/office/drawing/2014/main" id="{881C5453-591A-93B5-0DB5-48F556AF4A65}"/>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10" name="Google Shape;599;p72">
            <a:extLst>
              <a:ext uri="{FF2B5EF4-FFF2-40B4-BE49-F238E27FC236}">
                <a16:creationId xmlns:a16="http://schemas.microsoft.com/office/drawing/2014/main" id="{A21D72E1-CB21-160C-53AB-D1F5B95449D6}"/>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3" name="Bildobjekt 2" descr="En bild som visar text, cirkel, Teckensnitt&#10;&#10;AI-genererat innehåll kan vara felaktigt.">
            <a:extLst>
              <a:ext uri="{FF2B5EF4-FFF2-40B4-BE49-F238E27FC236}">
                <a16:creationId xmlns:a16="http://schemas.microsoft.com/office/drawing/2014/main" id="{9219FD1C-7AE2-8528-C932-0A0AF21CEE67}"/>
              </a:ext>
            </a:extLst>
          </p:cNvPr>
          <p:cNvPicPr>
            <a:picLocks noChangeAspect="1"/>
          </p:cNvPicPr>
          <p:nvPr/>
        </p:nvPicPr>
        <p:blipFill>
          <a:blip r:embed="rId3"/>
          <a:stretch>
            <a:fillRect/>
          </a:stretch>
        </p:blipFill>
        <p:spPr>
          <a:xfrm>
            <a:off x="3540172" y="955807"/>
            <a:ext cx="3620346" cy="3620346"/>
          </a:xfrm>
          <a:prstGeom prst="rect">
            <a:avLst/>
          </a:prstGeom>
        </p:spPr>
      </p:pic>
    </p:spTree>
    <p:extLst>
      <p:ext uri="{BB962C8B-B14F-4D97-AF65-F5344CB8AC3E}">
        <p14:creationId xmlns:p14="http://schemas.microsoft.com/office/powerpoint/2010/main" val="3467056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90795F3B-ED78-1C01-764F-B818D1D4C5BD}"/>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48A948F4-3F10-AA1B-445B-4795E3EE4B9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F914A690-F406-2D1C-C498-751F8D9AC2A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0F71F49E-C62D-D8E9-C9B1-F5007CFFEB40}"/>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0" indent="0">
              <a:lnSpc>
                <a:spcPct val="100000"/>
              </a:lnSpc>
            </a:pPr>
            <a:r>
              <a:rPr lang="en-GB" sz="1401" b="1" dirty="0" err="1"/>
              <a:t>Youtube</a:t>
            </a:r>
            <a:r>
              <a:rPr lang="en-GB" sz="1401" b="1" dirty="0"/>
              <a:t>: </a:t>
            </a:r>
            <a:r>
              <a:rPr lang="en-GB" sz="1401" b="1" dirty="0">
                <a:hlinkClick r:id="rId3"/>
              </a:rPr>
              <a:t>https://</a:t>
            </a:r>
            <a:r>
              <a:rPr lang="en-GB" sz="1401" b="1" dirty="0" err="1">
                <a:hlinkClick r:id="rId3"/>
              </a:rPr>
              <a:t>www.youtube.com/watch?v=0XTBYMfZyrM</a:t>
            </a:r>
            <a:endParaRPr lang="en-GB" sz="1401" b="1" dirty="0" err="1"/>
          </a:p>
          <a:p>
            <a:pPr marL="0" indent="0">
              <a:lnSpc>
                <a:spcPct val="100000"/>
              </a:lnSpc>
            </a:pPr>
            <a:endParaRPr lang="en-GB" sz="1401" dirty="0"/>
          </a:p>
          <a:p>
            <a:pPr marL="0" indent="0">
              <a:lnSpc>
                <a:spcPct val="100000"/>
              </a:lnSpc>
            </a:pPr>
            <a:endParaRPr lang="en-GB" sz="1401" dirty="0"/>
          </a:p>
          <a:p>
            <a:pPr marL="0" indent="0">
              <a:lnSpc>
                <a:spcPct val="100000"/>
              </a:lnSpc>
            </a:pPr>
            <a:r>
              <a:rPr lang="en-GB" sz="1401" b="1" dirty="0" err="1"/>
              <a:t>Människa</a:t>
            </a:r>
            <a:r>
              <a:rPr lang="en-GB" sz="1401" b="1" dirty="0"/>
              <a:t>:</a:t>
            </a:r>
          </a:p>
          <a:p>
            <a:pPr marL="285753" indent="-285753">
              <a:lnSpc>
                <a:spcPct val="100000"/>
              </a:lnSpc>
              <a:buFont typeface="Wingdings" pitchFamily="2" charset="2"/>
              <a:buChar char="Ø"/>
            </a:pPr>
            <a:r>
              <a:rPr lang="en-GB" sz="1401" dirty="0"/>
              <a:t>Hur kan turisminitiativ bidra till att främja socialt välbefinnande och förbättra livskvaliteten för invånarna i värdsamhällena?</a:t>
            </a:r>
          </a:p>
          <a:p>
            <a:pPr marL="285753" indent="-285753">
              <a:lnSpc>
                <a:spcPct val="100000"/>
              </a:lnSpc>
              <a:buFont typeface="Wingdings" pitchFamily="2" charset="2"/>
              <a:buChar char="Ø"/>
            </a:pPr>
            <a:endParaRPr lang="en-GB" sz="1401" dirty="0"/>
          </a:p>
          <a:p>
            <a:pPr marL="0" indent="0">
              <a:lnSpc>
                <a:spcPct val="100000"/>
              </a:lnSpc>
            </a:pPr>
            <a:r>
              <a:rPr lang="en-GB" sz="1401" b="1" dirty="0"/>
              <a:t>Planet:</a:t>
            </a:r>
          </a:p>
          <a:p>
            <a:pPr marL="285753" indent="-285753">
              <a:lnSpc>
                <a:spcPct val="100000"/>
              </a:lnSpc>
              <a:buFont typeface="Wingdings" pitchFamily="2" charset="2"/>
              <a:buChar char="Ø"/>
            </a:pPr>
            <a:r>
              <a:rPr lang="en-GB" sz="1401" dirty="0"/>
              <a:t>Hur kan turistföretag främja bevarandet av den biologiska mångfalden och skydda naturresurserna i de områden där de är verksamma?</a:t>
            </a:r>
          </a:p>
          <a:p>
            <a:pPr marL="285753" indent="-285753">
              <a:lnSpc>
                <a:spcPct val="100000"/>
              </a:lnSpc>
              <a:buFont typeface="Wingdings" pitchFamily="2" charset="2"/>
              <a:buChar char="Ø"/>
            </a:pPr>
            <a:endParaRPr lang="en-GB" sz="1401" dirty="0"/>
          </a:p>
          <a:p>
            <a:pPr marL="0" indent="0">
              <a:lnSpc>
                <a:spcPct val="100000"/>
              </a:lnSpc>
            </a:pPr>
            <a:r>
              <a:rPr lang="en-GB" sz="1401" b="1" dirty="0"/>
              <a:t>Vinst:</a:t>
            </a:r>
          </a:p>
          <a:p>
            <a:pPr marL="285753" indent="-285753">
              <a:lnSpc>
                <a:spcPct val="100000"/>
              </a:lnSpc>
              <a:buFont typeface="Wingdings" pitchFamily="2" charset="2"/>
              <a:buChar char="Ø"/>
            </a:pPr>
            <a:r>
              <a:rPr lang="en-GB" sz="1401" dirty="0"/>
              <a:t>På vilka sätt kan turistföretag bidra till den lokala ekonomiska utvecklingen utan att kompromissa med natur- och kulturresursernas integritet?</a:t>
            </a:r>
          </a:p>
        </p:txBody>
      </p:sp>
      <p:sp>
        <p:nvSpPr>
          <p:cNvPr id="675" name="Google Shape;675;p17">
            <a:extLst>
              <a:ext uri="{FF2B5EF4-FFF2-40B4-BE49-F238E27FC236}">
                <a16:creationId xmlns:a16="http://schemas.microsoft.com/office/drawing/2014/main" id="{2B09CD2D-C586-77F3-4BB8-96BF70FF90EC}"/>
              </a:ext>
            </a:extLst>
          </p:cNvPr>
          <p:cNvSpPr txBox="1">
            <a:spLocks noGrp="1"/>
          </p:cNvSpPr>
          <p:nvPr>
            <p:ph type="body" idx="2"/>
          </p:nvPr>
        </p:nvSpPr>
        <p:spPr>
          <a:xfrm>
            <a:off x="1315113" y="412370"/>
            <a:ext cx="7946118" cy="783671"/>
          </a:xfrm>
          <a:prstGeom prst="rect">
            <a:avLst/>
          </a:prstGeom>
          <a:noFill/>
          <a:ln>
            <a:noFill/>
          </a:ln>
        </p:spPr>
        <p:txBody>
          <a:bodyPr spcFirstLastPara="1" wrap="square" lIns="91426" tIns="91426" rIns="91426" bIns="91426" anchor="t" anchorCtr="0">
            <a:noAutofit/>
          </a:bodyPr>
          <a:lstStyle/>
          <a:p>
            <a:pPr marL="0" indent="0"/>
            <a:r>
              <a:rPr lang="en-GB" sz="1600" dirty="0">
                <a:solidFill>
                  <a:srgbClr val="FF9933"/>
                </a:solidFill>
              </a:rPr>
              <a:t>Övning: Titta, ta en stund att reflektera över följande frågor och diskutera sedan</a:t>
            </a:r>
          </a:p>
        </p:txBody>
      </p:sp>
      <p:sp>
        <p:nvSpPr>
          <p:cNvPr id="677" name="Google Shape;677;p17">
            <a:extLst>
              <a:ext uri="{FF2B5EF4-FFF2-40B4-BE49-F238E27FC236}">
                <a16:creationId xmlns:a16="http://schemas.microsoft.com/office/drawing/2014/main" id="{EF932EC9-4639-4D0A-E80F-24DBB962194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F8C52B01-781C-407D-DB90-E77788510EE7}"/>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8F2CF8DF-104B-1F0E-D013-B2BBD164943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A010FEA-2F60-0B46-902D-12766DC1CB6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65BFD599-E8BD-6DD1-87A6-4F8495919B6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02BBD08-EE1A-2428-A9FF-12F3479C70A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2B966950-969F-48EA-DD17-186CC891AF2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4DCE0C4-3AAD-59D9-54C1-84E0A623092E}"/>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DEF321A-1DA8-C41A-0447-3F19DAAA1C6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E023EB05-EFC1-1D3D-0E2C-8C08DB43806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E6E5462-E72B-A08B-31DB-13377F91572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EF6E095-9FE9-E06B-B9A6-A3168D93A033}"/>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A1584BE-F344-2B82-7728-9F1C0A26960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69E3922-94DC-618B-AD04-F1C6540F4EB6}"/>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B2C1DF58-CFE7-5AD1-FEC1-59452249F14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81335C52-C520-19EB-6C98-A14A82BD851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59FA7744-599C-AFB1-E8C6-1CEDE350CF9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6EF09A2B-F3C7-FA4F-C23B-BA01D9041041}"/>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E.09</a:t>
            </a:r>
            <a:endParaRPr sz="3000" dirty="0">
              <a:solidFill>
                <a:srgbClr val="FF9934"/>
              </a:solidFill>
            </a:endParaRPr>
          </a:p>
        </p:txBody>
      </p:sp>
    </p:spTree>
    <p:extLst>
      <p:ext uri="{BB962C8B-B14F-4D97-AF65-F5344CB8AC3E}">
        <p14:creationId xmlns:p14="http://schemas.microsoft.com/office/powerpoint/2010/main" val="34883700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45</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7730246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8F82CC98-DBF4-D009-559E-145B799EE5E4}"/>
            </a:ext>
          </a:extLst>
        </p:cNvPr>
        <p:cNvGrpSpPr/>
        <p:nvPr/>
      </p:nvGrpSpPr>
      <p:grpSpPr>
        <a:xfrm>
          <a:off x="0" y="0"/>
          <a:ext cx="0" cy="0"/>
          <a:chOff x="0" y="0"/>
          <a:chExt cx="0" cy="0"/>
        </a:xfrm>
      </p:grpSpPr>
      <p:sp>
        <p:nvSpPr>
          <p:cNvPr id="746" name="Google Shape;746;p76">
            <a:extLst>
              <a:ext uri="{FF2B5EF4-FFF2-40B4-BE49-F238E27FC236}">
                <a16:creationId xmlns:a16="http://schemas.microsoft.com/office/drawing/2014/main" id="{C0C9E71E-F244-591C-FAB1-73AF49BDB34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46</a:t>
            </a:fld>
            <a:endParaRPr/>
          </a:p>
        </p:txBody>
      </p:sp>
      <p:sp>
        <p:nvSpPr>
          <p:cNvPr id="2" name="Google Shape;594;p72">
            <a:extLst>
              <a:ext uri="{FF2B5EF4-FFF2-40B4-BE49-F238E27FC236}">
                <a16:creationId xmlns:a16="http://schemas.microsoft.com/office/drawing/2014/main" id="{83EF14A4-04AF-134F-1530-8BF586B11469}"/>
              </a:ext>
            </a:extLst>
          </p:cNvPr>
          <p:cNvSpPr txBox="1">
            <a:spLocks/>
          </p:cNvSpPr>
          <p:nvPr/>
        </p:nvSpPr>
        <p:spPr>
          <a:xfrm>
            <a:off x="2633426" y="505334"/>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t>Olika typer av hållbar turism</a:t>
            </a:r>
            <a:endParaRPr lang="sv-SE" dirty="0"/>
          </a:p>
        </p:txBody>
      </p:sp>
      <p:sp>
        <p:nvSpPr>
          <p:cNvPr id="5" name="Google Shape;601;p72">
            <a:extLst>
              <a:ext uri="{FF2B5EF4-FFF2-40B4-BE49-F238E27FC236}">
                <a16:creationId xmlns:a16="http://schemas.microsoft.com/office/drawing/2014/main" id="{997CA52E-0600-BF5F-7015-7EE783C27A7D}"/>
              </a:ext>
            </a:extLst>
          </p:cNvPr>
          <p:cNvSpPr txBox="1"/>
          <p:nvPr/>
        </p:nvSpPr>
        <p:spPr>
          <a:xfrm>
            <a:off x="2633426" y="1339796"/>
            <a:ext cx="6114473" cy="2843178"/>
          </a:xfrm>
          <a:prstGeom prst="rect">
            <a:avLst/>
          </a:prstGeom>
          <a:noFill/>
          <a:ln>
            <a:noFill/>
          </a:ln>
        </p:spPr>
        <p:txBody>
          <a:bodyPr spcFirstLastPara="1" wrap="square" lIns="0" tIns="10124" rIns="0" bIns="0" anchor="t" anchorCtr="0">
            <a:spAutoFit/>
          </a:bodyPr>
          <a:lstStyle/>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Ansvarsfull turism: </a:t>
            </a:r>
            <a:r>
              <a:rPr lang="en-GB" sz="1401" noProof="0" dirty="0">
                <a:solidFill>
                  <a:srgbClr val="6D6E71"/>
                </a:solidFill>
                <a:latin typeface="Calibri"/>
                <a:ea typeface="Calibri"/>
                <a:cs typeface="Calibri"/>
                <a:sym typeface="Calibri"/>
              </a:rPr>
              <a:t>Om hållbar turism är ett begrepp kan ansvarsfull turism betraktas som den praxis som följer av det. Det handlar om resenärens ansvarsfulla förhållningssätt till sitt sätt att uppleva resandet.</a:t>
            </a:r>
          </a:p>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Ekoturism (eller grön turism): </a:t>
            </a:r>
            <a:r>
              <a:rPr lang="en-GB" sz="1401" noProof="0" dirty="0">
                <a:solidFill>
                  <a:srgbClr val="6D6E71"/>
                </a:solidFill>
                <a:latin typeface="Calibri"/>
                <a:ea typeface="Calibri"/>
                <a:cs typeface="Calibri"/>
                <a:sym typeface="Calibri"/>
              </a:rPr>
              <a:t>En typ av turism som fokuserar på utforskning och bevarande av naturen.</a:t>
            </a:r>
          </a:p>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Samhällsbaserad turism: </a:t>
            </a:r>
            <a:r>
              <a:rPr lang="en-GB" sz="1401" noProof="0" dirty="0">
                <a:solidFill>
                  <a:srgbClr val="6D6E71"/>
                </a:solidFill>
                <a:latin typeface="Calibri"/>
                <a:ea typeface="Calibri"/>
                <a:cs typeface="Calibri"/>
                <a:sym typeface="Calibri"/>
              </a:rPr>
              <a:t>Turismprojektet drivs av de människor som bor i området. På så sätt återgår fördelarna med turistverksamheten direkt till dem.</a:t>
            </a:r>
          </a:p>
          <a:p>
            <a:pPr marL="298451" indent="-285750">
              <a:spcAft>
                <a:spcPts val="1200"/>
              </a:spcAft>
              <a:buFont typeface="Wingdings" pitchFamily="2" charset="2"/>
              <a:buChar char="v"/>
            </a:pPr>
            <a:r>
              <a:rPr lang="en-GB" sz="1401" b="1" noProof="0" dirty="0">
                <a:solidFill>
                  <a:srgbClr val="6D6E71"/>
                </a:solidFill>
                <a:latin typeface="Calibri"/>
                <a:ea typeface="Calibri"/>
                <a:cs typeface="Calibri"/>
                <a:sym typeface="Calibri"/>
              </a:rPr>
              <a:t>Solidaritetsturism (eller rättvis turism): </a:t>
            </a:r>
            <a:r>
              <a:rPr lang="en-GB" sz="1401" noProof="0" dirty="0">
                <a:solidFill>
                  <a:srgbClr val="6D6E71"/>
                </a:solidFill>
                <a:latin typeface="Calibri"/>
                <a:ea typeface="Calibri"/>
                <a:cs typeface="Calibri"/>
                <a:sym typeface="Calibri"/>
              </a:rPr>
              <a:t>Dess huvudsyfte är att stödja lokalsamhällen genom ekonomiskt deltagande från resenärer.</a:t>
            </a:r>
          </a:p>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Långsam turism: </a:t>
            </a:r>
            <a:r>
              <a:rPr lang="en-GB" sz="1401" noProof="0" dirty="0">
                <a:solidFill>
                  <a:srgbClr val="6D6E71"/>
                </a:solidFill>
                <a:latin typeface="Calibri"/>
                <a:ea typeface="Calibri"/>
                <a:cs typeface="Calibri"/>
                <a:sym typeface="Calibri"/>
              </a:rPr>
              <a:t>Detta innebär att man tar sig tid att utforska destinationer i sin egen takt, fördjupar sig i de omgivande landskapen och kopplar bort sig helt.</a:t>
            </a:r>
          </a:p>
        </p:txBody>
      </p:sp>
      <p:sp>
        <p:nvSpPr>
          <p:cNvPr id="4" name="Platshållare för text 3">
            <a:extLst>
              <a:ext uri="{FF2B5EF4-FFF2-40B4-BE49-F238E27FC236}">
                <a16:creationId xmlns:a16="http://schemas.microsoft.com/office/drawing/2014/main" id="{938AC73B-FCC6-5C02-C9A0-2AE8C89A3412}"/>
              </a:ext>
            </a:extLst>
          </p:cNvPr>
          <p:cNvSpPr>
            <a:spLocks noGrp="1"/>
          </p:cNvSpPr>
          <p:nvPr>
            <p:ph type="body" idx="1"/>
          </p:nvPr>
        </p:nvSpPr>
        <p:spPr/>
        <p:txBody>
          <a:bodyPr/>
          <a:lstStyle/>
          <a:p>
            <a:endParaRPr lang="sv-SE"/>
          </a:p>
        </p:txBody>
      </p:sp>
      <p:sp>
        <p:nvSpPr>
          <p:cNvPr id="7" name="Platshållare för text 6">
            <a:extLst>
              <a:ext uri="{FF2B5EF4-FFF2-40B4-BE49-F238E27FC236}">
                <a16:creationId xmlns:a16="http://schemas.microsoft.com/office/drawing/2014/main" id="{21456973-3EB9-DB9A-0C4B-5A6BED232149}"/>
              </a:ext>
            </a:extLst>
          </p:cNvPr>
          <p:cNvSpPr>
            <a:spLocks noGrp="1"/>
          </p:cNvSpPr>
          <p:nvPr>
            <p:ph type="body" idx="2"/>
          </p:nvPr>
        </p:nvSpPr>
        <p:spPr/>
        <p:txBody>
          <a:bodyPr/>
          <a:lstStyle/>
          <a:p>
            <a:endParaRPr lang="sv-SE"/>
          </a:p>
        </p:txBody>
      </p:sp>
      <p:sp>
        <p:nvSpPr>
          <p:cNvPr id="8" name="Google Shape;379;p64">
            <a:extLst>
              <a:ext uri="{FF2B5EF4-FFF2-40B4-BE49-F238E27FC236}">
                <a16:creationId xmlns:a16="http://schemas.microsoft.com/office/drawing/2014/main" id="{C704204F-4B83-E27C-C5F7-39FA391A228D}"/>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9" name="Google Shape;456;p68">
            <a:extLst>
              <a:ext uri="{FF2B5EF4-FFF2-40B4-BE49-F238E27FC236}">
                <a16:creationId xmlns:a16="http://schemas.microsoft.com/office/drawing/2014/main" id="{25FB4062-135B-CE77-C854-5368E8BDADE4}"/>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Hållbar</a:t>
            </a:r>
          </a:p>
          <a:p>
            <a:pPr marL="0" indent="0">
              <a:lnSpc>
                <a:spcPct val="82058"/>
              </a:lnSpc>
            </a:pPr>
            <a:r>
              <a:rPr lang="en-GB" sz="2400" dirty="0"/>
              <a:t>Turism</a:t>
            </a:r>
          </a:p>
        </p:txBody>
      </p:sp>
      <p:sp>
        <p:nvSpPr>
          <p:cNvPr id="10" name="Google Shape;457;p68">
            <a:extLst>
              <a:ext uri="{FF2B5EF4-FFF2-40B4-BE49-F238E27FC236}">
                <a16:creationId xmlns:a16="http://schemas.microsoft.com/office/drawing/2014/main" id="{DE4EB1F6-3E64-4A75-D413-98C3D3D046DD}"/>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11" name="Google Shape;599;p72">
            <a:extLst>
              <a:ext uri="{FF2B5EF4-FFF2-40B4-BE49-F238E27FC236}">
                <a16:creationId xmlns:a16="http://schemas.microsoft.com/office/drawing/2014/main" id="{98408F16-4F63-3CE8-FD82-486388C10383}"/>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1365022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60">
          <a:extLst>
            <a:ext uri="{FF2B5EF4-FFF2-40B4-BE49-F238E27FC236}">
              <a16:creationId xmlns:a16="http://schemas.microsoft.com/office/drawing/2014/main" id="{39F7C2F8-31D0-0434-1B3D-D63EF9B2047F}"/>
            </a:ext>
          </a:extLst>
        </p:cNvPr>
        <p:cNvGrpSpPr/>
        <p:nvPr/>
      </p:nvGrpSpPr>
      <p:grpSpPr>
        <a:xfrm>
          <a:off x="0" y="0"/>
          <a:ext cx="0" cy="0"/>
          <a:chOff x="0" y="0"/>
          <a:chExt cx="0" cy="0"/>
        </a:xfrm>
      </p:grpSpPr>
      <p:sp>
        <p:nvSpPr>
          <p:cNvPr id="2" name="Google Shape;565;p71">
            <a:extLst>
              <a:ext uri="{FF2B5EF4-FFF2-40B4-BE49-F238E27FC236}">
                <a16:creationId xmlns:a16="http://schemas.microsoft.com/office/drawing/2014/main" id="{73EC1306-0847-AE94-A7D4-37C18FB50DA7}"/>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588F92"/>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862" name="Google Shape;862;p79">
            <a:extLst>
              <a:ext uri="{FF2B5EF4-FFF2-40B4-BE49-F238E27FC236}">
                <a16:creationId xmlns:a16="http://schemas.microsoft.com/office/drawing/2014/main" id="{CE7F3784-A602-5AE5-7140-55C32FEC1263}"/>
              </a:ext>
            </a:extLst>
          </p:cNvPr>
          <p:cNvSpPr txBox="1"/>
          <p:nvPr/>
        </p:nvSpPr>
        <p:spPr>
          <a:xfrm>
            <a:off x="1268152" y="1784142"/>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it" sz="4500" dirty="0">
                <a:solidFill>
                  <a:schemeClr val="lt1"/>
                </a:solidFill>
                <a:latin typeface="Calibri"/>
                <a:ea typeface="Calibri"/>
                <a:cs typeface="Calibri"/>
                <a:sym typeface="Calibri"/>
              </a:rPr>
              <a:t>Ekoturism</a:t>
            </a:r>
            <a:endParaRPr sz="1401" dirty="0"/>
          </a:p>
        </p:txBody>
      </p:sp>
      <p:sp>
        <p:nvSpPr>
          <p:cNvPr id="863" name="Google Shape;863;p79">
            <a:extLst>
              <a:ext uri="{FF2B5EF4-FFF2-40B4-BE49-F238E27FC236}">
                <a16:creationId xmlns:a16="http://schemas.microsoft.com/office/drawing/2014/main" id="{6B814840-B530-A62F-310E-587601579A97}"/>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cs typeface="Calibri"/>
                <a:sym typeface="Calibri"/>
              </a:rPr>
              <a:t>1D</a:t>
            </a:r>
            <a:endParaRPr sz="1401"/>
          </a:p>
        </p:txBody>
      </p:sp>
      <p:cxnSp>
        <p:nvCxnSpPr>
          <p:cNvPr id="864" name="Google Shape;864;p79">
            <a:extLst>
              <a:ext uri="{FF2B5EF4-FFF2-40B4-BE49-F238E27FC236}">
                <a16:creationId xmlns:a16="http://schemas.microsoft.com/office/drawing/2014/main" id="{5C7F62E7-4384-1EF5-4980-B227538165B2}"/>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865" name="Google Shape;865;p79">
            <a:extLst>
              <a:ext uri="{FF2B5EF4-FFF2-40B4-BE49-F238E27FC236}">
                <a16:creationId xmlns:a16="http://schemas.microsoft.com/office/drawing/2014/main" id="{E02A5E4F-11D0-183B-3615-2AA0F1DFD79D}"/>
              </a:ext>
            </a:extLst>
          </p:cNvPr>
          <p:cNvSpPr/>
          <p:nvPr/>
        </p:nvSpPr>
        <p:spPr>
          <a:xfrm>
            <a:off x="5029200" y="-596900"/>
            <a:ext cx="4649958" cy="4785585"/>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866" name="Google Shape;866;p79">
            <a:extLst>
              <a:ext uri="{FF2B5EF4-FFF2-40B4-BE49-F238E27FC236}">
                <a16:creationId xmlns:a16="http://schemas.microsoft.com/office/drawing/2014/main" id="{4DD50AA4-06D7-9707-4ACB-53A612DD8A6E}"/>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47</a:t>
            </a:fld>
            <a:endParaRPr sz="1600">
              <a:solidFill>
                <a:srgbClr val="8AC03B"/>
              </a:solidFill>
              <a:latin typeface="Calibri"/>
              <a:ea typeface="Calibri"/>
              <a:cs typeface="Calibri"/>
              <a:sym typeface="Calibri"/>
            </a:endParaRPr>
          </a:p>
        </p:txBody>
      </p:sp>
      <p:grpSp>
        <p:nvGrpSpPr>
          <p:cNvPr id="867" name="Google Shape;867;p79">
            <a:extLst>
              <a:ext uri="{FF2B5EF4-FFF2-40B4-BE49-F238E27FC236}">
                <a16:creationId xmlns:a16="http://schemas.microsoft.com/office/drawing/2014/main" id="{A300D0AF-4195-7291-7D6C-7A921A824A6A}"/>
              </a:ext>
            </a:extLst>
          </p:cNvPr>
          <p:cNvGrpSpPr/>
          <p:nvPr/>
        </p:nvGrpSpPr>
        <p:grpSpPr>
          <a:xfrm>
            <a:off x="431486" y="3152522"/>
            <a:ext cx="1771886" cy="1650832"/>
            <a:chOff x="16392163" y="830616"/>
            <a:chExt cx="989004" cy="921436"/>
          </a:xfrm>
        </p:grpSpPr>
        <p:grpSp>
          <p:nvGrpSpPr>
            <p:cNvPr id="868" name="Google Shape;868;p79">
              <a:extLst>
                <a:ext uri="{FF2B5EF4-FFF2-40B4-BE49-F238E27FC236}">
                  <a16:creationId xmlns:a16="http://schemas.microsoft.com/office/drawing/2014/main" id="{12313C24-20EE-CFF4-FD7F-4A9698C499EB}"/>
                </a:ext>
              </a:extLst>
            </p:cNvPr>
            <p:cNvGrpSpPr/>
            <p:nvPr/>
          </p:nvGrpSpPr>
          <p:grpSpPr>
            <a:xfrm>
              <a:off x="16489549" y="926221"/>
              <a:ext cx="729567" cy="728577"/>
              <a:chOff x="16489549" y="926221"/>
              <a:chExt cx="729567" cy="728577"/>
            </a:xfrm>
          </p:grpSpPr>
          <p:sp>
            <p:nvSpPr>
              <p:cNvPr id="869" name="Google Shape;869;p79">
                <a:extLst>
                  <a:ext uri="{FF2B5EF4-FFF2-40B4-BE49-F238E27FC236}">
                    <a16:creationId xmlns:a16="http://schemas.microsoft.com/office/drawing/2014/main" id="{E44284AF-4D1C-A9F7-4C12-F38288D481AE}"/>
                  </a:ext>
                </a:extLst>
              </p:cNvPr>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0" name="Google Shape;870;p79">
                <a:extLst>
                  <a:ext uri="{FF2B5EF4-FFF2-40B4-BE49-F238E27FC236}">
                    <a16:creationId xmlns:a16="http://schemas.microsoft.com/office/drawing/2014/main" id="{F7F35B03-3138-6468-0593-E8F7EC030B78}"/>
                  </a:ext>
                </a:extLst>
              </p:cNvPr>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1" name="Google Shape;871;p79">
                <a:extLst>
                  <a:ext uri="{FF2B5EF4-FFF2-40B4-BE49-F238E27FC236}">
                    <a16:creationId xmlns:a16="http://schemas.microsoft.com/office/drawing/2014/main" id="{02EAD723-B096-E433-D3D4-75CCB5EA5342}"/>
                  </a:ext>
                </a:extLst>
              </p:cNvPr>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2" name="Google Shape;872;p79">
                <a:extLst>
                  <a:ext uri="{FF2B5EF4-FFF2-40B4-BE49-F238E27FC236}">
                    <a16:creationId xmlns:a16="http://schemas.microsoft.com/office/drawing/2014/main" id="{A6F3B1CB-81B6-250D-001E-A16006A22FDC}"/>
                  </a:ext>
                </a:extLst>
              </p:cNvPr>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3" name="Google Shape;873;p79">
                <a:extLst>
                  <a:ext uri="{FF2B5EF4-FFF2-40B4-BE49-F238E27FC236}">
                    <a16:creationId xmlns:a16="http://schemas.microsoft.com/office/drawing/2014/main" id="{7958232F-5E6A-EC11-9636-5AC65F0A3400}"/>
                  </a:ext>
                </a:extLst>
              </p:cNvPr>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4" name="Google Shape;874;p79">
                <a:extLst>
                  <a:ext uri="{FF2B5EF4-FFF2-40B4-BE49-F238E27FC236}">
                    <a16:creationId xmlns:a16="http://schemas.microsoft.com/office/drawing/2014/main" id="{D51E084A-F66A-C8F7-75FA-7D06E98D290C}"/>
                  </a:ext>
                </a:extLst>
              </p:cNvPr>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875" name="Google Shape;875;p79">
              <a:extLst>
                <a:ext uri="{FF2B5EF4-FFF2-40B4-BE49-F238E27FC236}">
                  <a16:creationId xmlns:a16="http://schemas.microsoft.com/office/drawing/2014/main" id="{4CB4440C-5208-5561-8FEE-26E42D1A9002}"/>
                </a:ext>
              </a:extLst>
            </p:cNvPr>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sz="1401"/>
            </a:p>
          </p:txBody>
        </p:sp>
        <p:sp>
          <p:nvSpPr>
            <p:cNvPr id="876" name="Google Shape;876;p79">
              <a:extLst>
                <a:ext uri="{FF2B5EF4-FFF2-40B4-BE49-F238E27FC236}">
                  <a16:creationId xmlns:a16="http://schemas.microsoft.com/office/drawing/2014/main" id="{C99A38F3-F5CF-5CF8-8ED4-99837F1592C0}"/>
                </a:ext>
              </a:extLst>
            </p:cNvPr>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7" name="Google Shape;877;p79">
              <a:extLst>
                <a:ext uri="{FF2B5EF4-FFF2-40B4-BE49-F238E27FC236}">
                  <a16:creationId xmlns:a16="http://schemas.microsoft.com/office/drawing/2014/main" id="{CE5CB2F7-1F5E-49E1-4ACE-0E76B77E6D8A}"/>
                </a:ext>
              </a:extLst>
            </p:cNvPr>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8" name="Google Shape;878;p79">
              <a:extLst>
                <a:ext uri="{FF2B5EF4-FFF2-40B4-BE49-F238E27FC236}">
                  <a16:creationId xmlns:a16="http://schemas.microsoft.com/office/drawing/2014/main" id="{B50BB0F7-1688-3CFA-707B-5AF26F01D180}"/>
                </a:ext>
              </a:extLst>
            </p:cNvPr>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pic>
        <p:nvPicPr>
          <p:cNvPr id="880" name="Google Shape;880;p79" descr="A person sitting at a table with a computer and a drink&#10;&#10;Description automatically generated">
            <a:extLst>
              <a:ext uri="{FF2B5EF4-FFF2-40B4-BE49-F238E27FC236}">
                <a16:creationId xmlns:a16="http://schemas.microsoft.com/office/drawing/2014/main" id="{7B5F1BFF-0DD8-1F12-0C87-07B05074C310}"/>
              </a:ext>
            </a:extLst>
          </p:cNvPr>
          <p:cNvPicPr preferRelativeResize="0"/>
          <p:nvPr/>
        </p:nvPicPr>
        <p:blipFill rotWithShape="1">
          <a:blip r:embed="rId3">
            <a:alphaModFix/>
          </a:blip>
          <a:srcRect l="39385"/>
          <a:stretch/>
        </p:blipFill>
        <p:spPr>
          <a:xfrm>
            <a:off x="5270500" y="-309219"/>
            <a:ext cx="4084815" cy="4260629"/>
          </a:xfrm>
          <a:prstGeom prst="flowChartConnector">
            <a:avLst/>
          </a:prstGeom>
          <a:noFill/>
          <a:ln>
            <a:noFill/>
          </a:ln>
        </p:spPr>
      </p:pic>
      <p:pic>
        <p:nvPicPr>
          <p:cNvPr id="879" name="Google Shape;879;p79">
            <a:extLst>
              <a:ext uri="{FF2B5EF4-FFF2-40B4-BE49-F238E27FC236}">
                <a16:creationId xmlns:a16="http://schemas.microsoft.com/office/drawing/2014/main" id="{7E074D70-359D-42BF-E98A-E4A81E157619}"/>
              </a:ext>
            </a:extLst>
          </p:cNvPr>
          <p:cNvPicPr preferRelativeResize="0"/>
          <p:nvPr/>
        </p:nvPicPr>
        <p:blipFill rotWithShape="1">
          <a:blip r:embed="rId4">
            <a:alphaModFix amt="70000"/>
          </a:blip>
          <a:srcRect/>
          <a:stretch/>
        </p:blipFill>
        <p:spPr>
          <a:xfrm rot="-3551750">
            <a:off x="6817623" y="806867"/>
            <a:ext cx="2852618" cy="2852618"/>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extLst>
      <p:ext uri="{BB962C8B-B14F-4D97-AF65-F5344CB8AC3E}">
        <p14:creationId xmlns:p14="http://schemas.microsoft.com/office/powerpoint/2010/main" val="29429385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5D1C8549-C6AB-36C5-1656-C49DC077D3B1}"/>
            </a:ext>
          </a:extLst>
        </p:cNvPr>
        <p:cNvGrpSpPr/>
        <p:nvPr/>
      </p:nvGrpSpPr>
      <p:grpSpPr>
        <a:xfrm>
          <a:off x="0" y="0"/>
          <a:ext cx="0" cy="0"/>
          <a:chOff x="0" y="0"/>
          <a:chExt cx="0" cy="0"/>
        </a:xfrm>
      </p:grpSpPr>
      <p:sp>
        <p:nvSpPr>
          <p:cNvPr id="890" name="Google Shape;890;p80">
            <a:extLst>
              <a:ext uri="{FF2B5EF4-FFF2-40B4-BE49-F238E27FC236}">
                <a16:creationId xmlns:a16="http://schemas.microsoft.com/office/drawing/2014/main" id="{9BAA2CCF-6DFF-7FA7-92A3-2BCD101C8C5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48</a:t>
            </a:fld>
            <a:endParaRPr/>
          </a:p>
        </p:txBody>
      </p:sp>
      <p:sp>
        <p:nvSpPr>
          <p:cNvPr id="2" name="Google Shape;344;p3">
            <a:extLst>
              <a:ext uri="{FF2B5EF4-FFF2-40B4-BE49-F238E27FC236}">
                <a16:creationId xmlns:a16="http://schemas.microsoft.com/office/drawing/2014/main" id="{5BEB0B51-C15B-1491-5AA6-FCBB104719BC}"/>
              </a:ext>
            </a:extLst>
          </p:cNvPr>
          <p:cNvSpPr/>
          <p:nvPr/>
        </p:nvSpPr>
        <p:spPr>
          <a:xfrm>
            <a:off x="2504953" y="1393903"/>
            <a:ext cx="6639047"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AC039"/>
                </a:solidFill>
                <a:latin typeface="Calibri" panose="020F0502020204030204" pitchFamily="34" charset="0"/>
                <a:cs typeface="Calibri" panose="020F0502020204030204" pitchFamily="34" charset="0"/>
              </a:rPr>
              <a:t>"Ansvarsfullt resande till naturområden som bevarar miljön, upprätthåller lokalbefolkningens välbefinnande och involverar tolkning och utbildning" (TIES, 2015)</a:t>
            </a:r>
          </a:p>
          <a:p>
            <a:endParaRPr lang="en-GB" sz="1600" dirty="0">
              <a:solidFill>
                <a:srgbClr val="92D050"/>
              </a:solidFill>
              <a:latin typeface="Calibri" panose="020F0502020204030204" pitchFamily="34" charset="0"/>
              <a:cs typeface="Calibri" panose="020F0502020204030204" pitchFamily="34" charset="0"/>
            </a:endParaRPr>
          </a:p>
          <a:p>
            <a:r>
              <a:rPr lang="en-GB" sz="1600" i="1" dirty="0">
                <a:solidFill>
                  <a:schemeClr val="tx2">
                    <a:lumMod val="50000"/>
                  </a:schemeClr>
                </a:solidFill>
                <a:latin typeface="Calibri" panose="020F0502020204030204" pitchFamily="34" charset="0"/>
                <a:cs typeface="Calibri" panose="020F0502020204030204" pitchFamily="34" charset="0"/>
              </a:rPr>
              <a:t>Ekoturism handlar om att </a:t>
            </a:r>
            <a:r>
              <a:rPr lang="en-GB" sz="1600" i="1" dirty="0" err="1">
                <a:solidFill>
                  <a:schemeClr val="tx2">
                    <a:lumMod val="50000"/>
                  </a:schemeClr>
                </a:solidFill>
                <a:latin typeface="Calibri" panose="020F0502020204030204" pitchFamily="34" charset="0"/>
                <a:cs typeface="Calibri" panose="020F0502020204030204" pitchFamily="34" charset="0"/>
              </a:rPr>
              <a:t>förena</a:t>
            </a:r>
            <a:r>
              <a:rPr lang="en-GB" sz="1600" i="1" dirty="0">
                <a:solidFill>
                  <a:schemeClr val="tx2">
                    <a:lumMod val="50000"/>
                  </a:schemeClr>
                </a:solidFill>
                <a:latin typeface="Calibri" panose="020F0502020204030204" pitchFamily="34" charset="0"/>
                <a:cs typeface="Calibri" panose="020F0502020204030204" pitchFamily="34" charset="0"/>
              </a:rPr>
              <a:t> </a:t>
            </a:r>
            <a:r>
              <a:rPr lang="en-GB" sz="1600" i="1" dirty="0" err="1">
                <a:solidFill>
                  <a:schemeClr val="tx2">
                    <a:lumMod val="50000"/>
                  </a:schemeClr>
                </a:solidFill>
                <a:latin typeface="Calibri" panose="020F0502020204030204" pitchFamily="34" charset="0"/>
                <a:cs typeface="Calibri" panose="020F0502020204030204" pitchFamily="34" charset="0"/>
              </a:rPr>
              <a:t>bevarande</a:t>
            </a:r>
            <a:r>
              <a:rPr lang="en-GB" sz="1600" i="1" dirty="0">
                <a:solidFill>
                  <a:schemeClr val="tx2">
                    <a:lumMod val="50000"/>
                  </a:schemeClr>
                </a:solidFill>
                <a:latin typeface="Calibri" panose="020F0502020204030204" pitchFamily="34" charset="0"/>
                <a:cs typeface="Calibri" panose="020F0502020204030204" pitchFamily="34" charset="0"/>
              </a:rPr>
              <a:t> </a:t>
            </a:r>
            <a:r>
              <a:rPr lang="en-GB" sz="1600" i="1" dirty="0" err="1">
                <a:solidFill>
                  <a:schemeClr val="tx2">
                    <a:lumMod val="50000"/>
                  </a:schemeClr>
                </a:solidFill>
                <a:latin typeface="Calibri" panose="020F0502020204030204" pitchFamily="34" charset="0"/>
                <a:cs typeface="Calibri" panose="020F0502020204030204" pitchFamily="34" charset="0"/>
              </a:rPr>
              <a:t>av</a:t>
            </a:r>
            <a:r>
              <a:rPr lang="en-GB" sz="1600" i="1" dirty="0">
                <a:solidFill>
                  <a:schemeClr val="tx2">
                    <a:lumMod val="50000"/>
                  </a:schemeClr>
                </a:solidFill>
                <a:latin typeface="Calibri" panose="020F0502020204030204" pitchFamily="34" charset="0"/>
                <a:cs typeface="Calibri" panose="020F0502020204030204" pitchFamily="34" charset="0"/>
              </a:rPr>
              <a:t> samhällen och hållbart resande</a:t>
            </a:r>
          </a:p>
          <a:p>
            <a:endParaRPr lang="en-GB" sz="1600" dirty="0">
              <a:solidFill>
                <a:srgbClr val="92D050"/>
              </a:solidFill>
              <a:latin typeface="Calibri" panose="020F0502020204030204" pitchFamily="34" charset="0"/>
              <a:cs typeface="Calibri" panose="020F0502020204030204" pitchFamily="34" charset="0"/>
            </a:endParaRPr>
          </a:p>
          <a:p>
            <a:r>
              <a:rPr lang="en-GB" sz="1600" b="1" dirty="0">
                <a:solidFill>
                  <a:srgbClr val="FF9934"/>
                </a:solidFill>
                <a:latin typeface="Calibri" panose="020F0502020204030204" pitchFamily="34" charset="0"/>
                <a:cs typeface="Calibri" panose="020F0502020204030204" pitchFamily="34" charset="0"/>
              </a:rPr>
              <a:t>Hur?</a:t>
            </a:r>
          </a:p>
          <a:p>
            <a:r>
              <a:rPr lang="en-GB" sz="1600" dirty="0">
                <a:solidFill>
                  <a:schemeClr val="tx2">
                    <a:lumMod val="50000"/>
                  </a:schemeClr>
                </a:solidFill>
                <a:latin typeface="Calibri" panose="020F0502020204030204" pitchFamily="34" charset="0"/>
                <a:cs typeface="Calibri" panose="020F0502020204030204" pitchFamily="34" charset="0"/>
              </a:rPr>
              <a:t>Genom att implementera principerna för ekoturism</a:t>
            </a:r>
          </a:p>
        </p:txBody>
      </p:sp>
      <p:grpSp>
        <p:nvGrpSpPr>
          <p:cNvPr id="5" name="Google Shape;1412;p43">
            <a:extLst>
              <a:ext uri="{FF2B5EF4-FFF2-40B4-BE49-F238E27FC236}">
                <a16:creationId xmlns:a16="http://schemas.microsoft.com/office/drawing/2014/main" id="{17CF0FDD-BF77-EC62-72B7-7C87BCF78E93}"/>
              </a:ext>
            </a:extLst>
          </p:cNvPr>
          <p:cNvGrpSpPr/>
          <p:nvPr/>
        </p:nvGrpSpPr>
        <p:grpSpPr>
          <a:xfrm>
            <a:off x="6422110" y="2920273"/>
            <a:ext cx="1557256" cy="1518767"/>
            <a:chOff x="470422" y="650943"/>
            <a:chExt cx="1129013" cy="1101109"/>
          </a:xfrm>
        </p:grpSpPr>
        <p:sp>
          <p:nvSpPr>
            <p:cNvPr id="6" name="Google Shape;1413;p43">
              <a:extLst>
                <a:ext uri="{FF2B5EF4-FFF2-40B4-BE49-F238E27FC236}">
                  <a16:creationId xmlns:a16="http://schemas.microsoft.com/office/drawing/2014/main" id="{78CB90E3-4E90-D09E-E931-322EC5AFD0D4}"/>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 name="Google Shape;1414;p43">
              <a:extLst>
                <a:ext uri="{FF2B5EF4-FFF2-40B4-BE49-F238E27FC236}">
                  <a16:creationId xmlns:a16="http://schemas.microsoft.com/office/drawing/2014/main" id="{A0B0C95F-79C9-DBD3-E338-3CEDFDEC0EC2}"/>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 name="Google Shape;1415;p43">
              <a:extLst>
                <a:ext uri="{FF2B5EF4-FFF2-40B4-BE49-F238E27FC236}">
                  <a16:creationId xmlns:a16="http://schemas.microsoft.com/office/drawing/2014/main" id="{323C59ED-6439-CD4A-FBB2-3AC237F9399B}"/>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 name="Google Shape;1416;p43">
              <a:extLst>
                <a:ext uri="{FF2B5EF4-FFF2-40B4-BE49-F238E27FC236}">
                  <a16:creationId xmlns:a16="http://schemas.microsoft.com/office/drawing/2014/main" id="{F01ADC97-F6C8-8D0D-1C61-8DBC44A9D07A}"/>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0" name="Google Shape;1417;p43">
              <a:extLst>
                <a:ext uri="{FF2B5EF4-FFF2-40B4-BE49-F238E27FC236}">
                  <a16:creationId xmlns:a16="http://schemas.microsoft.com/office/drawing/2014/main" id="{1F1FE73A-D57D-9AFF-9BEF-769CA8BEBF66}"/>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1" name="Google Shape;1418;p43">
              <a:extLst>
                <a:ext uri="{FF2B5EF4-FFF2-40B4-BE49-F238E27FC236}">
                  <a16:creationId xmlns:a16="http://schemas.microsoft.com/office/drawing/2014/main" id="{ACD9B9D4-8442-575B-6352-D8353F8E58AC}"/>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2" name="Google Shape;1419;p43">
              <a:extLst>
                <a:ext uri="{FF2B5EF4-FFF2-40B4-BE49-F238E27FC236}">
                  <a16:creationId xmlns:a16="http://schemas.microsoft.com/office/drawing/2014/main" id="{EF7AA578-0D4D-A9FD-78AC-16D6F33F96B0}"/>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3" name="Google Shape;1420;p43">
              <a:extLst>
                <a:ext uri="{FF2B5EF4-FFF2-40B4-BE49-F238E27FC236}">
                  <a16:creationId xmlns:a16="http://schemas.microsoft.com/office/drawing/2014/main" id="{E2512500-DC57-7EFD-A0EE-92ED022A3C2C}"/>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 name="Google Shape;1421;p43">
              <a:extLst>
                <a:ext uri="{FF2B5EF4-FFF2-40B4-BE49-F238E27FC236}">
                  <a16:creationId xmlns:a16="http://schemas.microsoft.com/office/drawing/2014/main" id="{6812635A-EB47-FE29-2FD3-4580198CA7E4}"/>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7" name="Google Shape;594;p72">
            <a:extLst>
              <a:ext uri="{FF2B5EF4-FFF2-40B4-BE49-F238E27FC236}">
                <a16:creationId xmlns:a16="http://schemas.microsoft.com/office/drawing/2014/main" id="{5D724A5E-35AA-FDA0-73A0-311F40416841}"/>
              </a:ext>
            </a:extLst>
          </p:cNvPr>
          <p:cNvSpPr txBox="1">
            <a:spLocks/>
          </p:cNvSpPr>
          <p:nvPr/>
        </p:nvSpPr>
        <p:spPr>
          <a:xfrm>
            <a:off x="2407981" y="513233"/>
            <a:ext cx="6391073"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AC039"/>
                </a:solidFill>
              </a:rPr>
              <a:t>Vad är det vi pratar om?</a:t>
            </a:r>
          </a:p>
        </p:txBody>
      </p:sp>
      <p:sp>
        <p:nvSpPr>
          <p:cNvPr id="22" name="Google Shape;379;p64">
            <a:extLst>
              <a:ext uri="{FF2B5EF4-FFF2-40B4-BE49-F238E27FC236}">
                <a16:creationId xmlns:a16="http://schemas.microsoft.com/office/drawing/2014/main" id="{3C1286FD-3EFF-A87A-672C-720BF6AD5B36}"/>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23" name="Google Shape;456;p68">
            <a:extLst>
              <a:ext uri="{FF2B5EF4-FFF2-40B4-BE49-F238E27FC236}">
                <a16:creationId xmlns:a16="http://schemas.microsoft.com/office/drawing/2014/main" id="{3E8D3EE9-01E0-DFA8-897B-880AF41869BF}"/>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Ekoturism</a:t>
            </a:r>
          </a:p>
        </p:txBody>
      </p:sp>
      <p:sp>
        <p:nvSpPr>
          <p:cNvPr id="24" name="Google Shape;457;p68">
            <a:extLst>
              <a:ext uri="{FF2B5EF4-FFF2-40B4-BE49-F238E27FC236}">
                <a16:creationId xmlns:a16="http://schemas.microsoft.com/office/drawing/2014/main" id="{C16B01AF-DF73-706A-2E47-D22749FED71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25" name="Google Shape;599;p72">
            <a:extLst>
              <a:ext uri="{FF2B5EF4-FFF2-40B4-BE49-F238E27FC236}">
                <a16:creationId xmlns:a16="http://schemas.microsoft.com/office/drawing/2014/main" id="{18401644-0DD2-7FF4-23DB-B5938DF84DFC}"/>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2688352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0553586D-EC8B-21C1-2BF3-0E6AFB785C60}"/>
            </a:ext>
          </a:extLst>
        </p:cNvPr>
        <p:cNvGrpSpPr/>
        <p:nvPr/>
      </p:nvGrpSpPr>
      <p:grpSpPr>
        <a:xfrm>
          <a:off x="0" y="0"/>
          <a:ext cx="0" cy="0"/>
          <a:chOff x="0" y="0"/>
          <a:chExt cx="0" cy="0"/>
        </a:xfrm>
      </p:grpSpPr>
      <p:sp>
        <p:nvSpPr>
          <p:cNvPr id="889" name="Google Shape;889;p80">
            <a:extLst>
              <a:ext uri="{FF2B5EF4-FFF2-40B4-BE49-F238E27FC236}">
                <a16:creationId xmlns:a16="http://schemas.microsoft.com/office/drawing/2014/main" id="{6C68C6DE-B2BC-7AA3-4C96-EA5B869BCAF8}"/>
              </a:ext>
            </a:extLst>
          </p:cNvPr>
          <p:cNvSpPr txBox="1"/>
          <p:nvPr/>
        </p:nvSpPr>
        <p:spPr>
          <a:xfrm>
            <a:off x="2504953" y="1245580"/>
            <a:ext cx="6371418" cy="3092088"/>
          </a:xfrm>
          <a:prstGeom prst="rect">
            <a:avLst/>
          </a:prstGeom>
          <a:noFill/>
          <a:ln>
            <a:noFill/>
          </a:ln>
        </p:spPr>
        <p:txBody>
          <a:bodyPr spcFirstLastPara="1" wrap="square" lIns="91426" tIns="45700" rIns="91426" bIns="45700" anchor="t" anchorCtr="0">
            <a:spAutoFit/>
          </a:bodyPr>
          <a:lstStyle/>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Minimera fysisk, social, beteendemässig och psykologisk påverkan.</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Bygga upp miljömässig och kulturell medvetenhet och respekt.</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Ge positiva upplevelser för både besökare och värdar.</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Ge direkta ekonomiska fördelar för bevarandet.</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Generera ekonomiska fördelar för både lokalbefolkningen och det privata näringslivet.</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Leverera minnesvärda tolkningsupplevelser till besökare som hjälper till att öka känsligheten för värdländernas politiska, miljömässiga och sociala klimat.</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Designa, konstruera och driva anläggningar med låg påverkan.</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Erkänn rättigheterna och den andliga övertygelsen hos ursprungsbefolkningen i ditt samhälle och arbeta i partnerskap med dem för att skapa egenmakt.</a:t>
            </a:r>
          </a:p>
          <a:p>
            <a:pPr marL="12701" marR="12701">
              <a:lnSpc>
                <a:spcPct val="105714"/>
              </a:lnSpc>
            </a:pPr>
            <a:r>
              <a:rPr lang="it" sz="1401" dirty="0">
                <a:solidFill>
                  <a:srgbClr val="6D6E71"/>
                </a:solidFill>
                <a:latin typeface="Calibri"/>
                <a:ea typeface="Calibri"/>
                <a:cs typeface="Calibri"/>
                <a:sym typeface="Calibri"/>
              </a:rPr>
              <a:t> </a:t>
            </a:r>
            <a:endParaRPr sz="1401" dirty="0">
              <a:solidFill>
                <a:srgbClr val="6D6E71"/>
              </a:solidFill>
              <a:latin typeface="Calibri"/>
              <a:ea typeface="Calibri"/>
              <a:cs typeface="Calibri"/>
              <a:sym typeface="Calibri"/>
            </a:endParaRPr>
          </a:p>
        </p:txBody>
      </p:sp>
      <p:sp>
        <p:nvSpPr>
          <p:cNvPr id="890" name="Google Shape;890;p80">
            <a:extLst>
              <a:ext uri="{FF2B5EF4-FFF2-40B4-BE49-F238E27FC236}">
                <a16:creationId xmlns:a16="http://schemas.microsoft.com/office/drawing/2014/main" id="{5C2B6604-5F22-3147-EE67-4BAC11ACA5B4}"/>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49</a:t>
            </a:fld>
            <a:endParaRPr/>
          </a:p>
        </p:txBody>
      </p:sp>
      <p:sp>
        <p:nvSpPr>
          <p:cNvPr id="16" name="Google Shape;594;p72">
            <a:extLst>
              <a:ext uri="{FF2B5EF4-FFF2-40B4-BE49-F238E27FC236}">
                <a16:creationId xmlns:a16="http://schemas.microsoft.com/office/drawing/2014/main" id="{E59DAC0A-F6D7-DC3E-24D8-2192E91EB714}"/>
              </a:ext>
            </a:extLst>
          </p:cNvPr>
          <p:cNvSpPr txBox="1">
            <a:spLocks/>
          </p:cNvSpPr>
          <p:nvPr/>
        </p:nvSpPr>
        <p:spPr>
          <a:xfrm>
            <a:off x="2560451" y="571203"/>
            <a:ext cx="6335576"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solidFill>
                  <a:srgbClr val="8AC039"/>
                </a:solidFill>
              </a:rPr>
              <a:t>Principerna för ekoturism</a:t>
            </a:r>
          </a:p>
        </p:txBody>
      </p:sp>
      <p:sp>
        <p:nvSpPr>
          <p:cNvPr id="6" name="Google Shape;379;p64">
            <a:extLst>
              <a:ext uri="{FF2B5EF4-FFF2-40B4-BE49-F238E27FC236}">
                <a16:creationId xmlns:a16="http://schemas.microsoft.com/office/drawing/2014/main" id="{8EFE2845-3DEA-5B8A-5B53-998EE996892C}"/>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7" name="Google Shape;456;p68">
            <a:extLst>
              <a:ext uri="{FF2B5EF4-FFF2-40B4-BE49-F238E27FC236}">
                <a16:creationId xmlns:a16="http://schemas.microsoft.com/office/drawing/2014/main" id="{DBFE689A-ABAF-2F28-DBF1-2E5483405FDF}"/>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Ekoturism</a:t>
            </a:r>
          </a:p>
        </p:txBody>
      </p:sp>
      <p:sp>
        <p:nvSpPr>
          <p:cNvPr id="8" name="Google Shape;457;p68">
            <a:extLst>
              <a:ext uri="{FF2B5EF4-FFF2-40B4-BE49-F238E27FC236}">
                <a16:creationId xmlns:a16="http://schemas.microsoft.com/office/drawing/2014/main" id="{473B6B2D-3806-2220-54CD-A3EA66DE5547}"/>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9" name="Google Shape;599;p72">
            <a:extLst>
              <a:ext uri="{FF2B5EF4-FFF2-40B4-BE49-F238E27FC236}">
                <a16:creationId xmlns:a16="http://schemas.microsoft.com/office/drawing/2014/main" id="{21E610BF-4E44-B2B6-2258-CD954B551423}"/>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107893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D8CF98E-E0F5-7E22-72BC-502B7DAB3D00}"/>
            </a:ext>
          </a:extLst>
        </p:cNvPr>
        <p:cNvGrpSpPr/>
        <p:nvPr/>
      </p:nvGrpSpPr>
      <p:grpSpPr>
        <a:xfrm>
          <a:off x="0" y="0"/>
          <a:ext cx="0" cy="0"/>
          <a:chOff x="0" y="0"/>
          <a:chExt cx="0" cy="0"/>
        </a:xfrm>
      </p:grpSpPr>
      <p:sp>
        <p:nvSpPr>
          <p:cNvPr id="455" name="Google Shape;455;p68">
            <a:extLst>
              <a:ext uri="{FF2B5EF4-FFF2-40B4-BE49-F238E27FC236}">
                <a16:creationId xmlns:a16="http://schemas.microsoft.com/office/drawing/2014/main" id="{4F81836C-1F4E-AB3D-4E70-806C933469EC}"/>
              </a:ext>
            </a:extLst>
          </p:cNvPr>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457" name="Google Shape;457;p68">
            <a:extLst>
              <a:ext uri="{FF2B5EF4-FFF2-40B4-BE49-F238E27FC236}">
                <a16:creationId xmlns:a16="http://schemas.microsoft.com/office/drawing/2014/main" id="{65B379DA-3BA0-9168-7F57-BD5EA3120DB3}"/>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1A</a:t>
            </a:r>
            <a:endParaRPr dirty="0"/>
          </a:p>
        </p:txBody>
      </p:sp>
      <p:cxnSp>
        <p:nvCxnSpPr>
          <p:cNvPr id="458" name="Google Shape;458;p68">
            <a:extLst>
              <a:ext uri="{FF2B5EF4-FFF2-40B4-BE49-F238E27FC236}">
                <a16:creationId xmlns:a16="http://schemas.microsoft.com/office/drawing/2014/main" id="{EB2B39DA-30E2-0318-5EFF-F1CC8C4DB11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30BF57B5-93FB-2E7A-D38A-40F8842DD20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a:t>
            </a:fld>
            <a:endParaRPr dirty="0"/>
          </a:p>
        </p:txBody>
      </p:sp>
      <p:sp>
        <p:nvSpPr>
          <p:cNvPr id="460" name="Google Shape;460;p68">
            <a:extLst>
              <a:ext uri="{FF2B5EF4-FFF2-40B4-BE49-F238E27FC236}">
                <a16:creationId xmlns:a16="http://schemas.microsoft.com/office/drawing/2014/main" id="{269A259D-0BAE-B98A-BA2C-841E48C70C31}"/>
              </a:ext>
            </a:extLst>
          </p:cNvPr>
          <p:cNvSpPr txBox="1"/>
          <p:nvPr/>
        </p:nvSpPr>
        <p:spPr>
          <a:xfrm>
            <a:off x="2186235" y="1305666"/>
            <a:ext cx="6483202" cy="3180450"/>
          </a:xfrm>
          <a:prstGeom prst="rect">
            <a:avLst/>
          </a:prstGeom>
          <a:noFill/>
          <a:ln>
            <a:noFill/>
          </a:ln>
        </p:spPr>
        <p:txBody>
          <a:bodyPr spcFirstLastPara="1" wrap="square" lIns="0" tIns="10124" rIns="0" bIns="0" anchor="t" anchorCtr="0">
            <a:spAutoFit/>
          </a:bodyPr>
          <a:lstStyle/>
          <a:p>
            <a:pPr rtl="0"/>
            <a:r>
              <a:rPr lang="en-GB" sz="1600" dirty="0">
                <a:solidFill>
                  <a:schemeClr val="tx2">
                    <a:lumMod val="50000"/>
                  </a:schemeClr>
                </a:solidFill>
                <a:latin typeface="Calibri" panose="020F0502020204030204" pitchFamily="34" charset="0"/>
                <a:cs typeface="Calibri" panose="020F0502020204030204" pitchFamily="34" charset="0"/>
              </a:rPr>
              <a:t>I den här modulen fokuserar vi på hållbarhet och varför det är viktigt idag. Vi kommer att ta itu med planetära gränser, som är som säkerhetsgränser för vad människor kan göra på jorden. Sedan kommer vi att titta på hur vi alla kan bidra till att göra saker mer hållbara, både på egen hand och tillsammans.</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Vi kommer också att se var hållbarheten kommer ifrån och hur den har förändrats över tid. Slutligen kommer vi att kolla in målen för hållbar utveckling (SDG). Det är mål som FN har satt upp för att göra världen mer rättvis och hållbar till 2030.</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Vi tänker på hur vi alla kan bidra till att göra världen till en bättre och mer hållbar plats för alla.</a:t>
            </a:r>
            <a:br>
              <a:rPr lang="sv-SE" sz="1401" dirty="0">
                <a:solidFill>
                  <a:schemeClr val="accent3"/>
                </a:solidFill>
              </a:rPr>
            </a:br>
            <a:endParaRPr sz="1401" dirty="0">
              <a:solidFill>
                <a:schemeClr val="accent3"/>
              </a:solidFill>
              <a:latin typeface="Calibri"/>
              <a:ea typeface="Calibri"/>
              <a:cs typeface="Calibri"/>
              <a:sym typeface="Calibri"/>
            </a:endParaRPr>
          </a:p>
        </p:txBody>
      </p:sp>
      <p:pic>
        <p:nvPicPr>
          <p:cNvPr id="8" name="Google Shape;362;p63">
            <a:extLst>
              <a:ext uri="{FF2B5EF4-FFF2-40B4-BE49-F238E27FC236}">
                <a16:creationId xmlns:a16="http://schemas.microsoft.com/office/drawing/2014/main" id="{E7C6E3FF-4672-C0ED-F16B-62F4878403FF}"/>
              </a:ext>
            </a:extLst>
          </p:cNvPr>
          <p:cNvPicPr preferRelativeResize="0"/>
          <p:nvPr/>
        </p:nvPicPr>
        <p:blipFill rotWithShape="1">
          <a:blip r:embed="rId3">
            <a:alphaModFix amt="70000"/>
          </a:blip>
          <a:srcRect/>
          <a:stretch/>
        </p:blipFill>
        <p:spPr>
          <a:xfrm>
            <a:off x="-661827" y="320623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594;p72">
            <a:extLst>
              <a:ext uri="{FF2B5EF4-FFF2-40B4-BE49-F238E27FC236}">
                <a16:creationId xmlns:a16="http://schemas.microsoft.com/office/drawing/2014/main" id="{178B2DA6-A4E1-F893-FDD2-4C4658988933}"/>
              </a:ext>
            </a:extLst>
          </p:cNvPr>
          <p:cNvSpPr txBox="1">
            <a:spLocks/>
          </p:cNvSpPr>
          <p:nvPr/>
        </p:nvSpPr>
        <p:spPr>
          <a:xfrm>
            <a:off x="2115115" y="595278"/>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Överblick</a:t>
            </a:r>
            <a:endParaRPr lang="sv-SE" dirty="0"/>
          </a:p>
        </p:txBody>
      </p:sp>
    </p:spTree>
    <p:extLst>
      <p:ext uri="{BB962C8B-B14F-4D97-AF65-F5344CB8AC3E}">
        <p14:creationId xmlns:p14="http://schemas.microsoft.com/office/powerpoint/2010/main" val="2449483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4A11ABD1-A832-DD07-5ECA-DE36B915170E}"/>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17D682F0-EF18-BA85-DBDC-E303B8FA6BF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967DB1CD-469D-3C26-4477-92A2D3ECA31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67C331AE-8D43-D0D0-03E7-E0E0B4A9C0E9}"/>
              </a:ext>
            </a:extLst>
          </p:cNvPr>
          <p:cNvSpPr txBox="1">
            <a:spLocks noGrp="1"/>
          </p:cNvSpPr>
          <p:nvPr>
            <p:ph type="body" idx="1"/>
          </p:nvPr>
        </p:nvSpPr>
        <p:spPr>
          <a:xfrm>
            <a:off x="489069" y="1523037"/>
            <a:ext cx="8032632"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Hur definierar du ekoturism utifrån den givna definitionen, och varför tycker du att det är viktigt?</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Vilka är enligt din åsikt några exempel på hur ekoturism kan minimera fysisk, social, beteendemässig och psykologisk påverkan på både miljön och lokalsamhällena?</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Kan du beskriva en positiv upplevelse du har haft som antingen besökare eller värd i en ekoturismaktivitet, och hur den stämde överens med ekoturismens principer?</a:t>
            </a:r>
          </a:p>
        </p:txBody>
      </p:sp>
      <p:sp>
        <p:nvSpPr>
          <p:cNvPr id="675" name="Google Shape;675;p17">
            <a:extLst>
              <a:ext uri="{FF2B5EF4-FFF2-40B4-BE49-F238E27FC236}">
                <a16:creationId xmlns:a16="http://schemas.microsoft.com/office/drawing/2014/main" id="{6CAE5608-5968-9EA8-2EA0-27B21716D32B}"/>
              </a:ext>
            </a:extLst>
          </p:cNvPr>
          <p:cNvSpPr txBox="1">
            <a:spLocks noGrp="1"/>
          </p:cNvSpPr>
          <p:nvPr>
            <p:ph type="body" idx="2"/>
          </p:nvPr>
        </p:nvSpPr>
        <p:spPr>
          <a:xfrm>
            <a:off x="1315113" y="390331"/>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och diskutera sedan</a:t>
            </a:r>
          </a:p>
        </p:txBody>
      </p:sp>
      <p:sp>
        <p:nvSpPr>
          <p:cNvPr id="677" name="Google Shape;677;p17">
            <a:extLst>
              <a:ext uri="{FF2B5EF4-FFF2-40B4-BE49-F238E27FC236}">
                <a16:creationId xmlns:a16="http://schemas.microsoft.com/office/drawing/2014/main" id="{D5BEACEB-BF54-7A54-3C84-13F4B258A10C}"/>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84193DD-2D7E-78C5-3239-13BC2D0F831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82F02E6D-CF56-3D17-A752-59960D5F18F7}"/>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BF3CC3B3-4062-0266-4758-527BE0D87F6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942FB7A5-800D-37A7-4EFE-B88AF27253F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1F92FE9-7F96-1181-E5EF-82C2109A044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E4B35EA-0E63-0858-25C2-2EDC695DD19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CB6183E8-851D-87A5-E85E-EA15B8C4FCA1}"/>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1CDB4752-6B4C-A084-5BF2-DFF0997C2419}"/>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5F886471-3D47-7206-B706-EBD0561D1F56}"/>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AF54053-4125-BC91-68AF-34DB687D24C7}"/>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686AEE4-1DC7-E03D-398F-F4E421ACA558}"/>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ABF50BA-62AC-1A8F-33C8-EAAC9072A38C}"/>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61CF3B3-8832-B3D9-C4CB-342CE362C26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7DAE18E6-18BA-363F-5647-C6C0B69FB7A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EA00C36E-B3BD-D1A0-5529-96325CB89A5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DDFD660-2092-8B1C-A11E-BA0168B8D73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8D19CBA-19C9-62F4-A00A-A7FF75D69AE0}"/>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E.10</a:t>
            </a:r>
            <a:endParaRPr sz="3000" dirty="0">
              <a:solidFill>
                <a:srgbClr val="FF9934"/>
              </a:solidFill>
            </a:endParaRPr>
          </a:p>
        </p:txBody>
      </p:sp>
    </p:spTree>
    <p:extLst>
      <p:ext uri="{BB962C8B-B14F-4D97-AF65-F5344CB8AC3E}">
        <p14:creationId xmlns:p14="http://schemas.microsoft.com/office/powerpoint/2010/main" val="18693739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51</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42425986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ADE88D9B-11EF-D3BE-52FC-BAE7309E989C}"/>
            </a:ext>
          </a:extLst>
        </p:cNvPr>
        <p:cNvGrpSpPr/>
        <p:nvPr/>
      </p:nvGrpSpPr>
      <p:grpSpPr>
        <a:xfrm>
          <a:off x="0" y="0"/>
          <a:ext cx="0" cy="0"/>
          <a:chOff x="0" y="0"/>
          <a:chExt cx="0" cy="0"/>
        </a:xfrm>
      </p:grpSpPr>
      <p:cxnSp>
        <p:nvCxnSpPr>
          <p:cNvPr id="888" name="Google Shape;888;p80">
            <a:extLst>
              <a:ext uri="{FF2B5EF4-FFF2-40B4-BE49-F238E27FC236}">
                <a16:creationId xmlns:a16="http://schemas.microsoft.com/office/drawing/2014/main" id="{148212AB-C519-2419-C4A1-EFCD4A2B24B3}"/>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890" name="Google Shape;890;p80">
            <a:extLst>
              <a:ext uri="{FF2B5EF4-FFF2-40B4-BE49-F238E27FC236}">
                <a16:creationId xmlns:a16="http://schemas.microsoft.com/office/drawing/2014/main" id="{0CE8503E-9117-B593-9E52-4770824F4CC9}"/>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52</a:t>
            </a:fld>
            <a:endParaRPr/>
          </a:p>
        </p:txBody>
      </p:sp>
      <p:sp>
        <p:nvSpPr>
          <p:cNvPr id="16" name="Google Shape;594;p72">
            <a:extLst>
              <a:ext uri="{FF2B5EF4-FFF2-40B4-BE49-F238E27FC236}">
                <a16:creationId xmlns:a16="http://schemas.microsoft.com/office/drawing/2014/main" id="{8FDD46CE-F065-CEE7-0B36-6B1DD920B23B}"/>
              </a:ext>
            </a:extLst>
          </p:cNvPr>
          <p:cNvSpPr txBox="1">
            <a:spLocks/>
          </p:cNvSpPr>
          <p:nvPr/>
        </p:nvSpPr>
        <p:spPr>
          <a:xfrm>
            <a:off x="2535443" y="571203"/>
            <a:ext cx="6360584"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AC039"/>
                </a:solidFill>
              </a:rPr>
              <a:t>Aktiviteter förknippade med ekoturism</a:t>
            </a:r>
          </a:p>
        </p:txBody>
      </p:sp>
      <p:sp>
        <p:nvSpPr>
          <p:cNvPr id="7" name="Google Shape;379;p64">
            <a:extLst>
              <a:ext uri="{FF2B5EF4-FFF2-40B4-BE49-F238E27FC236}">
                <a16:creationId xmlns:a16="http://schemas.microsoft.com/office/drawing/2014/main" id="{13DE4D88-356B-6242-4810-79B48788F7BF}"/>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8" name="Google Shape;456;p68">
            <a:extLst>
              <a:ext uri="{FF2B5EF4-FFF2-40B4-BE49-F238E27FC236}">
                <a16:creationId xmlns:a16="http://schemas.microsoft.com/office/drawing/2014/main" id="{7AD60645-0F56-196E-4F91-F4C026248C46}"/>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Ekoturism</a:t>
            </a:r>
          </a:p>
        </p:txBody>
      </p:sp>
      <p:sp>
        <p:nvSpPr>
          <p:cNvPr id="9" name="Google Shape;457;p68">
            <a:extLst>
              <a:ext uri="{FF2B5EF4-FFF2-40B4-BE49-F238E27FC236}">
                <a16:creationId xmlns:a16="http://schemas.microsoft.com/office/drawing/2014/main" id="{F869FF59-AF47-A414-099E-322E496109C1}"/>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10" name="Google Shape;599;p72">
            <a:extLst>
              <a:ext uri="{FF2B5EF4-FFF2-40B4-BE49-F238E27FC236}">
                <a16:creationId xmlns:a16="http://schemas.microsoft.com/office/drawing/2014/main" id="{554C8FF0-1721-B8C7-8D10-89CA08526FDF}"/>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15" name="Google Shape;889;p80">
            <a:extLst>
              <a:ext uri="{FF2B5EF4-FFF2-40B4-BE49-F238E27FC236}">
                <a16:creationId xmlns:a16="http://schemas.microsoft.com/office/drawing/2014/main" id="{FCC15810-87D8-A2F8-93B8-B55E52F459B7}"/>
              </a:ext>
            </a:extLst>
          </p:cNvPr>
          <p:cNvSpPr txBox="1"/>
          <p:nvPr/>
        </p:nvSpPr>
        <p:spPr>
          <a:xfrm>
            <a:off x="2485570" y="1386747"/>
            <a:ext cx="6390801" cy="3398353"/>
          </a:xfrm>
          <a:prstGeom prst="rect">
            <a:avLst/>
          </a:prstGeom>
          <a:noFill/>
          <a:ln>
            <a:noFill/>
          </a:ln>
        </p:spPr>
        <p:txBody>
          <a:bodyPr spcFirstLastPara="1" wrap="square" lIns="91426" tIns="45700" rIns="91426" bIns="45700" numCol="2" anchor="t" anchorCtr="0">
            <a:spAutoFit/>
          </a:bodyPr>
          <a:lstStyle/>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Skådning av vilda djur</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Fågelskådning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Vandringar i naturen</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Tolkande rundturer</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Kajakpaddling och kanotpaddling</a:t>
            </a:r>
          </a:p>
          <a:p>
            <a:pPr marL="298451" marR="12701" indent="-285750">
              <a:spcBef>
                <a:spcPts val="600"/>
              </a:spcBef>
              <a:buFont typeface="Wingdings" pitchFamily="2" charset="2"/>
              <a:buChar char="v"/>
            </a:pPr>
            <a:r>
              <a:rPr lang="en-GB" sz="1401" dirty="0" err="1">
                <a:solidFill>
                  <a:srgbClr val="6D6E71"/>
                </a:solidFill>
                <a:latin typeface="Calibri"/>
                <a:ea typeface="Calibri"/>
                <a:cs typeface="Calibri"/>
                <a:sym typeface="Calibri"/>
              </a:rPr>
              <a:t>Snorkling och dykning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Valskådning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Besök från ursprungsbefolkningen</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Kulturella fördjupningsupplevelser</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Lantgårdsvistelser och agroturism</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Zip-</a:t>
            </a:r>
            <a:r>
              <a:rPr lang="en-GB" sz="1401" dirty="0" err="1">
                <a:solidFill>
                  <a:srgbClr val="6D6E71"/>
                </a:solidFill>
                <a:latin typeface="Calibri"/>
                <a:ea typeface="Calibri"/>
                <a:cs typeface="Calibri"/>
                <a:sym typeface="Calibri"/>
              </a:rPr>
              <a:t>linjeturné</a:t>
            </a:r>
            <a:r>
              <a:rPr lang="en-GB" sz="1401" dirty="0">
                <a:solidFill>
                  <a:srgbClr val="6D6E71"/>
                </a:solidFill>
                <a:latin typeface="Calibri"/>
                <a:ea typeface="Calibri"/>
                <a:cs typeface="Calibri"/>
                <a:sym typeface="Calibri"/>
              </a:rPr>
              <a:t> </a:t>
            </a:r>
            <a:r>
              <a:rPr lang="en-GB" sz="1401" dirty="0" err="1">
                <a:solidFill>
                  <a:srgbClr val="6D6E71"/>
                </a:solidFill>
                <a:latin typeface="Calibri"/>
                <a:ea typeface="Calibri"/>
                <a:cs typeface="Calibri"/>
                <a:sym typeface="Calibri"/>
              </a:rPr>
              <a:t>i</a:t>
            </a:r>
            <a:r>
              <a:rPr lang="en-GB" sz="1401" dirty="0">
                <a:solidFill>
                  <a:srgbClr val="6D6E71"/>
                </a:solidFill>
                <a:latin typeface="Calibri"/>
                <a:ea typeface="Calibri"/>
                <a:cs typeface="Calibri"/>
                <a:sym typeface="Calibri"/>
              </a:rPr>
              <a:t> </a:t>
            </a:r>
            <a:r>
              <a:rPr lang="en-GB" sz="1401" dirty="0" err="1">
                <a:solidFill>
                  <a:srgbClr val="6D6E71"/>
                </a:solidFill>
                <a:latin typeface="Calibri"/>
                <a:ea typeface="Calibri"/>
                <a:cs typeface="Calibri"/>
                <a:sym typeface="Calibri"/>
              </a:rPr>
              <a:t>trädkronor</a:t>
            </a:r>
            <a:endParaRPr lang="en-GB" sz="1401" dirty="0">
              <a:solidFill>
                <a:srgbClr val="6D6E71"/>
              </a:solidFill>
              <a:latin typeface="Calibri"/>
              <a:ea typeface="Calibri"/>
              <a:cs typeface="Calibri"/>
              <a:sym typeface="Calibri"/>
            </a:endParaRPr>
          </a:p>
          <a:p>
            <a:pPr marL="298451" marR="12701" indent="-285750">
              <a:spcBef>
                <a:spcPts val="600"/>
              </a:spcBef>
              <a:buFont typeface="Wingdings" pitchFamily="2" charset="2"/>
              <a:buChar char="v"/>
            </a:pPr>
            <a:r>
              <a:rPr lang="en-GB" sz="1401" dirty="0" err="1">
                <a:solidFill>
                  <a:srgbClr val="6D6E71"/>
                </a:solidFill>
                <a:latin typeface="Calibri"/>
                <a:ea typeface="Calibri"/>
                <a:cs typeface="Calibri"/>
                <a:sym typeface="Calibri"/>
              </a:rPr>
              <a:t>Volontärarbete</a:t>
            </a:r>
            <a:r>
              <a:rPr lang="en-GB" sz="1401" dirty="0">
                <a:solidFill>
                  <a:srgbClr val="6D6E71"/>
                </a:solidFill>
                <a:latin typeface="Calibri"/>
                <a:ea typeface="Calibri"/>
                <a:cs typeface="Calibri"/>
                <a:sym typeface="Calibri"/>
              </a:rPr>
              <a:t> och bevarandeprojekt</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Hållbar camping och glamping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Eco-Lodge Vistelser</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Utbildningsworkshops och Eco-Talks</a:t>
            </a:r>
          </a:p>
          <a:p>
            <a:pPr marL="298451" marR="12701" indent="-285750">
              <a:spcBef>
                <a:spcPts val="600"/>
              </a:spcBef>
              <a:buFont typeface="Wingdings" pitchFamily="2" charset="2"/>
              <a:buChar char="v"/>
            </a:pPr>
            <a:r>
              <a:rPr lang="en-GB" sz="1401" dirty="0" err="1">
                <a:solidFill>
                  <a:srgbClr val="6D6E71"/>
                </a:solidFill>
                <a:latin typeface="Calibri"/>
                <a:ea typeface="Calibri"/>
                <a:cs typeface="Calibri"/>
                <a:sym typeface="Calibri"/>
              </a:rPr>
              <a:t>Naturfotografiturer</a:t>
            </a:r>
            <a:endParaRPr lang="en-GB" sz="1401" dirty="0">
              <a:solidFill>
                <a:srgbClr val="6D6E71"/>
              </a:solidFill>
              <a:latin typeface="Calibri"/>
              <a:ea typeface="Calibri"/>
              <a:cs typeface="Calibri"/>
              <a:sym typeface="Calibri"/>
            </a:endParaRP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Ansvarsfulla matupplevelser</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Äventyrsaktiviteter med </a:t>
            </a:r>
            <a:r>
              <a:rPr lang="en-GB" sz="1401" dirty="0" err="1">
                <a:solidFill>
                  <a:srgbClr val="6D6E71"/>
                </a:solidFill>
                <a:latin typeface="Calibri"/>
                <a:ea typeface="Calibri"/>
                <a:cs typeface="Calibri"/>
                <a:sym typeface="Calibri"/>
              </a:rPr>
              <a:t>låg</a:t>
            </a:r>
            <a:r>
              <a:rPr lang="en-GB" sz="1401" dirty="0">
                <a:solidFill>
                  <a:srgbClr val="6D6E71"/>
                </a:solidFill>
                <a:latin typeface="Calibri"/>
                <a:ea typeface="Calibri"/>
                <a:cs typeface="Calibri"/>
                <a:sym typeface="Calibri"/>
              </a:rPr>
              <a:t> </a:t>
            </a:r>
            <a:r>
              <a:rPr lang="en-GB" sz="1401" dirty="0" err="1">
                <a:solidFill>
                  <a:srgbClr val="6D6E71"/>
                </a:solidFill>
                <a:latin typeface="Calibri"/>
                <a:ea typeface="Calibri"/>
                <a:cs typeface="Calibri"/>
                <a:sym typeface="Calibri"/>
              </a:rPr>
              <a:t>påverkan</a:t>
            </a:r>
            <a:endParaRPr lang="en-GB" sz="1401" dirty="0">
              <a:solidFill>
                <a:srgbClr val="6D6E71"/>
              </a:solidFill>
              <a:latin typeface="Calibri"/>
              <a:ea typeface="Calibri"/>
              <a:cs typeface="Calibri"/>
              <a:sym typeface="Calibri"/>
            </a:endParaRPr>
          </a:p>
          <a:p>
            <a:pPr marL="298451" marR="12701" indent="-285750">
              <a:spcBef>
                <a:spcPts val="600"/>
              </a:spcBef>
              <a:buFont typeface="Wingdings" pitchFamily="2" charset="2"/>
              <a:buChar char="§"/>
            </a:pPr>
            <a:endParaRPr sz="1401" dirty="0">
              <a:solidFill>
                <a:srgbClr val="6D6E71"/>
              </a:solidFill>
              <a:latin typeface="Calibri"/>
              <a:ea typeface="Calibri"/>
              <a:cs typeface="Calibri"/>
              <a:sym typeface="Calibri"/>
            </a:endParaRPr>
          </a:p>
        </p:txBody>
      </p:sp>
    </p:spTree>
    <p:extLst>
      <p:ext uri="{BB962C8B-B14F-4D97-AF65-F5344CB8AC3E}">
        <p14:creationId xmlns:p14="http://schemas.microsoft.com/office/powerpoint/2010/main" val="2042786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D0C2D8E9-727B-40FB-490E-1CD0F89DD7AA}"/>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6A136972-3200-AEBC-88C8-4ACFB3B5DAC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AF28D162-0C4E-D795-C595-7E7300B8BDE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C1F3AD42-A64D-0341-9FD9-35E92CFF6E13}"/>
              </a:ext>
            </a:extLst>
          </p:cNvPr>
          <p:cNvSpPr txBox="1">
            <a:spLocks noGrp="1"/>
          </p:cNvSpPr>
          <p:nvPr>
            <p:ph type="body" idx="1"/>
          </p:nvPr>
        </p:nvSpPr>
        <p:spPr>
          <a:xfrm>
            <a:off x="489068" y="1395559"/>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Vilka av de listade ekoturismaktiviteterna stämmer bäst överens med dina intressen, och varför?</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Har du haft några tidigare erfarenheter av ekoturismaktiviteter, till exempel att titta på vilda djur eller kulturella fördjupningsupplevelser? Om så är fallet, vad gillade du mest med de upplevelserna?</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Finns det några specifika ekoturismaktiviteter från listan som du inte har provat ännu men som du skulle vilja uppleva i framtiden? Om ja, vilka, och vad lockar dig till dem?</a:t>
            </a:r>
          </a:p>
        </p:txBody>
      </p:sp>
      <p:sp>
        <p:nvSpPr>
          <p:cNvPr id="675" name="Google Shape;675;p17">
            <a:extLst>
              <a:ext uri="{FF2B5EF4-FFF2-40B4-BE49-F238E27FC236}">
                <a16:creationId xmlns:a16="http://schemas.microsoft.com/office/drawing/2014/main" id="{E8CC7096-668A-86EB-D089-14C887A30CB6}"/>
              </a:ext>
            </a:extLst>
          </p:cNvPr>
          <p:cNvSpPr txBox="1">
            <a:spLocks noGrp="1"/>
          </p:cNvSpPr>
          <p:nvPr>
            <p:ph type="body" idx="2"/>
          </p:nvPr>
        </p:nvSpPr>
        <p:spPr>
          <a:xfrm>
            <a:off x="1315113" y="390331"/>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1C792316-FBA4-58C1-5D19-89B2AE2430A2}"/>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4160531-AAF8-3623-0A77-ECA3B928D79A}"/>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531B716E-7C8A-BD19-6915-F6B4C51C6D9D}"/>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9A725EE-3A52-7CE8-DC6E-86AD5B3C2BF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4590E77-586D-C0D5-0877-DD424114E34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01EE3183-FDAC-8943-EDE1-F0D3CBFE8B8A}"/>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7188075-5813-D204-0AC5-AE10F2CDE0E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AC621B85-BD4B-09EA-A0ED-171DB195BD1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877B024D-2489-F9F6-09F7-5D8E64FD1D3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E2FFF97C-BBE7-9881-7249-9D4E995C55F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488BE0B3-C704-2FEA-4ECE-8300DB47592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2C9F517-33F2-1D51-C1C0-B89AB0928EA3}"/>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2C1840D6-1E36-592C-A4AA-5F44E01F77A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F2784DB-1C7E-1A19-30D5-3600CB59065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2A979AA-349D-7920-2757-F6AA2939F6F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13875CC1-A43F-A3DD-8AA9-B6A4C9CAFFF3}"/>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7D0E13F-B873-281B-335E-3BA68925AF85}"/>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24E4114-36E5-9EAB-BD24-F35B2EF8F9DC}"/>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E.11</a:t>
            </a:r>
            <a:endParaRPr sz="3000" dirty="0">
              <a:solidFill>
                <a:srgbClr val="FF9934"/>
              </a:solidFill>
            </a:endParaRPr>
          </a:p>
        </p:txBody>
      </p:sp>
    </p:spTree>
    <p:extLst>
      <p:ext uri="{BB962C8B-B14F-4D97-AF65-F5344CB8AC3E}">
        <p14:creationId xmlns:p14="http://schemas.microsoft.com/office/powerpoint/2010/main" val="5653708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54</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9531121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750B71F8-ECB1-31F5-3B91-D70079D4A0FE}"/>
            </a:ext>
          </a:extLst>
        </p:cNvPr>
        <p:cNvGrpSpPr/>
        <p:nvPr/>
      </p:nvGrpSpPr>
      <p:grpSpPr>
        <a:xfrm>
          <a:off x="0" y="0"/>
          <a:ext cx="0" cy="0"/>
          <a:chOff x="0" y="0"/>
          <a:chExt cx="0" cy="0"/>
        </a:xfrm>
      </p:grpSpPr>
      <p:sp>
        <p:nvSpPr>
          <p:cNvPr id="889" name="Google Shape;889;p80">
            <a:extLst>
              <a:ext uri="{FF2B5EF4-FFF2-40B4-BE49-F238E27FC236}">
                <a16:creationId xmlns:a16="http://schemas.microsoft.com/office/drawing/2014/main" id="{29103EF2-83A2-A5A0-F4EB-9FD5DD33DA7F}"/>
              </a:ext>
            </a:extLst>
          </p:cNvPr>
          <p:cNvSpPr txBox="1"/>
          <p:nvPr/>
        </p:nvSpPr>
        <p:spPr>
          <a:xfrm>
            <a:off x="2646023" y="1752588"/>
            <a:ext cx="6366741" cy="2848303"/>
          </a:xfrm>
          <a:prstGeom prst="rect">
            <a:avLst/>
          </a:prstGeom>
          <a:noFill/>
          <a:ln>
            <a:noFill/>
          </a:ln>
        </p:spPr>
        <p:txBody>
          <a:bodyPr spcFirstLastPara="1" wrap="square" lIns="91426" tIns="45700" rIns="91426" bIns="45700" anchor="t" anchorCtr="0">
            <a:spAutoFit/>
          </a:bodyPr>
          <a:lstStyle/>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Miljöskydd: främjar bevarandet av naturliga ekosystem</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Medvetenhet och utbildning: ger besökarna möjlighet att lära sig om natur, bevarande och lokala kulturer</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Lokal ekonomisk utveckling: kan vara en betydande inkomstkälla för lokalsamhällena.</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Främjande av hållbarhet: uppmuntrar miljövänliga turistmetoder, såsom avfallshantering, vattenbesparing, användning av förnybar energi och minskning av koldioxidutsläpp.</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Skydd av kulturer och traditioner: kan spela en viktig roll för att bevara inhemska kulturer, traditioner och lokal kunskap</a:t>
            </a:r>
            <a:endParaRPr sz="1401" dirty="0">
              <a:solidFill>
                <a:srgbClr val="6D6E71"/>
              </a:solidFill>
              <a:latin typeface="Calibri"/>
              <a:ea typeface="Calibri"/>
              <a:cs typeface="Calibri"/>
              <a:sym typeface="Calibri"/>
            </a:endParaRPr>
          </a:p>
        </p:txBody>
      </p:sp>
      <p:sp>
        <p:nvSpPr>
          <p:cNvPr id="890" name="Google Shape;890;p80">
            <a:extLst>
              <a:ext uri="{FF2B5EF4-FFF2-40B4-BE49-F238E27FC236}">
                <a16:creationId xmlns:a16="http://schemas.microsoft.com/office/drawing/2014/main" id="{0EDEABFD-C5F3-D3FC-A0B9-D1C0BC6EBC0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55</a:t>
            </a:fld>
            <a:endParaRPr/>
          </a:p>
        </p:txBody>
      </p:sp>
      <p:sp>
        <p:nvSpPr>
          <p:cNvPr id="16" name="Google Shape;594;p72">
            <a:extLst>
              <a:ext uri="{FF2B5EF4-FFF2-40B4-BE49-F238E27FC236}">
                <a16:creationId xmlns:a16="http://schemas.microsoft.com/office/drawing/2014/main" id="{08E9D23C-EF20-718E-F803-26636EC53B82}"/>
              </a:ext>
            </a:extLst>
          </p:cNvPr>
          <p:cNvSpPr txBox="1">
            <a:spLocks/>
          </p:cNvSpPr>
          <p:nvPr/>
        </p:nvSpPr>
        <p:spPr>
          <a:xfrm>
            <a:off x="2646023" y="571203"/>
            <a:ext cx="6250003"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AC039"/>
                </a:solidFill>
              </a:rPr>
              <a:t>Utforska betydelsen av ekoturism</a:t>
            </a:r>
          </a:p>
        </p:txBody>
      </p:sp>
      <p:sp>
        <p:nvSpPr>
          <p:cNvPr id="2" name="textruta 1">
            <a:extLst>
              <a:ext uri="{FF2B5EF4-FFF2-40B4-BE49-F238E27FC236}">
                <a16:creationId xmlns:a16="http://schemas.microsoft.com/office/drawing/2014/main" id="{61F87F2F-3D35-5AC3-52FC-2CF0012EC91A}"/>
              </a:ext>
            </a:extLst>
          </p:cNvPr>
          <p:cNvSpPr txBox="1"/>
          <p:nvPr/>
        </p:nvSpPr>
        <p:spPr>
          <a:xfrm>
            <a:off x="2646023" y="1303685"/>
            <a:ext cx="5160292" cy="338554"/>
          </a:xfrm>
          <a:prstGeom prst="rect">
            <a:avLst/>
          </a:prstGeom>
          <a:noFill/>
        </p:spPr>
        <p:txBody>
          <a:bodyPr wrap="square" rtlCol="0">
            <a:spAutoFit/>
          </a:bodyPr>
          <a:lstStyle/>
          <a:p>
            <a:r>
              <a:rPr lang="en-GB" sz="1600" b="1" dirty="0">
                <a:solidFill>
                  <a:srgbClr val="6D6E71"/>
                </a:solidFill>
                <a:latin typeface="Calibri" panose="020F0502020204030204" pitchFamily="34" charset="0"/>
                <a:cs typeface="Calibri" panose="020F0502020204030204" pitchFamily="34" charset="0"/>
              </a:rPr>
              <a:t>Miljömässigt – Socialt – Ekonomiskt</a:t>
            </a:r>
          </a:p>
        </p:txBody>
      </p:sp>
      <p:sp>
        <p:nvSpPr>
          <p:cNvPr id="7" name="Google Shape;379;p64">
            <a:extLst>
              <a:ext uri="{FF2B5EF4-FFF2-40B4-BE49-F238E27FC236}">
                <a16:creationId xmlns:a16="http://schemas.microsoft.com/office/drawing/2014/main" id="{3E90562A-128F-D6C0-6DC7-E4483F22FC03}"/>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8" name="Google Shape;456;p68">
            <a:extLst>
              <a:ext uri="{FF2B5EF4-FFF2-40B4-BE49-F238E27FC236}">
                <a16:creationId xmlns:a16="http://schemas.microsoft.com/office/drawing/2014/main" id="{974257C7-FC43-907B-A1C6-A54658A7D39B}"/>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Ekoturism</a:t>
            </a:r>
          </a:p>
        </p:txBody>
      </p:sp>
      <p:sp>
        <p:nvSpPr>
          <p:cNvPr id="9" name="Google Shape;457;p68">
            <a:extLst>
              <a:ext uri="{FF2B5EF4-FFF2-40B4-BE49-F238E27FC236}">
                <a16:creationId xmlns:a16="http://schemas.microsoft.com/office/drawing/2014/main" id="{5AC8BA12-B647-DADE-0E25-CB0E0DA97D79}"/>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10" name="Google Shape;599;p72">
            <a:extLst>
              <a:ext uri="{FF2B5EF4-FFF2-40B4-BE49-F238E27FC236}">
                <a16:creationId xmlns:a16="http://schemas.microsoft.com/office/drawing/2014/main" id="{53E37E58-CEFD-B3BE-4503-B536036A609B}"/>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1302237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B491BA87-BCDF-EDE7-3913-3E88D7E5EF61}"/>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044906A9-19D5-BD19-779E-7448A8438EA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6B424334-A266-2044-85D2-9F8F9673940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C3D289AB-855A-92A4-534D-5B5C2B03CE67}"/>
              </a:ext>
            </a:extLst>
          </p:cNvPr>
          <p:cNvSpPr txBox="1">
            <a:spLocks noGrp="1"/>
          </p:cNvSpPr>
          <p:nvPr>
            <p:ph type="body" idx="1"/>
          </p:nvPr>
        </p:nvSpPr>
        <p:spPr>
          <a:xfrm>
            <a:off x="489068" y="1395559"/>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Vilken aspekt av ekoturismens betydelse resonerar mest med dig – miljöbevarande, medvetenhet och utbildning, lokal ekonomisk utveckling, främjande av hållbarhet eller skydd av kulturer och traditioner – och varför?</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Har du haft några tidigare erfarenheter av ekoturismaktiviteter som ligger i linje med dessa viktiga aspekter? Om så är fallet, hur har dessa erfarenheter påverkat ditt perspektiv på ekoturism?</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Finns det några specifika ekoturismdestinationer eller initiativ som du tycker är särskilt angelägna när det gäller deras bidrag till miljöbevarande, lokal ekonomisk utveckling eller kulturellt bevarande? Om ja, vad är det som drar dig till dem?</a:t>
            </a:r>
          </a:p>
          <a:p>
            <a:pPr marL="285753" indent="-285753">
              <a:lnSpc>
                <a:spcPct val="100000"/>
              </a:lnSpc>
              <a:buFont typeface="Wingdings" pitchFamily="2" charset="2"/>
              <a:buChar char="Ø"/>
            </a:pPr>
            <a:endParaRPr lang="en-GB" sz="1401" dirty="0"/>
          </a:p>
        </p:txBody>
      </p:sp>
      <p:sp>
        <p:nvSpPr>
          <p:cNvPr id="675" name="Google Shape;675;p17">
            <a:extLst>
              <a:ext uri="{FF2B5EF4-FFF2-40B4-BE49-F238E27FC236}">
                <a16:creationId xmlns:a16="http://schemas.microsoft.com/office/drawing/2014/main" id="{1196C027-3A72-A3B7-A720-0E454F001204}"/>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408A8829-60C9-2611-69FB-ABCD443AFD8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0AE87973-0C9F-C462-0BEA-65B43099776A}"/>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27A3622-E3D8-765D-9CC1-C9ED52B97A8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655C6A4-E886-9B17-8D8D-7D78AB2D7D19}"/>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2D6E34FF-7D03-828E-4726-A6A01552A30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07D029EC-6574-4DA0-67D0-774FC826247E}"/>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9051D262-6B37-35D8-94B3-2ED297AA40C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8EE2558-6AE4-48D2-8563-175AE124F1B6}"/>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1DCF9D7-6788-24BA-7FF8-4E0F2E8A3BC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2D25E75F-773B-C376-1D0B-3D7B6E4D367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ECCD6E2F-108F-882B-D015-1ED1BEB930C0}"/>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C9E9E06-5C1B-4053-5424-260139B947B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0FBAD33F-DF13-AFDC-F52B-60275677BB95}"/>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508FF5CB-9E16-5084-9DD2-914EACD03FF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01CC9EC-E25A-33C6-B05E-82BED1FAE70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C926554E-267E-E9F7-5E57-226B0B1A322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F07EFF54-DA5A-9677-35B9-FACEAD2B3DE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70DEBA7B-C503-3B3D-C60C-374AE81943C6}"/>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E.12</a:t>
            </a:r>
            <a:endParaRPr sz="3000" dirty="0">
              <a:solidFill>
                <a:srgbClr val="FF9934"/>
              </a:solidFill>
            </a:endParaRPr>
          </a:p>
        </p:txBody>
      </p:sp>
    </p:spTree>
    <p:extLst>
      <p:ext uri="{BB962C8B-B14F-4D97-AF65-F5344CB8AC3E}">
        <p14:creationId xmlns:p14="http://schemas.microsoft.com/office/powerpoint/2010/main" val="11705765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57</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5126966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11C2C625-F00E-6E14-0FFF-BBA2A469DB08}"/>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7E516D07-4FA3-EB8E-0A0B-8AA345ACC6D8}"/>
              </a:ext>
            </a:extLst>
          </p:cNvPr>
          <p:cNvSpPr txBox="1"/>
          <p:nvPr/>
        </p:nvSpPr>
        <p:spPr>
          <a:xfrm>
            <a:off x="2614917" y="718734"/>
            <a:ext cx="6301715" cy="370354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Biologisk mångfald och bevarande</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Ekoturism vid hav och kuster</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Bergsturism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Ekoturism i skogen</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Ökenturism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Ekoturism på landsbygden och i samhället</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Äventyrsturism och aktiv ekoturism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Pedagogisk ekoturism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Etisk och ansvarsfull turism</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Hållbarhetsfokuserad ekoturism</a:t>
            </a:r>
          </a:p>
        </p:txBody>
      </p:sp>
      <p:pic>
        <p:nvPicPr>
          <p:cNvPr id="382" name="Google Shape;382;p64">
            <a:extLst>
              <a:ext uri="{FF2B5EF4-FFF2-40B4-BE49-F238E27FC236}">
                <a16:creationId xmlns:a16="http://schemas.microsoft.com/office/drawing/2014/main" id="{9742DBC0-F93B-DECC-7975-2EE265BB4895}"/>
              </a:ext>
            </a:extLst>
          </p:cNvPr>
          <p:cNvPicPr preferRelativeResize="0"/>
          <p:nvPr/>
        </p:nvPicPr>
        <p:blipFill rotWithShape="1">
          <a:blip r:embed="rId3">
            <a:alphaModFix amt="70000"/>
          </a:blip>
          <a:srcRect/>
          <a:stretch/>
        </p:blipFill>
        <p:spPr>
          <a:xfrm flipH="1">
            <a:off x="6764216" y="274445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26823F77-F1AC-BE10-7F31-65CFBF6DEE42}"/>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58</a:t>
            </a:fld>
            <a:endParaRPr/>
          </a:p>
        </p:txBody>
      </p:sp>
      <p:sp>
        <p:nvSpPr>
          <p:cNvPr id="2" name="Google Shape;379;p64">
            <a:extLst>
              <a:ext uri="{FF2B5EF4-FFF2-40B4-BE49-F238E27FC236}">
                <a16:creationId xmlns:a16="http://schemas.microsoft.com/office/drawing/2014/main" id="{F6830438-FA0B-CAE2-1BA1-83F980D92A39}"/>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3" name="Google Shape;456;p68">
            <a:extLst>
              <a:ext uri="{FF2B5EF4-FFF2-40B4-BE49-F238E27FC236}">
                <a16:creationId xmlns:a16="http://schemas.microsoft.com/office/drawing/2014/main" id="{963237CB-2020-6035-28CA-3B45ED6F3649}"/>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Huvudteman</a:t>
            </a:r>
          </a:p>
          <a:p>
            <a:pPr marL="0" indent="0">
              <a:lnSpc>
                <a:spcPct val="82058"/>
              </a:lnSpc>
            </a:pPr>
            <a:r>
              <a:rPr lang="en-GB" sz="2400" dirty="0" err="1"/>
              <a:t>av</a:t>
            </a:r>
            <a:r>
              <a:rPr lang="en-GB" sz="2400" dirty="0"/>
              <a:t> Ekoturism</a:t>
            </a:r>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p:txBody>
      </p:sp>
      <p:sp>
        <p:nvSpPr>
          <p:cNvPr id="4" name="Google Shape;457;p68">
            <a:extLst>
              <a:ext uri="{FF2B5EF4-FFF2-40B4-BE49-F238E27FC236}">
                <a16:creationId xmlns:a16="http://schemas.microsoft.com/office/drawing/2014/main" id="{AF35CA44-A059-3ADB-6F36-AE148AD932C7}"/>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5" name="Google Shape;599;p72">
            <a:extLst>
              <a:ext uri="{FF2B5EF4-FFF2-40B4-BE49-F238E27FC236}">
                <a16:creationId xmlns:a16="http://schemas.microsoft.com/office/drawing/2014/main" id="{5C52D8E0-E499-F73B-2597-5C3FD11D0D82}"/>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5983712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410">
          <a:extLst>
            <a:ext uri="{FF2B5EF4-FFF2-40B4-BE49-F238E27FC236}">
              <a16:creationId xmlns:a16="http://schemas.microsoft.com/office/drawing/2014/main" id="{9B86C805-E624-C711-4711-F3FD219EB00A}"/>
            </a:ext>
          </a:extLst>
        </p:cNvPr>
        <p:cNvGrpSpPr/>
        <p:nvPr/>
      </p:nvGrpSpPr>
      <p:grpSpPr>
        <a:xfrm>
          <a:off x="0" y="0"/>
          <a:ext cx="0" cy="0"/>
          <a:chOff x="0" y="0"/>
          <a:chExt cx="0" cy="0"/>
        </a:xfrm>
      </p:grpSpPr>
      <p:grpSp>
        <p:nvGrpSpPr>
          <p:cNvPr id="1412" name="Google Shape;1412;p43">
            <a:extLst>
              <a:ext uri="{FF2B5EF4-FFF2-40B4-BE49-F238E27FC236}">
                <a16:creationId xmlns:a16="http://schemas.microsoft.com/office/drawing/2014/main" id="{C0BBB0CD-A845-85FE-4EB6-36B5AC719E48}"/>
              </a:ext>
            </a:extLst>
          </p:cNvPr>
          <p:cNvGrpSpPr/>
          <p:nvPr/>
        </p:nvGrpSpPr>
        <p:grpSpPr>
          <a:xfrm>
            <a:off x="5883256" y="1845874"/>
            <a:ext cx="1889564" cy="1842862"/>
            <a:chOff x="470422" y="650943"/>
            <a:chExt cx="1129013" cy="1101109"/>
          </a:xfrm>
        </p:grpSpPr>
        <p:sp>
          <p:nvSpPr>
            <p:cNvPr id="1413" name="Google Shape;1413;p43">
              <a:extLst>
                <a:ext uri="{FF2B5EF4-FFF2-40B4-BE49-F238E27FC236}">
                  <a16:creationId xmlns:a16="http://schemas.microsoft.com/office/drawing/2014/main" id="{D11F3C95-BF24-B3A8-E060-FEB4F6BCB9B9}"/>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4" name="Google Shape;1414;p43">
              <a:extLst>
                <a:ext uri="{FF2B5EF4-FFF2-40B4-BE49-F238E27FC236}">
                  <a16:creationId xmlns:a16="http://schemas.microsoft.com/office/drawing/2014/main" id="{7BE242F2-C1BF-8A40-44C6-605DCECC8BCE}"/>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5" name="Google Shape;1415;p43">
              <a:extLst>
                <a:ext uri="{FF2B5EF4-FFF2-40B4-BE49-F238E27FC236}">
                  <a16:creationId xmlns:a16="http://schemas.microsoft.com/office/drawing/2014/main" id="{0FEEBC05-1455-5536-8CD8-C63AB4379FB4}"/>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6" name="Google Shape;1416;p43">
              <a:extLst>
                <a:ext uri="{FF2B5EF4-FFF2-40B4-BE49-F238E27FC236}">
                  <a16:creationId xmlns:a16="http://schemas.microsoft.com/office/drawing/2014/main" id="{CA506C6C-3430-0D92-1933-69BC5ED4C8F3}"/>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7" name="Google Shape;1417;p43">
              <a:extLst>
                <a:ext uri="{FF2B5EF4-FFF2-40B4-BE49-F238E27FC236}">
                  <a16:creationId xmlns:a16="http://schemas.microsoft.com/office/drawing/2014/main" id="{427074B4-FF56-8FC5-DBB4-9C22E6C7F0E4}"/>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8" name="Google Shape;1418;p43">
              <a:extLst>
                <a:ext uri="{FF2B5EF4-FFF2-40B4-BE49-F238E27FC236}">
                  <a16:creationId xmlns:a16="http://schemas.microsoft.com/office/drawing/2014/main" id="{BE260C26-7084-1417-35BB-AE7C903E0A52}"/>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9" name="Google Shape;1419;p43">
              <a:extLst>
                <a:ext uri="{FF2B5EF4-FFF2-40B4-BE49-F238E27FC236}">
                  <a16:creationId xmlns:a16="http://schemas.microsoft.com/office/drawing/2014/main" id="{7AD904A0-7081-287F-A233-EBC7FA2FF2D2}"/>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0" name="Google Shape;1420;p43">
              <a:extLst>
                <a:ext uri="{FF2B5EF4-FFF2-40B4-BE49-F238E27FC236}">
                  <a16:creationId xmlns:a16="http://schemas.microsoft.com/office/drawing/2014/main" id="{5BABD55B-BFF4-4C48-CA2D-55E60039B090}"/>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1" name="Google Shape;1421;p43">
              <a:extLst>
                <a:ext uri="{FF2B5EF4-FFF2-40B4-BE49-F238E27FC236}">
                  <a16:creationId xmlns:a16="http://schemas.microsoft.com/office/drawing/2014/main" id="{40364439-5D86-CB37-AAD6-36A9EFE94193}"/>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422" name="Google Shape;1422;p43">
            <a:extLst>
              <a:ext uri="{FF2B5EF4-FFF2-40B4-BE49-F238E27FC236}">
                <a16:creationId xmlns:a16="http://schemas.microsoft.com/office/drawing/2014/main" id="{9FAA93E5-5683-E04E-5511-9CBEE8606334}"/>
              </a:ext>
            </a:extLst>
          </p:cNvPr>
          <p:cNvSpPr txBox="1"/>
          <p:nvPr/>
        </p:nvSpPr>
        <p:spPr>
          <a:xfrm>
            <a:off x="647431" y="2208196"/>
            <a:ext cx="5996437" cy="1118218"/>
          </a:xfrm>
          <a:prstGeom prst="rect">
            <a:avLst/>
          </a:prstGeom>
          <a:noFill/>
          <a:ln>
            <a:noFill/>
          </a:ln>
        </p:spPr>
        <p:txBody>
          <a:bodyPr spcFirstLastPara="1" wrap="square" lIns="0" tIns="10124" rIns="0" bIns="0" anchor="t" anchorCtr="0">
            <a:spAutoFit/>
          </a:bodyPr>
          <a:lstStyle/>
          <a:p>
            <a:pPr marL="393704" indent="-342904">
              <a:buClr>
                <a:schemeClr val="lt1"/>
              </a:buClr>
              <a:buSzPts val="2000"/>
              <a:buFont typeface="Arial"/>
              <a:buChar char="•"/>
            </a:pPr>
            <a:r>
              <a:rPr lang="it" sz="2400">
                <a:solidFill>
                  <a:schemeClr val="lt1"/>
                </a:solidFill>
                <a:latin typeface="Calibri"/>
                <a:ea typeface="Calibri"/>
                <a:cs typeface="Calibri"/>
                <a:sym typeface="Calibri"/>
              </a:rPr>
              <a:t>2 upplevelser i Belgien för 7+7 personer</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upplevelser i Irland för 7+7 personer</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upplevelser i Italien för 7+7 personer</a:t>
            </a:r>
            <a:endParaRPr sz="2400">
              <a:solidFill>
                <a:schemeClr val="lt1"/>
              </a:solidFill>
              <a:latin typeface="Calibri"/>
              <a:ea typeface="Calibri"/>
              <a:cs typeface="Calibri"/>
              <a:sym typeface="Calibri"/>
            </a:endParaRPr>
          </a:p>
        </p:txBody>
      </p:sp>
      <p:pic>
        <p:nvPicPr>
          <p:cNvPr id="1424" name="Google Shape;1424;p43">
            <a:extLst>
              <a:ext uri="{FF2B5EF4-FFF2-40B4-BE49-F238E27FC236}">
                <a16:creationId xmlns:a16="http://schemas.microsoft.com/office/drawing/2014/main" id="{61E20CA8-D58E-AB16-4BFE-F84566B50070}"/>
              </a:ext>
            </a:extLst>
          </p:cNvPr>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425" name="Google Shape;1425;p43">
            <a:extLst>
              <a:ext uri="{FF2B5EF4-FFF2-40B4-BE49-F238E27FC236}">
                <a16:creationId xmlns:a16="http://schemas.microsoft.com/office/drawing/2014/main" id="{ED57D06D-5596-B4DD-F1BC-CC411DF02ED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59</a:t>
            </a:fld>
            <a:endParaRPr sz="1600">
              <a:solidFill>
                <a:srgbClr val="8AC03B"/>
              </a:solidFill>
              <a:latin typeface="Calibri"/>
              <a:ea typeface="Calibri"/>
              <a:cs typeface="Calibri"/>
              <a:sym typeface="Calibri"/>
            </a:endParaRPr>
          </a:p>
        </p:txBody>
      </p:sp>
      <p:sp>
        <p:nvSpPr>
          <p:cNvPr id="1426" name="Google Shape;1426;p43">
            <a:extLst>
              <a:ext uri="{FF2B5EF4-FFF2-40B4-BE49-F238E27FC236}">
                <a16:creationId xmlns:a16="http://schemas.microsoft.com/office/drawing/2014/main" id="{7F0B436A-CAE6-45DB-1437-D3B8AB2CD56D}"/>
              </a:ext>
            </a:extLst>
          </p:cNvPr>
          <p:cNvSpPr txBox="1"/>
          <p:nvPr/>
        </p:nvSpPr>
        <p:spPr>
          <a:xfrm>
            <a:off x="2113869" y="4225563"/>
            <a:ext cx="5181300" cy="630902"/>
          </a:xfrm>
          <a:prstGeom prst="rect">
            <a:avLst/>
          </a:prstGeom>
          <a:noFill/>
          <a:ln>
            <a:noFill/>
          </a:ln>
        </p:spPr>
        <p:txBody>
          <a:bodyPr spcFirstLastPara="1" wrap="square" lIns="91426" tIns="45700" rIns="91426" bIns="45700" anchor="t" anchorCtr="0">
            <a:spAutoFit/>
          </a:bodyPr>
          <a:lstStyle/>
          <a:p>
            <a:pPr algn="just">
              <a:buSzPts val="700"/>
            </a:pPr>
            <a:r>
              <a:rPr lang="it" sz="700">
                <a:solidFill>
                  <a:srgbClr val="6D6E71"/>
                </a:solidFill>
                <a:latin typeface="Roboto"/>
                <a:ea typeface="Roboto"/>
                <a:cs typeface="Roboto"/>
                <a:sym typeface="Roboto"/>
              </a:rPr>
              <a:t>Detta projekt har finansierats med stöd från Europeiska kommissionen. Författaren är ensam ansvarig för denna publikation (meddelande) och kommissionen frånsäger sig allt ansvar för hur informationen i den kan komma att användas. I enlighet med det nya GDPR-ramverket, observera att partnerskapet endast kommer att behandla dina personuppgifter i projektets intresse och syfte och utan att det påverkar dina rättigheter däri 2021-2-BE04-KA220-YOU-000050778</a:t>
            </a:r>
            <a:br>
              <a:rPr lang="it"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sp>
        <p:nvSpPr>
          <p:cNvPr id="1427" name="Google Shape;1427;p43">
            <a:extLst>
              <a:ext uri="{FF2B5EF4-FFF2-40B4-BE49-F238E27FC236}">
                <a16:creationId xmlns:a16="http://schemas.microsoft.com/office/drawing/2014/main" id="{B2CFEBAA-1DF4-4692-9F2F-F9C21121B48D}"/>
              </a:ext>
            </a:extLst>
          </p:cNvPr>
          <p:cNvSpPr/>
          <p:nvPr/>
        </p:nvSpPr>
        <p:spPr>
          <a:xfrm>
            <a:off x="1605316" y="3922050"/>
            <a:ext cx="1255200" cy="461700"/>
          </a:xfrm>
          <a:prstGeom prst="rect">
            <a:avLst/>
          </a:prstGeom>
          <a:noFill/>
          <a:ln>
            <a:noFill/>
          </a:ln>
        </p:spPr>
        <p:txBody>
          <a:bodyPr spcFirstLastPara="1" wrap="square" lIns="91426" tIns="45700" rIns="91426" bIns="45700" anchor="t" anchorCtr="0">
            <a:noAutofit/>
          </a:bodyPr>
          <a:lstStyle/>
          <a:p>
            <a:pPr>
              <a:buClr>
                <a:schemeClr val="dk1"/>
              </a:buClr>
              <a:buSzPts val="800"/>
            </a:pPr>
            <a:r>
              <a:rPr lang="it" sz="800" b="1">
                <a:solidFill>
                  <a:schemeClr val="dk1"/>
                </a:solidFill>
                <a:latin typeface="Calibri"/>
                <a:ea typeface="Calibri"/>
                <a:cs typeface="Calibri"/>
                <a:sym typeface="Calibri"/>
              </a:rPr>
              <a:t>Den här resursen är licensierad under CC BY 4.0</a:t>
            </a:r>
            <a:endParaRPr sz="1401"/>
          </a:p>
          <a:p>
            <a:pPr>
              <a:buClr>
                <a:schemeClr val="dk1"/>
              </a:buClr>
              <a:buSzPts val="800"/>
            </a:pPr>
            <a:endParaRPr sz="800" b="1">
              <a:solidFill>
                <a:schemeClr val="dk1"/>
              </a:solidFill>
              <a:latin typeface="Calibri"/>
              <a:ea typeface="Calibri"/>
              <a:cs typeface="Calibri"/>
              <a:sym typeface="Calibri"/>
            </a:endParaRPr>
          </a:p>
        </p:txBody>
      </p:sp>
      <p:pic>
        <p:nvPicPr>
          <p:cNvPr id="1428" name="Google Shape;1428;p43">
            <a:extLst>
              <a:ext uri="{FF2B5EF4-FFF2-40B4-BE49-F238E27FC236}">
                <a16:creationId xmlns:a16="http://schemas.microsoft.com/office/drawing/2014/main" id="{26A34D16-C03B-AC61-F997-2F07016CB5D9}"/>
              </a:ext>
            </a:extLst>
          </p:cNvPr>
          <p:cNvPicPr preferRelativeResize="0"/>
          <p:nvPr/>
        </p:nvPicPr>
        <p:blipFill rotWithShape="1">
          <a:blip r:embed="rId4">
            <a:alphaModFix/>
          </a:blip>
          <a:srcRect/>
          <a:stretch/>
        </p:blipFill>
        <p:spPr>
          <a:xfrm>
            <a:off x="340092" y="3839840"/>
            <a:ext cx="1244050" cy="433252"/>
          </a:xfrm>
          <a:prstGeom prst="rect">
            <a:avLst/>
          </a:prstGeom>
          <a:noFill/>
          <a:ln>
            <a:noFill/>
          </a:ln>
        </p:spPr>
      </p:pic>
      <p:pic>
        <p:nvPicPr>
          <p:cNvPr id="1429" name="Google Shape;1429;p43" descr="Co-funded by the European Union logo in png for web usage">
            <a:extLst>
              <a:ext uri="{FF2B5EF4-FFF2-40B4-BE49-F238E27FC236}">
                <a16:creationId xmlns:a16="http://schemas.microsoft.com/office/drawing/2014/main" id="{02CE00C9-86D7-79BA-BD86-C666FECA2843}"/>
              </a:ext>
            </a:extLst>
          </p:cNvPr>
          <p:cNvPicPr preferRelativeResize="0"/>
          <p:nvPr/>
        </p:nvPicPr>
        <p:blipFill rotWithShape="1">
          <a:blip r:embed="rId5">
            <a:alphaModFix/>
          </a:blip>
          <a:srcRect/>
          <a:stretch/>
        </p:blipFill>
        <p:spPr>
          <a:xfrm>
            <a:off x="330185" y="4301976"/>
            <a:ext cx="1783684" cy="433252"/>
          </a:xfrm>
          <a:prstGeom prst="rect">
            <a:avLst/>
          </a:prstGeom>
          <a:noFill/>
          <a:ln>
            <a:noFill/>
          </a:ln>
        </p:spPr>
      </p:pic>
    </p:spTree>
    <p:extLst>
      <p:ext uri="{BB962C8B-B14F-4D97-AF65-F5344CB8AC3E}">
        <p14:creationId xmlns:p14="http://schemas.microsoft.com/office/powerpoint/2010/main" val="2892940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6BA098A6-1984-097F-855A-3CD8C5BA9B95}"/>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A9FF51A6-5708-CA15-1D26-1DA21C259F89}"/>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56" name="Google Shape;456;p68">
            <a:extLst>
              <a:ext uri="{FF2B5EF4-FFF2-40B4-BE49-F238E27FC236}">
                <a16:creationId xmlns:a16="http://schemas.microsoft.com/office/drawing/2014/main" id="{A69E60CE-266F-67F6-78D3-982EBCBC9BEA}"/>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0" indent="0">
              <a:lnSpc>
                <a:spcPct val="82058"/>
              </a:lnSpc>
            </a:pPr>
            <a:r>
              <a:rPr lang="en-GB" sz="2400" dirty="0"/>
              <a:t>Vad är</a:t>
            </a:r>
          </a:p>
          <a:p>
            <a:pPr marL="0" indent="0">
              <a:lnSpc>
                <a:spcPct val="82058"/>
              </a:lnSpc>
            </a:pPr>
            <a:r>
              <a:rPr lang="en-GB" sz="2400" dirty="0"/>
              <a:t>Hållbarhet</a:t>
            </a:r>
          </a:p>
          <a:p>
            <a:pPr marL="0" indent="0">
              <a:lnSpc>
                <a:spcPct val="82058"/>
              </a:lnSpc>
            </a:pPr>
            <a:endParaRPr lang="en-GB" sz="3401" dirty="0"/>
          </a:p>
        </p:txBody>
      </p:sp>
      <p:cxnSp>
        <p:nvCxnSpPr>
          <p:cNvPr id="458" name="Google Shape;458;p68">
            <a:extLst>
              <a:ext uri="{FF2B5EF4-FFF2-40B4-BE49-F238E27FC236}">
                <a16:creationId xmlns:a16="http://schemas.microsoft.com/office/drawing/2014/main" id="{2068A131-FB88-9440-8C96-0CACAA1061B0}"/>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B022F43B-8F15-ED24-3F8B-B686EE066FB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pPr/>
              <a:t>6</a:t>
            </a:fld>
            <a:endParaRPr lang="en-GB" dirty="0"/>
          </a:p>
        </p:txBody>
      </p:sp>
      <p:sp>
        <p:nvSpPr>
          <p:cNvPr id="460" name="Google Shape;460;p68">
            <a:extLst>
              <a:ext uri="{FF2B5EF4-FFF2-40B4-BE49-F238E27FC236}">
                <a16:creationId xmlns:a16="http://schemas.microsoft.com/office/drawing/2014/main" id="{7542F50B-D2FF-0C1E-4344-4452DB92A66C}"/>
              </a:ext>
            </a:extLst>
          </p:cNvPr>
          <p:cNvSpPr txBox="1"/>
          <p:nvPr/>
        </p:nvSpPr>
        <p:spPr>
          <a:xfrm>
            <a:off x="2497822" y="3268796"/>
            <a:ext cx="6164487" cy="1223632"/>
          </a:xfrm>
          <a:prstGeom prst="rect">
            <a:avLst/>
          </a:prstGeom>
          <a:noFill/>
          <a:ln>
            <a:noFill/>
          </a:ln>
        </p:spPr>
        <p:txBody>
          <a:bodyPr spcFirstLastPara="1" wrap="square" lIns="0" tIns="10124" rIns="0" bIns="0" anchor="t" anchorCtr="0">
            <a:spAutoFit/>
          </a:bodyPr>
          <a:lstStyle/>
          <a:p>
            <a:pPr rtl="0" fontAlgn="base"/>
            <a:r>
              <a:rPr lang="en-GB" sz="1600" b="1" dirty="0">
                <a:solidFill>
                  <a:srgbClr val="FF9934"/>
                </a:solidFill>
                <a:latin typeface="Calibri" panose="020F0502020204030204" pitchFamily="34" charset="0"/>
                <a:cs typeface="Calibri" panose="020F0502020204030204" pitchFamily="34" charset="0"/>
              </a:rPr>
              <a:t>Fokus:</a:t>
            </a:r>
          </a:p>
          <a:p>
            <a:pPr marL="285753" indent="-285753" fontAlgn="base">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Att lära sig om planetens gränser</a:t>
            </a:r>
          </a:p>
          <a:p>
            <a:pPr marL="285753" indent="-285753" fontAlgn="base">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Vad är IPCC?</a:t>
            </a:r>
          </a:p>
          <a:p>
            <a:pPr marL="285753" indent="-285753" fontAlgn="base">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Upptäck hållbarhetens historia</a:t>
            </a:r>
          </a:p>
          <a:p>
            <a:pPr marL="12701">
              <a:lnSpc>
                <a:spcPct val="105714"/>
              </a:lnSpc>
            </a:pPr>
            <a:endParaRPr lang="en-GB" sz="1401" dirty="0">
              <a:solidFill>
                <a:srgbClr val="6D6E71"/>
              </a:solidFill>
              <a:latin typeface="Calibri"/>
              <a:ea typeface="Calibri"/>
              <a:cs typeface="Calibri"/>
              <a:sym typeface="Calibri"/>
            </a:endParaRPr>
          </a:p>
        </p:txBody>
      </p:sp>
      <p:sp>
        <p:nvSpPr>
          <p:cNvPr id="5" name="Google Shape;344;p3">
            <a:extLst>
              <a:ext uri="{FF2B5EF4-FFF2-40B4-BE49-F238E27FC236}">
                <a16:creationId xmlns:a16="http://schemas.microsoft.com/office/drawing/2014/main" id="{AADDA77C-9DA5-466C-BC7C-1CB8E46F1B25}"/>
              </a:ext>
            </a:extLst>
          </p:cNvPr>
          <p:cNvSpPr/>
          <p:nvPr/>
        </p:nvSpPr>
        <p:spPr>
          <a:xfrm>
            <a:off x="2497822" y="594114"/>
            <a:ext cx="6539593" cy="1011408"/>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2000" b="1" dirty="0" err="1">
                <a:solidFill>
                  <a:srgbClr val="69ADAD"/>
                </a:solidFill>
                <a:latin typeface="Calibri" panose="020F0502020204030204" pitchFamily="34" charset="0"/>
                <a:cs typeface="Calibri" panose="020F0502020204030204" pitchFamily="34" charset="0"/>
              </a:rPr>
              <a:t>Hållbarhet</a:t>
            </a:r>
            <a:r>
              <a:rPr lang="en-GB" sz="2000" b="1" dirty="0">
                <a:solidFill>
                  <a:srgbClr val="69ADAD"/>
                </a:solidFill>
                <a:latin typeface="Calibri" panose="020F0502020204030204" pitchFamily="34" charset="0"/>
                <a:cs typeface="Calibri" panose="020F0502020204030204" pitchFamily="34" charset="0"/>
              </a:rPr>
              <a:t> </a:t>
            </a:r>
            <a:r>
              <a:rPr lang="en-GB" sz="2000" b="1" dirty="0" err="1">
                <a:solidFill>
                  <a:srgbClr val="69ADAD"/>
                </a:solidFill>
                <a:latin typeface="Calibri" panose="020F0502020204030204" pitchFamily="34" charset="0"/>
                <a:cs typeface="Calibri" panose="020F0502020204030204" pitchFamily="34" charset="0"/>
              </a:rPr>
              <a:t>är</a:t>
            </a:r>
            <a:r>
              <a:rPr lang="en-GB" sz="2000" b="1" dirty="0">
                <a:solidFill>
                  <a:srgbClr val="69ADAD"/>
                </a:solidFill>
                <a:latin typeface="Calibri" panose="020F0502020204030204" pitchFamily="34" charset="0"/>
                <a:cs typeface="Calibri" panose="020F0502020204030204" pitchFamily="34" charset="0"/>
              </a:rPr>
              <a:t> att tillgodose dagens behov utan att kompromissa med kommande generationers förmåga att tillgodose sina egna behov.</a:t>
            </a:r>
          </a:p>
          <a:p>
            <a:endParaRPr lang="en-GB" sz="1600" dirty="0">
              <a:solidFill>
                <a:schemeClr val="bg1"/>
              </a:solidFill>
              <a:latin typeface="Calibri" panose="020F0502020204030204" pitchFamily="34" charset="0"/>
              <a:cs typeface="Calibri" panose="020F0502020204030204" pitchFamily="34" charset="0"/>
            </a:endParaRPr>
          </a:p>
          <a:p>
            <a:r>
              <a:rPr lang="en-GB" sz="1600" b="1" dirty="0">
                <a:solidFill>
                  <a:srgbClr val="FF9934"/>
                </a:solidFill>
                <a:latin typeface="Calibri" panose="020F0502020204030204" pitchFamily="34" charset="0"/>
                <a:cs typeface="Calibri" panose="020F0502020204030204" pitchFamily="34" charset="0"/>
              </a:rPr>
              <a:t>Hur?</a:t>
            </a:r>
          </a:p>
          <a:p>
            <a:r>
              <a:rPr lang="en-GB" sz="1600" dirty="0" err="1">
                <a:solidFill>
                  <a:schemeClr val="tx2">
                    <a:lumMod val="50000"/>
                  </a:schemeClr>
                </a:solidFill>
                <a:latin typeface="Calibri" panose="020F0502020204030204" pitchFamily="34" charset="0"/>
                <a:cs typeface="Calibri" panose="020F0502020204030204" pitchFamily="34" charset="0"/>
              </a:rPr>
              <a:t>Balansera</a:t>
            </a:r>
            <a:r>
              <a:rPr lang="en-GB" sz="1600" dirty="0">
                <a:solidFill>
                  <a:schemeClr val="tx2">
                    <a:lumMod val="50000"/>
                  </a:schemeClr>
                </a:solidFill>
                <a:latin typeface="Calibri" panose="020F0502020204030204" pitchFamily="34" charset="0"/>
                <a:cs typeface="Calibri" panose="020F0502020204030204" pitchFamily="34" charset="0"/>
              </a:rPr>
              <a:t> ekonomiska, sociala </a:t>
            </a:r>
            <a:r>
              <a:rPr lang="en-GB" sz="1600" dirty="0" err="1">
                <a:solidFill>
                  <a:schemeClr val="tx2">
                    <a:lumMod val="50000"/>
                  </a:schemeClr>
                </a:solidFill>
                <a:latin typeface="Calibri" panose="020F0502020204030204" pitchFamily="34" charset="0"/>
                <a:cs typeface="Calibri" panose="020F0502020204030204" pitchFamily="34" charset="0"/>
              </a:rPr>
              <a:t>och</a:t>
            </a:r>
            <a:r>
              <a:rPr lang="en-GB" sz="1600" dirty="0">
                <a:solidFill>
                  <a:schemeClr val="tx2">
                    <a:lumMod val="50000"/>
                  </a:schemeClr>
                </a:solidFill>
                <a:latin typeface="Calibri" panose="020F0502020204030204" pitchFamily="34" charset="0"/>
                <a:cs typeface="Calibri" panose="020F0502020204030204" pitchFamily="34" charset="0"/>
              </a:rPr>
              <a:t> </a:t>
            </a:r>
            <a:r>
              <a:rPr lang="en-GB" sz="1600" dirty="0" err="1">
                <a:solidFill>
                  <a:schemeClr val="tx2">
                    <a:lumMod val="50000"/>
                  </a:schemeClr>
                </a:solidFill>
                <a:latin typeface="Calibri" panose="020F0502020204030204" pitchFamily="34" charset="0"/>
                <a:cs typeface="Calibri" panose="020F0502020204030204" pitchFamily="34" charset="0"/>
              </a:rPr>
              <a:t>miljömässig</a:t>
            </a:r>
            <a:r>
              <a:rPr lang="en-GB" sz="1600" dirty="0">
                <a:solidFill>
                  <a:schemeClr val="tx2">
                    <a:lumMod val="50000"/>
                  </a:schemeClr>
                </a:solidFill>
                <a:latin typeface="Calibri" panose="020F0502020204030204" pitchFamily="34" charset="0"/>
                <a:cs typeface="Calibri" panose="020F0502020204030204" pitchFamily="34" charset="0"/>
              </a:rPr>
              <a:t> hänsyn för att säkerställa långsiktigt välbefinnande för både människor och planeten.</a:t>
            </a:r>
          </a:p>
          <a:p>
            <a:endParaRPr lang="en-GB" sz="1600" dirty="0">
              <a:solidFill>
                <a:schemeClr val="tx2">
                  <a:lumMod val="50000"/>
                </a:schemeClr>
              </a:solidFill>
              <a:latin typeface="Calibri" panose="020F0502020204030204" pitchFamily="34" charset="0"/>
              <a:cs typeface="Calibri" panose="020F0502020204030204" pitchFamily="34" charset="0"/>
            </a:endParaRPr>
          </a:p>
          <a:p>
            <a:r>
              <a:rPr lang="en-GB" sz="1600" dirty="0">
                <a:solidFill>
                  <a:schemeClr val="tx2">
                    <a:lumMod val="50000"/>
                  </a:schemeClr>
                </a:solidFill>
                <a:latin typeface="Calibri" panose="020F0502020204030204" pitchFamily="34" charset="0"/>
                <a:cs typeface="Calibri" panose="020F0502020204030204" pitchFamily="34" charset="0"/>
              </a:rPr>
              <a:t>Hållbarhet är ett </a:t>
            </a:r>
            <a:r>
              <a:rPr lang="en-GB" sz="1600" dirty="0" err="1">
                <a:solidFill>
                  <a:schemeClr val="tx2">
                    <a:lumMod val="50000"/>
                  </a:schemeClr>
                </a:solidFill>
                <a:latin typeface="Calibri" panose="020F0502020204030204" pitchFamily="34" charset="0"/>
                <a:cs typeface="Calibri" panose="020F0502020204030204" pitchFamily="34" charset="0"/>
              </a:rPr>
              <a:t>svar</a:t>
            </a:r>
            <a:r>
              <a:rPr lang="en-GB" sz="1600" dirty="0">
                <a:solidFill>
                  <a:schemeClr val="tx2">
                    <a:lumMod val="50000"/>
                  </a:schemeClr>
                </a:solidFill>
                <a:latin typeface="Calibri" panose="020F0502020204030204" pitchFamily="34" charset="0"/>
                <a:cs typeface="Calibri" panose="020F0502020204030204" pitchFamily="34" charset="0"/>
              </a:rPr>
              <a:t> </a:t>
            </a:r>
            <a:r>
              <a:rPr lang="en-GB" sz="1600" dirty="0" err="1">
                <a:solidFill>
                  <a:schemeClr val="tx2">
                    <a:lumMod val="50000"/>
                  </a:schemeClr>
                </a:solidFill>
                <a:latin typeface="Calibri" panose="020F0502020204030204" pitchFamily="34" charset="0"/>
                <a:cs typeface="Calibri" panose="020F0502020204030204" pitchFamily="34" charset="0"/>
              </a:rPr>
              <a:t>på</a:t>
            </a:r>
            <a:r>
              <a:rPr lang="en-GB" sz="1600" dirty="0">
                <a:solidFill>
                  <a:schemeClr val="tx2">
                    <a:lumMod val="50000"/>
                  </a:schemeClr>
                </a:solidFill>
                <a:latin typeface="Calibri" panose="020F0502020204030204" pitchFamily="34" charset="0"/>
                <a:cs typeface="Calibri" panose="020F0502020204030204" pitchFamily="34" charset="0"/>
              </a:rPr>
              <a:t> </a:t>
            </a:r>
            <a:r>
              <a:rPr lang="en-GB" sz="1600" dirty="0" err="1">
                <a:solidFill>
                  <a:schemeClr val="tx2">
                    <a:lumMod val="50000"/>
                  </a:schemeClr>
                </a:solidFill>
                <a:latin typeface="Calibri" panose="020F0502020204030204" pitchFamily="34" charset="0"/>
                <a:cs typeface="Calibri" panose="020F0502020204030204" pitchFamily="34" charset="0"/>
              </a:rPr>
              <a:t>utmaningarna</a:t>
            </a:r>
            <a:r>
              <a:rPr lang="en-GB" sz="1600" dirty="0">
                <a:solidFill>
                  <a:schemeClr val="tx2">
                    <a:lumMod val="50000"/>
                  </a:schemeClr>
                </a:solidFill>
                <a:latin typeface="Calibri" panose="020F0502020204030204" pitchFamily="34" charset="0"/>
                <a:cs typeface="Calibri" panose="020F0502020204030204" pitchFamily="34" charset="0"/>
              </a:rPr>
              <a:t> med </a:t>
            </a:r>
            <a:r>
              <a:rPr lang="en-GB" sz="1600" dirty="0" err="1">
                <a:solidFill>
                  <a:schemeClr val="tx2">
                    <a:lumMod val="50000"/>
                  </a:schemeClr>
                </a:solidFill>
                <a:latin typeface="Calibri" panose="020F0502020204030204" pitchFamily="34" charset="0"/>
                <a:cs typeface="Calibri" panose="020F0502020204030204" pitchFamily="34" charset="0"/>
              </a:rPr>
              <a:t>klimatförändringar</a:t>
            </a:r>
            <a:r>
              <a:rPr lang="en-GB" sz="1600" dirty="0">
                <a:solidFill>
                  <a:schemeClr val="tx2">
                    <a:lumMod val="50000"/>
                  </a:schemeClr>
                </a:solidFill>
                <a:latin typeface="Calibri" panose="020F0502020204030204" pitchFamily="34" charset="0"/>
                <a:cs typeface="Calibri" panose="020F0502020204030204" pitchFamily="34" charset="0"/>
              </a:rPr>
              <a:t>.</a:t>
            </a:r>
          </a:p>
        </p:txBody>
      </p:sp>
      <p:sp>
        <p:nvSpPr>
          <p:cNvPr id="16" name="Google Shape;457;p68">
            <a:extLst>
              <a:ext uri="{FF2B5EF4-FFF2-40B4-BE49-F238E27FC236}">
                <a16:creationId xmlns:a16="http://schemas.microsoft.com/office/drawing/2014/main" id="{5DB3D7FE-4684-C902-4E53-E9BE0DC987EB}"/>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1A</a:t>
            </a:r>
            <a:endParaRPr dirty="0"/>
          </a:p>
        </p:txBody>
      </p:sp>
    </p:spTree>
    <p:extLst>
      <p:ext uri="{BB962C8B-B14F-4D97-AF65-F5344CB8AC3E}">
        <p14:creationId xmlns:p14="http://schemas.microsoft.com/office/powerpoint/2010/main" val="194117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2F616B5B-EECE-632B-955D-99D0D3FE92A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C28EF57-BFB5-AC18-2584-5D370BF08D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631D3333-68A8-D504-0785-4BD1D2D5A9C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AC06319-A52F-8BCE-F558-29732765ABAA}"/>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fontScale="92500" lnSpcReduction="20000"/>
          </a:bodyPr>
          <a:lstStyle/>
          <a:p>
            <a:pPr marL="285750" indent="-285750">
              <a:buFont typeface="Wingdings" pitchFamily="2" charset="2"/>
              <a:buChar char="Ø"/>
            </a:pPr>
            <a:r>
              <a:rPr lang="en-GB" sz="1600" dirty="0"/>
              <a:t>Har du personligen observerat några effekter av klimatförändringarna i ditt samhälle eller din region?</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Vilka aspekter av hållbarhet resonerar mest med dig och varför?</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När du reflekterar över din egen livsstil, vilka förändringar tror du att du kan göra för att leva mer hållbart?</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Hur tror du att individer kan bidra till att hantera klimatförändringarna i sin vardag?</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Vilka hinder eller utmaningar förväntar du dig att stöta på i ditt arbete med att leva mer hållbart?</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På vilka sätt kan du öka medvetenheten om hållbarhet och klimatförändringar i ditt samhälle eller din sociala krets?</a:t>
            </a:r>
          </a:p>
        </p:txBody>
      </p:sp>
      <p:sp>
        <p:nvSpPr>
          <p:cNvPr id="675" name="Google Shape;675;p17">
            <a:extLst>
              <a:ext uri="{FF2B5EF4-FFF2-40B4-BE49-F238E27FC236}">
                <a16:creationId xmlns:a16="http://schemas.microsoft.com/office/drawing/2014/main" id="{AED78717-91E5-E364-FE39-F8D0041168C7}"/>
              </a:ext>
            </a:extLst>
          </p:cNvPr>
          <p:cNvSpPr txBox="1">
            <a:spLocks noGrp="1"/>
          </p:cNvSpPr>
          <p:nvPr>
            <p:ph type="body" idx="2"/>
          </p:nvPr>
        </p:nvSpPr>
        <p:spPr>
          <a:xfrm>
            <a:off x="1315113" y="396737"/>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Övning: Ta en stund att reflektera över följande frågor, notera dina insikter</a:t>
            </a:r>
          </a:p>
        </p:txBody>
      </p:sp>
      <p:sp>
        <p:nvSpPr>
          <p:cNvPr id="677" name="Google Shape;677;p17">
            <a:extLst>
              <a:ext uri="{FF2B5EF4-FFF2-40B4-BE49-F238E27FC236}">
                <a16:creationId xmlns:a16="http://schemas.microsoft.com/office/drawing/2014/main" id="{7CC2C15D-C70C-4AB3-11A9-06EF75014D7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3858BC78-70EA-6B15-2977-C6E1C18ED12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5D67E8FA-02DE-8FD5-CA7E-93C86997490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DA182B36-8784-89AE-49C8-634C9D7155B1}"/>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6486DCCE-8712-6EA2-1BB5-5B7E0C429F1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8AD78E8-41DB-8D25-0691-F417B3596D6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E6C733A-F1BE-6C5A-58DC-8716C8C83F2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B239083-B05D-9FC8-55E0-8EA5D718449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57017DE-8265-99A0-C378-881FD9A3AEE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429B3501-B282-1EED-8686-7A41AA3F75AF}"/>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CA88E9D-2B6C-32A0-8809-42915737D69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3745AFEC-B968-4E35-FA64-E0B63F80D35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F6A4CA7C-E794-6255-ED81-7A51FA31F9A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F94CD04-100A-9B9E-DEF9-0D744BE7B78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4ED793B5-78B9-701D-6493-18F4A0DCB35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2B8A30A-9EFC-D3FE-0A57-B83916FC7ED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46F5BAF-AE04-9863-B991-477A885A345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311B99FC-A4AA-4F8E-297C-93FE8B311456}"/>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E.01</a:t>
            </a:r>
            <a:endParaRPr sz="3000" dirty="0">
              <a:solidFill>
                <a:srgbClr val="FF9934"/>
              </a:solidFill>
            </a:endParaRPr>
          </a:p>
        </p:txBody>
      </p:sp>
    </p:spTree>
    <p:extLst>
      <p:ext uri="{BB962C8B-B14F-4D97-AF65-F5344CB8AC3E}">
        <p14:creationId xmlns:p14="http://schemas.microsoft.com/office/powerpoint/2010/main" val="2250099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Klicka här för att skriva</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Anteckningar</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8</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145224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324FDD9-79C3-8FA1-C17E-71CB7498C85C}"/>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07D944F2-E37B-2002-247C-31897C0507E4}"/>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59" name="Google Shape;459;p68">
            <a:extLst>
              <a:ext uri="{FF2B5EF4-FFF2-40B4-BE49-F238E27FC236}">
                <a16:creationId xmlns:a16="http://schemas.microsoft.com/office/drawing/2014/main" id="{261F55B7-2DC0-1463-4EBB-9753593F8A2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pPr/>
              <a:t>9</a:t>
            </a:fld>
            <a:endParaRPr lang="en-GB" dirty="0"/>
          </a:p>
        </p:txBody>
      </p:sp>
      <p:sp>
        <p:nvSpPr>
          <p:cNvPr id="460" name="Google Shape;460;p68">
            <a:extLst>
              <a:ext uri="{FF2B5EF4-FFF2-40B4-BE49-F238E27FC236}">
                <a16:creationId xmlns:a16="http://schemas.microsoft.com/office/drawing/2014/main" id="{B9A96FBB-B441-71AF-9293-9C96F85C55EC}"/>
              </a:ext>
            </a:extLst>
          </p:cNvPr>
          <p:cNvSpPr txBox="1"/>
          <p:nvPr/>
        </p:nvSpPr>
        <p:spPr>
          <a:xfrm>
            <a:off x="2651759" y="2348523"/>
            <a:ext cx="7542944" cy="467271"/>
          </a:xfrm>
          <a:prstGeom prst="rect">
            <a:avLst/>
          </a:prstGeom>
          <a:noFill/>
          <a:ln>
            <a:noFill/>
          </a:ln>
        </p:spPr>
        <p:txBody>
          <a:bodyPr spcFirstLastPara="1" wrap="square" lIns="0" tIns="10124" rIns="0" bIns="0" anchor="t" anchorCtr="0">
            <a:spAutoFit/>
          </a:bodyPr>
          <a:lstStyle/>
          <a:p>
            <a:pPr marL="12701">
              <a:lnSpc>
                <a:spcPct val="105714"/>
              </a:lnSpc>
            </a:pPr>
            <a:endParaRPr lang="en-GB" sz="1401" dirty="0">
              <a:solidFill>
                <a:schemeClr val="tx2">
                  <a:lumMod val="50000"/>
                </a:schemeClr>
              </a:solidFill>
              <a:latin typeface="Calibri" panose="020F0502020204030204" pitchFamily="34" charset="0"/>
              <a:cs typeface="Calibri" panose="020F0502020204030204" pitchFamily="34" charset="0"/>
            </a:endParaRPr>
          </a:p>
          <a:p>
            <a:pPr marL="12701">
              <a:lnSpc>
                <a:spcPct val="105714"/>
              </a:lnSpc>
            </a:pPr>
            <a:r>
              <a:rPr lang="en-GB" sz="1401" b="1" dirty="0">
                <a:solidFill>
                  <a:schemeClr val="accent4">
                    <a:lumMod val="75000"/>
                  </a:schemeClr>
                </a:solidFill>
                <a:latin typeface="Calibri"/>
                <a:ea typeface="Calibri"/>
                <a:cs typeface="Calibri"/>
                <a:sym typeface="Calibri"/>
              </a:rPr>
              <a:t>9 Planetära gränser:</a:t>
            </a:r>
          </a:p>
        </p:txBody>
      </p:sp>
      <p:sp>
        <p:nvSpPr>
          <p:cNvPr id="6" name="Google Shape;344;p3">
            <a:extLst>
              <a:ext uri="{FF2B5EF4-FFF2-40B4-BE49-F238E27FC236}">
                <a16:creationId xmlns:a16="http://schemas.microsoft.com/office/drawing/2014/main" id="{F0A5B8D8-8C56-BBBC-79D2-4F22D55AFC00}"/>
              </a:ext>
            </a:extLst>
          </p:cNvPr>
          <p:cNvSpPr/>
          <p:nvPr/>
        </p:nvSpPr>
        <p:spPr>
          <a:xfrm>
            <a:off x="2646025" y="534050"/>
            <a:ext cx="5603896" cy="588171"/>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9ADAD"/>
                </a:solidFill>
                <a:latin typeface="Calibri" panose="020F0502020204030204" pitchFamily="34" charset="0"/>
                <a:cs typeface="Calibri" panose="020F0502020204030204" pitchFamily="34" charset="0"/>
              </a:rPr>
              <a:t>Planetära </a:t>
            </a:r>
            <a:r>
              <a:rPr lang="en-GB" sz="1600" b="1" dirty="0" err="1">
                <a:solidFill>
                  <a:srgbClr val="69ADAD"/>
                </a:solidFill>
                <a:latin typeface="Calibri" panose="020F0502020204030204" pitchFamily="34" charset="0"/>
                <a:cs typeface="Calibri" panose="020F0502020204030204" pitchFamily="34" charset="0"/>
              </a:rPr>
              <a:t>gränser</a:t>
            </a:r>
            <a:r>
              <a:rPr lang="en-GB" sz="1600" b="1" dirty="0">
                <a:solidFill>
                  <a:srgbClr val="69ADAD"/>
                </a:solidFill>
                <a:latin typeface="Calibri" panose="020F0502020204030204" pitchFamily="34" charset="0"/>
                <a:cs typeface="Calibri" panose="020F0502020204030204" pitchFamily="34" charset="0"/>
              </a:rPr>
              <a:t> </a:t>
            </a:r>
            <a:r>
              <a:rPr lang="en-GB" sz="1600" b="1" dirty="0" err="1">
                <a:solidFill>
                  <a:srgbClr val="69ADAD"/>
                </a:solidFill>
                <a:latin typeface="Calibri" panose="020F0502020204030204" pitchFamily="34" charset="0"/>
                <a:cs typeface="Calibri" panose="020F0502020204030204" pitchFamily="34" charset="0"/>
              </a:rPr>
              <a:t>representerar</a:t>
            </a:r>
            <a:r>
              <a:rPr lang="en-GB" sz="1600" b="1" dirty="0">
                <a:solidFill>
                  <a:srgbClr val="69ADAD"/>
                </a:solidFill>
                <a:latin typeface="Calibri" panose="020F0502020204030204" pitchFamily="34" charset="0"/>
                <a:cs typeface="Calibri" panose="020F0502020204030204" pitchFamily="34" charset="0"/>
              </a:rPr>
              <a:t> de gränser inom vilka mänskligheten kan arbeta säkert för att upprätthålla jordens väsentliga system och resurser</a:t>
            </a:r>
          </a:p>
        </p:txBody>
      </p:sp>
      <p:sp>
        <p:nvSpPr>
          <p:cNvPr id="9" name="textruta 8">
            <a:extLst>
              <a:ext uri="{FF2B5EF4-FFF2-40B4-BE49-F238E27FC236}">
                <a16:creationId xmlns:a16="http://schemas.microsoft.com/office/drawing/2014/main" id="{898D9164-75D7-AC0C-66F1-EC6DAFDC01B0}"/>
              </a:ext>
            </a:extLst>
          </p:cNvPr>
          <p:cNvSpPr txBox="1"/>
          <p:nvPr/>
        </p:nvSpPr>
        <p:spPr>
          <a:xfrm>
            <a:off x="2547253" y="1428152"/>
            <a:ext cx="6016285" cy="1046569"/>
          </a:xfrm>
          <a:prstGeom prst="rect">
            <a:avLst/>
          </a:prstGeom>
          <a:noFill/>
        </p:spPr>
        <p:txBody>
          <a:bodyPr wrap="square" rtlCol="0">
            <a:spAutoFit/>
          </a:bodyPr>
          <a:lstStyle/>
          <a:p>
            <a:r>
              <a:rPr lang="en-GB" sz="1401" b="1" dirty="0">
                <a:solidFill>
                  <a:srgbClr val="FF9934"/>
                </a:solidFill>
                <a:latin typeface="Calibri" panose="020F0502020204030204" pitchFamily="34" charset="0"/>
                <a:cs typeface="Calibri" panose="020F0502020204030204" pitchFamily="34" charset="0"/>
              </a:rPr>
              <a:t>Hur?</a:t>
            </a:r>
          </a:p>
          <a:p>
            <a:r>
              <a:rPr lang="en-GB" sz="1600" dirty="0">
                <a:solidFill>
                  <a:schemeClr val="tx2">
                    <a:lumMod val="50000"/>
                  </a:schemeClr>
                </a:solidFill>
                <a:latin typeface="Calibri" panose="020F0502020204030204" pitchFamily="34" charset="0"/>
                <a:cs typeface="Calibri" panose="020F0502020204030204" pitchFamily="34" charset="0"/>
              </a:rPr>
              <a:t>Genom att vägleda oss i att göra val som skyddar ekosystem, biologisk mångfald och klimatstabilitet</a:t>
            </a:r>
          </a:p>
          <a:p>
            <a:r>
              <a:rPr lang="en-GB" sz="1600" dirty="0">
                <a:solidFill>
                  <a:schemeClr val="tx2">
                    <a:lumMod val="50000"/>
                  </a:schemeClr>
                </a:solidFill>
                <a:latin typeface="Calibri" panose="020F0502020204030204" pitchFamily="34" charset="0"/>
                <a:cs typeface="Calibri" panose="020F0502020204030204" pitchFamily="34" charset="0"/>
                <a:sym typeface="Wingdings" pitchFamily="2" charset="2"/>
              </a:rPr>
              <a:t> Tänk på dessa gränser i din projektdesign</a:t>
            </a:r>
          </a:p>
        </p:txBody>
      </p:sp>
      <p:graphicFrame>
        <p:nvGraphicFramePr>
          <p:cNvPr id="10" name="Tabell 9">
            <a:extLst>
              <a:ext uri="{FF2B5EF4-FFF2-40B4-BE49-F238E27FC236}">
                <a16:creationId xmlns:a16="http://schemas.microsoft.com/office/drawing/2014/main" id="{1D5529C9-5061-FE56-A724-740ACC62A15A}"/>
              </a:ext>
            </a:extLst>
          </p:cNvPr>
          <p:cNvGraphicFramePr>
            <a:graphicFrameLocks noGrp="1"/>
          </p:cNvGraphicFramePr>
          <p:nvPr>
            <p:extLst>
              <p:ext uri="{D42A27DB-BD31-4B8C-83A1-F6EECF244321}">
                <p14:modId xmlns:p14="http://schemas.microsoft.com/office/powerpoint/2010/main" val="3090674189"/>
              </p:ext>
            </p:extLst>
          </p:nvPr>
        </p:nvGraphicFramePr>
        <p:xfrm>
          <a:off x="2651759" y="2981683"/>
          <a:ext cx="5746314" cy="1554486"/>
        </p:xfrm>
        <a:graphic>
          <a:graphicData uri="http://schemas.openxmlformats.org/drawingml/2006/table">
            <a:tbl>
              <a:tblPr firstRow="1" bandRow="1">
                <a:tableStyleId>{538008DE-9CB5-49C0-B233-6C6E2AA0C65B}</a:tableStyleId>
              </a:tblPr>
              <a:tblGrid>
                <a:gridCol w="1915438">
                  <a:extLst>
                    <a:ext uri="{9D8B030D-6E8A-4147-A177-3AD203B41FA5}">
                      <a16:colId xmlns:a16="http://schemas.microsoft.com/office/drawing/2014/main" val="1227835101"/>
                    </a:ext>
                  </a:extLst>
                </a:gridCol>
                <a:gridCol w="1915438">
                  <a:extLst>
                    <a:ext uri="{9D8B030D-6E8A-4147-A177-3AD203B41FA5}">
                      <a16:colId xmlns:a16="http://schemas.microsoft.com/office/drawing/2014/main" val="297951303"/>
                    </a:ext>
                  </a:extLst>
                </a:gridCol>
                <a:gridCol w="1915438">
                  <a:extLst>
                    <a:ext uri="{9D8B030D-6E8A-4147-A177-3AD203B41FA5}">
                      <a16:colId xmlns:a16="http://schemas.microsoft.com/office/drawing/2014/main" val="141977076"/>
                    </a:ext>
                  </a:extLst>
                </a:gridCol>
              </a:tblGrid>
              <a:tr h="464251">
                <a:tc>
                  <a:txBody>
                    <a:bodyPr/>
                    <a:lstStyle/>
                    <a:p>
                      <a:r>
                        <a:rPr lang="en-GB" sz="1400" dirty="0" err="1">
                          <a:solidFill>
                            <a:srgbClr val="6D6E71"/>
                          </a:solidFill>
                          <a:latin typeface="Calibri"/>
                          <a:ea typeface="Calibri"/>
                          <a:cs typeface="Calibri"/>
                          <a:sym typeface="Calibri"/>
                        </a:rPr>
                        <a:t>Klimatförändringar</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err="1">
                          <a:solidFill>
                            <a:srgbClr val="6D6E71"/>
                          </a:solidFill>
                          <a:latin typeface="Calibri"/>
                          <a:ea typeface="Calibri"/>
                          <a:cs typeface="Calibri"/>
                          <a:sym typeface="Calibri"/>
                        </a:rPr>
                        <a:t>Kvävets</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biogeokemiska</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cykel</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err="1">
                          <a:solidFill>
                            <a:srgbClr val="6D6E71"/>
                          </a:solidFill>
                          <a:latin typeface="Calibri"/>
                          <a:ea typeface="Calibri"/>
                          <a:cs typeface="Calibri"/>
                          <a:sym typeface="Calibri"/>
                        </a:rPr>
                        <a:t>Ändring</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av</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markanvändning</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igen</a:t>
                      </a:r>
                      <a:r>
                        <a:rPr lang="en-GB" sz="1400" dirty="0">
                          <a:solidFill>
                            <a:srgbClr val="6D6E71"/>
                          </a:solidFill>
                          <a:latin typeface="Calibri"/>
                          <a:ea typeface="Calibri"/>
                          <a:cs typeface="Calibri"/>
                          <a:sym typeface="Calibri"/>
                        </a:rPr>
                        <a:t>)</a:t>
                      </a:r>
                      <a:endParaRPr lang="en-GB" sz="1400" dirty="0"/>
                    </a:p>
                  </a:txBody>
                  <a:tcPr marT="45721" marB="45721"/>
                </a:tc>
                <a:extLst>
                  <a:ext uri="{0D108BD9-81ED-4DB2-BD59-A6C34878D82A}">
                    <a16:rowId xmlns:a16="http://schemas.microsoft.com/office/drawing/2014/main" val="911802849"/>
                  </a:ext>
                </a:extLst>
              </a:tr>
              <a:tr h="37084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err="1">
                          <a:solidFill>
                            <a:srgbClr val="6D6E71"/>
                          </a:solidFill>
                          <a:latin typeface="Calibri"/>
                          <a:ea typeface="Calibri"/>
                          <a:cs typeface="Calibri"/>
                          <a:sym typeface="Calibri"/>
                        </a:rPr>
                        <a:t>Biologisk</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mångfald</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err="1">
                          <a:solidFill>
                            <a:srgbClr val="6D6E71"/>
                          </a:solidFill>
                          <a:latin typeface="Calibri"/>
                          <a:ea typeface="Calibri"/>
                          <a:cs typeface="Calibri"/>
                          <a:sym typeface="Calibri"/>
                        </a:rPr>
                        <a:t>Fosfor</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biogeokemiska</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cykel</a:t>
                      </a:r>
                      <a:endParaRPr lang="en-GB" sz="1400" dirty="0">
                        <a:solidFill>
                          <a:srgbClr val="6D6E71"/>
                        </a:solidFill>
                        <a:latin typeface="Calibri"/>
                        <a:ea typeface="Calibri"/>
                        <a:cs typeface="Calibri"/>
                        <a:sym typeface="Calibri"/>
                      </a:endParaRPr>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err="1">
                          <a:solidFill>
                            <a:srgbClr val="6D6E71"/>
                          </a:solidFill>
                          <a:latin typeface="Calibri"/>
                          <a:ea typeface="Calibri"/>
                          <a:cs typeface="Calibri"/>
                          <a:sym typeface="Calibri"/>
                        </a:rPr>
                        <a:t>Giftig</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kemisk</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förorening</a:t>
                      </a:r>
                      <a:endParaRPr lang="en-GB" sz="1400" dirty="0"/>
                    </a:p>
                  </a:txBody>
                  <a:tcPr marT="45721" marB="45721"/>
                </a:tc>
                <a:extLst>
                  <a:ext uri="{0D108BD9-81ED-4DB2-BD59-A6C34878D82A}">
                    <a16:rowId xmlns:a16="http://schemas.microsoft.com/office/drawing/2014/main" val="2090989148"/>
                  </a:ext>
                </a:extLst>
              </a:tr>
              <a:tr h="37084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err="1">
                          <a:solidFill>
                            <a:srgbClr val="6D6E71"/>
                          </a:solidFill>
                          <a:latin typeface="Calibri"/>
                          <a:ea typeface="Calibri"/>
                          <a:cs typeface="Calibri"/>
                          <a:sym typeface="Calibri"/>
                        </a:rPr>
                        <a:t>Ändring</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av</a:t>
                      </a:r>
                      <a:r>
                        <a:rPr lang="en-GB" sz="1400" dirty="0">
                          <a:solidFill>
                            <a:srgbClr val="6D6E71"/>
                          </a:solidFill>
                          <a:latin typeface="Calibri"/>
                          <a:ea typeface="Calibri"/>
                          <a:cs typeface="Calibri"/>
                          <a:sym typeface="Calibri"/>
                        </a:rPr>
                        <a:t> </a:t>
                      </a:r>
                      <a:r>
                        <a:rPr lang="en-GB" sz="1400" dirty="0" err="1">
                          <a:solidFill>
                            <a:srgbClr val="6D6E71"/>
                          </a:solidFill>
                          <a:latin typeface="Calibri"/>
                          <a:ea typeface="Calibri"/>
                          <a:cs typeface="Calibri"/>
                          <a:sym typeface="Calibri"/>
                        </a:rPr>
                        <a:t>markanvändning</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err="1">
                          <a:solidFill>
                            <a:srgbClr val="6D6E71"/>
                          </a:solidFill>
                          <a:latin typeface="Calibri"/>
                          <a:ea typeface="Calibri"/>
                          <a:cs typeface="Calibri"/>
                          <a:sym typeface="Calibri"/>
                        </a:rPr>
                        <a:t>Sötvattenanvändning</a:t>
                      </a:r>
                      <a:endParaRPr lang="en-GB" sz="1400" dirty="0">
                        <a:solidFill>
                          <a:srgbClr val="6D6E71"/>
                        </a:solidFill>
                        <a:latin typeface="Calibri"/>
                        <a:ea typeface="Calibri"/>
                        <a:cs typeface="Calibri"/>
                        <a:sym typeface="Calibri"/>
                      </a:endParaRPr>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err="1">
                          <a:solidFill>
                            <a:srgbClr val="6D6E71"/>
                          </a:solidFill>
                          <a:latin typeface="Calibri"/>
                          <a:ea typeface="Calibri"/>
                          <a:cs typeface="Calibri"/>
                          <a:sym typeface="Calibri"/>
                        </a:rPr>
                        <a:t>Havsförsurning</a:t>
                      </a:r>
                      <a:endParaRPr lang="en-GB" sz="1400" dirty="0"/>
                    </a:p>
                  </a:txBody>
                  <a:tcPr marT="45721" marB="45721"/>
                </a:tc>
                <a:extLst>
                  <a:ext uri="{0D108BD9-81ED-4DB2-BD59-A6C34878D82A}">
                    <a16:rowId xmlns:a16="http://schemas.microsoft.com/office/drawing/2014/main" val="2348118924"/>
                  </a:ext>
                </a:extLst>
              </a:tr>
            </a:tbl>
          </a:graphicData>
        </a:graphic>
      </p:graphicFrame>
      <p:sp>
        <p:nvSpPr>
          <p:cNvPr id="5" name="Google Shape;456;p68">
            <a:extLst>
              <a:ext uri="{FF2B5EF4-FFF2-40B4-BE49-F238E27FC236}">
                <a16:creationId xmlns:a16="http://schemas.microsoft.com/office/drawing/2014/main" id="{221BD77A-9A63-D981-4D3C-02359DFFD212}"/>
              </a:ext>
            </a:extLst>
          </p:cNvPr>
          <p:cNvSpPr txBox="1">
            <a:spLocks/>
          </p:cNvSpPr>
          <p:nvPr/>
        </p:nvSpPr>
        <p:spPr>
          <a:xfrm>
            <a:off x="267629" y="1742425"/>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Att</a:t>
            </a:r>
            <a:r>
              <a:rPr lang="en-GB" sz="2400" dirty="0"/>
              <a:t> </a:t>
            </a:r>
            <a:r>
              <a:rPr lang="en-GB" sz="2400" dirty="0" err="1"/>
              <a:t>Lära</a:t>
            </a:r>
            <a:r>
              <a:rPr lang="en-GB" sz="2400" dirty="0"/>
              <a:t> sig om </a:t>
            </a:r>
            <a:r>
              <a:rPr lang="en-GB" sz="2400" dirty="0" err="1"/>
              <a:t>Planetens</a:t>
            </a:r>
            <a:r>
              <a:rPr lang="en-GB" sz="2400" dirty="0"/>
              <a:t> </a:t>
            </a:r>
            <a:r>
              <a:rPr lang="en-GB" sz="2400" dirty="0" err="1"/>
              <a:t>Gränser</a:t>
            </a:r>
            <a:endParaRPr lang="en-GB" sz="2400" dirty="0"/>
          </a:p>
          <a:p>
            <a:pPr marL="0" indent="0">
              <a:lnSpc>
                <a:spcPct val="82058"/>
              </a:lnSpc>
            </a:pPr>
            <a:endParaRPr lang="en-GB" sz="2400" dirty="0"/>
          </a:p>
        </p:txBody>
      </p:sp>
      <p:cxnSp>
        <p:nvCxnSpPr>
          <p:cNvPr id="7" name="Google Shape;458;p68">
            <a:extLst>
              <a:ext uri="{FF2B5EF4-FFF2-40B4-BE49-F238E27FC236}">
                <a16:creationId xmlns:a16="http://schemas.microsoft.com/office/drawing/2014/main" id="{1205C238-E5A3-629E-0C27-1AF7C9C588F8}"/>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8" name="Google Shape;457;p68">
            <a:extLst>
              <a:ext uri="{FF2B5EF4-FFF2-40B4-BE49-F238E27FC236}">
                <a16:creationId xmlns:a16="http://schemas.microsoft.com/office/drawing/2014/main" id="{6031D091-AB03-9708-EBD5-50B74D25A3E0}"/>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1A</a:t>
            </a:r>
            <a:endParaRPr dirty="0"/>
          </a:p>
        </p:txBody>
      </p:sp>
    </p:spTree>
    <p:extLst>
      <p:ext uri="{BB962C8B-B14F-4D97-AF65-F5344CB8AC3E}">
        <p14:creationId xmlns:p14="http://schemas.microsoft.com/office/powerpoint/2010/main" val="211367080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92917</TotalTime>
  <Words>3641</Words>
  <Application>Microsoft Macintosh PowerPoint</Application>
  <PresentationFormat>Bildspel på skärmen (16:9)</PresentationFormat>
  <Paragraphs>522</Paragraphs>
  <Slides>59</Slides>
  <Notes>59</Notes>
  <HiddenSlides>0</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59</vt:i4>
      </vt:variant>
    </vt:vector>
  </HeadingPairs>
  <TitlesOfParts>
    <vt:vector size="67" baseType="lpstr">
      <vt:lpstr>Calibri</vt:lpstr>
      <vt:lpstr>Wingdings</vt:lpstr>
      <vt:lpstr>Montserrat</vt:lpstr>
      <vt:lpstr>Montserrat Light</vt:lpstr>
      <vt:lpstr>Arial</vt:lpstr>
      <vt:lpstr>Century Schoolbook</vt:lpstr>
      <vt:lpstr>Roboto</vt:lpstr>
      <vt:lpstr>Simple Light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Moa Nilsson</cp:lastModifiedBy>
  <cp:revision>57</cp:revision>
  <dcterms:modified xsi:type="dcterms:W3CDTF">2025-04-02T12:26:03Z</dcterms:modified>
</cp:coreProperties>
</file>