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421" r:id="rId2"/>
    <p:sldId id="319" r:id="rId3"/>
    <p:sldId id="321" r:id="rId4"/>
    <p:sldId id="322" r:id="rId5"/>
    <p:sldId id="323" r:id="rId6"/>
    <p:sldId id="294" r:id="rId7"/>
    <p:sldId id="335" r:id="rId8"/>
    <p:sldId id="346" r:id="rId9"/>
    <p:sldId id="347" r:id="rId10"/>
    <p:sldId id="349" r:id="rId11"/>
    <p:sldId id="352" r:id="rId12"/>
    <p:sldId id="340" r:id="rId13"/>
    <p:sldId id="341" r:id="rId14"/>
    <p:sldId id="343" r:id="rId1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658"/>
  </p:normalViewPr>
  <p:slideViewPr>
    <p:cSldViewPr snapToGrid="0">
      <p:cViewPr varScale="1">
        <p:scale>
          <a:sx n="109" d="100"/>
          <a:sy n="109" d="100"/>
        </p:scale>
        <p:origin x="216"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2025-04-17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92C3173A-86AF-7D2A-655D-F3B732080F47}"/>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3C73D14-6148-4789-901E-8401E9FB4C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06C2821-9EBF-7E7D-D9A8-160E414BB3C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39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44B69F62-05B7-4F86-9255-486E0D05C4AA}"/>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4AF0CD3B-A979-D0D2-896B-5BF380050960}"/>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D9F16281-8469-7E71-69DF-62437AF9436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97620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106908F9-4918-9448-E6CC-7E59C41C139D}"/>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D93C1C6-EF45-41B7-23A4-DCDCD44E5BAE}"/>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9F5E978-3D70-EE35-C028-541CF7C0A77E}"/>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5019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C71D664-D443-A344-33FC-FDAEEC4CC25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389F503-0A68-D87A-AA7D-0A51C7EB49F6}"/>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74511B1-8241-FC85-27E0-EE073A1A053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43877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CD0E1C29-E97C-C33A-327C-F5D5F458DB7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34730BBD-942D-9DBA-EEFC-E33D36A82DA2}"/>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5FB35182-7CDC-A2B1-699F-6BFD1209156C}"/>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98045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F31E1B1B-D18E-852F-9A3C-0A407CA71CA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CCD0AB3C-9841-A9E1-B8F2-57F45D9CCFF3}"/>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B6B1066E-12D2-9968-390C-7709BB31AB7C}"/>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609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087A5822-30DD-24E4-0837-10EB14D6BF1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E5C78F6E-2398-424F-8506-7ED75DE82B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8906405-64C6-D9B3-80E9-29CCACC85AC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99367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80630C88-89AE-8ABC-E7E1-428853313A31}"/>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8E153C2-8E38-C45F-0006-85952876921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0E4997A2-DE05-6D78-EFF3-2F6EAF463C98}"/>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6222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5E46D403-C62D-75A5-33A8-AF6E124B981E}"/>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2E38ED72-D5A0-53E6-9F0A-6E364694CBE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BB776823-08C8-5020-BCBA-92F4EA36B33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9358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64D9D587-C914-9B5E-D919-23EC4992F5D0}"/>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AA60683F-4586-CB17-3922-EE98966CE4A9}"/>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74E1C109-6A14-D8FF-1E63-411211F7AB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22891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p:cNvGrpSpPr/>
        <p:nvPr/>
      </p:nvGrpSpPr>
      <p:grpSpPr>
        <a:xfrm>
          <a:off x="0" y="0"/>
          <a:ext cx="0" cy="0"/>
          <a:chOff x="0" y="0"/>
          <a:chExt cx="0" cy="0"/>
        </a:xfrm>
      </p:grpSpPr>
      <p:sp>
        <p:nvSpPr>
          <p:cNvPr id="1348" name="Google Shape;1348;p9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BFA815EC-DF46-0171-1CC7-77BD73704016}"/>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7760B0B1-E859-3F82-4434-C687C421443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9" name="Google Shape;1349;p94:notes">
            <a:extLst>
              <a:ext uri="{FF2B5EF4-FFF2-40B4-BE49-F238E27FC236}">
                <a16:creationId xmlns:a16="http://schemas.microsoft.com/office/drawing/2014/main" id="{E840A41D-0943-508C-D854-276CFE34C5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519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E1F34DB-67F8-CF8E-8733-AC5A75B89CE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EF29B7DF-DE2D-62EA-9031-04EEA696B2E0}"/>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87DACF65-1E38-21E1-76B2-6615F091D6D8}"/>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76503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3C7EB218-25A4-E8F4-7274-68220D2D689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FF13BF9-82EB-81C8-B767-FE3FF97188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70" name="Google Shape;670;p17:notes">
            <a:extLst>
              <a:ext uri="{FF2B5EF4-FFF2-40B4-BE49-F238E27FC236}">
                <a16:creationId xmlns:a16="http://schemas.microsoft.com/office/drawing/2014/main" id="{8887E649-2587-6F27-00AB-2E0407D652B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8447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3572625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0XTBYMfZyrM"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hyperlink" Target="https://go-goals.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F616B5B-EECE-632B-955D-99D0D3FE92A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C28EF57-BFB5-AC18-2584-5D370BF08DE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31D3333-68A8-D504-0785-4BD1D2D5A9C3}"/>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AC06319-A52F-8BCE-F558-29732765ABA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fontScale="92500" lnSpcReduction="20000"/>
          </a:bodyPr>
          <a:lstStyle/>
          <a:p>
            <a:pPr marL="380990" indent="-380990">
              <a:buFont typeface="Wingdings" pitchFamily="2" charset="2"/>
              <a:buChar char="Ø"/>
            </a:pPr>
            <a:r>
              <a:rPr lang="en-GB" sz="2133" dirty="0"/>
              <a:t>Har du personligen observerat några effekter av klimatförändringarna i ditt samhälle eller din region?</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Vilka aspekter av hållbarhet resonerar mest med dig och varför?</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När du reflekterar över din egen livsstil, vilka förändringar tror du att du kan göra för att leva mer hållbart?</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Hur tror du att individer kan bidra till att hantera klimatförändringarna i sin vardag?</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Vilka hinder eller utmaningar förväntar du dig att stöta på i ditt arbete med att leva mer hållbart?</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På vilka sätt kan du öka medvetenheten om hållbarhet och klimatförändringar i ditt samhälle eller din sociala krets?</a:t>
            </a:r>
          </a:p>
        </p:txBody>
      </p:sp>
      <p:sp>
        <p:nvSpPr>
          <p:cNvPr id="675" name="Google Shape;675;p17">
            <a:extLst>
              <a:ext uri="{FF2B5EF4-FFF2-40B4-BE49-F238E27FC236}">
                <a16:creationId xmlns:a16="http://schemas.microsoft.com/office/drawing/2014/main" id="{AED78717-91E5-E364-FE39-F8D0041168C7}"/>
              </a:ext>
            </a:extLst>
          </p:cNvPr>
          <p:cNvSpPr txBox="1">
            <a:spLocks noGrp="1"/>
          </p:cNvSpPr>
          <p:nvPr>
            <p:ph type="body" idx="2"/>
          </p:nvPr>
        </p:nvSpPr>
        <p:spPr>
          <a:xfrm>
            <a:off x="1753485" y="528983"/>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7CC2C15D-C70C-4AB3-11A9-06EF75014D7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858BC78-70EA-6B15-2977-C6E1C18ED125}"/>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D67E8FA-02DE-8FD5-CA7E-93C86997490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DA182B36-8784-89AE-49C8-634C9D7155B1}"/>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486DCCE-8712-6EA2-1BB5-5B7E0C429F1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8AD78E8-41DB-8D25-0691-F417B3596D6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FE6C733A-F1BE-6C5A-58DC-8716C8C83F2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B239083-B05D-9FC8-55E0-8EA5D718449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57017DE-8265-99A0-C378-881FD9A3AEE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429B3501-B282-1EED-8686-7A41AA3F75AF}"/>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CA88E9D-2B6C-32A0-8809-42915737D69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745AFEC-B968-4E35-FA64-E0B63F80D3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6A4CA7C-E794-6255-ED81-7A51FA31F9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94CD04-100A-9B9E-DEF9-0D744BE7B78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ED793B5-78B9-701D-6493-18F4A0DCB35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92B8A30A-9EFC-D3FE-0A57-B83916FC7ED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446F5BAF-AE04-9863-B991-477A885A345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311B99FC-A4AA-4F8E-297C-93FE8B311456}"/>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E.01</a:t>
            </a:r>
            <a:endParaRPr sz="4000" dirty="0">
              <a:solidFill>
                <a:srgbClr val="FF9934"/>
              </a:solidFill>
            </a:endParaRPr>
          </a:p>
        </p:txBody>
      </p:sp>
    </p:spTree>
    <p:extLst>
      <p:ext uri="{BB962C8B-B14F-4D97-AF65-F5344CB8AC3E}">
        <p14:creationId xmlns:p14="http://schemas.microsoft.com/office/powerpoint/2010/main" val="4192793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6AD052BB-3B5B-6974-99B8-D745528606D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B33F72B3-B187-9BAC-DE64-AA0F988DB80F}"/>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B6D113D6-FA2F-7D7C-A11F-16653D6A905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52B4FD91-C38C-E80F-34D4-F2D72338445C}"/>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8" dirty="0"/>
              <a:t>Varför är det viktigt för alla relevanta intressenter att delta i utvecklingen av hållbar turism?</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Hur kan du övervaka effekterna av din turistverksamhet och vid behov vidta korrigerande åtgärder?</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Vilka åtgärder kan du vidta för att säkerställa en hög nivå av tillfredsställelse för dig själv som turist samtidigt som du följer hållbara metoder?</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Hur kan du öka medvetenheten om hållbarhetsfrågor bland andra turister och främja hållbara turismmetoder?</a:t>
            </a:r>
          </a:p>
          <a:p>
            <a:pPr marL="380994" indent="-380994">
              <a:lnSpc>
                <a:spcPct val="100000"/>
              </a:lnSpc>
              <a:buFont typeface="Wingdings" pitchFamily="2" charset="2"/>
              <a:buChar char="Ø"/>
            </a:pPr>
            <a:endParaRPr lang="en-GB" sz="1868" dirty="0"/>
          </a:p>
          <a:p>
            <a:pPr marL="380994" indent="-380994">
              <a:lnSpc>
                <a:spcPct val="100000"/>
              </a:lnSpc>
              <a:buFont typeface="Wingdings" pitchFamily="2" charset="2"/>
              <a:buChar char="Ø"/>
            </a:pPr>
            <a:r>
              <a:rPr lang="en-GB" sz="1868" dirty="0"/>
              <a:t>Kan du ge exempel på hur du personligen har bidragit till att bevara naturarvet och den biologiska mångfalden under dina resor?</a:t>
            </a:r>
          </a:p>
        </p:txBody>
      </p:sp>
      <p:sp>
        <p:nvSpPr>
          <p:cNvPr id="675" name="Google Shape;675;p17">
            <a:extLst>
              <a:ext uri="{FF2B5EF4-FFF2-40B4-BE49-F238E27FC236}">
                <a16:creationId xmlns:a16="http://schemas.microsoft.com/office/drawing/2014/main" id="{467E585C-295B-9EB7-9892-9818B11751DB}"/>
              </a:ext>
            </a:extLst>
          </p:cNvPr>
          <p:cNvSpPr txBox="1">
            <a:spLocks noGrp="1"/>
          </p:cNvSpPr>
          <p:nvPr>
            <p:ph type="body" idx="2"/>
          </p:nvPr>
        </p:nvSpPr>
        <p:spPr>
          <a:xfrm>
            <a:off x="1753485" y="565458"/>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och diskutera sedan</a:t>
            </a:r>
          </a:p>
        </p:txBody>
      </p:sp>
      <p:sp>
        <p:nvSpPr>
          <p:cNvPr id="677" name="Google Shape;677;p17">
            <a:extLst>
              <a:ext uri="{FF2B5EF4-FFF2-40B4-BE49-F238E27FC236}">
                <a16:creationId xmlns:a16="http://schemas.microsoft.com/office/drawing/2014/main" id="{2967D978-8EA9-3718-0523-830B5AF79290}"/>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52DF7155-6EAD-7DDA-BBC6-A675ED46D17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4458FA1-F789-FC6B-7EF8-C539C5C38E8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E9257A82-C1BA-C23B-BC89-BFEAEBA1A207}"/>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E59D091-089F-9AF4-AE35-DAB33950392E}"/>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FF795399-3941-A745-1974-F617CA45DEC2}"/>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C9C437D4-C443-177B-E166-D36E52ACE63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A24A4418-7600-B0E3-EFD2-1A1FBDB6FAA8}"/>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81DC61BF-05D1-8989-71B1-D99E5EB4732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DB9A677-EEC6-55A9-CEE2-08F8E659E641}"/>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170C5DD7-81C5-9FA9-70CF-C17D78E517EC}"/>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A59EFDD-2703-8D9A-A056-A3171CE3831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017A7A8B-4BA4-7B1C-758C-77D192EA86D8}"/>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875B35DF-04EB-868F-C16A-A02BF89C08B8}"/>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75109EA-6FB7-E294-674B-C102045FE9C2}"/>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0D7A7278-1488-8101-9946-EE8A0DD28B3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E9F156D-2D45-737D-1A12-82B5F597DC1E}"/>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9603F4D-A034-F131-9996-951E1B325517}"/>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E.08</a:t>
            </a:r>
            <a:endParaRPr sz="4000" dirty="0">
              <a:solidFill>
                <a:srgbClr val="FF9934"/>
              </a:solidFill>
            </a:endParaRPr>
          </a:p>
        </p:txBody>
      </p:sp>
    </p:spTree>
    <p:extLst>
      <p:ext uri="{BB962C8B-B14F-4D97-AF65-F5344CB8AC3E}">
        <p14:creationId xmlns:p14="http://schemas.microsoft.com/office/powerpoint/2010/main" val="441392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90795F3B-ED78-1C01-764F-B818D1D4C5BD}"/>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48A948F4-3F10-AA1B-445B-4795E3EE4B9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F914A690-F406-2D1C-C498-751F8D9AC2A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F71F49E-C62D-D8E9-C9B1-F5007CFFEB40}"/>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r>
              <a:rPr lang="en-GB" sz="1868" b="1" dirty="0" err="1"/>
              <a:t>Youtube</a:t>
            </a:r>
            <a:r>
              <a:rPr lang="en-GB" sz="1868" b="1" dirty="0"/>
              <a:t>: </a:t>
            </a:r>
            <a:r>
              <a:rPr lang="en-GB" sz="1868" b="1" dirty="0">
                <a:hlinkClick r:id="rId3"/>
              </a:rPr>
              <a:t>https://</a:t>
            </a:r>
            <a:r>
              <a:rPr lang="en-GB" sz="1868" b="1" dirty="0" err="1">
                <a:hlinkClick r:id="rId3"/>
              </a:rPr>
              <a:t>www.youtube.com/watch?v=0XTBYMfZyrM</a:t>
            </a:r>
            <a:endParaRPr lang="en-GB" sz="1868" b="1" dirty="0" err="1"/>
          </a:p>
          <a:p>
            <a:pPr marL="0" indent="0">
              <a:lnSpc>
                <a:spcPct val="100000"/>
              </a:lnSpc>
            </a:pPr>
            <a:endParaRPr lang="en-GB" sz="1868" dirty="0"/>
          </a:p>
          <a:p>
            <a:pPr marL="0" indent="0">
              <a:lnSpc>
                <a:spcPct val="100000"/>
              </a:lnSpc>
            </a:pPr>
            <a:endParaRPr lang="en-GB" sz="1868" dirty="0"/>
          </a:p>
          <a:p>
            <a:pPr marL="0" indent="0">
              <a:lnSpc>
                <a:spcPct val="100000"/>
              </a:lnSpc>
            </a:pPr>
            <a:r>
              <a:rPr lang="en-GB" sz="1868" b="1" dirty="0" err="1"/>
              <a:t>Människa</a:t>
            </a:r>
            <a:r>
              <a:rPr lang="en-GB" sz="1868" b="1" dirty="0"/>
              <a:t>:</a:t>
            </a:r>
          </a:p>
          <a:p>
            <a:pPr marL="380994" indent="-380994">
              <a:lnSpc>
                <a:spcPct val="100000"/>
              </a:lnSpc>
              <a:buFont typeface="Wingdings" pitchFamily="2" charset="2"/>
              <a:buChar char="Ø"/>
            </a:pPr>
            <a:r>
              <a:rPr lang="en-GB" sz="1868" dirty="0"/>
              <a:t>Hur kan turisminitiativ bidra till att främja socialt välbefinnande och förbättra livskvaliteten för invånarna i värdsamhällena?</a:t>
            </a:r>
          </a:p>
          <a:p>
            <a:pPr marL="380994" indent="-380994">
              <a:lnSpc>
                <a:spcPct val="100000"/>
              </a:lnSpc>
              <a:buFont typeface="Wingdings" pitchFamily="2" charset="2"/>
              <a:buChar char="Ø"/>
            </a:pPr>
            <a:endParaRPr lang="en-GB" sz="1868" dirty="0"/>
          </a:p>
          <a:p>
            <a:pPr marL="0" indent="0">
              <a:lnSpc>
                <a:spcPct val="100000"/>
              </a:lnSpc>
            </a:pPr>
            <a:r>
              <a:rPr lang="en-GB" sz="1868" b="1" dirty="0"/>
              <a:t>Planet:</a:t>
            </a:r>
          </a:p>
          <a:p>
            <a:pPr marL="380994" indent="-380994">
              <a:lnSpc>
                <a:spcPct val="100000"/>
              </a:lnSpc>
              <a:buFont typeface="Wingdings" pitchFamily="2" charset="2"/>
              <a:buChar char="Ø"/>
            </a:pPr>
            <a:r>
              <a:rPr lang="en-GB" sz="1868" dirty="0"/>
              <a:t>Hur kan turistföretag främja bevarandet av den biologiska mångfalden och skydda naturresurserna i de områden där de är verksamma?</a:t>
            </a:r>
          </a:p>
          <a:p>
            <a:pPr marL="380994" indent="-380994">
              <a:lnSpc>
                <a:spcPct val="100000"/>
              </a:lnSpc>
              <a:buFont typeface="Wingdings" pitchFamily="2" charset="2"/>
              <a:buChar char="Ø"/>
            </a:pPr>
            <a:endParaRPr lang="en-GB" sz="1868" dirty="0"/>
          </a:p>
          <a:p>
            <a:pPr marL="0" indent="0">
              <a:lnSpc>
                <a:spcPct val="100000"/>
              </a:lnSpc>
            </a:pPr>
            <a:r>
              <a:rPr lang="en-GB" sz="1868" b="1" dirty="0"/>
              <a:t>Vinst:</a:t>
            </a:r>
          </a:p>
          <a:p>
            <a:pPr marL="380994" indent="-380994">
              <a:lnSpc>
                <a:spcPct val="100000"/>
              </a:lnSpc>
              <a:buFont typeface="Wingdings" pitchFamily="2" charset="2"/>
              <a:buChar char="Ø"/>
            </a:pPr>
            <a:r>
              <a:rPr lang="en-GB" sz="1868" dirty="0"/>
              <a:t>På vilka sätt kan turistföretag bidra till den lokala ekonomiska utvecklingen utan att kompromissa med natur- och kulturresursernas integritet?</a:t>
            </a:r>
          </a:p>
        </p:txBody>
      </p:sp>
      <p:sp>
        <p:nvSpPr>
          <p:cNvPr id="675" name="Google Shape;675;p17">
            <a:extLst>
              <a:ext uri="{FF2B5EF4-FFF2-40B4-BE49-F238E27FC236}">
                <a16:creationId xmlns:a16="http://schemas.microsoft.com/office/drawing/2014/main" id="{2B09CD2D-C586-77F3-4BB8-96BF70FF90EC}"/>
              </a:ext>
            </a:extLst>
          </p:cNvPr>
          <p:cNvSpPr txBox="1">
            <a:spLocks noGrp="1"/>
          </p:cNvSpPr>
          <p:nvPr>
            <p:ph type="body" idx="2"/>
          </p:nvPr>
        </p:nvSpPr>
        <p:spPr>
          <a:xfrm>
            <a:off x="1753484" y="549827"/>
            <a:ext cx="10594824" cy="1044895"/>
          </a:xfrm>
          <a:prstGeom prst="rect">
            <a:avLst/>
          </a:prstGeom>
          <a:noFill/>
          <a:ln>
            <a:noFill/>
          </a:ln>
        </p:spPr>
        <p:txBody>
          <a:bodyPr spcFirstLastPara="1" vert="horz" wrap="square" lIns="121901" tIns="121901" rIns="121901" bIns="121901" rtlCol="0" anchor="t" anchorCtr="0">
            <a:noAutofit/>
          </a:bodyPr>
          <a:lstStyle/>
          <a:p>
            <a:pPr marL="0" indent="0"/>
            <a:r>
              <a:rPr lang="en-GB" sz="2133" dirty="0">
                <a:solidFill>
                  <a:srgbClr val="FF9933"/>
                </a:solidFill>
              </a:rPr>
              <a:t>Övning: Titta, ta en stund att reflektera över följande frågor och diskutera sedan</a:t>
            </a:r>
          </a:p>
        </p:txBody>
      </p:sp>
      <p:sp>
        <p:nvSpPr>
          <p:cNvPr id="677" name="Google Shape;677;p17">
            <a:extLst>
              <a:ext uri="{FF2B5EF4-FFF2-40B4-BE49-F238E27FC236}">
                <a16:creationId xmlns:a16="http://schemas.microsoft.com/office/drawing/2014/main" id="{EF932EC9-4639-4D0A-E80F-24DBB962194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F8C52B01-781C-407D-DB90-E77788510EE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8F2CF8DF-104B-1F0E-D013-B2BBD164943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A010FEA-2F60-0B46-902D-12766DC1CB67}"/>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5BFD599-E8BD-6DD1-87A6-4F8495919B6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02BBD08-EE1A-2428-A9FF-12F3479C70A5}"/>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2B966950-969F-48EA-DD17-186CC891AF2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4DCE0C4-3AAD-59D9-54C1-84E0A623092E}"/>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3DEF321A-1DA8-C41A-0447-3F19DAAA1C6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E023EB05-EFC1-1D3D-0E2C-8C08DB43806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1E6E5462-E72B-A08B-31DB-13377F91572F}"/>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EF6E095-9FE9-E06B-B9A6-A3168D93A033}"/>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A1584BE-F344-2B82-7728-9F1C0A26960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69E3922-94DC-618B-AD04-F1C6540F4EB6}"/>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B2C1DF58-CFE7-5AD1-FEC1-59452249F14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81335C52-C520-19EB-6C98-A14A82BD8517}"/>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9FA7744-599C-AFB1-E8C6-1CEDE350CF9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6EF09A2B-F3C7-FA4F-C23B-BA01D9041041}"/>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E.09</a:t>
            </a:r>
            <a:endParaRPr sz="4000" dirty="0">
              <a:solidFill>
                <a:srgbClr val="FF9934"/>
              </a:solidFill>
            </a:endParaRPr>
          </a:p>
        </p:txBody>
      </p:sp>
    </p:spTree>
    <p:extLst>
      <p:ext uri="{BB962C8B-B14F-4D97-AF65-F5344CB8AC3E}">
        <p14:creationId xmlns:p14="http://schemas.microsoft.com/office/powerpoint/2010/main" val="3488370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4A11ABD1-A832-DD07-5ECA-DE36B915170E}"/>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17D682F0-EF18-BA85-DBDC-E303B8FA6BF5}"/>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967DB1CD-469D-3C26-4477-92A2D3ECA31E}"/>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67C331AE-8D43-D0D0-03E7-E0E0B4A9C0E9}"/>
              </a:ext>
            </a:extLst>
          </p:cNvPr>
          <p:cNvSpPr txBox="1">
            <a:spLocks noGrp="1"/>
          </p:cNvSpPr>
          <p:nvPr>
            <p:ph type="body" idx="1"/>
          </p:nvPr>
        </p:nvSpPr>
        <p:spPr>
          <a:xfrm>
            <a:off x="652092" y="2030716"/>
            <a:ext cx="1071017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Hur definierar du ekoturism utifrån den givna definitionen, och varför tycker du att det är viktigt?</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Vilka är enligt din åsikt några exempel på hur ekoturism kan minimera fysisk, social, beteendemässig och psykologisk påverkan på både miljön och lokalsamhällena?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Kan du beskriva en positiv upplevelse du har haft som antingen besökare eller värd i en ekoturismaktivitet, och hur den stämde överens med ekoturismens principer?</a:t>
            </a:r>
          </a:p>
        </p:txBody>
      </p:sp>
      <p:sp>
        <p:nvSpPr>
          <p:cNvPr id="675" name="Google Shape;675;p17">
            <a:extLst>
              <a:ext uri="{FF2B5EF4-FFF2-40B4-BE49-F238E27FC236}">
                <a16:creationId xmlns:a16="http://schemas.microsoft.com/office/drawing/2014/main" id="{6CAE5608-5968-9EA8-2EA0-27B21716D32B}"/>
              </a:ext>
            </a:extLst>
          </p:cNvPr>
          <p:cNvSpPr txBox="1">
            <a:spLocks noGrp="1"/>
          </p:cNvSpPr>
          <p:nvPr>
            <p:ph type="body" idx="2"/>
          </p:nvPr>
        </p:nvSpPr>
        <p:spPr>
          <a:xfrm>
            <a:off x="1753485" y="520442"/>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och diskutera sedan</a:t>
            </a:r>
          </a:p>
        </p:txBody>
      </p:sp>
      <p:sp>
        <p:nvSpPr>
          <p:cNvPr id="677" name="Google Shape;677;p17">
            <a:extLst>
              <a:ext uri="{FF2B5EF4-FFF2-40B4-BE49-F238E27FC236}">
                <a16:creationId xmlns:a16="http://schemas.microsoft.com/office/drawing/2014/main" id="{D5BEACEB-BF54-7A54-3C84-13F4B258A10C}"/>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584193DD-2D7E-78C5-3239-13BC2D0F831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82F02E6D-CF56-3D17-A752-59960D5F18F7}"/>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BF3CC3B3-4062-0266-4758-527BE0D87F6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942FB7A5-800D-37A7-4EFE-B88AF27253F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B1F92FE9-7F96-1181-E5EF-82C2109A044C}"/>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E4B35EA-0E63-0858-25C2-2EDC695DD193}"/>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B6183E8-851D-87A5-E85E-EA15B8C4FCA1}"/>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1CDB4752-6B4C-A084-5BF2-DFF0997C241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5F886471-3D47-7206-B706-EBD0561D1F56}"/>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5AF54053-4125-BC91-68AF-34DB687D24C7}"/>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686AEE4-1DC7-E03D-398F-F4E421ACA558}"/>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ABF50BA-62AC-1A8F-33C8-EAAC9072A38C}"/>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E61CF3B3-8832-B3D9-C4CB-342CE362C26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DAE18E6-18BA-363F-5647-C6C0B69FB7A3}"/>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EA00C36E-B3BD-D1A0-5529-96325CB89A5F}"/>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DDFD660-2092-8B1C-A11E-BA0168B8D733}"/>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8D19CBA-19C9-62F4-A00A-A7FF75D69AE0}"/>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E.10</a:t>
            </a:r>
            <a:endParaRPr sz="4000" dirty="0">
              <a:solidFill>
                <a:srgbClr val="FF9934"/>
              </a:solidFill>
            </a:endParaRPr>
          </a:p>
        </p:txBody>
      </p:sp>
    </p:spTree>
    <p:extLst>
      <p:ext uri="{BB962C8B-B14F-4D97-AF65-F5344CB8AC3E}">
        <p14:creationId xmlns:p14="http://schemas.microsoft.com/office/powerpoint/2010/main" val="1869373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D0C2D8E9-727B-40FB-490E-1CD0F89DD7AA}"/>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6A136972-3200-AEBC-88C8-4ACFB3B5DAC5}"/>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AF28D162-0C4E-D795-C595-7E7300B8BDE4}"/>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C1F3AD42-A64D-0341-9FD9-35E92CFF6E13}"/>
              </a:ext>
            </a:extLst>
          </p:cNvPr>
          <p:cNvSpPr txBox="1">
            <a:spLocks noGrp="1"/>
          </p:cNvSpPr>
          <p:nvPr>
            <p:ph type="body" idx="1"/>
          </p:nvPr>
        </p:nvSpPr>
        <p:spPr>
          <a:xfrm>
            <a:off x="652091" y="186074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Vilka av de listade ekoturismaktiviteterna stämmer bäst överens med dina intressen, och varför?</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Har du haft några tidigare erfarenheter av ekoturismaktiviteter, till exempel att titta på vilda djur eller kulturella fördjupningsupplevelser? Om så är fallet, vad gillade du mest med de upplevelserna?</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Finns det några specifika ekoturismaktiviteter från listan som du inte har provat ännu men som du skulle vilja uppleva i framtiden? Om ja, vilka, och vad lockar dig till dem?</a:t>
            </a:r>
          </a:p>
        </p:txBody>
      </p:sp>
      <p:sp>
        <p:nvSpPr>
          <p:cNvPr id="675" name="Google Shape;675;p17">
            <a:extLst>
              <a:ext uri="{FF2B5EF4-FFF2-40B4-BE49-F238E27FC236}">
                <a16:creationId xmlns:a16="http://schemas.microsoft.com/office/drawing/2014/main" id="{E8CC7096-668A-86EB-D089-14C887A30CB6}"/>
              </a:ext>
            </a:extLst>
          </p:cNvPr>
          <p:cNvSpPr txBox="1">
            <a:spLocks noGrp="1"/>
          </p:cNvSpPr>
          <p:nvPr>
            <p:ph type="body" idx="2"/>
          </p:nvPr>
        </p:nvSpPr>
        <p:spPr>
          <a:xfrm>
            <a:off x="1753485" y="520442"/>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1C792316-FBA4-58C1-5D19-89B2AE2430A2}"/>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44160531-AAF8-3623-0A77-ECA3B928D79A}"/>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31B716E-7C8A-BD19-6915-F6B4C51C6D9D}"/>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89A725EE-3A52-7CE8-DC6E-86AD5B3C2BFC}"/>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04590E77-586D-C0D5-0877-DD424114E344}"/>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01EE3183-FDAC-8943-EDE1-F0D3CBFE8B8A}"/>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07188075-5813-D204-0AC5-AE10F2CDE0E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AC621B85-BD4B-09EA-A0ED-171DB195BD1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877B024D-2489-F9F6-09F7-5D8E64FD1D3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E2FFF97C-BBE7-9881-7249-9D4E995C55F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488BE0B3-C704-2FEA-4ECE-8300DB47592A}"/>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22C9F517-33F2-1D51-C1C0-B89AB0928EA3}"/>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2C1840D6-1E36-592C-A4AA-5F44E01F77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F2784DB-1C7E-1A19-30D5-3600CB590651}"/>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2A979AA-349D-7920-2757-F6AA2939F6F0}"/>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13875CC1-A43F-A3DD-8AA9-B6A4C9CAFFF3}"/>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A7D0E13F-B873-281B-335E-3BA68925AF85}"/>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24E4114-36E5-9EAB-BD24-F35B2EF8F9DC}"/>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E.11</a:t>
            </a:r>
            <a:endParaRPr sz="4000" dirty="0">
              <a:solidFill>
                <a:srgbClr val="FF9934"/>
              </a:solidFill>
            </a:endParaRPr>
          </a:p>
        </p:txBody>
      </p:sp>
    </p:spTree>
    <p:extLst>
      <p:ext uri="{BB962C8B-B14F-4D97-AF65-F5344CB8AC3E}">
        <p14:creationId xmlns:p14="http://schemas.microsoft.com/office/powerpoint/2010/main" val="565370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B491BA87-BCDF-EDE7-3913-3E88D7E5EF6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44906A9-19D5-BD19-779E-7448A8438EAE}"/>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B424334-A266-2044-85D2-9F8F9673940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C3D289AB-855A-92A4-534D-5B5C2B03CE67}"/>
              </a:ext>
            </a:extLst>
          </p:cNvPr>
          <p:cNvSpPr txBox="1">
            <a:spLocks noGrp="1"/>
          </p:cNvSpPr>
          <p:nvPr>
            <p:ph type="body" idx="1"/>
          </p:nvPr>
        </p:nvSpPr>
        <p:spPr>
          <a:xfrm>
            <a:off x="652091" y="186074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2133" dirty="0"/>
              <a:t>Vilken aspekt av ekoturismens betydelse resonerar mest med dig – miljöbevarande, medvetenhet och utbildning, lokal ekonomisk utveckling, främjande av hållbarhet eller skydd av kulturer och traditioner – och varför?</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Har du haft några tidigare erfarenheter av ekoturismaktiviteter som ligger i linje med dessa viktiga aspekter? Om så är fallet, hur har dessa erfarenheter påverkat ditt perspektiv på ekoturism?</a:t>
            </a:r>
          </a:p>
          <a:p>
            <a:pPr marL="380994" indent="-380994">
              <a:lnSpc>
                <a:spcPct val="100000"/>
              </a:lnSpc>
              <a:buFont typeface="Wingdings" pitchFamily="2" charset="2"/>
              <a:buChar char="Ø"/>
            </a:pPr>
            <a:endParaRPr lang="en-GB" sz="2133" dirty="0"/>
          </a:p>
          <a:p>
            <a:pPr marL="380994" indent="-380994">
              <a:lnSpc>
                <a:spcPct val="100000"/>
              </a:lnSpc>
              <a:buFont typeface="Wingdings" pitchFamily="2" charset="2"/>
              <a:buChar char="Ø"/>
            </a:pPr>
            <a:r>
              <a:rPr lang="en-GB" sz="2133" dirty="0"/>
              <a:t>Finns det några specifika ekoturismdestinationer eller initiativ som du tycker är särskilt angelägna när det gäller deras bidrag till miljöbevarande, lokal ekonomisk utveckling eller kulturellt bevarande? Om ja, vad är det som drar dig till dem?</a:t>
            </a:r>
          </a:p>
          <a:p>
            <a:pPr marL="380994" indent="-380994">
              <a:lnSpc>
                <a:spcPct val="100000"/>
              </a:lnSpc>
              <a:buFont typeface="Wingdings" pitchFamily="2" charset="2"/>
              <a:buChar char="Ø"/>
            </a:pPr>
            <a:endParaRPr lang="en-GB" sz="1868" dirty="0"/>
          </a:p>
        </p:txBody>
      </p:sp>
      <p:sp>
        <p:nvSpPr>
          <p:cNvPr id="675" name="Google Shape;675;p17">
            <a:extLst>
              <a:ext uri="{FF2B5EF4-FFF2-40B4-BE49-F238E27FC236}">
                <a16:creationId xmlns:a16="http://schemas.microsoft.com/office/drawing/2014/main" id="{1196C027-3A72-A3B7-A720-0E454F001204}"/>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408A8829-60C9-2611-69FB-ABCD443AFD8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AE87973-0C9F-C462-0BEA-65B43099776A}"/>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27A3622-E3D8-765D-9CC1-C9ED52B97A8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655C6A4-E886-9B17-8D8D-7D78AB2D7D19}"/>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2D6E34FF-7D03-828E-4726-A6A01552A30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07D029EC-6574-4DA0-67D0-774FC826247E}"/>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9051D262-6B37-35D8-94B3-2ED297AA40C8}"/>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8EE2558-6AE4-48D2-8563-175AE124F1B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E1DCF9D7-6788-24BA-7FF8-4E0F2E8A3BCC}"/>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2D25E75F-773B-C376-1D0B-3D7B6E4D3671}"/>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ECCD6E2F-108F-882B-D015-1ED1BEB930C0}"/>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C9E9E06-5C1B-4053-5424-260139B947BB}"/>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0FBAD33F-DF13-AFDC-F52B-60275677BB95}"/>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508FF5CB-9E16-5084-9DD2-914EACD03FF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101CC9EC-E25A-33C6-B05E-82BED1FAE70D}"/>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C926554E-267E-E9F7-5E57-226B0B1A3226}"/>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F07EFF54-DA5A-9677-35B9-FACEAD2B3DE6}"/>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70DEBA7B-C503-3B3D-C60C-374AE81943C6}"/>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E.12</a:t>
            </a:r>
            <a:endParaRPr sz="4000" dirty="0">
              <a:solidFill>
                <a:srgbClr val="FF9934"/>
              </a:solidFill>
            </a:endParaRPr>
          </a:p>
        </p:txBody>
      </p:sp>
    </p:spTree>
    <p:extLst>
      <p:ext uri="{BB962C8B-B14F-4D97-AF65-F5344CB8AC3E}">
        <p14:creationId xmlns:p14="http://schemas.microsoft.com/office/powerpoint/2010/main" val="1170576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7B8EF146-A1F2-59FE-006D-A011BEB105C0}"/>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80C6A27-A4F2-6C05-A014-026893772460}"/>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3700E44-9B40-D6FE-56F2-43919F64A43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A003D8F6-6A38-7AD7-60E9-02E5BFAA0AD7}"/>
              </a:ext>
            </a:extLst>
          </p:cNvPr>
          <p:cNvSpPr txBox="1">
            <a:spLocks noGrp="1"/>
          </p:cNvSpPr>
          <p:nvPr>
            <p:ph type="body" idx="1"/>
          </p:nvPr>
        </p:nvSpPr>
        <p:spPr>
          <a:xfrm>
            <a:off x="652090" y="1726495"/>
            <a:ext cx="10953756" cy="435561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8" dirty="0"/>
              <a:t>Hur </a:t>
            </a:r>
            <a:r>
              <a:rPr lang="en-GB" sz="1868" dirty="0" err="1"/>
              <a:t>får</a:t>
            </a:r>
            <a:r>
              <a:rPr lang="en-GB" sz="1868" dirty="0"/>
              <a:t> det dig </a:t>
            </a:r>
            <a:r>
              <a:rPr lang="en-GB" sz="1868" dirty="0" err="1"/>
              <a:t>att</a:t>
            </a:r>
            <a:r>
              <a:rPr lang="en-GB" sz="1868" dirty="0"/>
              <a:t> </a:t>
            </a:r>
            <a:r>
              <a:rPr lang="en-GB" sz="1868" dirty="0" err="1"/>
              <a:t>känna</a:t>
            </a:r>
            <a:r>
              <a:rPr lang="en-GB" sz="1868" dirty="0"/>
              <a:t> för </a:t>
            </a:r>
            <a:r>
              <a:rPr lang="en-GB" sz="1868" dirty="0" err="1"/>
              <a:t>miljöns</a:t>
            </a:r>
            <a:r>
              <a:rPr lang="en-GB" sz="1868" dirty="0"/>
              <a:t> </a:t>
            </a:r>
            <a:r>
              <a:rPr lang="en-GB" sz="1868" dirty="0" err="1"/>
              <a:t>tillstånd</a:t>
            </a:r>
            <a:r>
              <a:rPr lang="en-GB" sz="1868" dirty="0"/>
              <a:t> </a:t>
            </a:r>
            <a:r>
              <a:rPr lang="en-GB" sz="1868" dirty="0" err="1"/>
              <a:t>och</a:t>
            </a:r>
            <a:r>
              <a:rPr lang="en-GB" sz="1868" dirty="0"/>
              <a:t> </a:t>
            </a:r>
            <a:r>
              <a:rPr lang="en-GB" sz="1868" dirty="0" err="1"/>
              <a:t>vår</a:t>
            </a:r>
            <a:r>
              <a:rPr lang="en-GB" sz="1868" dirty="0"/>
              <a:t> planets </a:t>
            </a:r>
            <a:r>
              <a:rPr lang="en-GB" sz="1868" dirty="0" err="1"/>
              <a:t>framtid</a:t>
            </a:r>
            <a:r>
              <a:rPr lang="en-GB" sz="1868" dirty="0"/>
              <a:t> </a:t>
            </a:r>
            <a:r>
              <a:rPr lang="en-GB" sz="1868" dirty="0" err="1"/>
              <a:t>när</a:t>
            </a:r>
            <a:r>
              <a:rPr lang="en-GB" sz="1868" dirty="0"/>
              <a:t> du </a:t>
            </a:r>
            <a:r>
              <a:rPr lang="en-GB" sz="1868" dirty="0" err="1"/>
              <a:t>lär</a:t>
            </a:r>
            <a:r>
              <a:rPr lang="en-GB" sz="1868" dirty="0"/>
              <a:t> dig om begreppet </a:t>
            </a:r>
            <a:r>
              <a:rPr lang="en-GB" sz="1868" dirty="0" err="1"/>
              <a:t>planetära</a:t>
            </a:r>
            <a:r>
              <a:rPr lang="en-GB" sz="1868" dirty="0"/>
              <a:t> </a:t>
            </a:r>
            <a:r>
              <a:rPr lang="en-GB" sz="1868" dirty="0" err="1"/>
              <a:t>gränser</a:t>
            </a:r>
            <a:r>
              <a:rPr lang="en-GB" sz="1868" dirty="0"/>
              <a:t>? </a:t>
            </a:r>
          </a:p>
          <a:p>
            <a:pPr marL="380994" indent="-380994">
              <a:lnSpc>
                <a:spcPct val="100000"/>
              </a:lnSpc>
              <a:buFont typeface="Wingdings" pitchFamily="2" charset="2"/>
              <a:buChar char="Ø"/>
            </a:pPr>
            <a:r>
              <a:rPr lang="en-GB" sz="1868" dirty="0" err="1"/>
              <a:t>När</a:t>
            </a:r>
            <a:r>
              <a:rPr lang="en-GB" sz="1868" dirty="0"/>
              <a:t> du reflekterar över dina egna handlingar och din livsstil, tror du att du bidrar till att överskrida någon av dessa planetära gränser? Om så är fallet, på vilket sätt?</a:t>
            </a:r>
            <a:endParaRPr lang="en-GB" sz="1067" dirty="0"/>
          </a:p>
          <a:p>
            <a:pPr marL="380994" indent="-380994">
              <a:lnSpc>
                <a:spcPct val="100000"/>
              </a:lnSpc>
              <a:buFont typeface="Wingdings" pitchFamily="2" charset="2"/>
              <a:buChar char="Ø"/>
            </a:pPr>
            <a:r>
              <a:rPr lang="en-GB" sz="1868" dirty="0"/>
              <a:t>Finns det några specifika planetära gränser som nämns i texten som du känner dig extra bekymrad över? Varför?</a:t>
            </a:r>
            <a:endParaRPr lang="en-GB" sz="1067" dirty="0"/>
          </a:p>
          <a:p>
            <a:pPr marL="380994" indent="-380994">
              <a:lnSpc>
                <a:spcPct val="100000"/>
              </a:lnSpc>
              <a:buFont typeface="Wingdings" pitchFamily="2" charset="2"/>
              <a:buChar char="Ø"/>
            </a:pPr>
            <a:r>
              <a:rPr lang="en-GB" sz="1868" dirty="0"/>
              <a:t>Vilka tror du är de största utmaningarna när det gäller att ta itu med och respektera dessa planetära gränser på global nivå?</a:t>
            </a:r>
            <a:endParaRPr lang="en-GB" sz="1067" dirty="0"/>
          </a:p>
          <a:p>
            <a:pPr marL="380994" indent="-380994">
              <a:lnSpc>
                <a:spcPct val="100000"/>
              </a:lnSpc>
              <a:buFont typeface="Wingdings" pitchFamily="2" charset="2"/>
              <a:buChar char="Ø"/>
            </a:pPr>
            <a:r>
              <a:rPr lang="en-GB" sz="1868" dirty="0"/>
              <a:t>Har du personligen bevittnat några effekter av planetarisk gränspassage i din miljö eller omgivning? </a:t>
            </a:r>
            <a:br>
              <a:rPr lang="en-GB" sz="1868" dirty="0"/>
            </a:br>
            <a:r>
              <a:rPr lang="en-GB" sz="1868" dirty="0"/>
              <a:t>Om så är fallet, hur fick det dig att känna dig?</a:t>
            </a:r>
            <a:endParaRPr lang="en-GB" sz="1067" dirty="0"/>
          </a:p>
          <a:p>
            <a:pPr marL="380994" indent="-380994">
              <a:lnSpc>
                <a:spcPct val="100000"/>
              </a:lnSpc>
              <a:buFont typeface="Wingdings" pitchFamily="2" charset="2"/>
              <a:buChar char="Ø"/>
            </a:pPr>
            <a:r>
              <a:rPr lang="en-GB" sz="1868" dirty="0"/>
              <a:t>Vilken roll tror du att individer kan spela när det gäller att förespråka respekt för planetens gränser och främja hållbarhet?</a:t>
            </a:r>
          </a:p>
          <a:p>
            <a:pPr marL="380994" indent="-380994">
              <a:lnSpc>
                <a:spcPct val="100000"/>
              </a:lnSpc>
              <a:buFont typeface="Wingdings" pitchFamily="2" charset="2"/>
              <a:buChar char="Ø"/>
            </a:pPr>
            <a:r>
              <a:rPr lang="en-GB" sz="1868" dirty="0"/>
              <a:t>Finns det några specifika åtgärder eller förändringar du skulle vilja göra i ditt eget liv för att hjälpa till att respektera planetens gränser och främja hållbarhet?</a:t>
            </a:r>
          </a:p>
        </p:txBody>
      </p:sp>
      <p:sp>
        <p:nvSpPr>
          <p:cNvPr id="675" name="Google Shape;675;p17">
            <a:extLst>
              <a:ext uri="{FF2B5EF4-FFF2-40B4-BE49-F238E27FC236}">
                <a16:creationId xmlns:a16="http://schemas.microsoft.com/office/drawing/2014/main" id="{91B8D382-D517-904F-EA9A-01F85131D6AE}"/>
              </a:ext>
            </a:extLst>
          </p:cNvPr>
          <p:cNvSpPr txBox="1">
            <a:spLocks noGrp="1"/>
          </p:cNvSpPr>
          <p:nvPr>
            <p:ph type="body" idx="2"/>
          </p:nvPr>
        </p:nvSpPr>
        <p:spPr>
          <a:xfrm>
            <a:off x="1753485" y="53263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AE9A0B83-FDAB-8A40-A418-144F68225F36}"/>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FB2B536-987B-40F6-542A-442B905DA8EB}"/>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1E8E9759-7706-0A06-2F82-132639D01BD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3A1C4489-C482-6925-18A5-848A5884F09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B6B0CB12-859D-0DC0-5B70-E8B948CE3D2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ED65BFBF-4EC5-E6BD-C63C-106A4B1FAC4D}"/>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C4E05325-52C7-C1D7-679B-A1186E6F8637}"/>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91772495-A5CC-427F-FF82-0C2EF6DF2ABB}"/>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FFCE4934-862E-8BA7-2BE9-3830318FF32D}"/>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DD97458-911D-687D-A2C0-2F99943D281C}"/>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56485047-177F-0686-1907-FC7A21D9644E}"/>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CAEE6B01-083D-B931-F7F3-4ECB895990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13D57AD9-9B1A-895C-ADC1-35B61D7816C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5105CB-93DB-38FF-802A-D5881E197E78}"/>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3968585-548A-1E6F-E33F-C5DA0FB984D3}"/>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70183731-77BB-97F2-FF63-06AB33D132FF}"/>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4DD5BA1-38A1-3D0B-F098-A08E74DDB952}"/>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0B2A9A7-EEF9-B1A9-91DA-C90599C0F9C3}"/>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E.02</a:t>
            </a:r>
            <a:endParaRPr sz="4000" dirty="0">
              <a:solidFill>
                <a:srgbClr val="FF9934"/>
              </a:solidFill>
            </a:endParaRPr>
          </a:p>
        </p:txBody>
      </p:sp>
    </p:spTree>
    <p:extLst>
      <p:ext uri="{BB962C8B-B14F-4D97-AF65-F5344CB8AC3E}">
        <p14:creationId xmlns:p14="http://schemas.microsoft.com/office/powerpoint/2010/main" val="168984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C400AAF2-58EF-960C-6799-5E77D7060B64}"/>
            </a:ext>
          </a:extLst>
        </p:cNvPr>
        <p:cNvGrpSpPr/>
        <p:nvPr/>
      </p:nvGrpSpPr>
      <p:grpSpPr>
        <a:xfrm>
          <a:off x="0" y="0"/>
          <a:ext cx="0" cy="0"/>
          <a:chOff x="0" y="0"/>
          <a:chExt cx="0" cy="0"/>
        </a:xfrm>
      </p:grpSpPr>
      <p:pic>
        <p:nvPicPr>
          <p:cNvPr id="10" name="Bildobjekt 9" descr="En bild som visar person, Människoansikte, klädsel, leende&#10;&#10;AI-genererat innehåll kan vara felaktigt.">
            <a:extLst>
              <a:ext uri="{FF2B5EF4-FFF2-40B4-BE49-F238E27FC236}">
                <a16:creationId xmlns:a16="http://schemas.microsoft.com/office/drawing/2014/main" id="{2EA8749C-9285-C71F-833F-C1707ABB0BB1}"/>
              </a:ext>
            </a:extLst>
          </p:cNvPr>
          <p:cNvPicPr>
            <a:picLocks noChangeAspect="1"/>
          </p:cNvPicPr>
          <p:nvPr/>
        </p:nvPicPr>
        <p:blipFill>
          <a:blip r:embed="rId3"/>
          <a:stretch>
            <a:fillRect/>
          </a:stretch>
        </p:blipFill>
        <p:spPr>
          <a:xfrm>
            <a:off x="7432119" y="2188579"/>
            <a:ext cx="5049667" cy="5049667"/>
          </a:xfrm>
          <a:prstGeom prst="rect">
            <a:avLst/>
          </a:prstGeom>
        </p:spPr>
      </p:pic>
      <p:pic>
        <p:nvPicPr>
          <p:cNvPr id="3" name="Google Shape;417;p67">
            <a:extLst>
              <a:ext uri="{FF2B5EF4-FFF2-40B4-BE49-F238E27FC236}">
                <a16:creationId xmlns:a16="http://schemas.microsoft.com/office/drawing/2014/main" id="{BD565E38-E91C-A97D-E0B0-84D2CD1FBFA4}"/>
              </a:ext>
            </a:extLst>
          </p:cNvPr>
          <p:cNvPicPr preferRelativeResize="0"/>
          <p:nvPr/>
        </p:nvPicPr>
        <p:blipFill rotWithShape="1">
          <a:blip r:embed="rId4">
            <a:alphaModFix amt="70000"/>
          </a:blip>
          <a:srcRect/>
          <a:stretch/>
        </p:blipFill>
        <p:spPr>
          <a:xfrm rot="-3551750">
            <a:off x="9257878" y="4183891"/>
            <a:ext cx="3072445" cy="307244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 name="Google Shape;421;p67">
            <a:extLst>
              <a:ext uri="{FF2B5EF4-FFF2-40B4-BE49-F238E27FC236}">
                <a16:creationId xmlns:a16="http://schemas.microsoft.com/office/drawing/2014/main" id="{715801E4-9908-795B-6B90-8F604F79DE83}"/>
              </a:ext>
            </a:extLst>
          </p:cNvPr>
          <p:cNvSpPr/>
          <p:nvPr/>
        </p:nvSpPr>
        <p:spPr>
          <a:xfrm>
            <a:off x="7097005" y="1879600"/>
            <a:ext cx="5786587" cy="57865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
        <p:nvSpPr>
          <p:cNvPr id="672" name="Google Shape;672;p17">
            <a:extLst>
              <a:ext uri="{FF2B5EF4-FFF2-40B4-BE49-F238E27FC236}">
                <a16:creationId xmlns:a16="http://schemas.microsoft.com/office/drawing/2014/main" id="{9A9F9D3F-9DC4-590E-14FC-DA70D150BEAD}"/>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7543797E-0ABA-BFB1-D8D1-BFEDCA80C84B}"/>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8B44C9CE-7A0F-5AF3-D976-448A17E4B9CC}"/>
              </a:ext>
            </a:extLst>
          </p:cNvPr>
          <p:cNvSpPr txBox="1">
            <a:spLocks noGrp="1"/>
          </p:cNvSpPr>
          <p:nvPr>
            <p:ph type="body" idx="1"/>
          </p:nvPr>
        </p:nvSpPr>
        <p:spPr>
          <a:xfrm>
            <a:off x="652090" y="1804660"/>
            <a:ext cx="10953756"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2133" dirty="0"/>
          </a:p>
          <a:p>
            <a:pPr marL="380990" indent="-380990">
              <a:lnSpc>
                <a:spcPct val="100000"/>
              </a:lnSpc>
              <a:buFont typeface="Wingdings" pitchFamily="2" charset="2"/>
              <a:buChar char="Ø"/>
            </a:pPr>
            <a:r>
              <a:rPr lang="en-GB" sz="2133" dirty="0"/>
              <a:t>Gå igenom den teoretiska bakgrunden</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Fyll i den </a:t>
            </a:r>
            <a:r>
              <a:rPr lang="en-GB" sz="2133" dirty="0" err="1"/>
              <a:t>bifogade</a:t>
            </a:r>
            <a:r>
              <a:rPr lang="en-GB" sz="2133" dirty="0"/>
              <a:t> </a:t>
            </a:r>
            <a:r>
              <a:rPr lang="en-GB" sz="2133" dirty="0" err="1"/>
              <a:t>quizen</a:t>
            </a:r>
            <a:endParaRPr lang="en-GB" sz="2133" dirty="0"/>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Reflektera över och diskutera dina svar</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0E3B130A-8336-82C6-A222-DBEC52722E00}"/>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a:solidFill>
                  <a:srgbClr val="FF9933"/>
                </a:solidFill>
              </a:rPr>
              <a:t>Övning: Quiz 1</a:t>
            </a:r>
          </a:p>
        </p:txBody>
      </p:sp>
      <p:sp>
        <p:nvSpPr>
          <p:cNvPr id="677" name="Google Shape;677;p17">
            <a:extLst>
              <a:ext uri="{FF2B5EF4-FFF2-40B4-BE49-F238E27FC236}">
                <a16:creationId xmlns:a16="http://schemas.microsoft.com/office/drawing/2014/main" id="{C8BD18E5-E95A-A161-8B0E-AD5CF879D8FC}"/>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8825D612-A509-34C1-FB2D-F03B74C6B608}"/>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6160001-5EFF-2F3F-ABC5-22E2789FD3F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16BB1F7C-65CC-D46D-8703-02E409E4AE2D}"/>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A31B9400-2F0E-FF2C-DFC3-3AB20A23D6C7}"/>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3A0076F8-F122-B70F-4FDF-64D230806B9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10B362C3-BC27-AABA-7572-40F3D6781503}"/>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E4D54EF7-765E-411A-13E6-A58514800623}"/>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91BF3F8E-C7DA-B625-6E76-F62F5E7082A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2A6C1FF-AC10-41BA-07C3-93E198714006}"/>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3A7E2DB-24B9-EAA8-6D40-C19024B0C23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729A7BB2-5721-AF2F-3B3E-67BBF4A0E0C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C07C230D-CA85-F6E4-CC16-03478939894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74FFAEC0-A300-E2AA-5765-6BBBEDBEB9FB}"/>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6D76276B-77AC-31DC-F15E-F4CD1517401C}"/>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C7C3EFDF-16CA-00F6-5476-E672341C08DC}"/>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28F784C1-205F-29D4-1FD4-D0961252BDFE}"/>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pic>
        <p:nvPicPr>
          <p:cNvPr id="5" name="Google Shape;362;p63">
            <a:extLst>
              <a:ext uri="{FF2B5EF4-FFF2-40B4-BE49-F238E27FC236}">
                <a16:creationId xmlns:a16="http://schemas.microsoft.com/office/drawing/2014/main" id="{CC6BB412-123B-44A1-955A-1B61631CEB13}"/>
              </a:ext>
            </a:extLst>
          </p:cNvPr>
          <p:cNvPicPr preferRelativeResize="0"/>
          <p:nvPr/>
        </p:nvPicPr>
        <p:blipFill rotWithShape="1">
          <a:blip r:embed="rId4">
            <a:alphaModFix amt="70000"/>
          </a:blip>
          <a:srcRect/>
          <a:stretch/>
        </p:blipFill>
        <p:spPr>
          <a:xfrm>
            <a:off x="-1148934" y="3833580"/>
            <a:ext cx="4212409" cy="3783680"/>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 name="Google Shape;899;p81">
            <a:extLst>
              <a:ext uri="{FF2B5EF4-FFF2-40B4-BE49-F238E27FC236}">
                <a16:creationId xmlns:a16="http://schemas.microsoft.com/office/drawing/2014/main" id="{2205D586-23CA-4DF0-47FF-DD0200197B69}"/>
              </a:ext>
            </a:extLst>
          </p:cNvPr>
          <p:cNvSpPr txBox="1"/>
          <p:nvPr/>
        </p:nvSpPr>
        <p:spPr>
          <a:xfrm>
            <a:off x="62352" y="6212554"/>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E.03</a:t>
            </a:r>
            <a:endParaRPr sz="4000" dirty="0">
              <a:solidFill>
                <a:srgbClr val="FF9934"/>
              </a:solidFill>
            </a:endParaRPr>
          </a:p>
        </p:txBody>
      </p:sp>
    </p:spTree>
    <p:extLst>
      <p:ext uri="{BB962C8B-B14F-4D97-AF65-F5344CB8AC3E}">
        <p14:creationId xmlns:p14="http://schemas.microsoft.com/office/powerpoint/2010/main" val="2463368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FF619E57-C9EC-31CD-37D0-B9480E7EC700}"/>
            </a:ext>
          </a:extLst>
        </p:cNvPr>
        <p:cNvGrpSpPr/>
        <p:nvPr/>
      </p:nvGrpSpPr>
      <p:grpSpPr>
        <a:xfrm>
          <a:off x="0" y="0"/>
          <a:ext cx="0" cy="0"/>
          <a:chOff x="0" y="0"/>
          <a:chExt cx="0" cy="0"/>
        </a:xfrm>
      </p:grpSpPr>
      <p:pic>
        <p:nvPicPr>
          <p:cNvPr id="7" name="Bildobjekt 6" descr="En bild som visar person, Människoansikte, klädsel, inomhus&#10;&#10;AI-genererat innehåll kan vara felaktigt.">
            <a:extLst>
              <a:ext uri="{FF2B5EF4-FFF2-40B4-BE49-F238E27FC236}">
                <a16:creationId xmlns:a16="http://schemas.microsoft.com/office/drawing/2014/main" id="{0BBA7F70-7B16-E5CE-F863-C90F180F98DB}"/>
              </a:ext>
            </a:extLst>
          </p:cNvPr>
          <p:cNvPicPr>
            <a:picLocks noChangeAspect="1"/>
          </p:cNvPicPr>
          <p:nvPr/>
        </p:nvPicPr>
        <p:blipFill>
          <a:blip r:embed="rId3"/>
          <a:stretch>
            <a:fillRect/>
          </a:stretch>
        </p:blipFill>
        <p:spPr>
          <a:xfrm>
            <a:off x="7751049" y="2533643"/>
            <a:ext cx="4847687" cy="4847687"/>
          </a:xfrm>
          <a:prstGeom prst="rect">
            <a:avLst/>
          </a:prstGeom>
        </p:spPr>
      </p:pic>
      <p:sp>
        <p:nvSpPr>
          <p:cNvPr id="672" name="Google Shape;672;p17">
            <a:extLst>
              <a:ext uri="{FF2B5EF4-FFF2-40B4-BE49-F238E27FC236}">
                <a16:creationId xmlns:a16="http://schemas.microsoft.com/office/drawing/2014/main" id="{DC266734-E191-0D56-3123-545F3F308219}"/>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5BC1E242-3063-F527-B321-E25763A0F0D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9A051818-A2B0-FA7C-2B1E-4268C4635610}"/>
              </a:ext>
            </a:extLst>
          </p:cNvPr>
          <p:cNvSpPr txBox="1">
            <a:spLocks noGrp="1"/>
          </p:cNvSpPr>
          <p:nvPr>
            <p:ph type="body" idx="1"/>
          </p:nvPr>
        </p:nvSpPr>
        <p:spPr>
          <a:xfrm>
            <a:off x="652091" y="1804660"/>
            <a:ext cx="6757523"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2133" dirty="0"/>
          </a:p>
          <a:p>
            <a:pPr marL="380990" indent="-380990">
              <a:lnSpc>
                <a:spcPct val="100000"/>
              </a:lnSpc>
              <a:buFont typeface="Wingdings" pitchFamily="2" charset="2"/>
              <a:buChar char="Ø"/>
            </a:pPr>
            <a:r>
              <a:rPr lang="en-GB" sz="2133" dirty="0"/>
              <a:t>Gå igenom den teoretiska bakgrunden</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err="1"/>
              <a:t>Spela</a:t>
            </a:r>
            <a:r>
              <a:rPr lang="en-GB" sz="2133" dirty="0"/>
              <a:t> spelet: </a:t>
            </a:r>
            <a:r>
              <a:rPr lang="en-GB" sz="2133" dirty="0">
                <a:hlinkClick r:id="rId4"/>
              </a:rPr>
              <a:t>https://go-goals.org/</a:t>
            </a:r>
            <a:endParaRPr lang="en-GB" sz="2133" dirty="0"/>
          </a:p>
          <a:p>
            <a:pPr marL="0" indent="0">
              <a:lnSpc>
                <a:spcPct val="100000"/>
              </a:lnSpc>
            </a:pPr>
            <a:endParaRPr lang="en-GB" sz="2133" dirty="0"/>
          </a:p>
          <a:p>
            <a:pPr marL="380990" indent="-380990">
              <a:lnSpc>
                <a:spcPct val="100000"/>
              </a:lnSpc>
              <a:buFont typeface="Wingdings" pitchFamily="2" charset="2"/>
              <a:buChar char="Ø"/>
            </a:pPr>
            <a:r>
              <a:rPr lang="en-GB" sz="2133" dirty="0"/>
              <a:t>Reflektera över frågorna på nästa bild och diskutera/besvara dem tillsammans</a:t>
            </a:r>
          </a:p>
        </p:txBody>
      </p:sp>
      <p:sp>
        <p:nvSpPr>
          <p:cNvPr id="675" name="Google Shape;675;p17">
            <a:extLst>
              <a:ext uri="{FF2B5EF4-FFF2-40B4-BE49-F238E27FC236}">
                <a16:creationId xmlns:a16="http://schemas.microsoft.com/office/drawing/2014/main" id="{A7031A8B-2812-91E8-6BF6-B282E208761C}"/>
              </a:ext>
            </a:extLst>
          </p:cNvPr>
          <p:cNvSpPr txBox="1">
            <a:spLocks noGrp="1"/>
          </p:cNvSpPr>
          <p:nvPr>
            <p:ph type="body" idx="2"/>
          </p:nvPr>
        </p:nvSpPr>
        <p:spPr>
          <a:xfrm>
            <a:off x="1753485" y="53263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Lek, Reflektera &amp; Diskutera</a:t>
            </a:r>
          </a:p>
        </p:txBody>
      </p:sp>
      <p:sp>
        <p:nvSpPr>
          <p:cNvPr id="677" name="Google Shape;677;p17">
            <a:extLst>
              <a:ext uri="{FF2B5EF4-FFF2-40B4-BE49-F238E27FC236}">
                <a16:creationId xmlns:a16="http://schemas.microsoft.com/office/drawing/2014/main" id="{7875EC9E-ABC4-4586-06A5-68241E3A7F46}"/>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B1024AD5-84C1-CF46-DEE1-28CC88A2CC04}"/>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37E53B6E-B809-70FC-AD0F-920AEFADF6FF}"/>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B08FA02C-0C8E-23E3-3CD1-85CA6CB75E6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3AA8F491-DE66-C976-A86F-C94EEF17C00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537CEC43-3A67-4072-831D-A4EB6CC1D8A4}"/>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459739B2-F13F-3941-D524-C21AC4DF3C6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1E97F31-BDF3-E89D-A77B-332C2B078F9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4C757907-3A94-1A50-FAAC-9CAF0D0F8C70}"/>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8978EBD-1C47-5BFF-55DA-E72056043889}"/>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D261760F-420C-688B-9F20-DB0C639D58E6}"/>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0A054989-89C7-9DF3-47BF-7A8542B15111}"/>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BFC176BA-1267-CB90-42B8-ADEC7E0E0147}"/>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0344D125-A4BD-B908-9CB7-BDD919F2A43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0631E7A-12CA-270A-E3C8-C8073EAECEE9}"/>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C0216F48-F9EA-7CC6-C5FD-513EEB22ECC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974DDFBD-513C-FF5B-AC67-BC582393CE9B}"/>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pic>
        <p:nvPicPr>
          <p:cNvPr id="3" name="Google Shape;417;p67">
            <a:extLst>
              <a:ext uri="{FF2B5EF4-FFF2-40B4-BE49-F238E27FC236}">
                <a16:creationId xmlns:a16="http://schemas.microsoft.com/office/drawing/2014/main" id="{BC5A73F2-372E-171D-1FAB-5E39B1693B4B}"/>
              </a:ext>
            </a:extLst>
          </p:cNvPr>
          <p:cNvPicPr preferRelativeResize="0"/>
          <p:nvPr/>
        </p:nvPicPr>
        <p:blipFill rotWithShape="1">
          <a:blip r:embed="rId5">
            <a:alphaModFix amt="70000"/>
          </a:blip>
          <a:srcRect/>
          <a:stretch/>
        </p:blipFill>
        <p:spPr>
          <a:xfrm rot="-3551750">
            <a:off x="9403186" y="4439703"/>
            <a:ext cx="2856663" cy="2856663"/>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5" name="Google Shape;421;p67">
            <a:extLst>
              <a:ext uri="{FF2B5EF4-FFF2-40B4-BE49-F238E27FC236}">
                <a16:creationId xmlns:a16="http://schemas.microsoft.com/office/drawing/2014/main" id="{38D6C16F-1007-F955-CECB-0E19EF059DA5}"/>
              </a:ext>
            </a:extLst>
          </p:cNvPr>
          <p:cNvSpPr/>
          <p:nvPr/>
        </p:nvSpPr>
        <p:spPr>
          <a:xfrm>
            <a:off x="7503405" y="2286000"/>
            <a:ext cx="5380187" cy="53801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
        <p:nvSpPr>
          <p:cNvPr id="2" name="Google Shape;899;p81">
            <a:extLst>
              <a:ext uri="{FF2B5EF4-FFF2-40B4-BE49-F238E27FC236}">
                <a16:creationId xmlns:a16="http://schemas.microsoft.com/office/drawing/2014/main" id="{32002C3C-7E93-7782-BD68-79D922D4B284}"/>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E.04</a:t>
            </a:r>
            <a:endParaRPr sz="4000" dirty="0">
              <a:solidFill>
                <a:srgbClr val="FF9934"/>
              </a:solidFill>
            </a:endParaRPr>
          </a:p>
        </p:txBody>
      </p:sp>
    </p:spTree>
    <p:extLst>
      <p:ext uri="{BB962C8B-B14F-4D97-AF65-F5344CB8AC3E}">
        <p14:creationId xmlns:p14="http://schemas.microsoft.com/office/powerpoint/2010/main" val="1309531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F32E40A4-41B9-F90B-FE56-3F5052B57C11}"/>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98A81B00-E832-ABCD-62E3-49E827B89F9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940395A2-B200-D909-2F2F-305B47E66B41}"/>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23A51A07-89DD-AC39-CFC7-E998AB3DF41D}"/>
              </a:ext>
            </a:extLst>
          </p:cNvPr>
          <p:cNvSpPr txBox="1">
            <a:spLocks noGrp="1"/>
          </p:cNvSpPr>
          <p:nvPr>
            <p:ph type="body" idx="1"/>
          </p:nvPr>
        </p:nvSpPr>
        <p:spPr>
          <a:xfrm>
            <a:off x="652090" y="1548721"/>
            <a:ext cx="10953756" cy="4667623"/>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8" dirty="0"/>
              <a:t>Efter att ha läst om strategier för att ta itu med miljöutmaningar, hur känner du för att vidta åtgärder i ditt eget liv?</a:t>
            </a:r>
          </a:p>
          <a:p>
            <a:pPr marL="380994" indent="-380994">
              <a:lnSpc>
                <a:spcPct val="100000"/>
              </a:lnSpc>
              <a:buFont typeface="Wingdings" pitchFamily="2" charset="2"/>
              <a:buChar char="Ø"/>
            </a:pPr>
            <a:r>
              <a:rPr lang="en-GB" sz="1868" dirty="0"/>
              <a:t>Har du observerat några miljöproblem i ditt lokalsamhälle som resonerar med de strategier som nämns i texten?</a:t>
            </a:r>
          </a:p>
          <a:p>
            <a:pPr marL="380994" indent="-380994">
              <a:lnSpc>
                <a:spcPct val="100000"/>
              </a:lnSpc>
              <a:buFont typeface="Wingdings" pitchFamily="2" charset="2"/>
              <a:buChar char="Ø"/>
            </a:pPr>
            <a:r>
              <a:rPr lang="en-GB" sz="1868" dirty="0"/>
              <a:t>När du reflekterar över dina dagliga aktiviteter, tror du att du kan göra förändringar för att bidra till att minska utsläppen av växthusgaser? Om så är fallet, hur?</a:t>
            </a:r>
          </a:p>
          <a:p>
            <a:pPr marL="380994" indent="-380994">
              <a:lnSpc>
                <a:spcPct val="100000"/>
              </a:lnSpc>
              <a:buFont typeface="Wingdings" pitchFamily="2" charset="2"/>
              <a:buChar char="Ø"/>
            </a:pPr>
            <a:r>
              <a:rPr lang="en-GB" sz="1868" dirty="0"/>
              <a:t>Vilka åtgärder tror du att du kan vidta för att stödja skyddet av den biologiska mångfalden i ditt område?</a:t>
            </a:r>
          </a:p>
          <a:p>
            <a:pPr marL="380994" indent="-380994">
              <a:lnSpc>
                <a:spcPct val="100000"/>
              </a:lnSpc>
              <a:buFont typeface="Wingdings" pitchFamily="2" charset="2"/>
              <a:buChar char="Ø"/>
            </a:pPr>
            <a:r>
              <a:rPr lang="en-GB" sz="1868" dirty="0"/>
              <a:t>Finns det några hållbara metoder relaterade till vattenbesparing som du kan använda i din dagliga rutin?</a:t>
            </a:r>
          </a:p>
          <a:p>
            <a:pPr marL="380994" indent="-380994">
              <a:lnSpc>
                <a:spcPct val="100000"/>
              </a:lnSpc>
              <a:buFont typeface="Wingdings" pitchFamily="2" charset="2"/>
              <a:buChar char="Ø"/>
            </a:pPr>
            <a:r>
              <a:rPr lang="en-GB" sz="1868" dirty="0"/>
              <a:t>Hur tror du att du personligen kan bidra till att minska föroreningarna i din miljö?</a:t>
            </a:r>
          </a:p>
          <a:p>
            <a:pPr marL="380994" indent="-380994">
              <a:lnSpc>
                <a:spcPct val="100000"/>
              </a:lnSpc>
              <a:buFont typeface="Wingdings" pitchFamily="2" charset="2"/>
              <a:buChar char="Ø"/>
            </a:pPr>
            <a:r>
              <a:rPr lang="en-GB" sz="1868" dirty="0"/>
              <a:t>Hur tror du att samhällen kan ges möjlighet att delta i beslutsprocesser på miljöområdet?</a:t>
            </a:r>
          </a:p>
          <a:p>
            <a:pPr marL="380994" indent="-380994">
              <a:lnSpc>
                <a:spcPct val="100000"/>
              </a:lnSpc>
              <a:buFont typeface="Wingdings" pitchFamily="2" charset="2"/>
              <a:buChar char="Ø"/>
            </a:pPr>
            <a:r>
              <a:rPr lang="en-GB" sz="1868" dirty="0"/>
              <a:t>Med tanke på det övergripande målet att implementera miljöstrategier, vad motiverar dig att bidra till att säkerställa miljöförhållanden som är gynnsamma för livet på jorden?</a:t>
            </a:r>
          </a:p>
          <a:p>
            <a:pPr marL="380994" indent="-380994">
              <a:lnSpc>
                <a:spcPct val="100000"/>
              </a:lnSpc>
              <a:buFont typeface="Wingdings" pitchFamily="2" charset="2"/>
              <a:buChar char="Ø"/>
            </a:pPr>
            <a:r>
              <a:rPr lang="en-GB" sz="1868" dirty="0"/>
              <a:t>Vilka specifika åtgärder tror du att du kan vidta för att minska ditt miljöavtryck och bidra till att upprätthålla miljöförhållanden som är gynnsamma för livet?</a:t>
            </a:r>
          </a:p>
        </p:txBody>
      </p:sp>
      <p:sp>
        <p:nvSpPr>
          <p:cNvPr id="675" name="Google Shape;675;p17">
            <a:extLst>
              <a:ext uri="{FF2B5EF4-FFF2-40B4-BE49-F238E27FC236}">
                <a16:creationId xmlns:a16="http://schemas.microsoft.com/office/drawing/2014/main" id="{61A02EAB-BE57-FF73-F5A5-1D577078FA2D}"/>
              </a:ext>
            </a:extLst>
          </p:cNvPr>
          <p:cNvSpPr txBox="1">
            <a:spLocks noGrp="1"/>
          </p:cNvSpPr>
          <p:nvPr>
            <p:ph type="body" idx="2"/>
          </p:nvPr>
        </p:nvSpPr>
        <p:spPr>
          <a:xfrm>
            <a:off x="1753485" y="508250"/>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(Fortsättning på föregående bild)</a:t>
            </a:r>
          </a:p>
        </p:txBody>
      </p:sp>
      <p:sp>
        <p:nvSpPr>
          <p:cNvPr id="677" name="Google Shape;677;p17">
            <a:extLst>
              <a:ext uri="{FF2B5EF4-FFF2-40B4-BE49-F238E27FC236}">
                <a16:creationId xmlns:a16="http://schemas.microsoft.com/office/drawing/2014/main" id="{CA921B57-B3C6-726B-8DD3-22D2439EC19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E9EDE90F-3FDC-0053-3F9A-DA58918B389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4199F138-83FA-7053-CF9D-AA74E3358B25}"/>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13CBFB9-F560-8099-C95B-8629F1E8AD90}"/>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11EF73CB-FE84-29AC-412A-38FFC6B7545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7061AB0E-1A8E-9313-B555-16216307646C}"/>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7129C29C-677D-7653-781F-13698F576CF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6073D71B-4267-C72C-AC56-66739A3F629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CBCAFE80-4AA1-93A9-FA7D-5F443A7526D3}"/>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0FDD968-BFAA-C94C-3356-721248BE483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6BBDDAA2-8A41-749A-298E-A4148F583F7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76945CB6-D526-6E89-25AE-1E780BA786DC}"/>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9FBD6940-479C-194B-C3BE-9DAC5780B195}"/>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85E250CB-12AB-4F41-800F-A3645A87810B}"/>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24EE8115-87A4-7827-B7ED-7B66C4D7123B}"/>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069AF673-E822-37AF-C023-093A6B8AD67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B8B713EB-70F6-417F-BF9B-6BEF4B2F16CC}"/>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sp>
        <p:nvSpPr>
          <p:cNvPr id="2" name="Google Shape;899;p81">
            <a:extLst>
              <a:ext uri="{FF2B5EF4-FFF2-40B4-BE49-F238E27FC236}">
                <a16:creationId xmlns:a16="http://schemas.microsoft.com/office/drawing/2014/main" id="{61A0318C-F249-421B-DDF9-6C9532205B72}"/>
              </a:ext>
            </a:extLst>
          </p:cNvPr>
          <p:cNvSpPr txBox="1"/>
          <p:nvPr/>
        </p:nvSpPr>
        <p:spPr>
          <a:xfrm>
            <a:off x="27575" y="6248495"/>
            <a:ext cx="1358471" cy="913667"/>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E.04</a:t>
            </a:r>
            <a:endParaRPr sz="4000" dirty="0">
              <a:solidFill>
                <a:srgbClr val="FF9934"/>
              </a:solidFill>
            </a:endParaRPr>
          </a:p>
        </p:txBody>
      </p:sp>
    </p:spTree>
    <p:extLst>
      <p:ext uri="{BB962C8B-B14F-4D97-AF65-F5344CB8AC3E}">
        <p14:creationId xmlns:p14="http://schemas.microsoft.com/office/powerpoint/2010/main" val="4118279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94"/>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p:cNvSpPr txBox="1">
            <a:spLocks noGrp="1"/>
          </p:cNvSpPr>
          <p:nvPr>
            <p:ph type="body" idx="1"/>
          </p:nvPr>
        </p:nvSpPr>
        <p:spPr>
          <a:xfrm>
            <a:off x="457531" y="1818420"/>
            <a:ext cx="11148315" cy="433090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7" dirty="0"/>
              <a:t>Vad </a:t>
            </a:r>
            <a:r>
              <a:rPr lang="en-GB" sz="1867" dirty="0" err="1"/>
              <a:t>anser</a:t>
            </a:r>
            <a:r>
              <a:rPr lang="en-GB" sz="1867" dirty="0"/>
              <a:t> du om turismens negativa effekter på naturen och vilda djurs livsmiljöer, såsom förstörelse av naturområden och fördrivning av djur?</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Var du medveten om din resursförbrukning när du reste som turist, särskilt i områden med begränsade resurser? Vilka förändringar kan du göra för att minska din påverkan?</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Hur ser du på den potentiella förlusten av kulturella traditioner och förändringar i lokala kulturer på grund av turismen?</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Har du någonsin upplevt eller bevittnat konflikter eller spänningar mellan turister och lokalbefolkningen, möjligen på grund av kulturella missförstånd?</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Vad är dina tankar om aktiviteter som involverar djurmisshandel inom turistnäringen, till exempel elefantridning eller djurshower?</a:t>
            </a:r>
          </a:p>
          <a:p>
            <a:pPr marL="380994" indent="-380994">
              <a:lnSpc>
                <a:spcPct val="100000"/>
              </a:lnSpc>
              <a:buFont typeface="Wingdings" pitchFamily="2" charset="2"/>
              <a:buChar char="Ø"/>
            </a:pPr>
            <a:endParaRPr lang="en-GB" sz="1867" dirty="0"/>
          </a:p>
        </p:txBody>
      </p:sp>
      <p:sp>
        <p:nvSpPr>
          <p:cNvPr id="1354" name="Google Shape;1354;p94"/>
          <p:cNvSpPr txBox="1">
            <a:spLocks noGrp="1"/>
          </p:cNvSpPr>
          <p:nvPr>
            <p:ph type="body" idx="2"/>
          </p:nvPr>
        </p:nvSpPr>
        <p:spPr>
          <a:xfrm>
            <a:off x="1895525" y="533343"/>
            <a:ext cx="9903848" cy="80365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1355" name="Google Shape;1355;p94"/>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a:solidFill>
                <a:srgbClr val="69ADAD"/>
              </a:solidFill>
            </a:endParaRPr>
          </a:p>
        </p:txBody>
      </p:sp>
      <p:sp>
        <p:nvSpPr>
          <p:cNvPr id="1357" name="Google Shape;1357;p94"/>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6</a:t>
            </a:fld>
            <a:endParaRPr lang="en-GB"/>
          </a:p>
        </p:txBody>
      </p:sp>
      <p:grpSp>
        <p:nvGrpSpPr>
          <p:cNvPr id="1358" name="Google Shape;1358;p94"/>
          <p:cNvGrpSpPr/>
          <p:nvPr/>
        </p:nvGrpSpPr>
        <p:grpSpPr>
          <a:xfrm>
            <a:off x="392627" y="371961"/>
            <a:ext cx="1092307" cy="1079848"/>
            <a:chOff x="3987863" y="749845"/>
            <a:chExt cx="1138917" cy="1002207"/>
          </a:xfrm>
        </p:grpSpPr>
        <p:grpSp>
          <p:nvGrpSpPr>
            <p:cNvPr id="1359" name="Google Shape;1359;p94"/>
            <p:cNvGrpSpPr/>
            <p:nvPr/>
          </p:nvGrpSpPr>
          <p:grpSpPr>
            <a:xfrm>
              <a:off x="4384008" y="972375"/>
              <a:ext cx="346627" cy="558795"/>
              <a:chOff x="4384008" y="972375"/>
              <a:chExt cx="346627" cy="558795"/>
            </a:xfrm>
          </p:grpSpPr>
          <p:sp>
            <p:nvSpPr>
              <p:cNvPr id="1360" name="Google Shape;1360;p94"/>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p:cNvGrpSpPr/>
            <p:nvPr/>
          </p:nvGrpSpPr>
          <p:grpSpPr>
            <a:xfrm>
              <a:off x="3987863" y="749845"/>
              <a:ext cx="1138917" cy="1002207"/>
              <a:chOff x="3987863" y="749845"/>
              <a:chExt cx="1138917" cy="1002207"/>
            </a:xfrm>
          </p:grpSpPr>
          <p:sp>
            <p:nvSpPr>
              <p:cNvPr id="1365" name="Google Shape;1365;p94"/>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A4B018C3-C887-6277-BB59-78547140308F}"/>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E.05</a:t>
            </a:r>
            <a:endParaRPr sz="4000" dirty="0">
              <a:solidFill>
                <a:srgbClr val="FF9934"/>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55796C4-F8B4-36FB-F18F-9C68FCB8BAF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004C7DC8-E815-AED4-AAA9-92D2B0B47BA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2" name="Google Shape;1352;p94">
            <a:extLst>
              <a:ext uri="{FF2B5EF4-FFF2-40B4-BE49-F238E27FC236}">
                <a16:creationId xmlns:a16="http://schemas.microsoft.com/office/drawing/2014/main" id="{4BB75F2E-B7A0-F83D-0C87-1C68BC6727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1353" name="Google Shape;1353;p94">
            <a:extLst>
              <a:ext uri="{FF2B5EF4-FFF2-40B4-BE49-F238E27FC236}">
                <a16:creationId xmlns:a16="http://schemas.microsoft.com/office/drawing/2014/main" id="{4270A9E6-277A-1669-24BD-EDE63C5A6CA4}"/>
              </a:ext>
            </a:extLst>
          </p:cNvPr>
          <p:cNvSpPr txBox="1">
            <a:spLocks noGrp="1"/>
          </p:cNvSpPr>
          <p:nvPr>
            <p:ph type="body" idx="1"/>
          </p:nvPr>
        </p:nvSpPr>
        <p:spPr>
          <a:xfrm>
            <a:off x="471109" y="1784143"/>
            <a:ext cx="11148315" cy="4330901"/>
          </a:xfrm>
          <a:prstGeom prst="rect">
            <a:avLst/>
          </a:prstGeom>
          <a:noFill/>
          <a:ln>
            <a:noFill/>
          </a:ln>
        </p:spPr>
        <p:txBody>
          <a:bodyPr spcFirstLastPara="1" vert="horz" wrap="square" lIns="121901" tIns="121901" rIns="121901" bIns="121901" rtlCol="0" anchor="t" anchorCtr="0">
            <a:noAutofit/>
          </a:bodyPr>
          <a:lstStyle/>
          <a:p>
            <a:pPr marL="380994" indent="-380994">
              <a:lnSpc>
                <a:spcPct val="100000"/>
              </a:lnSpc>
              <a:buFont typeface="Wingdings" pitchFamily="2" charset="2"/>
              <a:buChar char="Ø"/>
            </a:pPr>
            <a:r>
              <a:rPr lang="en-GB" sz="1867" dirty="0"/>
              <a:t>Har du upplevt eller observerat trängsel och trafikstockningar på populära turistmål? Hur påverkar detta den lokala miljön och samhället?</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Tar du hänsyn till turismens ekonomiska konsekvenser för lokalsamhällena, såsom ökade priser och beroendet av turistintäkter?</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Vad tycker du om de föroreningar som genereras av turistaktiviteter, inklusive plastavfall, buller och avloppsföroreningar?</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Är du medveten om de potentiella skadorna på historiska platser som orsakas av oansvarigt turistbeteende, såsom vandalism eller graffiti?</a:t>
            </a:r>
          </a:p>
          <a:p>
            <a:pPr marL="380994" indent="-380994">
              <a:lnSpc>
                <a:spcPct val="100000"/>
              </a:lnSpc>
              <a:buFont typeface="Wingdings" pitchFamily="2" charset="2"/>
              <a:buChar char="Ø"/>
            </a:pPr>
            <a:endParaRPr lang="en-GB" sz="1867" dirty="0"/>
          </a:p>
          <a:p>
            <a:pPr marL="380994" indent="-380994">
              <a:lnSpc>
                <a:spcPct val="100000"/>
              </a:lnSpc>
              <a:buFont typeface="Wingdings" pitchFamily="2" charset="2"/>
              <a:buChar char="Ø"/>
            </a:pPr>
            <a:r>
              <a:rPr lang="en-GB" sz="1867" dirty="0"/>
              <a:t>Hur uppfattar du turismens koldioxidavtryck, särskilt när det gäller utsläpp från transporter? Vilka åtgärder kan du vidta för att minska ditt eget koldioxidavtryck när du reser?</a:t>
            </a:r>
          </a:p>
        </p:txBody>
      </p:sp>
      <p:sp>
        <p:nvSpPr>
          <p:cNvPr id="1354" name="Google Shape;1354;p94">
            <a:extLst>
              <a:ext uri="{FF2B5EF4-FFF2-40B4-BE49-F238E27FC236}">
                <a16:creationId xmlns:a16="http://schemas.microsoft.com/office/drawing/2014/main" id="{4D564E89-FB69-F292-00B8-7B4049E99C3F}"/>
              </a:ext>
            </a:extLst>
          </p:cNvPr>
          <p:cNvSpPr txBox="1">
            <a:spLocks noGrp="1"/>
          </p:cNvSpPr>
          <p:nvPr>
            <p:ph type="body" idx="2"/>
          </p:nvPr>
        </p:nvSpPr>
        <p:spPr>
          <a:xfrm>
            <a:off x="1895525" y="521151"/>
            <a:ext cx="10025544" cy="80365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1355" name="Google Shape;1355;p94">
            <a:extLst>
              <a:ext uri="{FF2B5EF4-FFF2-40B4-BE49-F238E27FC236}">
                <a16:creationId xmlns:a16="http://schemas.microsoft.com/office/drawing/2014/main" id="{F802C5D6-4CBD-B4DE-1BD3-11DC4015121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sp>
        <p:nvSpPr>
          <p:cNvPr id="1357" name="Google Shape;1357;p94">
            <a:extLst>
              <a:ext uri="{FF2B5EF4-FFF2-40B4-BE49-F238E27FC236}">
                <a16:creationId xmlns:a16="http://schemas.microsoft.com/office/drawing/2014/main" id="{B7CD8EF1-DBD3-1E0C-7D57-370461DA920A}"/>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7</a:t>
            </a:fld>
            <a:endParaRPr lang="en-GB"/>
          </a:p>
        </p:txBody>
      </p:sp>
      <p:grpSp>
        <p:nvGrpSpPr>
          <p:cNvPr id="1358" name="Google Shape;1358;p94">
            <a:extLst>
              <a:ext uri="{FF2B5EF4-FFF2-40B4-BE49-F238E27FC236}">
                <a16:creationId xmlns:a16="http://schemas.microsoft.com/office/drawing/2014/main" id="{9C675C2F-3FAF-B4A3-CC7B-54F4C52F1CAC}"/>
              </a:ext>
            </a:extLst>
          </p:cNvPr>
          <p:cNvGrpSpPr/>
          <p:nvPr/>
        </p:nvGrpSpPr>
        <p:grpSpPr>
          <a:xfrm>
            <a:off x="392627" y="371961"/>
            <a:ext cx="1092307" cy="1079848"/>
            <a:chOff x="3987863" y="749845"/>
            <a:chExt cx="1138917" cy="1002207"/>
          </a:xfrm>
        </p:grpSpPr>
        <p:grpSp>
          <p:nvGrpSpPr>
            <p:cNvPr id="1359" name="Google Shape;1359;p94">
              <a:extLst>
                <a:ext uri="{FF2B5EF4-FFF2-40B4-BE49-F238E27FC236}">
                  <a16:creationId xmlns:a16="http://schemas.microsoft.com/office/drawing/2014/main" id="{1E283327-649F-468A-1DA5-926D401FD750}"/>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7E1E1065-7995-17E4-F6E2-3CC5921D6D92}"/>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1" name="Google Shape;1361;p94">
                <a:extLst>
                  <a:ext uri="{FF2B5EF4-FFF2-40B4-BE49-F238E27FC236}">
                    <a16:creationId xmlns:a16="http://schemas.microsoft.com/office/drawing/2014/main" id="{B248F2D7-E370-DD07-538B-F81079454428}"/>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2" name="Google Shape;1362;p94">
                <a:extLst>
                  <a:ext uri="{FF2B5EF4-FFF2-40B4-BE49-F238E27FC236}">
                    <a16:creationId xmlns:a16="http://schemas.microsoft.com/office/drawing/2014/main" id="{260DD71B-ECF1-53E8-82AD-2D1AD787436B}"/>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3" name="Google Shape;1363;p94">
                <a:extLst>
                  <a:ext uri="{FF2B5EF4-FFF2-40B4-BE49-F238E27FC236}">
                    <a16:creationId xmlns:a16="http://schemas.microsoft.com/office/drawing/2014/main" id="{43C1B90C-5933-0D43-7358-DE456B15EE08}"/>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1364" name="Google Shape;1364;p94">
              <a:extLst>
                <a:ext uri="{FF2B5EF4-FFF2-40B4-BE49-F238E27FC236}">
                  <a16:creationId xmlns:a16="http://schemas.microsoft.com/office/drawing/2014/main" id="{D6A38E40-AEE8-AFAA-4AC8-A9564749AEE5}"/>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FF8DE512-EABB-DCBA-8ABA-5F86EB8C1A5C}"/>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6" name="Google Shape;1366;p94">
                <a:extLst>
                  <a:ext uri="{FF2B5EF4-FFF2-40B4-BE49-F238E27FC236}">
                    <a16:creationId xmlns:a16="http://schemas.microsoft.com/office/drawing/2014/main" id="{CA4586CE-64D0-6857-53E6-9B9806C03F3B}"/>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7" name="Google Shape;1367;p94">
                <a:extLst>
                  <a:ext uri="{FF2B5EF4-FFF2-40B4-BE49-F238E27FC236}">
                    <a16:creationId xmlns:a16="http://schemas.microsoft.com/office/drawing/2014/main" id="{F3B0A24D-6772-AD7C-E684-2D5B3ACE6A4D}"/>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1368" name="Google Shape;1368;p94">
                <a:extLst>
                  <a:ext uri="{FF2B5EF4-FFF2-40B4-BE49-F238E27FC236}">
                    <a16:creationId xmlns:a16="http://schemas.microsoft.com/office/drawing/2014/main" id="{DE073C64-C71C-369A-AB3C-7F51E4C41B0E}"/>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sp>
        <p:nvSpPr>
          <p:cNvPr id="2" name="Google Shape;899;p81">
            <a:extLst>
              <a:ext uri="{FF2B5EF4-FFF2-40B4-BE49-F238E27FC236}">
                <a16:creationId xmlns:a16="http://schemas.microsoft.com/office/drawing/2014/main" id="{DF77E0FC-DBA2-3EA5-F6C5-B43505E0F22C}"/>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E.05</a:t>
            </a:r>
            <a:endParaRPr sz="4000" dirty="0">
              <a:solidFill>
                <a:srgbClr val="FF9934"/>
              </a:solidFill>
            </a:endParaRPr>
          </a:p>
        </p:txBody>
      </p:sp>
    </p:spTree>
    <p:extLst>
      <p:ext uri="{BB962C8B-B14F-4D97-AF65-F5344CB8AC3E}">
        <p14:creationId xmlns:p14="http://schemas.microsoft.com/office/powerpoint/2010/main" val="966049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8AD8759-6C34-E0FA-4E07-59EE8FF118E3}"/>
            </a:ext>
          </a:extLst>
        </p:cNvPr>
        <p:cNvGrpSpPr/>
        <p:nvPr/>
      </p:nvGrpSpPr>
      <p:grpSpPr>
        <a:xfrm>
          <a:off x="0" y="0"/>
          <a:ext cx="0" cy="0"/>
          <a:chOff x="0" y="0"/>
          <a:chExt cx="0" cy="0"/>
        </a:xfrm>
      </p:grpSpPr>
      <p:pic>
        <p:nvPicPr>
          <p:cNvPr id="8" name="Bildobjekt 7" descr="En bild som visar person, Människoansikte, klädsel, person&#10;&#10;AI-genererat innehåll kan vara felaktigt.">
            <a:extLst>
              <a:ext uri="{FF2B5EF4-FFF2-40B4-BE49-F238E27FC236}">
                <a16:creationId xmlns:a16="http://schemas.microsoft.com/office/drawing/2014/main" id="{67222B99-B23C-2FD9-2745-25F7C25A3A75}"/>
              </a:ext>
            </a:extLst>
          </p:cNvPr>
          <p:cNvPicPr>
            <a:picLocks noChangeAspect="1"/>
          </p:cNvPicPr>
          <p:nvPr/>
        </p:nvPicPr>
        <p:blipFill>
          <a:blip r:embed="rId3"/>
          <a:stretch>
            <a:fillRect/>
          </a:stretch>
        </p:blipFill>
        <p:spPr>
          <a:xfrm>
            <a:off x="7409057" y="2167467"/>
            <a:ext cx="5213872" cy="5213872"/>
          </a:xfrm>
          <a:prstGeom prst="rect">
            <a:avLst/>
          </a:prstGeom>
        </p:spPr>
      </p:pic>
      <p:sp>
        <p:nvSpPr>
          <p:cNvPr id="672" name="Google Shape;672;p17">
            <a:extLst>
              <a:ext uri="{FF2B5EF4-FFF2-40B4-BE49-F238E27FC236}">
                <a16:creationId xmlns:a16="http://schemas.microsoft.com/office/drawing/2014/main" id="{28F3FD7F-2390-29F8-C68B-F3D591E87AE9}"/>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08F90DB8-1F1D-18A4-F7D5-29D3C009159C}"/>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4A4ED8E8-2A2A-FCFA-F346-7EDE75B10578}"/>
              </a:ext>
            </a:extLst>
          </p:cNvPr>
          <p:cNvSpPr txBox="1">
            <a:spLocks noGrp="1"/>
          </p:cNvSpPr>
          <p:nvPr>
            <p:ph type="body" idx="1"/>
          </p:nvPr>
        </p:nvSpPr>
        <p:spPr>
          <a:xfrm>
            <a:off x="652090" y="1804660"/>
            <a:ext cx="10953756" cy="4277445"/>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endParaRPr lang="en-GB" sz="1868" dirty="0"/>
          </a:p>
          <a:p>
            <a:pPr marL="0" indent="0">
              <a:lnSpc>
                <a:spcPct val="100000"/>
              </a:lnSpc>
            </a:pPr>
            <a:endParaRPr lang="en-GB" sz="2133" dirty="0"/>
          </a:p>
          <a:p>
            <a:pPr marL="380990" indent="-380990">
              <a:lnSpc>
                <a:spcPct val="100000"/>
              </a:lnSpc>
              <a:buFont typeface="Wingdings" pitchFamily="2" charset="2"/>
              <a:buChar char="Ø"/>
            </a:pPr>
            <a:r>
              <a:rPr lang="en-GB" sz="2133" dirty="0"/>
              <a:t>Gå igenom den teoretiska bakgrunden</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Fyll i den </a:t>
            </a:r>
            <a:r>
              <a:rPr lang="en-GB" sz="2133" dirty="0" err="1"/>
              <a:t>bifogade</a:t>
            </a:r>
            <a:r>
              <a:rPr lang="en-GB" sz="2133" dirty="0"/>
              <a:t> </a:t>
            </a:r>
            <a:r>
              <a:rPr lang="en-GB" sz="2133" dirty="0" err="1"/>
              <a:t>quizen</a:t>
            </a:r>
            <a:endParaRPr lang="en-GB" sz="2133" dirty="0"/>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Reflektera över och diskutera dina svar</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4677CB0E-1980-E3AB-1DAC-38DC837C42BB}"/>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Quiz 2</a:t>
            </a:r>
          </a:p>
        </p:txBody>
      </p:sp>
      <p:sp>
        <p:nvSpPr>
          <p:cNvPr id="677" name="Google Shape;677;p17">
            <a:extLst>
              <a:ext uri="{FF2B5EF4-FFF2-40B4-BE49-F238E27FC236}">
                <a16:creationId xmlns:a16="http://schemas.microsoft.com/office/drawing/2014/main" id="{0872CB27-F215-0956-A1B4-94B5D93F99B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851274A9-2D0C-9C47-3D4D-AB48C96547B9}"/>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02DA8001-8664-FE99-91DB-C9B63F0E3612}"/>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DA8338F-20C5-09C4-4EAA-C9F6E13B2243}"/>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E9F45653-48D7-02E4-062D-3B16F81A4BAA}"/>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FB0737C6-F231-F4D9-FDAD-CD8F5D9E4FFF}"/>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3C9BC15E-E3E8-90BA-4FEA-02CBA8C98615}"/>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48DE3482-E659-B6CC-68E1-B0042E92DA46}"/>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A78631B9-A6C7-2003-EEE1-AD752F3A3A4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58B8892A-F944-42CF-18DC-462B3CD4A2D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0B832F0-A724-E2A6-932B-AF138E64E4BC}"/>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2349D1D0-513D-B22A-05BD-D1FC8189734D}"/>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74A63084-D7E3-D061-66E3-387A96B63763}"/>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0B198354-9BE3-288C-575F-2A5B9DCCF631}"/>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F6437189-F2A3-4AE7-0A9C-386A91C0145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1D83984C-FC07-82CD-1FC6-8EC0F6FB6013}"/>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617831A9-52EC-00A9-3F67-E293F96E0F6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pic>
        <p:nvPicPr>
          <p:cNvPr id="5" name="Google Shape;362;p63">
            <a:extLst>
              <a:ext uri="{FF2B5EF4-FFF2-40B4-BE49-F238E27FC236}">
                <a16:creationId xmlns:a16="http://schemas.microsoft.com/office/drawing/2014/main" id="{88F60CD3-DCFA-001F-ED5C-529F4BBB9722}"/>
              </a:ext>
            </a:extLst>
          </p:cNvPr>
          <p:cNvPicPr preferRelativeResize="0"/>
          <p:nvPr/>
        </p:nvPicPr>
        <p:blipFill rotWithShape="1">
          <a:blip r:embed="rId4">
            <a:alphaModFix amt="70000"/>
          </a:blip>
          <a:srcRect/>
          <a:stretch/>
        </p:blipFill>
        <p:spPr>
          <a:xfrm>
            <a:off x="-1102231" y="3950005"/>
            <a:ext cx="3797416" cy="3797416"/>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pic>
        <p:nvPicPr>
          <p:cNvPr id="3" name="Google Shape;417;p67">
            <a:extLst>
              <a:ext uri="{FF2B5EF4-FFF2-40B4-BE49-F238E27FC236}">
                <a16:creationId xmlns:a16="http://schemas.microsoft.com/office/drawing/2014/main" id="{879E3940-0B1F-54DA-D1E2-7CD949453762}"/>
              </a:ext>
            </a:extLst>
          </p:cNvPr>
          <p:cNvPicPr preferRelativeResize="0"/>
          <p:nvPr/>
        </p:nvPicPr>
        <p:blipFill rotWithShape="1">
          <a:blip r:embed="rId4">
            <a:alphaModFix amt="70000"/>
          </a:blip>
          <a:srcRect/>
          <a:stretch/>
        </p:blipFill>
        <p:spPr>
          <a:xfrm rot="-3551750">
            <a:off x="9257878" y="4183891"/>
            <a:ext cx="3072445" cy="307244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6" name="Google Shape;421;p67">
            <a:extLst>
              <a:ext uri="{FF2B5EF4-FFF2-40B4-BE49-F238E27FC236}">
                <a16:creationId xmlns:a16="http://schemas.microsoft.com/office/drawing/2014/main" id="{6CB995F6-2589-B8EE-C743-8CDC77ED9FA3}"/>
              </a:ext>
            </a:extLst>
          </p:cNvPr>
          <p:cNvSpPr/>
          <p:nvPr/>
        </p:nvSpPr>
        <p:spPr>
          <a:xfrm>
            <a:off x="7097005" y="1879600"/>
            <a:ext cx="5786587" cy="5786587"/>
          </a:xfrm>
          <a:prstGeom prst="ellipse">
            <a:avLst/>
          </a:prstGeom>
          <a:noFill/>
          <a:ln w="133350" cap="flat" cmpd="sng">
            <a:solidFill>
              <a:srgbClr val="69ADAD"/>
            </a:solidFill>
            <a:prstDash val="solid"/>
            <a:round/>
            <a:headEnd type="none" w="sm" len="sm"/>
            <a:tailEnd type="none" w="sm" len="sm"/>
          </a:ln>
        </p:spPr>
        <p:txBody>
          <a:bodyPr spcFirstLastPara="1" wrap="square" lIns="121901" tIns="60933" rIns="121901" bIns="60933" anchor="ctr" anchorCtr="0">
            <a:noAutofit/>
          </a:bodyPr>
          <a:lstStyle/>
          <a:p>
            <a:pPr algn="ctr"/>
            <a:endParaRPr sz="1868" dirty="0">
              <a:solidFill>
                <a:schemeClr val="lt1"/>
              </a:solidFill>
            </a:endParaRPr>
          </a:p>
        </p:txBody>
      </p:sp>
      <p:sp>
        <p:nvSpPr>
          <p:cNvPr id="2" name="Google Shape;899;p81">
            <a:extLst>
              <a:ext uri="{FF2B5EF4-FFF2-40B4-BE49-F238E27FC236}">
                <a16:creationId xmlns:a16="http://schemas.microsoft.com/office/drawing/2014/main" id="{0AD617BE-58D5-EFB3-DC4E-98616B931F76}"/>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E.06</a:t>
            </a:r>
            <a:endParaRPr sz="4000" dirty="0">
              <a:solidFill>
                <a:srgbClr val="FF9934"/>
              </a:solidFill>
            </a:endParaRPr>
          </a:p>
        </p:txBody>
      </p:sp>
    </p:spTree>
    <p:extLst>
      <p:ext uri="{BB962C8B-B14F-4D97-AF65-F5344CB8AC3E}">
        <p14:creationId xmlns:p14="http://schemas.microsoft.com/office/powerpoint/2010/main" val="3863009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B94A492D-F508-D8B6-B5D8-05C4B14CC7E4}"/>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4E317F4-E5B0-778E-7165-07CF67B15D03}"/>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3" name="Google Shape;673;p17">
            <a:extLst>
              <a:ext uri="{FF2B5EF4-FFF2-40B4-BE49-F238E27FC236}">
                <a16:creationId xmlns:a16="http://schemas.microsoft.com/office/drawing/2014/main" id="{DA27AF25-D2A6-C8ED-A868-2824584E9F4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a:p>
        </p:txBody>
      </p:sp>
      <p:sp>
        <p:nvSpPr>
          <p:cNvPr id="674" name="Google Shape;674;p17">
            <a:extLst>
              <a:ext uri="{FF2B5EF4-FFF2-40B4-BE49-F238E27FC236}">
                <a16:creationId xmlns:a16="http://schemas.microsoft.com/office/drawing/2014/main" id="{9AD41B0F-F739-362E-7B3D-1C035ABEDB75}"/>
              </a:ext>
            </a:extLst>
          </p:cNvPr>
          <p:cNvSpPr txBox="1">
            <a:spLocks noGrp="1"/>
          </p:cNvSpPr>
          <p:nvPr>
            <p:ph type="body" idx="1"/>
          </p:nvPr>
        </p:nvSpPr>
        <p:spPr>
          <a:xfrm>
            <a:off x="478172" y="1722716"/>
            <a:ext cx="11293329" cy="4682481"/>
          </a:xfrm>
          <a:prstGeom prst="rect">
            <a:avLst/>
          </a:prstGeom>
          <a:noFill/>
          <a:ln>
            <a:noFill/>
          </a:ln>
        </p:spPr>
        <p:txBody>
          <a:bodyPr spcFirstLastPara="1" vert="horz" wrap="square" lIns="121901" tIns="121901" rIns="121901" bIns="121901" numCol="2" rtlCol="0" anchor="t" anchorCtr="0">
            <a:noAutofit/>
          </a:bodyPr>
          <a:lstStyle/>
          <a:p>
            <a:pPr marL="0" indent="0">
              <a:lnSpc>
                <a:spcPct val="100000"/>
              </a:lnSpc>
            </a:pPr>
            <a:r>
              <a:rPr lang="en-GB" sz="1868" b="1" dirty="0"/>
              <a:t>Turistnäringen:</a:t>
            </a:r>
          </a:p>
          <a:p>
            <a:pPr marL="380990" indent="-380990">
              <a:lnSpc>
                <a:spcPct val="100000"/>
              </a:lnSpc>
              <a:buFont typeface="Wingdings" pitchFamily="2" charset="2"/>
              <a:buChar char="Ø"/>
            </a:pPr>
            <a:r>
              <a:rPr lang="en-GB" sz="1868" dirty="0"/>
              <a:t>Hur kan besöksnäringen prioritera hållbar utveckling och minimera sin miljömässiga och sociala påverkan?</a:t>
            </a:r>
          </a:p>
          <a:p>
            <a:pPr marL="380990" indent="-380990">
              <a:lnSpc>
                <a:spcPct val="100000"/>
              </a:lnSpc>
              <a:buFont typeface="Wingdings" pitchFamily="2" charset="2"/>
              <a:buChar char="Ø"/>
            </a:pPr>
            <a:r>
              <a:rPr lang="en-GB" sz="1868" dirty="0"/>
              <a:t>Vilka strategier kan turistnäringen implementera för att uppmuntra turister att engagera sig i ansvarsfull turismverksamhet?</a:t>
            </a:r>
          </a:p>
          <a:p>
            <a:pPr marL="380990" indent="-380990">
              <a:lnSpc>
                <a:spcPct val="100000"/>
              </a:lnSpc>
              <a:buFont typeface="Wingdings" pitchFamily="2" charset="2"/>
              <a:buChar char="Ø"/>
            </a:pPr>
            <a:r>
              <a:rPr lang="en-GB" sz="1868" dirty="0"/>
              <a:t>Varför är det viktigt för turistnäringen att investera i hållbar infrastruktur, och hur kan detta gynna värdsamhällena?</a:t>
            </a:r>
          </a:p>
          <a:p>
            <a:pPr marL="380990" indent="-380990">
              <a:lnSpc>
                <a:spcPct val="100000"/>
              </a:lnSpc>
              <a:buFont typeface="Wingdings" pitchFamily="2" charset="2"/>
              <a:buChar char="Ø"/>
            </a:pPr>
            <a:r>
              <a:rPr lang="en-GB" sz="1868" dirty="0"/>
              <a:t>Hur kan turistnäringen effektivt utbilda turister om vikten av hållbara turismmetoder?</a:t>
            </a:r>
          </a:p>
          <a:p>
            <a:pPr marL="0" indent="0">
              <a:lnSpc>
                <a:spcPct val="100000"/>
              </a:lnSpc>
            </a:pPr>
            <a:endParaRPr lang="en-GB" sz="1868" dirty="0"/>
          </a:p>
          <a:p>
            <a:pPr marL="0" indent="0">
              <a:lnSpc>
                <a:spcPct val="100000"/>
              </a:lnSpc>
            </a:pPr>
            <a:endParaRPr lang="en-GB" sz="1868" dirty="0"/>
          </a:p>
          <a:p>
            <a:pPr marL="0" indent="0">
              <a:lnSpc>
                <a:spcPct val="100000"/>
              </a:lnSpc>
            </a:pPr>
            <a:endParaRPr lang="en-GB" sz="1868" dirty="0"/>
          </a:p>
          <a:p>
            <a:pPr marL="0" indent="0">
              <a:lnSpc>
                <a:spcPct val="100000"/>
              </a:lnSpc>
            </a:pPr>
            <a:endParaRPr lang="en-GB" sz="1868" dirty="0"/>
          </a:p>
          <a:p>
            <a:pPr marL="0" indent="0">
              <a:lnSpc>
                <a:spcPct val="100000"/>
              </a:lnSpc>
            </a:pPr>
            <a:endParaRPr lang="en-GB" sz="1868" dirty="0"/>
          </a:p>
          <a:p>
            <a:pPr marL="0" indent="0">
              <a:lnSpc>
                <a:spcPct val="100000"/>
              </a:lnSpc>
            </a:pPr>
            <a:r>
              <a:rPr lang="en-GB" sz="1868" b="1" dirty="0"/>
              <a:t>Resenärer:</a:t>
            </a:r>
          </a:p>
          <a:p>
            <a:pPr marL="380990" indent="-380990">
              <a:lnSpc>
                <a:spcPct val="100000"/>
              </a:lnSpc>
              <a:buFont typeface="Wingdings" pitchFamily="2" charset="2"/>
              <a:buChar char="Ø"/>
            </a:pPr>
            <a:r>
              <a:rPr lang="en-GB" sz="1868" dirty="0"/>
              <a:t>Vilka kriterier kan resenärer använda för att välja boenden, researrangörer och aktiviteter som prioriterar hållbarhet?</a:t>
            </a:r>
          </a:p>
          <a:p>
            <a:pPr marL="380990" indent="-380990">
              <a:lnSpc>
                <a:spcPct val="100000"/>
              </a:lnSpc>
              <a:buFont typeface="Wingdings" pitchFamily="2" charset="2"/>
              <a:buChar char="Ø"/>
            </a:pPr>
            <a:r>
              <a:rPr lang="en-GB" sz="1868" dirty="0"/>
              <a:t>Varför är det viktigt för resenärer att lära sig om och respektera sederna, traditionerna och värderingarna på de platser de besöker?</a:t>
            </a:r>
          </a:p>
          <a:p>
            <a:pPr marL="380990" indent="-380990">
              <a:lnSpc>
                <a:spcPct val="100000"/>
              </a:lnSpc>
              <a:buFont typeface="Wingdings" pitchFamily="2" charset="2"/>
              <a:buChar char="Ø"/>
            </a:pPr>
            <a:r>
              <a:rPr lang="en-GB" sz="1868" dirty="0"/>
              <a:t>Vilka åtgärder kan resenärer vidta för att minimera sitt miljöavtryck när de reser?</a:t>
            </a:r>
          </a:p>
          <a:p>
            <a:pPr marL="380990" indent="-380990">
              <a:lnSpc>
                <a:spcPct val="100000"/>
              </a:lnSpc>
              <a:buFont typeface="Wingdings" pitchFamily="2" charset="2"/>
              <a:buChar char="Ø"/>
            </a:pPr>
            <a:r>
              <a:rPr lang="en-GB" sz="1868" dirty="0"/>
              <a:t>Hur kan resenärer bidra positivt till den ekonomiska utvecklingen i värdsamhällena genom sina köpbeslut?</a:t>
            </a:r>
          </a:p>
          <a:p>
            <a:pPr marL="380990" indent="-380990">
              <a:lnSpc>
                <a:spcPct val="100000"/>
              </a:lnSpc>
              <a:buFont typeface="Wingdings" pitchFamily="2" charset="2"/>
              <a:buChar char="Ø"/>
            </a:pPr>
            <a:r>
              <a:rPr lang="en-GB" sz="1868" dirty="0"/>
              <a:t>På vilka sätt kan resenärer förespråka ansvarsfulla turistmetoder och stödja initiativ som främjar hållbarhet inom turistnäringen?</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0531BF9D-AE0F-A4F4-49CF-A54B00C5B69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Reflektera och diskutera</a:t>
            </a:r>
          </a:p>
        </p:txBody>
      </p:sp>
      <p:sp>
        <p:nvSpPr>
          <p:cNvPr id="677" name="Google Shape;677;p17">
            <a:extLst>
              <a:ext uri="{FF2B5EF4-FFF2-40B4-BE49-F238E27FC236}">
                <a16:creationId xmlns:a16="http://schemas.microsoft.com/office/drawing/2014/main" id="{7D13728D-0CA5-E41F-D809-F34B7475C4D1}"/>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a:solidFill>
                <a:schemeClr val="lt1"/>
              </a:solidFill>
            </a:endParaRPr>
          </a:p>
        </p:txBody>
      </p:sp>
      <p:grpSp>
        <p:nvGrpSpPr>
          <p:cNvPr id="678" name="Google Shape;678;p17">
            <a:extLst>
              <a:ext uri="{FF2B5EF4-FFF2-40B4-BE49-F238E27FC236}">
                <a16:creationId xmlns:a16="http://schemas.microsoft.com/office/drawing/2014/main" id="{BBFF2E95-6A57-29BC-977D-D705DE2CFD6F}"/>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E8A8EF95-191D-71C8-4AAD-3B797442CBA8}"/>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F94D28DA-583B-2C88-1DF9-FF57A6EC921D}"/>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1" name="Google Shape;681;p17">
                <a:extLst>
                  <a:ext uri="{FF2B5EF4-FFF2-40B4-BE49-F238E27FC236}">
                    <a16:creationId xmlns:a16="http://schemas.microsoft.com/office/drawing/2014/main" id="{668F647E-E1FB-7A02-7413-BFEC426499B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sp>
          <p:nvSpPr>
            <p:cNvPr id="682" name="Google Shape;682;p17">
              <a:extLst>
                <a:ext uri="{FF2B5EF4-FFF2-40B4-BE49-F238E27FC236}">
                  <a16:creationId xmlns:a16="http://schemas.microsoft.com/office/drawing/2014/main" id="{50785F63-9174-E4B7-4B13-D46936519987}"/>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3" name="Google Shape;683;p17">
              <a:extLst>
                <a:ext uri="{FF2B5EF4-FFF2-40B4-BE49-F238E27FC236}">
                  <a16:creationId xmlns:a16="http://schemas.microsoft.com/office/drawing/2014/main" id="{4660FCE1-9C0F-7158-452A-98D3F67E9DB8}"/>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94B25BA2-5793-62B8-0628-6BE84479766E}"/>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nvGrpSpPr>
              <p:cNvPr id="685" name="Google Shape;685;p17">
                <a:extLst>
                  <a:ext uri="{FF2B5EF4-FFF2-40B4-BE49-F238E27FC236}">
                    <a16:creationId xmlns:a16="http://schemas.microsoft.com/office/drawing/2014/main" id="{9CF1B8D8-73E8-F6B4-FFE2-320F04161BF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7EE499D2-2791-6A0D-DFCE-877B4FD194C9}"/>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4ABBB095-74E4-AF81-97EB-11B7EE5D6471}"/>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8" name="Google Shape;688;p17">
                    <a:extLst>
                      <a:ext uri="{FF2B5EF4-FFF2-40B4-BE49-F238E27FC236}">
                        <a16:creationId xmlns:a16="http://schemas.microsoft.com/office/drawing/2014/main" id="{CE844516-0AE9-E682-381B-C69FB6053AC1}"/>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89" name="Google Shape;689;p17">
                    <a:extLst>
                      <a:ext uri="{FF2B5EF4-FFF2-40B4-BE49-F238E27FC236}">
                        <a16:creationId xmlns:a16="http://schemas.microsoft.com/office/drawing/2014/main" id="{917086B5-E329-EC54-B644-34A9777C6BFB}"/>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nvGrpSpPr>
                <p:cNvPr id="690" name="Google Shape;690;p17">
                  <a:extLst>
                    <a:ext uri="{FF2B5EF4-FFF2-40B4-BE49-F238E27FC236}">
                      <a16:creationId xmlns:a16="http://schemas.microsoft.com/office/drawing/2014/main" id="{45D6924A-AD08-A496-164A-759616817E9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1ABB3FFF-EF2D-C05E-04DA-FEBFC1A03355}"/>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2" name="Google Shape;692;p17">
                    <a:extLst>
                      <a:ext uri="{FF2B5EF4-FFF2-40B4-BE49-F238E27FC236}">
                        <a16:creationId xmlns:a16="http://schemas.microsoft.com/office/drawing/2014/main" id="{D2DF669E-FCFB-9B0B-A927-0271CC58D3E4}"/>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sp>
                <p:nvSpPr>
                  <p:cNvPr id="693" name="Google Shape;693;p17">
                    <a:extLst>
                      <a:ext uri="{FF2B5EF4-FFF2-40B4-BE49-F238E27FC236}">
                        <a16:creationId xmlns:a16="http://schemas.microsoft.com/office/drawing/2014/main" id="{79F128FC-2A8A-0F4A-B79E-BEA520DA10F6}"/>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a:p>
                </p:txBody>
              </p:sp>
            </p:grpSp>
          </p:grpSp>
        </p:grpSp>
      </p:grpSp>
      <p:sp>
        <p:nvSpPr>
          <p:cNvPr id="2" name="Google Shape;899;p81">
            <a:extLst>
              <a:ext uri="{FF2B5EF4-FFF2-40B4-BE49-F238E27FC236}">
                <a16:creationId xmlns:a16="http://schemas.microsoft.com/office/drawing/2014/main" id="{E53B36FB-D3D1-D7B0-33D8-DCDE1C619CF0}"/>
              </a:ext>
            </a:extLst>
          </p:cNvPr>
          <p:cNvSpPr txBox="1"/>
          <p:nvPr/>
        </p:nvSpPr>
        <p:spPr>
          <a:xfrm>
            <a:off x="62352" y="6216357"/>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E.07</a:t>
            </a:r>
            <a:endParaRPr sz="4000" dirty="0">
              <a:solidFill>
                <a:srgbClr val="FF9934"/>
              </a:solidFill>
            </a:endParaRPr>
          </a:p>
        </p:txBody>
      </p:sp>
    </p:spTree>
    <p:extLst>
      <p:ext uri="{BB962C8B-B14F-4D97-AF65-F5344CB8AC3E}">
        <p14:creationId xmlns:p14="http://schemas.microsoft.com/office/powerpoint/2010/main" val="2206632795"/>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TotalTime>
  <Words>1527</Words>
  <Application>Microsoft Macintosh PowerPoint</Application>
  <PresentationFormat>Bredbild</PresentationFormat>
  <Paragraphs>145</Paragraphs>
  <Slides>14</Slides>
  <Notes>14</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14</vt:i4>
      </vt:variant>
    </vt:vector>
  </HeadingPairs>
  <TitlesOfParts>
    <vt:vector size="21" baseType="lpstr">
      <vt:lpstr>Aptos</vt:lpstr>
      <vt:lpstr>Aptos Display</vt:lpstr>
      <vt:lpstr>Arial</vt:lpstr>
      <vt:lpstr>Calibri</vt:lpstr>
      <vt:lpstr>Montserrat Light</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Moa Nilsson</cp:lastModifiedBy>
  <cp:revision>4</cp:revision>
  <dcterms:created xsi:type="dcterms:W3CDTF">2025-02-03T22:38:38Z</dcterms:created>
  <dcterms:modified xsi:type="dcterms:W3CDTF">2025-04-17T07:16:36Z</dcterms:modified>
</cp:coreProperties>
</file>