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2"/>
  </p:notesMasterIdLst>
  <p:sldIdLst>
    <p:sldId id="256" r:id="rId2"/>
    <p:sldId id="257" r:id="rId3"/>
    <p:sldId id="317" r:id="rId4"/>
    <p:sldId id="299" r:id="rId5"/>
    <p:sldId id="300" r:id="rId6"/>
    <p:sldId id="359" r:id="rId7"/>
    <p:sldId id="329" r:id="rId8"/>
    <p:sldId id="341" r:id="rId9"/>
    <p:sldId id="316" r:id="rId10"/>
    <p:sldId id="337" r:id="rId11"/>
    <p:sldId id="400" r:id="rId12"/>
    <p:sldId id="401" r:id="rId13"/>
    <p:sldId id="332" r:id="rId14"/>
    <p:sldId id="347" r:id="rId15"/>
    <p:sldId id="348" r:id="rId16"/>
    <p:sldId id="349" r:id="rId17"/>
    <p:sldId id="350" r:id="rId18"/>
    <p:sldId id="352" r:id="rId19"/>
    <p:sldId id="355" r:id="rId20"/>
    <p:sldId id="356" r:id="rId21"/>
    <p:sldId id="354" r:id="rId22"/>
    <p:sldId id="357" r:id="rId23"/>
    <p:sldId id="358" r:id="rId24"/>
    <p:sldId id="363" r:id="rId25"/>
    <p:sldId id="364" r:id="rId26"/>
    <p:sldId id="365" r:id="rId27"/>
    <p:sldId id="366" r:id="rId28"/>
    <p:sldId id="421" r:id="rId29"/>
    <p:sldId id="343" r:id="rId30"/>
    <p:sldId id="344" r:id="rId31"/>
    <p:sldId id="340" r:id="rId32"/>
    <p:sldId id="342" r:id="rId33"/>
    <p:sldId id="367" r:id="rId34"/>
    <p:sldId id="368" r:id="rId35"/>
    <p:sldId id="369" r:id="rId36"/>
    <p:sldId id="370" r:id="rId37"/>
    <p:sldId id="372" r:id="rId38"/>
    <p:sldId id="374" r:id="rId39"/>
    <p:sldId id="375" r:id="rId40"/>
    <p:sldId id="377" r:id="rId41"/>
    <p:sldId id="379" r:id="rId42"/>
    <p:sldId id="380" r:id="rId43"/>
    <p:sldId id="384" r:id="rId44"/>
    <p:sldId id="383" r:id="rId45"/>
    <p:sldId id="382" r:id="rId46"/>
    <p:sldId id="381" r:id="rId47"/>
    <p:sldId id="378" r:id="rId48"/>
    <p:sldId id="385" r:id="rId49"/>
    <p:sldId id="394" r:id="rId50"/>
    <p:sldId id="395" r:id="rId51"/>
    <p:sldId id="397" r:id="rId52"/>
    <p:sldId id="281" r:id="rId53"/>
    <p:sldId id="398" r:id="rId54"/>
    <p:sldId id="399" r:id="rId55"/>
    <p:sldId id="402" r:id="rId56"/>
    <p:sldId id="403" r:id="rId57"/>
    <p:sldId id="362" r:id="rId58"/>
    <p:sldId id="404" r:id="rId59"/>
    <p:sldId id="422" r:id="rId60"/>
    <p:sldId id="423" r:id="rId61"/>
    <p:sldId id="424" r:id="rId62"/>
    <p:sldId id="425" r:id="rId63"/>
    <p:sldId id="427" r:id="rId64"/>
    <p:sldId id="414" r:id="rId65"/>
    <p:sldId id="412" r:id="rId66"/>
    <p:sldId id="428" r:id="rId67"/>
    <p:sldId id="429" r:id="rId68"/>
    <p:sldId id="419" r:id="rId69"/>
    <p:sldId id="420" r:id="rId70"/>
    <p:sldId id="336" r:id="rId71"/>
  </p:sldIdLst>
  <p:sldSz cx="9144000" cy="5143500" type="screen16x9"/>
  <p:notesSz cx="6858000" cy="9144000"/>
  <p:embeddedFontLst>
    <p:embeddedFont>
      <p:font typeface="Century Schoolbook" panose="02040604050505020304" pitchFamily="18" charset="0"/>
      <p:regular r:id="rId73"/>
      <p:bold r:id="rId74"/>
      <p:italic r:id="rId75"/>
      <p:boldItalic r:id="rId76"/>
    </p:embeddedFont>
    <p:embeddedFont>
      <p:font typeface="Montserrat" pitchFamily="2" charset="77"/>
      <p:regular r:id="rId77"/>
      <p:bold r:id="rId78"/>
      <p:italic r:id="rId79"/>
      <p:boldItalic r:id="rId80"/>
    </p:embeddedFont>
    <p:embeddedFont>
      <p:font typeface="Montserrat Light" pitchFamily="2" charset="77"/>
      <p:regular r:id="rId81"/>
      <p:bold r:id="rId82"/>
      <p:italic r:id="rId83"/>
      <p:boldItalic r:id="rId84"/>
    </p:embeddedFont>
    <p:embeddedFont>
      <p:font typeface="Roboto" panose="020000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1"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CC4E"/>
    <a:srgbClr val="FFEFDA"/>
    <a:srgbClr val="EBDAED"/>
    <a:srgbClr val="FDFFDC"/>
    <a:srgbClr val="FCFFDB"/>
    <a:srgbClr val="69ADAD"/>
    <a:srgbClr val="6D6E71"/>
    <a:srgbClr val="EBDAEC"/>
    <a:srgbClr val="FF9934"/>
    <a:srgbClr val="58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223"/>
  </p:normalViewPr>
  <p:slideViewPr>
    <p:cSldViewPr snapToGrid="0">
      <p:cViewPr varScale="1">
        <p:scale>
          <a:sx n="118" d="100"/>
          <a:sy n="118" d="100"/>
        </p:scale>
        <p:origin x="208" y="9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112"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11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CBCD1C10-7176-9C33-7AB6-5D09F067228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769FCD9-30BE-E7DD-A77E-FF5534741EA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CB26329-FC12-A50F-094B-9FE3846DB98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9896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CD4FE44-937D-2D77-ECF5-BFC4369D05C6}"/>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2BE2D43-D9E3-8C2E-2A88-DDEB200F3DF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5210C8F-1FEF-482B-3EC4-DBAA4D2DC32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0721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idx="1"/>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9E98820-00CA-AAD3-5C95-FE1A889600E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E82E4BD-B73A-F2DD-E427-12D012AA75E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9E2821F2-7EB8-0710-685E-8A939855D36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6238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995A256B-1986-AA62-E10B-50704479F2B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179D19D2-C674-35F2-6928-0102687453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A73B2F68-07B0-5528-7B85-D840B675B19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3152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46E8C2A-5EB7-D7E9-456A-29E20A43D0B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390B2EA-268A-8FBF-6299-8F042377976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6F61562B-8B0E-87DC-4B6B-CEDFDE0C18D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02667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A0974A0D-C347-CE26-05CB-5D3DBB5BF309}"/>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24AA5CD-716F-E36B-4CBB-0B45B4DB3B6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BC324498-B82D-F277-9FC4-C08ED7A5A8E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2452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842AAB63-CEC2-ED1B-1B67-A19DC452D0F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C107AD1-5C73-1879-60A8-3E0D1E2A2F8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720EC-02F3-3D31-F1CF-6581880FECC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12992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41004137-7B93-BB4C-2358-3BC395F6A19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447E802-A6FE-5A34-26AD-4609792575C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8267AF5-5D9F-F3E2-03AC-5F148D17720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222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39B0F86-91FD-C76A-56F5-FEDB924FE229}"/>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2A55C1F-728E-450A-9B59-DBCB97A1824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46F8AC6-99D8-C029-BD77-4206A4FE2DD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3423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749A524-FBBC-7FE9-0A77-04E4BF89CF98}"/>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E9FF20D-7889-A2C8-0F23-0F114DFAFE7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9B4FE18-8CE1-1C60-2D70-18D496E79C8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17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BC4C9B14-89C4-4395-F7C6-41284D12362C}"/>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003F4C1A-07E0-8546-FBA5-FECC58378B6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63" name="Google Shape;563;p71:notes">
            <a:extLst>
              <a:ext uri="{FF2B5EF4-FFF2-40B4-BE49-F238E27FC236}">
                <a16:creationId xmlns:a16="http://schemas.microsoft.com/office/drawing/2014/main" id="{61A22B3F-69DF-3C20-5FDD-20B30914F25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6002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3ABB7979-B1B2-E483-0DAB-8AEC514BA4D8}"/>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24F55FF2-52D7-C127-D735-13D766E6A5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F71AD58B-D30E-A891-DFF5-D167C86CB8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5424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F3E7B5F0-A527-1159-F2C1-47324DC79B42}"/>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673F24C4-AFC8-F9FE-2061-1B5084F86F0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B46F65C-0A62-1C7E-3A62-A8A9A86531E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89848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idx="1"/>
          </p:nvPr>
        </p:nvSpPr>
        <p:spPr/>
        <p:txBody>
          <a:bodyPr/>
          <a:lstStyle/>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C3906C6-452A-9BEE-5473-81BCC4BF655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85FBED0-9322-6BCD-7771-5B6EAECB388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54DFBF5-3931-B00D-F543-8C52C55FAB9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45377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0B751ED1-F393-5408-F3FB-CF3F67A5B015}"/>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F5A9CE2-26E8-663C-366D-6B7AC768CFA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2CE8455-571D-6A19-661F-88F3F664E04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82597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1386A8-D5EF-3B2C-17BA-7C4DB4B0801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66AD2549-3157-B882-D06B-F5E0A957719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1C7BE3A5-CA50-070A-53F4-7D1085348D3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016115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6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7243D372-223A-6924-66C9-9603D7297F0E}"/>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124D6948-7B15-95CB-11CC-9EF128240D1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063FD023-9B06-A63E-2E48-BF3BB2366D2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0043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BFA815EC-DF46-0171-1CC7-77BD73704016}"/>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7760B0B1-E859-3F82-4434-C687C421443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49" name="Google Shape;1349;p94:notes">
            <a:extLst>
              <a:ext uri="{FF2B5EF4-FFF2-40B4-BE49-F238E27FC236}">
                <a16:creationId xmlns:a16="http://schemas.microsoft.com/office/drawing/2014/main" id="{E840A41D-0943-508C-D854-276CFE34C5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51918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EB57D730-8023-E36E-165D-6744EA5D0899}"/>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14CF642E-2004-B717-2144-B510E70C0BF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C9E6ECD6-E3E2-D937-400F-46154B46A8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39280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7E01B32B-EC47-0677-D087-B2553A7E87A4}"/>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88CAB6DD-284D-1C74-42DD-A17C13EF298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63" name="Google Shape;563;p71:notes">
            <a:extLst>
              <a:ext uri="{FF2B5EF4-FFF2-40B4-BE49-F238E27FC236}">
                <a16:creationId xmlns:a16="http://schemas.microsoft.com/office/drawing/2014/main" id="{B509BEBA-5DA3-CB9A-424F-549CEE7DD12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619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7800AE67-F3BE-C19E-B51C-275A17863CAE}"/>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A6E884F3-6121-EB7A-22B8-9A341B9E9BE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C7FEDB36-8106-29A2-164A-0E8FE96248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36513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086C30E-7A3C-2608-4A04-19FEBF3BEA9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B2A0E5DC-0765-99BE-D2D4-C6B62D23135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EA8857C8-C55C-0980-E189-912968C686B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723633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3EE4A84-7A36-71E2-A4B4-A1C3DD1B656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911C87AF-3E8B-BB98-E789-5DCB11B1762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51316231-8621-54B9-1BB4-39E1D12CA8D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85337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CDF7A4C0-299F-3764-F243-AD52B9E1D325}"/>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94B46A39-E758-D1AD-FCA0-5A713AECBA0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DB4CDBE1-C2F1-EF25-7A43-D24DFC55DDB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36812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B5549C8D-CE6C-EAFC-09A2-2CEE93F67FB3}"/>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09A672C-CDC7-F589-9E06-4AF894E9E32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4F75093A-A8AE-2D79-43A8-1F7B3CA32B4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920970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4C8D8DD-5AA8-F9A3-C2E7-32212B990C9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F76E24B-FF4B-3406-CA2F-44466572882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5077EE0-CF8D-3446-8129-13086533A7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2447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E31803-4581-89C7-CEA5-6D97212BF71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A36859E-A7E0-2C9A-6CA0-E1C79FFE2E8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E36C25B0-73C7-CC61-6C1F-9912B02ADEF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69865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E0142D15-C36F-C20E-8286-0DFDE830A0FE}"/>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C151E592-E393-5588-EA18-DAD634DE2E97}"/>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8F966004-EDAA-DFD2-61C7-39CD99A3AB4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85713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4288B6C-9C61-C0D1-323B-1F076FA896B0}"/>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0045DF8F-7AED-5B38-E126-56CB1E19464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F5466E34-1F11-B553-01CB-45930C291EC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55639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B014C8D-0E54-8478-5AFD-2110CAE8A7DF}"/>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ED5F9E8-1881-76B1-66D9-03F8C8514B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3398D5A1-D792-C883-C656-A3A5432E807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1747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C78BB88B-33D8-36A8-DBCC-C5F1F7EB74D4}"/>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C02B7A2C-F5FF-D4A4-E98A-0CDA652E747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17770E3-2026-E989-095D-A8A8E8923F1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67582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45E97496-042C-0DC0-659C-E14B45013CC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F17EE4EC-CD76-7B71-D9BD-C9F4951B161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D839902E-6CF1-8A8F-CF51-71EF75B86FF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7919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7D45828-81A7-B480-0E24-1E1D7A9E01B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1EA0C99-995F-3D15-CBEE-68F1DC3AAA1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1141047-0CBF-AF6B-B6D1-80C6EA943AD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5318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3D49FD53-8142-ED24-F018-66CF65B039A6}"/>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7F451F7E-4620-915B-42F5-543F3D67190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47C08F1C-0347-0D52-4847-2056FEA6C57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5059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087D5F95-0080-D27F-076C-A7B9B096D6C7}"/>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7BC62ED-344E-5A61-3439-F713271F4DB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469FEF3C-9021-6EE7-71AE-1AA694EF584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87898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66CC3F12-B8EE-338B-927B-43F823BEB6CA}"/>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D1F185E2-D40B-5606-5CDA-7FDBB34608B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E3D5332E-1EB2-9607-3C5B-44EEDB6F674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8902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9CF97F63-637C-3F8E-3F14-6978FA9A1AD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8D122065-B1E3-72FE-EA63-274D52E4DC6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61AC6A8-057F-2BEA-591C-80E4F639810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05891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idx="1"/>
          </p:nvPr>
        </p:nvSpPr>
        <p:spPr/>
        <p:txBody>
          <a:bodyPr/>
          <a:lstStyle/>
          <a:p>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p8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893" name="Google Shape;893;p8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D372886-0D8D-2C57-EB99-79441834696E}"/>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A61970C9-8CA7-8B06-9AE2-9F6F519F677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C4AB36B-FA23-B3E1-33E3-B030770BB03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02996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C9983E5-3F5D-DFBE-B970-6E1DF6C4C504}"/>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ECE3F7F-93D5-BEC5-0909-E7E6E028A1F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6D12E33-AF0A-36DB-AC2B-DDA5E9B68C7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5336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C59FBB0-D146-AF44-1D93-766A094977FB}"/>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FA76CA7-8C19-1480-44EC-15EFD319A1B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ADCDC3EF-FF02-0214-75BD-9D76F37E71B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45008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0F3AA5FC-1C06-EDB3-58EC-FF9B87BBB66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C8C5767-7682-FE3C-1E24-038A50CE5C8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7D1815D-D5E1-ED26-F5B7-7174AB1A415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06093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idx="1"/>
          </p:nvPr>
        </p:nvSpPr>
        <p:spPr/>
        <p:txBody>
          <a:bodyPr/>
          <a:lstStyle/>
          <a:p>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D74CD5DC-87CD-1214-3AA2-3DDEF0D7D1A0}"/>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453DF778-E338-404E-E8E0-F37E2DE110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394103CA-68DB-72AB-0EEA-70C8B0CD21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98644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2EDE877-D740-A946-8136-F1620921805F}"/>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A678222-9BAC-8EE7-9D9D-F817094AE5C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DA98B1F-5687-14F5-42D4-93AB3B52320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3176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16AA398-8FE2-2DA0-B464-7BD4CB3A8630}"/>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FCC70A4A-8043-4072-1DF7-873A70EA14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903D516-F993-5A87-5D70-D893DBFC256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334054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108809C-172B-B1E9-2D32-32B99E6D555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744AC06-617C-36DE-B763-7810A076E81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6840885-8EEA-94B7-F939-88270007D76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12857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B867B2A-7B04-9E1C-B31A-0815F0D8787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C002660-8D7B-B251-630C-C81867E7427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A70DFC3-58E9-7BB9-A2B2-C80619E6927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46209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951ECDD-A7C9-0D63-6879-3004D6EC11A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69630375-8048-204A-793A-9E35F21BA90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CA2DF-56B6-9C6B-A44E-A193F2933F2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42658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A1E42F3-3973-4A71-BC45-A713CC40E5E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BAC062C-E102-4A83-CF05-EDBBA8F1567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63D55AC8-AED2-3E36-4FB2-56EB58BD5C8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3936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108809C-172B-B1E9-2D32-32B99E6D555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744AC06-617C-36DE-B763-7810A076E81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6840885-8EEA-94B7-F939-88270007D76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12857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951ECDD-A7C9-0D63-6879-3004D6EC11A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69630375-8048-204A-793A-9E35F21BA90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CA2DF-56B6-9C6B-A44E-A193F2933F2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42658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A841083-0B1C-9D55-4E50-E2970748787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EF15D76-329A-0F5B-7137-D2204D48547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50910D0-0282-94FC-45F8-9E3401AB4C1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86518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4BEBD56-1B83-FB8D-BF71-796738D6726E}"/>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0CADE8C4-6835-EE6A-2861-2E8A73316F6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2D4F392-C336-9CB5-C7BE-4AEF0B49886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58138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DC92BE38-C296-1779-FA2D-25870B84BDE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2601AB8-69BB-2859-8B37-92425151AB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CA6B3639-2BC6-8175-E694-B2E2C7C40E3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01994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6377B377-5DB9-245E-3A82-94BEADFA5B5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8AEBABA-3F00-ADEB-5965-3EFAEF369CF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7A96F22-0519-5433-BC09-76AF1A3449E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24970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451BA122-6DC3-6B3F-9113-BC9D1283E930}"/>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FEF7088-BDA3-FEB1-43C7-C877D3C55FC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2AF4F049-81CD-DFC9-1CBB-2995023383A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7442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C3173A-86AF-7D2A-655D-F3B732080F4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3C73D14-6148-4789-901E-8401E9FB4C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06C2821-9EBF-7E7D-D9A8-160E414BB3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393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dirty="0">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dirty="0">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dirty="0">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1" name="Google Shape;101;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4" name="Google Shape;104;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6" lvl="0" indent="-304804" algn="l">
              <a:lnSpc>
                <a:spcPct val="115000"/>
              </a:lnSpc>
              <a:spcBef>
                <a:spcPts val="0"/>
              </a:spcBef>
              <a:spcAft>
                <a:spcPts val="0"/>
              </a:spcAft>
              <a:buSzPts val="1200"/>
              <a:buChar char="●"/>
              <a:defRPr sz="1200"/>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105" name="Google Shape;105;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6"/>
        <p:cNvGrpSpPr/>
        <p:nvPr/>
      </p:nvGrpSpPr>
      <p:grpSpPr>
        <a:xfrm>
          <a:off x="0" y="0"/>
          <a:ext cx="0" cy="0"/>
          <a:chOff x="0" y="0"/>
          <a:chExt cx="0" cy="0"/>
        </a:xfrm>
      </p:grpSpPr>
      <p:sp>
        <p:nvSpPr>
          <p:cNvPr id="107" name="Google Shape;107;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8" name="Google Shape;108;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58"/>
          <p:cNvSpPr/>
          <p:nvPr/>
        </p:nvSpPr>
        <p:spPr>
          <a:xfrm>
            <a:off x="4572000" y="-125"/>
            <a:ext cx="4572000" cy="5143500"/>
          </a:xfrm>
          <a:prstGeom prst="rect">
            <a:avLst/>
          </a:prstGeom>
          <a:solidFill>
            <a:schemeClr val="lt2"/>
          </a:solidFill>
          <a:ln>
            <a:noFill/>
          </a:ln>
        </p:spPr>
        <p:txBody>
          <a:bodyPr spcFirstLastPara="1" wrap="square" lIns="91426" tIns="91426" rIns="91426" bIns="91426"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dirty="0">
              <a:solidFill>
                <a:srgbClr val="000000"/>
              </a:solidFill>
              <a:latin typeface="Arial"/>
              <a:ea typeface="Arial"/>
              <a:cs typeface="Arial"/>
              <a:sym typeface="Arial"/>
            </a:endParaRPr>
          </a:p>
        </p:txBody>
      </p:sp>
      <p:sp>
        <p:nvSpPr>
          <p:cNvPr id="111" name="Google Shape;111;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12" name="Google Shape;112;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3" name="Google Shape;113;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6" lvl="0" indent="-342904" algn="l">
              <a:lnSpc>
                <a:spcPct val="115000"/>
              </a:lnSpc>
              <a:spcBef>
                <a:spcPts val="0"/>
              </a:spcBef>
              <a:spcAft>
                <a:spcPts val="0"/>
              </a:spcAft>
              <a:buSzPts val="1800"/>
              <a:buChar char="●"/>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14" name="Google Shape;114;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5"/>
        <p:cNvGrpSpPr/>
        <p:nvPr/>
      </p:nvGrpSpPr>
      <p:grpSpPr>
        <a:xfrm>
          <a:off x="0" y="0"/>
          <a:ext cx="0" cy="0"/>
          <a:chOff x="0" y="0"/>
          <a:chExt cx="0" cy="0"/>
        </a:xfrm>
      </p:grpSpPr>
      <p:sp>
        <p:nvSpPr>
          <p:cNvPr id="116" name="Google Shape;116;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6" lvl="0" indent="-228604" algn="l">
              <a:lnSpc>
                <a:spcPct val="100000"/>
              </a:lnSpc>
              <a:spcBef>
                <a:spcPts val="0"/>
              </a:spcBef>
              <a:spcAft>
                <a:spcPts val="0"/>
              </a:spcAft>
              <a:buSzPts val="1800"/>
              <a:buNone/>
              <a:defRPr/>
            </a:lvl1pPr>
          </a:lstStyle>
          <a:p>
            <a:endParaRPr/>
          </a:p>
        </p:txBody>
      </p:sp>
      <p:sp>
        <p:nvSpPr>
          <p:cNvPr id="117" name="Google Shape;117;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0" name="Google Shape;120;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6" lvl="0" indent="-342904" algn="ctr">
              <a:lnSpc>
                <a:spcPct val="115000"/>
              </a:lnSpc>
              <a:spcBef>
                <a:spcPts val="0"/>
              </a:spcBef>
              <a:spcAft>
                <a:spcPts val="0"/>
              </a:spcAft>
              <a:buSzPts val="1800"/>
              <a:buChar char="●"/>
              <a:defRPr/>
            </a:lvl1pPr>
            <a:lvl2pPr marL="914411" lvl="1" indent="-317504" algn="ctr">
              <a:lnSpc>
                <a:spcPct val="115000"/>
              </a:lnSpc>
              <a:spcBef>
                <a:spcPts val="0"/>
              </a:spcBef>
              <a:spcAft>
                <a:spcPts val="0"/>
              </a:spcAft>
              <a:buSzPts val="1400"/>
              <a:buChar char="○"/>
              <a:defRPr/>
            </a:lvl2pPr>
            <a:lvl3pPr marL="1371617" lvl="2" indent="-317504" algn="ctr">
              <a:lnSpc>
                <a:spcPct val="115000"/>
              </a:lnSpc>
              <a:spcBef>
                <a:spcPts val="0"/>
              </a:spcBef>
              <a:spcAft>
                <a:spcPts val="0"/>
              </a:spcAft>
              <a:buSzPts val="1400"/>
              <a:buChar char="■"/>
              <a:defRPr/>
            </a:lvl3pPr>
            <a:lvl4pPr marL="1828823" lvl="3" indent="-317504" algn="ctr">
              <a:lnSpc>
                <a:spcPct val="115000"/>
              </a:lnSpc>
              <a:spcBef>
                <a:spcPts val="0"/>
              </a:spcBef>
              <a:spcAft>
                <a:spcPts val="0"/>
              </a:spcAft>
              <a:buSzPts val="1400"/>
              <a:buChar char="●"/>
              <a:defRPr/>
            </a:lvl4pPr>
            <a:lvl5pPr marL="2286029" lvl="4" indent="-317504" algn="ctr">
              <a:lnSpc>
                <a:spcPct val="115000"/>
              </a:lnSpc>
              <a:spcBef>
                <a:spcPts val="0"/>
              </a:spcBef>
              <a:spcAft>
                <a:spcPts val="0"/>
              </a:spcAft>
              <a:buSzPts val="1400"/>
              <a:buChar char="○"/>
              <a:defRPr/>
            </a:lvl5pPr>
            <a:lvl6pPr marL="2743234" lvl="5" indent="-317504" algn="ctr">
              <a:lnSpc>
                <a:spcPct val="115000"/>
              </a:lnSpc>
              <a:spcBef>
                <a:spcPts val="0"/>
              </a:spcBef>
              <a:spcAft>
                <a:spcPts val="0"/>
              </a:spcAft>
              <a:buSzPts val="1400"/>
              <a:buChar char="■"/>
              <a:defRPr/>
            </a:lvl6pPr>
            <a:lvl7pPr marL="3200440" lvl="6" indent="-317504" algn="ctr">
              <a:lnSpc>
                <a:spcPct val="115000"/>
              </a:lnSpc>
              <a:spcBef>
                <a:spcPts val="0"/>
              </a:spcBef>
              <a:spcAft>
                <a:spcPts val="0"/>
              </a:spcAft>
              <a:buSzPts val="1400"/>
              <a:buChar char="●"/>
              <a:defRPr/>
            </a:lvl7pPr>
            <a:lvl8pPr marL="3657646" lvl="7" indent="-317504" algn="ctr">
              <a:lnSpc>
                <a:spcPct val="115000"/>
              </a:lnSpc>
              <a:spcBef>
                <a:spcPts val="0"/>
              </a:spcBef>
              <a:spcAft>
                <a:spcPts val="0"/>
              </a:spcAft>
              <a:buSzPts val="1400"/>
              <a:buChar char="○"/>
              <a:defRPr/>
            </a:lvl8pPr>
            <a:lvl9pPr marL="4114851" lvl="8" indent="-317504" algn="ctr">
              <a:lnSpc>
                <a:spcPct val="115000"/>
              </a:lnSpc>
              <a:spcBef>
                <a:spcPts val="0"/>
              </a:spcBef>
              <a:spcAft>
                <a:spcPts val="0"/>
              </a:spcAft>
              <a:buSzPts val="1400"/>
              <a:buChar char="■"/>
              <a:defRPr/>
            </a:lvl9pPr>
          </a:lstStyle>
          <a:p>
            <a:endParaRPr/>
          </a:p>
        </p:txBody>
      </p:sp>
      <p:sp>
        <p:nvSpPr>
          <p:cNvPr id="121" name="Google Shape;121;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62"/>
        <p:cNvGrpSpPr/>
        <p:nvPr/>
      </p:nvGrpSpPr>
      <p:grpSpPr>
        <a:xfrm>
          <a:off x="0" y="0"/>
          <a:ext cx="0" cy="0"/>
          <a:chOff x="0" y="0"/>
          <a:chExt cx="0" cy="0"/>
        </a:xfrm>
      </p:grpSpPr>
      <p:sp>
        <p:nvSpPr>
          <p:cNvPr id="63" name="Google Shape;63;p52"/>
          <p:cNvSpPr txBox="1">
            <a:spLocks noGrp="1"/>
          </p:cNvSpPr>
          <p:nvPr>
            <p:ph type="ftr" idx="11"/>
          </p:nvPr>
        </p:nvSpPr>
        <p:spPr>
          <a:xfrm>
            <a:off x="3108961" y="4783457"/>
            <a:ext cx="2925900" cy="169277"/>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64" name="Google Shape;64;p52"/>
          <p:cNvSpPr txBox="1">
            <a:spLocks noGrp="1"/>
          </p:cNvSpPr>
          <p:nvPr>
            <p:ph type="dt" idx="10"/>
          </p:nvPr>
        </p:nvSpPr>
        <p:spPr>
          <a:xfrm>
            <a:off x="457200" y="4783457"/>
            <a:ext cx="2103001" cy="169277"/>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65" name="Google Shape;65;p52"/>
          <p:cNvSpPr txBox="1">
            <a:spLocks noGrp="1"/>
          </p:cNvSpPr>
          <p:nvPr>
            <p:ph type="sldNum" idx="12"/>
          </p:nvPr>
        </p:nvSpPr>
        <p:spPr>
          <a:xfrm>
            <a:off x="4466365" y="4741246"/>
            <a:ext cx="210000" cy="161711"/>
          </a:xfrm>
          <a:prstGeom prst="rect">
            <a:avLst/>
          </a:prstGeom>
          <a:noFill/>
          <a:ln>
            <a:noFill/>
          </a:ln>
        </p:spPr>
        <p:txBody>
          <a:bodyPr spcFirstLastPara="1" wrap="square" lIns="0" tIns="0" rIns="0" bIns="0" anchor="t" anchorCtr="0">
            <a:spAutoFit/>
          </a:bodyPr>
          <a:lstStyle>
            <a:lvl1pPr marL="25401" marR="0" lvl="0"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1pPr>
            <a:lvl2pPr marL="25401" marR="0" lvl="1"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2pPr>
            <a:lvl3pPr marL="25401" marR="0" lvl="2"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3pPr>
            <a:lvl4pPr marL="25401" marR="0" lvl="3"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4pPr>
            <a:lvl5pPr marL="25401" marR="0" lvl="4"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5pPr>
            <a:lvl6pPr marL="25401" marR="0" lvl="5"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6pPr>
            <a:lvl7pPr marL="25401" marR="0" lvl="6"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7pPr>
            <a:lvl8pPr marL="25401" marR="0" lvl="7"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8pPr>
            <a:lvl9pPr marL="25401" marR="0" lvl="8"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9pPr>
          </a:lstStyle>
          <a:p>
            <a:fld id="{00000000-1234-1234-1234-123412341234}" type="slidenum">
              <a:rPr lang="it" smtClean="0"/>
              <a:pPr/>
              <a:t>‹#›</a:t>
            </a:fld>
            <a:endParaRPr lang="it" dirty="0"/>
          </a:p>
        </p:txBody>
      </p:sp>
    </p:spTree>
    <p:extLst>
      <p:ext uri="{BB962C8B-B14F-4D97-AF65-F5344CB8AC3E}">
        <p14:creationId xmlns:p14="http://schemas.microsoft.com/office/powerpoint/2010/main" val="2282315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1465792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a:t>
            </a:fld>
            <a:endParaRPr sz="1600" b="0" i="0" u="none" strike="noStrike" cap="none" dirty="0">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dirty="0">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6"/>
        <p:cNvGrpSpPr/>
        <p:nvPr/>
      </p:nvGrpSpPr>
      <p:grpSpPr>
        <a:xfrm>
          <a:off x="0" y="0"/>
          <a:ext cx="0" cy="0"/>
          <a:chOff x="0" y="0"/>
          <a:chExt cx="0" cy="0"/>
        </a:xfrm>
      </p:grpSpPr>
      <p:sp>
        <p:nvSpPr>
          <p:cNvPr id="67" name="Google Shape;67;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endParaRPr sz="1051" b="0" i="0" u="none" strike="noStrike" cap="none" dirty="0">
              <a:solidFill>
                <a:schemeClr val="lt1"/>
              </a:solidFill>
              <a:latin typeface="Arial"/>
              <a:ea typeface="Arial"/>
              <a:cs typeface="Arial"/>
              <a:sym typeface="Arial"/>
            </a:endParaRPr>
          </a:p>
        </p:txBody>
      </p:sp>
      <p:cxnSp>
        <p:nvCxnSpPr>
          <p:cNvPr id="68" name="Google Shape;68;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9" name="Google Shape;69;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1" name="Google Shape;71;p99"/>
          <p:cNvSpPr>
            <a:spLocks noGrp="1"/>
          </p:cNvSpPr>
          <p:nvPr>
            <p:ph type="pic" idx="3"/>
          </p:nvPr>
        </p:nvSpPr>
        <p:spPr>
          <a:xfrm>
            <a:off x="293702" y="1"/>
            <a:ext cx="2567372" cy="1459311"/>
          </a:xfrm>
          <a:prstGeom prst="rect">
            <a:avLst/>
          </a:prstGeom>
          <a:solidFill>
            <a:srgbClr val="F2F2F2"/>
          </a:solidFill>
          <a:ln>
            <a:noFill/>
          </a:ln>
        </p:spPr>
      </p:sp>
      <p:sp>
        <p:nvSpPr>
          <p:cNvPr id="72" name="Google Shape;72;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3" name="Google Shape;73;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4" name="Google Shape;74;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5"/>
        <p:cNvGrpSpPr/>
        <p:nvPr/>
      </p:nvGrpSpPr>
      <p:grpSpPr>
        <a:xfrm>
          <a:off x="0" y="0"/>
          <a:ext cx="0" cy="0"/>
          <a:chOff x="0" y="0"/>
          <a:chExt cx="0" cy="0"/>
        </a:xfrm>
      </p:grpSpPr>
      <p:sp>
        <p:nvSpPr>
          <p:cNvPr id="76" name="Google Shape;76;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sp>
        <p:nvSpPr>
          <p:cNvPr id="77" name="Google Shape;77;p100"/>
          <p:cNvSpPr>
            <a:spLocks noGrp="1"/>
          </p:cNvSpPr>
          <p:nvPr>
            <p:ph type="pic" idx="2"/>
          </p:nvPr>
        </p:nvSpPr>
        <p:spPr>
          <a:xfrm>
            <a:off x="26749" y="182167"/>
            <a:ext cx="5681716" cy="3248416"/>
          </a:xfrm>
          <a:prstGeom prst="rect">
            <a:avLst/>
          </a:prstGeom>
          <a:solidFill>
            <a:srgbClr val="F2F2F2"/>
          </a:solidFill>
          <a:ln>
            <a:noFill/>
          </a:ln>
        </p:spPr>
      </p:sp>
      <p:cxnSp>
        <p:nvCxnSpPr>
          <p:cNvPr id="78" name="Google Shape;78;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9" name="Google Shape;79;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0" name="Google Shape;80;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1" name="Google Shape;81;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2" name="Google Shape;82;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83"/>
        <p:cNvGrpSpPr/>
        <p:nvPr/>
      </p:nvGrpSpPr>
      <p:grpSpPr>
        <a:xfrm>
          <a:off x="0" y="0"/>
          <a:ext cx="0" cy="0"/>
          <a:chOff x="0" y="0"/>
          <a:chExt cx="0" cy="0"/>
        </a:xfrm>
      </p:grpSpPr>
      <p:sp>
        <p:nvSpPr>
          <p:cNvPr id="84" name="Google Shape;84;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cxnSp>
        <p:nvCxnSpPr>
          <p:cNvPr id="85" name="Google Shape;85;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6" name="Google Shape;86;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6" lvl="0" indent="-228604"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7" name="Google Shape;87;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8" name="Google Shape;88;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9" name="Google Shape;89;p101"/>
          <p:cNvSpPr>
            <a:spLocks noGrp="1"/>
          </p:cNvSpPr>
          <p:nvPr>
            <p:ph type="pic" idx="4"/>
          </p:nvPr>
        </p:nvSpPr>
        <p:spPr>
          <a:xfrm>
            <a:off x="3" y="111340"/>
            <a:ext cx="6072887" cy="3349922"/>
          </a:xfrm>
          <a:prstGeom prst="rect">
            <a:avLst/>
          </a:prstGeom>
          <a:solidFill>
            <a:srgbClr val="F2F2F2"/>
          </a:solidFill>
          <a:ln>
            <a:noFill/>
          </a:ln>
        </p:spPr>
      </p:sp>
      <p:sp>
        <p:nvSpPr>
          <p:cNvPr id="90" name="Google Shape;90;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sp>
        <p:nvSpPr>
          <p:cNvPr id="92" name="Google Shape;92;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3" name="Google Shape;93;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6" name="Google Shape;96;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7" name="Google Shape;97;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8" name="Google Shape;98;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dirty="0"/>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dirty="0">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10" Type="http://schemas.openxmlformats.org/officeDocument/2006/relationships/image" Target="../media/image12.jpg"/><Relationship Id="rId4" Type="http://schemas.openxmlformats.org/officeDocument/2006/relationships/image" Target="../media/image7.jpg"/><Relationship Id="rId9" Type="http://schemas.openxmlformats.org/officeDocument/2006/relationships/image" Target="../media/image11.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xsB5ci-rgGg"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innerdevelopmentgoals.org/framework/" TargetMode="External"/><Relationship Id="rId4" Type="http://schemas.openxmlformats.org/officeDocument/2006/relationships/hyperlink" Target="https://drive.google.com/file/d/1nM6eyTc_cr9_kLJAWYrkHTShlhgU9fXD/edi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17.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www.ecohealthforyouth.com</a:t>
            </a:r>
            <a:endParaRPr dirty="0"/>
          </a:p>
        </p:txBody>
      </p:sp>
      <p:sp>
        <p:nvSpPr>
          <p:cNvPr id="127" name="Google Shape;127;p61"/>
          <p:cNvSpPr txBox="1">
            <a:spLocks noGrp="1"/>
          </p:cNvSpPr>
          <p:nvPr>
            <p:ph type="body" idx="3"/>
          </p:nvPr>
        </p:nvSpPr>
        <p:spPr>
          <a:xfrm>
            <a:off x="4932687" y="3326447"/>
            <a:ext cx="3817474" cy="523015"/>
          </a:xfrm>
          <a:prstGeom prst="rect">
            <a:avLst/>
          </a:prstGeom>
          <a:noFill/>
          <a:ln>
            <a:noFill/>
          </a:ln>
        </p:spPr>
        <p:txBody>
          <a:bodyPr spcFirstLastPara="1" wrap="square" lIns="91426" tIns="91426" rIns="91426" bIns="91426" anchor="t" anchorCtr="0">
            <a:noAutofit/>
          </a:bodyPr>
          <a:lstStyle/>
          <a:p>
            <a:pPr marL="0" indent="0" algn="r">
              <a:lnSpc>
                <a:spcPct val="80400"/>
              </a:lnSpc>
            </a:pPr>
            <a:r>
              <a:rPr lang="it" sz="4000" dirty="0">
                <a:latin typeface="Calibri"/>
                <a:ea typeface="Calibri"/>
                <a:cs typeface="Calibri"/>
                <a:sym typeface="Calibri"/>
              </a:rPr>
              <a:t>2. Min Karriär och Ekoturism</a:t>
            </a:r>
            <a:endParaRPr sz="4000" dirty="0"/>
          </a:p>
        </p:txBody>
      </p:sp>
      <p:pic>
        <p:nvPicPr>
          <p:cNvPr id="128" name="Google Shape;128;p61"/>
          <p:cNvPicPr preferRelativeResize="0"/>
          <p:nvPr/>
        </p:nvPicPr>
        <p:blipFill rotWithShape="1">
          <a:blip r:embed="rId3">
            <a:alphaModFix amt="70000"/>
          </a:blip>
          <a:srcRect/>
          <a:stretch/>
        </p:blipFill>
        <p:spPr>
          <a:xfrm rot="-1061930" flipH="1">
            <a:off x="6908511" y="52694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130" name="Google Shape;130;p61" descr="A logo for a company&#10;&#10;Description automatically generated"/>
          <p:cNvPicPr preferRelativeResize="0"/>
          <p:nvPr/>
        </p:nvPicPr>
        <p:blipFill rotWithShape="1">
          <a:blip r:embed="rId4">
            <a:alphaModFix/>
          </a:blip>
          <a:srcRect t="24726" b="25196"/>
          <a:stretch/>
        </p:blipFill>
        <p:spPr>
          <a:xfrm>
            <a:off x="7951" y="169370"/>
            <a:ext cx="4183332" cy="1396626"/>
          </a:xfrm>
          <a:prstGeom prst="rect">
            <a:avLst/>
          </a:prstGeom>
          <a:noFill/>
          <a:ln>
            <a:noFill/>
          </a:ln>
        </p:spPr>
      </p:pic>
      <p:pic>
        <p:nvPicPr>
          <p:cNvPr id="5" name="Platshållare för bild 4" descr="En bild som visar person, bärbar dator, klädsel, Människoansikte&#10;&#10;AI-genererat innehåll kan vara felaktigt.">
            <a:extLst>
              <a:ext uri="{FF2B5EF4-FFF2-40B4-BE49-F238E27FC236}">
                <a16:creationId xmlns:a16="http://schemas.microsoft.com/office/drawing/2014/main" id="{12657732-EB68-D888-2D26-0F4283A16EC7}"/>
              </a:ext>
            </a:extLst>
          </p:cNvPr>
          <p:cNvPicPr>
            <a:picLocks noGrp="1" noChangeAspect="1"/>
          </p:cNvPicPr>
          <p:nvPr>
            <p:ph type="pic" idx="2"/>
          </p:nvPr>
        </p:nvPicPr>
        <p:blipFill>
          <a:blip r:embed="rId5"/>
          <a:srcRect t="8789" b="8789"/>
          <a:stretch>
            <a:fillRect/>
          </a:stretch>
        </p:blip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89425AB0-D2EA-3B2F-6495-3EDBFD3B3985}"/>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701CA31B-21B3-D09B-AC65-6FA93D7D0D2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0025E0EF-76B4-6D2D-1719-8CBA14624E9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1775495-2088-EC93-3DE3-04783917D672}"/>
              </a:ext>
            </a:extLst>
          </p:cNvPr>
          <p:cNvSpPr txBox="1">
            <a:spLocks noGrp="1"/>
          </p:cNvSpPr>
          <p:nvPr>
            <p:ph type="body" idx="1"/>
          </p:nvPr>
        </p:nvSpPr>
        <p:spPr>
          <a:xfrm>
            <a:off x="489068" y="1379280"/>
            <a:ext cx="7949695" cy="3050636"/>
          </a:xfrm>
          <a:prstGeom prst="rect">
            <a:avLst/>
          </a:prstGeom>
          <a:noFill/>
          <a:ln>
            <a:noFill/>
          </a:ln>
        </p:spPr>
        <p:txBody>
          <a:bodyPr spcFirstLastPara="1" wrap="square" lIns="91426" tIns="91426" rIns="91426" bIns="91426" anchor="t" anchorCtr="0">
            <a:normAutofit fontScale="77500" lnSpcReduction="20000"/>
          </a:bodyPr>
          <a:lstStyle/>
          <a:p>
            <a:pPr marL="514352" indent="-285750" algn="l">
              <a:buFont typeface="Wingdings" pitchFamily="2" charset="2"/>
              <a:buChar char="Ø"/>
            </a:pPr>
            <a:r>
              <a:rPr lang="sv-SE" sz="1900" i="0" u="none" strike="noStrike" dirty="0" err="1">
                <a:effectLst/>
                <a:latin typeface="Calibri" panose="020F0502020204030204" pitchFamily="34" charset="0"/>
                <a:cs typeface="Calibri" panose="020F0502020204030204" pitchFamily="34" charset="0"/>
              </a:rPr>
              <a:t>Vem kan du nå ut till för värdefulla insikter om dig själv? </a:t>
            </a:r>
            <a:r>
              <a:rPr lang="sv-SE" sz="1900" i="0" u="none" strike="noStrike" dirty="0">
                <a:effectLst/>
                <a:latin typeface="Calibri" panose="020F0502020204030204" pitchFamily="34" charset="0"/>
                <a:cs typeface="Calibri" panose="020F0502020204030204" pitchFamily="34" charset="0"/>
              </a:rPr>
              <a:t>Vilka vänner, familjemedlemmar, mentorer eller kollegor känner dig tillräckligt väl för att ge genomtänkta perspektiv på dina styrkor och intressen? </a:t>
            </a:r>
            <a:r>
              <a:rPr lang="sv-SE" sz="1900" i="0" u="none" strike="noStrike" dirty="0" err="1">
                <a:effectLst/>
                <a:latin typeface="Calibri" panose="020F0502020204030204" pitchFamily="34" charset="0"/>
                <a:cs typeface="Calibri" panose="020F0502020204030204" pitchFamily="34" charset="0"/>
              </a:rPr>
              <a:t>Hur kan du involvera dem i din resa?</a:t>
            </a:r>
          </a:p>
          <a:p>
            <a:pPr marL="514352" indent="-285750" algn="l">
              <a:buFont typeface="Wingdings" pitchFamily="2" charset="2"/>
              <a:buChar char="Ø"/>
            </a:pPr>
            <a:endParaRPr lang="sv-SE" sz="1900" dirty="0">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i="0" u="none" strike="noStrike" dirty="0" err="1">
                <a:effectLst/>
                <a:latin typeface="Calibri" panose="020F0502020204030204" pitchFamily="34" charset="0"/>
                <a:cs typeface="Calibri" panose="020F0502020204030204" pitchFamily="34" charset="0"/>
              </a:rPr>
              <a:t>Hur kan du ta till dig och agera på feedback från andra? Är du öppen för att lyssna på andras observationer? Hur kommer du att integrera deras insikter i din självreflektionsprocess?</a:t>
            </a:r>
          </a:p>
          <a:p>
            <a:pPr marL="514352" indent="-285750" algn="l">
              <a:buFont typeface="Wingdings" pitchFamily="2" charset="2"/>
              <a:buChar char="Ø"/>
            </a:pPr>
            <a:endParaRPr lang="sv-SE" sz="1900" i="0" u="none" strike="noStrike" dirty="0">
              <a:effectLst/>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i="0" u="none" strike="noStrike" dirty="0" err="1">
                <a:effectLst/>
                <a:latin typeface="Calibri" panose="020F0502020204030204" pitchFamily="34" charset="0"/>
                <a:cs typeface="Calibri" panose="020F0502020204030204" pitchFamily="34" charset="0"/>
              </a:rPr>
              <a:t>Vilka nya intressen eller möjligheter är du villig att utforska? Är du öppen för att låta din Ikigai utvecklas med tiden? </a:t>
            </a:r>
            <a:r>
              <a:rPr lang="sv-SE" sz="1900" i="0" u="none" strike="noStrike" dirty="0">
                <a:effectLst/>
                <a:latin typeface="Calibri" panose="020F0502020204030204" pitchFamily="34" charset="0"/>
                <a:cs typeface="Calibri" panose="020F0502020204030204" pitchFamily="34" charset="0"/>
              </a:rPr>
              <a:t>Hur kan du förbli flexibel och justera din riktning när dina intressen och mål förändras?</a:t>
            </a:r>
          </a:p>
          <a:p>
            <a:pPr marL="514352" indent="-285750" algn="l">
              <a:buFont typeface="Wingdings" pitchFamily="2" charset="2"/>
              <a:buChar char="Ø"/>
            </a:pPr>
            <a:endParaRPr lang="sv-SE" sz="1900" i="0" u="none" strike="noStrike" dirty="0">
              <a:effectLst/>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i="0" u="none" strike="noStrike" dirty="0">
                <a:effectLst/>
                <a:latin typeface="Calibri" panose="020F0502020204030204" pitchFamily="34" charset="0"/>
                <a:cs typeface="Calibri" panose="020F0502020204030204" pitchFamily="34" charset="0"/>
              </a:rPr>
              <a:t>Vilka påminnelser kan hjälpa dig att bibehålla din känsla av mening och fokus? </a:t>
            </a:r>
            <a:r>
              <a:rPr lang="sv-SE" sz="1900" i="0" u="none" strike="noStrike" dirty="0" err="1">
                <a:effectLst/>
                <a:latin typeface="Calibri" panose="020F0502020204030204" pitchFamily="34" charset="0"/>
                <a:cs typeface="Calibri" panose="020F0502020204030204" pitchFamily="34" charset="0"/>
              </a:rPr>
              <a:t>Kan visuella ledtrådar eller symboler som representerar din Ikigai hjälpa till att motivera dig? </a:t>
            </a:r>
            <a:r>
              <a:rPr lang="sv-SE" sz="1900" i="0" u="none" strike="noStrike" dirty="0">
                <a:effectLst/>
                <a:latin typeface="Calibri" panose="020F0502020204030204" pitchFamily="34" charset="0"/>
                <a:cs typeface="Calibri" panose="020F0502020204030204" pitchFamily="34" charset="0"/>
              </a:rPr>
              <a:t>Var skulle du placera dem för att se till att de är synliga i vardagen?</a:t>
            </a:r>
          </a:p>
          <a:p>
            <a:pPr algn="l"/>
            <a:endParaRPr lang="sv-SE" sz="1600" b="1" i="0" u="none" strike="noStrike" dirty="0">
              <a:solidFill>
                <a:srgbClr val="000000"/>
              </a:solidFill>
              <a:effectLst/>
              <a:latin typeface="Calibri" panose="020F0502020204030204" pitchFamily="34" charset="0"/>
              <a:cs typeface="Calibri" panose="020F0502020204030204" pitchFamily="34" charset="0"/>
            </a:endParaRPr>
          </a:p>
        </p:txBody>
      </p:sp>
      <p:sp>
        <p:nvSpPr>
          <p:cNvPr id="675" name="Google Shape;675;p17">
            <a:extLst>
              <a:ext uri="{FF2B5EF4-FFF2-40B4-BE49-F238E27FC236}">
                <a16:creationId xmlns:a16="http://schemas.microsoft.com/office/drawing/2014/main" id="{3054A497-6DED-20A4-8751-FBFECB2A929A}"/>
              </a:ext>
            </a:extLst>
          </p:cNvPr>
          <p:cNvSpPr txBox="1">
            <a:spLocks noGrp="1"/>
          </p:cNvSpPr>
          <p:nvPr>
            <p:ph type="body" idx="2"/>
          </p:nvPr>
        </p:nvSpPr>
        <p:spPr>
          <a:xfrm>
            <a:off x="1315113" y="391463"/>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2E36024B-1376-A126-7159-D51810C35247}"/>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6D6302AE-9D53-E5D0-AE6E-095ACF3D4DC3}"/>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A5E8163-5AE2-0C21-AB69-AA3E10B03F1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B1DFCD1-2131-BE1C-5C3B-8F8AADC58ED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4B55EB2-933D-61D9-2F5F-6F245065426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4785D9D6-FD0A-4180-F35C-D6CD491665D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ED87B492-A802-AD8C-6333-7118A091965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08ACED1-2960-992F-1641-68AED46B955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7A965FF-6E8C-6C80-82DF-4F92FA94BE2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80D8FB1-2225-ABD9-711D-0E5FE8F57C7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0F434D76-9020-762C-B38C-3B251FB25B37}"/>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C242C8B-B15A-6013-D2D9-F1A246739F0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3AB6980-964B-4AA8-73DB-D8AA6DE3BCA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78B4124B-2644-7E9A-6E10-B7BB3BC55DB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8C7281C-FB19-7AF5-0613-5494639945E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7B8866D-A62C-64EB-1922-0B80CD1D2AF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F087328F-20CF-6FA3-22AF-0C9D0CB550BA}"/>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3862CE5-2B9F-4DB4-9BC6-A74AC4214A69}"/>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Tree>
    <p:extLst>
      <p:ext uri="{BB962C8B-B14F-4D97-AF65-F5344CB8AC3E}">
        <p14:creationId xmlns:p14="http://schemas.microsoft.com/office/powerpoint/2010/main" val="3183594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731409F-C278-3383-6B27-C63133665945}"/>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939EF291-A4AC-4AC0-7250-A46F03D35FC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0CCF728F-9101-E9FA-6D12-D9E7EAB912C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E95E0DDD-FCBB-5BB0-9E01-C95E3670D8CD}"/>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Baserat på övningen på föregående bild, vilka är dina tre viktigaste reflektioner hittills?</a:t>
            </a:r>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0CA3A998-4035-9612-78FD-A794B2BD062B}"/>
              </a:ext>
            </a:extLst>
          </p:cNvPr>
          <p:cNvSpPr txBox="1">
            <a:spLocks noGrp="1"/>
          </p:cNvSpPr>
          <p:nvPr>
            <p:ph type="body" idx="2"/>
          </p:nvPr>
        </p:nvSpPr>
        <p:spPr>
          <a:xfrm>
            <a:off x="1315113" y="400890"/>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8A8D6618-1A36-B871-E446-0970114F3C6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79541B8-C27D-0B2F-0607-86917F420B53}"/>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4835BEAA-71C3-8679-A8BB-774844E871CE}"/>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20DEE4D-3377-87A5-1901-0FA7E54A6CA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DD8093F6-39A6-FA93-669F-9F7514691FA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9C3EF7B0-836A-E112-3618-620E7EA66736}"/>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351062E5-829C-67D7-9E51-6DAFD5CB254A}"/>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BCA76542-ADFA-7BBA-BFB0-85F29EF8A5D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940AEB11-0B2F-7DFA-D425-6E3BA55F463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CE8BB22-34FA-99F2-E5E2-5D1C58AE667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3EF3846-21B7-7CF6-0053-1162A9C18D6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D03C9054-06A8-B3A7-0953-BB06C648868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86CD61E0-BA3A-55D6-00F7-855B2706A69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7380ED6-05F3-D4B2-45C6-0EAC72EA810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D6F3076-FD9E-1083-9C5A-0D0983139A9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216020C5-3C40-6327-921E-DCBF38E9453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870561A-EB81-65F3-7F27-5BF381165D9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69D2BD1D-C2C8-BF7A-0CC4-9E2BC231CA9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Tree>
    <p:extLst>
      <p:ext uri="{BB962C8B-B14F-4D97-AF65-F5344CB8AC3E}">
        <p14:creationId xmlns:p14="http://schemas.microsoft.com/office/powerpoint/2010/main" val="134298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8295291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3D550C7A-CF01-69D3-8CB8-D14E6AFF7209}"/>
              </a:ext>
            </a:extLst>
          </p:cNvPr>
          <p:cNvSpPr>
            <a:spLocks noGrp="1"/>
          </p:cNvSpPr>
          <p:nvPr>
            <p:ph type="body" idx="1"/>
          </p:nvPr>
        </p:nvSpPr>
        <p:spPr>
          <a:xfrm>
            <a:off x="544390" y="1516694"/>
            <a:ext cx="4027610" cy="2887439"/>
          </a:xfrm>
        </p:spPr>
        <p:txBody>
          <a:bodyPr>
            <a:normAutofit/>
          </a:bodyPr>
          <a:lstStyle/>
          <a:p>
            <a:pPr rtl="0"/>
            <a:r>
              <a:rPr lang="sv-SE" sz="1600" b="0" i="0" u="none" strike="noStrike" dirty="0" err="1">
                <a:effectLst/>
                <a:latin typeface="Calibri" panose="020F0502020204030204" pitchFamily="34" charset="0"/>
                <a:cs typeface="Calibri" panose="020F0502020204030204" pitchFamily="34" charset="0"/>
              </a:rPr>
              <a:t>Ikigai</a:t>
            </a:r>
            <a:r>
              <a:rPr lang="sv-SE" sz="1600" b="0" i="0" u="none" strike="noStrike" dirty="0">
                <a:effectLst/>
                <a:latin typeface="Calibri" panose="020F0502020204030204" pitchFamily="34" charset="0"/>
                <a:cs typeface="Calibri" panose="020F0502020204030204" pitchFamily="34" charset="0"/>
              </a:rPr>
              <a:t> betyder ungefär "en anledning att</a:t>
            </a:r>
          </a:p>
          <a:p>
            <a:pPr rtl="0"/>
            <a:r>
              <a:rPr lang="sv-SE" sz="1600" b="0" i="0" u="none" strike="noStrike" dirty="0">
                <a:effectLst/>
                <a:latin typeface="Calibri" panose="020F0502020204030204" pitchFamily="34" charset="0"/>
                <a:cs typeface="Calibri" panose="020F0502020204030204" pitchFamily="34" charset="0"/>
              </a:rPr>
              <a:t>vara" eller "en anledning att vakna på</a:t>
            </a:r>
          </a:p>
          <a:p>
            <a:pPr rtl="0"/>
            <a:r>
              <a:rPr lang="sv-SE" sz="1600" b="0" i="0" u="none" strike="noStrike" dirty="0">
                <a:effectLst/>
                <a:latin typeface="Calibri" panose="020F0502020204030204" pitchFamily="34" charset="0"/>
                <a:cs typeface="Calibri" panose="020F0502020204030204" pitchFamily="34" charset="0"/>
              </a:rPr>
              <a:t>morgonen". Det beskrivs ofta som</a:t>
            </a:r>
          </a:p>
          <a:p>
            <a:pPr rtl="0"/>
            <a:r>
              <a:rPr lang="sv-SE" sz="1600" b="0" i="0" u="none" strike="noStrike" dirty="0">
                <a:effectLst/>
                <a:latin typeface="Calibri" panose="020F0502020204030204" pitchFamily="34" charset="0"/>
                <a:cs typeface="Calibri" panose="020F0502020204030204" pitchFamily="34" charset="0"/>
              </a:rPr>
              <a:t>skärningspunkten mellan fyra element:</a:t>
            </a:r>
          </a:p>
          <a:p>
            <a:pPr rtl="0"/>
            <a:endParaRPr lang="sv-SE" sz="1600" dirty="0">
              <a:latin typeface="Calibri" panose="020F0502020204030204" pitchFamily="34" charset="0"/>
              <a:cs typeface="Calibri" panose="020F0502020204030204" pitchFamily="34" charset="0"/>
            </a:endParaRPr>
          </a:p>
          <a:p>
            <a:pPr rtl="0"/>
            <a:r>
              <a:rPr lang="sv-SE" sz="1600" i="0" u="none" strike="noStrike" dirty="0">
                <a:effectLst/>
                <a:latin typeface="Calibri" panose="020F0502020204030204" pitchFamily="34" charset="0"/>
                <a:cs typeface="Calibri" panose="020F0502020204030204" pitchFamily="34" charset="0"/>
              </a:rPr>
              <a:t>1. Vad du älskar (din passion)</a:t>
            </a:r>
          </a:p>
          <a:p>
            <a:pPr rtl="0"/>
            <a:r>
              <a:rPr lang="sv-SE" sz="1600" i="0" u="none" strike="noStrike" dirty="0">
                <a:effectLst/>
                <a:latin typeface="Calibri" panose="020F0502020204030204" pitchFamily="34" charset="0"/>
                <a:cs typeface="Calibri" panose="020F0502020204030204" pitchFamily="34" charset="0"/>
              </a:rPr>
              <a:t>2. Vad du är bra på (ditt yrke)</a:t>
            </a:r>
          </a:p>
          <a:p>
            <a:pPr rtl="0"/>
            <a:r>
              <a:rPr lang="sv-SE" sz="1600" i="0" u="none" strike="noStrike" dirty="0">
                <a:effectLst/>
                <a:latin typeface="Calibri" panose="020F0502020204030204" pitchFamily="34" charset="0"/>
                <a:cs typeface="Calibri" panose="020F0502020204030204" pitchFamily="34" charset="0"/>
              </a:rPr>
              <a:t>3. Vad världen behöver (ditt uppdrag)</a:t>
            </a:r>
          </a:p>
          <a:p>
            <a:pPr rtl="0"/>
            <a:r>
              <a:rPr lang="sv-SE" sz="1600" i="0" u="none" strike="noStrike" dirty="0">
                <a:effectLst/>
                <a:latin typeface="Calibri" panose="020F0502020204030204" pitchFamily="34" charset="0"/>
                <a:cs typeface="Calibri" panose="020F0502020204030204" pitchFamily="34" charset="0"/>
              </a:rPr>
              <a:t>4. Vad du kan bli belönad för (ditt yrke)</a:t>
            </a:r>
            <a:br>
              <a:rPr lang="sv-SE" sz="1600" i="0" u="none" strike="noStrike" dirty="0">
                <a:effectLst/>
                <a:latin typeface="Calibri" panose="020F0502020204030204" pitchFamily="34" charset="0"/>
                <a:cs typeface="Calibri" panose="020F0502020204030204" pitchFamily="34" charset="0"/>
              </a:rPr>
            </a:br>
            <a:endParaRPr lang="sv-SE" sz="1600" i="0" u="none" strike="noStrike" dirty="0">
              <a:effectLst/>
              <a:latin typeface="Calibri" panose="020F0502020204030204" pitchFamily="34" charset="0"/>
              <a:cs typeface="Calibri" panose="020F0502020204030204" pitchFamily="34" charset="0"/>
            </a:endParaRPr>
          </a:p>
          <a:p>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571502" indent="-342900">
              <a:buFont typeface="Wingdings" pitchFamily="2" charset="2"/>
              <a:buChar char="Ø"/>
            </a:pPr>
            <a:endParaRPr lang="sv-SE" dirty="0"/>
          </a:p>
        </p:txBody>
      </p:sp>
      <p:sp>
        <p:nvSpPr>
          <p:cNvPr id="3" name="Platshållare för text 2">
            <a:extLst>
              <a:ext uri="{FF2B5EF4-FFF2-40B4-BE49-F238E27FC236}">
                <a16:creationId xmlns:a16="http://schemas.microsoft.com/office/drawing/2014/main" id="{EDE05DEF-6CC2-4D0D-E855-65D68CC80BCE}"/>
              </a:ext>
            </a:extLst>
          </p:cNvPr>
          <p:cNvSpPr>
            <a:spLocks noGrp="1"/>
          </p:cNvSpPr>
          <p:nvPr>
            <p:ph type="body" idx="2"/>
          </p:nvPr>
        </p:nvSpPr>
        <p:spPr/>
        <p:txBody>
          <a:bodyPr/>
          <a:lstStyle/>
          <a:p>
            <a:r>
              <a:rPr lang="sv-SE" dirty="0" err="1"/>
              <a:t>Introduktion till Ikigai</a:t>
            </a:r>
            <a:endParaRPr lang="sv-SE" dirty="0"/>
          </a:p>
        </p:txBody>
      </p:sp>
      <p:pic>
        <p:nvPicPr>
          <p:cNvPr id="6" name="Bildobjekt 5" descr="En bild som visar text, diagram, cirkel, skärmbild&#10;&#10;AI-genererat innehåll kan vara felaktigt.">
            <a:extLst>
              <a:ext uri="{FF2B5EF4-FFF2-40B4-BE49-F238E27FC236}">
                <a16:creationId xmlns:a16="http://schemas.microsoft.com/office/drawing/2014/main" id="{CCAD17FC-190A-CD21-4EF4-996661FC4EBC}"/>
              </a:ext>
            </a:extLst>
          </p:cNvPr>
          <p:cNvPicPr>
            <a:picLocks noChangeAspect="1"/>
          </p:cNvPicPr>
          <p:nvPr/>
        </p:nvPicPr>
        <p:blipFill>
          <a:blip r:embed="rId3"/>
          <a:stretch>
            <a:fillRect/>
          </a:stretch>
        </p:blipFill>
        <p:spPr>
          <a:xfrm>
            <a:off x="4498572" y="521230"/>
            <a:ext cx="3964773" cy="3964773"/>
          </a:xfrm>
          <a:prstGeom prst="rect">
            <a:avLst/>
          </a:prstGeom>
        </p:spPr>
      </p:pic>
    </p:spTree>
    <p:extLst>
      <p:ext uri="{BB962C8B-B14F-4D97-AF65-F5344CB8AC3E}">
        <p14:creationId xmlns:p14="http://schemas.microsoft.com/office/powerpoint/2010/main" val="312969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F156E57-9FDB-FE28-5880-E674CA9FABC6}"/>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63618FF-423D-AD94-6E3A-A58FD5EEBC16}"/>
              </a:ext>
            </a:extLst>
          </p:cNvPr>
          <p:cNvSpPr txBox="1"/>
          <p:nvPr/>
        </p:nvSpPr>
        <p:spPr>
          <a:xfrm>
            <a:off x="2734504" y="911337"/>
            <a:ext cx="5565114" cy="3718930"/>
          </a:xfrm>
          <a:prstGeom prst="rect">
            <a:avLst/>
          </a:prstGeom>
          <a:noFill/>
          <a:ln>
            <a:noFill/>
          </a:ln>
        </p:spPr>
        <p:txBody>
          <a:bodyPr spcFirstLastPara="1" wrap="square" lIns="0" tIns="10124" rIns="0" bIns="0" anchor="t" anchorCtr="0">
            <a:spAutoFit/>
          </a:bodyPr>
          <a:lstStyle/>
          <a:p>
            <a:pPr algn="l"/>
            <a:r>
              <a:rPr lang="sv-SE" sz="1500" b="0" i="0" u="none" strike="noStrike" dirty="0">
                <a:solidFill>
                  <a:srgbClr val="6D6E71"/>
                </a:solidFill>
                <a:effectLst/>
                <a:latin typeface="Calibri" panose="020F0502020204030204" pitchFamily="34" charset="0"/>
                <a:cs typeface="Calibri" panose="020F0502020204030204" pitchFamily="34" charset="0"/>
              </a:rPr>
              <a:t>Konceptet Ikigai fungerar genom att hjälpa individer att identifiera och sträva efter ett tillfredsställande och meningsfullt liv, till exempel:</a:t>
            </a:r>
          </a:p>
          <a:p>
            <a:pPr algn="l"/>
            <a:endParaRPr lang="sv-SE" sz="1500" dirty="0">
              <a:solidFill>
                <a:srgbClr val="6D6E71"/>
              </a:solidFill>
              <a:latin typeface="Calibri" panose="020F0502020204030204" pitchFamily="34" charset="0"/>
              <a:cs typeface="Calibri" panose="020F0502020204030204" pitchFamily="34" charset="0"/>
            </a:endParaRPr>
          </a:p>
          <a:p>
            <a:pPr algn="l" rtl="0"/>
            <a:r>
              <a:rPr lang="sv-SE" sz="1500" b="0" i="0" u="none" strike="noStrike" dirty="0">
                <a:solidFill>
                  <a:srgbClr val="6D6E71"/>
                </a:solidFill>
                <a:effectLst/>
                <a:latin typeface="Calibri" panose="020F0502020204030204" pitchFamily="34" charset="0"/>
                <a:cs typeface="Calibri" panose="020F0502020204030204" pitchFamily="34" charset="0"/>
              </a:rPr>
              <a:t>1. Identifiera dina intressen: Reflektera över vilka aktiviteter eller sysselsättningar som ger dig glädje, tillfredsställelse och en känsla av tillfredsställelse. Det kan vara hobbyer, intressen eller vad som helst som ger dig energi.</a:t>
            </a:r>
          </a:p>
          <a:p>
            <a:pPr algn="l" rtl="0"/>
            <a:br>
              <a:rPr lang="sv-SE" sz="1500" b="0" i="0" u="none" strike="noStrike" dirty="0">
                <a:solidFill>
                  <a:srgbClr val="6D6E71"/>
                </a:solidFill>
                <a:effectLst/>
                <a:latin typeface="Calibri" panose="020F0502020204030204" pitchFamily="34" charset="0"/>
                <a:cs typeface="Calibri" panose="020F0502020204030204" pitchFamily="34" charset="0"/>
              </a:rPr>
            </a:br>
            <a:r>
              <a:rPr lang="sv-SE" sz="1500" b="0" i="0" u="none" strike="noStrike" dirty="0">
                <a:solidFill>
                  <a:srgbClr val="6D6E71"/>
                </a:solidFill>
                <a:effectLst/>
                <a:latin typeface="Calibri" panose="020F0502020204030204" pitchFamily="34" charset="0"/>
                <a:cs typeface="Calibri" panose="020F0502020204030204" pitchFamily="34" charset="0"/>
              </a:rPr>
              <a:t>2. Acceptera och tydliggör för dig själva vilka talanger och styrkor du har: </a:t>
            </a:r>
            <a:r>
              <a:rPr lang="sv-SE" sz="1500" dirty="0">
                <a:solidFill>
                  <a:srgbClr val="6D6E71"/>
                </a:solidFill>
                <a:latin typeface="Calibri" panose="020F0502020204030204" pitchFamily="34" charset="0"/>
                <a:cs typeface="Calibri" panose="020F0502020204030204" pitchFamily="34" charset="0"/>
              </a:rPr>
              <a:t>g</a:t>
            </a:r>
            <a:r>
              <a:rPr lang="sv-SE" sz="1500" b="0" i="0" u="none" strike="noStrike" dirty="0">
                <a:solidFill>
                  <a:srgbClr val="6D6E71"/>
                </a:solidFill>
                <a:effectLst/>
                <a:latin typeface="Calibri" panose="020F0502020204030204" pitchFamily="34" charset="0"/>
                <a:cs typeface="Calibri" panose="020F0502020204030204" pitchFamily="34" charset="0"/>
              </a:rPr>
              <a:t>ör en inventering av dina färdigheter, förmågor och naturliga talanger. Fundera på vad du är bra på och vad som är lätt för dig.</a:t>
            </a:r>
          </a:p>
          <a:p>
            <a:pPr algn="l" rtl="0"/>
            <a:endParaRPr lang="sv-SE" sz="15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500" b="0" i="0" u="none" strike="noStrike" dirty="0">
                <a:solidFill>
                  <a:srgbClr val="6D6E71"/>
                </a:solidFill>
                <a:effectLst/>
                <a:latin typeface="Calibri" panose="020F0502020204030204" pitchFamily="34" charset="0"/>
                <a:cs typeface="Calibri" panose="020F0502020204030204" pitchFamily="34" charset="0"/>
              </a:rPr>
              <a:t>3. Förstå världens behov: Utforska de problem, utmaningar eller behov i ditt samhälle eller samhälle som resonerar med dig. Fundera på hur du kan bidra positivt till att tillgodose dessa behov.</a:t>
            </a:r>
            <a:endParaRPr lang="en-GB" sz="1500" dirty="0">
              <a:solidFill>
                <a:srgbClr val="6D6E71"/>
              </a:solidFill>
              <a:latin typeface="Calibri" panose="020F0502020204030204" pitchFamily="34" charset="0"/>
              <a:cs typeface="Calibri" panose="020F0502020204030204" pitchFamily="34" charset="0"/>
            </a:endParaRP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71C4B8F8-3EC0-0E9A-859E-DD39D1642338}"/>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29429A37-47DE-C57D-8D1A-A234282D2909}"/>
              </a:ext>
            </a:extLst>
          </p:cNvPr>
          <p:cNvSpPr txBox="1">
            <a:spLocks noGrp="1"/>
          </p:cNvSpPr>
          <p:nvPr>
            <p:ph type="body" idx="2"/>
          </p:nvPr>
        </p:nvSpPr>
        <p:spPr>
          <a:xfrm>
            <a:off x="2646024" y="357988"/>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Introduktion till Ikigai</a:t>
            </a:r>
            <a:endParaRPr lang="sv-SE" sz="2000" dirty="0"/>
          </a:p>
        </p:txBody>
      </p:sp>
      <p:pic>
        <p:nvPicPr>
          <p:cNvPr id="382" name="Google Shape;382;p64">
            <a:extLst>
              <a:ext uri="{FF2B5EF4-FFF2-40B4-BE49-F238E27FC236}">
                <a16:creationId xmlns:a16="http://schemas.microsoft.com/office/drawing/2014/main" id="{508165FA-59C4-287E-CC85-CC129E2F71CB}"/>
              </a:ext>
            </a:extLst>
          </p:cNvPr>
          <p:cNvPicPr preferRelativeResize="0"/>
          <p:nvPr/>
        </p:nvPicPr>
        <p:blipFill rotWithShape="1">
          <a:blip r:embed="rId3">
            <a:alphaModFix amt="70000"/>
          </a:blip>
          <a:srcRect/>
          <a:stretch/>
        </p:blipFill>
        <p:spPr>
          <a:xfrm flipH="1">
            <a:off x="7963652" y="3552692"/>
            <a:ext cx="2360696" cy="236069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D7298E8-5541-82FE-865C-A8C9F12C5DC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14</a:t>
            </a:fld>
            <a:endParaRPr dirty="0"/>
          </a:p>
        </p:txBody>
      </p:sp>
      <p:sp>
        <p:nvSpPr>
          <p:cNvPr id="2" name="Google Shape;456;p68">
            <a:extLst>
              <a:ext uri="{FF2B5EF4-FFF2-40B4-BE49-F238E27FC236}">
                <a16:creationId xmlns:a16="http://schemas.microsoft.com/office/drawing/2014/main" id="{E33BCC33-B377-D15E-487C-136D3CE9807F}"/>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Hur går det till? </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6161902B-319E-A06E-B472-7C3A1121E7A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878F72C4-0957-59BB-017E-D9EF4E0FCF60}"/>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3198868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B256ED9-BEDB-C9AA-3FF6-6D3B7ED9680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760A33-3D47-74F6-2789-6E3030021F36}"/>
              </a:ext>
            </a:extLst>
          </p:cNvPr>
          <p:cNvSpPr txBox="1"/>
          <p:nvPr/>
        </p:nvSpPr>
        <p:spPr>
          <a:xfrm>
            <a:off x="2740686" y="1057235"/>
            <a:ext cx="5138068" cy="3211099"/>
          </a:xfrm>
          <a:prstGeom prst="rect">
            <a:avLst/>
          </a:prstGeom>
          <a:noFill/>
          <a:ln>
            <a:noFill/>
          </a:ln>
        </p:spPr>
        <p:txBody>
          <a:bodyPr spcFirstLastPara="1" wrap="square" lIns="0" tIns="10124" rIns="0" bIns="0" anchor="t" anchorCtr="0">
            <a:spAutoFit/>
          </a:bodyPr>
          <a:lstStyle/>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4. Fundera på vad du kan bli belönad för: Bedöm de möjligheter som finns för dig när det gäller försörjning. Här handlar det om att förstå marknadens efterfrågan på vissa färdigheter eller tjänster och identifiera potentiella karriärvägar eller yrken.</a:t>
            </a:r>
          </a:p>
          <a:p>
            <a:pPr algn="l" rtl="0"/>
            <a:endParaRPr lang="sv-SE" sz="1600" dirty="0">
              <a:solidFill>
                <a:srgbClr val="6D6E71"/>
              </a:solidFill>
              <a:latin typeface="Calibri" panose="020F0502020204030204" pitchFamily="34" charset="0"/>
              <a:cs typeface="Calibri" panose="020F0502020204030204" pitchFamily="34" charset="0"/>
            </a:endParaRPr>
          </a:p>
          <a:p>
            <a:r>
              <a:rPr lang="sv-SE" sz="1600" b="0" i="0" u="none" strike="noStrike" dirty="0">
                <a:solidFill>
                  <a:srgbClr val="6D6E71"/>
                </a:solidFill>
                <a:effectLst/>
                <a:latin typeface="Calibri" panose="020F0502020204030204" pitchFamily="34" charset="0"/>
                <a:cs typeface="Calibri" panose="020F0502020204030204" pitchFamily="34" charset="0"/>
              </a:rPr>
              <a:t>5. Hitta skärningspunkten: Leta efter överlappningen mellan vad du älskar, vad du är bra på, vad världen behöver och vad du kan belönas för. Denna skärningspunkt representerar din Ikigai – </a:t>
            </a:r>
            <a:r>
              <a:rPr lang="sv-SE" sz="1600" dirty="0">
                <a:solidFill>
                  <a:srgbClr val="6D6E71"/>
                </a:solidFill>
                <a:latin typeface="Calibri" panose="020F0502020204030204" pitchFamily="34" charset="0"/>
                <a:cs typeface="Calibri" panose="020F0502020204030204" pitchFamily="34" charset="0"/>
              </a:rPr>
              <a:t>din kritiska kärna - </a:t>
            </a:r>
            <a:r>
              <a:rPr lang="sv-SE" sz="1600" b="0" i="0" u="none" strike="noStrike" dirty="0">
                <a:solidFill>
                  <a:srgbClr val="6D6E71"/>
                </a:solidFill>
                <a:effectLst/>
                <a:latin typeface="Calibri" panose="020F0502020204030204" pitchFamily="34" charset="0"/>
                <a:cs typeface="Calibri" panose="020F0502020204030204" pitchFamily="34" charset="0"/>
              </a:rPr>
              <a:t>där passion, kallelse, uppdrag och yrke sammanstrålar.</a:t>
            </a: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CAD01023-B380-AC12-621F-CDCB47528BB5}"/>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27F201C3-5EF1-6220-7C21-BD80F6CFB05B}"/>
              </a:ext>
            </a:extLst>
          </p:cNvPr>
          <p:cNvSpPr txBox="1">
            <a:spLocks noGrp="1"/>
          </p:cNvSpPr>
          <p:nvPr>
            <p:ph type="body" idx="2"/>
          </p:nvPr>
        </p:nvSpPr>
        <p:spPr>
          <a:xfrm>
            <a:off x="2639506" y="352270"/>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Introduktion till Ikigai</a:t>
            </a:r>
            <a:endParaRPr lang="sv-SE" sz="2000" dirty="0"/>
          </a:p>
        </p:txBody>
      </p:sp>
      <p:pic>
        <p:nvPicPr>
          <p:cNvPr id="382" name="Google Shape;382;p64">
            <a:extLst>
              <a:ext uri="{FF2B5EF4-FFF2-40B4-BE49-F238E27FC236}">
                <a16:creationId xmlns:a16="http://schemas.microsoft.com/office/drawing/2014/main" id="{BA467B25-8032-B3F2-9067-5AA1C10F75F2}"/>
              </a:ext>
            </a:extLst>
          </p:cNvPr>
          <p:cNvPicPr preferRelativeResize="0"/>
          <p:nvPr/>
        </p:nvPicPr>
        <p:blipFill rotWithShape="1">
          <a:blip r:embed="rId3">
            <a:alphaModFix amt="70000"/>
          </a:blip>
          <a:srcRect/>
          <a:stretch/>
        </p:blipFill>
        <p:spPr>
          <a:xfrm flipH="1">
            <a:off x="6708723" y="3544999"/>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ECED345B-0B62-74E5-6C70-47530EF1B3A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15</a:t>
            </a:fld>
            <a:endParaRPr dirty="0"/>
          </a:p>
        </p:txBody>
      </p:sp>
      <p:sp>
        <p:nvSpPr>
          <p:cNvPr id="2" name="Google Shape;456;p68">
            <a:extLst>
              <a:ext uri="{FF2B5EF4-FFF2-40B4-BE49-F238E27FC236}">
                <a16:creationId xmlns:a16="http://schemas.microsoft.com/office/drawing/2014/main" id="{4DCA979E-AB58-9146-232A-7EF74B18A6B4}"/>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Hur går det till?</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FFAC58D1-E58E-8476-9507-0BBC95456CE4}"/>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38637E0C-F29F-36CE-60F8-9683008461FA}"/>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583175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2BA1AED7-AF27-5858-E2A8-1826F9426CD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293565F-BDC2-5A7F-98DA-D47EBA9ECFC0}"/>
              </a:ext>
            </a:extLst>
          </p:cNvPr>
          <p:cNvSpPr txBox="1"/>
          <p:nvPr/>
        </p:nvSpPr>
        <p:spPr>
          <a:xfrm>
            <a:off x="2740686" y="1057235"/>
            <a:ext cx="5138068" cy="3211099"/>
          </a:xfrm>
          <a:prstGeom prst="rect">
            <a:avLst/>
          </a:prstGeom>
          <a:noFill/>
          <a:ln>
            <a:noFill/>
          </a:ln>
        </p:spPr>
        <p:txBody>
          <a:bodyPr spcFirstLastPara="1" wrap="square" lIns="0" tIns="10124" rIns="0" bIns="0" anchor="t" anchorCtr="0">
            <a:spAutoFit/>
          </a:bodyPr>
          <a:lstStyle/>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6. Vidta åtgärder: När du har identifierat din Ikigai, vidta medvetna åtgärder för att integrera den i ditt liv. Det kan handla om att göra karriär i linje med dina intressen och styrkor, engagera dig i meningsfulla aktiviteter eller bidra till saker du bryr dig om.</a:t>
            </a:r>
          </a:p>
          <a:p>
            <a:br>
              <a:rPr lang="sv-SE" sz="1600" b="0" i="0" u="none" strike="noStrike" dirty="0">
                <a:solidFill>
                  <a:srgbClr val="6D6E71"/>
                </a:solidFill>
                <a:effectLst/>
                <a:latin typeface="Calibri" panose="020F0502020204030204" pitchFamily="34" charset="0"/>
                <a:cs typeface="Calibri" panose="020F0502020204030204" pitchFamily="34" charset="0"/>
              </a:rPr>
            </a:br>
            <a:r>
              <a:rPr lang="sv-SE" sz="1600" b="0" i="0" u="none" strike="noStrike" dirty="0">
                <a:solidFill>
                  <a:srgbClr val="6D6E71"/>
                </a:solidFill>
                <a:effectLst/>
                <a:latin typeface="Calibri" panose="020F0502020204030204" pitchFamily="34" charset="0"/>
                <a:cs typeface="Calibri" panose="020F0502020204030204" pitchFamily="34" charset="0"/>
              </a:rPr>
              <a:t>7. Utvecklas kontinuerligt: Fortsätt att omvärdera din Ikigai över tid i takt med att dina intressen, färdigheter och omständigheter förändras. Var öppen för nya möjligheter och upplevelser som är i linje med din växande känsla av syfte och tillfredsställelse.</a:t>
            </a:r>
            <a:endParaRPr lang="en-GB" sz="1600" dirty="0">
              <a:solidFill>
                <a:srgbClr val="6D6E71"/>
              </a:solidFill>
              <a:latin typeface="Calibri" panose="020F0502020204030204" pitchFamily="34" charset="0"/>
              <a:cs typeface="Calibri" panose="020F0502020204030204" pitchFamily="34" charset="0"/>
            </a:endParaRP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61FFC913-D5A5-3B2B-55EE-8B634142844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E060E26F-418E-169E-8E1F-526C675550C9}"/>
              </a:ext>
            </a:extLst>
          </p:cNvPr>
          <p:cNvSpPr txBox="1">
            <a:spLocks noGrp="1"/>
          </p:cNvSpPr>
          <p:nvPr>
            <p:ph type="body" idx="2"/>
          </p:nvPr>
        </p:nvSpPr>
        <p:spPr>
          <a:xfrm>
            <a:off x="2639506" y="423207"/>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Introduktion till Ikigai</a:t>
            </a:r>
            <a:endParaRPr lang="sv-SE" sz="2000" dirty="0"/>
          </a:p>
        </p:txBody>
      </p:sp>
      <p:pic>
        <p:nvPicPr>
          <p:cNvPr id="382" name="Google Shape;382;p64">
            <a:extLst>
              <a:ext uri="{FF2B5EF4-FFF2-40B4-BE49-F238E27FC236}">
                <a16:creationId xmlns:a16="http://schemas.microsoft.com/office/drawing/2014/main" id="{71751A30-3AFA-588C-21DA-918832562BF8}"/>
              </a:ext>
            </a:extLst>
          </p:cNvPr>
          <p:cNvPicPr preferRelativeResize="0"/>
          <p:nvPr/>
        </p:nvPicPr>
        <p:blipFill rotWithShape="1">
          <a:blip r:embed="rId3">
            <a:alphaModFix amt="70000"/>
          </a:blip>
          <a:srcRect/>
          <a:stretch/>
        </p:blipFill>
        <p:spPr>
          <a:xfrm flipH="1">
            <a:off x="6680966" y="3719469"/>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06B6B97F-855F-FE11-56E7-FA684948B70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16</a:t>
            </a:fld>
            <a:endParaRPr dirty="0"/>
          </a:p>
        </p:txBody>
      </p:sp>
      <p:sp>
        <p:nvSpPr>
          <p:cNvPr id="2" name="Google Shape;456;p68">
            <a:extLst>
              <a:ext uri="{FF2B5EF4-FFF2-40B4-BE49-F238E27FC236}">
                <a16:creationId xmlns:a16="http://schemas.microsoft.com/office/drawing/2014/main" id="{BE717A1D-B20E-65DF-F05E-8649BF0188EE}"/>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Hur går det till?</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D8908634-B430-ED84-2630-FD88C14AFFB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E8F21A74-69DA-55C6-598E-53ECF3EFA5F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2879801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F1385D58-7B73-60FA-C186-590BEC964E9F}"/>
            </a:ext>
          </a:extLst>
        </p:cNvPr>
        <p:cNvGrpSpPr/>
        <p:nvPr/>
      </p:nvGrpSpPr>
      <p:grpSpPr>
        <a:xfrm>
          <a:off x="0" y="0"/>
          <a:ext cx="0" cy="0"/>
          <a:chOff x="0" y="0"/>
          <a:chExt cx="0" cy="0"/>
        </a:xfrm>
      </p:grpSpPr>
      <p:pic>
        <p:nvPicPr>
          <p:cNvPr id="8" name="Bildobjekt 7" descr="En bild som visar person, klädsel, Människoansikte, leende&#10;&#10;AI-genererat innehåll kan vara felaktigt.">
            <a:extLst>
              <a:ext uri="{FF2B5EF4-FFF2-40B4-BE49-F238E27FC236}">
                <a16:creationId xmlns:a16="http://schemas.microsoft.com/office/drawing/2014/main" id="{BD89E535-7453-273E-7B6D-0AAD38A4E7DB}"/>
              </a:ext>
            </a:extLst>
          </p:cNvPr>
          <p:cNvPicPr>
            <a:picLocks noChangeAspect="1"/>
          </p:cNvPicPr>
          <p:nvPr/>
        </p:nvPicPr>
        <p:blipFill>
          <a:blip r:embed="rId3"/>
          <a:stretch>
            <a:fillRect/>
          </a:stretch>
        </p:blipFill>
        <p:spPr>
          <a:xfrm>
            <a:off x="-30345" y="-47411"/>
            <a:ext cx="3409093" cy="3809942"/>
          </a:xfrm>
          <a:prstGeom prst="rect">
            <a:avLst/>
          </a:prstGeom>
        </p:spPr>
      </p:pic>
      <p:sp>
        <p:nvSpPr>
          <p:cNvPr id="1375" name="Google Shape;1375;p95">
            <a:extLst>
              <a:ext uri="{FF2B5EF4-FFF2-40B4-BE49-F238E27FC236}">
                <a16:creationId xmlns:a16="http://schemas.microsoft.com/office/drawing/2014/main" id="{008C0C1B-145F-4174-B8DA-A52475D86CB3}"/>
              </a:ext>
            </a:extLst>
          </p:cNvPr>
          <p:cNvSpPr txBox="1"/>
          <p:nvPr/>
        </p:nvSpPr>
        <p:spPr>
          <a:xfrm>
            <a:off x="3598431" y="486137"/>
            <a:ext cx="3925115"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Vad är din Ikigai?</a:t>
            </a:r>
            <a:endParaRPr lang="sv-SE" sz="1401" dirty="0"/>
          </a:p>
        </p:txBody>
      </p:sp>
      <p:sp>
        <p:nvSpPr>
          <p:cNvPr id="1376" name="Google Shape;1376;p95">
            <a:extLst>
              <a:ext uri="{FF2B5EF4-FFF2-40B4-BE49-F238E27FC236}">
                <a16:creationId xmlns:a16="http://schemas.microsoft.com/office/drawing/2014/main" id="{099198FF-32FC-E337-AC30-A3526F3AEF56}"/>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17</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FA3D5EA4-9D85-E548-B8B9-64FEC9E602E2}"/>
              </a:ext>
            </a:extLst>
          </p:cNvPr>
          <p:cNvSpPr txBox="1">
            <a:spLocks noGrp="1"/>
          </p:cNvSpPr>
          <p:nvPr>
            <p:ph type="body" idx="1"/>
          </p:nvPr>
        </p:nvSpPr>
        <p:spPr>
          <a:xfrm>
            <a:off x="3602517" y="1476260"/>
            <a:ext cx="4740294" cy="2927872"/>
          </a:xfrm>
          <a:prstGeom prst="rect">
            <a:avLst/>
          </a:prstGeom>
          <a:noFill/>
          <a:ln>
            <a:noFill/>
          </a:ln>
        </p:spPr>
        <p:txBody>
          <a:bodyPr spcFirstLastPara="1" wrap="square" lIns="91426" tIns="91426" rIns="91426" bIns="91426" anchor="t" anchorCtr="0">
            <a:normAutofit/>
          </a:bodyPr>
          <a:lstStyle/>
          <a:p>
            <a:pPr marL="0" indent="0"/>
            <a:r>
              <a:rPr lang="sv-SE" sz="1600" dirty="0" err="1"/>
              <a:t>Reflektera över ramverket på de tidigare sidorna och fyll i din egen Ikigai.</a:t>
            </a:r>
          </a:p>
        </p:txBody>
      </p:sp>
      <p:grpSp>
        <p:nvGrpSpPr>
          <p:cNvPr id="1378" name="Google Shape;1378;p95">
            <a:extLst>
              <a:ext uri="{FF2B5EF4-FFF2-40B4-BE49-F238E27FC236}">
                <a16:creationId xmlns:a16="http://schemas.microsoft.com/office/drawing/2014/main" id="{FB7D39FF-A56B-CC3A-E02B-BD48385DA0F0}"/>
              </a:ext>
            </a:extLst>
          </p:cNvPr>
          <p:cNvGrpSpPr/>
          <p:nvPr/>
        </p:nvGrpSpPr>
        <p:grpSpPr>
          <a:xfrm>
            <a:off x="2887500" y="3631738"/>
            <a:ext cx="1883980" cy="1360393"/>
            <a:chOff x="12744325" y="814046"/>
            <a:chExt cx="1299026" cy="938006"/>
          </a:xfrm>
        </p:grpSpPr>
        <p:grpSp>
          <p:nvGrpSpPr>
            <p:cNvPr id="1379" name="Google Shape;1379;p95">
              <a:extLst>
                <a:ext uri="{FF2B5EF4-FFF2-40B4-BE49-F238E27FC236}">
                  <a16:creationId xmlns:a16="http://schemas.microsoft.com/office/drawing/2014/main" id="{8FDD33B7-5897-7AF6-87E7-DA57B1E31ED1}"/>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9326415C-9BD1-D935-5C65-789041D5D176}"/>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772943BF-CA85-E875-2997-EB86D2473D45}"/>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713E4587-1F5C-C650-677B-03AB94BEA94B}"/>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611F5818-82EB-AD79-916C-8E87341FC2A9}"/>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1E8D8292-BF75-9A29-DCE7-F9474796D8B6}"/>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CD32A27E-D28D-9AC2-72C5-76D74BEB895C}"/>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67D5C65E-5E47-0B5A-3738-BE6FF1FFF55E}"/>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5" name="Google Shape;1374;p95">
            <a:extLst>
              <a:ext uri="{FF2B5EF4-FFF2-40B4-BE49-F238E27FC236}">
                <a16:creationId xmlns:a16="http://schemas.microsoft.com/office/drawing/2014/main" id="{C2D9E242-8D9F-D8E6-C917-C65C1AA1F804}"/>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1387;p95">
            <a:extLst>
              <a:ext uri="{FF2B5EF4-FFF2-40B4-BE49-F238E27FC236}">
                <a16:creationId xmlns:a16="http://schemas.microsoft.com/office/drawing/2014/main" id="{886878E5-8C8E-15B8-AB5E-A139D1D54FA1}"/>
              </a:ext>
            </a:extLst>
          </p:cNvPr>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2787244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DEB6F86-3C72-420D-4594-149B3DD0960F}"/>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243EE764-6E95-B827-4335-812A7F8364F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750F1D5-546D-539B-4DE6-7B8055DA622D}"/>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C14BD254-5DD9-D6D3-A23E-CBBA88C3D7C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6C1CA7E3-9E0E-1ADA-F3DF-D8470FECA34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DADA1B9-7057-DA34-14E7-0D64CFCD866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CF042862-940B-9BD9-143C-C34DCD6D086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5019DD0-0D3C-8E2C-A28B-363B805585D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544CE95-EFFA-C954-BD48-485E75F4AFF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653554E1-71E1-8BCA-DD41-EB7782428A4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696EFE7-868C-B9E7-12C3-67689B4ADD5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0FCC6EEE-E5C3-8019-E69D-3366AA8D1A6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1A6BDE8-8E05-26CC-8AFD-A33D46FA7D0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BE10C7-A4DB-BECF-D97D-EC43F831234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C2BAF17F-826B-475F-57B9-AEE40A55B55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0BA275F-221E-66D7-0BA3-C03B876BBC6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69C0AC4-302F-829D-18D3-56C484190A3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1EDE544-0873-6662-46E6-3614C4084DF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4E3D0637-0AB7-8212-2DAA-FBB8843C39E2}"/>
              </a:ext>
            </a:extLst>
          </p:cNvPr>
          <p:cNvSpPr txBox="1">
            <a:spLocks noGrp="1"/>
          </p:cNvSpPr>
          <p:nvPr>
            <p:ph type="body" idx="2"/>
          </p:nvPr>
        </p:nvSpPr>
        <p:spPr>
          <a:xfrm>
            <a:off x="1332868" y="401311"/>
            <a:ext cx="7371516" cy="602741"/>
          </a:xfrm>
          <a:prstGeom prst="rect">
            <a:avLst/>
          </a:prstGeom>
          <a:noFill/>
          <a:ln>
            <a:noFill/>
          </a:ln>
        </p:spPr>
        <p:txBody>
          <a:bodyPr spcFirstLastPara="1" wrap="square" lIns="91426" tIns="91426" rIns="91426" bIns="91426" anchor="t" anchorCtr="0">
            <a:noAutofit/>
          </a:bodyPr>
          <a:lstStyle/>
          <a:p>
            <a:pPr marL="0" indent="0"/>
            <a:r>
              <a:rPr lang="it" sz="2000" dirty="0">
                <a:solidFill>
                  <a:srgbClr val="FF9933"/>
                </a:solidFill>
              </a:rPr>
              <a:t>Arbetsblad: Fyll i din egen Ikigai - </a:t>
            </a:r>
            <a:r>
              <a:rPr lang="sv-SE" sz="2000" dirty="0">
                <a:solidFill>
                  <a:srgbClr val="FF9933"/>
                </a:solidFill>
              </a:rPr>
              <a:t>intressen</a:t>
            </a:r>
            <a:r>
              <a:rPr lang="it" sz="2000" dirty="0">
                <a:solidFill>
                  <a:srgbClr val="FF9933"/>
                </a:solidFill>
              </a:rPr>
              <a:t>, talanger, färdigheter</a:t>
            </a:r>
            <a:endParaRPr sz="1600" b="0" dirty="0">
              <a:solidFill>
                <a:srgbClr val="6D6E71"/>
              </a:solidFill>
            </a:endParaRPr>
          </a:p>
        </p:txBody>
      </p:sp>
      <p:graphicFrame>
        <p:nvGraphicFramePr>
          <p:cNvPr id="9" name="Tabell 8">
            <a:extLst>
              <a:ext uri="{FF2B5EF4-FFF2-40B4-BE49-F238E27FC236}">
                <a16:creationId xmlns:a16="http://schemas.microsoft.com/office/drawing/2014/main" id="{7562F5ED-9503-FFBC-A9DB-CFE99927B999}"/>
              </a:ext>
            </a:extLst>
          </p:cNvPr>
          <p:cNvGraphicFramePr>
            <a:graphicFrameLocks noGrp="1"/>
          </p:cNvGraphicFramePr>
          <p:nvPr>
            <p:extLst>
              <p:ext uri="{D42A27DB-BD31-4B8C-83A1-F6EECF244321}">
                <p14:modId xmlns:p14="http://schemas.microsoft.com/office/powerpoint/2010/main" val="2861651817"/>
              </p:ext>
            </p:extLst>
          </p:nvPr>
        </p:nvGraphicFramePr>
        <p:xfrm>
          <a:off x="383892" y="1338842"/>
          <a:ext cx="8320492" cy="2652704"/>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235897">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Vilka är dina passioner?</a:t>
                      </a:r>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Vilka talanger och färdigheter har du?</a:t>
                      </a:r>
                    </a:p>
                  </a:txBody>
                  <a:tcPr/>
                </a:tc>
                <a:extLst>
                  <a:ext uri="{0D108BD9-81ED-4DB2-BD59-A6C34878D82A}">
                    <a16:rowId xmlns:a16="http://schemas.microsoft.com/office/drawing/2014/main" val="2347310150"/>
                  </a:ext>
                </a:extLst>
              </a:tr>
              <a:tr h="2317424">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F09F6BDC-4D1A-57CA-8AA6-05D7355B9715}"/>
              </a:ext>
            </a:extLst>
          </p:cNvPr>
          <p:cNvSpPr/>
          <p:nvPr/>
        </p:nvSpPr>
        <p:spPr>
          <a:xfrm>
            <a:off x="1378366" y="490858"/>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F3C80321-D7E0-144E-82C2-5B4276702BA1}"/>
              </a:ext>
            </a:extLst>
          </p:cNvPr>
          <p:cNvSpPr/>
          <p:nvPr/>
        </p:nvSpPr>
        <p:spPr>
          <a:xfrm>
            <a:off x="1378366" y="862550"/>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D646DC5E-DECF-C775-0E9C-C00B63B317DE}"/>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369720DB-EF55-B6FF-231E-562E6A5C20C7}"/>
              </a:ext>
            </a:extLst>
          </p:cNvPr>
          <p:cNvSpPr txBox="1"/>
          <p:nvPr/>
        </p:nvSpPr>
        <p:spPr>
          <a:xfrm>
            <a:off x="105754" y="4379338"/>
            <a:ext cx="158389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V.03</a:t>
            </a:r>
            <a:endParaRPr sz="1401" dirty="0"/>
          </a:p>
        </p:txBody>
      </p:sp>
    </p:spTree>
    <p:extLst>
      <p:ext uri="{BB962C8B-B14F-4D97-AF65-F5344CB8AC3E}">
        <p14:creationId xmlns:p14="http://schemas.microsoft.com/office/powerpoint/2010/main" val="3990487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A41A6ED-DCAE-3AC2-33A1-CF66890B48C2}"/>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04C9CE7-C907-C345-70E9-AD4A34003E3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D572B559-AAD1-E080-CBEC-CBB3EA2CCC54}"/>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A9B8B1B-0995-40E9-4D3A-0A6CE59A4D9D}"/>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384C4F-1A9B-CC9D-DDB4-7E524CFDD425}"/>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BD52D60-0050-8D80-D5F0-E3178BA0175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02594C2-840E-A5C6-B46A-C53314106D7F}"/>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0EF5C59-AAA9-0513-E22F-280BAD75E56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16BF6A2-BFE7-D234-D015-563DB4AA1E58}"/>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56F48269-ED0C-C142-1CB6-5E041C64F621}"/>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83444224-47A4-491A-7CB5-B8F401103030}"/>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93B232F-3653-31F7-543E-23F9538BDA1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2645391-7360-A979-517D-1EE1C872A3B6}"/>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3D4A1D03-8A6B-3AAB-EFE2-D146E84C000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7D85118-D9FF-1FFF-510F-1109919FD9A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8EC448D7-AA5B-56D5-B997-F2245390E18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73ABB41-B935-D735-5B2C-F879354AD6D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D4477AF-6F98-6F6C-5E1E-3A32C0DFD47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E2E6DF2F-C805-D3B1-9802-50BC64271BB9}"/>
              </a:ext>
            </a:extLst>
          </p:cNvPr>
          <p:cNvSpPr txBox="1">
            <a:spLocks noGrp="1"/>
          </p:cNvSpPr>
          <p:nvPr>
            <p:ph type="body" idx="2"/>
          </p:nvPr>
        </p:nvSpPr>
        <p:spPr>
          <a:xfrm>
            <a:off x="1332868" y="357769"/>
            <a:ext cx="7371516" cy="602741"/>
          </a:xfrm>
          <a:prstGeom prst="rect">
            <a:avLst/>
          </a:prstGeom>
          <a:noFill/>
          <a:ln>
            <a:noFill/>
          </a:ln>
        </p:spPr>
        <p:txBody>
          <a:bodyPr spcFirstLastPara="1" wrap="square" lIns="91426" tIns="91426" rIns="91426" bIns="91426" anchor="t" anchorCtr="0">
            <a:noAutofit/>
          </a:bodyPr>
          <a:lstStyle/>
          <a:p>
            <a:pPr marL="0" indent="0"/>
            <a:r>
              <a:rPr lang="it" sz="2400" dirty="0">
                <a:solidFill>
                  <a:srgbClr val="FF9933"/>
                </a:solidFill>
              </a:rPr>
              <a:t>Arbetsblad: Slutför din egen Ikigai – Värld och belöning</a:t>
            </a:r>
            <a:endParaRPr sz="1800" b="0" dirty="0">
              <a:solidFill>
                <a:srgbClr val="6D6E71"/>
              </a:solidFill>
            </a:endParaRPr>
          </a:p>
        </p:txBody>
      </p:sp>
      <p:graphicFrame>
        <p:nvGraphicFramePr>
          <p:cNvPr id="9" name="Tabell 8">
            <a:extLst>
              <a:ext uri="{FF2B5EF4-FFF2-40B4-BE49-F238E27FC236}">
                <a16:creationId xmlns:a16="http://schemas.microsoft.com/office/drawing/2014/main" id="{667655BC-6C07-3F9E-0C7A-1323603C3270}"/>
              </a:ext>
            </a:extLst>
          </p:cNvPr>
          <p:cNvGraphicFramePr>
            <a:graphicFrameLocks noGrp="1"/>
          </p:cNvGraphicFramePr>
          <p:nvPr>
            <p:extLst>
              <p:ext uri="{D42A27DB-BD31-4B8C-83A1-F6EECF244321}">
                <p14:modId xmlns:p14="http://schemas.microsoft.com/office/powerpoint/2010/main" val="711916721"/>
              </p:ext>
            </p:extLst>
          </p:nvPr>
        </p:nvGraphicFramePr>
        <p:xfrm>
          <a:off x="383892" y="1338841"/>
          <a:ext cx="8320492" cy="2652991"/>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561234">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Vilka olösta behov ser du i världen?</a:t>
                      </a:r>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Vad kan du belönas för att arbeta med?</a:t>
                      </a:r>
                    </a:p>
                  </a:txBody>
                  <a:tcPr/>
                </a:tc>
                <a:extLst>
                  <a:ext uri="{0D108BD9-81ED-4DB2-BD59-A6C34878D82A}">
                    <a16:rowId xmlns:a16="http://schemas.microsoft.com/office/drawing/2014/main" val="2347310150"/>
                  </a:ext>
                </a:extLst>
              </a:tr>
              <a:tr h="2091757">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4ED864BF-F2E6-962B-0EC3-918EE9F1BD7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92963154-2EA3-1EA1-49D6-4B686D00310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1D4F4C99-495F-143A-3D22-7BEC584C621C}"/>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962881A2-E7C9-5CC1-4F63-41431000BDF6}"/>
              </a:ext>
            </a:extLst>
          </p:cNvPr>
          <p:cNvSpPr txBox="1"/>
          <p:nvPr/>
        </p:nvSpPr>
        <p:spPr>
          <a:xfrm>
            <a:off x="105754" y="4379338"/>
            <a:ext cx="26008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v.04</a:t>
            </a:r>
            <a:endParaRPr sz="1401" dirty="0"/>
          </a:p>
        </p:txBody>
      </p:sp>
    </p:spTree>
    <p:extLst>
      <p:ext uri="{BB962C8B-B14F-4D97-AF65-F5344CB8AC3E}">
        <p14:creationId xmlns:p14="http://schemas.microsoft.com/office/powerpoint/2010/main" val="420490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21" name="Platshållare för bild 20" descr="En bild som visar person, Människoansikte, bärbar dator, inomhus&#10;&#10;AI-genererat innehåll kan vara felaktigt.">
            <a:extLst>
              <a:ext uri="{FF2B5EF4-FFF2-40B4-BE49-F238E27FC236}">
                <a16:creationId xmlns:a16="http://schemas.microsoft.com/office/drawing/2014/main" id="{166B2888-F719-A8B8-7831-913FE8B58745}"/>
              </a:ext>
            </a:extLst>
          </p:cNvPr>
          <p:cNvPicPr>
            <a:picLocks noGrp="1" noChangeAspect="1"/>
          </p:cNvPicPr>
          <p:nvPr>
            <p:ph type="pic" idx="5"/>
          </p:nvPr>
        </p:nvPicPr>
        <p:blipFill>
          <a:blip r:embed="rId3"/>
          <a:srcRect t="19370" b="19370"/>
          <a:stretch>
            <a:fillRect/>
          </a:stretch>
        </p:blipFill>
        <p:spPr/>
      </p:pic>
      <p:pic>
        <p:nvPicPr>
          <p:cNvPr id="30" name="Platshållare för bild 29" descr="En bild som visar person, Människoansikte, klädsel, person&#10;&#10;AI-genererat innehåll kan vara felaktigt.">
            <a:extLst>
              <a:ext uri="{FF2B5EF4-FFF2-40B4-BE49-F238E27FC236}">
                <a16:creationId xmlns:a16="http://schemas.microsoft.com/office/drawing/2014/main" id="{28AB6190-5008-AAB6-1BA2-CA8CD5A8DA4E}"/>
              </a:ext>
            </a:extLst>
          </p:cNvPr>
          <p:cNvPicPr>
            <a:picLocks noGrp="1" noChangeAspect="1"/>
          </p:cNvPicPr>
          <p:nvPr>
            <p:ph type="pic" idx="3"/>
          </p:nvPr>
        </p:nvPicPr>
        <p:blipFill>
          <a:blip r:embed="rId4"/>
          <a:srcRect t="178" b="178"/>
          <a:stretch>
            <a:fillRect/>
          </a:stretch>
        </p:blipFill>
        <p:spPr/>
      </p:pic>
      <p:pic>
        <p:nvPicPr>
          <p:cNvPr id="19" name="Platshållare för bild 18" descr="En bild som visar träd, klädsel, utomhus, person&#10;&#10;AI-genererat innehåll kan vara felaktigt.">
            <a:extLst>
              <a:ext uri="{FF2B5EF4-FFF2-40B4-BE49-F238E27FC236}">
                <a16:creationId xmlns:a16="http://schemas.microsoft.com/office/drawing/2014/main" id="{6CAE9A50-D839-88A2-65FB-884D9361719B}"/>
              </a:ext>
            </a:extLst>
          </p:cNvPr>
          <p:cNvPicPr>
            <a:picLocks noGrp="1" noChangeAspect="1"/>
          </p:cNvPicPr>
          <p:nvPr>
            <p:ph type="pic" idx="2"/>
          </p:nvPr>
        </p:nvPicPr>
        <p:blipFill>
          <a:blip r:embed="rId5"/>
          <a:srcRect t="19617" b="19617"/>
          <a:stretch>
            <a:fillRect/>
          </a:stretch>
        </p:blipFill>
        <p:spPr>
          <a:xfrm>
            <a:off x="2771174" y="1218461"/>
            <a:ext cx="1740540" cy="1180766"/>
          </a:xfrm>
        </p:spPr>
      </p:pic>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INNEHÅLL</a:t>
            </a:r>
            <a:endParaRPr lang="en-GB" dirty="0"/>
          </a:p>
        </p:txBody>
      </p:sp>
      <p:sp>
        <p:nvSpPr>
          <p:cNvPr id="136" name="Google Shape;136;p62"/>
          <p:cNvSpPr txBox="1">
            <a:spLocks noGrp="1"/>
          </p:cNvSpPr>
          <p:nvPr>
            <p:ph type="body" idx="6"/>
          </p:nvPr>
        </p:nvSpPr>
        <p:spPr>
          <a:xfrm>
            <a:off x="1287383" y="2070731"/>
            <a:ext cx="2038377"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Ikigai &amp; </a:t>
            </a:r>
            <a:br>
              <a:rPr lang="en-GB" sz="1400" dirty="0"/>
            </a:br>
            <a:r>
              <a:rPr lang="en-GB" sz="1400" dirty="0" err="1"/>
              <a:t>Karriär</a:t>
            </a:r>
            <a:r>
              <a:rPr lang="en-GB" sz="1400" dirty="0"/>
              <a:t>-</a:t>
            </a:r>
            <a:br>
              <a:rPr lang="en-GB" sz="1400" dirty="0"/>
            </a:br>
            <a:r>
              <a:rPr lang="en-GB" sz="1400" dirty="0" err="1"/>
              <a:t>utveckling</a:t>
            </a:r>
            <a:endParaRPr lang="en-GB" sz="1400" dirty="0"/>
          </a:p>
          <a:p>
            <a:pPr marL="0" indent="0">
              <a:lnSpc>
                <a:spcPct val="91000"/>
              </a:lnSpc>
            </a:pPr>
            <a:endParaRPr lang="en-GB" sz="2000" dirty="0"/>
          </a:p>
        </p:txBody>
      </p:sp>
      <p:sp>
        <p:nvSpPr>
          <p:cNvPr id="137" name="Google Shape;137;p62"/>
          <p:cNvSpPr txBox="1">
            <a:spLocks noGrp="1"/>
          </p:cNvSpPr>
          <p:nvPr>
            <p:ph type="body" idx="7"/>
          </p:nvPr>
        </p:nvSpPr>
        <p:spPr>
          <a:xfrm>
            <a:off x="3178944" y="894"/>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Inner Development Goals</a:t>
            </a:r>
          </a:p>
          <a:p>
            <a:pPr marL="0" indent="0">
              <a:lnSpc>
                <a:spcPct val="91000"/>
              </a:lnSpc>
            </a:pPr>
            <a:endParaRPr lang="en-GB" sz="2000" dirty="0"/>
          </a:p>
        </p:txBody>
      </p:sp>
      <p:sp>
        <p:nvSpPr>
          <p:cNvPr id="138" name="Google Shape;138;p62"/>
          <p:cNvSpPr txBox="1">
            <a:spLocks noGrp="1"/>
          </p:cNvSpPr>
          <p:nvPr>
            <p:ph type="body" idx="9"/>
          </p:nvPr>
        </p:nvSpPr>
        <p:spPr>
          <a:xfrm>
            <a:off x="5190374" y="1659600"/>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err="1"/>
              <a:t>Kompetenser</a:t>
            </a:r>
            <a:r>
              <a:rPr lang="en-GB" sz="1400" dirty="0"/>
              <a:t> </a:t>
            </a:r>
            <a:br>
              <a:rPr lang="en-GB" sz="1400" dirty="0"/>
            </a:br>
            <a:r>
              <a:rPr lang="en-GB" sz="1400" dirty="0" err="1"/>
              <a:t>inom</a:t>
            </a:r>
            <a:r>
              <a:rPr lang="en-GB" sz="1400" dirty="0"/>
              <a:t> </a:t>
            </a:r>
            <a:r>
              <a:rPr lang="en-GB" sz="1400" dirty="0" err="1"/>
              <a:t>Ekoturism</a:t>
            </a:r>
            <a:br>
              <a:rPr lang="en-GB" sz="1400" dirty="0"/>
            </a:br>
            <a:endParaRPr lang="en-GB" sz="1400" dirty="0"/>
          </a:p>
        </p:txBody>
      </p:sp>
      <p:sp>
        <p:nvSpPr>
          <p:cNvPr id="141" name="Google Shape;141;p62"/>
          <p:cNvSpPr txBox="1">
            <a:spLocks noGrp="1"/>
          </p:cNvSpPr>
          <p:nvPr>
            <p:ph type="body" idx="15"/>
          </p:nvPr>
        </p:nvSpPr>
        <p:spPr>
          <a:xfrm>
            <a:off x="7269486" y="101601"/>
            <a:ext cx="1573141" cy="473890"/>
          </a:xfrm>
          <a:prstGeom prst="rect">
            <a:avLst/>
          </a:prstGeom>
          <a:noFill/>
          <a:ln>
            <a:noFill/>
          </a:ln>
        </p:spPr>
        <p:txBody>
          <a:bodyPr spcFirstLastPara="1" wrap="square" lIns="91426" tIns="91426" rIns="91426" bIns="91426" anchor="t" anchorCtr="0">
            <a:noAutofit/>
          </a:bodyPr>
          <a:lstStyle/>
          <a:p>
            <a:pPr marL="0" indent="0">
              <a:lnSpc>
                <a:spcPct val="96000"/>
              </a:lnSpc>
            </a:pPr>
            <a:endParaRPr lang="en-GB" dirty="0"/>
          </a:p>
          <a:p>
            <a:pPr marL="0" indent="0">
              <a:lnSpc>
                <a:spcPct val="96000"/>
              </a:lnSpc>
            </a:pPr>
            <a:endParaRPr lang="en-GB" dirty="0"/>
          </a:p>
        </p:txBody>
      </p:sp>
      <p:sp>
        <p:nvSpPr>
          <p:cNvPr id="142" name="Google Shape;142;p62"/>
          <p:cNvSpPr txBox="1"/>
          <p:nvPr/>
        </p:nvSpPr>
        <p:spPr>
          <a:xfrm>
            <a:off x="1267879" y="2704218"/>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4</a:t>
            </a:r>
            <a:endParaRPr lang="en-GB" sz="1401" dirty="0"/>
          </a:p>
        </p:txBody>
      </p:sp>
      <p:sp>
        <p:nvSpPr>
          <p:cNvPr id="143" name="Google Shape;143;p62"/>
          <p:cNvSpPr txBox="1"/>
          <p:nvPr/>
        </p:nvSpPr>
        <p:spPr>
          <a:xfrm>
            <a:off x="3164709" y="686608"/>
            <a:ext cx="1279443"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22</a:t>
            </a:r>
            <a:endParaRPr lang="en-GB" sz="1401" dirty="0"/>
          </a:p>
        </p:txBody>
      </p:sp>
      <p:sp>
        <p:nvSpPr>
          <p:cNvPr id="146" name="Google Shape;146;p62"/>
          <p:cNvSpPr txBox="1"/>
          <p:nvPr/>
        </p:nvSpPr>
        <p:spPr>
          <a:xfrm>
            <a:off x="7461575" y="523769"/>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 </a:t>
            </a:r>
            <a:endParaRPr lang="en-GB" sz="1401" dirty="0"/>
          </a:p>
        </p:txBody>
      </p:sp>
      <p:sp>
        <p:nvSpPr>
          <p:cNvPr id="148" name="Google Shape;148;p62"/>
          <p:cNvSpPr txBox="1"/>
          <p:nvPr/>
        </p:nvSpPr>
        <p:spPr>
          <a:xfrm>
            <a:off x="834254" y="2052791"/>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2A</a:t>
            </a:r>
            <a:endParaRPr lang="en-GB" sz="1401" dirty="0"/>
          </a:p>
        </p:txBody>
      </p:sp>
      <p:cxnSp>
        <p:nvCxnSpPr>
          <p:cNvPr id="149" name="Google Shape;149;p62"/>
          <p:cNvCxnSpPr/>
          <p:nvPr/>
        </p:nvCxnSpPr>
        <p:spPr>
          <a:xfrm>
            <a:off x="1281826" y="2105858"/>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82742" y="2204185"/>
            <a:ext cx="911156"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33</a:t>
            </a:r>
            <a:endParaRPr lang="en-GB" sz="1401" dirty="0"/>
          </a:p>
        </p:txBody>
      </p:sp>
      <p:sp>
        <p:nvSpPr>
          <p:cNvPr id="155" name="Google Shape;155;p62"/>
          <p:cNvSpPr txBox="1"/>
          <p:nvPr/>
        </p:nvSpPr>
        <p:spPr>
          <a:xfrm>
            <a:off x="6861230" y="120212"/>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endParaRPr lang="en-GB" sz="1401" dirty="0"/>
          </a:p>
        </p:txBody>
      </p:sp>
      <p:cxnSp>
        <p:nvCxnSpPr>
          <p:cNvPr id="156" name="Google Shape;156;p62"/>
          <p:cNvCxnSpPr/>
          <p:nvPr/>
        </p:nvCxnSpPr>
        <p:spPr>
          <a:xfrm>
            <a:off x="7274679" y="101601"/>
            <a:ext cx="0" cy="504000"/>
          </a:xfrm>
          <a:prstGeom prst="straightConnector1">
            <a:avLst/>
          </a:prstGeom>
          <a:noFill/>
          <a:ln w="19050" cap="flat" cmpd="sng">
            <a:solidFill>
              <a:schemeClr val="lt1"/>
            </a:solidFill>
            <a:prstDash val="solid"/>
            <a:round/>
            <a:headEnd type="none" w="sm" len="sm"/>
            <a:tailEnd type="none" w="sm" len="sm"/>
          </a:ln>
        </p:spPr>
      </p:cxnSp>
      <p:grpSp>
        <p:nvGrpSpPr>
          <p:cNvPr id="166" name="Google Shape;166;p62"/>
          <p:cNvGrpSpPr/>
          <p:nvPr/>
        </p:nvGrpSpPr>
        <p:grpSpPr>
          <a:xfrm>
            <a:off x="1721956" y="1196995"/>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5" name="Google Shape;195;p62"/>
          <p:cNvPicPr preferRelativeResize="0">
            <a:picLocks noGrp="1"/>
          </p:cNvPicPr>
          <p:nvPr>
            <p:ph type="pic" idx="4"/>
          </p:nvPr>
        </p:nvPicPr>
        <p:blipFill rotWithShape="1">
          <a:blip r:embed="rId6">
            <a:alphaModFix/>
          </a:blip>
          <a:srcRect l="6623" r="6622"/>
          <a:stretch/>
        </p:blipFill>
        <p:spPr>
          <a:xfrm>
            <a:off x="6828164" y="998487"/>
            <a:ext cx="1740540" cy="1338153"/>
          </a:xfrm>
          <a:prstGeom prst="rect">
            <a:avLst/>
          </a:prstGeom>
          <a:solidFill>
            <a:srgbClr val="F2F2F2"/>
          </a:solidFill>
          <a:ln>
            <a:noFill/>
          </a:ln>
        </p:spPr>
      </p:pic>
      <p:grpSp>
        <p:nvGrpSpPr>
          <p:cNvPr id="231" name="Google Shape;231;p62"/>
          <p:cNvGrpSpPr/>
          <p:nvPr/>
        </p:nvGrpSpPr>
        <p:grpSpPr>
          <a:xfrm>
            <a:off x="6985133" y="749195"/>
            <a:ext cx="700905" cy="653019"/>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44" name="Google Shape;244;p62"/>
          <p:cNvGrpSpPr/>
          <p:nvPr/>
        </p:nvGrpSpPr>
        <p:grpSpPr>
          <a:xfrm>
            <a:off x="3740293" y="985615"/>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7">
            <a:alphaModFix/>
            <a:extLst>
              <a:ext uri="{BEBA8EAE-BF5A-486C-A8C5-ECC9F3942E4B}">
                <a14:imgProps xmlns:a14="http://schemas.microsoft.com/office/drawing/2010/main">
                  <a14:imgLayer r:embed="rId8">
                    <a14:imgEffect>
                      <a14:saturation sat="0"/>
                    </a14:imgEffect>
                  </a14:imgLayer>
                </a14:imgProps>
              </a:ext>
            </a:extLst>
          </a:blip>
          <a:srcRect l="22302" b="22949"/>
          <a:stretch/>
        </p:blipFill>
        <p:spPr>
          <a:xfrm>
            <a:off x="2402732" y="3949737"/>
            <a:ext cx="1498809" cy="1308100"/>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pic>
        <p:nvPicPr>
          <p:cNvPr id="40" name="Platshållare för bild 39" descr="En bild som visar person, klädsel, Människoansikte, utomhus&#10;&#10;AI-genererat innehåll kan vara felaktigt.">
            <a:extLst>
              <a:ext uri="{FF2B5EF4-FFF2-40B4-BE49-F238E27FC236}">
                <a16:creationId xmlns:a16="http://schemas.microsoft.com/office/drawing/2014/main" id="{08A2F001-B57A-9454-5E21-D6FE36211263}"/>
              </a:ext>
            </a:extLst>
          </p:cNvPr>
          <p:cNvPicPr>
            <a:picLocks noGrp="1" noChangeAspect="1"/>
          </p:cNvPicPr>
          <p:nvPr>
            <p:ph type="pic" idx="17"/>
          </p:nvPr>
        </p:nvPicPr>
        <p:blipFill>
          <a:blip r:embed="rId9"/>
          <a:srcRect t="10858" b="10858"/>
          <a:stretch>
            <a:fillRect/>
          </a:stretch>
        </p:blipFill>
        <p:spPr>
          <a:xfrm>
            <a:off x="4444152" y="4235671"/>
            <a:ext cx="1749746" cy="907831"/>
          </a:xfrm>
        </p:spPr>
      </p:pic>
      <p:pic>
        <p:nvPicPr>
          <p:cNvPr id="42" name="Platshållare för bild 41" descr="En bild som visar himmel, person, utomhus, Människoansikte&#10;&#10;AI-genererat innehåll kan vara felaktigt.">
            <a:extLst>
              <a:ext uri="{FF2B5EF4-FFF2-40B4-BE49-F238E27FC236}">
                <a16:creationId xmlns:a16="http://schemas.microsoft.com/office/drawing/2014/main" id="{4454B7CF-AD6A-9117-DFC4-8DED857ADB99}"/>
              </a:ext>
            </a:extLst>
          </p:cNvPr>
          <p:cNvPicPr>
            <a:picLocks noGrp="1" noChangeAspect="1"/>
          </p:cNvPicPr>
          <p:nvPr>
            <p:ph type="pic" idx="18"/>
          </p:nvPr>
        </p:nvPicPr>
        <p:blipFill>
          <a:blip r:embed="rId10"/>
          <a:srcRect l="8725" r="8725"/>
          <a:stretch>
            <a:fillRect/>
          </a:stretch>
        </p:blipFill>
        <p:spPr>
          <a:xfrm>
            <a:off x="6525995" y="2586208"/>
            <a:ext cx="1740540" cy="1406954"/>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431C357-D285-F0C1-3D0D-A6F6347CFD3D}"/>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AA711E19-E7D9-3333-43D1-BC3183213094}"/>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37EB563-9879-44E8-697F-05B8655C000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D0425C94-4C55-8B10-38CF-FF7C8AA24BF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EBA3F8A-5E00-CB5C-A93D-FB70264A05E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CAE14834-7F65-2521-DFA0-A278247225B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59E9CA1-C21E-AB74-6ED8-16FB4675551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7434515-BFA7-8ECC-B65C-E9732C8692AC}"/>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59B64A18-E5D2-2C84-6BAD-CE4D3EBB32E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CFF363D-CA02-FF56-7768-2D80BFFFBE3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F7D6FB63-9466-555D-3F4D-9177119F28B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F5A6EC8-B744-4F51-81FF-DAF230018F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607BE74-B544-7663-E2CF-18EA5F13942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DF90A35-598D-09E8-7E7F-A53FF132EA6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C3ED97D1-F7A6-1FD3-925D-0349C2EEDCD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CA9770C-EA13-B6F3-2B5C-EA8DBFEDA9EC}"/>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802FF9F-D202-D068-60C5-74209A26655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F3A2047-3C1A-9335-4D36-961A501D07EA}"/>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1A272A81-ACC9-95D2-979A-3283D4B8C028}"/>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Arbetsblad: Slutför din egen Ikigai - Din kärna</a:t>
            </a:r>
            <a:endParaRPr sz="2000" b="0" dirty="0">
              <a:solidFill>
                <a:srgbClr val="6D6E71"/>
              </a:solidFill>
            </a:endParaRPr>
          </a:p>
        </p:txBody>
      </p:sp>
      <p:graphicFrame>
        <p:nvGraphicFramePr>
          <p:cNvPr id="9" name="Tabell 8">
            <a:extLst>
              <a:ext uri="{FF2B5EF4-FFF2-40B4-BE49-F238E27FC236}">
                <a16:creationId xmlns:a16="http://schemas.microsoft.com/office/drawing/2014/main" id="{8BDB280D-D2BA-2EC4-4504-4181B5448DD1}"/>
              </a:ext>
            </a:extLst>
          </p:cNvPr>
          <p:cNvGraphicFramePr>
            <a:graphicFrameLocks noGrp="1"/>
          </p:cNvGraphicFramePr>
          <p:nvPr>
            <p:extLst>
              <p:ext uri="{D42A27DB-BD31-4B8C-83A1-F6EECF244321}">
                <p14:modId xmlns:p14="http://schemas.microsoft.com/office/powerpoint/2010/main" val="834595512"/>
              </p:ext>
            </p:extLst>
          </p:nvPr>
        </p:nvGraphicFramePr>
        <p:xfrm>
          <a:off x="383892" y="1338841"/>
          <a:ext cx="8320492" cy="2643359"/>
        </p:xfrm>
        <a:graphic>
          <a:graphicData uri="http://schemas.openxmlformats.org/drawingml/2006/table">
            <a:tbl>
              <a:tblPr firstRow="1" bandRow="1">
                <a:tableStyleId>{538008DE-9CB5-49C0-B233-6C6E2AA0C65B}</a:tableStyleId>
              </a:tblPr>
              <a:tblGrid>
                <a:gridCol w="8320492">
                  <a:extLst>
                    <a:ext uri="{9D8B030D-6E8A-4147-A177-3AD203B41FA5}">
                      <a16:colId xmlns:a16="http://schemas.microsoft.com/office/drawing/2014/main" val="2365136716"/>
                    </a:ext>
                  </a:extLst>
                </a:gridCol>
              </a:tblGrid>
              <a:tr h="325805">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Vad sitter i korsningen av din </a:t>
                      </a:r>
                      <a:r>
                        <a:rPr lang="sv-SE" sz="1600" dirty="0" err="1">
                          <a:solidFill>
                            <a:schemeClr val="tx2">
                              <a:lumMod val="50000"/>
                            </a:schemeClr>
                          </a:solidFill>
                          <a:latin typeface="Calibri" panose="020F0502020204030204" pitchFamily="34" charset="0"/>
                          <a:cs typeface="Calibri" panose="020F0502020204030204" pitchFamily="34" charset="0"/>
                        </a:rPr>
                        <a:t>Ikigai</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2308079">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0ED4853A-550E-42F4-C6A9-C016A4DB7FB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19E23B6A-34D2-C262-15D1-B7A332B225A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19D4670C-4848-418F-1B7E-28D84643AAE7}"/>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CFF79EE1-9812-976F-ED38-2433EA265F64}"/>
              </a:ext>
            </a:extLst>
          </p:cNvPr>
          <p:cNvSpPr txBox="1"/>
          <p:nvPr/>
        </p:nvSpPr>
        <p:spPr>
          <a:xfrm>
            <a:off x="105753" y="4379338"/>
            <a:ext cx="228387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V.05</a:t>
            </a:r>
            <a:endParaRPr sz="1401" dirty="0"/>
          </a:p>
        </p:txBody>
      </p:sp>
    </p:spTree>
    <p:extLst>
      <p:ext uri="{BB962C8B-B14F-4D97-AF65-F5344CB8AC3E}">
        <p14:creationId xmlns:p14="http://schemas.microsoft.com/office/powerpoint/2010/main" val="198638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F6E7FAD-85A4-A96C-CF63-1B52B5B8E8A8}"/>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F160BFB-5DFA-E2C9-5EC4-72B20E9F5D3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9CBC134E-A63B-0EFE-63DF-70E8E5079BE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8144423-D2E5-BE76-D363-CC6954F7525C}"/>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0" indent="0"/>
            <a:r>
              <a:rPr lang="en-GB" sz="1600" dirty="0"/>
              <a:t>Vad lärde du dig av att fylla i din Ikigai?</a:t>
            </a:r>
          </a:p>
          <a:p>
            <a:pPr marL="0" indent="0"/>
            <a:endParaRPr lang="en-GB" sz="1600" dirty="0"/>
          </a:p>
          <a:p>
            <a:pPr marL="0" indent="0"/>
            <a:r>
              <a:rPr lang="en-GB" sz="1600" dirty="0"/>
              <a:t>Vad är det för reflektioner som poppar upp under processens gång?</a:t>
            </a:r>
          </a:p>
          <a:p>
            <a:pPr marL="0" indent="0"/>
            <a:endParaRPr lang="en-GB" sz="1600" dirty="0"/>
          </a:p>
          <a:p>
            <a:pPr marL="0" indent="0"/>
            <a:r>
              <a:rPr lang="en-GB" sz="1600" dirty="0"/>
              <a:t>Vad är ditt nästa steg – hur går du vidare?</a:t>
            </a:r>
          </a:p>
          <a:p>
            <a:pPr marL="0" indent="0"/>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AE127F7D-3B42-0F2F-89EC-4EC1CF0509C7}"/>
              </a:ext>
            </a:extLst>
          </p:cNvPr>
          <p:cNvSpPr txBox="1">
            <a:spLocks noGrp="1"/>
          </p:cNvSpPr>
          <p:nvPr>
            <p:ph type="body" idx="2"/>
          </p:nvPr>
        </p:nvSpPr>
        <p:spPr>
          <a:xfrm>
            <a:off x="1315113" y="386413"/>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3DBCDCA8-F2CB-46DC-284C-39705C957C5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2AFE66F-3B65-A0D9-F93B-2AC574FB6F4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7E949DA2-9BB6-2A6C-6175-93CA3891DD2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E4595BF4-D220-088E-E857-2C048585D7C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C4D4EC6-0E1F-50CA-6F49-10B931943EE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D2E1DD2-D13C-AADE-FF0B-ACC9DA86341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F91E0E1-0642-82D2-49CC-01029594CF3A}"/>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D2B3689-88E7-11BB-E8E2-D89D340DE4D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A7ECC6ED-79DB-54A6-2DE4-8468EB64005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A4BE1299-09FC-FC24-538D-82E6E6D5A2C0}"/>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EBC0643-1330-E3A9-B6B0-A60ED77FC90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0A456EB2-69F7-72F0-6C89-7CA6E1BC31A6}"/>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CB319F7-D766-2C51-439E-85A9B6E8D45F}"/>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4406C524-18EE-EF09-9F86-59C2C4F505DC}"/>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244DEFF-4956-35B4-9678-BB2148072B9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C7FD980-AC00-487D-1538-81E9B8A432A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B7B06D6-25D2-91B5-CC78-30AF66E8CA7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BC753E6-BFDC-3504-1B4C-4105A010E7D8}"/>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E.14</a:t>
            </a:r>
            <a:endParaRPr sz="3000" dirty="0">
              <a:solidFill>
                <a:srgbClr val="FF9934"/>
              </a:solidFill>
            </a:endParaRPr>
          </a:p>
        </p:txBody>
      </p:sp>
    </p:spTree>
    <p:extLst>
      <p:ext uri="{BB962C8B-B14F-4D97-AF65-F5344CB8AC3E}">
        <p14:creationId xmlns:p14="http://schemas.microsoft.com/office/powerpoint/2010/main" val="564708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A7A004FF-E36D-C7CC-E69D-E4D7DA22B142}"/>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E8A90E8C-B2E4-D0F6-3AA8-C3F1808FACFD}"/>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dirty="0">
              <a:solidFill>
                <a:schemeClr val="lt1"/>
              </a:solidFill>
            </a:endParaRPr>
          </a:p>
        </p:txBody>
      </p:sp>
      <p:pic>
        <p:nvPicPr>
          <p:cNvPr id="5" name="Bildobjekt 4" descr="En bild som visar klädsel, Människoansikte, person, leende&#10;&#10;AI-genererat innehåll kan vara felaktigt.">
            <a:extLst>
              <a:ext uri="{FF2B5EF4-FFF2-40B4-BE49-F238E27FC236}">
                <a16:creationId xmlns:a16="http://schemas.microsoft.com/office/drawing/2014/main" id="{70AC4109-4A80-0566-B028-2BF3D3DC835F}"/>
              </a:ext>
            </a:extLst>
          </p:cNvPr>
          <p:cNvPicPr>
            <a:picLocks noChangeAspect="1"/>
          </p:cNvPicPr>
          <p:nvPr/>
        </p:nvPicPr>
        <p:blipFill>
          <a:blip r:embed="rId3"/>
          <a:stretch>
            <a:fillRect/>
          </a:stretch>
        </p:blipFill>
        <p:spPr>
          <a:xfrm>
            <a:off x="5258624" y="-98900"/>
            <a:ext cx="4186004" cy="4186004"/>
          </a:xfrm>
          <a:prstGeom prst="rect">
            <a:avLst/>
          </a:prstGeom>
        </p:spPr>
      </p:pic>
      <p:sp>
        <p:nvSpPr>
          <p:cNvPr id="567" name="Google Shape;567;p71">
            <a:extLst>
              <a:ext uri="{FF2B5EF4-FFF2-40B4-BE49-F238E27FC236}">
                <a16:creationId xmlns:a16="http://schemas.microsoft.com/office/drawing/2014/main" id="{8AAFD2FD-754B-1733-64A4-D56EAAEECE3D}"/>
              </a:ext>
            </a:extLst>
          </p:cNvPr>
          <p:cNvSpPr txBox="1"/>
          <p:nvPr/>
        </p:nvSpPr>
        <p:spPr>
          <a:xfrm>
            <a:off x="1268151" y="1784142"/>
            <a:ext cx="3377649"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Inner </a:t>
            </a:r>
            <a:r>
              <a:rPr lang="sv-SE" sz="4500" dirty="0" err="1">
                <a:solidFill>
                  <a:schemeClr val="lt1"/>
                </a:solidFill>
                <a:latin typeface="Calibri"/>
                <a:ea typeface="Calibri"/>
                <a:cs typeface="Calibri"/>
                <a:sym typeface="Calibri"/>
              </a:rPr>
              <a:t>Development</a:t>
            </a:r>
            <a:r>
              <a:rPr lang="sv-SE" sz="4500" dirty="0">
                <a:solidFill>
                  <a:schemeClr val="lt1"/>
                </a:solidFill>
                <a:latin typeface="Calibri"/>
                <a:ea typeface="Calibri"/>
                <a:cs typeface="Calibri"/>
                <a:sym typeface="Calibri"/>
              </a:rPr>
              <a:t> </a:t>
            </a:r>
            <a:r>
              <a:rPr lang="sv-SE" sz="4500" dirty="0" err="1">
                <a:solidFill>
                  <a:schemeClr val="lt1"/>
                </a:solidFill>
                <a:latin typeface="Calibri"/>
                <a:ea typeface="Calibri"/>
                <a:cs typeface="Calibri"/>
                <a:sym typeface="Calibri"/>
              </a:rPr>
              <a:t>Goals</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51D9CD2E-2514-F8F2-A8BF-BE467D1A7A7B}"/>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2B</a:t>
            </a:r>
            <a:endParaRPr sz="1401" dirty="0"/>
          </a:p>
        </p:txBody>
      </p:sp>
      <p:cxnSp>
        <p:nvCxnSpPr>
          <p:cNvPr id="569" name="Google Shape;569;p71">
            <a:extLst>
              <a:ext uri="{FF2B5EF4-FFF2-40B4-BE49-F238E27FC236}">
                <a16:creationId xmlns:a16="http://schemas.microsoft.com/office/drawing/2014/main" id="{D0B82E53-B5E3-FA8A-0207-EA1DE8101A7C}"/>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3F7AD5F3-354D-2852-324B-475E96890F3A}"/>
              </a:ext>
            </a:extLst>
          </p:cNvPr>
          <p:cNvSpPr/>
          <p:nvPr/>
        </p:nvSpPr>
        <p:spPr>
          <a:xfrm>
            <a:off x="5126635" y="-273620"/>
            <a:ext cx="4501721" cy="4501721"/>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pic>
        <p:nvPicPr>
          <p:cNvPr id="572" name="Google Shape;572;p71">
            <a:extLst>
              <a:ext uri="{FF2B5EF4-FFF2-40B4-BE49-F238E27FC236}">
                <a16:creationId xmlns:a16="http://schemas.microsoft.com/office/drawing/2014/main" id="{00817BC9-666B-CE0B-B487-52DFC366ED92}"/>
              </a:ext>
            </a:extLst>
          </p:cNvPr>
          <p:cNvPicPr preferRelativeResize="0"/>
          <p:nvPr/>
        </p:nvPicPr>
        <p:blipFill rotWithShape="1">
          <a:blip r:embed="rId4">
            <a:alphaModFix amt="70000"/>
          </a:blip>
          <a:srcRect/>
          <a:stretch/>
        </p:blipFill>
        <p:spPr>
          <a:xfrm rot="-3551750">
            <a:off x="6836477" y="1478380"/>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71" name="Google Shape;571;p71">
            <a:extLst>
              <a:ext uri="{FF2B5EF4-FFF2-40B4-BE49-F238E27FC236}">
                <a16:creationId xmlns:a16="http://schemas.microsoft.com/office/drawing/2014/main" id="{340F0340-0480-1AEC-988A-5E5D16D5442B}"/>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22</a:t>
            </a:fld>
            <a:endParaRPr sz="1600" dirty="0">
              <a:solidFill>
                <a:srgbClr val="8AC03B"/>
              </a:solidFill>
              <a:latin typeface="Calibri"/>
              <a:ea typeface="Calibri"/>
              <a:cs typeface="Calibri"/>
              <a:sym typeface="Calibri"/>
            </a:endParaRPr>
          </a:p>
        </p:txBody>
      </p:sp>
      <p:grpSp>
        <p:nvGrpSpPr>
          <p:cNvPr id="573" name="Google Shape;573;p71">
            <a:extLst>
              <a:ext uri="{FF2B5EF4-FFF2-40B4-BE49-F238E27FC236}">
                <a16:creationId xmlns:a16="http://schemas.microsoft.com/office/drawing/2014/main" id="{A8DE9CE5-8C53-9F32-24C0-682170481698}"/>
              </a:ext>
            </a:extLst>
          </p:cNvPr>
          <p:cNvGrpSpPr/>
          <p:nvPr/>
        </p:nvGrpSpPr>
        <p:grpSpPr>
          <a:xfrm>
            <a:off x="608624" y="3622768"/>
            <a:ext cx="1044747" cy="1219088"/>
            <a:chOff x="2307546" y="2307551"/>
            <a:chExt cx="929291" cy="1082976"/>
          </a:xfrm>
        </p:grpSpPr>
        <p:grpSp>
          <p:nvGrpSpPr>
            <p:cNvPr id="574" name="Google Shape;574;p71">
              <a:extLst>
                <a:ext uri="{FF2B5EF4-FFF2-40B4-BE49-F238E27FC236}">
                  <a16:creationId xmlns:a16="http://schemas.microsoft.com/office/drawing/2014/main" id="{B21D8120-8ED1-3054-9A16-2564C7E43C19}"/>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8743D673-98D1-28E8-D7DE-D3B8F990673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76" name="Google Shape;576;p71">
                <a:extLst>
                  <a:ext uri="{FF2B5EF4-FFF2-40B4-BE49-F238E27FC236}">
                    <a16:creationId xmlns:a16="http://schemas.microsoft.com/office/drawing/2014/main" id="{62057A21-3416-7823-9482-253BB356217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577" name="Google Shape;577;p71">
              <a:extLst>
                <a:ext uri="{FF2B5EF4-FFF2-40B4-BE49-F238E27FC236}">
                  <a16:creationId xmlns:a16="http://schemas.microsoft.com/office/drawing/2014/main" id="{36DC8E5D-4E2C-88B7-E947-63DDC73888E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78" name="Google Shape;578;p71">
              <a:extLst>
                <a:ext uri="{FF2B5EF4-FFF2-40B4-BE49-F238E27FC236}">
                  <a16:creationId xmlns:a16="http://schemas.microsoft.com/office/drawing/2014/main" id="{8952BBED-6428-C33A-2C88-A2E04A5C71D9}"/>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E67EB7A5-781D-A0C7-1937-44374CA68C7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80" name="Google Shape;580;p71">
                <a:extLst>
                  <a:ext uri="{FF2B5EF4-FFF2-40B4-BE49-F238E27FC236}">
                    <a16:creationId xmlns:a16="http://schemas.microsoft.com/office/drawing/2014/main" id="{5FA6AA84-2169-4BC1-E3C9-84A0452CD6C3}"/>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B45461E9-717C-88C7-1F89-1AA3C23E6AD1}"/>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FA928326-52BA-E03C-190C-1889D53B392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3" name="Google Shape;583;p71">
                    <a:extLst>
                      <a:ext uri="{FF2B5EF4-FFF2-40B4-BE49-F238E27FC236}">
                        <a16:creationId xmlns:a16="http://schemas.microsoft.com/office/drawing/2014/main" id="{8BCE84DE-2C1E-36EC-EF19-01EC4556DE5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4" name="Google Shape;584;p71">
                    <a:extLst>
                      <a:ext uri="{FF2B5EF4-FFF2-40B4-BE49-F238E27FC236}">
                        <a16:creationId xmlns:a16="http://schemas.microsoft.com/office/drawing/2014/main" id="{0615FCD0-66A8-4BDF-C611-0DD5499BB51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585" name="Google Shape;585;p71">
                  <a:extLst>
                    <a:ext uri="{FF2B5EF4-FFF2-40B4-BE49-F238E27FC236}">
                      <a16:creationId xmlns:a16="http://schemas.microsoft.com/office/drawing/2014/main" id="{EDD13A99-77AA-2F63-7D66-1EEC560F974E}"/>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1384D385-342C-D791-6608-2DF101547C6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7" name="Google Shape;587;p71">
                    <a:extLst>
                      <a:ext uri="{FF2B5EF4-FFF2-40B4-BE49-F238E27FC236}">
                        <a16:creationId xmlns:a16="http://schemas.microsoft.com/office/drawing/2014/main" id="{570C7751-2DDF-D864-92A3-BF5D7E9233DA}"/>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8" name="Google Shape;588;p71">
                    <a:extLst>
                      <a:ext uri="{FF2B5EF4-FFF2-40B4-BE49-F238E27FC236}">
                        <a16:creationId xmlns:a16="http://schemas.microsoft.com/office/drawing/2014/main" id="{111807F7-D14D-0A60-1D09-DF46E5BCFEB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grpSp>
      </p:grpSp>
    </p:spTree>
    <p:extLst>
      <p:ext uri="{BB962C8B-B14F-4D97-AF65-F5344CB8AC3E}">
        <p14:creationId xmlns:p14="http://schemas.microsoft.com/office/powerpoint/2010/main" val="3685933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AF50C72-E925-510C-B5BC-1E3A942A652E}"/>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49E2F298-760E-1FF7-C477-BAED3683DA68}"/>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CECE93C8-9417-F0D5-C301-1C7835AF9962}"/>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0E3E2ED0-B5C8-E99E-2D10-A3E3AFD1681F}"/>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2B</a:t>
            </a:r>
            <a:endParaRPr dirty="0"/>
          </a:p>
        </p:txBody>
      </p:sp>
      <p:sp>
        <p:nvSpPr>
          <p:cNvPr id="597" name="Google Shape;597;p72">
            <a:extLst>
              <a:ext uri="{FF2B5EF4-FFF2-40B4-BE49-F238E27FC236}">
                <a16:creationId xmlns:a16="http://schemas.microsoft.com/office/drawing/2014/main" id="{174C71CB-CDBD-7CB5-4B7F-D991C1FC3BCC}"/>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cxnSp>
        <p:nvCxnSpPr>
          <p:cNvPr id="599" name="Google Shape;599;p72">
            <a:extLst>
              <a:ext uri="{FF2B5EF4-FFF2-40B4-BE49-F238E27FC236}">
                <a16:creationId xmlns:a16="http://schemas.microsoft.com/office/drawing/2014/main" id="{155B73E0-F728-5031-4B4E-4615E00EE8B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6C7CCCA2-ACAC-D341-F42C-BB5D9511B20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23</a:t>
            </a:fld>
            <a:endParaRPr dirty="0"/>
          </a:p>
        </p:txBody>
      </p:sp>
      <p:sp>
        <p:nvSpPr>
          <p:cNvPr id="6" name="Google Shape;460;p68">
            <a:extLst>
              <a:ext uri="{FF2B5EF4-FFF2-40B4-BE49-F238E27FC236}">
                <a16:creationId xmlns:a16="http://schemas.microsoft.com/office/drawing/2014/main" id="{AC8C3743-57F2-45BC-195B-4EC442130586}"/>
              </a:ext>
            </a:extLst>
          </p:cNvPr>
          <p:cNvSpPr txBox="1"/>
          <p:nvPr/>
        </p:nvSpPr>
        <p:spPr>
          <a:xfrm>
            <a:off x="2265383" y="1398417"/>
            <a:ext cx="6630643" cy="1733772"/>
          </a:xfrm>
          <a:prstGeom prst="rect">
            <a:avLst/>
          </a:prstGeom>
          <a:noFill/>
          <a:ln>
            <a:noFill/>
          </a:ln>
        </p:spPr>
        <p:txBody>
          <a:bodyPr spcFirstLastPara="1" wrap="square" lIns="0" tIns="10124" rIns="0" bIns="0" anchor="t" anchorCtr="0">
            <a:spAutoFit/>
          </a:bodyPr>
          <a:lstStyle/>
          <a:p>
            <a:pPr algn="l"/>
            <a:r>
              <a:rPr lang="sv-SE" sz="1600" b="0" i="0" u="none" strike="noStrike" dirty="0">
                <a:solidFill>
                  <a:srgbClr val="000000"/>
                </a:solidFill>
                <a:effectLst/>
                <a:latin typeface="Calibri" panose="020F0502020204030204" pitchFamily="34" charset="0"/>
                <a:cs typeface="Calibri" panose="020F0502020204030204" pitchFamily="34" charset="0"/>
              </a:rPr>
              <a:t>I den här modulen utforskar vi personlig utveckling och karriär genom de inre utvecklingsmålen (IDG). Egenskaper som mindfulness, samarbete och motståndskraft hjälper oss att hantera utmaningar och skapa positiv förändring. Vi reflekterar över hur vi kan stärka dessa förmågor och bygga en miljö som stödjer lärande och tillväxt. Genom att integrera IDG i vårt liv och arbete kan vi bli bättre på att leda, anpassa oss och bidra till en hållbar framtid.</a:t>
            </a: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7" name="Google Shape;594;p72">
            <a:extLst>
              <a:ext uri="{FF2B5EF4-FFF2-40B4-BE49-F238E27FC236}">
                <a16:creationId xmlns:a16="http://schemas.microsoft.com/office/drawing/2014/main" id="{9549C83B-727F-951E-C2BC-D8F2A4A4F8FD}"/>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Överblick</a:t>
            </a:r>
            <a:endParaRPr lang="sv-SE" dirty="0"/>
          </a:p>
        </p:txBody>
      </p:sp>
    </p:spTree>
    <p:extLst>
      <p:ext uri="{BB962C8B-B14F-4D97-AF65-F5344CB8AC3E}">
        <p14:creationId xmlns:p14="http://schemas.microsoft.com/office/powerpoint/2010/main" val="38622712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1EA7427-44A0-133A-EEDD-E38F62BA1BB1}"/>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0FCFC00-AE92-CC5D-3DD0-883D22DEFE8F}"/>
              </a:ext>
            </a:extLst>
          </p:cNvPr>
          <p:cNvSpPr txBox="1"/>
          <p:nvPr/>
        </p:nvSpPr>
        <p:spPr>
          <a:xfrm>
            <a:off x="2639504" y="1057235"/>
            <a:ext cx="5823861" cy="339576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Ø"/>
            </a:pPr>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285750" indent="-285750" algn="l">
              <a:buFont typeface="Wingdings" pitchFamily="2" charset="2"/>
              <a:buChar char="Ø"/>
            </a:pPr>
            <a:endParaRPr lang="sv-SE" sz="1600" b="1" dirty="0">
              <a:latin typeface="Calibri" panose="020F0502020204030204" pitchFamily="34" charset="0"/>
              <a:cs typeface="Calibri" panose="020F0502020204030204" pitchFamily="34" charset="0"/>
            </a:endParaRPr>
          </a:p>
          <a:p>
            <a:pPr marL="285750" indent="-285750" algn="l">
              <a:buFont typeface="Wingdings" pitchFamily="2" charset="2"/>
              <a:buChar char="v"/>
            </a:pPr>
            <a:r>
              <a:rPr lang="sv-SE" sz="1600" b="1" i="0" u="none" strike="noStrike" dirty="0">
                <a:solidFill>
                  <a:srgbClr val="000000"/>
                </a:solidFill>
                <a:effectLst/>
                <a:latin typeface="Calibri" panose="020F0502020204030204" pitchFamily="34" charset="0"/>
                <a:cs typeface="Calibri" panose="020F0502020204030204" pitchFamily="34" charset="0"/>
              </a:rPr>
              <a:t>Nyckelkompetenser för förändring:</a:t>
            </a:r>
            <a:r>
              <a:rPr lang="sv-SE" sz="1600" b="0" i="0" u="none" strike="noStrike" dirty="0">
                <a:solidFill>
                  <a:srgbClr val="000000"/>
                </a:solidFill>
                <a:effectLst/>
                <a:latin typeface="Calibri" panose="020F0502020204030204" pitchFamily="34" charset="0"/>
                <a:cs typeface="Calibri" panose="020F0502020204030204" pitchFamily="34" charset="0"/>
              </a:rPr>
              <a:t> I linje med FN:s Agenda 2030 och de globala målen för hållbar utveckling.</a:t>
            </a:r>
          </a:p>
          <a:p>
            <a:pPr marL="285750" indent="-285750" algn="l">
              <a:buFont typeface="Wingdings" pitchFamily="2" charset="2"/>
              <a:buChar char="v"/>
            </a:pPr>
            <a:r>
              <a:rPr lang="sv-SE" sz="1600" b="1" i="0" u="none" strike="noStrike" dirty="0">
                <a:solidFill>
                  <a:srgbClr val="000000"/>
                </a:solidFill>
                <a:effectLst/>
                <a:latin typeface="Calibri" panose="020F0502020204030204" pitchFamily="34" charset="0"/>
                <a:cs typeface="Calibri" panose="020F0502020204030204" pitchFamily="34" charset="0"/>
              </a:rPr>
              <a:t>Personlig och kollektiv utveckling:</a:t>
            </a:r>
            <a:r>
              <a:rPr lang="sv-SE" sz="1600" b="0" i="0" u="none" strike="noStrike" dirty="0">
                <a:solidFill>
                  <a:srgbClr val="000000"/>
                </a:solidFill>
                <a:effectLst/>
                <a:latin typeface="Calibri" panose="020F0502020204030204" pitchFamily="34" charset="0"/>
                <a:cs typeface="Calibri" panose="020F0502020204030204" pitchFamily="34" charset="0"/>
              </a:rPr>
              <a:t> Stödjer både individers och organisationers tillväxt.</a:t>
            </a:r>
          </a:p>
          <a:p>
            <a:pPr marL="285750" indent="-285750" algn="l">
              <a:buFont typeface="Wingdings" pitchFamily="2" charset="2"/>
              <a:buChar char="v"/>
            </a:pPr>
            <a:r>
              <a:rPr lang="sv-SE" sz="1600" b="1" i="0" u="none" strike="noStrike" dirty="0">
                <a:solidFill>
                  <a:srgbClr val="000000"/>
                </a:solidFill>
                <a:effectLst/>
                <a:latin typeface="Calibri" panose="020F0502020204030204" pitchFamily="34" charset="0"/>
                <a:cs typeface="Calibri" panose="020F0502020204030204" pitchFamily="34" charset="0"/>
              </a:rPr>
              <a:t>Hållbar påverkan:</a:t>
            </a:r>
            <a:r>
              <a:rPr lang="sv-SE" sz="1600" b="0" i="0" u="none" strike="noStrike" dirty="0">
                <a:solidFill>
                  <a:srgbClr val="000000"/>
                </a:solidFill>
                <a:effectLst/>
                <a:latin typeface="Calibri" panose="020F0502020204030204" pitchFamily="34" charset="0"/>
                <a:cs typeface="Calibri" panose="020F0502020204030204" pitchFamily="34" charset="0"/>
              </a:rPr>
              <a:t> Främjar motståndskraft genom centrala framtidskompetenser.</a:t>
            </a:r>
          </a:p>
          <a:p>
            <a:pPr marL="285750" indent="-285750" algn="l">
              <a:buFont typeface="Wingdings" pitchFamily="2" charset="2"/>
              <a:buChar char="v"/>
            </a:pPr>
            <a:r>
              <a:rPr lang="sv-SE" sz="1600" b="1" i="0" u="none" strike="noStrike" dirty="0">
                <a:solidFill>
                  <a:srgbClr val="000000"/>
                </a:solidFill>
                <a:effectLst/>
                <a:latin typeface="Calibri" panose="020F0502020204030204" pitchFamily="34" charset="0"/>
                <a:cs typeface="Calibri" panose="020F0502020204030204" pitchFamily="34" charset="0"/>
              </a:rPr>
              <a:t>Forskningsdriven:</a:t>
            </a:r>
            <a:r>
              <a:rPr lang="sv-SE" sz="1600" b="0" i="0" u="none" strike="noStrike" dirty="0">
                <a:solidFill>
                  <a:srgbClr val="000000"/>
                </a:solidFill>
                <a:effectLst/>
                <a:latin typeface="Calibri" panose="020F0502020204030204" pitchFamily="34" charset="0"/>
                <a:cs typeface="Calibri" panose="020F0502020204030204" pitchFamily="34" charset="0"/>
              </a:rPr>
              <a:t> Utvecklad av experter genom analys och dialog.</a:t>
            </a:r>
          </a:p>
          <a:p>
            <a:pPr marL="285750" indent="-285750" algn="l">
              <a:buFont typeface="Wingdings" pitchFamily="2" charset="2"/>
              <a:buChar char="v"/>
            </a:pPr>
            <a:r>
              <a:rPr lang="sv-SE" sz="1600" b="1" i="0" u="none" strike="noStrike" dirty="0">
                <a:solidFill>
                  <a:srgbClr val="000000"/>
                </a:solidFill>
                <a:effectLst/>
                <a:latin typeface="Calibri" panose="020F0502020204030204" pitchFamily="34" charset="0"/>
                <a:cs typeface="Calibri" panose="020F0502020204030204" pitchFamily="34" charset="0"/>
              </a:rPr>
              <a:t>Ständigt förfinat ramverk:</a:t>
            </a:r>
            <a:r>
              <a:rPr lang="sv-SE" sz="1600" b="0" i="0" u="none" strike="noStrike" dirty="0">
                <a:solidFill>
                  <a:srgbClr val="000000"/>
                </a:solidFill>
                <a:effectLst/>
                <a:latin typeface="Calibri" panose="020F0502020204030204" pitchFamily="34" charset="0"/>
                <a:cs typeface="Calibri" panose="020F0502020204030204" pitchFamily="34" charset="0"/>
              </a:rPr>
              <a:t> Anpassas kontinuerligt för att möta globala utmaningar.</a:t>
            </a:r>
          </a:p>
          <a:p>
            <a:pPr algn="l"/>
            <a:endParaRPr lang="sv-SE" sz="2000" b="0" i="0" u="none" strike="noStrike" dirty="0">
              <a:solidFill>
                <a:srgbClr val="000000"/>
              </a:solidFill>
              <a:effectLst/>
            </a:endParaRP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79" name="Google Shape;379;p64">
            <a:extLst>
              <a:ext uri="{FF2B5EF4-FFF2-40B4-BE49-F238E27FC236}">
                <a16:creationId xmlns:a16="http://schemas.microsoft.com/office/drawing/2014/main" id="{3D7F8CE1-7893-6D3E-B869-917795CAE7FA}"/>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lang="en-GB" sz="1051" dirty="0"/>
          </a:p>
        </p:txBody>
      </p:sp>
      <p:pic>
        <p:nvPicPr>
          <p:cNvPr id="382" name="Google Shape;382;p64">
            <a:extLst>
              <a:ext uri="{FF2B5EF4-FFF2-40B4-BE49-F238E27FC236}">
                <a16:creationId xmlns:a16="http://schemas.microsoft.com/office/drawing/2014/main" id="{EC904174-DF4A-DADB-9C37-0106FC2101B8}"/>
              </a:ext>
            </a:extLst>
          </p:cNvPr>
          <p:cNvPicPr preferRelativeResize="0"/>
          <p:nvPr/>
        </p:nvPicPr>
        <p:blipFill rotWithShape="1">
          <a:blip r:embed="rId3">
            <a:alphaModFix amt="70000"/>
          </a:blip>
          <a:srcRect/>
          <a:stretch/>
        </p:blipFill>
        <p:spPr>
          <a:xfrm flipH="1">
            <a:off x="7140346" y="3118199"/>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5B0C3B78-BC22-B20A-024A-3798821A738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24</a:t>
            </a:fld>
            <a:endParaRPr lang="en-GB" dirty="0"/>
          </a:p>
        </p:txBody>
      </p:sp>
      <p:sp>
        <p:nvSpPr>
          <p:cNvPr id="2" name="Google Shape;381;p64">
            <a:extLst>
              <a:ext uri="{FF2B5EF4-FFF2-40B4-BE49-F238E27FC236}">
                <a16:creationId xmlns:a16="http://schemas.microsoft.com/office/drawing/2014/main" id="{61639029-559D-D3F7-CF7A-57ABD54707D7}"/>
              </a:ext>
            </a:extLst>
          </p:cNvPr>
          <p:cNvSpPr txBox="1">
            <a:spLocks/>
          </p:cNvSpPr>
          <p:nvPr/>
        </p:nvSpPr>
        <p:spPr>
          <a:xfrm>
            <a:off x="2545593" y="697734"/>
            <a:ext cx="3273465" cy="71900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dirty="0" err="1"/>
              <a:t>Bakgrund</a:t>
            </a:r>
            <a:endParaRPr lang="sv-SE" dirty="0"/>
          </a:p>
        </p:txBody>
      </p:sp>
      <p:sp>
        <p:nvSpPr>
          <p:cNvPr id="3" name="Google Shape;456;p68">
            <a:extLst>
              <a:ext uri="{FF2B5EF4-FFF2-40B4-BE49-F238E27FC236}">
                <a16:creationId xmlns:a16="http://schemas.microsoft.com/office/drawing/2014/main" id="{E15CDAD9-65DD-AFC8-CAF9-307C6F3642DA}"/>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Inner </a:t>
            </a:r>
            <a:r>
              <a:rPr lang="sv-SE" sz="2400" dirty="0" err="1">
                <a:solidFill>
                  <a:schemeClr val="lt1"/>
                </a:solidFill>
                <a:latin typeface="Calibri" panose="020F0502020204030204" pitchFamily="34" charset="0"/>
                <a:cs typeface="Calibri" panose="020F0502020204030204" pitchFamily="34" charset="0"/>
                <a:sym typeface="Calibri"/>
              </a:rPr>
              <a:t>Development</a:t>
            </a:r>
            <a:r>
              <a:rPr lang="sv-SE" sz="2400" dirty="0">
                <a:solidFill>
                  <a:schemeClr val="lt1"/>
                </a:solidFill>
                <a:latin typeface="Calibri" panose="020F0502020204030204" pitchFamily="34" charset="0"/>
                <a:cs typeface="Calibri" panose="020F0502020204030204" pitchFamily="34" charset="0"/>
                <a:sym typeface="Calibri"/>
              </a:rPr>
              <a:t> </a:t>
            </a:r>
            <a:r>
              <a:rPr lang="sv-SE" sz="2400" dirty="0" err="1">
                <a:solidFill>
                  <a:schemeClr val="lt1"/>
                </a:solidFill>
                <a:latin typeface="Calibri" panose="020F0502020204030204" pitchFamily="34" charset="0"/>
                <a:cs typeface="Calibri" panose="020F0502020204030204" pitchFamily="34" charset="0"/>
                <a:sym typeface="Calibri"/>
              </a:rPr>
              <a:t>Goals</a:t>
            </a:r>
            <a:endParaRPr lang="sv-SE" sz="2400" dirty="0">
              <a:latin typeface="Calibri" panose="020F0502020204030204" pitchFamily="34" charset="0"/>
              <a:cs typeface="Calibri" panose="020F0502020204030204" pitchFamily="34" charset="0"/>
            </a:endParaRPr>
          </a:p>
        </p:txBody>
      </p:sp>
      <p:cxnSp>
        <p:nvCxnSpPr>
          <p:cNvPr id="4" name="Google Shape;458;p68">
            <a:extLst>
              <a:ext uri="{FF2B5EF4-FFF2-40B4-BE49-F238E27FC236}">
                <a16:creationId xmlns:a16="http://schemas.microsoft.com/office/drawing/2014/main" id="{0B1AEAD1-9739-3F94-9565-C669A225930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5" name="Google Shape;457;p68">
            <a:extLst>
              <a:ext uri="{FF2B5EF4-FFF2-40B4-BE49-F238E27FC236}">
                <a16:creationId xmlns:a16="http://schemas.microsoft.com/office/drawing/2014/main" id="{38F988CC-E656-2D1C-ABEF-49FF3020AC74}"/>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2B</a:t>
            </a:r>
            <a:endParaRPr lang="sv-SE" dirty="0">
              <a:solidFill>
                <a:schemeClr val="bg1"/>
              </a:solidFill>
            </a:endParaRPr>
          </a:p>
        </p:txBody>
      </p:sp>
    </p:spTree>
    <p:extLst>
      <p:ext uri="{BB962C8B-B14F-4D97-AF65-F5344CB8AC3E}">
        <p14:creationId xmlns:p14="http://schemas.microsoft.com/office/powerpoint/2010/main" val="1561919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F523D-A80F-53BC-D419-50F5C1FEBF06}"/>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456F5AD1-E770-F15D-CFB4-6608062B588B}"/>
              </a:ext>
            </a:extLst>
          </p:cNvPr>
          <p:cNvSpPr>
            <a:spLocks noGrp="1"/>
          </p:cNvSpPr>
          <p:nvPr>
            <p:ph type="body" idx="1"/>
          </p:nvPr>
        </p:nvSpPr>
        <p:spPr>
          <a:xfrm>
            <a:off x="544390" y="1516694"/>
            <a:ext cx="3964773" cy="2887439"/>
          </a:xfrm>
        </p:spPr>
        <p:txBody>
          <a:bodyPr>
            <a:normAutofit/>
          </a:bodyPr>
          <a:lstStyle/>
          <a:p>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571502" indent="-342900">
              <a:buFont typeface="Wingdings" pitchFamily="2" charset="2"/>
              <a:buChar char="Ø"/>
            </a:pPr>
            <a:endParaRPr lang="sv-SE" dirty="0"/>
          </a:p>
        </p:txBody>
      </p:sp>
      <p:sp>
        <p:nvSpPr>
          <p:cNvPr id="3" name="Platshållare för text 2">
            <a:extLst>
              <a:ext uri="{FF2B5EF4-FFF2-40B4-BE49-F238E27FC236}">
                <a16:creationId xmlns:a16="http://schemas.microsoft.com/office/drawing/2014/main" id="{D318682F-79CA-BB5D-573B-4B7A23F04D7E}"/>
              </a:ext>
            </a:extLst>
          </p:cNvPr>
          <p:cNvSpPr>
            <a:spLocks noGrp="1"/>
          </p:cNvSpPr>
          <p:nvPr>
            <p:ph type="body" idx="2"/>
          </p:nvPr>
        </p:nvSpPr>
        <p:spPr/>
        <p:txBody>
          <a:bodyPr/>
          <a:lstStyle/>
          <a:p>
            <a:r>
              <a:rPr lang="sv-SE" dirty="0" err="1"/>
              <a:t>Viktiga färdigheter och egenskaper</a:t>
            </a:r>
            <a:endParaRPr lang="sv-SE" dirty="0"/>
          </a:p>
        </p:txBody>
      </p:sp>
      <p:pic>
        <p:nvPicPr>
          <p:cNvPr id="2052" name="Picture 4">
            <a:extLst>
              <a:ext uri="{FF2B5EF4-FFF2-40B4-BE49-F238E27FC236}">
                <a16:creationId xmlns:a16="http://schemas.microsoft.com/office/drawing/2014/main" id="{221E0787-D5AA-3F09-2F25-1CCF16E642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970" y="1135776"/>
            <a:ext cx="6019870" cy="3492519"/>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460;p68">
            <a:extLst>
              <a:ext uri="{FF2B5EF4-FFF2-40B4-BE49-F238E27FC236}">
                <a16:creationId xmlns:a16="http://schemas.microsoft.com/office/drawing/2014/main" id="{E5103075-62E6-4AEA-1A5A-29834D33973D}"/>
              </a:ext>
            </a:extLst>
          </p:cNvPr>
          <p:cNvSpPr txBox="1"/>
          <p:nvPr/>
        </p:nvSpPr>
        <p:spPr>
          <a:xfrm>
            <a:off x="869173" y="4491363"/>
            <a:ext cx="6426540" cy="148722"/>
          </a:xfrm>
          <a:prstGeom prst="rect">
            <a:avLst/>
          </a:prstGeom>
          <a:noFill/>
          <a:ln>
            <a:noFill/>
          </a:ln>
        </p:spPr>
        <p:txBody>
          <a:bodyPr spcFirstLastPara="1" wrap="square" lIns="0" tIns="10124" rIns="0" bIns="0" anchor="t" anchorCtr="0">
            <a:spAutoFit/>
          </a:bodyPr>
          <a:lstStyle/>
          <a:p>
            <a:pPr algn="l"/>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Källa: https://innerdevelopmentgoals.org</a:t>
            </a:r>
          </a:p>
        </p:txBody>
      </p:sp>
    </p:spTree>
    <p:extLst>
      <p:ext uri="{BB962C8B-B14F-4D97-AF65-F5344CB8AC3E}">
        <p14:creationId xmlns:p14="http://schemas.microsoft.com/office/powerpoint/2010/main" val="776679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0A1196F-C8B6-331F-D5C3-3612CC633410}"/>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20D7CEC2-EEFE-92A0-BC10-873CB2BE075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3E23A3A2-53CC-C3E3-BF26-4EF6AA52751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1BE94DA6-969C-D45E-16F0-1B1F51B1C0E5}"/>
              </a:ext>
            </a:extLst>
          </p:cNvPr>
          <p:cNvSpPr txBox="1">
            <a:spLocks noGrp="1"/>
          </p:cNvSpPr>
          <p:nvPr>
            <p:ph type="body" idx="1"/>
          </p:nvPr>
        </p:nvSpPr>
        <p:spPr>
          <a:xfrm>
            <a:off x="489067" y="1353495"/>
            <a:ext cx="7571721" cy="3208084"/>
          </a:xfrm>
          <a:prstGeom prst="rect">
            <a:avLst/>
          </a:prstGeom>
          <a:noFill/>
          <a:ln>
            <a:noFill/>
          </a:ln>
        </p:spPr>
        <p:txBody>
          <a:bodyPr spcFirstLastPara="1" wrap="square" lIns="91426" tIns="91426" rIns="91426" bIns="91426" anchor="t" anchorCtr="0">
            <a:noAutofit/>
          </a:bodyPr>
          <a:lstStyle/>
          <a:p>
            <a:pPr marL="285750" indent="-285750">
              <a:lnSpc>
                <a:spcPct val="100000"/>
              </a:lnSpc>
              <a:buFont typeface="Wingdings" pitchFamily="2" charset="2"/>
              <a:buChar char="Ø"/>
            </a:pPr>
            <a:r>
              <a:rPr lang="en-GB" sz="1600" dirty="0"/>
              <a:t>Läs den teoretiska bakgrunden tills du </a:t>
            </a:r>
            <a:r>
              <a:rPr lang="en-GB" sz="1600" dirty="0" err="1"/>
              <a:t>förstår</a:t>
            </a:r>
            <a:r>
              <a:rPr lang="en-GB" sz="1600" dirty="0"/>
              <a:t> </a:t>
            </a:r>
            <a:r>
              <a:rPr lang="en-GB" sz="1600" dirty="0" err="1"/>
              <a:t>konceptet</a:t>
            </a:r>
            <a:r>
              <a:rPr lang="en-GB" sz="1600" dirty="0"/>
              <a:t> med IDG.</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err="1"/>
              <a:t>Vilka</a:t>
            </a:r>
            <a:r>
              <a:rPr lang="en-GB" sz="1600" dirty="0"/>
              <a:t> </a:t>
            </a:r>
            <a:r>
              <a:rPr lang="en-GB" sz="1600" dirty="0" err="1"/>
              <a:t>är</a:t>
            </a:r>
            <a:r>
              <a:rPr lang="en-GB" sz="1600" dirty="0"/>
              <a:t> IDG:erna? (Kort klipp): </a:t>
            </a:r>
            <a:r>
              <a:rPr lang="en-GB" sz="1600" dirty="0">
                <a:hlinkClick r:id="rId3"/>
              </a:rPr>
              <a:t>https://www.youtube.com/watch?v=xsB5ci-rgGg</a:t>
            </a:r>
            <a:endParaRPr lang="en-GB" sz="1600" dirty="0"/>
          </a:p>
          <a:p>
            <a:pPr marL="285750" indent="-285750">
              <a:lnSpc>
                <a:spcPct val="100000"/>
              </a:lnSpc>
              <a:buFont typeface="Wingdings" pitchFamily="2" charset="2"/>
              <a:buChar char="Ø"/>
            </a:pPr>
            <a:endParaRPr lang="en-GB"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Riktlinjer för processen: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hlinkClick r:id="rId4"/>
              </a:rPr>
              <a:t>https://drive.google.com/file/d/1nM6eyTc_cr9_kLJAWYrkHTShlhgU9fXD/edit</a:t>
            </a:r>
            <a:endParaRPr lang="sv-SE" sz="1600" u="sng" dirty="0">
              <a:solidFill>
                <a:srgbClr val="1155CC"/>
              </a:solidFill>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endParaRPr lang="sv-SE" sz="1600" b="0" i="0" u="sng" strike="noStrike" dirty="0">
              <a:solidFill>
                <a:srgbClr val="1155CC"/>
              </a:solidFill>
              <a:effectLst/>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Övergripande process (kort version):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hlinkClick r:id="rId5"/>
              </a:rPr>
              <a:t>https://</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hlinkClick r:id="rId5"/>
              </a:rPr>
              <a:t>innerdevelopmentgoals.org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hlinkClick r:id="rId5"/>
              </a:rPr>
              <a:t>/</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hlinkClick r:id="rId5"/>
              </a:rPr>
              <a:t>framework</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hlinkClick r:id="rId5"/>
              </a:rPr>
              <a:t>/</a:t>
            </a:r>
            <a:endParaRPr lang="sv-SE" sz="1600" dirty="0">
              <a:solidFill>
                <a:srgbClr val="000000"/>
              </a:solidFill>
              <a:latin typeface="Calibri" panose="020F0502020204030204" pitchFamily="34" charset="0"/>
              <a:cs typeface="Calibri" panose="020F0502020204030204" pitchFamily="34" charset="0"/>
            </a:endParaRPr>
          </a:p>
          <a:p>
            <a:br>
              <a:rPr lang="sv-SE" sz="1600" dirty="0">
                <a:latin typeface="Calibri" panose="020F0502020204030204" pitchFamily="34" charset="0"/>
                <a:cs typeface="Calibri" panose="020F0502020204030204" pitchFamily="34" charset="0"/>
              </a:rPr>
            </a:br>
            <a:br>
              <a:rPr lang="sv-SE" sz="1600" dirty="0">
                <a:latin typeface="Calibri" panose="020F0502020204030204" pitchFamily="34" charset="0"/>
                <a:cs typeface="Calibri" panose="020F0502020204030204" pitchFamily="34" charset="0"/>
              </a:rPr>
            </a:br>
            <a:endParaRPr lang="en-GB" sz="1600" dirty="0">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endParaRPr lang="en-GB" sz="1401" dirty="0"/>
          </a:p>
        </p:txBody>
      </p:sp>
      <p:sp>
        <p:nvSpPr>
          <p:cNvPr id="675" name="Google Shape;675;p17">
            <a:extLst>
              <a:ext uri="{FF2B5EF4-FFF2-40B4-BE49-F238E27FC236}">
                <a16:creationId xmlns:a16="http://schemas.microsoft.com/office/drawing/2014/main" id="{1E6A0821-3B40-5C2E-4895-18DB4AF4061E}"/>
              </a:ext>
            </a:extLst>
          </p:cNvPr>
          <p:cNvSpPr txBox="1">
            <a:spLocks noGrp="1"/>
          </p:cNvSpPr>
          <p:nvPr>
            <p:ph type="body" idx="2"/>
          </p:nvPr>
        </p:nvSpPr>
        <p:spPr>
          <a:xfrm>
            <a:off x="1315113" y="375527"/>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Övning: Läs, Reflektera &amp; Diskutera</a:t>
            </a:r>
          </a:p>
        </p:txBody>
      </p:sp>
      <p:sp>
        <p:nvSpPr>
          <p:cNvPr id="677" name="Google Shape;677;p17">
            <a:extLst>
              <a:ext uri="{FF2B5EF4-FFF2-40B4-BE49-F238E27FC236}">
                <a16:creationId xmlns:a16="http://schemas.microsoft.com/office/drawing/2014/main" id="{8B35C960-3973-4626-C562-95436BDBBC35}"/>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E404E706-9D0C-D079-8FEA-B7B20C9314D6}"/>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2D503D8D-75ED-76E9-3FDA-CDC15E26958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A5A68E-893C-E266-2C72-0AC879A35D6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400C1B2-11AD-BB4D-94BF-0E7A2CA8CB5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3DFA1B76-A3E2-B56E-27C8-9E7C795F47E9}"/>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DB8051D-7427-2045-4AF7-1F3FBD18CA5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9C83475-6DDC-6853-1741-42718B7AC8B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A12A3FB-2DF4-8E30-2A59-E68A0B39F751}"/>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3C0C615-1A09-9478-C447-13B26842001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D47242B5-5010-926B-E461-810BCC0B064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FB088CA-FA69-0B19-94C4-FDCB982D004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8C3CF51-6132-9544-73A3-ACDFF937C44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B88EF25-801D-0FC5-7150-941D37DABFD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D630EA4-A6EC-2EF8-21CB-9B2670AC927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6E4B0610-9513-F156-87EC-15B8398AFC6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D7FF30E3-891B-51D0-73FC-B6ECF9E00807}"/>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2" name="Google Shape;382;p64">
            <a:extLst>
              <a:ext uri="{FF2B5EF4-FFF2-40B4-BE49-F238E27FC236}">
                <a16:creationId xmlns:a16="http://schemas.microsoft.com/office/drawing/2014/main" id="{EEAF626B-18B1-651F-7FFD-1A9DD23DA2BE}"/>
              </a:ext>
            </a:extLst>
          </p:cNvPr>
          <p:cNvPicPr preferRelativeResize="0"/>
          <p:nvPr/>
        </p:nvPicPr>
        <p:blipFill rotWithShape="1">
          <a:blip r:embed="rId6">
            <a:alphaModFix amt="70000"/>
          </a:blip>
          <a:srcRect/>
          <a:stretch/>
        </p:blipFill>
        <p:spPr>
          <a:xfrm flipH="1">
            <a:off x="6932023" y="3021874"/>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899;p81">
            <a:extLst>
              <a:ext uri="{FF2B5EF4-FFF2-40B4-BE49-F238E27FC236}">
                <a16:creationId xmlns:a16="http://schemas.microsoft.com/office/drawing/2014/main" id="{A349B099-A651-5BCF-B140-51EB8A51E3F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E.15</a:t>
            </a:r>
            <a:endParaRPr sz="3000" dirty="0">
              <a:solidFill>
                <a:srgbClr val="FF9934"/>
              </a:solidFill>
            </a:endParaRPr>
          </a:p>
        </p:txBody>
      </p:sp>
    </p:spTree>
    <p:extLst>
      <p:ext uri="{BB962C8B-B14F-4D97-AF65-F5344CB8AC3E}">
        <p14:creationId xmlns:p14="http://schemas.microsoft.com/office/powerpoint/2010/main" val="33126510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A013C93-516B-DB54-6524-4844FA07C637}"/>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CBDBE15D-7CE9-C7E1-E6A8-EC7FDC05CD1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7E25F691-BE55-E652-1D3B-437AC6DAE232}"/>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D8B11793-5EB5-D48C-D8B5-2A387B9646B1}"/>
              </a:ext>
            </a:extLst>
          </p:cNvPr>
          <p:cNvSpPr txBox="1">
            <a:spLocks noGrp="1"/>
          </p:cNvSpPr>
          <p:nvPr>
            <p:ph type="body" idx="1"/>
          </p:nvPr>
        </p:nvSpPr>
        <p:spPr>
          <a:xfrm>
            <a:off x="489068" y="1353495"/>
            <a:ext cx="8161298" cy="3208084"/>
          </a:xfrm>
          <a:prstGeom prst="rect">
            <a:avLst/>
          </a:prstGeom>
          <a:noFill/>
          <a:ln>
            <a:noFill/>
          </a:ln>
        </p:spPr>
        <p:txBody>
          <a:bodyPr spcFirstLastPara="1" wrap="square" lIns="91426" tIns="91426" rIns="91426" bIns="91426" anchor="t" anchorCtr="0">
            <a:noAutofit/>
          </a:bodyPr>
          <a:lstStyle/>
          <a:p>
            <a:pPr marL="514352" indent="-285750">
              <a:buFont typeface="Wingdings" pitchFamily="2" charset="2"/>
              <a:buChar char="Ø"/>
            </a:pPr>
            <a:r>
              <a:rPr lang="sv-SE" sz="1600" dirty="0">
                <a:solidFill>
                  <a:schemeClr val="tx2">
                    <a:lumMod val="50000"/>
                  </a:schemeClr>
                </a:solidFill>
              </a:rPr>
              <a:t>Självkännedom och tillväxt: Hur stämmer mitt nuvarande sätt att tänka och agera överens med de nyckelfärdigheter som beskrivs i IDG:erna? Var ser jag möjligheter till tillväxt?</a:t>
            </a:r>
          </a:p>
          <a:p>
            <a:pPr marL="514352" indent="-285750">
              <a:buFont typeface="Wingdings" pitchFamily="2" charset="2"/>
              <a:buChar char="Ø"/>
            </a:pPr>
            <a:r>
              <a:rPr lang="sv-SE" sz="1600" dirty="0" err="1">
                <a:solidFill>
                  <a:schemeClr val="tx2">
                    <a:lumMod val="50000"/>
                  </a:schemeClr>
                </a:solidFill>
              </a:rPr>
              <a:t>Samarbete och kontakt: Hur kan jag främja mer meningsfulla kontakter och skapa en stödjande inlärningsmiljö för mig själv och andra?</a:t>
            </a:r>
          </a:p>
          <a:p>
            <a:pPr marL="514352" indent="-285750">
              <a:buFont typeface="Wingdings" pitchFamily="2" charset="2"/>
              <a:buChar char="Ø"/>
            </a:pPr>
            <a:r>
              <a:rPr lang="sv-SE" sz="1600" dirty="0" err="1">
                <a:solidFill>
                  <a:schemeClr val="tx2">
                    <a:lumMod val="50000"/>
                  </a:schemeClr>
                </a:solidFill>
              </a:rPr>
              <a:t>Komplexitet och motståndskraft: På vilka sätt hanterar jag osäkerhet och komplexitet i mitt personliga och professionella liv? Vilka strategier kan hjälpa mig att stärka min anpassningsförmåga?</a:t>
            </a:r>
          </a:p>
          <a:p>
            <a:pPr marL="514352" indent="-285750">
              <a:buFont typeface="Wingdings" pitchFamily="2" charset="2"/>
              <a:buChar char="Ø"/>
            </a:pPr>
            <a:r>
              <a:rPr lang="sv-SE" sz="1600" dirty="0" err="1">
                <a:solidFill>
                  <a:schemeClr val="tx2">
                    <a:lumMod val="50000"/>
                  </a:schemeClr>
                </a:solidFill>
              </a:rPr>
              <a:t>Syfte och motivation: Hur bidrar mitt arbete eller mitt dagliga liv till ett större syfte? Vilka aspekter av IDG-ramverket inspirerar mig mest?</a:t>
            </a:r>
          </a:p>
          <a:p>
            <a:pPr marL="514352" indent="-285750">
              <a:buFont typeface="Wingdings" pitchFamily="2" charset="2"/>
              <a:buChar char="Ø"/>
            </a:pPr>
            <a:r>
              <a:rPr lang="sv-SE" sz="1600" dirty="0">
                <a:solidFill>
                  <a:schemeClr val="tx2">
                    <a:lumMod val="50000"/>
                  </a:schemeClr>
                </a:solidFill>
              </a:rPr>
              <a:t>Praktisk tillämpning: Hur kan jag integrera IDG:erna i min egen utveckling eller inom min organisation? Vilka små steg kan jag ta idag för att göra en meningsfull skillnad?</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770D552F-6603-B9B2-9525-570A1DA11B48}"/>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Övning: Läs, Reflektera &amp; Diskutera</a:t>
            </a:r>
          </a:p>
        </p:txBody>
      </p:sp>
      <p:sp>
        <p:nvSpPr>
          <p:cNvPr id="677" name="Google Shape;677;p17">
            <a:extLst>
              <a:ext uri="{FF2B5EF4-FFF2-40B4-BE49-F238E27FC236}">
                <a16:creationId xmlns:a16="http://schemas.microsoft.com/office/drawing/2014/main" id="{D0F63084-89DB-2430-2434-2F876FE4232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FA75EB9D-BB33-07A3-8C83-AAA73142F30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03D5C594-A4B5-D82B-4CD1-15A87B5CA00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5849D68-96A5-0D58-6E26-B42604A98D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791DE00-E256-CE36-257E-EB702E3FB4B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964AD40F-1EE2-8CF1-42CB-A2B2AFAF259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49E8693-72F6-D9DA-389B-1586B7B690D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74E38B6-79BA-12CD-5EB0-9E42D649FD2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813967E-1CD4-CDC5-7F65-E90F556EEDF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39259AA8-C1DD-331E-B4AA-113B27BEF7A3}"/>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23E3147-41C7-709F-E74C-DC7E54C306E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B548AEE-BE5A-43BD-103C-EC8EDDDB6C7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8CA28DEA-DB96-7A2F-50B9-C907F18244A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958D252-180D-28C4-E7AE-8398C176DD46}"/>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D9B88D74-4722-3D6A-F9D4-B7C97675CE5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DF30A33-5706-97E0-C1C8-2F4D45DBE73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D3CECBD-41CB-2A23-58FD-D537F9A61D3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5" name="Google Shape;362;p63">
            <a:extLst>
              <a:ext uri="{FF2B5EF4-FFF2-40B4-BE49-F238E27FC236}">
                <a16:creationId xmlns:a16="http://schemas.microsoft.com/office/drawing/2014/main" id="{88227688-FC24-CFA6-AB61-1EB73B9AB694}"/>
              </a:ext>
            </a:extLst>
          </p:cNvPr>
          <p:cNvPicPr preferRelativeResize="0"/>
          <p:nvPr/>
        </p:nvPicPr>
        <p:blipFill rotWithShape="1">
          <a:blip r:embed="rId3">
            <a:alphaModFix amt="70000"/>
          </a:blip>
          <a:srcRect/>
          <a:stretch/>
        </p:blipFill>
        <p:spPr>
          <a:xfrm>
            <a:off x="-1089388" y="3554010"/>
            <a:ext cx="2285169" cy="244727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Google Shape;899;p81">
            <a:extLst>
              <a:ext uri="{FF2B5EF4-FFF2-40B4-BE49-F238E27FC236}">
                <a16:creationId xmlns:a16="http://schemas.microsoft.com/office/drawing/2014/main" id="{89EAE3B3-209C-66A6-3AE0-F2E5AEE931AA}"/>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E.15</a:t>
            </a:r>
            <a:endParaRPr sz="3000" dirty="0">
              <a:solidFill>
                <a:srgbClr val="FF9934"/>
              </a:solidFill>
            </a:endParaRPr>
          </a:p>
        </p:txBody>
      </p:sp>
    </p:spTree>
    <p:extLst>
      <p:ext uri="{BB962C8B-B14F-4D97-AF65-F5344CB8AC3E}">
        <p14:creationId xmlns:p14="http://schemas.microsoft.com/office/powerpoint/2010/main" val="979272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0B288483-16BF-F40C-0F28-AE53D56F40E3}"/>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E652B34A-B26D-0B59-863D-6F70BB6BCE6D}"/>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07AE008D-1AFE-F889-A2C1-B227523477F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DDC9C836-7BAD-B08F-C9FA-588FA452979B}"/>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1DBDEB66-E4B3-8568-0F50-583DB83EEA3F}"/>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5C1FF345-6642-3781-6CD6-DD054C00D144}"/>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6A1BF87B-BD2E-5616-258C-3597D7514F6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28</a:t>
            </a:fld>
            <a:endParaRPr dirty="0"/>
          </a:p>
        </p:txBody>
      </p:sp>
      <p:sp>
        <p:nvSpPr>
          <p:cNvPr id="532" name="Google Shape;532;p70">
            <a:extLst>
              <a:ext uri="{FF2B5EF4-FFF2-40B4-BE49-F238E27FC236}">
                <a16:creationId xmlns:a16="http://schemas.microsoft.com/office/drawing/2014/main" id="{06BC4AAC-AD52-E3EF-96EC-A18B64D5D5C7}"/>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603A400C-7477-3875-CD3B-EDB318165CBE}"/>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0409683B-2C0C-AEEE-93F4-1631F9B03C5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2DE0163-FA66-1B0B-CFC4-A407922B80A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2AABB3A0-C299-EEE3-6107-0EFB9E9B621B}"/>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2F21DBB2-6D0A-B206-1A82-8192EDB10D84}"/>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4F06B9B5-7A7C-0A82-04FF-35DE507BA9CA}"/>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D4461C0-11E9-4DA3-D8AF-2474E46DDBCE}"/>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636423C4-9AE3-FAE7-9156-DD136B98B2E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75C28DCD-4178-56EF-BFEF-C9A37A0BFD4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85F0543-1D32-B0CE-0400-6120025F324C}"/>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F0C4CCEC-86E6-0B3B-2832-3D36F9AF28BE}"/>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73192CD4-EEF8-8F5A-5601-F87D1801C72C}"/>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73BA259C-A492-CB0B-9AA9-59623A3D9BE2}"/>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8FE7B05D-5B79-7C06-EF21-E15D0FD73E38}"/>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24C41F4A-CC60-282A-7D6A-1CA2DC9C36BE}"/>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28E86C84-2554-740C-0E61-6BDD20008423}"/>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B3CE053A-A362-AA9A-252E-5432FEF7E940}"/>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CFB6D22D-054A-8074-39E6-8AD276430B77}"/>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E03C3448-0135-1E10-F700-744CE9A554C0}"/>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31B16D9-C261-F050-8F02-FDDF18F669F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58B4F436-B867-B142-DB72-9FE929FC99C6}"/>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01FDF0C2-E8DC-95DD-C94D-2DFE3EFE9D6B}"/>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4CDDCFCE-0BD7-473E-F731-CDCA0CEC77D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B25454C8-1FA1-524F-FB91-1DE19E2355F9}"/>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0387F1D-AC32-C677-2EE4-46A6CC9A6B1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B9BFD64A-0FF3-09EB-C094-816090094BC0}"/>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294AC6C1-90ED-E408-C636-B40AFC581278}"/>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4776AEBB-4B35-A385-4167-F41AAE5C1690}"/>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4294258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5"/>
          <p:cNvSpPr txBox="1"/>
          <p:nvPr/>
        </p:nvSpPr>
        <p:spPr>
          <a:xfrm>
            <a:off x="364753" y="2169799"/>
            <a:ext cx="2754512" cy="2041548"/>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Var här och nu – fokusera på det som händer just nu.</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Lyssna på din inre kompass – vad känns rätt för dig?</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Vilka tre värderingar är viktigast för dig och din riktning i livet?</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Hur märks dina värderingar i ditt vardagsliv?</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Finns det tillfällen då du inte känner dig som dig själv eller handlar på ett sätt som går emot dina värderingar?</a:t>
            </a:r>
            <a:endParaRPr sz="1200" dirty="0">
              <a:solidFill>
                <a:srgbClr val="6D6E71"/>
              </a:solidFill>
              <a:latin typeface="Calibri" panose="020F0502020204030204" pitchFamily="34" charset="0"/>
              <a:ea typeface="Calibri"/>
              <a:cs typeface="Calibri" panose="020F0502020204030204" pitchFamily="34" charset="0"/>
              <a:sym typeface="Calibri"/>
            </a:endParaRPr>
          </a:p>
        </p:txBody>
      </p:sp>
      <p:sp>
        <p:nvSpPr>
          <p:cNvPr id="389" name="Google Shape;389;p65"/>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p:cNvSpPr txBox="1"/>
          <p:nvPr/>
        </p:nvSpPr>
        <p:spPr>
          <a:xfrm>
            <a:off x="364474" y="426505"/>
            <a:ext cx="4540679" cy="517413"/>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200" b="1" dirty="0" err="1">
                <a:solidFill>
                  <a:schemeClr val="lt1"/>
                </a:solidFill>
                <a:latin typeface="Calibri"/>
                <a:ea typeface="Calibri"/>
                <a:cs typeface="Calibri"/>
                <a:sym typeface="Calibri"/>
              </a:rPr>
              <a:t>Användbara Tips Och Trix</a:t>
            </a:r>
          </a:p>
        </p:txBody>
      </p:sp>
      <p:sp>
        <p:nvSpPr>
          <p:cNvPr id="391" name="Google Shape;391;p65"/>
          <p:cNvSpPr txBox="1">
            <a:spLocks noGrp="1"/>
          </p:cNvSpPr>
          <p:nvPr>
            <p:ph type="body" idx="2"/>
          </p:nvPr>
        </p:nvSpPr>
        <p:spPr>
          <a:xfrm>
            <a:off x="364752" y="1474912"/>
            <a:ext cx="2594734" cy="719001"/>
          </a:xfrm>
          <a:prstGeom prst="rect">
            <a:avLst/>
          </a:prstGeom>
          <a:noFill/>
          <a:ln>
            <a:noFill/>
          </a:ln>
        </p:spPr>
        <p:txBody>
          <a:bodyPr spcFirstLastPara="1" vert="horz" wrap="square" lIns="91426" tIns="91426" rIns="91426" bIns="91426" rtlCol="0" anchor="t" anchorCtr="0">
            <a:noAutofit/>
          </a:bodyPr>
          <a:lstStyle/>
          <a:p>
            <a:pPr marL="0" indent="0">
              <a:lnSpc>
                <a:spcPct val="98518"/>
              </a:lnSpc>
            </a:pPr>
            <a:r>
              <a:rPr lang="it" sz="2400" dirty="0">
                <a:solidFill>
                  <a:srgbClr val="8ABF3B"/>
                </a:solidFill>
              </a:rPr>
              <a:t>Närvaro</a:t>
            </a:r>
            <a:endParaRPr sz="2400" dirty="0"/>
          </a:p>
        </p:txBody>
      </p:sp>
      <p:pic>
        <p:nvPicPr>
          <p:cNvPr id="392" name="Google Shape;392;p65"/>
          <p:cNvPicPr preferRelativeResize="0"/>
          <p:nvPr/>
        </p:nvPicPr>
        <p:blipFill rotWithShape="1">
          <a:blip r:embed="rId3">
            <a:alphaModFix amt="70000"/>
          </a:blip>
          <a:srcRect/>
          <a:stretch/>
        </p:blipFill>
        <p:spPr>
          <a:xfrm flipH="1">
            <a:off x="7972769" y="-257995"/>
            <a:ext cx="2160216" cy="218416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29</a:t>
            </a:fld>
            <a:endParaRPr dirty="0"/>
          </a:p>
        </p:txBody>
      </p:sp>
      <p:sp>
        <p:nvSpPr>
          <p:cNvPr id="394" name="Google Shape;394;p65"/>
          <p:cNvSpPr txBox="1"/>
          <p:nvPr/>
        </p:nvSpPr>
        <p:spPr>
          <a:xfrm>
            <a:off x="3460297" y="2185409"/>
            <a:ext cx="2417692" cy="1302884"/>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Finns det sätt att se på saker som du inte har tänkt på, eller som utmanar dig?</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Vad är viktigast om 1, 10 eller 100 år?</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Hur kan du tänka på både dina egna och andras behov samtidigt?</a:t>
            </a:r>
            <a:endParaRPr sz="1401" dirty="0">
              <a:solidFill>
                <a:srgbClr val="6D6E71"/>
              </a:solidFill>
              <a:latin typeface="Calibri" panose="020F0502020204030204" pitchFamily="34" charset="0"/>
              <a:ea typeface="Calibri"/>
              <a:cs typeface="Calibri" panose="020F0502020204030204" pitchFamily="34" charset="0"/>
              <a:sym typeface="Calibri"/>
            </a:endParaRPr>
          </a:p>
        </p:txBody>
      </p:sp>
      <p:sp>
        <p:nvSpPr>
          <p:cNvPr id="395" name="Google Shape;395;p65"/>
          <p:cNvSpPr txBox="1"/>
          <p:nvPr/>
        </p:nvSpPr>
        <p:spPr>
          <a:xfrm>
            <a:off x="3388422" y="1466408"/>
            <a:ext cx="259473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400" b="1" dirty="0">
                <a:solidFill>
                  <a:srgbClr val="8ABF3B"/>
                </a:solidFill>
                <a:latin typeface="Calibri"/>
                <a:ea typeface="Calibri"/>
                <a:cs typeface="Calibri"/>
                <a:sym typeface="Calibri"/>
              </a:rPr>
              <a:t>Perspektivtagande</a:t>
            </a:r>
            <a:endParaRPr sz="1401" dirty="0"/>
          </a:p>
        </p:txBody>
      </p:sp>
      <p:sp>
        <p:nvSpPr>
          <p:cNvPr id="397" name="Google Shape;397;p65"/>
          <p:cNvSpPr txBox="1"/>
          <p:nvPr/>
        </p:nvSpPr>
        <p:spPr>
          <a:xfrm>
            <a:off x="6139853" y="1467980"/>
            <a:ext cx="2042117"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400" b="1" dirty="0">
                <a:solidFill>
                  <a:srgbClr val="8ABF3B"/>
                </a:solidFill>
                <a:latin typeface="Calibri"/>
                <a:ea typeface="Calibri"/>
                <a:cs typeface="Calibri"/>
                <a:sym typeface="Calibri"/>
              </a:rPr>
              <a:t>Förbindelse</a:t>
            </a:r>
            <a:endParaRPr dirty="0"/>
          </a:p>
        </p:txBody>
      </p:sp>
      <p:cxnSp>
        <p:nvCxnSpPr>
          <p:cNvPr id="398" name="Google Shape;398;p65"/>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p:cNvCxnSpPr/>
          <p:nvPr/>
        </p:nvCxnSpPr>
        <p:spPr>
          <a:xfrm>
            <a:off x="6062505"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2" name="Google Shape;394;p65">
            <a:extLst>
              <a:ext uri="{FF2B5EF4-FFF2-40B4-BE49-F238E27FC236}">
                <a16:creationId xmlns:a16="http://schemas.microsoft.com/office/drawing/2014/main" id="{8052985C-CDE9-061D-5FFA-F486528373FC}"/>
              </a:ext>
            </a:extLst>
          </p:cNvPr>
          <p:cNvSpPr txBox="1"/>
          <p:nvPr/>
        </p:nvSpPr>
        <p:spPr>
          <a:xfrm>
            <a:off x="6257837" y="2169150"/>
            <a:ext cx="2787681" cy="2103360"/>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Försök att se möjligheter istället för problem – det du fokuserar på växer.</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Vad hjälper dig att tänka mer på "vi" istället för bara "jag"?</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Ta en promenad i skogen eller vid havet – naturen kan ge nya perspektiv. </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Vi är beroende av både jorden vi lever på och av varandra – hur kan vi ta hand om båda?</a:t>
            </a:r>
            <a:br>
              <a:rPr lang="sv-SE" sz="1401" dirty="0">
                <a:solidFill>
                  <a:srgbClr val="6D6E71"/>
                </a:solidFill>
                <a:latin typeface="Calibri"/>
                <a:ea typeface="Calibri"/>
                <a:cs typeface="Calibri"/>
                <a:sym typeface="Calibri"/>
              </a:rPr>
            </a:br>
            <a:endParaRPr lang="sv-SE" sz="1401" dirty="0">
              <a:solidFill>
                <a:srgbClr val="6D6E71"/>
              </a:solidFill>
              <a:latin typeface="Calibri"/>
              <a:ea typeface="Calibri"/>
              <a:cs typeface="Calibri"/>
              <a:sym typeface="Calibri"/>
            </a:endParaRPr>
          </a:p>
          <a:p>
            <a:pPr marL="190493" indent="-101596">
              <a:buClr>
                <a:srgbClr val="97C679"/>
              </a:buClr>
              <a:buSzPts val="1400"/>
            </a:pPr>
            <a:endParaRPr sz="1401" dirty="0">
              <a:solidFill>
                <a:srgbClr val="6D6E7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cs typeface="Calibri"/>
                <a:sym typeface="Calibri"/>
              </a:rPr>
              <a:t>Om den här kursen</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506685" y="1609422"/>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sv-SE" sz="1800" dirty="0" err="1">
                <a:solidFill>
                  <a:schemeClr val="tx2">
                    <a:lumMod val="50000"/>
                  </a:schemeClr>
                </a:solidFill>
              </a:rPr>
              <a:t>Detta är den andra kursen i en serie av tre</a:t>
            </a:r>
            <a:endParaRPr sz="1800" dirty="0">
              <a:solidFill>
                <a:schemeClr val="tx2">
                  <a:lumMod val="50000"/>
                </a:schemeClr>
              </a:solidFill>
            </a:endParaRPr>
          </a:p>
        </p:txBody>
      </p:sp>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5" y="1647255"/>
            <a:ext cx="2594734"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1800" b="1" dirty="0">
                <a:solidFill>
                  <a:schemeClr val="tx2">
                    <a:lumMod val="50000"/>
                  </a:schemeClr>
                </a:solidFill>
                <a:latin typeface="Calibri"/>
                <a:ea typeface="Calibri"/>
                <a:cs typeface="Calibri"/>
                <a:sym typeface="Calibri"/>
              </a:rPr>
              <a:t>Den vägleder deltagarna i att utforska sin potentiella personliga och professionella väg </a:t>
            </a:r>
            <a:r>
              <a:rPr lang="en-GB" sz="1800" b="1" dirty="0" err="1">
                <a:solidFill>
                  <a:schemeClr val="tx2">
                    <a:lumMod val="50000"/>
                  </a:schemeClr>
                </a:solidFill>
                <a:latin typeface="Calibri"/>
                <a:ea typeface="Calibri"/>
                <a:cs typeface="Calibri"/>
                <a:sym typeface="Calibri"/>
              </a:rPr>
              <a:t>inom</a:t>
            </a:r>
            <a:r>
              <a:rPr lang="en-GB" sz="1800" b="1" dirty="0">
                <a:solidFill>
                  <a:schemeClr val="tx2">
                    <a:lumMod val="50000"/>
                  </a:schemeClr>
                </a:solidFill>
                <a:latin typeface="Calibri"/>
                <a:ea typeface="Calibri"/>
                <a:cs typeface="Calibri"/>
                <a:sym typeface="Calibri"/>
              </a:rPr>
              <a:t> eco-health tourism, med hjälp av Ikigai för att </a:t>
            </a:r>
            <a:r>
              <a:rPr lang="en-GB" sz="1800" b="1" dirty="0" err="1">
                <a:solidFill>
                  <a:schemeClr val="tx2">
                    <a:lumMod val="50000"/>
                  </a:schemeClr>
                </a:solidFill>
                <a:latin typeface="Calibri"/>
                <a:ea typeface="Calibri"/>
                <a:cs typeface="Calibri"/>
                <a:sym typeface="Calibri"/>
              </a:rPr>
              <a:t>identifiera</a:t>
            </a:r>
            <a:r>
              <a:rPr lang="en-GB" sz="1800" b="1" dirty="0">
                <a:solidFill>
                  <a:schemeClr val="tx2">
                    <a:lumMod val="50000"/>
                  </a:schemeClr>
                </a:solidFill>
                <a:latin typeface="Calibri"/>
                <a:ea typeface="Calibri"/>
                <a:cs typeface="Calibri"/>
                <a:sym typeface="Calibri"/>
              </a:rPr>
              <a:t> dessas </a:t>
            </a:r>
            <a:r>
              <a:rPr lang="en-GB" sz="1800" b="1" dirty="0" err="1">
                <a:solidFill>
                  <a:schemeClr val="tx2">
                    <a:lumMod val="50000"/>
                  </a:schemeClr>
                </a:solidFill>
                <a:latin typeface="Calibri"/>
                <a:ea typeface="Calibri"/>
                <a:cs typeface="Calibri"/>
                <a:sym typeface="Calibri"/>
              </a:rPr>
              <a:t>intressen</a:t>
            </a:r>
            <a:r>
              <a:rPr lang="en-GB" sz="1800" b="1" dirty="0">
                <a:solidFill>
                  <a:schemeClr val="tx2">
                    <a:lumMod val="50000"/>
                  </a:schemeClr>
                </a:solidFill>
                <a:latin typeface="Calibri"/>
                <a:ea typeface="Calibri"/>
                <a:cs typeface="Calibri"/>
                <a:sym typeface="Calibri"/>
              </a:rPr>
              <a:t> för </a:t>
            </a:r>
            <a:r>
              <a:rPr lang="en-GB" sz="1800" b="1" dirty="0" err="1">
                <a:solidFill>
                  <a:schemeClr val="tx2">
                    <a:lumMod val="50000"/>
                  </a:schemeClr>
                </a:solidFill>
                <a:latin typeface="Calibri"/>
                <a:ea typeface="Calibri"/>
                <a:cs typeface="Calibri"/>
                <a:sym typeface="Calibri"/>
              </a:rPr>
              <a:t>olika</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yrken</a:t>
            </a:r>
            <a:endParaRPr lang="en-GB" sz="1800" u="sng"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3" y="1603137"/>
            <a:ext cx="2811552" cy="2691278"/>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1800" b="1" dirty="0">
                <a:solidFill>
                  <a:schemeClr val="tx2">
                    <a:lumMod val="50000"/>
                  </a:schemeClr>
                </a:solidFill>
                <a:latin typeface="Calibri"/>
                <a:ea typeface="Calibri"/>
                <a:cs typeface="Calibri"/>
                <a:sym typeface="Calibri"/>
              </a:rPr>
              <a:t>Kursen hämtar inspiration från de </a:t>
            </a:r>
            <a:r>
              <a:rPr lang="en-GB" sz="1800" b="1" dirty="0" err="1">
                <a:solidFill>
                  <a:schemeClr val="tx2">
                    <a:lumMod val="50000"/>
                  </a:schemeClr>
                </a:solidFill>
                <a:latin typeface="Calibri"/>
                <a:ea typeface="Calibri"/>
                <a:cs typeface="Calibri"/>
                <a:sym typeface="Calibri"/>
              </a:rPr>
              <a:t>inre</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utvecklingsmålen</a:t>
            </a:r>
            <a:r>
              <a:rPr lang="en-GB" sz="1800" b="1" dirty="0">
                <a:solidFill>
                  <a:schemeClr val="tx2">
                    <a:lumMod val="50000"/>
                  </a:schemeClr>
                </a:solidFill>
                <a:latin typeface="Calibri"/>
                <a:ea typeface="Calibri"/>
                <a:cs typeface="Calibri"/>
                <a:sym typeface="Calibri"/>
              </a:rPr>
              <a:t> (Inner Development Goals) och hjälper deltagarna </a:t>
            </a:r>
            <a:r>
              <a:rPr lang="en-GB" sz="1800" b="1" dirty="0" err="1">
                <a:solidFill>
                  <a:schemeClr val="tx2">
                    <a:lumMod val="50000"/>
                  </a:schemeClr>
                </a:solidFill>
                <a:latin typeface="Calibri"/>
                <a:ea typeface="Calibri"/>
                <a:cs typeface="Calibri"/>
                <a:sym typeface="Calibri"/>
              </a:rPr>
              <a:t>att</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utveckla</a:t>
            </a:r>
            <a:r>
              <a:rPr lang="en-GB" sz="1800" b="1" dirty="0">
                <a:solidFill>
                  <a:schemeClr val="tx2">
                    <a:lumMod val="50000"/>
                  </a:schemeClr>
                </a:solidFill>
                <a:latin typeface="Calibri"/>
                <a:ea typeface="Calibri"/>
                <a:cs typeface="Calibri"/>
                <a:sym typeface="Calibri"/>
              </a:rPr>
              <a:t> nyckelkompetenser för hållbart entreprenörskap </a:t>
            </a:r>
            <a:r>
              <a:rPr lang="en-GB" sz="1800" b="1" dirty="0" err="1">
                <a:solidFill>
                  <a:schemeClr val="tx2">
                    <a:lumMod val="50000"/>
                  </a:schemeClr>
                </a:solidFill>
                <a:latin typeface="Calibri"/>
                <a:ea typeface="Calibri"/>
                <a:cs typeface="Calibri"/>
                <a:sym typeface="Calibri"/>
              </a:rPr>
              <a:t>och</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arbete</a:t>
            </a:r>
            <a:r>
              <a:rPr lang="en-GB" sz="1800" b="1" dirty="0">
                <a:solidFill>
                  <a:schemeClr val="tx2">
                    <a:lumMod val="50000"/>
                  </a:schemeClr>
                </a:solidFill>
                <a:latin typeface="Calibri"/>
                <a:ea typeface="Calibri"/>
                <a:cs typeface="Calibri"/>
                <a:sym typeface="Calibri"/>
              </a:rPr>
              <a:t> med </a:t>
            </a:r>
            <a:r>
              <a:rPr lang="en-GB" sz="1800" b="1" dirty="0" err="1">
                <a:solidFill>
                  <a:schemeClr val="tx2">
                    <a:lumMod val="50000"/>
                  </a:schemeClr>
                </a:solidFill>
                <a:latin typeface="Calibri"/>
                <a:ea typeface="Calibri"/>
                <a:cs typeface="Calibri"/>
                <a:sym typeface="Calibri"/>
              </a:rPr>
              <a:t>meningsfulla</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frågor</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inom</a:t>
            </a:r>
            <a:r>
              <a:rPr lang="en-GB" sz="1800" b="1" dirty="0">
                <a:solidFill>
                  <a:schemeClr val="tx2">
                    <a:lumMod val="50000"/>
                  </a:schemeClr>
                </a:solidFill>
                <a:latin typeface="Calibri"/>
                <a:ea typeface="Calibri"/>
                <a:cs typeface="Calibri"/>
                <a:sym typeface="Calibri"/>
              </a:rPr>
              <a:t> </a:t>
            </a:r>
            <a:r>
              <a:rPr lang="en-GB" sz="1800" b="1" dirty="0" err="1">
                <a:solidFill>
                  <a:schemeClr val="tx2">
                    <a:lumMod val="50000"/>
                  </a:schemeClr>
                </a:solidFill>
                <a:latin typeface="Calibri"/>
                <a:ea typeface="Calibri"/>
                <a:cs typeface="Calibri"/>
                <a:sym typeface="Calibri"/>
              </a:rPr>
              <a:t>branschen</a:t>
            </a:r>
            <a:endParaRPr lang="sv-SE" sz="24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B6319007-2C6D-B400-6F6E-BA2CDC4AA8BA}"/>
            </a:ext>
          </a:extLst>
        </p:cNvPr>
        <p:cNvGrpSpPr/>
        <p:nvPr/>
      </p:nvGrpSpPr>
      <p:grpSpPr>
        <a:xfrm>
          <a:off x="0" y="0"/>
          <a:ext cx="0" cy="0"/>
          <a:chOff x="0" y="0"/>
          <a:chExt cx="0" cy="0"/>
        </a:xfrm>
      </p:grpSpPr>
      <p:sp>
        <p:nvSpPr>
          <p:cNvPr id="388" name="Google Shape;388;p65">
            <a:extLst>
              <a:ext uri="{FF2B5EF4-FFF2-40B4-BE49-F238E27FC236}">
                <a16:creationId xmlns:a16="http://schemas.microsoft.com/office/drawing/2014/main" id="{898AE049-3585-E172-04A8-E248FC736F20}"/>
              </a:ext>
            </a:extLst>
          </p:cNvPr>
          <p:cNvSpPr txBox="1"/>
          <p:nvPr/>
        </p:nvSpPr>
        <p:spPr>
          <a:xfrm>
            <a:off x="578461" y="2191092"/>
            <a:ext cx="2522958" cy="3242261"/>
          </a:xfrm>
          <a:prstGeom prst="rect">
            <a:avLst/>
          </a:prstGeom>
          <a:noFill/>
          <a:ln>
            <a:noFill/>
          </a:ln>
        </p:spPr>
        <p:txBody>
          <a:bodyPr spcFirstLastPara="1" wrap="square" lIns="0" tIns="10124" rIns="0" bIns="0" anchor="t" anchorCtr="0">
            <a:spAutoFit/>
          </a:bodyPr>
          <a:lstStyle/>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Vad behövs för en riktig och öppen dialog?</a:t>
            </a:r>
          </a:p>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Kommunicera på ett sätt som inte skapar konflikt.</a:t>
            </a:r>
          </a:p>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Våga kliva ut ur din egen bubbla och möta nya perspektiv.</a:t>
            </a:r>
          </a:p>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Lyssna aktivt på andra och visa att du verkligen hör dem.</a:t>
            </a:r>
          </a:p>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Släpp lite på kontrollen och våga skapa tillsammans.</a:t>
            </a:r>
          </a:p>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Hur kan du inkludera personer som tänker annorlunda än du?</a:t>
            </a:r>
          </a:p>
          <a:p>
            <a:pPr marL="171450" lvl="2" indent="-171450">
              <a:buClr>
                <a:srgbClr val="92D050"/>
              </a:buClr>
              <a:buFont typeface="Wingdings" pitchFamily="2" charset="2"/>
              <a:buChar char="v"/>
            </a:pPr>
            <a:r>
              <a:rPr lang="sv-SE" sz="1200" b="0" i="0" u="none" strike="noStrike" dirty="0">
                <a:solidFill>
                  <a:srgbClr val="000000"/>
                </a:solidFill>
                <a:effectLst/>
                <a:latin typeface="Calibri" panose="020F0502020204030204" pitchFamily="34" charset="0"/>
                <a:cs typeface="Calibri" panose="020F0502020204030204" pitchFamily="34" charset="0"/>
              </a:rPr>
              <a:t>Skapa en trygg miljö där alla vågar uttrycka sig.</a:t>
            </a:r>
          </a:p>
          <a:p>
            <a:pPr marL="285750" indent="-285750">
              <a:buClr>
                <a:srgbClr val="97C679"/>
              </a:buClr>
              <a:buSzPts val="1400"/>
              <a:buFont typeface="Wingdings" pitchFamily="2" charset="2"/>
              <a:buChar char="v"/>
            </a:pPr>
            <a:endParaRPr lang="sv-SE" sz="1401" dirty="0">
              <a:solidFill>
                <a:srgbClr val="6D6E71"/>
              </a:solidFill>
              <a:latin typeface="Calibri"/>
              <a:ea typeface="Calibri"/>
              <a:cs typeface="Calibri"/>
              <a:sym typeface="Calibri"/>
            </a:endParaRPr>
          </a:p>
          <a:p>
            <a:pPr marL="190493" indent="-190493">
              <a:buClr>
                <a:srgbClr val="97C679"/>
              </a:buClr>
              <a:buSzPts val="1400"/>
              <a:buFont typeface="Arial"/>
              <a:buChar char="•"/>
            </a:pPr>
            <a:endParaRPr lang="sv-SE" sz="1401" dirty="0">
              <a:solidFill>
                <a:srgbClr val="6D6E71"/>
              </a:solidFill>
              <a:latin typeface="Calibri"/>
              <a:ea typeface="Calibri"/>
              <a:cs typeface="Calibri"/>
              <a:sym typeface="Calibri"/>
            </a:endParaRP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89" name="Google Shape;389;p65">
            <a:extLst>
              <a:ext uri="{FF2B5EF4-FFF2-40B4-BE49-F238E27FC236}">
                <a16:creationId xmlns:a16="http://schemas.microsoft.com/office/drawing/2014/main" id="{A50C9235-0CF0-0CCB-CDE9-9D0BB37A2B5D}"/>
              </a:ext>
            </a:extLst>
          </p:cNvPr>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B0A15A6E-E2DA-253D-80E7-51308B3047D9}"/>
              </a:ext>
            </a:extLst>
          </p:cNvPr>
          <p:cNvSpPr txBox="1"/>
          <p:nvPr/>
        </p:nvSpPr>
        <p:spPr>
          <a:xfrm>
            <a:off x="364474" y="426505"/>
            <a:ext cx="5226701"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ea typeface="Calibri"/>
                <a:cs typeface="Calibri"/>
                <a:sym typeface="Calibri"/>
              </a:rPr>
              <a:t>Användbara Tips Och Trix</a:t>
            </a:r>
          </a:p>
        </p:txBody>
      </p:sp>
      <p:sp>
        <p:nvSpPr>
          <p:cNvPr id="391" name="Google Shape;391;p65">
            <a:extLst>
              <a:ext uri="{FF2B5EF4-FFF2-40B4-BE49-F238E27FC236}">
                <a16:creationId xmlns:a16="http://schemas.microsoft.com/office/drawing/2014/main" id="{92675E2B-9083-9B61-598E-F810415AA9E3}"/>
              </a:ext>
            </a:extLst>
          </p:cNvPr>
          <p:cNvSpPr txBox="1">
            <a:spLocks noGrp="1"/>
          </p:cNvSpPr>
          <p:nvPr>
            <p:ph type="body" idx="2"/>
          </p:nvPr>
        </p:nvSpPr>
        <p:spPr>
          <a:xfrm>
            <a:off x="506685" y="1496205"/>
            <a:ext cx="2594734" cy="719001"/>
          </a:xfrm>
          <a:prstGeom prst="rect">
            <a:avLst/>
          </a:prstGeom>
          <a:noFill/>
          <a:ln>
            <a:noFill/>
          </a:ln>
        </p:spPr>
        <p:txBody>
          <a:bodyPr spcFirstLastPara="1" vert="horz" wrap="square" lIns="91426" tIns="91426" rIns="91426" bIns="91426" rtlCol="0" anchor="t" anchorCtr="0">
            <a:noAutofit/>
          </a:bodyPr>
          <a:lstStyle/>
          <a:p>
            <a:pPr marL="0" indent="0">
              <a:lnSpc>
                <a:spcPct val="98518"/>
              </a:lnSpc>
            </a:pPr>
            <a:r>
              <a:rPr lang="it" sz="2400" dirty="0">
                <a:solidFill>
                  <a:srgbClr val="8ABF3B"/>
                </a:solidFill>
              </a:rPr>
              <a:t>Samarbete</a:t>
            </a:r>
            <a:endParaRPr sz="2400" dirty="0"/>
          </a:p>
        </p:txBody>
      </p:sp>
      <p:pic>
        <p:nvPicPr>
          <p:cNvPr id="392" name="Google Shape;392;p65">
            <a:extLst>
              <a:ext uri="{FF2B5EF4-FFF2-40B4-BE49-F238E27FC236}">
                <a16:creationId xmlns:a16="http://schemas.microsoft.com/office/drawing/2014/main" id="{D33323EC-E934-0B65-175F-620169AC2854}"/>
              </a:ext>
            </a:extLst>
          </p:cNvPr>
          <p:cNvPicPr preferRelativeResize="0"/>
          <p:nvPr/>
        </p:nvPicPr>
        <p:blipFill rotWithShape="1">
          <a:blip r:embed="rId3">
            <a:alphaModFix amt="70000"/>
          </a:blip>
          <a:srcRect/>
          <a:stretch/>
        </p:blipFill>
        <p:spPr>
          <a:xfrm flipH="1">
            <a:off x="7977059" y="-278674"/>
            <a:ext cx="2002360" cy="2052365"/>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32F81043-1796-BCB2-9762-2866B86F582F}"/>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30</a:t>
            </a:fld>
            <a:endParaRPr dirty="0"/>
          </a:p>
        </p:txBody>
      </p:sp>
      <p:sp>
        <p:nvSpPr>
          <p:cNvPr id="394" name="Google Shape;394;p65">
            <a:extLst>
              <a:ext uri="{FF2B5EF4-FFF2-40B4-BE49-F238E27FC236}">
                <a16:creationId xmlns:a16="http://schemas.microsoft.com/office/drawing/2014/main" id="{9B8B0E79-ED77-B6B0-5DF9-3B7080EE0E01}"/>
              </a:ext>
            </a:extLst>
          </p:cNvPr>
          <p:cNvSpPr txBox="1"/>
          <p:nvPr/>
        </p:nvSpPr>
        <p:spPr>
          <a:xfrm>
            <a:off x="3549575" y="2207351"/>
            <a:ext cx="2594719" cy="1672216"/>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Ta både små steg (</a:t>
            </a:r>
            <a:r>
              <a:rPr lang="sv-SE" sz="1200" dirty="0" err="1">
                <a:latin typeface="Calibri" panose="020F0502020204030204" pitchFamily="34" charset="0"/>
                <a:cs typeface="Calibri" panose="020F0502020204030204" pitchFamily="34" charset="0"/>
              </a:rPr>
              <a:t>myrsteg</a:t>
            </a:r>
            <a:r>
              <a:rPr lang="sv-SE" sz="1200" dirty="0">
                <a:latin typeface="Calibri" panose="020F0502020204030204" pitchFamily="34" charset="0"/>
                <a:cs typeface="Calibri" panose="020F0502020204030204" pitchFamily="34" charset="0"/>
              </a:rPr>
              <a:t>) och stora steg (elefantsteg) framåt.</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Öka din förståelse och medvetenhet steg för steg.</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Gör en plan – bestäm när, var och hur du vill skapa nya vanor.</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Påminn dig själv om vad som är viktigt för dig och vad du står för.</a:t>
            </a:r>
          </a:p>
          <a:p>
            <a:pPr marL="285750" indent="-285750">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Vi gör detta tillsammans!</a:t>
            </a:r>
            <a:endParaRPr sz="1200" dirty="0">
              <a:solidFill>
                <a:srgbClr val="6D6E71"/>
              </a:solidFill>
              <a:latin typeface="Calibri" panose="020F0502020204030204" pitchFamily="34" charset="0"/>
              <a:ea typeface="Calibri"/>
              <a:cs typeface="Calibri" panose="020F0502020204030204" pitchFamily="34" charset="0"/>
              <a:sym typeface="Calibri"/>
            </a:endParaRPr>
          </a:p>
        </p:txBody>
      </p:sp>
      <p:sp>
        <p:nvSpPr>
          <p:cNvPr id="395" name="Google Shape;395;p65">
            <a:extLst>
              <a:ext uri="{FF2B5EF4-FFF2-40B4-BE49-F238E27FC236}">
                <a16:creationId xmlns:a16="http://schemas.microsoft.com/office/drawing/2014/main" id="{CC3CAAA9-FCF1-ADB1-1E9D-FD5061A8B7A0}"/>
              </a:ext>
            </a:extLst>
          </p:cNvPr>
          <p:cNvSpPr txBox="1"/>
          <p:nvPr/>
        </p:nvSpPr>
        <p:spPr>
          <a:xfrm>
            <a:off x="3477701" y="1488350"/>
            <a:ext cx="259473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400" b="1" dirty="0">
                <a:solidFill>
                  <a:srgbClr val="8ABF3B"/>
                </a:solidFill>
                <a:latin typeface="Calibri"/>
                <a:cs typeface="Calibri"/>
                <a:sym typeface="Calibri"/>
              </a:rPr>
              <a:t>Agerande</a:t>
            </a:r>
            <a:endParaRPr sz="1401" dirty="0"/>
          </a:p>
        </p:txBody>
      </p:sp>
      <p:cxnSp>
        <p:nvCxnSpPr>
          <p:cNvPr id="398" name="Google Shape;398;p65">
            <a:extLst>
              <a:ext uri="{FF2B5EF4-FFF2-40B4-BE49-F238E27FC236}">
                <a16:creationId xmlns:a16="http://schemas.microsoft.com/office/drawing/2014/main" id="{DAFCB79E-1FE8-2FCF-7687-7D5DB26F8675}"/>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3" name="Google Shape;394;p65">
            <a:extLst>
              <a:ext uri="{FF2B5EF4-FFF2-40B4-BE49-F238E27FC236}">
                <a16:creationId xmlns:a16="http://schemas.microsoft.com/office/drawing/2014/main" id="{48E7D850-3E56-825D-4114-92F17D9A3A06}"/>
              </a:ext>
            </a:extLst>
          </p:cNvPr>
          <p:cNvSpPr txBox="1"/>
          <p:nvPr/>
        </p:nvSpPr>
        <p:spPr>
          <a:xfrm>
            <a:off x="6487299" y="2178116"/>
            <a:ext cx="2417692" cy="933553"/>
          </a:xfrm>
          <a:prstGeom prst="rect">
            <a:avLst/>
          </a:prstGeom>
          <a:noFill/>
          <a:ln>
            <a:noFill/>
          </a:ln>
        </p:spPr>
        <p:txBody>
          <a:bodyPr spcFirstLastPara="1" wrap="square" lIns="0" tIns="10124" rIns="0" bIns="0" anchor="t" anchorCtr="0">
            <a:spAutoFit/>
          </a:bodyPr>
          <a:lstStyle/>
          <a:p>
            <a:pPr>
              <a:buClr>
                <a:srgbClr val="97C679"/>
              </a:buClr>
              <a:buSzPts val="1400"/>
            </a:pPr>
            <a:r>
              <a:rPr lang="sv-SE" sz="1200" b="0" i="0" u="none" strike="noStrike" dirty="0">
                <a:solidFill>
                  <a:srgbClr val="000000"/>
                </a:solidFill>
                <a:effectLst/>
                <a:latin typeface="Calibri" panose="020F0502020204030204" pitchFamily="34" charset="0"/>
                <a:cs typeface="Calibri" panose="020F0502020204030204" pitchFamily="34" charset="0"/>
              </a:rPr>
              <a:t>Vill du ha fler tips och verktyg för att utvecklas? Kolla in den öppna verktygslådan för de inre utvecklingsmålen!</a:t>
            </a:r>
            <a:br>
              <a:rPr lang="sv-SE" sz="1200" dirty="0">
                <a:solidFill>
                  <a:srgbClr val="6D6E71"/>
                </a:solidFill>
                <a:latin typeface="Calibri" panose="020F0502020204030204" pitchFamily="34" charset="0"/>
                <a:ea typeface="Calibri"/>
                <a:cs typeface="Calibri" panose="020F0502020204030204" pitchFamily="34" charset="0"/>
                <a:sym typeface="Calibri"/>
              </a:rPr>
            </a:br>
            <a:endParaRPr sz="1200" dirty="0">
              <a:solidFill>
                <a:srgbClr val="6D6E71"/>
              </a:solidFill>
              <a:latin typeface="Calibri" panose="020F0502020204030204" pitchFamily="34" charset="0"/>
              <a:ea typeface="Calibri"/>
              <a:cs typeface="Calibri" panose="020F0502020204030204" pitchFamily="34" charset="0"/>
              <a:sym typeface="Calibri"/>
            </a:endParaRPr>
          </a:p>
        </p:txBody>
      </p:sp>
      <p:sp>
        <p:nvSpPr>
          <p:cNvPr id="4" name="Google Shape;395;p65">
            <a:extLst>
              <a:ext uri="{FF2B5EF4-FFF2-40B4-BE49-F238E27FC236}">
                <a16:creationId xmlns:a16="http://schemas.microsoft.com/office/drawing/2014/main" id="{1A9146C1-C4A4-C768-8859-3D9D5562E38C}"/>
              </a:ext>
            </a:extLst>
          </p:cNvPr>
          <p:cNvSpPr txBox="1"/>
          <p:nvPr/>
        </p:nvSpPr>
        <p:spPr>
          <a:xfrm>
            <a:off x="6415423" y="1459115"/>
            <a:ext cx="2702840"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sv-SE" sz="2400" b="1" dirty="0">
                <a:solidFill>
                  <a:srgbClr val="8ABF3B"/>
                </a:solidFill>
                <a:latin typeface="Calibri"/>
                <a:ea typeface="Calibri"/>
                <a:cs typeface="Calibri"/>
                <a:sym typeface="Calibri"/>
              </a:rPr>
              <a:t>Tips &amp; verktyg</a:t>
            </a:r>
            <a:endParaRPr lang="sv-SE" dirty="0"/>
          </a:p>
        </p:txBody>
      </p:sp>
      <p:cxnSp>
        <p:nvCxnSpPr>
          <p:cNvPr id="5" name="Google Shape;398;p65">
            <a:extLst>
              <a:ext uri="{FF2B5EF4-FFF2-40B4-BE49-F238E27FC236}">
                <a16:creationId xmlns:a16="http://schemas.microsoft.com/office/drawing/2014/main" id="{9447125A-7CF3-1225-B6C4-47E4DB5FB1E5}"/>
              </a:ext>
            </a:extLst>
          </p:cNvPr>
          <p:cNvCxnSpPr/>
          <p:nvPr/>
        </p:nvCxnSpPr>
        <p:spPr>
          <a:xfrm>
            <a:off x="6180544" y="1367503"/>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1138602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55796C4-F8B4-36FB-F18F-9C68FCB8BAF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004C7DC8-E815-AED4-AAA9-92D2B0B47BA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1352" name="Google Shape;1352;p94">
            <a:extLst>
              <a:ext uri="{FF2B5EF4-FFF2-40B4-BE49-F238E27FC236}">
                <a16:creationId xmlns:a16="http://schemas.microsoft.com/office/drawing/2014/main" id="{4BB75F2E-B7A0-F83D-0C87-1C68BC6727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1353" name="Google Shape;1353;p94">
            <a:extLst>
              <a:ext uri="{FF2B5EF4-FFF2-40B4-BE49-F238E27FC236}">
                <a16:creationId xmlns:a16="http://schemas.microsoft.com/office/drawing/2014/main" id="{4270A9E6-277A-1669-24BD-EDE63C5A6CA4}"/>
              </a:ext>
            </a:extLst>
          </p:cNvPr>
          <p:cNvSpPr txBox="1">
            <a:spLocks noGrp="1"/>
          </p:cNvSpPr>
          <p:nvPr>
            <p:ph type="body" idx="1"/>
          </p:nvPr>
        </p:nvSpPr>
        <p:spPr>
          <a:xfrm>
            <a:off x="349680" y="1097509"/>
            <a:ext cx="8482799" cy="3248176"/>
          </a:xfrm>
          <a:prstGeom prst="rect">
            <a:avLst/>
          </a:prstGeom>
          <a:noFill/>
          <a:ln>
            <a:noFill/>
          </a:ln>
        </p:spPr>
        <p:txBody>
          <a:bodyPr spcFirstLastPara="1" vert="horz" wrap="square" lIns="91426" tIns="91426" rIns="91426" bIns="91426" rtlCol="0" anchor="t" anchorCtr="0">
            <a:noAutofit/>
          </a:bodyPr>
          <a:lstStyle/>
          <a:p>
            <a:pPr algn="l"/>
            <a:r>
              <a:rPr lang="sv-SE" sz="1200" b="0" i="0" u="none" strike="noStrike" dirty="0">
                <a:solidFill>
                  <a:srgbClr val="000000"/>
                </a:solidFill>
                <a:effectLst/>
              </a:rPr>
              <a:t>Det här är en guidad övning där du får föreställa dig att du firar din 90-årsdag. Genom att tänka dig själv i framtiden kan du få en </a:t>
            </a:r>
          </a:p>
          <a:p>
            <a:pPr algn="l"/>
            <a:r>
              <a:rPr lang="sv-SE" sz="1200" b="0" i="0" u="none" strike="noStrike" dirty="0">
                <a:solidFill>
                  <a:srgbClr val="000000"/>
                </a:solidFill>
                <a:effectLst/>
              </a:rPr>
              <a:t>tydligare bild av vad som är viktigt för dig – dina drömmar, värderingar och prioriteringar. Det är vanligt att den här övningen </a:t>
            </a:r>
          </a:p>
          <a:p>
            <a:pPr algn="l"/>
            <a:r>
              <a:rPr lang="sv-SE" sz="1200" b="0" i="0" u="none" strike="noStrike" dirty="0">
                <a:solidFill>
                  <a:srgbClr val="000000"/>
                </a:solidFill>
                <a:effectLst/>
              </a:rPr>
              <a:t>väcker starka känslor, och det är helt okej. Alla känslor får plats.</a:t>
            </a:r>
          </a:p>
          <a:p>
            <a:pPr marL="228602" indent="0" algn="l"/>
            <a:endParaRPr lang="sv-SE" sz="1200" i="0" u="none" strike="noStrike" dirty="0">
              <a:solidFill>
                <a:srgbClr val="000000"/>
              </a:solidFill>
              <a:effectLst/>
            </a:endParaRPr>
          </a:p>
          <a:p>
            <a:pPr marL="457202" indent="-228600" algn="l">
              <a:buSzPct val="100000"/>
              <a:buFont typeface="+mj-lt"/>
              <a:buAutoNum type="arabicPeriod"/>
            </a:pPr>
            <a:r>
              <a:rPr lang="sv-SE" sz="1200" i="0" u="none" strike="noStrike" dirty="0">
                <a:solidFill>
                  <a:srgbClr val="000000"/>
                </a:solidFill>
                <a:effectLst/>
              </a:rPr>
              <a:t>Hitta en bekväm sittställning – Sitt med rak men avslappnad rygg. Låt kroppen vila naturligt.</a:t>
            </a:r>
          </a:p>
          <a:p>
            <a:pPr marL="457202" indent="-228600" algn="l">
              <a:buSzPct val="100000"/>
              <a:buFont typeface="+mj-lt"/>
              <a:buAutoNum type="arabicPeriod"/>
            </a:pPr>
            <a:r>
              <a:rPr lang="sv-SE" sz="1200" i="0" u="none" strike="noStrike" dirty="0">
                <a:solidFill>
                  <a:srgbClr val="000000"/>
                </a:solidFill>
                <a:effectLst/>
              </a:rPr>
              <a:t>Var närvarande – Känn kontakten mellan fötterna och golvet, armarna mot benen. Blunda om du vill.</a:t>
            </a:r>
          </a:p>
          <a:p>
            <a:pPr marL="457202" indent="-228600" algn="l">
              <a:buSzPct val="100000"/>
              <a:buFont typeface="+mj-lt"/>
              <a:buAutoNum type="arabicPeriod"/>
            </a:pPr>
            <a:r>
              <a:rPr lang="sv-SE" sz="1200" i="0" u="none" strike="noStrike" dirty="0">
                <a:solidFill>
                  <a:srgbClr val="000000"/>
                </a:solidFill>
                <a:effectLst/>
              </a:rPr>
              <a:t>Fokusera på andningen – Lägg märke till hur luften rör sig in och ut ur kroppen, utan att försöka ändra något.</a:t>
            </a:r>
          </a:p>
          <a:p>
            <a:pPr marL="457202" indent="-228600" algn="l">
              <a:buSzPct val="100000"/>
              <a:buFont typeface="+mj-lt"/>
              <a:buAutoNum type="arabicPeriod"/>
            </a:pPr>
            <a:r>
              <a:rPr lang="sv-SE" sz="1200" i="0" u="none" strike="noStrike" dirty="0">
                <a:solidFill>
                  <a:srgbClr val="000000"/>
                </a:solidFill>
                <a:effectLst/>
              </a:rPr>
              <a:t>Res till framtiden – Föreställ dig att du är 90 år gammal. Var befinner du dig? Hur ser platsen ut? Är du inne eller ute?</a:t>
            </a:r>
          </a:p>
          <a:p>
            <a:pPr marL="457202" indent="-228600" algn="l">
              <a:buSzPct val="100000"/>
              <a:buFont typeface="+mj-lt"/>
              <a:buAutoNum type="arabicPeriod"/>
            </a:pPr>
            <a:r>
              <a:rPr lang="sv-SE" sz="1200" i="0" u="none" strike="noStrike" dirty="0">
                <a:solidFill>
                  <a:srgbClr val="000000"/>
                </a:solidFill>
                <a:effectLst/>
              </a:rPr>
              <a:t>Möt någon viktig – Någon du tycker om kommer för att fira dig. Det kan vara en nu levande person, någon som gått bort eller någon du ännu inte mött.</a:t>
            </a:r>
          </a:p>
          <a:p>
            <a:pPr marL="457202" indent="-228600" algn="l">
              <a:buSzPct val="100000"/>
              <a:buFont typeface="+mj-lt"/>
              <a:buAutoNum type="arabicPeriod"/>
            </a:pPr>
            <a:r>
              <a:rPr lang="sv-SE" sz="1200" i="0" u="none" strike="noStrike" dirty="0">
                <a:solidFill>
                  <a:srgbClr val="000000"/>
                </a:solidFill>
                <a:effectLst/>
              </a:rPr>
              <a:t>Vad vill du bli ihågkommen för? – Föreställ dig att den här personen säger fina saker om dig. Vad betyder du för dem som vän, kollega, familjemedlem? Vad vill du att de ska minnas om dig?</a:t>
            </a:r>
          </a:p>
          <a:p>
            <a:pPr algn="l">
              <a:buSzPct val="100000"/>
              <a:buFont typeface="+mj-lt"/>
              <a:buAutoNum type="arabicPeriod"/>
            </a:pPr>
            <a:r>
              <a:rPr lang="sv-SE" sz="1200" i="0" u="none" strike="noStrike" dirty="0">
                <a:solidFill>
                  <a:srgbClr val="000000"/>
                </a:solidFill>
                <a:effectLst/>
              </a:rPr>
              <a:t>Låt dig själv ta in orden och känslan. Det här är din möjlighet att se vad som verkligen spelar roll för dig och vad du vill sträva efter </a:t>
            </a:r>
          </a:p>
          <a:p>
            <a:pPr algn="l">
              <a:buSzPct val="100000"/>
              <a:buFont typeface="+mj-lt"/>
              <a:buAutoNum type="arabicPeriod"/>
            </a:pPr>
            <a:r>
              <a:rPr lang="sv-SE" sz="1200" i="0" u="none" strike="noStrike" dirty="0">
                <a:solidFill>
                  <a:srgbClr val="000000"/>
                </a:solidFill>
                <a:effectLst/>
              </a:rPr>
              <a:t>i ditt liv</a:t>
            </a:r>
            <a:r>
              <a:rPr lang="sv-SE" sz="1200" b="0" i="0" u="none" strike="noStrike" dirty="0">
                <a:solidFill>
                  <a:srgbClr val="000000"/>
                </a:solidFill>
                <a:effectLst/>
              </a:rPr>
              <a:t>.</a:t>
            </a:r>
          </a:p>
          <a:p>
            <a:pPr marL="0" indent="0">
              <a:lnSpc>
                <a:spcPct val="100000"/>
              </a:lnSpc>
            </a:pPr>
            <a:endParaRPr lang="en-GB" sz="1200" dirty="0"/>
          </a:p>
        </p:txBody>
      </p:sp>
      <p:sp>
        <p:nvSpPr>
          <p:cNvPr id="1354" name="Google Shape;1354;p94">
            <a:extLst>
              <a:ext uri="{FF2B5EF4-FFF2-40B4-BE49-F238E27FC236}">
                <a16:creationId xmlns:a16="http://schemas.microsoft.com/office/drawing/2014/main" id="{4D564E89-FB69-F292-00B8-7B4049E99C3F}"/>
              </a:ext>
            </a:extLst>
          </p:cNvPr>
          <p:cNvSpPr txBox="1">
            <a:spLocks noGrp="1"/>
          </p:cNvSpPr>
          <p:nvPr>
            <p:ph type="body" idx="2"/>
          </p:nvPr>
        </p:nvSpPr>
        <p:spPr>
          <a:xfrm>
            <a:off x="1421645" y="368658"/>
            <a:ext cx="7228721" cy="602741"/>
          </a:xfrm>
          <a:prstGeom prst="rect">
            <a:avLst/>
          </a:prstGeom>
          <a:noFill/>
          <a:ln>
            <a:noFill/>
          </a:ln>
        </p:spPr>
        <p:txBody>
          <a:bodyPr spcFirstLastPara="1" vert="horz" wrap="square" lIns="91426" tIns="91426" rIns="91426" bIns="91426" rtlCol="0" anchor="t" anchorCtr="0">
            <a:noAutofit/>
          </a:bodyPr>
          <a:lstStyle/>
          <a:p>
            <a:pPr marL="0" indent="0"/>
            <a:r>
              <a:rPr lang="en-GB" sz="2000" dirty="0">
                <a:solidFill>
                  <a:srgbClr val="FF9933"/>
                </a:solidFill>
              </a:rPr>
              <a:t>Övning: Möt dig själv vid 90</a:t>
            </a:r>
          </a:p>
        </p:txBody>
      </p:sp>
      <p:sp>
        <p:nvSpPr>
          <p:cNvPr id="1355" name="Google Shape;1355;p94">
            <a:extLst>
              <a:ext uri="{FF2B5EF4-FFF2-40B4-BE49-F238E27FC236}">
                <a16:creationId xmlns:a16="http://schemas.microsoft.com/office/drawing/2014/main" id="{F802C5D6-4CBD-B4DE-1BD3-11DC4015121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sp>
        <p:nvSpPr>
          <p:cNvPr id="1357" name="Google Shape;1357;p94">
            <a:extLst>
              <a:ext uri="{FF2B5EF4-FFF2-40B4-BE49-F238E27FC236}">
                <a16:creationId xmlns:a16="http://schemas.microsoft.com/office/drawing/2014/main" id="{B7CD8EF1-DBD3-1E0C-7D57-370461DA920A}"/>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en-GB" smtClean="0"/>
              <a:pPr/>
              <a:t>31</a:t>
            </a:fld>
            <a:endParaRPr lang="en-GB" dirty="0"/>
          </a:p>
        </p:txBody>
      </p:sp>
      <p:grpSp>
        <p:nvGrpSpPr>
          <p:cNvPr id="1358" name="Google Shape;1358;p94">
            <a:extLst>
              <a:ext uri="{FF2B5EF4-FFF2-40B4-BE49-F238E27FC236}">
                <a16:creationId xmlns:a16="http://schemas.microsoft.com/office/drawing/2014/main" id="{9C675C2F-3FAF-B4A3-CC7B-54F4C52F1CAC}"/>
              </a:ext>
            </a:extLst>
          </p:cNvPr>
          <p:cNvGrpSpPr/>
          <p:nvPr/>
        </p:nvGrpSpPr>
        <p:grpSpPr>
          <a:xfrm>
            <a:off x="294471" y="278971"/>
            <a:ext cx="819230" cy="809886"/>
            <a:chOff x="3987863" y="749845"/>
            <a:chExt cx="1138917" cy="1002207"/>
          </a:xfrm>
        </p:grpSpPr>
        <p:grpSp>
          <p:nvGrpSpPr>
            <p:cNvPr id="1359" name="Google Shape;1359;p94">
              <a:extLst>
                <a:ext uri="{FF2B5EF4-FFF2-40B4-BE49-F238E27FC236}">
                  <a16:creationId xmlns:a16="http://schemas.microsoft.com/office/drawing/2014/main" id="{1E283327-649F-468A-1DA5-926D401FD750}"/>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7E1E1065-7995-17E4-F6E2-3CC5921D6D92}"/>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1" name="Google Shape;1361;p94">
                <a:extLst>
                  <a:ext uri="{FF2B5EF4-FFF2-40B4-BE49-F238E27FC236}">
                    <a16:creationId xmlns:a16="http://schemas.microsoft.com/office/drawing/2014/main" id="{B248F2D7-E370-DD07-538B-F81079454428}"/>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2" name="Google Shape;1362;p94">
                <a:extLst>
                  <a:ext uri="{FF2B5EF4-FFF2-40B4-BE49-F238E27FC236}">
                    <a16:creationId xmlns:a16="http://schemas.microsoft.com/office/drawing/2014/main" id="{260DD71B-ECF1-53E8-82AD-2D1AD787436B}"/>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3" name="Google Shape;1363;p94">
                <a:extLst>
                  <a:ext uri="{FF2B5EF4-FFF2-40B4-BE49-F238E27FC236}">
                    <a16:creationId xmlns:a16="http://schemas.microsoft.com/office/drawing/2014/main" id="{43C1B90C-5933-0D43-7358-DE456B15EE08}"/>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64" name="Google Shape;1364;p94">
              <a:extLst>
                <a:ext uri="{FF2B5EF4-FFF2-40B4-BE49-F238E27FC236}">
                  <a16:creationId xmlns:a16="http://schemas.microsoft.com/office/drawing/2014/main" id="{D6A38E40-AEE8-AFAA-4AC8-A9564749AEE5}"/>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FF8DE512-EABB-DCBA-8ABA-5F86EB8C1A5C}"/>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6" name="Google Shape;1366;p94">
                <a:extLst>
                  <a:ext uri="{FF2B5EF4-FFF2-40B4-BE49-F238E27FC236}">
                    <a16:creationId xmlns:a16="http://schemas.microsoft.com/office/drawing/2014/main" id="{CA4586CE-64D0-6857-53E6-9B9806C03F3B}"/>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7" name="Google Shape;1367;p94">
                <a:extLst>
                  <a:ext uri="{FF2B5EF4-FFF2-40B4-BE49-F238E27FC236}">
                    <a16:creationId xmlns:a16="http://schemas.microsoft.com/office/drawing/2014/main" id="{F3B0A24D-6772-AD7C-E684-2D5B3ACE6A4D}"/>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8" name="Google Shape;1368;p94">
                <a:extLst>
                  <a:ext uri="{FF2B5EF4-FFF2-40B4-BE49-F238E27FC236}">
                    <a16:creationId xmlns:a16="http://schemas.microsoft.com/office/drawing/2014/main" id="{DE073C64-C71C-369A-AB3C-7F51E4C41B0E}"/>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 name="Google Shape;899;p81">
            <a:extLst>
              <a:ext uri="{FF2B5EF4-FFF2-40B4-BE49-F238E27FC236}">
                <a16:creationId xmlns:a16="http://schemas.microsoft.com/office/drawing/2014/main" id="{30AE9BBD-F00B-9045-C427-03CBC4238B51}"/>
              </a:ext>
            </a:extLst>
          </p:cNvPr>
          <p:cNvSpPr txBox="1"/>
          <p:nvPr/>
        </p:nvSpPr>
        <p:spPr>
          <a:xfrm>
            <a:off x="53197" y="4775258"/>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E.16</a:t>
            </a:r>
            <a:endParaRPr sz="3000" dirty="0">
              <a:solidFill>
                <a:srgbClr val="FF9934"/>
              </a:solidFill>
            </a:endParaRPr>
          </a:p>
        </p:txBody>
      </p:sp>
    </p:spTree>
    <p:extLst>
      <p:ext uri="{BB962C8B-B14F-4D97-AF65-F5344CB8AC3E}">
        <p14:creationId xmlns:p14="http://schemas.microsoft.com/office/powerpoint/2010/main" val="2958534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982CA5F-666B-688D-208A-3BC4AE6A5523}"/>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3E1EA61-02AC-E6E9-B7F9-97B1232C113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4FE2B640-A790-5BB4-3BC9-9BD95E78156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79717E26-0078-8D53-91EA-1D01C15CF42B}"/>
              </a:ext>
            </a:extLst>
          </p:cNvPr>
          <p:cNvSpPr txBox="1">
            <a:spLocks noGrp="1"/>
          </p:cNvSpPr>
          <p:nvPr>
            <p:ph type="body" idx="1"/>
          </p:nvPr>
        </p:nvSpPr>
        <p:spPr>
          <a:xfrm>
            <a:off x="1405053" y="1416207"/>
            <a:ext cx="7299332" cy="2987927"/>
          </a:xfrm>
          <a:prstGeom prst="rect">
            <a:avLst/>
          </a:prstGeom>
          <a:noFill/>
          <a:ln>
            <a:noFill/>
          </a:ln>
        </p:spPr>
        <p:txBody>
          <a:bodyPr spcFirstLastPara="1" vert="horz" wrap="square" lIns="91426" tIns="91426" rIns="91426" bIns="91426" rtlCol="0" anchor="t" anchorCtr="0">
            <a:normAutofit/>
          </a:bodyPr>
          <a:lstStyle/>
          <a:p>
            <a:pPr marL="0" indent="0"/>
            <a:r>
              <a:rPr lang="it" dirty="0"/>
              <a:t>Skriv ner dina tankar och känslor efter övningen</a:t>
            </a:r>
            <a:endParaRPr dirty="0"/>
          </a:p>
        </p:txBody>
      </p:sp>
      <p:sp>
        <p:nvSpPr>
          <p:cNvPr id="529" name="Google Shape;529;p70">
            <a:extLst>
              <a:ext uri="{FF2B5EF4-FFF2-40B4-BE49-F238E27FC236}">
                <a16:creationId xmlns:a16="http://schemas.microsoft.com/office/drawing/2014/main" id="{8CBE72F0-1A69-FF81-4E9D-A6BF905808BF}"/>
              </a:ext>
            </a:extLst>
          </p:cNvPr>
          <p:cNvSpPr txBox="1">
            <a:spLocks noGrp="1"/>
          </p:cNvSpPr>
          <p:nvPr>
            <p:ph type="body" idx="2"/>
          </p:nvPr>
        </p:nvSpPr>
        <p:spPr>
          <a:xfrm>
            <a:off x="1332868" y="335998"/>
            <a:ext cx="6624558" cy="602741"/>
          </a:xfrm>
          <a:prstGeom prst="rect">
            <a:avLst/>
          </a:prstGeom>
          <a:noFill/>
          <a:ln>
            <a:noFill/>
          </a:ln>
        </p:spPr>
        <p:txBody>
          <a:bodyPr spcFirstLastPara="1" vert="horz" wrap="square" lIns="91426" tIns="91426" rIns="91426" bIns="91426" rtlCol="0"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2DB0851A-3E32-8C27-6D7E-58E50293BD83}"/>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AA683633-3F39-9E2D-A826-2CFDA0BBDD0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32</a:t>
            </a:fld>
            <a:endParaRPr dirty="0"/>
          </a:p>
        </p:txBody>
      </p:sp>
      <p:sp>
        <p:nvSpPr>
          <p:cNvPr id="532" name="Google Shape;532;p70">
            <a:extLst>
              <a:ext uri="{FF2B5EF4-FFF2-40B4-BE49-F238E27FC236}">
                <a16:creationId xmlns:a16="http://schemas.microsoft.com/office/drawing/2014/main" id="{9EF3ED6B-8F50-63E2-536F-F6E147D2FCAA}"/>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9E586DE7-FBDF-9155-1087-F0D5BA4777D4}"/>
              </a:ext>
            </a:extLst>
          </p:cNvPr>
          <p:cNvGrpSpPr/>
          <p:nvPr/>
        </p:nvGrpSpPr>
        <p:grpSpPr>
          <a:xfrm>
            <a:off x="383892" y="298769"/>
            <a:ext cx="794914" cy="804197"/>
            <a:chOff x="2932901" y="1728093"/>
            <a:chExt cx="1458439" cy="1475473"/>
          </a:xfrm>
        </p:grpSpPr>
        <p:sp>
          <p:nvSpPr>
            <p:cNvPr id="534" name="Google Shape;534;p70">
              <a:extLst>
                <a:ext uri="{FF2B5EF4-FFF2-40B4-BE49-F238E27FC236}">
                  <a16:creationId xmlns:a16="http://schemas.microsoft.com/office/drawing/2014/main" id="{BC0C74ED-E52E-AF25-1F95-8C403E9BCB4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7DD64771-7510-D4EF-2185-FD69473684B2}"/>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E0E54892-5F45-2B20-B2D2-16E3F95DDAB3}"/>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02C4C3B-9885-40D2-B719-50404AF7C868}"/>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BA06BBD-3167-1363-8E11-B1924339A499}"/>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DD5C310B-2C10-ED12-A695-98EE89CD819E}"/>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A1796B0A-5401-2802-0B86-74334ECB5C80}"/>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342CEFD9-BDF6-27DA-E80F-7DB0EC9496F6}"/>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8D79C5C3-4622-29A7-1A97-611D6540B8ED}"/>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531D9FE7-0132-09A2-DF87-C1368698DE96}"/>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D8EB524E-EBC4-1D98-AF4A-CDC7466FEB20}"/>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A32E9E40-DB2B-64E0-FF1C-9AD897E9FD0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8FFD23AE-6944-660A-6CAF-EB0879ACCB5C}"/>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2FC2C4A-8DBE-1C6A-0695-B3BFD27DE921}"/>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2492EBDE-811A-7B17-55C8-BE065DA51468}"/>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44F62631-F323-013A-263C-01550CE3DDD7}"/>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12D42F3-832C-D45A-AF77-B6802E034B1B}"/>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C5223203-3F23-C822-ED42-A397328299D6}"/>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20FF946A-6D4C-B5C6-2836-73982EFC33D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9966E98A-EF5A-B4BC-3D7C-D57C86FDFD6A}"/>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B1770854-1A24-7284-9F6B-99EC81245E44}"/>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7242EFAC-160F-066C-D4D2-EF1A4C279DDA}"/>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2707630-047A-FE35-CAAD-C784ACE7FCC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D55CFE8D-B188-FEF7-2CC6-51E18ECD1D4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D403EA1B-EA6C-C369-9310-4BC894BF942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36E51FE9-A481-54E2-B745-B7830E6A4EA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5C161AEC-7FEB-2787-084B-8CA92F5DA9B3}"/>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686644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A0B2932D-6828-E570-618F-8012732CECA9}"/>
            </a:ext>
          </a:extLst>
        </p:cNvPr>
        <p:cNvGrpSpPr/>
        <p:nvPr/>
      </p:nvGrpSpPr>
      <p:grpSpPr>
        <a:xfrm>
          <a:off x="0" y="0"/>
          <a:ext cx="0" cy="0"/>
          <a:chOff x="0" y="0"/>
          <a:chExt cx="0" cy="0"/>
        </a:xfrm>
      </p:grpSpPr>
      <p:pic>
        <p:nvPicPr>
          <p:cNvPr id="2" name="Bildobjekt 1" descr="En bild som visar klädsel, person, inomhus, person&#10;&#10;AI-genererat innehåll kan vara felaktigt.">
            <a:extLst>
              <a:ext uri="{FF2B5EF4-FFF2-40B4-BE49-F238E27FC236}">
                <a16:creationId xmlns:a16="http://schemas.microsoft.com/office/drawing/2014/main" id="{C7EC8B80-F0C8-B3BF-5156-CC4D188E3469}"/>
              </a:ext>
            </a:extLst>
          </p:cNvPr>
          <p:cNvPicPr>
            <a:picLocks noChangeAspect="1"/>
          </p:cNvPicPr>
          <p:nvPr/>
        </p:nvPicPr>
        <p:blipFill>
          <a:blip r:embed="rId3"/>
          <a:stretch>
            <a:fillRect/>
          </a:stretch>
        </p:blipFill>
        <p:spPr>
          <a:xfrm>
            <a:off x="5071913" y="-287548"/>
            <a:ext cx="4371507" cy="4371507"/>
          </a:xfrm>
          <a:prstGeom prst="rect">
            <a:avLst/>
          </a:prstGeom>
        </p:spPr>
      </p:pic>
      <p:sp>
        <p:nvSpPr>
          <p:cNvPr id="565" name="Google Shape;565;p71">
            <a:extLst>
              <a:ext uri="{FF2B5EF4-FFF2-40B4-BE49-F238E27FC236}">
                <a16:creationId xmlns:a16="http://schemas.microsoft.com/office/drawing/2014/main" id="{4408A90C-1F7E-94CB-0DAC-3964EEA2B517}"/>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7A23D"/>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567" name="Google Shape;567;p71">
            <a:extLst>
              <a:ext uri="{FF2B5EF4-FFF2-40B4-BE49-F238E27FC236}">
                <a16:creationId xmlns:a16="http://schemas.microsoft.com/office/drawing/2014/main" id="{DDB22DF0-57BB-835F-7C02-21E06EFC83F6}"/>
              </a:ext>
            </a:extLst>
          </p:cNvPr>
          <p:cNvSpPr txBox="1"/>
          <p:nvPr/>
        </p:nvSpPr>
        <p:spPr>
          <a:xfrm>
            <a:off x="1268151" y="1784142"/>
            <a:ext cx="3377649"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000" dirty="0" err="1">
                <a:solidFill>
                  <a:schemeClr val="lt1"/>
                </a:solidFill>
                <a:latin typeface="Calibri"/>
                <a:ea typeface="Calibri"/>
                <a:cs typeface="Calibri"/>
                <a:sym typeface="Calibri"/>
              </a:rPr>
              <a:t>Kompetenser inom ekoturism</a:t>
            </a:r>
            <a:endParaRPr lang="sv-SE" sz="1200"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2C8AB39F-9F45-D9F6-44C9-D7262E9CE6B1}"/>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2C</a:t>
            </a:r>
            <a:endParaRPr sz="1401" dirty="0"/>
          </a:p>
        </p:txBody>
      </p:sp>
      <p:cxnSp>
        <p:nvCxnSpPr>
          <p:cNvPr id="569" name="Google Shape;569;p71">
            <a:extLst>
              <a:ext uri="{FF2B5EF4-FFF2-40B4-BE49-F238E27FC236}">
                <a16:creationId xmlns:a16="http://schemas.microsoft.com/office/drawing/2014/main" id="{91F3CA58-FD08-7171-F2ED-56482D8697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pic>
        <p:nvPicPr>
          <p:cNvPr id="572" name="Google Shape;572;p71">
            <a:extLst>
              <a:ext uri="{FF2B5EF4-FFF2-40B4-BE49-F238E27FC236}">
                <a16:creationId xmlns:a16="http://schemas.microsoft.com/office/drawing/2014/main" id="{2A035316-04B1-42F0-84C0-7134AC462F1F}"/>
              </a:ext>
            </a:extLst>
          </p:cNvPr>
          <p:cNvPicPr preferRelativeResize="0"/>
          <p:nvPr/>
        </p:nvPicPr>
        <p:blipFill rotWithShape="1">
          <a:blip r:embed="rId4">
            <a:alphaModFix amt="70000"/>
          </a:blip>
          <a:srcRect/>
          <a:stretch/>
        </p:blipFill>
        <p:spPr>
          <a:xfrm rot="-3551750">
            <a:off x="6880607" y="129579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70" name="Google Shape;570;p71">
            <a:extLst>
              <a:ext uri="{FF2B5EF4-FFF2-40B4-BE49-F238E27FC236}">
                <a16:creationId xmlns:a16="http://schemas.microsoft.com/office/drawing/2014/main" id="{A2065D65-DA2A-5CE3-5BB1-A2214D65310C}"/>
              </a:ext>
            </a:extLst>
          </p:cNvPr>
          <p:cNvSpPr/>
          <p:nvPr/>
        </p:nvSpPr>
        <p:spPr>
          <a:xfrm>
            <a:off x="4864054" y="-469654"/>
            <a:ext cx="4716254" cy="4716254"/>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571" name="Google Shape;571;p71">
            <a:extLst>
              <a:ext uri="{FF2B5EF4-FFF2-40B4-BE49-F238E27FC236}">
                <a16:creationId xmlns:a16="http://schemas.microsoft.com/office/drawing/2014/main" id="{CF1B6410-3D16-E892-5975-4D0CE6EDD48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33</a:t>
            </a:fld>
            <a:endParaRPr sz="1600" dirty="0">
              <a:solidFill>
                <a:srgbClr val="8AC03B"/>
              </a:solidFill>
              <a:latin typeface="Calibri"/>
              <a:ea typeface="Calibri"/>
              <a:cs typeface="Calibri"/>
              <a:sym typeface="Calibri"/>
            </a:endParaRPr>
          </a:p>
        </p:txBody>
      </p:sp>
      <p:grpSp>
        <p:nvGrpSpPr>
          <p:cNvPr id="573" name="Google Shape;573;p71">
            <a:extLst>
              <a:ext uri="{FF2B5EF4-FFF2-40B4-BE49-F238E27FC236}">
                <a16:creationId xmlns:a16="http://schemas.microsoft.com/office/drawing/2014/main" id="{80BA9643-B09C-16B9-D3F6-1EBE2621B41E}"/>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53D25173-7195-2154-80BC-FA48B12CDC99}"/>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CF58E5D8-21EE-C750-7606-8A48B67A62B0}"/>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76" name="Google Shape;576;p71">
                <a:extLst>
                  <a:ext uri="{FF2B5EF4-FFF2-40B4-BE49-F238E27FC236}">
                    <a16:creationId xmlns:a16="http://schemas.microsoft.com/office/drawing/2014/main" id="{5F939608-996A-1998-90E3-01B8FD6227EC}"/>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577" name="Google Shape;577;p71">
              <a:extLst>
                <a:ext uri="{FF2B5EF4-FFF2-40B4-BE49-F238E27FC236}">
                  <a16:creationId xmlns:a16="http://schemas.microsoft.com/office/drawing/2014/main" id="{91CFBA4C-B1FD-39C9-579A-370A1E2EA17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78" name="Google Shape;578;p71">
              <a:extLst>
                <a:ext uri="{FF2B5EF4-FFF2-40B4-BE49-F238E27FC236}">
                  <a16:creationId xmlns:a16="http://schemas.microsoft.com/office/drawing/2014/main" id="{040DAA97-908C-8659-63D4-551493357CED}"/>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3C8E367A-7993-3111-88BE-F9E2266333D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80" name="Google Shape;580;p71">
                <a:extLst>
                  <a:ext uri="{FF2B5EF4-FFF2-40B4-BE49-F238E27FC236}">
                    <a16:creationId xmlns:a16="http://schemas.microsoft.com/office/drawing/2014/main" id="{FD5C4FD6-9952-A375-CD23-2481F75DFB7B}"/>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D1ABD5CF-A849-7557-EA36-DD8C6AF5D5E0}"/>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2B0488DB-396A-AE73-8C1B-5FAE15B5765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3" name="Google Shape;583;p71">
                    <a:extLst>
                      <a:ext uri="{FF2B5EF4-FFF2-40B4-BE49-F238E27FC236}">
                        <a16:creationId xmlns:a16="http://schemas.microsoft.com/office/drawing/2014/main" id="{10658243-2FF8-1FB9-7E88-DB0A2423733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4" name="Google Shape;584;p71">
                    <a:extLst>
                      <a:ext uri="{FF2B5EF4-FFF2-40B4-BE49-F238E27FC236}">
                        <a16:creationId xmlns:a16="http://schemas.microsoft.com/office/drawing/2014/main" id="{5486E2B6-B178-5AC8-4C6F-2A5D0C51584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585" name="Google Shape;585;p71">
                  <a:extLst>
                    <a:ext uri="{FF2B5EF4-FFF2-40B4-BE49-F238E27FC236}">
                      <a16:creationId xmlns:a16="http://schemas.microsoft.com/office/drawing/2014/main" id="{B6223485-A049-6E39-8D74-760528E687E4}"/>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7FDE8B1C-D017-D110-A5DF-6B6D2319630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7" name="Google Shape;587;p71">
                    <a:extLst>
                      <a:ext uri="{FF2B5EF4-FFF2-40B4-BE49-F238E27FC236}">
                        <a16:creationId xmlns:a16="http://schemas.microsoft.com/office/drawing/2014/main" id="{EADDA609-D27B-6BDB-9DFC-C1CF94B41D1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8" name="Google Shape;588;p71">
                    <a:extLst>
                      <a:ext uri="{FF2B5EF4-FFF2-40B4-BE49-F238E27FC236}">
                        <a16:creationId xmlns:a16="http://schemas.microsoft.com/office/drawing/2014/main" id="{64562581-A600-8214-23E4-2A80787995E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grpSp>
      </p:grpSp>
    </p:spTree>
    <p:extLst>
      <p:ext uri="{BB962C8B-B14F-4D97-AF65-F5344CB8AC3E}">
        <p14:creationId xmlns:p14="http://schemas.microsoft.com/office/powerpoint/2010/main" val="2002914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440B99FC-8875-52C9-A0A6-AE86F454AA9C}"/>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6B18B2D4-CE81-35BD-C8E8-0B4B8CB340FE}"/>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77A23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0F530CA2-1295-46D5-02AC-51F106C50DFD}"/>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2545BB7C-E747-35BD-67DB-53988D980A67}"/>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2C</a:t>
            </a:r>
            <a:endParaRPr dirty="0"/>
          </a:p>
        </p:txBody>
      </p:sp>
      <p:sp>
        <p:nvSpPr>
          <p:cNvPr id="597" name="Google Shape;597;p72">
            <a:extLst>
              <a:ext uri="{FF2B5EF4-FFF2-40B4-BE49-F238E27FC236}">
                <a16:creationId xmlns:a16="http://schemas.microsoft.com/office/drawing/2014/main" id="{47CEE3C5-B5A0-419D-81B7-020556835945}"/>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cxnSp>
        <p:nvCxnSpPr>
          <p:cNvPr id="599" name="Google Shape;599;p72">
            <a:extLst>
              <a:ext uri="{FF2B5EF4-FFF2-40B4-BE49-F238E27FC236}">
                <a16:creationId xmlns:a16="http://schemas.microsoft.com/office/drawing/2014/main" id="{E14CA168-1159-5560-B1FC-E73E5AE95A0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7C602662-9651-E6FF-53BB-AC485931551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34</a:t>
            </a:fld>
            <a:endParaRPr dirty="0"/>
          </a:p>
        </p:txBody>
      </p:sp>
      <p:sp>
        <p:nvSpPr>
          <p:cNvPr id="6" name="Google Shape;460;p68">
            <a:extLst>
              <a:ext uri="{FF2B5EF4-FFF2-40B4-BE49-F238E27FC236}">
                <a16:creationId xmlns:a16="http://schemas.microsoft.com/office/drawing/2014/main" id="{C704354D-07DB-C084-7B27-3BA695C1A089}"/>
              </a:ext>
            </a:extLst>
          </p:cNvPr>
          <p:cNvSpPr txBox="1"/>
          <p:nvPr/>
        </p:nvSpPr>
        <p:spPr>
          <a:xfrm>
            <a:off x="2284169" y="1485583"/>
            <a:ext cx="6277129" cy="2226214"/>
          </a:xfrm>
          <a:prstGeom prst="rect">
            <a:avLst/>
          </a:prstGeom>
          <a:noFill/>
          <a:ln>
            <a:noFill/>
          </a:ln>
        </p:spPr>
        <p:txBody>
          <a:bodyPr spcFirstLastPara="1" wrap="square" lIns="0" tIns="10124" rIns="0" bIns="0" anchor="t" anchorCtr="0">
            <a:spAutoFit/>
          </a:bodyPr>
          <a:lstStyle/>
          <a:p>
            <a:pPr algn="l"/>
            <a:r>
              <a:rPr lang="sv-SE" sz="1600" i="0" u="none" strike="noStrike" dirty="0">
                <a:solidFill>
                  <a:srgbClr val="000000"/>
                </a:solidFill>
                <a:effectLst/>
                <a:latin typeface="Calibri" panose="020F0502020204030204" pitchFamily="34" charset="0"/>
                <a:cs typeface="Calibri" panose="020F0502020204030204" pitchFamily="34" charset="0"/>
              </a:rPr>
              <a:t>I den här modulen kommer du att arbeta med att koppla ihop dina intressen och styrkor med de färdigheter och kompetenser som krävs för att lyckas inom ekoturism. Genom att hitta din "</a:t>
            </a:r>
            <a:r>
              <a:rPr lang="sv-SE" sz="1600" i="0" u="none" strike="noStrike" dirty="0" err="1">
                <a:solidFill>
                  <a:srgbClr val="000000"/>
                </a:solidFill>
                <a:effectLst/>
                <a:latin typeface="Calibri" panose="020F0502020204030204" pitchFamily="34" charset="0"/>
                <a:cs typeface="Calibri" panose="020F0502020204030204" pitchFamily="34" charset="0"/>
              </a:rPr>
              <a:t>ikigai</a:t>
            </a:r>
            <a:r>
              <a:rPr lang="sv-SE" sz="1600" i="0" u="none" strike="noStrike" dirty="0">
                <a:solidFill>
                  <a:srgbClr val="000000"/>
                </a:solidFill>
                <a:effectLst/>
                <a:latin typeface="Calibri" panose="020F0502020204030204" pitchFamily="34" charset="0"/>
                <a:cs typeface="Calibri" panose="020F0502020204030204" pitchFamily="34" charset="0"/>
              </a:rPr>
              <a:t>" – ditt syfte – och matcha det med de viktigaste kompetenserna inom sektorn, får du en bättre förståelse för möjliga karriärvägar, inklusive entreprenörskap.</a:t>
            </a:r>
          </a:p>
          <a:p>
            <a:pPr algn="l"/>
            <a:r>
              <a:rPr lang="sv-SE" sz="1600" i="0" u="none" strike="noStrike" dirty="0">
                <a:solidFill>
                  <a:srgbClr val="000000"/>
                </a:solidFill>
                <a:effectLst/>
                <a:latin typeface="Calibri" panose="020F0502020204030204" pitchFamily="34" charset="0"/>
                <a:cs typeface="Calibri" panose="020F0502020204030204" pitchFamily="34" charset="0"/>
              </a:rPr>
              <a:t>Vi kommer även att hjälpa dig att skapa en personlig utvecklingscykel, där du får verktyg och övningar för att identifiera genomförbara steg mot dina </a:t>
            </a:r>
            <a:r>
              <a:rPr lang="sv-SE" sz="1600" i="0" u="none" strike="noStrike" dirty="0" err="1">
                <a:solidFill>
                  <a:srgbClr val="000000"/>
                </a:solidFill>
                <a:effectLst/>
                <a:latin typeface="Calibri" panose="020F0502020204030204" pitchFamily="34" charset="0"/>
                <a:cs typeface="Calibri" panose="020F0502020204030204" pitchFamily="34" charset="0"/>
              </a:rPr>
              <a:t>karriärmål</a:t>
            </a:r>
            <a:r>
              <a:rPr lang="sv-SE" sz="1600" i="0" u="none" strike="noStrike" dirty="0">
                <a:solidFill>
                  <a:srgbClr val="000000"/>
                </a:solidFill>
                <a:effectLst/>
                <a:latin typeface="Calibri" panose="020F0502020204030204" pitchFamily="34" charset="0"/>
                <a:cs typeface="Calibri" panose="020F0502020204030204" pitchFamily="34" charset="0"/>
              </a:rPr>
              <a:t>. Samtidigt kommer du att utvecklas som professionell inom ekoturism.</a:t>
            </a:r>
          </a:p>
        </p:txBody>
      </p:sp>
      <p:sp>
        <p:nvSpPr>
          <p:cNvPr id="7" name="Google Shape;594;p72">
            <a:extLst>
              <a:ext uri="{FF2B5EF4-FFF2-40B4-BE49-F238E27FC236}">
                <a16:creationId xmlns:a16="http://schemas.microsoft.com/office/drawing/2014/main" id="{0B5E8BD0-DE64-FEE2-AE5D-A8DE902AD5AD}"/>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Överblick</a:t>
            </a:r>
            <a:endParaRPr lang="sv-SE" dirty="0"/>
          </a:p>
        </p:txBody>
      </p:sp>
    </p:spTree>
    <p:extLst>
      <p:ext uri="{BB962C8B-B14F-4D97-AF65-F5344CB8AC3E}">
        <p14:creationId xmlns:p14="http://schemas.microsoft.com/office/powerpoint/2010/main" val="410932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A490A8F-B008-73F0-1DD1-7B8E50F6DFF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45B843E5-628B-28C7-8DD0-4096DB96AA0C}"/>
              </a:ext>
            </a:extLst>
          </p:cNvPr>
          <p:cNvSpPr txBox="1"/>
          <p:nvPr/>
        </p:nvSpPr>
        <p:spPr>
          <a:xfrm>
            <a:off x="2740686" y="1057235"/>
            <a:ext cx="5138068" cy="247243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Miljömedvetenhet</a:t>
            </a:r>
            <a:r>
              <a:rPr lang="sv-SE" sz="1600" dirty="0">
                <a:latin typeface="Calibri" panose="020F0502020204030204" pitchFamily="34" charset="0"/>
                <a:cs typeface="Calibri" panose="020F0502020204030204" pitchFamily="34" charset="0"/>
              </a:rPr>
              <a:t> – Kunskap om ekosystem, biologisk mångfald och bevarandeinsatser.</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Kulturell känslighet</a:t>
            </a:r>
            <a:r>
              <a:rPr lang="sv-SE" sz="1600" dirty="0">
                <a:latin typeface="Calibri" panose="020F0502020204030204" pitchFamily="34" charset="0"/>
                <a:cs typeface="Calibri" panose="020F0502020204030204" pitchFamily="34" charset="0"/>
              </a:rPr>
              <a:t> – Respekt för lokala traditioner och att främja ansvarsfull turism.</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Kommunikationsförmåga</a:t>
            </a:r>
            <a:r>
              <a:rPr lang="sv-SE" sz="1600" dirty="0">
                <a:latin typeface="Calibri" panose="020F0502020204030204" pitchFamily="34" charset="0"/>
                <a:cs typeface="Calibri" panose="020F0502020204030204" pitchFamily="34" charset="0"/>
              </a:rPr>
              <a:t> – Förmåga att engagera besökare, utbilda och förespråka hållbarhet.</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Ledarskap och teamarbete</a:t>
            </a:r>
            <a:r>
              <a:rPr lang="sv-SE" sz="1600" dirty="0">
                <a:latin typeface="Calibri" panose="020F0502020204030204" pitchFamily="34" charset="0"/>
                <a:cs typeface="Calibri" panose="020F0502020204030204" pitchFamily="34" charset="0"/>
              </a:rPr>
              <a:t> – Förmåga att leda projekt och inspirera till hållbart beteende.</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Anpassningsförmåga och motståndskraft</a:t>
            </a:r>
            <a:r>
              <a:rPr lang="sv-SE" sz="1600" dirty="0">
                <a:latin typeface="Calibri" panose="020F0502020204030204" pitchFamily="34" charset="0"/>
                <a:cs typeface="Calibri" panose="020F0502020204030204" pitchFamily="34" charset="0"/>
              </a:rPr>
              <a:t> – Förmåga att hantera utmaningar i olika miljöer.</a:t>
            </a:r>
            <a:endParaRPr lang="sv-SE" sz="1600" b="1"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368FE8AE-01A2-7559-0541-302178B9E2C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3DA7624A-D6F8-428D-2FD6-096C2215845F}"/>
              </a:ext>
            </a:extLst>
          </p:cNvPr>
          <p:cNvSpPr txBox="1">
            <a:spLocks noGrp="1"/>
          </p:cNvSpPr>
          <p:nvPr>
            <p:ph type="body" idx="2"/>
          </p:nvPr>
        </p:nvSpPr>
        <p:spPr>
          <a:xfrm>
            <a:off x="271020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Nyckelkompetenser inom ekoturism</a:t>
            </a:r>
          </a:p>
        </p:txBody>
      </p:sp>
      <p:pic>
        <p:nvPicPr>
          <p:cNvPr id="382" name="Google Shape;382;p64">
            <a:extLst>
              <a:ext uri="{FF2B5EF4-FFF2-40B4-BE49-F238E27FC236}">
                <a16:creationId xmlns:a16="http://schemas.microsoft.com/office/drawing/2014/main" id="{07874BD3-C270-A9C4-CF3E-B5CB34645FF4}"/>
              </a:ext>
            </a:extLst>
          </p:cNvPr>
          <p:cNvPicPr preferRelativeResize="0"/>
          <p:nvPr/>
        </p:nvPicPr>
        <p:blipFill rotWithShape="1">
          <a:blip r:embed="rId3">
            <a:alphaModFix amt="70000"/>
          </a:blip>
          <a:srcRect/>
          <a:stretch/>
        </p:blipFill>
        <p:spPr>
          <a:xfrm flipH="1">
            <a:off x="6790341" y="282065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48D75AB-9B36-7D7D-BD11-F628D4FD413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35</a:t>
            </a:fld>
            <a:endParaRPr dirty="0"/>
          </a:p>
        </p:txBody>
      </p:sp>
      <p:sp>
        <p:nvSpPr>
          <p:cNvPr id="2" name="Google Shape;456;p68">
            <a:extLst>
              <a:ext uri="{FF2B5EF4-FFF2-40B4-BE49-F238E27FC236}">
                <a16:creationId xmlns:a16="http://schemas.microsoft.com/office/drawing/2014/main" id="{A3AE30D3-4518-1BF7-2F7A-49554DB808C2}"/>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rPr>
              <a:t>Vägen till en framgångsrik karriär</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A4071B2A-8E2E-BD59-FF2D-C5F63BC76718}"/>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B535B58F-04FA-020F-7AD4-1BEE84095EF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28253620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F67AA56D-3683-DC56-FB4A-7A456DD30A1D}"/>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F7BB912-A440-548D-3EEC-79C986B7C258}"/>
              </a:ext>
            </a:extLst>
          </p:cNvPr>
          <p:cNvSpPr txBox="1"/>
          <p:nvPr/>
        </p:nvSpPr>
        <p:spPr>
          <a:xfrm>
            <a:off x="2740686" y="1057235"/>
            <a:ext cx="5138068" cy="247243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Problemlösningsförmåga</a:t>
            </a:r>
            <a:r>
              <a:rPr lang="sv-SE" sz="1600" dirty="0">
                <a:latin typeface="Calibri" panose="020F0502020204030204" pitchFamily="34" charset="0"/>
                <a:cs typeface="Calibri" panose="020F0502020204030204" pitchFamily="34" charset="0"/>
              </a:rPr>
              <a:t> – Att ta itu med bevarandeutmaningar på ett kreativt sätt.</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Kundserviceorientering</a:t>
            </a:r>
            <a:r>
              <a:rPr lang="sv-SE" sz="1600" dirty="0">
                <a:latin typeface="Calibri" panose="020F0502020204030204" pitchFamily="34" charset="0"/>
                <a:cs typeface="Calibri" panose="020F0502020204030204" pitchFamily="34" charset="0"/>
              </a:rPr>
              <a:t> – Förbättra besökarnas upplevelser på ett ansvarsfullt sätt.</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Etiskt och ansvarsfullt beteende</a:t>
            </a:r>
            <a:r>
              <a:rPr lang="sv-SE" sz="1600" dirty="0">
                <a:latin typeface="Calibri" panose="020F0502020204030204" pitchFamily="34" charset="0"/>
                <a:cs typeface="Calibri" panose="020F0502020204030204" pitchFamily="34" charset="0"/>
              </a:rPr>
              <a:t> – Upprätthålla hållbarhet och samhällets välbefinnande.</a:t>
            </a:r>
          </a:p>
          <a:p>
            <a:pPr marL="285750" indent="-285750" algn="l">
              <a:buFont typeface="Wingdings" pitchFamily="2" charset="2"/>
              <a:buChar char="v"/>
            </a:pPr>
            <a:r>
              <a:rPr lang="sv-SE" sz="1600" b="1" dirty="0" err="1">
                <a:latin typeface="Calibri" panose="020F0502020204030204" pitchFamily="34" charset="0"/>
                <a:cs typeface="Calibri" panose="020F0502020204030204" pitchFamily="34" charset="0"/>
              </a:rPr>
              <a:t>Entreprenöriellt</a:t>
            </a:r>
            <a:r>
              <a:rPr lang="sv-SE" sz="1600" b="1" dirty="0">
                <a:latin typeface="Calibri" panose="020F0502020204030204" pitchFamily="34" charset="0"/>
                <a:cs typeface="Calibri" panose="020F0502020204030204" pitchFamily="34" charset="0"/>
              </a:rPr>
              <a:t> tankesätt</a:t>
            </a:r>
            <a:r>
              <a:rPr lang="sv-SE" sz="1600" dirty="0">
                <a:latin typeface="Calibri" panose="020F0502020204030204" pitchFamily="34" charset="0"/>
                <a:cs typeface="Calibri" panose="020F0502020204030204" pitchFamily="34" charset="0"/>
              </a:rPr>
              <a:t> – Att </a:t>
            </a:r>
            <a:r>
              <a:rPr lang="sv-SE" sz="1600" dirty="0" err="1">
                <a:latin typeface="Calibri" panose="020F0502020204030204" pitchFamily="34" charset="0"/>
                <a:cs typeface="Calibri" panose="020F0502020204030204" pitchFamily="34" charset="0"/>
              </a:rPr>
              <a:t>innovera</a:t>
            </a:r>
            <a:r>
              <a:rPr lang="sv-SE" sz="1600" dirty="0">
                <a:latin typeface="Calibri" panose="020F0502020204030204" pitchFamily="34" charset="0"/>
                <a:cs typeface="Calibri" panose="020F0502020204030204" pitchFamily="34" charset="0"/>
              </a:rPr>
              <a:t> och utveckla hållbara företag.</a:t>
            </a:r>
          </a:p>
          <a:p>
            <a:pPr marL="285750" indent="-285750" algn="l">
              <a:buFont typeface="Wingdings" pitchFamily="2" charset="2"/>
              <a:buChar char="v"/>
            </a:pPr>
            <a:r>
              <a:rPr lang="sv-SE" sz="1600" b="1" dirty="0">
                <a:latin typeface="Calibri" panose="020F0502020204030204" pitchFamily="34" charset="0"/>
                <a:cs typeface="Calibri" panose="020F0502020204030204" pitchFamily="34" charset="0"/>
              </a:rPr>
              <a:t>Kontinuerligt lärande och förbättring</a:t>
            </a:r>
            <a:r>
              <a:rPr lang="sv-SE" sz="1600" dirty="0">
                <a:latin typeface="Calibri" panose="020F0502020204030204" pitchFamily="34" charset="0"/>
                <a:cs typeface="Calibri" panose="020F0502020204030204" pitchFamily="34" charset="0"/>
              </a:rPr>
              <a:t> – Att hålla sig uppdaterad om bästa praxis och trender.</a:t>
            </a: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5360F884-FB51-0C8C-CA5F-582BA488AEBB}"/>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A36BC7B4-9F1B-9454-9FEA-E272A093BBAB}"/>
              </a:ext>
            </a:extLst>
          </p:cNvPr>
          <p:cNvSpPr txBox="1">
            <a:spLocks noGrp="1"/>
          </p:cNvSpPr>
          <p:nvPr>
            <p:ph type="body" idx="2"/>
          </p:nvPr>
        </p:nvSpPr>
        <p:spPr>
          <a:xfrm>
            <a:off x="271020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Nyckelkompetenser inom ekoturism</a:t>
            </a:r>
          </a:p>
        </p:txBody>
      </p:sp>
      <p:pic>
        <p:nvPicPr>
          <p:cNvPr id="382" name="Google Shape;382;p64">
            <a:extLst>
              <a:ext uri="{FF2B5EF4-FFF2-40B4-BE49-F238E27FC236}">
                <a16:creationId xmlns:a16="http://schemas.microsoft.com/office/drawing/2014/main" id="{150C9B78-FC14-CB21-EE95-1E9051EFC26E}"/>
              </a:ext>
            </a:extLst>
          </p:cNvPr>
          <p:cNvPicPr preferRelativeResize="0"/>
          <p:nvPr/>
        </p:nvPicPr>
        <p:blipFill rotWithShape="1">
          <a:blip r:embed="rId3">
            <a:alphaModFix amt="70000"/>
          </a:blip>
          <a:srcRect/>
          <a:stretch/>
        </p:blipFill>
        <p:spPr>
          <a:xfrm flipH="1">
            <a:off x="6866541" y="2809769"/>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98FA845-CB95-F6DB-70BD-952DABF6312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36</a:t>
            </a:fld>
            <a:endParaRPr dirty="0"/>
          </a:p>
        </p:txBody>
      </p:sp>
      <p:sp>
        <p:nvSpPr>
          <p:cNvPr id="2" name="Google Shape;456;p68">
            <a:extLst>
              <a:ext uri="{FF2B5EF4-FFF2-40B4-BE49-F238E27FC236}">
                <a16:creationId xmlns:a16="http://schemas.microsoft.com/office/drawing/2014/main" id="{FD22A783-0A4C-3DE9-749B-92ECC2B1FAE3}"/>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Vägen till en framgångsrik karriär</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5AED2F6A-54A3-5B48-703C-C8404BB6A2D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9561808D-6CCC-F331-B730-89F185C190D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14822707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C17E3E7D-D8DC-B96D-02E0-E4C57415A8AD}"/>
            </a:ext>
          </a:extLst>
        </p:cNvPr>
        <p:cNvGrpSpPr/>
        <p:nvPr/>
      </p:nvGrpSpPr>
      <p:grpSpPr>
        <a:xfrm>
          <a:off x="0" y="0"/>
          <a:ext cx="0" cy="0"/>
          <a:chOff x="0" y="0"/>
          <a:chExt cx="0" cy="0"/>
        </a:xfrm>
      </p:grpSpPr>
      <p:pic>
        <p:nvPicPr>
          <p:cNvPr id="6" name="Bildobjekt 5" descr="En bild som visar person, Människoansikte, klädsel, person&#10;&#10;AI-genererat innehåll kan vara felaktigt.">
            <a:extLst>
              <a:ext uri="{FF2B5EF4-FFF2-40B4-BE49-F238E27FC236}">
                <a16:creationId xmlns:a16="http://schemas.microsoft.com/office/drawing/2014/main" id="{D6C38659-D466-63ED-415F-9C555A41E70F}"/>
              </a:ext>
            </a:extLst>
          </p:cNvPr>
          <p:cNvPicPr>
            <a:picLocks noChangeAspect="1"/>
          </p:cNvPicPr>
          <p:nvPr/>
        </p:nvPicPr>
        <p:blipFill>
          <a:blip r:embed="rId3"/>
          <a:stretch>
            <a:fillRect/>
          </a:stretch>
        </p:blipFill>
        <p:spPr>
          <a:xfrm>
            <a:off x="1" y="0"/>
            <a:ext cx="3366670" cy="3762531"/>
          </a:xfrm>
          <a:prstGeom prst="rect">
            <a:avLst/>
          </a:prstGeom>
        </p:spPr>
      </p:pic>
      <p:sp>
        <p:nvSpPr>
          <p:cNvPr id="1375" name="Google Shape;1375;p95">
            <a:extLst>
              <a:ext uri="{FF2B5EF4-FFF2-40B4-BE49-F238E27FC236}">
                <a16:creationId xmlns:a16="http://schemas.microsoft.com/office/drawing/2014/main" id="{43175859-8F1C-C9D9-E628-88B0B740B0A7}"/>
              </a:ext>
            </a:extLst>
          </p:cNvPr>
          <p:cNvSpPr txBox="1"/>
          <p:nvPr/>
        </p:nvSpPr>
        <p:spPr>
          <a:xfrm>
            <a:off x="3761412" y="558171"/>
            <a:ext cx="442796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Återvänd till din Ikigai!</a:t>
            </a:r>
            <a:endParaRPr lang="sv-SE" sz="1401" dirty="0"/>
          </a:p>
        </p:txBody>
      </p:sp>
      <p:sp>
        <p:nvSpPr>
          <p:cNvPr id="1376" name="Google Shape;1376;p95">
            <a:extLst>
              <a:ext uri="{FF2B5EF4-FFF2-40B4-BE49-F238E27FC236}">
                <a16:creationId xmlns:a16="http://schemas.microsoft.com/office/drawing/2014/main" id="{04FB69E6-DE00-BC01-F8AE-0CA22EBD4139}"/>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37</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A273E861-595D-9331-7016-38F86FCED21C}"/>
              </a:ext>
            </a:extLst>
          </p:cNvPr>
          <p:cNvSpPr txBox="1">
            <a:spLocks noGrp="1"/>
          </p:cNvSpPr>
          <p:nvPr>
            <p:ph type="body" idx="1"/>
          </p:nvPr>
        </p:nvSpPr>
        <p:spPr>
          <a:xfrm>
            <a:off x="3746422" y="1281111"/>
            <a:ext cx="5101868" cy="2927872"/>
          </a:xfrm>
          <a:prstGeom prst="rect">
            <a:avLst/>
          </a:prstGeom>
          <a:noFill/>
          <a:ln>
            <a:noFill/>
          </a:ln>
        </p:spPr>
        <p:txBody>
          <a:bodyPr spcFirstLastPara="1" wrap="square" lIns="91426" tIns="91426" rIns="91426" bIns="91426" anchor="t" anchorCtr="0">
            <a:normAutofit/>
          </a:bodyPr>
          <a:lstStyle/>
          <a:p>
            <a:pPr marL="0" indent="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När du har listat ut din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kan du använda frågorna på följande bilder för att matcha dina insikter med de färdigheter som behövs för en karriär inom ekoturism. </a:t>
            </a:r>
          </a:p>
          <a:p>
            <a:pPr marL="0" indent="0"/>
            <a:endParaRPr lang="sv-SE" sz="1600" dirty="0">
              <a:solidFill>
                <a:schemeClr val="tx2">
                  <a:lumMod val="50000"/>
                </a:schemeClr>
              </a:solidFill>
              <a:latin typeface="Calibri" panose="020F0502020204030204" pitchFamily="34" charset="0"/>
              <a:cs typeface="Calibri" panose="020F0502020204030204" pitchFamily="34" charset="0"/>
            </a:endParaRPr>
          </a:p>
          <a:p>
            <a:pPr marL="0" indent="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Nu kör vi!</a:t>
            </a:r>
          </a:p>
        </p:txBody>
      </p:sp>
      <p:grpSp>
        <p:nvGrpSpPr>
          <p:cNvPr id="1378" name="Google Shape;1378;p95">
            <a:extLst>
              <a:ext uri="{FF2B5EF4-FFF2-40B4-BE49-F238E27FC236}">
                <a16:creationId xmlns:a16="http://schemas.microsoft.com/office/drawing/2014/main" id="{724A0485-37F2-94F8-6A66-93AA315C7E2A}"/>
              </a:ext>
            </a:extLst>
          </p:cNvPr>
          <p:cNvGrpSpPr/>
          <p:nvPr/>
        </p:nvGrpSpPr>
        <p:grpSpPr>
          <a:xfrm>
            <a:off x="3763191" y="3224936"/>
            <a:ext cx="1883980" cy="1360393"/>
            <a:chOff x="12744325" y="814046"/>
            <a:chExt cx="1299026" cy="938006"/>
          </a:xfrm>
        </p:grpSpPr>
        <p:grpSp>
          <p:nvGrpSpPr>
            <p:cNvPr id="1379" name="Google Shape;1379;p95">
              <a:extLst>
                <a:ext uri="{FF2B5EF4-FFF2-40B4-BE49-F238E27FC236}">
                  <a16:creationId xmlns:a16="http://schemas.microsoft.com/office/drawing/2014/main" id="{584FEA69-324C-4D0F-E7A6-0813D1C41CDF}"/>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C7694182-C589-C045-DCF7-3F089627FD38}"/>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A4C341FA-A47A-1226-6505-25CA81764535}"/>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10A418C1-87C3-F988-1022-478574C6AC67}"/>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CC3622F5-B152-9AC3-D1FB-702D0CC4919B}"/>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BA5FE7F4-1B5D-7376-222A-6F7AAB4C730F}"/>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FD85A609-280E-8B9A-CE57-7B393BC46315}"/>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3EEDE71A-24C5-6FF1-7289-781D45BFE4FF}"/>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3" name="Google Shape;1374;p95">
            <a:extLst>
              <a:ext uri="{FF2B5EF4-FFF2-40B4-BE49-F238E27FC236}">
                <a16:creationId xmlns:a16="http://schemas.microsoft.com/office/drawing/2014/main" id="{557581FD-1DCC-C885-1350-544B55E333D8}"/>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Google Shape;1387;p95">
            <a:extLst>
              <a:ext uri="{FF2B5EF4-FFF2-40B4-BE49-F238E27FC236}">
                <a16:creationId xmlns:a16="http://schemas.microsoft.com/office/drawing/2014/main" id="{E8C2268E-B384-087F-9B89-CEE66095CD36}"/>
              </a:ext>
            </a:extLst>
          </p:cNvPr>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3702235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3670794-39DA-D9FC-760E-29A52302ED76}"/>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AAB32C75-DB54-56A7-1B47-0A0D136B779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55C9C77-1ECE-1D95-CF4F-8B1A2EBAC8B6}"/>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AF77AAA5-27B2-8F1C-9C4A-D05CB18FBA7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6C144881-B174-661D-3139-C6D18E4F154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431AF8A-4A83-D466-E2ED-DBF5809C4437}"/>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7DDD071-D068-F0B9-283C-59A65F8BA15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25C6F7F-0116-127C-7FB1-AA4636DBD16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0C2B06EF-6240-2A0D-70C2-624555253BE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5EA56B8-93D5-3A32-2B45-84307C7D4464}"/>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D206ACD-3828-48B3-CDD4-B4C9746EDC2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80E963A-4C69-023C-FB6C-7BD913466E7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A6FC47BB-2B58-A8CB-EB9A-0F81DE571D4F}"/>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0DD0BC3-016A-9FBC-D76F-91FC56377C0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3DC2CCD-F2AF-EAFF-58BF-FA71A17475B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715653A-559B-0FBF-6BE3-4E00A758FB8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64406B1-4977-72FF-377E-12B5473A1968}"/>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CF7D0B94-43A3-2428-C535-7E58A117EAA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060EAC2D-5C99-DA99-4A32-90B6E9C6014A}"/>
              </a:ext>
            </a:extLst>
          </p:cNvPr>
          <p:cNvSpPr txBox="1">
            <a:spLocks noGrp="1"/>
          </p:cNvSpPr>
          <p:nvPr>
            <p:ph type="body" idx="2"/>
          </p:nvPr>
        </p:nvSpPr>
        <p:spPr>
          <a:xfrm>
            <a:off x="1332868" y="412199"/>
            <a:ext cx="7371516" cy="602741"/>
          </a:xfrm>
          <a:prstGeom prst="rect">
            <a:avLst/>
          </a:prstGeom>
          <a:noFill/>
          <a:ln>
            <a:noFill/>
          </a:ln>
        </p:spPr>
        <p:txBody>
          <a:bodyPr spcFirstLastPara="1" wrap="square" lIns="91426" tIns="91426" rIns="91426" bIns="91426" anchor="t" anchorCtr="0">
            <a:noAutofit/>
          </a:bodyPr>
          <a:lstStyle/>
          <a:p>
            <a:pPr marL="0" indent="0"/>
            <a:r>
              <a:rPr lang="sv-SE" sz="1800" dirty="0" err="1">
                <a:solidFill>
                  <a:srgbClr val="FF9933"/>
                </a:solidFill>
              </a:rPr>
              <a:t>Arbetsblad: Matcha din Ikigai med nyckelkompetenser inom ekoturism</a:t>
            </a:r>
            <a:endParaRPr lang="sv-SE" sz="1400" b="0" dirty="0">
              <a:solidFill>
                <a:schemeClr val="tx2">
                  <a:lumMod val="50000"/>
                </a:schemeClr>
              </a:solidFill>
            </a:endParaRPr>
          </a:p>
        </p:txBody>
      </p:sp>
      <p:graphicFrame>
        <p:nvGraphicFramePr>
          <p:cNvPr id="9" name="Tabell 8">
            <a:extLst>
              <a:ext uri="{FF2B5EF4-FFF2-40B4-BE49-F238E27FC236}">
                <a16:creationId xmlns:a16="http://schemas.microsoft.com/office/drawing/2014/main" id="{8FD25229-B896-5F9C-993C-F84DF221B32A}"/>
              </a:ext>
            </a:extLst>
          </p:cNvPr>
          <p:cNvGraphicFramePr>
            <a:graphicFrameLocks noGrp="1"/>
          </p:cNvGraphicFramePr>
          <p:nvPr>
            <p:extLst>
              <p:ext uri="{D42A27DB-BD31-4B8C-83A1-F6EECF244321}">
                <p14:modId xmlns:p14="http://schemas.microsoft.com/office/powerpoint/2010/main" val="219419368"/>
              </p:ext>
            </p:extLst>
          </p:nvPr>
        </p:nvGraphicFramePr>
        <p:xfrm>
          <a:off x="358628" y="1330182"/>
          <a:ext cx="8455172" cy="2652649"/>
        </p:xfrm>
        <a:graphic>
          <a:graphicData uri="http://schemas.openxmlformats.org/drawingml/2006/table">
            <a:tbl>
              <a:tblPr firstRow="1" bandRow="1">
                <a:tableStyleId>{538008DE-9CB5-49C0-B233-6C6E2AA0C65B}</a:tableStyleId>
              </a:tblPr>
              <a:tblGrid>
                <a:gridCol w="4227586">
                  <a:extLst>
                    <a:ext uri="{9D8B030D-6E8A-4147-A177-3AD203B41FA5}">
                      <a16:colId xmlns:a16="http://schemas.microsoft.com/office/drawing/2014/main" val="2365136716"/>
                    </a:ext>
                  </a:extLst>
                </a:gridCol>
                <a:gridCol w="4227586">
                  <a:extLst>
                    <a:ext uri="{9D8B030D-6E8A-4147-A177-3AD203B41FA5}">
                      <a16:colId xmlns:a16="http://schemas.microsoft.com/office/drawing/2014/main" val="3958599992"/>
                    </a:ext>
                  </a:extLst>
                </a:gridCol>
              </a:tblGrid>
              <a:tr h="1008544">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Passion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Alignment</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Hur överensstämmer min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med min passion för miljövård och hållbart resande?</a:t>
                      </a:r>
                    </a:p>
                  </a:txBody>
                  <a:tcPr/>
                </a:tc>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Färdighetsbedömning: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Vilka av mina styrkor och färdigheter bidrar till de nämnda nyckel-kompetenserna, såsom miljömedvetenhet, kommunikation eller problemlösning?</a:t>
                      </a:r>
                    </a:p>
                  </a:txBody>
                  <a:tcPr/>
                </a:tc>
                <a:extLst>
                  <a:ext uri="{0D108BD9-81ED-4DB2-BD59-A6C34878D82A}">
                    <a16:rowId xmlns:a16="http://schemas.microsoft.com/office/drawing/2014/main" val="2347310150"/>
                  </a:ext>
                </a:extLst>
              </a:tr>
              <a:tr h="1499248">
                <a:tc>
                  <a:txBody>
                    <a:bodyPr/>
                    <a:lstStyle/>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77F9C313-2411-7FE4-2D32-E59BDB2ADDA2}"/>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6C60463C-A406-BC1D-18EA-1D2A31E86D31}"/>
              </a:ext>
            </a:extLst>
          </p:cNvPr>
          <p:cNvSpPr txBox="1"/>
          <p:nvPr/>
        </p:nvSpPr>
        <p:spPr>
          <a:xfrm>
            <a:off x="105753" y="4379338"/>
            <a:ext cx="2239881"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V.06</a:t>
            </a:r>
            <a:endParaRPr sz="1401" dirty="0"/>
          </a:p>
        </p:txBody>
      </p:sp>
      <p:sp>
        <p:nvSpPr>
          <p:cNvPr id="4" name="Google Shape;526;p70">
            <a:extLst>
              <a:ext uri="{FF2B5EF4-FFF2-40B4-BE49-F238E27FC236}">
                <a16:creationId xmlns:a16="http://schemas.microsoft.com/office/drawing/2014/main" id="{70B23331-95FE-6019-7D15-25B1ED3CAC5D}"/>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6" name="Google Shape;527;p70">
            <a:extLst>
              <a:ext uri="{FF2B5EF4-FFF2-40B4-BE49-F238E27FC236}">
                <a16:creationId xmlns:a16="http://schemas.microsoft.com/office/drawing/2014/main" id="{8C2CDAC1-8666-AD24-51EC-F3DBAFB526D9}"/>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1368125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D6D39498-D5FC-B574-F88B-56D8A16FDA7A}"/>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F583420D-9491-F299-CF7E-5E18B1C1830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2056D9B-6DE5-633A-AFCD-D83C6EA3F51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7090F0E1-DF6D-23ED-C37B-F60E02AB38C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E1F22A2-45CB-E323-55D0-6264F6A38FF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802905E4-4794-9E75-9DA3-3ACAB20B165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1622CA5C-0E16-8953-75FE-08AEE868551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AB1341E-7D27-E274-72A9-D50D1D841C8D}"/>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B578683-9750-0FFA-86A1-3BDE50A332F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4D099D28-A749-0F5C-4CA8-E910E57C5E9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D102755-25EB-9FB9-4D6D-B723B900DB9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914330D-0117-EE86-D83C-665E630847A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91AA40D-6C25-3BE7-759F-E0B8296AA27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0FD3870-74E9-8FC6-7852-70951F9074E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AE7C53-69B3-150D-BA04-78744BBCA4AD}"/>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247D97D-CA57-3B77-ACA8-33D09E960A8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AEA791F-804F-E7F9-D029-7114DF25DB0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382FE9B-D306-8DBE-57BD-5798DC4CB64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5DC69A21-ACC4-57F6-2B85-A0C3B5954B84}"/>
              </a:ext>
            </a:extLst>
          </p:cNvPr>
          <p:cNvSpPr txBox="1">
            <a:spLocks noGrp="1"/>
          </p:cNvSpPr>
          <p:nvPr>
            <p:ph type="body" idx="2"/>
          </p:nvPr>
        </p:nvSpPr>
        <p:spPr>
          <a:xfrm>
            <a:off x="1332868" y="433968"/>
            <a:ext cx="7371516" cy="602741"/>
          </a:xfrm>
          <a:prstGeom prst="rect">
            <a:avLst/>
          </a:prstGeom>
          <a:noFill/>
          <a:ln>
            <a:noFill/>
          </a:ln>
        </p:spPr>
        <p:txBody>
          <a:bodyPr spcFirstLastPara="1" wrap="square" lIns="91426" tIns="91426" rIns="91426" bIns="91426" anchor="t" anchorCtr="0">
            <a:noAutofit/>
          </a:bodyPr>
          <a:lstStyle/>
          <a:p>
            <a:pPr marL="0" indent="0"/>
            <a:r>
              <a:rPr lang="sv-SE" sz="1800" dirty="0" err="1">
                <a:solidFill>
                  <a:srgbClr val="FF9933"/>
                </a:solidFill>
              </a:rPr>
              <a:t>Arbetsblad: Matcha din Ikigai med nyckelkompetenser inom ekoturism</a:t>
            </a:r>
            <a:endParaRPr lang="sv-SE" sz="1400" b="0" dirty="0">
              <a:solidFill>
                <a:schemeClr val="tx2">
                  <a:lumMod val="50000"/>
                </a:schemeClr>
              </a:solidFill>
            </a:endParaRPr>
          </a:p>
        </p:txBody>
      </p:sp>
      <p:graphicFrame>
        <p:nvGraphicFramePr>
          <p:cNvPr id="9" name="Tabell 8">
            <a:extLst>
              <a:ext uri="{FF2B5EF4-FFF2-40B4-BE49-F238E27FC236}">
                <a16:creationId xmlns:a16="http://schemas.microsoft.com/office/drawing/2014/main" id="{D7A75A74-29CE-BD62-5437-E21B400F8419}"/>
              </a:ext>
            </a:extLst>
          </p:cNvPr>
          <p:cNvGraphicFramePr>
            <a:graphicFrameLocks noGrp="1"/>
          </p:cNvGraphicFramePr>
          <p:nvPr>
            <p:extLst>
              <p:ext uri="{D42A27DB-BD31-4B8C-83A1-F6EECF244321}">
                <p14:modId xmlns:p14="http://schemas.microsoft.com/office/powerpoint/2010/main" val="2925707622"/>
              </p:ext>
            </p:extLst>
          </p:nvPr>
        </p:nvGraphicFramePr>
        <p:xfrm>
          <a:off x="383892" y="1237244"/>
          <a:ext cx="8320492" cy="2702490"/>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1231879">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Syfteuppfyllelse: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Hur uppfyller jag en karriär inom ekoturism med en känsla av syfte och att bidra till miljövård, kulturellt bevarande och hållbar utveckling?</a:t>
                      </a:r>
                    </a:p>
                  </a:txBody>
                  <a:tcPr/>
                </a:tc>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Marknadsefterfrågan: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Finns det möjligheter inom ekoturismbranschen som matchar både min kompetens och världens behov av ansvarsfulla turismpraxis?</a:t>
                      </a:r>
                    </a:p>
                  </a:txBody>
                  <a:tcPr/>
                </a:tc>
                <a:extLst>
                  <a:ext uri="{0D108BD9-81ED-4DB2-BD59-A6C34878D82A}">
                    <a16:rowId xmlns:a16="http://schemas.microsoft.com/office/drawing/2014/main" val="2347310150"/>
                  </a:ext>
                </a:extLst>
              </a:tr>
              <a:tr h="1470611">
                <a:tc>
                  <a:txBody>
                    <a:bodyPr/>
                    <a:lstStyle/>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F976550A-430E-92B6-3C65-D652A7B7B3C6}"/>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96E5CD37-9CCB-ED67-804B-13F836212B3D}"/>
              </a:ext>
            </a:extLst>
          </p:cNvPr>
          <p:cNvSpPr txBox="1"/>
          <p:nvPr/>
        </p:nvSpPr>
        <p:spPr>
          <a:xfrm>
            <a:off x="105754" y="4379338"/>
            <a:ext cx="158389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V.07</a:t>
            </a:r>
            <a:endParaRPr sz="1401" dirty="0"/>
          </a:p>
        </p:txBody>
      </p:sp>
      <p:sp>
        <p:nvSpPr>
          <p:cNvPr id="10" name="Google Shape;526;p70">
            <a:extLst>
              <a:ext uri="{FF2B5EF4-FFF2-40B4-BE49-F238E27FC236}">
                <a16:creationId xmlns:a16="http://schemas.microsoft.com/office/drawing/2014/main" id="{A2BCDE96-9DB8-009E-EBE1-99281544979A}"/>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11" name="Google Shape;527;p70">
            <a:extLst>
              <a:ext uri="{FF2B5EF4-FFF2-40B4-BE49-F238E27FC236}">
                <a16:creationId xmlns:a16="http://schemas.microsoft.com/office/drawing/2014/main" id="{8908E38D-3728-496F-8AC0-1010E7DCD4D8}"/>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1900003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sp>
        <p:nvSpPr>
          <p:cNvPr id="415" name="Google Shape;415;p67">
            <a:extLst>
              <a:ext uri="{FF2B5EF4-FFF2-40B4-BE49-F238E27FC236}">
                <a16:creationId xmlns:a16="http://schemas.microsoft.com/office/drawing/2014/main" id="{A2B21172-E5B4-0F18-8760-6ECA0770988A}"/>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16" name="Google Shape;416;p67">
            <a:extLst>
              <a:ext uri="{FF2B5EF4-FFF2-40B4-BE49-F238E27FC236}">
                <a16:creationId xmlns:a16="http://schemas.microsoft.com/office/drawing/2014/main" id="{4E01B3ED-3D89-1265-81ED-BABEDF560F3E}"/>
              </a:ext>
            </a:extLst>
          </p:cNvPr>
          <p:cNvSpPr/>
          <p:nvPr/>
        </p:nvSpPr>
        <p:spPr>
          <a:xfrm flipH="1">
            <a:off x="5251865" y="-38000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17290667">
            <a:off x="6811355" y="160844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97935" y="1873367"/>
            <a:ext cx="3747455" cy="2299817"/>
          </a:xfrm>
          <a:prstGeom prst="rect">
            <a:avLst/>
          </a:prstGeom>
          <a:noFill/>
          <a:ln>
            <a:noFill/>
          </a:ln>
        </p:spPr>
        <p:txBody>
          <a:bodyPr spcFirstLastPara="1" wrap="square" lIns="91426" tIns="45700" rIns="91426" bIns="45700" anchor="t" anchorCtr="0">
            <a:normAutofit/>
          </a:bodyPr>
          <a:lstStyle/>
          <a:p>
            <a:pPr>
              <a:lnSpc>
                <a:spcPct val="80444"/>
              </a:lnSpc>
            </a:pPr>
            <a:r>
              <a:rPr lang="it" sz="3600" dirty="0">
                <a:solidFill>
                  <a:schemeClr val="lt1"/>
                </a:solidFill>
                <a:latin typeface="Calibri"/>
                <a:ea typeface="Calibri"/>
                <a:cs typeface="Calibri"/>
                <a:sym typeface="Calibri"/>
              </a:rPr>
              <a:t>Ikigai &amp; Karriärutveckling</a:t>
            </a:r>
            <a:endParaRPr sz="3600" dirty="0"/>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622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2A</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47933" y="-703776"/>
            <a:ext cx="4982548" cy="4982548"/>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7CF6B20-707C-C966-DB18-69B8BEF4D27B}"/>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B620DCCE-7646-BE7A-07A4-66A58CD513C4}"/>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2356D21-0B86-C596-E261-DF9676E9C0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7D4D8BC-62AA-3A1B-B7EC-30B0A30D870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2F84A86-1F98-7F2B-0401-E183B3E2547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C4D86ED-3174-23A8-5361-2EDC5AA1843D}"/>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09D2C-028B-909E-145C-7DCD42D8294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71B8F33D-F520-C5F8-8003-CE47EE6C1BF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36E47E8-250E-CD3E-B751-73CBC81A2D34}"/>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0C344A96-7566-A473-89FA-D28BC8A6847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BB087C6-6CEA-D82E-9BB2-598248921A0B}"/>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42D2D18-8AB5-0D84-2C9C-FA34144C18B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EC4326C7-E1A4-3D90-81EC-5D1A5C60D59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6FC6C76-BAB4-2551-3073-36CF11CC0E2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26991DC-5BDD-454B-8092-4B802FB4ED82}"/>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A6D87B66-4254-4A66-2917-30E4E8F70DB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655A3B4-32C0-397F-3BD3-5B1EBA88C7B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7680042-289A-189D-B10A-05CA4AF2AFC4}"/>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A428639A-DD3B-FE8D-0158-6785BC8644A9}"/>
              </a:ext>
            </a:extLst>
          </p:cNvPr>
          <p:cNvSpPr txBox="1">
            <a:spLocks noGrp="1"/>
          </p:cNvSpPr>
          <p:nvPr>
            <p:ph type="body" idx="2"/>
          </p:nvPr>
        </p:nvSpPr>
        <p:spPr>
          <a:xfrm>
            <a:off x="1332868" y="412199"/>
            <a:ext cx="7811132" cy="602741"/>
          </a:xfrm>
          <a:prstGeom prst="rect">
            <a:avLst/>
          </a:prstGeom>
          <a:noFill/>
          <a:ln>
            <a:noFill/>
          </a:ln>
        </p:spPr>
        <p:txBody>
          <a:bodyPr spcFirstLastPara="1" wrap="square" lIns="91426" tIns="91426" rIns="91426" bIns="91426" anchor="t" anchorCtr="0">
            <a:noAutofit/>
          </a:bodyPr>
          <a:lstStyle/>
          <a:p>
            <a:pPr marL="0" indent="0"/>
            <a:r>
              <a:rPr lang="sv-SE" sz="1800" dirty="0" err="1">
                <a:solidFill>
                  <a:srgbClr val="FF9933"/>
                </a:solidFill>
              </a:rPr>
              <a:t>Arbetsblad: Matcha din Ikigai med nyckelkompetenser inom ekoturism</a:t>
            </a:r>
            <a:endParaRPr lang="sv-SE" sz="1400" b="0" dirty="0">
              <a:solidFill>
                <a:schemeClr val="tx2">
                  <a:lumMod val="50000"/>
                </a:schemeClr>
              </a:solidFill>
            </a:endParaRPr>
          </a:p>
        </p:txBody>
      </p:sp>
      <p:graphicFrame>
        <p:nvGraphicFramePr>
          <p:cNvPr id="9" name="Tabell 8">
            <a:extLst>
              <a:ext uri="{FF2B5EF4-FFF2-40B4-BE49-F238E27FC236}">
                <a16:creationId xmlns:a16="http://schemas.microsoft.com/office/drawing/2014/main" id="{5DA88DAD-E548-1816-2B64-34CFFD9E2F33}"/>
              </a:ext>
            </a:extLst>
          </p:cNvPr>
          <p:cNvGraphicFramePr>
            <a:graphicFrameLocks noGrp="1"/>
          </p:cNvGraphicFramePr>
          <p:nvPr>
            <p:extLst>
              <p:ext uri="{D42A27DB-BD31-4B8C-83A1-F6EECF244321}">
                <p14:modId xmlns:p14="http://schemas.microsoft.com/office/powerpoint/2010/main" val="1171078913"/>
              </p:ext>
            </p:extLst>
          </p:nvPr>
        </p:nvGraphicFramePr>
        <p:xfrm>
          <a:off x="383892" y="1275343"/>
          <a:ext cx="8320492" cy="2723425"/>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1007765">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Entreprenörskapspotential: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Överensstämmer min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med det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entreprenöriella</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tankesätt som krävs för att utveckla hållbara och lönsamma ekoturismsatsningar?</a:t>
                      </a:r>
                    </a:p>
                  </a:txBody>
                  <a:tcPr/>
                </a:tc>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Lärande och tillväxt: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Hur kan jag fortsätta att lära mig och förbättra mig inom områden där jag kan ha brister i de kompetenser som krävs för en karriär inom ekoturism?</a:t>
                      </a:r>
                      <a:endParaRPr lang="en-GB" sz="1600" b="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47310150"/>
                  </a:ext>
                </a:extLst>
              </a:tr>
              <a:tr h="1656625">
                <a:tc>
                  <a:txBody>
                    <a:bodyPr/>
                    <a:lstStyle/>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8A9EE788-1F06-79D8-1424-C5E0022508DD}"/>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C3CBC839-DA7A-FB2A-C92C-4D688A72F93C}"/>
              </a:ext>
            </a:extLst>
          </p:cNvPr>
          <p:cNvSpPr txBox="1"/>
          <p:nvPr/>
        </p:nvSpPr>
        <p:spPr>
          <a:xfrm>
            <a:off x="105753" y="4379338"/>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V.08</a:t>
            </a:r>
            <a:endParaRPr sz="1401" dirty="0"/>
          </a:p>
        </p:txBody>
      </p:sp>
      <p:sp>
        <p:nvSpPr>
          <p:cNvPr id="4" name="Google Shape;526;p70">
            <a:extLst>
              <a:ext uri="{FF2B5EF4-FFF2-40B4-BE49-F238E27FC236}">
                <a16:creationId xmlns:a16="http://schemas.microsoft.com/office/drawing/2014/main" id="{055F2BA5-CEF9-8828-FC48-5E37ED0C0938}"/>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6" name="Google Shape;527;p70">
            <a:extLst>
              <a:ext uri="{FF2B5EF4-FFF2-40B4-BE49-F238E27FC236}">
                <a16:creationId xmlns:a16="http://schemas.microsoft.com/office/drawing/2014/main" id="{41AA70B9-0A13-CE83-962B-CB861D553835}"/>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24451830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E32333AC-94BC-611F-6E94-CE731F27E8C6}"/>
            </a:ext>
          </a:extLst>
        </p:cNvPr>
        <p:cNvGrpSpPr/>
        <p:nvPr/>
      </p:nvGrpSpPr>
      <p:grpSpPr>
        <a:xfrm>
          <a:off x="0" y="0"/>
          <a:ext cx="0" cy="0"/>
          <a:chOff x="0" y="0"/>
          <a:chExt cx="0" cy="0"/>
        </a:xfrm>
      </p:grpSpPr>
      <p:pic>
        <p:nvPicPr>
          <p:cNvPr id="6" name="Bildobjekt 5" descr="En bild som visar person, Människoansikte, klädsel, bärbar dator&#10;&#10;AI-genererat innehåll kan vara felaktigt.">
            <a:extLst>
              <a:ext uri="{FF2B5EF4-FFF2-40B4-BE49-F238E27FC236}">
                <a16:creationId xmlns:a16="http://schemas.microsoft.com/office/drawing/2014/main" id="{6444D1E3-F825-2F17-FC90-B265147AF227}"/>
              </a:ext>
            </a:extLst>
          </p:cNvPr>
          <p:cNvPicPr>
            <a:picLocks noChangeAspect="1"/>
          </p:cNvPicPr>
          <p:nvPr/>
        </p:nvPicPr>
        <p:blipFill>
          <a:blip r:embed="rId3"/>
          <a:stretch>
            <a:fillRect/>
          </a:stretch>
        </p:blipFill>
        <p:spPr>
          <a:xfrm>
            <a:off x="-30345" y="-9238"/>
            <a:ext cx="3388349" cy="3786759"/>
          </a:xfrm>
          <a:prstGeom prst="rect">
            <a:avLst/>
          </a:prstGeom>
        </p:spPr>
      </p:pic>
      <p:sp>
        <p:nvSpPr>
          <p:cNvPr id="1375" name="Google Shape;1375;p95">
            <a:extLst>
              <a:ext uri="{FF2B5EF4-FFF2-40B4-BE49-F238E27FC236}">
                <a16:creationId xmlns:a16="http://schemas.microsoft.com/office/drawing/2014/main" id="{C4CC3302-425A-B9F6-A5EA-DCED3CD523BB}"/>
              </a:ext>
            </a:extLst>
          </p:cNvPr>
          <p:cNvSpPr txBox="1"/>
          <p:nvPr/>
        </p:nvSpPr>
        <p:spPr>
          <a:xfrm>
            <a:off x="3730597" y="498278"/>
            <a:ext cx="473276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cs typeface="Calibri"/>
                <a:sym typeface="Calibri"/>
              </a:rPr>
              <a:t>Karriärmöjligheter</a:t>
            </a:r>
            <a:endParaRPr lang="sv-SE" sz="1401" dirty="0"/>
          </a:p>
        </p:txBody>
      </p:sp>
      <p:sp>
        <p:nvSpPr>
          <p:cNvPr id="1376" name="Google Shape;1376;p95">
            <a:extLst>
              <a:ext uri="{FF2B5EF4-FFF2-40B4-BE49-F238E27FC236}">
                <a16:creationId xmlns:a16="http://schemas.microsoft.com/office/drawing/2014/main" id="{9D89F84E-246D-0737-F31F-6C7B7EB1B9A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41</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3AB7A0A1-AB72-79A8-9F25-05E433CDDB87}"/>
              </a:ext>
            </a:extLst>
          </p:cNvPr>
          <p:cNvSpPr txBox="1">
            <a:spLocks noGrp="1"/>
          </p:cNvSpPr>
          <p:nvPr>
            <p:ph type="body" idx="1"/>
          </p:nvPr>
        </p:nvSpPr>
        <p:spPr>
          <a:xfrm>
            <a:off x="3731202" y="1282018"/>
            <a:ext cx="5101868" cy="2927872"/>
          </a:xfrm>
          <a:prstGeom prst="rect">
            <a:avLst/>
          </a:prstGeom>
          <a:noFill/>
          <a:ln>
            <a:noFill/>
          </a:ln>
        </p:spPr>
        <p:txBody>
          <a:bodyPr spcFirstLastPara="1" wrap="square" lIns="91426" tIns="91426" rIns="91426" bIns="91426" anchor="t" anchorCtr="0">
            <a:normAutofit/>
          </a:bodyPr>
          <a:lstStyle/>
          <a:p>
            <a:pPr marL="0" indent="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Ekoturism erbjuder ett brett utbud av karriärmöjligheter för individer som brinner för miljövård, hållbart resande och samhällsutveckling. Låt oss utforska våra alternativ!</a:t>
            </a:r>
            <a:endParaRPr lang="sv-SE" sz="1600" dirty="0">
              <a:solidFill>
                <a:schemeClr val="tx2">
                  <a:lumMod val="50000"/>
                </a:schemeClr>
              </a:solidFill>
              <a:latin typeface="Calibri" panose="020F0502020204030204" pitchFamily="34" charset="0"/>
              <a:cs typeface="Calibri" panose="020F0502020204030204" pitchFamily="34" charset="0"/>
            </a:endParaRPr>
          </a:p>
        </p:txBody>
      </p:sp>
      <p:grpSp>
        <p:nvGrpSpPr>
          <p:cNvPr id="1378" name="Google Shape;1378;p95">
            <a:extLst>
              <a:ext uri="{FF2B5EF4-FFF2-40B4-BE49-F238E27FC236}">
                <a16:creationId xmlns:a16="http://schemas.microsoft.com/office/drawing/2014/main" id="{C609B9B7-B67E-C5B6-C550-21EEE2B04371}"/>
              </a:ext>
            </a:extLst>
          </p:cNvPr>
          <p:cNvGrpSpPr/>
          <p:nvPr/>
        </p:nvGrpSpPr>
        <p:grpSpPr>
          <a:xfrm>
            <a:off x="3147096" y="3723935"/>
            <a:ext cx="1883980" cy="1360393"/>
            <a:chOff x="12744325" y="814046"/>
            <a:chExt cx="1299026" cy="938006"/>
          </a:xfrm>
        </p:grpSpPr>
        <p:grpSp>
          <p:nvGrpSpPr>
            <p:cNvPr id="1379" name="Google Shape;1379;p95">
              <a:extLst>
                <a:ext uri="{FF2B5EF4-FFF2-40B4-BE49-F238E27FC236}">
                  <a16:creationId xmlns:a16="http://schemas.microsoft.com/office/drawing/2014/main" id="{4A768257-042E-B32A-DD9E-202A59E9E8F8}"/>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4AFBDD5D-7560-CA57-FEDE-FE2A0E67401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21B78487-2954-60D9-DA4A-CEBB68818C09}"/>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DCB605DB-E796-BEE0-A794-5C778E2EB506}"/>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66C990F4-AE8D-DE40-DE3F-38188F746E76}"/>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2C70FDEA-CBD5-8FE6-1475-611B993B53B3}"/>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3D74A4F3-8431-A6E3-3A63-4B250AA9046F}"/>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82725E9F-FD2B-C499-02F7-4796D8B887EB}"/>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3" name="Google Shape;1374;p95">
            <a:extLst>
              <a:ext uri="{FF2B5EF4-FFF2-40B4-BE49-F238E27FC236}">
                <a16:creationId xmlns:a16="http://schemas.microsoft.com/office/drawing/2014/main" id="{0A9CB18F-58E4-2939-E22C-FCA167EB4263}"/>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Google Shape;1387;p95">
            <a:extLst>
              <a:ext uri="{FF2B5EF4-FFF2-40B4-BE49-F238E27FC236}">
                <a16:creationId xmlns:a16="http://schemas.microsoft.com/office/drawing/2014/main" id="{6C2F4363-7EF0-EA1E-5404-B0A5B663B11E}"/>
              </a:ext>
            </a:extLst>
          </p:cNvPr>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3697980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E67362A-7C29-C58D-94D1-FF0867586377}"/>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D786381-6C6A-017A-D11D-10BD5856CC30}"/>
              </a:ext>
            </a:extLst>
          </p:cNvPr>
          <p:cNvSpPr txBox="1"/>
          <p:nvPr/>
        </p:nvSpPr>
        <p:spPr>
          <a:xfrm>
            <a:off x="2740686" y="1057235"/>
            <a:ext cx="5138068" cy="3380376"/>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Guide inom ekoturism eller äventyrsturism</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Ekolog eller viltbiolog</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Miljöpedagog</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Specialist på samhällsutveckling</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Turistplanerare eller destinationsutvecklare</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Naturvårdsansvarig</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Konsult inom hållbar turism och utveckling</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Forskare inom ekoturism eller hållbarhet</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Entreprenör inom ekoturism</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Projektledare för hållbara resmål</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Kommunikationsansvarig för natur- och miljöorganisationer</a:t>
            </a:r>
          </a:p>
          <a:p>
            <a:pPr marL="285750" indent="-285750">
              <a:lnSpc>
                <a:spcPct val="150000"/>
              </a:lnSpc>
              <a:buClr>
                <a:srgbClr val="97C679"/>
              </a:buClr>
              <a:buSzPts val="1400"/>
              <a:buFont typeface="Wingdings" pitchFamily="2" charset="2"/>
              <a:buChar char="v"/>
            </a:pPr>
            <a:r>
              <a:rPr lang="sv-SE" sz="1200" dirty="0">
                <a:latin typeface="Calibri" panose="020F0502020204030204" pitchFamily="34" charset="0"/>
                <a:cs typeface="Calibri" panose="020F0502020204030204" pitchFamily="34" charset="0"/>
              </a:rPr>
              <a:t>Utbildare eller coach inom hållbar turism</a:t>
            </a:r>
            <a:endParaRPr lang="en-GB" sz="1200"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
        <p:nvSpPr>
          <p:cNvPr id="379" name="Google Shape;379;p64">
            <a:extLst>
              <a:ext uri="{FF2B5EF4-FFF2-40B4-BE49-F238E27FC236}">
                <a16:creationId xmlns:a16="http://schemas.microsoft.com/office/drawing/2014/main" id="{1FEFF4B5-8C14-67C6-8AAD-1E56D1A08DB2}"/>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C1B62613-0612-559E-A21E-B2B428A72274}"/>
              </a:ext>
            </a:extLst>
          </p:cNvPr>
          <p:cNvSpPr txBox="1">
            <a:spLocks noGrp="1"/>
          </p:cNvSpPr>
          <p:nvPr>
            <p:ph type="body" idx="2"/>
          </p:nvPr>
        </p:nvSpPr>
        <p:spPr>
          <a:xfrm>
            <a:off x="270004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Möjliga karriärvägar</a:t>
            </a:r>
            <a:endParaRPr dirty="0"/>
          </a:p>
        </p:txBody>
      </p:sp>
      <p:pic>
        <p:nvPicPr>
          <p:cNvPr id="382" name="Google Shape;382;p64">
            <a:extLst>
              <a:ext uri="{FF2B5EF4-FFF2-40B4-BE49-F238E27FC236}">
                <a16:creationId xmlns:a16="http://schemas.microsoft.com/office/drawing/2014/main" id="{4D3AD374-9A30-8BFA-32C7-94847265BF14}"/>
              </a:ext>
            </a:extLst>
          </p:cNvPr>
          <p:cNvPicPr preferRelativeResize="0"/>
          <p:nvPr/>
        </p:nvPicPr>
        <p:blipFill rotWithShape="1">
          <a:blip r:embed="rId3">
            <a:alphaModFix amt="70000"/>
          </a:blip>
          <a:srcRect/>
          <a:stretch/>
        </p:blipFill>
        <p:spPr>
          <a:xfrm flipH="1">
            <a:off x="6706404" y="279670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28E3F9C5-6541-5059-8E89-3250E888BB1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42</a:t>
            </a:fld>
            <a:endParaRPr dirty="0"/>
          </a:p>
        </p:txBody>
      </p:sp>
      <p:sp>
        <p:nvSpPr>
          <p:cNvPr id="2" name="Google Shape;456;p68">
            <a:extLst>
              <a:ext uri="{FF2B5EF4-FFF2-40B4-BE49-F238E27FC236}">
                <a16:creationId xmlns:a16="http://schemas.microsoft.com/office/drawing/2014/main" id="{B494E131-52E9-230A-1F76-71B62566849A}"/>
              </a:ext>
            </a:extLst>
          </p:cNvPr>
          <p:cNvSpPr txBox="1">
            <a:spLocks noGrp="1"/>
          </p:cNvSpPr>
          <p:nvPr>
            <p:ph type="body" idx="1"/>
          </p:nvPr>
        </p:nvSpPr>
        <p:spPr>
          <a:xfrm>
            <a:off x="153749" y="1742425"/>
            <a:ext cx="20835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Karriär-möjligheter</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2DC5BDB6-D13E-2017-60C4-1F118DCDB80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A115D8FA-B9F0-3568-430C-73819E0FCF06}"/>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7688852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856B458-092B-F7A8-5610-F4E890162DE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2AD8DCCD-7782-07EA-6CE0-0F4CAD05359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5CB2B285-9301-ADC3-7079-696FE4CE8DC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5DC974F6-6821-3EC3-6ACA-AEC86C6ED355}"/>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buClr>
                <a:srgbClr val="92D050"/>
              </a:buClr>
              <a:buFont typeface="Wingdings" pitchFamily="2" charset="2"/>
              <a:buChar char="v"/>
            </a:pPr>
            <a:r>
              <a:rPr lang="sv-SE" sz="1600" dirty="0"/>
              <a:t>Kan du komma på fler karriärmöjligheter inom ekoturism?</a:t>
            </a:r>
          </a:p>
          <a:p>
            <a:pPr marL="514352" indent="-285750">
              <a:buClr>
                <a:srgbClr val="92D050"/>
              </a:buClr>
              <a:buFont typeface="Wingdings" pitchFamily="2" charset="2"/>
              <a:buChar char="v"/>
            </a:pPr>
            <a:r>
              <a:rPr lang="sv-SE" sz="1600" dirty="0"/>
              <a:t>Finns det några varianter av de yrken vi listat som känns särskilt relevanta för dig? Vilka?</a:t>
            </a:r>
          </a:p>
          <a:p>
            <a:pPr marL="514352" indent="-285750">
              <a:buClr>
                <a:srgbClr val="92D050"/>
              </a:buClr>
              <a:buFont typeface="Wingdings" pitchFamily="2" charset="2"/>
              <a:buChar char="v"/>
            </a:pPr>
            <a:r>
              <a:rPr lang="sv-SE" sz="1600" dirty="0"/>
              <a:t>Fundera på dina nuvarande färdigheter – inte bara de du fått genom jobb eller studier. </a:t>
            </a:r>
            <a:br>
              <a:rPr lang="sv-SE" sz="1600" dirty="0"/>
            </a:br>
            <a:r>
              <a:rPr lang="sv-SE" sz="1600" dirty="0"/>
              <a:t>Kan de användas på nya sätt inom ekoturism?</a:t>
            </a:r>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8635056E-28B4-50B9-FD8F-EE86E98AFCCD}"/>
              </a:ext>
            </a:extLst>
          </p:cNvPr>
          <p:cNvSpPr txBox="1">
            <a:spLocks noGrp="1"/>
          </p:cNvSpPr>
          <p:nvPr>
            <p:ph type="body" idx="2"/>
          </p:nvPr>
        </p:nvSpPr>
        <p:spPr>
          <a:xfrm>
            <a:off x="1315113" y="397299"/>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7E624B34-A91C-8CA6-C33E-13CB2BE6665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73CC38E-1E7F-C2FA-5707-26DB60145322}"/>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FF623C4-2308-3EE6-A3DE-548222DA1C1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72E1DD0-8ECE-C6A5-3D5B-F397F503522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C070968A-C0C0-8CCE-5D9B-442B1F194618}"/>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C6324C8-D8D6-21D1-897A-7998111C5D1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113C1A2-0B35-B65E-3AC2-51DAE5072DE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35C997D-6065-40CC-0F1A-9AF0661F2A2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E583FB7-104E-9FB3-3859-B14CA128050D}"/>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215BC19-C10D-0BE2-F892-65028E8A364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EF58869D-D916-6A5D-B65E-F154355AE20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4B0E77B3-6BC5-8179-D946-BD38D786F38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AEB3279-EE1A-EDF9-C8AC-181230E9A06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832D6FA5-B28C-6A5B-11B8-01EB7DBB396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1C06995-845D-6DAF-340D-5DB24ABC3F5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1DD8DBA-99F0-66D5-282A-A71169AF2EC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7D3593C-0892-E5E1-66AF-111E94BE343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1D4CD0F-369E-A511-0FD5-AE84704F1C6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E.17</a:t>
            </a:r>
            <a:endParaRPr sz="3000" dirty="0">
              <a:solidFill>
                <a:srgbClr val="FF9934"/>
              </a:solidFill>
            </a:endParaRPr>
          </a:p>
        </p:txBody>
      </p:sp>
    </p:spTree>
    <p:extLst>
      <p:ext uri="{BB962C8B-B14F-4D97-AF65-F5344CB8AC3E}">
        <p14:creationId xmlns:p14="http://schemas.microsoft.com/office/powerpoint/2010/main" val="38758440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07E5745B-E9A3-A460-DA2C-3BF0CC20A159}"/>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34D0982-81E1-6F2F-4415-059EBA1DA83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690DDAC7-8BE5-C417-1062-80D188B370F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810D3CDA-3D31-6ACE-E405-2411A866F546}"/>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CBE2CC80-D317-E9FE-FCDA-C0CAC89D570D}"/>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752E5F60-C2AE-E726-5284-7243FE25AD1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C402706F-4ED0-AED5-FD0E-5F002275701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44</a:t>
            </a:fld>
            <a:endParaRPr dirty="0"/>
          </a:p>
        </p:txBody>
      </p:sp>
      <p:sp>
        <p:nvSpPr>
          <p:cNvPr id="532" name="Google Shape;532;p70">
            <a:extLst>
              <a:ext uri="{FF2B5EF4-FFF2-40B4-BE49-F238E27FC236}">
                <a16:creationId xmlns:a16="http://schemas.microsoft.com/office/drawing/2014/main" id="{6B079737-BAA8-853E-A468-B237A5A2133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27995C1-D352-4D2E-4127-1008F362CAB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A07612D9-FEB6-AE45-7FD0-A977941D3254}"/>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B0257628-E1F3-4EFE-A396-1518BA0BA4A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8C1543F9-0226-990B-C9C8-22C390FA1C87}"/>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B25AD218-57E3-485C-3EC7-102545D5F3A3}"/>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D640B66-8C30-0D1B-D5E9-15E740A12AB2}"/>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C63F33BC-A062-0D5C-B777-780FDEDB9102}"/>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2CC28293-DEC1-6726-D164-2F3C01054FA7}"/>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6BFB7FEC-64CD-5AEA-14C5-C41454AA414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4ACEE127-2C72-35C0-0B0F-CDCDA485DC7C}"/>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DF9EBDB-E455-099C-E112-0C5D5B72C6B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C11BE34B-66E0-6A89-1348-AACED7C6C778}"/>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97E45676-9E61-1FC8-E1A6-F47D86278919}"/>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E2EB7280-9713-D4B7-72FE-86DA2AC9DB7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58DB11EA-7F18-112F-464E-9D291DA9B383}"/>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33CB32AD-897E-B16D-A457-1F07D8EC74F3}"/>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80FCF544-784E-4DD9-7B51-AA477EB0F7D1}"/>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9AD0CD49-19A8-73C8-AC34-0B22133E428C}"/>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970D0E93-4120-FEE4-8302-8B061D9626BA}"/>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04F76737-C536-7AE5-4EF0-BC7279C6F63C}"/>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527FFA8A-A37B-6719-14DC-0CC3BC7AACA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B0EAAC6E-C2FC-3791-E64E-487AFF160D18}"/>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DAB21014-94CB-E561-AB9A-061988BB55A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52CA1775-DF4A-5C61-38C1-BA888A5F4FC1}"/>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271FFD80-B2BA-A60D-4A1C-302D9EF2879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5DB797AE-B619-3A05-3846-C778C4AD3253}"/>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41D2B5AB-A5BB-D5E2-BC86-DBE5DAEB36C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095B15F-DE15-8483-ED19-215805B99CBC}"/>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0894827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CA7641A6-B483-88B2-9B23-E21333D24D59}"/>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64D6BF2F-C335-DEE8-089C-1769DED43037}"/>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99896271-C78C-B7C7-118B-2A47D5E524FC}"/>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42CE770B-360D-8BE8-6256-0B80F407E337}"/>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8DC8D561-D800-04D9-FD37-8C58802F48D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45</a:t>
            </a:fld>
            <a:endParaRPr dirty="0"/>
          </a:p>
        </p:txBody>
      </p:sp>
      <p:sp>
        <p:nvSpPr>
          <p:cNvPr id="6" name="Google Shape;460;p68">
            <a:extLst>
              <a:ext uri="{FF2B5EF4-FFF2-40B4-BE49-F238E27FC236}">
                <a16:creationId xmlns:a16="http://schemas.microsoft.com/office/drawing/2014/main" id="{55629A6B-03BC-7CBC-B49D-2543507DF2B4}"/>
              </a:ext>
            </a:extLst>
          </p:cNvPr>
          <p:cNvSpPr txBox="1"/>
          <p:nvPr/>
        </p:nvSpPr>
        <p:spPr>
          <a:xfrm>
            <a:off x="2186237" y="1454224"/>
            <a:ext cx="6483202" cy="748887"/>
          </a:xfrm>
          <a:prstGeom prst="rect">
            <a:avLst/>
          </a:prstGeom>
          <a:noFill/>
          <a:ln>
            <a:noFill/>
          </a:ln>
        </p:spPr>
        <p:txBody>
          <a:bodyPr spcFirstLastPara="1" wrap="square" lIns="0" tIns="10124" rIns="0" bIns="0" anchor="t" anchorCtr="0">
            <a:spAutoFit/>
          </a:bodyPr>
          <a:lstStyle/>
          <a:p>
            <a:pPr marL="0" indent="0"/>
            <a:r>
              <a:rPr lang="en-GB" sz="1600" dirty="0">
                <a:solidFill>
                  <a:schemeClr val="tx2">
                    <a:lumMod val="50000"/>
                  </a:schemeClr>
                </a:solidFill>
                <a:latin typeface="Calibri" panose="020F0502020204030204" pitchFamily="34" charset="0"/>
                <a:cs typeface="Calibri" panose="020F0502020204030204" pitchFamily="34" charset="0"/>
              </a:rPr>
              <a:t>Med hjälp av exemplen på de tidigare bilderna och dina egna erfarenheter och idéer som du kanske har skrivit ner, kan du i nästa steg reflektera över vilken karriärväg som resonerar med dig – och vad du </a:t>
            </a:r>
            <a:r>
              <a:rPr lang="en-GB" sz="1600" dirty="0" err="1">
                <a:solidFill>
                  <a:schemeClr val="tx2">
                    <a:lumMod val="50000"/>
                  </a:schemeClr>
                </a:solidFill>
                <a:latin typeface="Calibri" panose="020F0502020204030204" pitchFamily="34" charset="0"/>
                <a:cs typeface="Calibri" panose="020F0502020204030204" pitchFamily="34" charset="0"/>
              </a:rPr>
              <a:t>kan</a:t>
            </a:r>
            <a:r>
              <a:rPr lang="en-GB" sz="1600" dirty="0">
                <a:solidFill>
                  <a:schemeClr val="tx2">
                    <a:lumMod val="50000"/>
                  </a:schemeClr>
                </a:solidFill>
                <a:latin typeface="Calibri" panose="020F0502020204030204" pitchFamily="34" charset="0"/>
                <a:cs typeface="Calibri" panose="020F0502020204030204" pitchFamily="34" charset="0"/>
              </a:rPr>
              <a:t> </a:t>
            </a:r>
            <a:r>
              <a:rPr lang="en-GB" sz="1600" dirty="0" err="1">
                <a:solidFill>
                  <a:schemeClr val="tx2">
                    <a:lumMod val="50000"/>
                  </a:schemeClr>
                </a:solidFill>
                <a:latin typeface="Calibri" panose="020F0502020204030204" pitchFamily="34" charset="0"/>
                <a:cs typeface="Calibri" panose="020F0502020204030204" pitchFamily="34" charset="0"/>
              </a:rPr>
              <a:t>göra</a:t>
            </a:r>
            <a:r>
              <a:rPr lang="en-GB" sz="1600" dirty="0">
                <a:solidFill>
                  <a:schemeClr val="tx2">
                    <a:lumMod val="50000"/>
                  </a:schemeClr>
                </a:solidFill>
                <a:latin typeface="Calibri" panose="020F0502020204030204" pitchFamily="34" charset="0"/>
                <a:cs typeface="Calibri" panose="020F0502020204030204" pitchFamily="34" charset="0"/>
              </a:rPr>
              <a:t> </a:t>
            </a:r>
            <a:r>
              <a:rPr lang="en-GB" sz="1600" dirty="0" err="1">
                <a:solidFill>
                  <a:schemeClr val="tx2">
                    <a:lumMod val="50000"/>
                  </a:schemeClr>
                </a:solidFill>
                <a:latin typeface="Calibri" panose="020F0502020204030204" pitchFamily="34" charset="0"/>
                <a:cs typeface="Calibri" panose="020F0502020204030204" pitchFamily="34" charset="0"/>
              </a:rPr>
              <a:t>härnäst</a:t>
            </a:r>
            <a:r>
              <a:rPr lang="en-GB" sz="1600" dirty="0">
                <a:solidFill>
                  <a:schemeClr val="tx2">
                    <a:lumMod val="50000"/>
                  </a:schemeClr>
                </a:solidFill>
                <a:latin typeface="Calibri" panose="020F0502020204030204" pitchFamily="34" charset="0"/>
                <a:cs typeface="Calibri" panose="020F0502020204030204" pitchFamily="34" charset="0"/>
              </a:rPr>
              <a:t>.</a:t>
            </a:r>
          </a:p>
        </p:txBody>
      </p:sp>
      <p:sp>
        <p:nvSpPr>
          <p:cNvPr id="7" name="Google Shape;594;p72">
            <a:extLst>
              <a:ext uri="{FF2B5EF4-FFF2-40B4-BE49-F238E27FC236}">
                <a16:creationId xmlns:a16="http://schemas.microsoft.com/office/drawing/2014/main" id="{36F7A636-5A25-9DDC-4B64-82E70DAAF054}"/>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8ECC4E"/>
                </a:solidFill>
              </a:rPr>
              <a:t>Vilka alternativ resonerar mest med dig?</a:t>
            </a:r>
          </a:p>
        </p:txBody>
      </p:sp>
      <p:grpSp>
        <p:nvGrpSpPr>
          <p:cNvPr id="20" name="Google Shape;260;p62">
            <a:extLst>
              <a:ext uri="{FF2B5EF4-FFF2-40B4-BE49-F238E27FC236}">
                <a16:creationId xmlns:a16="http://schemas.microsoft.com/office/drawing/2014/main" id="{5BA8602D-319D-B76E-EC7D-A519EBB1E9C0}"/>
              </a:ext>
            </a:extLst>
          </p:cNvPr>
          <p:cNvGrpSpPr/>
          <p:nvPr/>
        </p:nvGrpSpPr>
        <p:grpSpPr>
          <a:xfrm>
            <a:off x="263465" y="909804"/>
            <a:ext cx="1065986" cy="1120200"/>
            <a:chOff x="14597956" y="5536700"/>
            <a:chExt cx="1074543" cy="1196714"/>
          </a:xfrm>
        </p:grpSpPr>
        <p:grpSp>
          <p:nvGrpSpPr>
            <p:cNvPr id="21" name="Google Shape;261;p62">
              <a:extLst>
                <a:ext uri="{FF2B5EF4-FFF2-40B4-BE49-F238E27FC236}">
                  <a16:creationId xmlns:a16="http://schemas.microsoft.com/office/drawing/2014/main" id="{B9AAF110-DC8B-AAE3-30B2-8FCB10C20B88}"/>
                </a:ext>
              </a:extLst>
            </p:cNvPr>
            <p:cNvGrpSpPr/>
            <p:nvPr/>
          </p:nvGrpSpPr>
          <p:grpSpPr>
            <a:xfrm>
              <a:off x="14937980" y="5958682"/>
              <a:ext cx="402748" cy="402201"/>
              <a:chOff x="14937980" y="5958682"/>
              <a:chExt cx="402748" cy="402201"/>
            </a:xfrm>
          </p:grpSpPr>
          <p:sp>
            <p:nvSpPr>
              <p:cNvPr id="45" name="Google Shape;262;p62">
                <a:extLst>
                  <a:ext uri="{FF2B5EF4-FFF2-40B4-BE49-F238E27FC236}">
                    <a16:creationId xmlns:a16="http://schemas.microsoft.com/office/drawing/2014/main" id="{F90D3DA4-FA59-8C5A-1AEE-C968C95E98D4}"/>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63;p62">
                <a:extLst>
                  <a:ext uri="{FF2B5EF4-FFF2-40B4-BE49-F238E27FC236}">
                    <a16:creationId xmlns:a16="http://schemas.microsoft.com/office/drawing/2014/main" id="{667BEF5F-BA87-B98B-AA0F-1039AF570047}"/>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64;p62">
                <a:extLst>
                  <a:ext uri="{FF2B5EF4-FFF2-40B4-BE49-F238E27FC236}">
                    <a16:creationId xmlns:a16="http://schemas.microsoft.com/office/drawing/2014/main" id="{72D8290B-FD7E-0DA1-8A97-436AFACA9D90}"/>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65;p62">
                <a:extLst>
                  <a:ext uri="{FF2B5EF4-FFF2-40B4-BE49-F238E27FC236}">
                    <a16:creationId xmlns:a16="http://schemas.microsoft.com/office/drawing/2014/main" id="{8E35E40E-9403-41B8-9A93-43AF8717D282}"/>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66;p62">
                <a:extLst>
                  <a:ext uri="{FF2B5EF4-FFF2-40B4-BE49-F238E27FC236}">
                    <a16:creationId xmlns:a16="http://schemas.microsoft.com/office/drawing/2014/main" id="{505E4325-2735-8413-1285-E22EB3177A0E}"/>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267;p62">
                <a:extLst>
                  <a:ext uri="{FF2B5EF4-FFF2-40B4-BE49-F238E27FC236}">
                    <a16:creationId xmlns:a16="http://schemas.microsoft.com/office/drawing/2014/main" id="{63EA3933-D277-7833-253A-8C71E04162F7}"/>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2" name="Google Shape;268;p62">
              <a:extLst>
                <a:ext uri="{FF2B5EF4-FFF2-40B4-BE49-F238E27FC236}">
                  <a16:creationId xmlns:a16="http://schemas.microsoft.com/office/drawing/2014/main" id="{A3995E93-B964-73D5-A818-3CAD65629D39}"/>
                </a:ext>
              </a:extLst>
            </p:cNvPr>
            <p:cNvGrpSpPr/>
            <p:nvPr/>
          </p:nvGrpSpPr>
          <p:grpSpPr>
            <a:xfrm>
              <a:off x="15031979" y="5536700"/>
              <a:ext cx="217988" cy="375827"/>
              <a:chOff x="15031979" y="5536700"/>
              <a:chExt cx="217988" cy="375827"/>
            </a:xfrm>
          </p:grpSpPr>
          <p:grpSp>
            <p:nvGrpSpPr>
              <p:cNvPr id="36" name="Google Shape;269;p62">
                <a:extLst>
                  <a:ext uri="{FF2B5EF4-FFF2-40B4-BE49-F238E27FC236}">
                    <a16:creationId xmlns:a16="http://schemas.microsoft.com/office/drawing/2014/main" id="{910B0599-92F3-6098-F905-A5B152743241}"/>
                  </a:ext>
                </a:extLst>
              </p:cNvPr>
              <p:cNvGrpSpPr/>
              <p:nvPr/>
            </p:nvGrpSpPr>
            <p:grpSpPr>
              <a:xfrm>
                <a:off x="15031979" y="5536700"/>
                <a:ext cx="217988" cy="375827"/>
                <a:chOff x="15031979" y="5536700"/>
                <a:chExt cx="217988" cy="375827"/>
              </a:xfrm>
            </p:grpSpPr>
            <p:sp>
              <p:nvSpPr>
                <p:cNvPr id="43" name="Google Shape;270;p62">
                  <a:extLst>
                    <a:ext uri="{FF2B5EF4-FFF2-40B4-BE49-F238E27FC236}">
                      <a16:creationId xmlns:a16="http://schemas.microsoft.com/office/drawing/2014/main" id="{ADE6D744-079E-3723-EE6E-DA86BD3FA964}"/>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71;p62">
                  <a:extLst>
                    <a:ext uri="{FF2B5EF4-FFF2-40B4-BE49-F238E27FC236}">
                      <a16:creationId xmlns:a16="http://schemas.microsoft.com/office/drawing/2014/main" id="{39ECF565-BA41-095C-8EF4-896EAE27BD2F}"/>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7" name="Google Shape;272;p62">
                <a:extLst>
                  <a:ext uri="{FF2B5EF4-FFF2-40B4-BE49-F238E27FC236}">
                    <a16:creationId xmlns:a16="http://schemas.microsoft.com/office/drawing/2014/main" id="{7CAD25A8-3300-FA34-D10B-847DDE424A06}"/>
                  </a:ext>
                </a:extLst>
              </p:cNvPr>
              <p:cNvGrpSpPr/>
              <p:nvPr/>
            </p:nvGrpSpPr>
            <p:grpSpPr>
              <a:xfrm>
                <a:off x="15065077" y="5648789"/>
                <a:ext cx="150204" cy="47802"/>
                <a:chOff x="15065077" y="5648789"/>
                <a:chExt cx="150204" cy="47802"/>
              </a:xfrm>
            </p:grpSpPr>
            <p:sp>
              <p:nvSpPr>
                <p:cNvPr id="41" name="Google Shape;273;p62">
                  <a:extLst>
                    <a:ext uri="{FF2B5EF4-FFF2-40B4-BE49-F238E27FC236}">
                      <a16:creationId xmlns:a16="http://schemas.microsoft.com/office/drawing/2014/main" id="{85D87D80-F52D-061C-8A36-15184B805FB6}"/>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2" name="Google Shape;274;p62">
                  <a:extLst>
                    <a:ext uri="{FF2B5EF4-FFF2-40B4-BE49-F238E27FC236}">
                      <a16:creationId xmlns:a16="http://schemas.microsoft.com/office/drawing/2014/main" id="{9EE66DCF-F7B2-DD2B-B6A9-43CFBDDB1522}"/>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75;p62">
                <a:extLst>
                  <a:ext uri="{FF2B5EF4-FFF2-40B4-BE49-F238E27FC236}">
                    <a16:creationId xmlns:a16="http://schemas.microsoft.com/office/drawing/2014/main" id="{2BC4DC12-482C-0A98-777E-52A1BD236A82}"/>
                  </a:ext>
                </a:extLst>
              </p:cNvPr>
              <p:cNvGrpSpPr/>
              <p:nvPr/>
            </p:nvGrpSpPr>
            <p:grpSpPr>
              <a:xfrm>
                <a:off x="15033715" y="5731207"/>
                <a:ext cx="212928" cy="69231"/>
                <a:chOff x="15033715" y="5731207"/>
                <a:chExt cx="212928" cy="69231"/>
              </a:xfrm>
            </p:grpSpPr>
            <p:sp>
              <p:nvSpPr>
                <p:cNvPr id="39" name="Google Shape;276;p62">
                  <a:extLst>
                    <a:ext uri="{FF2B5EF4-FFF2-40B4-BE49-F238E27FC236}">
                      <a16:creationId xmlns:a16="http://schemas.microsoft.com/office/drawing/2014/main" id="{73BD581A-7057-FA6A-33EE-FC1B1E8EA70D}"/>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7;p62">
                  <a:extLst>
                    <a:ext uri="{FF2B5EF4-FFF2-40B4-BE49-F238E27FC236}">
                      <a16:creationId xmlns:a16="http://schemas.microsoft.com/office/drawing/2014/main" id="{7B636AAB-E5D8-A4C2-3427-6BE777B7FD3F}"/>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3" name="Google Shape;278;p62">
              <a:extLst>
                <a:ext uri="{FF2B5EF4-FFF2-40B4-BE49-F238E27FC236}">
                  <a16:creationId xmlns:a16="http://schemas.microsoft.com/office/drawing/2014/main" id="{B49EE5B5-05D9-A057-A504-F7E22824D3B4}"/>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 name="Google Shape;279;p62">
              <a:extLst>
                <a:ext uri="{FF2B5EF4-FFF2-40B4-BE49-F238E27FC236}">
                  <a16:creationId xmlns:a16="http://schemas.microsoft.com/office/drawing/2014/main" id="{5A318C29-D340-083F-DD06-DBA5050CC48B}"/>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 name="Google Shape;280;p62">
              <a:extLst>
                <a:ext uri="{FF2B5EF4-FFF2-40B4-BE49-F238E27FC236}">
                  <a16:creationId xmlns:a16="http://schemas.microsoft.com/office/drawing/2014/main" id="{19D6270B-470F-E098-5AF2-56B088C6CA14}"/>
                </a:ext>
              </a:extLst>
            </p:cNvPr>
            <p:cNvGrpSpPr/>
            <p:nvPr/>
          </p:nvGrpSpPr>
          <p:grpSpPr>
            <a:xfrm>
              <a:off x="14597956" y="5994946"/>
              <a:ext cx="226132" cy="329673"/>
              <a:chOff x="14597956" y="5994946"/>
              <a:chExt cx="226132" cy="329673"/>
            </a:xfrm>
          </p:grpSpPr>
          <p:sp>
            <p:nvSpPr>
              <p:cNvPr id="34" name="Google Shape;281;p62">
                <a:extLst>
                  <a:ext uri="{FF2B5EF4-FFF2-40B4-BE49-F238E27FC236}">
                    <a16:creationId xmlns:a16="http://schemas.microsoft.com/office/drawing/2014/main" id="{53D3833C-0E20-B1BF-67C5-4FEC9D5DFB79}"/>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35" name="Google Shape;282;p62">
                <a:extLst>
                  <a:ext uri="{FF2B5EF4-FFF2-40B4-BE49-F238E27FC236}">
                    <a16:creationId xmlns:a16="http://schemas.microsoft.com/office/drawing/2014/main" id="{9E67BC8B-97AC-85F2-D8EB-541D802F541A}"/>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6" name="Google Shape;283;p62">
              <a:extLst>
                <a:ext uri="{FF2B5EF4-FFF2-40B4-BE49-F238E27FC236}">
                  <a16:creationId xmlns:a16="http://schemas.microsoft.com/office/drawing/2014/main" id="{2C31A66F-4CC1-ED75-B09C-CB34B33A29CB}"/>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 name="Google Shape;284;p62">
              <a:extLst>
                <a:ext uri="{FF2B5EF4-FFF2-40B4-BE49-F238E27FC236}">
                  <a16:creationId xmlns:a16="http://schemas.microsoft.com/office/drawing/2014/main" id="{7F14058D-1278-5D1F-DE5A-CBD4E4E7D34A}"/>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 name="Google Shape;285;p62">
              <a:extLst>
                <a:ext uri="{FF2B5EF4-FFF2-40B4-BE49-F238E27FC236}">
                  <a16:creationId xmlns:a16="http://schemas.microsoft.com/office/drawing/2014/main" id="{C305F468-2BBE-55BF-DC5E-75806FCD85B9}"/>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 name="Google Shape;286;p62">
              <a:extLst>
                <a:ext uri="{FF2B5EF4-FFF2-40B4-BE49-F238E27FC236}">
                  <a16:creationId xmlns:a16="http://schemas.microsoft.com/office/drawing/2014/main" id="{04155B14-4224-E7A5-A58D-6D5937A9E30E}"/>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0" name="Google Shape;287;p62">
              <a:extLst>
                <a:ext uri="{FF2B5EF4-FFF2-40B4-BE49-F238E27FC236}">
                  <a16:creationId xmlns:a16="http://schemas.microsoft.com/office/drawing/2014/main" id="{9E3FC22A-725B-6D6A-6DF5-12FCE2360798}"/>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1" name="Google Shape;288;p62">
              <a:extLst>
                <a:ext uri="{FF2B5EF4-FFF2-40B4-BE49-F238E27FC236}">
                  <a16:creationId xmlns:a16="http://schemas.microsoft.com/office/drawing/2014/main" id="{474ACAA4-D797-1967-D176-D98A38A02F2A}"/>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2" name="Google Shape;289;p62">
              <a:extLst>
                <a:ext uri="{FF2B5EF4-FFF2-40B4-BE49-F238E27FC236}">
                  <a16:creationId xmlns:a16="http://schemas.microsoft.com/office/drawing/2014/main" id="{BAA9E75E-8DED-B25E-DC5F-5CEF05CE2133}"/>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3" name="Google Shape;290;p62">
              <a:extLst>
                <a:ext uri="{FF2B5EF4-FFF2-40B4-BE49-F238E27FC236}">
                  <a16:creationId xmlns:a16="http://schemas.microsoft.com/office/drawing/2014/main" id="{1DC5ACAA-9238-9ACD-2A56-A4A8247BA556}"/>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Tree>
    <p:extLst>
      <p:ext uri="{BB962C8B-B14F-4D97-AF65-F5344CB8AC3E}">
        <p14:creationId xmlns:p14="http://schemas.microsoft.com/office/powerpoint/2010/main" val="5073422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F37D6BA-13F2-25B7-2927-573118466642}"/>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A95CC38-D16E-0447-C68A-D91DE11928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51A9F60C-F7A6-E3CF-E1EE-A5EC3E5FF97B}"/>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31D04377-2A32-7C56-489F-09E9C9D26190}"/>
              </a:ext>
            </a:extLst>
          </p:cNvPr>
          <p:cNvSpPr txBox="1">
            <a:spLocks noGrp="1"/>
          </p:cNvSpPr>
          <p:nvPr>
            <p:ph type="body" idx="1"/>
          </p:nvPr>
        </p:nvSpPr>
        <p:spPr>
          <a:xfrm>
            <a:off x="489067" y="1353499"/>
            <a:ext cx="7897849"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a:t>Fundera på vad som intresserar dig mest inom ekoturism.</a:t>
            </a:r>
          </a:p>
          <a:p>
            <a:pPr marL="514352" indent="-285750" algn="l" rtl="0" fontAlgn="base">
              <a:buFont typeface="Wingdings" pitchFamily="2" charset="2"/>
              <a:buChar char="Ø"/>
            </a:pPr>
            <a:r>
              <a:rPr lang="sv-SE" sz="1600" dirty="0"/>
              <a:t>Utforska olika yrkesroller och vad som krävs för dem.</a:t>
            </a:r>
          </a:p>
          <a:p>
            <a:pPr marL="514352" indent="-285750" algn="l" rtl="0" fontAlgn="base">
              <a:buFont typeface="Wingdings" pitchFamily="2" charset="2"/>
              <a:buChar char="Ø"/>
            </a:pPr>
            <a:r>
              <a:rPr lang="sv-SE" sz="1600" dirty="0"/>
              <a:t>Jämför karriärvägar med dina intressen och styrkor.</a:t>
            </a:r>
          </a:p>
          <a:p>
            <a:pPr marL="514352" indent="-285750" algn="l" rtl="0" fontAlgn="base">
              <a:buFont typeface="Wingdings" pitchFamily="2" charset="2"/>
              <a:buChar char="Ø"/>
            </a:pPr>
            <a:r>
              <a:rPr lang="sv-SE" sz="1600" dirty="0"/>
              <a:t>Prata med mentorer eller personer i branschen för vägledning.</a:t>
            </a:r>
          </a:p>
          <a:p>
            <a:pPr marL="514352" indent="-285750" algn="l" rtl="0" fontAlgn="base">
              <a:buFont typeface="Wingdings" pitchFamily="2" charset="2"/>
              <a:buChar char="Ø"/>
            </a:pPr>
            <a:r>
              <a:rPr lang="sv-SE" sz="1600" dirty="0"/>
              <a:t>Tänk på dina långsiktiga mål och hur olika karriärvägar passar in.</a:t>
            </a:r>
          </a:p>
          <a:p>
            <a:pPr marL="514352" indent="-285750" algn="l" rtl="0" fontAlgn="base">
              <a:buFont typeface="Wingdings" pitchFamily="2" charset="2"/>
              <a:buChar char="Ø"/>
            </a:pPr>
            <a:r>
              <a:rPr lang="sv-SE" sz="1600" dirty="0"/>
              <a:t>Håll ett öppet sinne – ibland dyker oväntade möjligheter upp.</a:t>
            </a:r>
          </a:p>
          <a:p>
            <a:pPr marL="514352" indent="-285750" algn="l" rtl="0" fontAlgn="base">
              <a:buFont typeface="Wingdings" pitchFamily="2" charset="2"/>
              <a:buChar char="Ø"/>
            </a:pPr>
            <a:r>
              <a:rPr lang="sv-SE" sz="1600" dirty="0"/>
              <a:t>Börja ta steg mot ditt mål, genom att skaffa erfarenhet eller utbildning.</a:t>
            </a:r>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51107BEE-29D8-5848-917D-7F6CC7B3878B}"/>
              </a:ext>
            </a:extLst>
          </p:cNvPr>
          <p:cNvSpPr txBox="1">
            <a:spLocks noGrp="1"/>
          </p:cNvSpPr>
          <p:nvPr>
            <p:ph type="body" idx="2"/>
          </p:nvPr>
        </p:nvSpPr>
        <p:spPr>
          <a:xfrm>
            <a:off x="1315113" y="397299"/>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9125E536-579E-9D81-8EE5-AD90D0D92AE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8C315225-7C08-FE2F-AC43-3AE1F6AF953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68F32FB5-3E10-6967-1126-8C4791BC8BE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77D034-66A3-3328-CE09-8582B546ACB9}"/>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D73A445D-FF0D-743C-10E4-A88A65AB6881}"/>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A9098F4B-7143-0E22-B952-44596582BE6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E982A9F7-9776-7C6D-9F62-8F43CAA76A9D}"/>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4A7300E4-6561-3F43-76AD-B93F99A45FA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3005455-0FF0-38C5-7B44-00387A21AF1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06FED05-614B-5327-9744-E9582BAEBC1D}"/>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F80A6E00-42B8-26BE-BEF6-497010BA5FD9}"/>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CBB1BB4-799E-9675-67F6-DAF359C79437}"/>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6D6F1A-AC1B-5048-CFD8-3E308F8DCAC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0E7AA0F-5319-BF66-381D-DF570C0F2B8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B51A0E4-2DC7-70CD-4A9F-BF6050F0F2D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A6C64EB-78A8-AEAD-6E5D-320134CBB1F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703639D-C7F6-1F88-CDD9-409D5F75FE1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368473E-D9C6-0EC6-7932-591AB3C0E584}"/>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E.18</a:t>
            </a:r>
            <a:endParaRPr sz="3000" dirty="0">
              <a:solidFill>
                <a:srgbClr val="FF9934"/>
              </a:solidFill>
            </a:endParaRPr>
          </a:p>
        </p:txBody>
      </p:sp>
    </p:spTree>
    <p:extLst>
      <p:ext uri="{BB962C8B-B14F-4D97-AF65-F5344CB8AC3E}">
        <p14:creationId xmlns:p14="http://schemas.microsoft.com/office/powerpoint/2010/main" val="1233368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757AB018-DBB7-32DE-EF6F-7B994283A81D}"/>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870C8066-92E8-2AE4-EDB3-2CEE19563DD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E6B57EAB-0457-71CE-D20D-C05E6B9639E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8BD8BB41-473C-EF31-6CBC-032B0E5AD256}"/>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Klicka här för att skriva</a:t>
            </a:r>
            <a:endParaRPr dirty="0"/>
          </a:p>
        </p:txBody>
      </p:sp>
      <p:sp>
        <p:nvSpPr>
          <p:cNvPr id="529" name="Google Shape;529;p70">
            <a:extLst>
              <a:ext uri="{FF2B5EF4-FFF2-40B4-BE49-F238E27FC236}">
                <a16:creationId xmlns:a16="http://schemas.microsoft.com/office/drawing/2014/main" id="{6D1647CE-8614-7489-13B5-4D3EC156C8B4}"/>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4F326C3D-06D9-E66C-1921-E79A5C2014D9}"/>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116AA952-14F5-D81A-C9E2-24417B27E0F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47</a:t>
            </a:fld>
            <a:endParaRPr dirty="0"/>
          </a:p>
        </p:txBody>
      </p:sp>
      <p:sp>
        <p:nvSpPr>
          <p:cNvPr id="532" name="Google Shape;532;p70">
            <a:extLst>
              <a:ext uri="{FF2B5EF4-FFF2-40B4-BE49-F238E27FC236}">
                <a16:creationId xmlns:a16="http://schemas.microsoft.com/office/drawing/2014/main" id="{7F8EF471-73B6-3EAA-ABE5-1ABD159E4203}"/>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7378E10C-7370-6EF0-4C13-9A7F2D99AA39}"/>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6E5BC46A-439F-ABA8-921A-FDEBFC96572D}"/>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85B6485F-AA82-7F7E-3E72-32156E9C64D3}"/>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1B5D53CC-595C-F7BC-D71C-DBFB034E75CE}"/>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8D0ACAF5-1B29-91B1-91DB-B46763A2C6BD}"/>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21C69E24-1266-AD09-C6C8-540A986005B3}"/>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1E36A9B6-A8F1-8FA4-2653-6B7750633790}"/>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C5082DF8-9BB3-EC9B-A952-EC3E82B52829}"/>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85EF9BC7-281B-1BAE-3550-66B3EA531A7A}"/>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86E809EC-BE86-8302-31CF-4CD01DD1CD11}"/>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835CE92E-BE78-8DCB-B617-CF4B94E01BC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41140601-D2BB-1D6E-76CD-07E4E86619BC}"/>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4171846F-BF5E-9C08-C6E6-3C884E32AD9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9DFE75F8-C5E9-6F68-FB62-9DADBF9967AB}"/>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B272D1CB-0690-E753-16FB-D28B40EA37F0}"/>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9870366-D02B-1C8C-5F6B-B187B99E1DD5}"/>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6146E7B9-D078-4742-9054-1A22E49D6970}"/>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9BFD24CE-07A3-97B9-8FEC-7A907EC10704}"/>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182E236B-7CD2-0A06-7909-8EA9D8EEBC7C}"/>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5EAC0422-34DA-8D2F-8F1F-B8F20AF7B09A}"/>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1B34FB0-D0EF-05E0-7947-7EADEAE574DB}"/>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F2309864-EC14-00D5-B167-57100777013D}"/>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EBC5708-D123-E66F-C53C-C656639289FD}"/>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8C5B845C-B16B-3EFF-E862-913088A4EAFA}"/>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26DF33E0-74D1-CB59-4F24-E35C8A99EB8F}"/>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4DC79F02-FA46-3A10-3687-D015E60B0A44}"/>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6B61C874-8E4D-6C42-826C-3D68634083E9}"/>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3FFDFBB-4CAE-17ED-4F1D-9807FA675282}"/>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157101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08ED166F-7482-D8DC-2ACB-146FAD025B2E}"/>
            </a:ext>
          </a:extLst>
        </p:cNvPr>
        <p:cNvGrpSpPr/>
        <p:nvPr/>
      </p:nvGrpSpPr>
      <p:grpSpPr>
        <a:xfrm>
          <a:off x="0" y="0"/>
          <a:ext cx="0" cy="0"/>
          <a:chOff x="0" y="0"/>
          <a:chExt cx="0" cy="0"/>
        </a:xfrm>
      </p:grpSpPr>
      <p:pic>
        <p:nvPicPr>
          <p:cNvPr id="3" name="Bildobjekt 2" descr="En bild som visar person, klädsel, träd, bärbar dator&#10;&#10;AI-genererat innehåll kan vara felaktigt.">
            <a:extLst>
              <a:ext uri="{FF2B5EF4-FFF2-40B4-BE49-F238E27FC236}">
                <a16:creationId xmlns:a16="http://schemas.microsoft.com/office/drawing/2014/main" id="{08536449-6EE7-E853-93D3-8142637C86B6}"/>
              </a:ext>
            </a:extLst>
          </p:cNvPr>
          <p:cNvPicPr>
            <a:picLocks noChangeAspect="1"/>
          </p:cNvPicPr>
          <p:nvPr/>
        </p:nvPicPr>
        <p:blipFill>
          <a:blip r:embed="rId3"/>
          <a:stretch>
            <a:fillRect/>
          </a:stretch>
        </p:blipFill>
        <p:spPr>
          <a:xfrm>
            <a:off x="-190500" y="-9407"/>
            <a:ext cx="3542565" cy="3959107"/>
          </a:xfrm>
          <a:prstGeom prst="rect">
            <a:avLst/>
          </a:prstGeom>
        </p:spPr>
      </p:pic>
      <p:pic>
        <p:nvPicPr>
          <p:cNvPr id="1374" name="Google Shape;1374;p95">
            <a:extLst>
              <a:ext uri="{FF2B5EF4-FFF2-40B4-BE49-F238E27FC236}">
                <a16:creationId xmlns:a16="http://schemas.microsoft.com/office/drawing/2014/main" id="{814812C0-5570-250B-042B-D0A2AFD09AF8}"/>
              </a:ext>
            </a:extLst>
          </p:cNvPr>
          <p:cNvPicPr preferRelativeResize="0"/>
          <p:nvPr/>
        </p:nvPicPr>
        <p:blipFill rotWithShape="1">
          <a:blip r:embed="rId4">
            <a:alphaModFix amt="70000"/>
          </a:blip>
          <a:srcRect/>
          <a:stretch/>
        </p:blipFill>
        <p:spPr>
          <a:xfrm rot="-3551750">
            <a:off x="-283602" y="1000911"/>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5" name="Google Shape;1375;p95">
            <a:extLst>
              <a:ext uri="{FF2B5EF4-FFF2-40B4-BE49-F238E27FC236}">
                <a16:creationId xmlns:a16="http://schemas.microsoft.com/office/drawing/2014/main" id="{78A30DFE-D2AB-6E00-B9FE-64805C9413D4}"/>
              </a:ext>
            </a:extLst>
          </p:cNvPr>
          <p:cNvSpPr txBox="1"/>
          <p:nvPr/>
        </p:nvSpPr>
        <p:spPr>
          <a:xfrm>
            <a:off x="3598431" y="486137"/>
            <a:ext cx="462100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a:solidFill>
                  <a:srgbClr val="8ABF3B"/>
                </a:solidFill>
                <a:latin typeface="Calibri"/>
                <a:cs typeface="Calibri"/>
                <a:sym typeface="Calibri"/>
              </a:rPr>
              <a:t>Utveckla en personlig utvecklingscykel</a:t>
            </a:r>
            <a:endParaRPr lang="sv-SE" sz="1401" dirty="0"/>
          </a:p>
        </p:txBody>
      </p:sp>
      <p:sp>
        <p:nvSpPr>
          <p:cNvPr id="1376" name="Google Shape;1376;p95">
            <a:extLst>
              <a:ext uri="{FF2B5EF4-FFF2-40B4-BE49-F238E27FC236}">
                <a16:creationId xmlns:a16="http://schemas.microsoft.com/office/drawing/2014/main" id="{86D91CE8-7047-A365-A0F3-8707DD237E61}"/>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48</a:t>
            </a:fld>
            <a:endParaRPr sz="1600" dirty="0">
              <a:solidFill>
                <a:srgbClr val="8AC03B"/>
              </a:solidFill>
              <a:latin typeface="Calibri"/>
              <a:ea typeface="Calibri"/>
              <a:cs typeface="Calibri"/>
              <a:sym typeface="Calibri"/>
            </a:endParaRPr>
          </a:p>
        </p:txBody>
      </p:sp>
      <p:grpSp>
        <p:nvGrpSpPr>
          <p:cNvPr id="1378" name="Google Shape;1378;p95">
            <a:extLst>
              <a:ext uri="{FF2B5EF4-FFF2-40B4-BE49-F238E27FC236}">
                <a16:creationId xmlns:a16="http://schemas.microsoft.com/office/drawing/2014/main" id="{16211E14-1C02-1BE1-972A-6F828283315C}"/>
              </a:ext>
            </a:extLst>
          </p:cNvPr>
          <p:cNvGrpSpPr/>
          <p:nvPr/>
        </p:nvGrpSpPr>
        <p:grpSpPr>
          <a:xfrm>
            <a:off x="3630010" y="3177089"/>
            <a:ext cx="1883980" cy="1360393"/>
            <a:chOff x="12744325" y="814046"/>
            <a:chExt cx="1299026" cy="938006"/>
          </a:xfrm>
        </p:grpSpPr>
        <p:grpSp>
          <p:nvGrpSpPr>
            <p:cNvPr id="1379" name="Google Shape;1379;p95">
              <a:extLst>
                <a:ext uri="{FF2B5EF4-FFF2-40B4-BE49-F238E27FC236}">
                  <a16:creationId xmlns:a16="http://schemas.microsoft.com/office/drawing/2014/main" id="{3C51493C-A7E7-4324-7177-4CB215629A46}"/>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1C237AEA-B2DD-B242-23A7-94705320F7C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E9779626-26D3-11A8-C1F7-CD6372C22C71}"/>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B68DED01-7F34-65AE-A62C-019BCB239FD7}"/>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E3E93DC7-D28B-4C73-22EC-6B0DD963FC06}"/>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6253A920-9320-47F3-9888-542354BDA01D}"/>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877352DC-28C9-7FE1-C3A9-9E295B349C93}"/>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EE94DF40-BB5F-6B7F-9406-255C03910ADB}"/>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sp>
        <p:nvSpPr>
          <p:cNvPr id="1387" name="Google Shape;1387;p95">
            <a:extLst>
              <a:ext uri="{FF2B5EF4-FFF2-40B4-BE49-F238E27FC236}">
                <a16:creationId xmlns:a16="http://schemas.microsoft.com/office/drawing/2014/main" id="{E0BAE4E6-F9A5-0FC2-6018-81A872D6C832}"/>
              </a:ext>
            </a:extLst>
          </p:cNvPr>
          <p:cNvSpPr/>
          <p:nvPr/>
        </p:nvSpPr>
        <p:spPr>
          <a:xfrm>
            <a:off x="-1841499" y="-954240"/>
            <a:ext cx="5311722" cy="5087329"/>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504255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95592A8C-4516-F923-9944-57D7D2C31E64}"/>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D865A0A1-C55C-3151-16D5-0779FCE001F0}"/>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ACFBE7D7-BEB3-9D2F-4A15-928E24E2A4EA}"/>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DAB10E80-AF44-F3B1-D10A-1C525A30561E}"/>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E192CE80-B071-C55C-A4C0-89DCC4E58A0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49</a:t>
            </a:fld>
            <a:endParaRPr dirty="0"/>
          </a:p>
        </p:txBody>
      </p:sp>
      <p:sp>
        <p:nvSpPr>
          <p:cNvPr id="6" name="Google Shape;460;p68">
            <a:extLst>
              <a:ext uri="{FF2B5EF4-FFF2-40B4-BE49-F238E27FC236}">
                <a16:creationId xmlns:a16="http://schemas.microsoft.com/office/drawing/2014/main" id="{59EA4529-85D0-91FC-BB82-9012500A30AD}"/>
              </a:ext>
            </a:extLst>
          </p:cNvPr>
          <p:cNvSpPr txBox="1"/>
          <p:nvPr/>
        </p:nvSpPr>
        <p:spPr>
          <a:xfrm>
            <a:off x="2186237" y="1454224"/>
            <a:ext cx="5755628" cy="2226214"/>
          </a:xfrm>
          <a:prstGeom prst="rect">
            <a:avLst/>
          </a:prstGeom>
          <a:noFill/>
          <a:ln>
            <a:noFill/>
          </a:ln>
        </p:spPr>
        <p:txBody>
          <a:bodyPr spcFirstLastPara="1" wrap="square" lIns="0" tIns="10124" rIns="0" bIns="0" anchor="t" anchorCtr="0">
            <a:spAutoFit/>
          </a:bodyPr>
          <a:lstStyle/>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Den personliga utvecklingscykeln är ett verktyg som utvecklats för att planera hur du </a:t>
            </a:r>
            <a:r>
              <a:rPr lang="sv-SE" sz="1600" dirty="0">
                <a:solidFill>
                  <a:schemeClr val="tx2">
                    <a:lumMod val="50000"/>
                  </a:schemeClr>
                </a:solidFill>
                <a:latin typeface="Calibri" panose="020F0502020204030204" pitchFamily="34" charset="0"/>
                <a:cs typeface="Calibri" panose="020F0502020204030204" pitchFamily="34" charset="0"/>
              </a:rPr>
              <a:t>kan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ta dina egna första och avsiktliga steg för att förbättra olika aspekter av ditt liv, oavsett om det är på ett professionellt, personligt eller känslomässigt plan.</a:t>
            </a:r>
          </a:p>
          <a:p>
            <a:pPr algn="l"/>
            <a:endParaRPr lang="sv-SE" sz="1600" dirty="0">
              <a:solidFill>
                <a:schemeClr val="tx2">
                  <a:lumMod val="50000"/>
                </a:schemeClr>
              </a:solidFill>
              <a:latin typeface="Calibri" panose="020F0502020204030204" pitchFamily="34" charset="0"/>
              <a:cs typeface="Calibri" panose="020F0502020204030204" pitchFamily="34" charset="0"/>
            </a:endParaRPr>
          </a:p>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Så, är du redo att ge dig ut på denna stärkande resa av självupptäckt och </a:t>
            </a:r>
            <a:r>
              <a:rPr lang="sv-SE" sz="1600" dirty="0">
                <a:solidFill>
                  <a:schemeClr val="tx2">
                    <a:lumMod val="50000"/>
                  </a:schemeClr>
                </a:solidFill>
                <a:latin typeface="Calibri" panose="020F0502020204030204" pitchFamily="34" charset="0"/>
                <a:cs typeface="Calibri" panose="020F0502020204030204" pitchFamily="34" charset="0"/>
              </a:rPr>
              <a:t>utveckling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7" name="Google Shape;594;p72">
            <a:extLst>
              <a:ext uri="{FF2B5EF4-FFF2-40B4-BE49-F238E27FC236}">
                <a16:creationId xmlns:a16="http://schemas.microsoft.com/office/drawing/2014/main" id="{E8281DEC-F410-AC42-0824-B58B89E5D5F4}"/>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8ECC4E"/>
                </a:solidFill>
              </a:rPr>
              <a:t>Nu när vi kanske vet vart vi är på väg... </a:t>
            </a:r>
            <a:br>
              <a:rPr lang="sv-SE" dirty="0">
                <a:solidFill>
                  <a:srgbClr val="8ECC4E"/>
                </a:solidFill>
              </a:rPr>
            </a:br>
            <a:r>
              <a:rPr lang="sv-SE" dirty="0">
                <a:solidFill>
                  <a:srgbClr val="8ECC4E"/>
                </a:solidFill>
              </a:rPr>
              <a:t>Hur tar vi oss dit?</a:t>
            </a:r>
          </a:p>
        </p:txBody>
      </p:sp>
      <p:grpSp>
        <p:nvGrpSpPr>
          <p:cNvPr id="36" name="Google Shape;260;p62">
            <a:extLst>
              <a:ext uri="{FF2B5EF4-FFF2-40B4-BE49-F238E27FC236}">
                <a16:creationId xmlns:a16="http://schemas.microsoft.com/office/drawing/2014/main" id="{573A20C2-BB6E-B8BA-B061-1757D5AA2C2B}"/>
              </a:ext>
            </a:extLst>
          </p:cNvPr>
          <p:cNvGrpSpPr/>
          <p:nvPr/>
        </p:nvGrpSpPr>
        <p:grpSpPr>
          <a:xfrm>
            <a:off x="263465" y="909804"/>
            <a:ext cx="1065986" cy="1120200"/>
            <a:chOff x="14597956" y="5536700"/>
            <a:chExt cx="1074543" cy="1196714"/>
          </a:xfrm>
        </p:grpSpPr>
        <p:grpSp>
          <p:nvGrpSpPr>
            <p:cNvPr id="37" name="Google Shape;261;p62">
              <a:extLst>
                <a:ext uri="{FF2B5EF4-FFF2-40B4-BE49-F238E27FC236}">
                  <a16:creationId xmlns:a16="http://schemas.microsoft.com/office/drawing/2014/main" id="{56ABCCE9-4A4C-DBAC-E736-8DC12F1CD002}"/>
                </a:ext>
              </a:extLst>
            </p:cNvPr>
            <p:cNvGrpSpPr/>
            <p:nvPr/>
          </p:nvGrpSpPr>
          <p:grpSpPr>
            <a:xfrm>
              <a:off x="14937980" y="5958682"/>
              <a:ext cx="402748" cy="402201"/>
              <a:chOff x="14937980" y="5958682"/>
              <a:chExt cx="402748" cy="402201"/>
            </a:xfrm>
          </p:grpSpPr>
          <p:sp>
            <p:nvSpPr>
              <p:cNvPr id="61" name="Google Shape;262;p62">
                <a:extLst>
                  <a:ext uri="{FF2B5EF4-FFF2-40B4-BE49-F238E27FC236}">
                    <a16:creationId xmlns:a16="http://schemas.microsoft.com/office/drawing/2014/main" id="{4442DB11-DFE3-301B-5F4D-401CD20ED694}"/>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62" name="Google Shape;263;p62">
                <a:extLst>
                  <a:ext uri="{FF2B5EF4-FFF2-40B4-BE49-F238E27FC236}">
                    <a16:creationId xmlns:a16="http://schemas.microsoft.com/office/drawing/2014/main" id="{8FBEEA2B-4467-4E44-2A5B-123B1F8581FB}"/>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63" name="Google Shape;264;p62">
                <a:extLst>
                  <a:ext uri="{FF2B5EF4-FFF2-40B4-BE49-F238E27FC236}">
                    <a16:creationId xmlns:a16="http://schemas.microsoft.com/office/drawing/2014/main" id="{D99247FE-A655-7E16-8D15-C161B0941FC5}"/>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6" name="Google Shape;265;p62">
                <a:extLst>
                  <a:ext uri="{FF2B5EF4-FFF2-40B4-BE49-F238E27FC236}">
                    <a16:creationId xmlns:a16="http://schemas.microsoft.com/office/drawing/2014/main" id="{2BACEE42-17D3-1AF7-9D86-F5433F1034CA}"/>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7" name="Google Shape;266;p62">
                <a:extLst>
                  <a:ext uri="{FF2B5EF4-FFF2-40B4-BE49-F238E27FC236}">
                    <a16:creationId xmlns:a16="http://schemas.microsoft.com/office/drawing/2014/main" id="{0D4AC5A9-C812-7735-0A81-E2AF1DB8E39F}"/>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8" name="Google Shape;267;p62">
                <a:extLst>
                  <a:ext uri="{FF2B5EF4-FFF2-40B4-BE49-F238E27FC236}">
                    <a16:creationId xmlns:a16="http://schemas.microsoft.com/office/drawing/2014/main" id="{54AD89B2-620B-9206-5C34-FCC0A80AD122}"/>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68;p62">
              <a:extLst>
                <a:ext uri="{FF2B5EF4-FFF2-40B4-BE49-F238E27FC236}">
                  <a16:creationId xmlns:a16="http://schemas.microsoft.com/office/drawing/2014/main" id="{FC78FC51-236B-31C8-7141-9AB1FC1E2E61}"/>
                </a:ext>
              </a:extLst>
            </p:cNvPr>
            <p:cNvGrpSpPr/>
            <p:nvPr/>
          </p:nvGrpSpPr>
          <p:grpSpPr>
            <a:xfrm>
              <a:off x="15031979" y="5536700"/>
              <a:ext cx="217988" cy="375827"/>
              <a:chOff x="15031979" y="5536700"/>
              <a:chExt cx="217988" cy="375827"/>
            </a:xfrm>
          </p:grpSpPr>
          <p:grpSp>
            <p:nvGrpSpPr>
              <p:cNvPr id="52" name="Google Shape;269;p62">
                <a:extLst>
                  <a:ext uri="{FF2B5EF4-FFF2-40B4-BE49-F238E27FC236}">
                    <a16:creationId xmlns:a16="http://schemas.microsoft.com/office/drawing/2014/main" id="{AAB1FE1A-8F57-A382-6CFA-A6B025CE2719}"/>
                  </a:ext>
                </a:extLst>
              </p:cNvPr>
              <p:cNvGrpSpPr/>
              <p:nvPr/>
            </p:nvGrpSpPr>
            <p:grpSpPr>
              <a:xfrm>
                <a:off x="15031979" y="5536700"/>
                <a:ext cx="217988" cy="375827"/>
                <a:chOff x="15031979" y="5536700"/>
                <a:chExt cx="217988" cy="375827"/>
              </a:xfrm>
            </p:grpSpPr>
            <p:sp>
              <p:nvSpPr>
                <p:cNvPr id="59" name="Google Shape;270;p62">
                  <a:extLst>
                    <a:ext uri="{FF2B5EF4-FFF2-40B4-BE49-F238E27FC236}">
                      <a16:creationId xmlns:a16="http://schemas.microsoft.com/office/drawing/2014/main" id="{5C48DC50-E192-D37E-339C-297917652607}"/>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0" name="Google Shape;271;p62">
                  <a:extLst>
                    <a:ext uri="{FF2B5EF4-FFF2-40B4-BE49-F238E27FC236}">
                      <a16:creationId xmlns:a16="http://schemas.microsoft.com/office/drawing/2014/main" id="{926FC496-D627-0FE0-3EF7-C9D13F76CE23}"/>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53" name="Google Shape;272;p62">
                <a:extLst>
                  <a:ext uri="{FF2B5EF4-FFF2-40B4-BE49-F238E27FC236}">
                    <a16:creationId xmlns:a16="http://schemas.microsoft.com/office/drawing/2014/main" id="{34846ACA-6AB9-D23A-7238-7FEC36194C34}"/>
                  </a:ext>
                </a:extLst>
              </p:cNvPr>
              <p:cNvGrpSpPr/>
              <p:nvPr/>
            </p:nvGrpSpPr>
            <p:grpSpPr>
              <a:xfrm>
                <a:off x="15065077" y="5648789"/>
                <a:ext cx="150204" cy="47802"/>
                <a:chOff x="15065077" y="5648789"/>
                <a:chExt cx="150204" cy="47802"/>
              </a:xfrm>
            </p:grpSpPr>
            <p:sp>
              <p:nvSpPr>
                <p:cNvPr id="57" name="Google Shape;273;p62">
                  <a:extLst>
                    <a:ext uri="{FF2B5EF4-FFF2-40B4-BE49-F238E27FC236}">
                      <a16:creationId xmlns:a16="http://schemas.microsoft.com/office/drawing/2014/main" id="{506E989A-80AB-A743-9E7C-BBCEE527191C}"/>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8" name="Google Shape;274;p62">
                  <a:extLst>
                    <a:ext uri="{FF2B5EF4-FFF2-40B4-BE49-F238E27FC236}">
                      <a16:creationId xmlns:a16="http://schemas.microsoft.com/office/drawing/2014/main" id="{81B33464-6655-A069-FD1B-BA0A8BB522FF}"/>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54" name="Google Shape;275;p62">
                <a:extLst>
                  <a:ext uri="{FF2B5EF4-FFF2-40B4-BE49-F238E27FC236}">
                    <a16:creationId xmlns:a16="http://schemas.microsoft.com/office/drawing/2014/main" id="{838E073A-35FC-0B54-23C6-445A07519DA8}"/>
                  </a:ext>
                </a:extLst>
              </p:cNvPr>
              <p:cNvGrpSpPr/>
              <p:nvPr/>
            </p:nvGrpSpPr>
            <p:grpSpPr>
              <a:xfrm>
                <a:off x="15033715" y="5731207"/>
                <a:ext cx="212928" cy="69231"/>
                <a:chOff x="15033715" y="5731207"/>
                <a:chExt cx="212928" cy="69231"/>
              </a:xfrm>
            </p:grpSpPr>
            <p:sp>
              <p:nvSpPr>
                <p:cNvPr id="55" name="Google Shape;276;p62">
                  <a:extLst>
                    <a:ext uri="{FF2B5EF4-FFF2-40B4-BE49-F238E27FC236}">
                      <a16:creationId xmlns:a16="http://schemas.microsoft.com/office/drawing/2014/main" id="{46C20E1C-5E4F-ADDA-6562-F79D653B5A14}"/>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6" name="Google Shape;277;p62">
                  <a:extLst>
                    <a:ext uri="{FF2B5EF4-FFF2-40B4-BE49-F238E27FC236}">
                      <a16:creationId xmlns:a16="http://schemas.microsoft.com/office/drawing/2014/main" id="{3E240F54-9B9B-D36E-A520-209078AFF4E4}"/>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39" name="Google Shape;278;p62">
              <a:extLst>
                <a:ext uri="{FF2B5EF4-FFF2-40B4-BE49-F238E27FC236}">
                  <a16:creationId xmlns:a16="http://schemas.microsoft.com/office/drawing/2014/main" id="{01ADB15D-5563-8D48-AC8C-1DDC1213948F}"/>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9;p62">
              <a:extLst>
                <a:ext uri="{FF2B5EF4-FFF2-40B4-BE49-F238E27FC236}">
                  <a16:creationId xmlns:a16="http://schemas.microsoft.com/office/drawing/2014/main" id="{51A77BB2-FDEF-07C8-2797-7069DA3DA4C0}"/>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1" name="Google Shape;280;p62">
              <a:extLst>
                <a:ext uri="{FF2B5EF4-FFF2-40B4-BE49-F238E27FC236}">
                  <a16:creationId xmlns:a16="http://schemas.microsoft.com/office/drawing/2014/main" id="{A0ACA34F-FC0C-D140-3F77-258370CFC54B}"/>
                </a:ext>
              </a:extLst>
            </p:cNvPr>
            <p:cNvGrpSpPr/>
            <p:nvPr/>
          </p:nvGrpSpPr>
          <p:grpSpPr>
            <a:xfrm>
              <a:off x="14597956" y="5994946"/>
              <a:ext cx="226132" cy="329673"/>
              <a:chOff x="14597956" y="5994946"/>
              <a:chExt cx="226132" cy="329673"/>
            </a:xfrm>
          </p:grpSpPr>
          <p:sp>
            <p:nvSpPr>
              <p:cNvPr id="50" name="Google Shape;281;p62">
                <a:extLst>
                  <a:ext uri="{FF2B5EF4-FFF2-40B4-BE49-F238E27FC236}">
                    <a16:creationId xmlns:a16="http://schemas.microsoft.com/office/drawing/2014/main" id="{D9C8A3B2-D306-22EE-6185-2EC233C9B764}"/>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1" name="Google Shape;282;p62">
                <a:extLst>
                  <a:ext uri="{FF2B5EF4-FFF2-40B4-BE49-F238E27FC236}">
                    <a16:creationId xmlns:a16="http://schemas.microsoft.com/office/drawing/2014/main" id="{82853849-6475-C696-1AB9-10D72A2B6C0D}"/>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42" name="Google Shape;283;p62">
              <a:extLst>
                <a:ext uri="{FF2B5EF4-FFF2-40B4-BE49-F238E27FC236}">
                  <a16:creationId xmlns:a16="http://schemas.microsoft.com/office/drawing/2014/main" id="{3A64418E-D339-E8EA-3BCE-F6897878866E}"/>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3" name="Google Shape;284;p62">
              <a:extLst>
                <a:ext uri="{FF2B5EF4-FFF2-40B4-BE49-F238E27FC236}">
                  <a16:creationId xmlns:a16="http://schemas.microsoft.com/office/drawing/2014/main" id="{A8DF8E41-1AAF-8035-5C3A-7C8599A1FEA4}"/>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85;p62">
              <a:extLst>
                <a:ext uri="{FF2B5EF4-FFF2-40B4-BE49-F238E27FC236}">
                  <a16:creationId xmlns:a16="http://schemas.microsoft.com/office/drawing/2014/main" id="{08EB794C-2F3C-04E2-3416-01B076B85845}"/>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5" name="Google Shape;286;p62">
              <a:extLst>
                <a:ext uri="{FF2B5EF4-FFF2-40B4-BE49-F238E27FC236}">
                  <a16:creationId xmlns:a16="http://schemas.microsoft.com/office/drawing/2014/main" id="{E3B670FF-B247-86F0-8FFE-4D44775A8DBC}"/>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87;p62">
              <a:extLst>
                <a:ext uri="{FF2B5EF4-FFF2-40B4-BE49-F238E27FC236}">
                  <a16:creationId xmlns:a16="http://schemas.microsoft.com/office/drawing/2014/main" id="{7C0EDD1F-0752-4F30-E7DF-CBAB9A111EB1}"/>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88;p62">
              <a:extLst>
                <a:ext uri="{FF2B5EF4-FFF2-40B4-BE49-F238E27FC236}">
                  <a16:creationId xmlns:a16="http://schemas.microsoft.com/office/drawing/2014/main" id="{4853DC12-550F-910C-BC53-D89757187119}"/>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89;p62">
              <a:extLst>
                <a:ext uri="{FF2B5EF4-FFF2-40B4-BE49-F238E27FC236}">
                  <a16:creationId xmlns:a16="http://schemas.microsoft.com/office/drawing/2014/main" id="{FCEBF711-9032-05B8-963B-5B2419DC707F}"/>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90;p62">
              <a:extLst>
                <a:ext uri="{FF2B5EF4-FFF2-40B4-BE49-F238E27FC236}">
                  <a16:creationId xmlns:a16="http://schemas.microsoft.com/office/drawing/2014/main" id="{A53EE1F3-827C-E15A-915E-1584FEBB196C}"/>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Tree>
    <p:extLst>
      <p:ext uri="{BB962C8B-B14F-4D97-AF65-F5344CB8AC3E}">
        <p14:creationId xmlns:p14="http://schemas.microsoft.com/office/powerpoint/2010/main" val="314820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a:t>
            </a:fld>
            <a:endParaRPr dirty="0"/>
          </a:p>
        </p:txBody>
      </p:sp>
      <p:sp>
        <p:nvSpPr>
          <p:cNvPr id="460" name="Google Shape;460;p68">
            <a:extLst>
              <a:ext uri="{FF2B5EF4-FFF2-40B4-BE49-F238E27FC236}">
                <a16:creationId xmlns:a16="http://schemas.microsoft.com/office/drawing/2014/main" id="{269A259D-0BAE-B98A-BA2C-841E48C70C31}"/>
              </a:ext>
            </a:extLst>
          </p:cNvPr>
          <p:cNvSpPr txBox="1"/>
          <p:nvPr/>
        </p:nvSpPr>
        <p:spPr>
          <a:xfrm>
            <a:off x="1089495" y="1207625"/>
            <a:ext cx="6965010" cy="3888464"/>
          </a:xfrm>
          <a:prstGeom prst="rect">
            <a:avLst/>
          </a:prstGeom>
          <a:noFill/>
          <a:ln>
            <a:noFill/>
          </a:ln>
        </p:spPr>
        <p:txBody>
          <a:bodyPr spcFirstLastPara="1" wrap="square" lIns="0" tIns="10124" rIns="0" bIns="0" anchor="t" anchorCtr="0">
            <a:spAutoFit/>
          </a:bodyPr>
          <a:lstStyle/>
          <a:p>
            <a:pPr algn="l"/>
            <a:r>
              <a:rPr lang="sv-SE" sz="1600" b="0" i="0" u="none" strike="noStrike" dirty="0">
                <a:solidFill>
                  <a:srgbClr val="000000"/>
                </a:solidFill>
                <a:effectLst/>
                <a:latin typeface="Calibri" panose="020F0502020204030204" pitchFamily="34" charset="0"/>
                <a:cs typeface="Calibri" panose="020F0502020204030204" pitchFamily="34" charset="0"/>
              </a:rPr>
              <a:t>I de kommande modulerna fokuserar vi på personlig utveckling, syfte och karriär, med särskild inriktning på ekoturism. Vi utforskar </a:t>
            </a:r>
            <a:r>
              <a:rPr lang="sv-SE" sz="1600" b="1" i="0" u="none" strike="noStrike" dirty="0">
                <a:solidFill>
                  <a:srgbClr val="000000"/>
                </a:solidFill>
                <a:effectLst/>
                <a:latin typeface="Calibri" panose="020F0502020204030204" pitchFamily="34" charset="0"/>
                <a:cs typeface="Calibri" panose="020F0502020204030204" pitchFamily="34" charset="0"/>
              </a:rPr>
              <a:t>Ikigai</a:t>
            </a:r>
            <a:r>
              <a:rPr lang="sv-SE" sz="1600" b="0" i="0" u="none" strike="noStrike" dirty="0">
                <a:solidFill>
                  <a:srgbClr val="000000"/>
                </a:solidFill>
                <a:effectLst/>
                <a:latin typeface="Calibri" panose="020F0502020204030204" pitchFamily="34" charset="0"/>
                <a:cs typeface="Calibri" panose="020F0502020204030204" pitchFamily="34" charset="0"/>
              </a:rPr>
              <a:t>, en japansk filosofi om att hitta mening och tillfredsställelse i livet, och hur den kan kopplas till dina intressen och karriärval.</a:t>
            </a:r>
          </a:p>
          <a:p>
            <a:pPr algn="l"/>
            <a:endParaRPr lang="sv-SE" sz="1600" b="0" i="0" u="none" strike="noStrike" dirty="0">
              <a:solidFill>
                <a:srgbClr val="000000"/>
              </a:solidFill>
              <a:effectLst/>
              <a:latin typeface="Calibri" panose="020F0502020204030204" pitchFamily="34" charset="0"/>
              <a:cs typeface="Calibri" panose="020F0502020204030204" pitchFamily="34" charset="0"/>
            </a:endParaRPr>
          </a:p>
          <a:p>
            <a:pPr algn="l"/>
            <a:r>
              <a:rPr lang="sv-SE" sz="1600" b="0" i="0" u="none" strike="noStrike" dirty="0">
                <a:solidFill>
                  <a:srgbClr val="000000"/>
                </a:solidFill>
                <a:effectLst/>
                <a:latin typeface="Calibri" panose="020F0502020204030204" pitchFamily="34" charset="0"/>
                <a:cs typeface="Calibri" panose="020F0502020204030204" pitchFamily="34" charset="0"/>
              </a:rPr>
              <a:t>Längs vägen tittar vi på </a:t>
            </a:r>
            <a:r>
              <a:rPr lang="sv-SE" sz="1600" b="1" i="0" u="none" strike="noStrike" dirty="0">
                <a:solidFill>
                  <a:srgbClr val="000000"/>
                </a:solidFill>
                <a:effectLst/>
                <a:latin typeface="Calibri" panose="020F0502020204030204" pitchFamily="34" charset="0"/>
                <a:cs typeface="Calibri" panose="020F0502020204030204" pitchFamily="34" charset="0"/>
              </a:rPr>
              <a:t>inre utvecklingsmål (IDG)</a:t>
            </a:r>
            <a:r>
              <a:rPr lang="sv-SE" sz="1600" b="0" i="0" u="none" strike="noStrike" dirty="0">
                <a:solidFill>
                  <a:srgbClr val="000000"/>
                </a:solidFill>
                <a:effectLst/>
                <a:latin typeface="Calibri" panose="020F0502020204030204" pitchFamily="34" charset="0"/>
                <a:cs typeface="Calibri" panose="020F0502020204030204" pitchFamily="34" charset="0"/>
              </a:rPr>
              <a:t> – viktiga egenskaper som mindfulness, samarbete och motståndskraft, som hjälper oss att navigera i en föränderlig värld.</a:t>
            </a:r>
          </a:p>
          <a:p>
            <a:pPr algn="l"/>
            <a:endParaRPr lang="sv-SE" sz="1600" b="0" i="0" u="none" strike="noStrike" dirty="0">
              <a:solidFill>
                <a:srgbClr val="000000"/>
              </a:solidFill>
              <a:effectLst/>
              <a:latin typeface="Calibri" panose="020F0502020204030204" pitchFamily="34" charset="0"/>
              <a:cs typeface="Calibri" panose="020F0502020204030204" pitchFamily="34" charset="0"/>
            </a:endParaRPr>
          </a:p>
          <a:p>
            <a:pPr algn="l"/>
            <a:r>
              <a:rPr lang="sv-SE" sz="1600" b="0" i="0" u="none" strike="noStrike" dirty="0">
                <a:solidFill>
                  <a:srgbClr val="000000"/>
                </a:solidFill>
                <a:effectLst/>
                <a:latin typeface="Calibri" panose="020F0502020204030204" pitchFamily="34" charset="0"/>
                <a:cs typeface="Calibri" panose="020F0502020204030204" pitchFamily="34" charset="0"/>
              </a:rPr>
              <a:t>Vi reflekterar också över de färdigheter som krävs för att lyckas inom ekoturism, ett område där hållbarhet, innovation och kulturell medvetenhet spelar en stor roll. Slutligen ser vi på hur du kan kombinera dina styrkor och värderingar för att skapa meningsfulla möjligheter för dig själv – och bidra till en bättre framtid för både människor och planeten.</a:t>
            </a:r>
          </a:p>
          <a:p>
            <a:pPr rtl="0"/>
            <a:br>
              <a:rPr lang="en-GB" sz="1401" dirty="0">
                <a:solidFill>
                  <a:schemeClr val="accent3"/>
                </a:solidFill>
              </a:rPr>
            </a:br>
            <a:endParaRPr lang="en-GB" sz="1401" dirty="0">
              <a:solidFill>
                <a:schemeClr val="accent3"/>
              </a:solidFill>
              <a:latin typeface="Calibri"/>
              <a:ea typeface="Calibri"/>
              <a:cs typeface="Calibri"/>
              <a:sym typeface="Calibri"/>
            </a:endParaRPr>
          </a:p>
        </p:txBody>
      </p:sp>
      <p:pic>
        <p:nvPicPr>
          <p:cNvPr id="8" name="Google Shape;362;p63">
            <a:extLst>
              <a:ext uri="{FF2B5EF4-FFF2-40B4-BE49-F238E27FC236}">
                <a16:creationId xmlns:a16="http://schemas.microsoft.com/office/drawing/2014/main" id="{E7C6E3FF-4672-C0ED-F16B-62F4878403FF}"/>
              </a:ext>
            </a:extLst>
          </p:cNvPr>
          <p:cNvPicPr preferRelativeResize="0"/>
          <p:nvPr/>
        </p:nvPicPr>
        <p:blipFill rotWithShape="1">
          <a:blip r:embed="rId3">
            <a:alphaModFix amt="70000"/>
          </a:blip>
          <a:srcRect/>
          <a:stretch/>
        </p:blipFill>
        <p:spPr>
          <a:xfrm>
            <a:off x="-579746" y="418110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6477969A-2A56-2079-7696-6F8C8C2A137A}"/>
              </a:ext>
            </a:extLst>
          </p:cNvPr>
          <p:cNvSpPr txBox="1">
            <a:spLocks/>
          </p:cNvSpPr>
          <p:nvPr/>
        </p:nvSpPr>
        <p:spPr>
          <a:xfrm>
            <a:off x="966420" y="488709"/>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FF9933"/>
                </a:solidFill>
              </a:rPr>
              <a:t>Innehåll</a:t>
            </a:r>
            <a:endParaRPr lang="sv-SE" dirty="0"/>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47A900E6-A2E2-89B1-2AEA-7E91F14A29C1}"/>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7A5B413-0A56-147B-5044-553DE7346C2D}"/>
              </a:ext>
            </a:extLst>
          </p:cNvPr>
          <p:cNvSpPr txBox="1"/>
          <p:nvPr/>
        </p:nvSpPr>
        <p:spPr>
          <a:xfrm>
            <a:off x="2740686" y="1057235"/>
            <a:ext cx="5138068"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Tydliggör mål</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Utveckla fokus och riktning</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Behåll din motivation – och ditt ansvar</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Sätt gränser och förbli flexibel och anpassningsbar</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För att öka ditt </a:t>
            </a:r>
            <a:r>
              <a:rPr lang="en-GB" sz="1600" dirty="0" err="1">
                <a:solidFill>
                  <a:schemeClr val="tx2">
                    <a:lumMod val="50000"/>
                  </a:schemeClr>
                </a:solidFill>
                <a:latin typeface="Calibri" panose="020F0502020204030204" pitchFamily="34" charset="0"/>
                <a:ea typeface="Calibri"/>
                <a:cs typeface="Calibri" panose="020F0502020204030204" pitchFamily="34" charset="0"/>
                <a:sym typeface="Calibri"/>
              </a:rPr>
              <a:t>självförtroende</a:t>
            </a: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 </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För att se till att du inkluderar aktiviteter som verkligen syftar till </a:t>
            </a:r>
            <a:r>
              <a:rPr lang="en-GB" sz="1600" dirty="0" err="1">
                <a:solidFill>
                  <a:schemeClr val="tx2">
                    <a:lumMod val="50000"/>
                  </a:schemeClr>
                </a:solidFill>
                <a:latin typeface="Calibri" panose="020F0502020204030204" pitchFamily="34" charset="0"/>
                <a:ea typeface="Calibri"/>
                <a:cs typeface="Calibri" panose="020F0502020204030204" pitchFamily="34" charset="0"/>
                <a:sym typeface="Calibri"/>
              </a:rPr>
              <a:t>personlig</a:t>
            </a: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 utveckling</a:t>
            </a:r>
          </a:p>
          <a:p>
            <a:pPr marL="285750" indent="-285750">
              <a:lnSpc>
                <a:spcPct val="150000"/>
              </a:lnSpc>
              <a:buClr>
                <a:srgbClr val="97C679"/>
              </a:buClr>
              <a:buSzPts val="1400"/>
              <a:buFont typeface="Wingdings" pitchFamily="2" charset="2"/>
              <a:buChar char="v"/>
            </a:pPr>
            <a:r>
              <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rPr>
              <a:t>Planera och genomföra - viktiga aspekter i livstillfredsställelse och uppfyllelse</a:t>
            </a:r>
          </a:p>
          <a:p>
            <a:pPr marL="285750" indent="-285750">
              <a:lnSpc>
                <a:spcPct val="150000"/>
              </a:lnSpc>
              <a:buClr>
                <a:srgbClr val="97C679"/>
              </a:buClr>
              <a:buSzPts val="1400"/>
              <a:buFont typeface="Arial" panose="020B0604020202020204" pitchFamily="34" charset="0"/>
              <a:buChar char="•"/>
            </a:pPr>
            <a:endPar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
        <p:nvSpPr>
          <p:cNvPr id="379" name="Google Shape;379;p64">
            <a:extLst>
              <a:ext uri="{FF2B5EF4-FFF2-40B4-BE49-F238E27FC236}">
                <a16:creationId xmlns:a16="http://schemas.microsoft.com/office/drawing/2014/main" id="{BFD9E98E-9CFE-5D0A-C1E2-D34092C9FC9D}"/>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B3362F33-5F42-B783-A702-61148D25D65B}"/>
              </a:ext>
            </a:extLst>
          </p:cNvPr>
          <p:cNvSpPr txBox="1">
            <a:spLocks noGrp="1"/>
          </p:cNvSpPr>
          <p:nvPr>
            <p:ph type="body" idx="2"/>
          </p:nvPr>
        </p:nvSpPr>
        <p:spPr>
          <a:xfrm>
            <a:off x="2656184" y="382723"/>
            <a:ext cx="5930032"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400" dirty="0"/>
              <a:t>Viktiga skäl att planera - innan du drar igång!</a:t>
            </a:r>
          </a:p>
        </p:txBody>
      </p:sp>
      <p:pic>
        <p:nvPicPr>
          <p:cNvPr id="382" name="Google Shape;382;p64">
            <a:extLst>
              <a:ext uri="{FF2B5EF4-FFF2-40B4-BE49-F238E27FC236}">
                <a16:creationId xmlns:a16="http://schemas.microsoft.com/office/drawing/2014/main" id="{BF05C103-28CB-9229-B76A-F46FBAB873FA}"/>
              </a:ext>
            </a:extLst>
          </p:cNvPr>
          <p:cNvPicPr preferRelativeResize="0"/>
          <p:nvPr/>
        </p:nvPicPr>
        <p:blipFill rotWithShape="1">
          <a:blip r:embed="rId3">
            <a:alphaModFix amt="70000"/>
          </a:blip>
          <a:srcRect/>
          <a:stretch/>
        </p:blipFill>
        <p:spPr>
          <a:xfrm flipH="1">
            <a:off x="6958085" y="304054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1392D55-1EA8-9584-7ED4-F650FF53CC0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50</a:t>
            </a:fld>
            <a:endParaRPr dirty="0"/>
          </a:p>
        </p:txBody>
      </p:sp>
      <p:sp>
        <p:nvSpPr>
          <p:cNvPr id="2" name="Google Shape;456;p68">
            <a:extLst>
              <a:ext uri="{FF2B5EF4-FFF2-40B4-BE49-F238E27FC236}">
                <a16:creationId xmlns:a16="http://schemas.microsoft.com/office/drawing/2014/main" id="{15CECA10-FBA3-003E-2716-79BD2DF60C67}"/>
              </a:ext>
            </a:extLst>
          </p:cNvPr>
          <p:cNvSpPr txBox="1">
            <a:spLocks noGrp="1"/>
          </p:cNvSpPr>
          <p:nvPr>
            <p:ph type="body" idx="1"/>
          </p:nvPr>
        </p:nvSpPr>
        <p:spPr>
          <a:xfrm>
            <a:off x="267629" y="1742425"/>
            <a:ext cx="2094420"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Planera din utvecklings</a:t>
            </a: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Cykel</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BEB5E3BE-27FB-D49C-3664-8DAF1F575A6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EC2A2CC5-25BB-A20C-5BAD-43BB9C1CEFA7}"/>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17281378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7B3A-248C-3078-7556-CBF8A87DF6B7}"/>
            </a:ext>
          </a:extLst>
        </p:cNvPr>
        <p:cNvGrpSpPr/>
        <p:nvPr/>
      </p:nvGrpSpPr>
      <p:grpSpPr>
        <a:xfrm>
          <a:off x="0" y="0"/>
          <a:ext cx="0" cy="0"/>
          <a:chOff x="0" y="0"/>
          <a:chExt cx="0" cy="0"/>
        </a:xfrm>
      </p:grpSpPr>
      <p:pic>
        <p:nvPicPr>
          <p:cNvPr id="5" name="Bildobjekt 4" descr="En bild som visar text, Teckensnitt, skärmbild&#10;&#10;AI-genererat innehåll kan vara felaktigt.">
            <a:extLst>
              <a:ext uri="{FF2B5EF4-FFF2-40B4-BE49-F238E27FC236}">
                <a16:creationId xmlns:a16="http://schemas.microsoft.com/office/drawing/2014/main" id="{DB35F6AA-66E1-369F-C2B4-E40914DE0977}"/>
              </a:ext>
            </a:extLst>
          </p:cNvPr>
          <p:cNvPicPr>
            <a:picLocks noChangeAspect="1"/>
          </p:cNvPicPr>
          <p:nvPr/>
        </p:nvPicPr>
        <p:blipFill>
          <a:blip r:embed="rId3"/>
          <a:stretch>
            <a:fillRect/>
          </a:stretch>
        </p:blipFill>
        <p:spPr>
          <a:xfrm>
            <a:off x="5261548" y="1251820"/>
            <a:ext cx="3338062" cy="3338062"/>
          </a:xfrm>
          <a:prstGeom prst="rect">
            <a:avLst/>
          </a:prstGeom>
        </p:spPr>
      </p:pic>
      <p:sp>
        <p:nvSpPr>
          <p:cNvPr id="2" name="Platshållare för text 1">
            <a:extLst>
              <a:ext uri="{FF2B5EF4-FFF2-40B4-BE49-F238E27FC236}">
                <a16:creationId xmlns:a16="http://schemas.microsoft.com/office/drawing/2014/main" id="{83D392A7-AD9E-2786-FC19-F1704639BB28}"/>
              </a:ext>
            </a:extLst>
          </p:cNvPr>
          <p:cNvSpPr>
            <a:spLocks noGrp="1"/>
          </p:cNvSpPr>
          <p:nvPr>
            <p:ph type="body" idx="1"/>
          </p:nvPr>
        </p:nvSpPr>
        <p:spPr>
          <a:xfrm>
            <a:off x="544390" y="1314676"/>
            <a:ext cx="5968953" cy="2577004"/>
          </a:xfrm>
        </p:spPr>
        <p:txBody>
          <a:bodyPr>
            <a:noAutofit/>
          </a:bodyPr>
          <a:lstStyle/>
          <a:p>
            <a:pPr algn="l"/>
            <a:r>
              <a:rPr lang="sv-SE" sz="1400" b="1" i="0" u="none" strike="noStrike" dirty="0">
                <a:solidFill>
                  <a:srgbClr val="000000"/>
                </a:solidFill>
                <a:effectLst/>
              </a:rPr>
              <a:t>Välkommen till övningen: Personlig tillväxt och utveckling</a:t>
            </a:r>
            <a:endParaRPr lang="sv-SE" sz="1400" b="0" i="0" u="none" strike="noStrike" dirty="0">
              <a:solidFill>
                <a:srgbClr val="000000"/>
              </a:solidFill>
              <a:effectLst/>
            </a:endParaRPr>
          </a:p>
          <a:p>
            <a:pPr algn="l"/>
            <a:r>
              <a:rPr lang="sv-SE" sz="1400" b="0" i="0" u="none" strike="noStrike" dirty="0">
                <a:solidFill>
                  <a:srgbClr val="000000"/>
                </a:solidFill>
                <a:effectLst/>
              </a:rPr>
              <a:t>Den här övningen hjälper dig att nå dina mål och utveckla din fulla </a:t>
            </a:r>
          </a:p>
          <a:p>
            <a:pPr algn="l"/>
            <a:r>
              <a:rPr lang="sv-SE" sz="1400" b="0" i="0" u="none" strike="noStrike" dirty="0">
                <a:solidFill>
                  <a:srgbClr val="000000"/>
                </a:solidFill>
                <a:effectLst/>
              </a:rPr>
              <a:t>potential. Du får följa en personlig utvecklingscykel där du:</a:t>
            </a:r>
          </a:p>
          <a:p>
            <a:pPr algn="l">
              <a:buFont typeface="Arial" panose="020B0604020202020204" pitchFamily="34" charset="0"/>
              <a:buChar char="•"/>
            </a:pPr>
            <a:r>
              <a:rPr lang="sv-SE" sz="1400" b="0" i="0" u="none" strike="noStrike" dirty="0">
                <a:solidFill>
                  <a:srgbClr val="000000"/>
                </a:solidFill>
                <a:effectLst/>
              </a:rPr>
              <a:t>Utvärderar dig själv och dina styrkor</a:t>
            </a:r>
          </a:p>
          <a:p>
            <a:pPr algn="l">
              <a:buFont typeface="Arial" panose="020B0604020202020204" pitchFamily="34" charset="0"/>
              <a:buChar char="•"/>
            </a:pPr>
            <a:r>
              <a:rPr lang="sv-SE" sz="1400" b="0" i="0" u="none" strike="noStrike" dirty="0">
                <a:solidFill>
                  <a:srgbClr val="000000"/>
                </a:solidFill>
                <a:effectLst/>
              </a:rPr>
              <a:t>Sätter mål</a:t>
            </a:r>
          </a:p>
          <a:p>
            <a:pPr algn="l">
              <a:buFont typeface="Arial" panose="020B0604020202020204" pitchFamily="34" charset="0"/>
              <a:buChar char="•"/>
            </a:pPr>
            <a:r>
              <a:rPr lang="sv-SE" sz="1400" b="0" i="0" u="none" strike="noStrike" dirty="0">
                <a:solidFill>
                  <a:srgbClr val="000000"/>
                </a:solidFill>
                <a:effectLst/>
              </a:rPr>
              <a:t>Planerar nästa steg</a:t>
            </a:r>
          </a:p>
          <a:p>
            <a:pPr algn="l">
              <a:buFont typeface="Arial" panose="020B0604020202020204" pitchFamily="34" charset="0"/>
              <a:buChar char="•"/>
            </a:pPr>
            <a:r>
              <a:rPr lang="sv-SE" sz="1400" b="0" i="0" u="none" strike="noStrike" dirty="0">
                <a:solidFill>
                  <a:srgbClr val="000000"/>
                </a:solidFill>
                <a:effectLst/>
              </a:rPr>
              <a:t>Reflekterar och anpassar dig</a:t>
            </a:r>
          </a:p>
          <a:p>
            <a:pPr algn="l">
              <a:buFont typeface="Arial" panose="020B0604020202020204" pitchFamily="34" charset="0"/>
              <a:buChar char="•"/>
            </a:pPr>
            <a:r>
              <a:rPr lang="sv-SE" sz="1400" b="0" i="0" u="none" strike="noStrike" dirty="0">
                <a:solidFill>
                  <a:srgbClr val="000000"/>
                </a:solidFill>
                <a:effectLst/>
              </a:rPr>
              <a:t>Firar framgångar</a:t>
            </a:r>
          </a:p>
          <a:p>
            <a:pPr algn="l">
              <a:buFont typeface="Arial" panose="020B0604020202020204" pitchFamily="34" charset="0"/>
              <a:buChar char="•"/>
            </a:pPr>
            <a:r>
              <a:rPr lang="sv-SE" sz="1400" b="0" i="0" u="none" strike="noStrike" dirty="0">
                <a:solidFill>
                  <a:srgbClr val="000000"/>
                </a:solidFill>
                <a:effectLst/>
              </a:rPr>
              <a:t>Förnyar din motivation</a:t>
            </a:r>
          </a:p>
          <a:p>
            <a:pPr algn="l">
              <a:buFont typeface="Arial" panose="020B0604020202020204" pitchFamily="34" charset="0"/>
              <a:buChar char="•"/>
            </a:pPr>
            <a:endParaRPr lang="sv-SE" sz="1400" b="0" i="0" u="none" strike="noStrike" dirty="0">
              <a:solidFill>
                <a:srgbClr val="000000"/>
              </a:solidFill>
              <a:effectLst/>
            </a:endParaRPr>
          </a:p>
          <a:p>
            <a:pPr algn="l"/>
            <a:r>
              <a:rPr lang="sv-SE" sz="1400" b="0" i="0" u="none" strike="noStrike" dirty="0">
                <a:solidFill>
                  <a:srgbClr val="000000"/>
                </a:solidFill>
                <a:effectLst/>
              </a:rPr>
              <a:t>För att göra det enklare har vi tagit fram en mall som hjälper dig </a:t>
            </a:r>
          </a:p>
          <a:p>
            <a:pPr algn="l"/>
            <a:r>
              <a:rPr lang="sv-SE" sz="1400" b="0" i="0" u="none" strike="noStrike" dirty="0">
                <a:solidFill>
                  <a:srgbClr val="000000"/>
                </a:solidFill>
                <a:effectLst/>
              </a:rPr>
              <a:t>att strukturera dina tankar och handlingar. Bläddra vidare för att </a:t>
            </a:r>
          </a:p>
          <a:p>
            <a:pPr algn="l"/>
            <a:r>
              <a:rPr lang="sv-SE" sz="1400" b="0" i="0" u="none" strike="noStrike" dirty="0">
                <a:solidFill>
                  <a:srgbClr val="000000"/>
                </a:solidFill>
                <a:effectLst/>
              </a:rPr>
              <a:t>komma igång!</a:t>
            </a:r>
          </a:p>
        </p:txBody>
      </p:sp>
      <p:sp>
        <p:nvSpPr>
          <p:cNvPr id="3" name="Platshållare för text 2">
            <a:extLst>
              <a:ext uri="{FF2B5EF4-FFF2-40B4-BE49-F238E27FC236}">
                <a16:creationId xmlns:a16="http://schemas.microsoft.com/office/drawing/2014/main" id="{3DAAE0A4-D08F-9F2D-0D93-3CBE08559E4D}"/>
              </a:ext>
            </a:extLst>
          </p:cNvPr>
          <p:cNvSpPr>
            <a:spLocks noGrp="1"/>
          </p:cNvSpPr>
          <p:nvPr>
            <p:ph type="body" idx="2"/>
          </p:nvPr>
        </p:nvSpPr>
        <p:spPr/>
        <p:txBody>
          <a:bodyPr/>
          <a:lstStyle/>
          <a:p>
            <a:r>
              <a:rPr lang="sv-SE" dirty="0"/>
              <a:t>Planera din personliga utvecklingscykel</a:t>
            </a:r>
          </a:p>
        </p:txBody>
      </p:sp>
    </p:spTree>
    <p:extLst>
      <p:ext uri="{BB962C8B-B14F-4D97-AF65-F5344CB8AC3E}">
        <p14:creationId xmlns:p14="http://schemas.microsoft.com/office/powerpoint/2010/main" val="10138459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81"/>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896" name="Google Shape;896;p8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899" name="Google Shape;899;p81"/>
          <p:cNvSpPr txBox="1"/>
          <p:nvPr/>
        </p:nvSpPr>
        <p:spPr>
          <a:xfrm>
            <a:off x="105754" y="4379338"/>
            <a:ext cx="170316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V.09</a:t>
            </a:r>
            <a:endParaRPr sz="1401" dirty="0"/>
          </a:p>
        </p:txBody>
      </p:sp>
      <p:sp>
        <p:nvSpPr>
          <p:cNvPr id="907" name="Google Shape;907;p81"/>
          <p:cNvSpPr txBox="1"/>
          <p:nvPr/>
        </p:nvSpPr>
        <p:spPr>
          <a:xfrm>
            <a:off x="5769620" y="1135328"/>
            <a:ext cx="1001300" cy="317299"/>
          </a:xfrm>
          <a:prstGeom prst="rect">
            <a:avLst/>
          </a:prstGeom>
          <a:noFill/>
          <a:ln>
            <a:noFill/>
          </a:ln>
        </p:spPr>
        <p:txBody>
          <a:bodyPr spcFirstLastPara="1" wrap="square" lIns="91426" tIns="45700" rIns="91426" bIns="45700" anchor="t" anchorCtr="0">
            <a:noAutofit/>
          </a:bodyPr>
          <a:lstStyle/>
          <a:p>
            <a:r>
              <a:rPr lang="it" sz="1200" b="1" dirty="0">
                <a:solidFill>
                  <a:srgbClr val="FF9933"/>
                </a:solidFill>
                <a:latin typeface="Calibri"/>
                <a:ea typeface="Calibri"/>
                <a:cs typeface="Calibri"/>
                <a:sym typeface="Calibri"/>
              </a:rPr>
              <a:t>Startdatum:</a:t>
            </a:r>
            <a:endParaRPr sz="1200" b="1" dirty="0">
              <a:solidFill>
                <a:srgbClr val="FF9933"/>
              </a:solidFill>
              <a:latin typeface="Calibri"/>
              <a:ea typeface="Calibri"/>
              <a:cs typeface="Calibri"/>
              <a:sym typeface="Calibri"/>
            </a:endParaRPr>
          </a:p>
        </p:txBody>
      </p:sp>
      <p:sp>
        <p:nvSpPr>
          <p:cNvPr id="919" name="Google Shape;919;p81"/>
          <p:cNvSpPr/>
          <p:nvPr/>
        </p:nvSpPr>
        <p:spPr>
          <a:xfrm>
            <a:off x="1001486" y="1197432"/>
            <a:ext cx="4155597" cy="51723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921" name="Google Shape;921;p81"/>
          <p:cNvSpPr/>
          <p:nvPr/>
        </p:nvSpPr>
        <p:spPr>
          <a:xfrm>
            <a:off x="987035" y="2653611"/>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grpSp>
        <p:nvGrpSpPr>
          <p:cNvPr id="926" name="Google Shape;926;p81"/>
          <p:cNvGrpSpPr/>
          <p:nvPr/>
        </p:nvGrpSpPr>
        <p:grpSpPr>
          <a:xfrm>
            <a:off x="365385" y="330508"/>
            <a:ext cx="756782" cy="705079"/>
            <a:chOff x="16392163" y="830616"/>
            <a:chExt cx="989004" cy="921436"/>
          </a:xfrm>
        </p:grpSpPr>
        <p:grpSp>
          <p:nvGrpSpPr>
            <p:cNvPr id="927" name="Google Shape;927;p81"/>
            <p:cNvGrpSpPr/>
            <p:nvPr/>
          </p:nvGrpSpPr>
          <p:grpSpPr>
            <a:xfrm>
              <a:off x="16489549" y="926221"/>
              <a:ext cx="729567" cy="728577"/>
              <a:chOff x="16489549" y="926221"/>
              <a:chExt cx="729567" cy="728577"/>
            </a:xfrm>
          </p:grpSpPr>
          <p:sp>
            <p:nvSpPr>
              <p:cNvPr id="928" name="Google Shape;928;p81"/>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29" name="Google Shape;929;p81"/>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0" name="Google Shape;930;p81"/>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1" name="Google Shape;931;p81"/>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2" name="Google Shape;932;p81"/>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3" name="Google Shape;933;p81"/>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934" name="Google Shape;934;p81"/>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dirty="0"/>
            </a:p>
          </p:txBody>
        </p:sp>
        <p:sp>
          <p:nvSpPr>
            <p:cNvPr id="935" name="Google Shape;935;p81"/>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6" name="Google Shape;936;p81"/>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7" name="Google Shape;937;p81"/>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938" name="Google Shape;938;p81"/>
          <p:cNvSpPr/>
          <p:nvPr/>
        </p:nvSpPr>
        <p:spPr>
          <a:xfrm flipV="1">
            <a:off x="1389784" y="280370"/>
            <a:ext cx="7492622" cy="91419"/>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939" name="Google Shape;939;p81"/>
          <p:cNvSpPr txBox="1"/>
          <p:nvPr/>
        </p:nvSpPr>
        <p:spPr>
          <a:xfrm>
            <a:off x="1414849" y="518242"/>
            <a:ext cx="6575410" cy="285017"/>
          </a:xfrm>
          <a:prstGeom prst="rect">
            <a:avLst/>
          </a:prstGeom>
          <a:noFill/>
          <a:ln>
            <a:noFill/>
          </a:ln>
        </p:spPr>
        <p:txBody>
          <a:bodyPr spcFirstLastPara="1" wrap="square" lIns="91426" tIns="45700" rIns="91426" bIns="45700" anchor="t" anchorCtr="0">
            <a:noAutofit/>
          </a:bodyPr>
          <a:lstStyle/>
          <a:p>
            <a:pPr>
              <a:lnSpc>
                <a:spcPct val="58823"/>
              </a:lnSpc>
            </a:pPr>
            <a:r>
              <a:rPr lang="sv-SE" sz="2400" b="1" dirty="0" err="1">
                <a:solidFill>
                  <a:srgbClr val="FF9933"/>
                </a:solidFill>
                <a:latin typeface="Calibri"/>
                <a:ea typeface="Calibri"/>
                <a:cs typeface="Calibri"/>
                <a:sym typeface="Calibri"/>
              </a:rPr>
              <a:t>Arbetsblad: Skapa din personliga utvecklingsplan</a:t>
            </a:r>
            <a:endParaRPr lang="sv-SE" sz="1800" dirty="0">
              <a:latin typeface="Calibri" panose="020F0502020204030204" pitchFamily="34" charset="0"/>
              <a:cs typeface="Calibri" panose="020F0502020204030204" pitchFamily="34" charset="0"/>
            </a:endParaRPr>
          </a:p>
        </p:txBody>
      </p:sp>
      <p:sp>
        <p:nvSpPr>
          <p:cNvPr id="940" name="Google Shape;940;p81"/>
          <p:cNvSpPr/>
          <p:nvPr/>
        </p:nvSpPr>
        <p:spPr>
          <a:xfrm flipV="1">
            <a:off x="1409981" y="795762"/>
            <a:ext cx="7472425" cy="91172"/>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2" name="Google Shape;921;p81">
            <a:extLst>
              <a:ext uri="{FF2B5EF4-FFF2-40B4-BE49-F238E27FC236}">
                <a16:creationId xmlns:a16="http://schemas.microsoft.com/office/drawing/2014/main" id="{D3D56D33-E079-23E4-6DBB-57429C16A1F8}"/>
              </a:ext>
            </a:extLst>
          </p:cNvPr>
          <p:cNvSpPr/>
          <p:nvPr/>
        </p:nvSpPr>
        <p:spPr>
          <a:xfrm>
            <a:off x="987037" y="1913817"/>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921;p81">
            <a:extLst>
              <a:ext uri="{FF2B5EF4-FFF2-40B4-BE49-F238E27FC236}">
                <a16:creationId xmlns:a16="http://schemas.microsoft.com/office/drawing/2014/main" id="{678295AA-2F45-0582-AE63-32D0671A9F25}"/>
              </a:ext>
            </a:extLst>
          </p:cNvPr>
          <p:cNvSpPr/>
          <p:nvPr/>
        </p:nvSpPr>
        <p:spPr>
          <a:xfrm>
            <a:off x="987036" y="3394731"/>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924;p81">
            <a:extLst>
              <a:ext uri="{FF2B5EF4-FFF2-40B4-BE49-F238E27FC236}">
                <a16:creationId xmlns:a16="http://schemas.microsoft.com/office/drawing/2014/main" id="{2DCEB01F-24DA-FFCB-6140-BA9EE7D73F3B}"/>
              </a:ext>
            </a:extLst>
          </p:cNvPr>
          <p:cNvSpPr txBox="1"/>
          <p:nvPr/>
        </p:nvSpPr>
        <p:spPr>
          <a:xfrm>
            <a:off x="1068310" y="1096948"/>
            <a:ext cx="2423593"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Målsättningar: Vad vill jag lära mig eller bli?</a:t>
            </a:r>
            <a:endParaRPr sz="900" dirty="0">
              <a:solidFill>
                <a:srgbClr val="6D6E71"/>
              </a:solidFill>
              <a:latin typeface="Calibri"/>
              <a:ea typeface="Calibri"/>
              <a:cs typeface="Calibri"/>
              <a:sym typeface="Calibri"/>
            </a:endParaRPr>
          </a:p>
        </p:txBody>
      </p:sp>
      <p:sp>
        <p:nvSpPr>
          <p:cNvPr id="925" name="Google Shape;925;p81"/>
          <p:cNvSpPr txBox="1"/>
          <p:nvPr/>
        </p:nvSpPr>
        <p:spPr>
          <a:xfrm>
            <a:off x="1068309" y="2524076"/>
            <a:ext cx="2423594" cy="21207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Kriterier: hur vet jag att jag har uppnått detta?</a:t>
            </a:r>
            <a:endParaRPr sz="1401" dirty="0"/>
          </a:p>
        </p:txBody>
      </p:sp>
      <p:sp>
        <p:nvSpPr>
          <p:cNvPr id="924" name="Google Shape;924;p81"/>
          <p:cNvSpPr txBox="1"/>
          <p:nvPr/>
        </p:nvSpPr>
        <p:spPr>
          <a:xfrm>
            <a:off x="1068309" y="1815528"/>
            <a:ext cx="2611062" cy="195522"/>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Åtgärder: vad måste jag göra för att komma dit?</a:t>
            </a:r>
            <a:endParaRPr sz="900" dirty="0">
              <a:solidFill>
                <a:srgbClr val="6D6E71"/>
              </a:solidFill>
              <a:latin typeface="Calibri"/>
              <a:ea typeface="Calibri"/>
              <a:cs typeface="Calibri"/>
              <a:sym typeface="Calibri"/>
            </a:endParaRPr>
          </a:p>
        </p:txBody>
      </p:sp>
      <p:sp>
        <p:nvSpPr>
          <p:cNvPr id="5" name="Google Shape;925;p81">
            <a:extLst>
              <a:ext uri="{FF2B5EF4-FFF2-40B4-BE49-F238E27FC236}">
                <a16:creationId xmlns:a16="http://schemas.microsoft.com/office/drawing/2014/main" id="{FE9EC474-E938-136A-31AB-0F79A1729C5E}"/>
              </a:ext>
            </a:extLst>
          </p:cNvPr>
          <p:cNvSpPr txBox="1"/>
          <p:nvPr/>
        </p:nvSpPr>
        <p:spPr>
          <a:xfrm>
            <a:off x="1092440" y="3291623"/>
            <a:ext cx="2221494" cy="184319"/>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Resurser: vilka resurser kan jag ta del av?</a:t>
            </a:r>
            <a:endParaRPr sz="1401" dirty="0"/>
          </a:p>
        </p:txBody>
      </p:sp>
      <p:sp>
        <p:nvSpPr>
          <p:cNvPr id="12" name="Google Shape;921;p81">
            <a:extLst>
              <a:ext uri="{FF2B5EF4-FFF2-40B4-BE49-F238E27FC236}">
                <a16:creationId xmlns:a16="http://schemas.microsoft.com/office/drawing/2014/main" id="{F0220B99-FD0E-13B7-4FE1-C8146AAA9144}"/>
              </a:ext>
            </a:extLst>
          </p:cNvPr>
          <p:cNvSpPr/>
          <p:nvPr/>
        </p:nvSpPr>
        <p:spPr>
          <a:xfrm>
            <a:off x="5157083" y="2653192"/>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3" name="Google Shape;921;p81">
            <a:extLst>
              <a:ext uri="{FF2B5EF4-FFF2-40B4-BE49-F238E27FC236}">
                <a16:creationId xmlns:a16="http://schemas.microsoft.com/office/drawing/2014/main" id="{65C10AAA-5BAF-1DCD-F9A5-AEA7562A8803}"/>
              </a:ext>
            </a:extLst>
          </p:cNvPr>
          <p:cNvSpPr/>
          <p:nvPr/>
        </p:nvSpPr>
        <p:spPr>
          <a:xfrm>
            <a:off x="5157085" y="1913398"/>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4" name="Google Shape;921;p81">
            <a:extLst>
              <a:ext uri="{FF2B5EF4-FFF2-40B4-BE49-F238E27FC236}">
                <a16:creationId xmlns:a16="http://schemas.microsoft.com/office/drawing/2014/main" id="{D9C9443F-8741-5C53-5E88-9ED3C35F36C8}"/>
              </a:ext>
            </a:extLst>
          </p:cNvPr>
          <p:cNvSpPr/>
          <p:nvPr/>
        </p:nvSpPr>
        <p:spPr>
          <a:xfrm>
            <a:off x="5157084" y="3394312"/>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5" name="Google Shape;925;p81">
            <a:extLst>
              <a:ext uri="{FF2B5EF4-FFF2-40B4-BE49-F238E27FC236}">
                <a16:creationId xmlns:a16="http://schemas.microsoft.com/office/drawing/2014/main" id="{A59A847A-BC55-FD5B-94CE-695A4C3604C9}"/>
              </a:ext>
            </a:extLst>
          </p:cNvPr>
          <p:cNvSpPr txBox="1"/>
          <p:nvPr/>
        </p:nvSpPr>
        <p:spPr>
          <a:xfrm>
            <a:off x="5234787" y="2523657"/>
            <a:ext cx="2069528" cy="158230"/>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Support: vilket stöd kommer jag att få?</a:t>
            </a:r>
            <a:endParaRPr sz="1401" dirty="0"/>
          </a:p>
        </p:txBody>
      </p:sp>
      <p:sp>
        <p:nvSpPr>
          <p:cNvPr id="16" name="Google Shape;924;p81">
            <a:extLst>
              <a:ext uri="{FF2B5EF4-FFF2-40B4-BE49-F238E27FC236}">
                <a16:creationId xmlns:a16="http://schemas.microsoft.com/office/drawing/2014/main" id="{A496CD19-B51B-0B21-D900-257360CD4BC7}"/>
              </a:ext>
            </a:extLst>
          </p:cNvPr>
          <p:cNvSpPr txBox="1"/>
          <p:nvPr/>
        </p:nvSpPr>
        <p:spPr>
          <a:xfrm>
            <a:off x="5234786" y="1815108"/>
            <a:ext cx="2755473"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Hinder: vad kan stå i vägen för att uppnå detta?</a:t>
            </a:r>
            <a:endParaRPr sz="900" dirty="0">
              <a:solidFill>
                <a:srgbClr val="6D6E71"/>
              </a:solidFill>
              <a:latin typeface="Calibri"/>
              <a:ea typeface="Calibri"/>
              <a:cs typeface="Calibri"/>
              <a:sym typeface="Calibri"/>
            </a:endParaRPr>
          </a:p>
        </p:txBody>
      </p:sp>
      <p:sp>
        <p:nvSpPr>
          <p:cNvPr id="17" name="Google Shape;925;p81">
            <a:extLst>
              <a:ext uri="{FF2B5EF4-FFF2-40B4-BE49-F238E27FC236}">
                <a16:creationId xmlns:a16="http://schemas.microsoft.com/office/drawing/2014/main" id="{1A3624FA-F250-59F9-C30E-E94F626B76DC}"/>
              </a:ext>
            </a:extLst>
          </p:cNvPr>
          <p:cNvSpPr txBox="1"/>
          <p:nvPr/>
        </p:nvSpPr>
        <p:spPr>
          <a:xfrm>
            <a:off x="5234787" y="3290504"/>
            <a:ext cx="1742956" cy="171215"/>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Recension: hur gick det för mig?</a:t>
            </a:r>
            <a:endParaRPr sz="1401" dirty="0"/>
          </a:p>
        </p:txBody>
      </p:sp>
      <p:sp>
        <p:nvSpPr>
          <p:cNvPr id="18" name="Google Shape;921;p81">
            <a:extLst>
              <a:ext uri="{FF2B5EF4-FFF2-40B4-BE49-F238E27FC236}">
                <a16:creationId xmlns:a16="http://schemas.microsoft.com/office/drawing/2014/main" id="{B106EF14-A239-A4F0-4BA1-27B5F92D5FBE}"/>
              </a:ext>
            </a:extLst>
          </p:cNvPr>
          <p:cNvSpPr/>
          <p:nvPr/>
        </p:nvSpPr>
        <p:spPr>
          <a:xfrm>
            <a:off x="6770921" y="11949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0" name="Google Shape;921;p81">
            <a:extLst>
              <a:ext uri="{FF2B5EF4-FFF2-40B4-BE49-F238E27FC236}">
                <a16:creationId xmlns:a16="http://schemas.microsoft.com/office/drawing/2014/main" id="{4205EEF1-EC05-6908-E13F-E639FEB017AD}"/>
              </a:ext>
            </a:extLst>
          </p:cNvPr>
          <p:cNvSpPr/>
          <p:nvPr/>
        </p:nvSpPr>
        <p:spPr>
          <a:xfrm>
            <a:off x="6770920" y="14995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1" name="Google Shape;907;p81">
            <a:extLst>
              <a:ext uri="{FF2B5EF4-FFF2-40B4-BE49-F238E27FC236}">
                <a16:creationId xmlns:a16="http://schemas.microsoft.com/office/drawing/2014/main" id="{F02353E4-C336-A192-A2C6-7F562677B45A}"/>
              </a:ext>
            </a:extLst>
          </p:cNvPr>
          <p:cNvSpPr txBox="1"/>
          <p:nvPr/>
        </p:nvSpPr>
        <p:spPr>
          <a:xfrm>
            <a:off x="5769620" y="1461192"/>
            <a:ext cx="1001300" cy="317299"/>
          </a:xfrm>
          <a:prstGeom prst="rect">
            <a:avLst/>
          </a:prstGeom>
          <a:noFill/>
          <a:ln>
            <a:noFill/>
          </a:ln>
        </p:spPr>
        <p:txBody>
          <a:bodyPr spcFirstLastPara="1" wrap="square" lIns="91426" tIns="45700" rIns="91426" bIns="45700" anchor="t" anchorCtr="0">
            <a:noAutofit/>
          </a:bodyPr>
          <a:lstStyle/>
          <a:p>
            <a:r>
              <a:rPr lang="it" sz="1200" b="1" dirty="0">
                <a:solidFill>
                  <a:srgbClr val="FF9933"/>
                </a:solidFill>
                <a:latin typeface="Calibri"/>
                <a:ea typeface="Calibri"/>
                <a:cs typeface="Calibri"/>
                <a:sym typeface="Calibri"/>
              </a:rPr>
              <a:t>Slutdatum:</a:t>
            </a:r>
            <a:endParaRPr sz="1200" b="1" dirty="0">
              <a:solidFill>
                <a:srgbClr val="FF9933"/>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AFDD8B8F-7D3E-1DB8-88ED-3C2FAE7D95EB}"/>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A816291-AAB7-7774-00B2-7C142DE16D03}"/>
              </a:ext>
            </a:extLst>
          </p:cNvPr>
          <p:cNvSpPr txBox="1"/>
          <p:nvPr/>
        </p:nvSpPr>
        <p:spPr>
          <a:xfrm>
            <a:off x="2740686" y="1057235"/>
            <a:ext cx="5138068" cy="3457320"/>
          </a:xfrm>
          <a:prstGeom prst="rect">
            <a:avLst/>
          </a:prstGeom>
          <a:noFill/>
          <a:ln>
            <a:noFill/>
          </a:ln>
        </p:spPr>
        <p:txBody>
          <a:bodyPr spcFirstLastPara="1" wrap="square" lIns="0" tIns="10124" rIns="0" bIns="0" anchor="t" anchorCtr="0">
            <a:spAutoFit/>
          </a:bodyPr>
          <a:lstStyle/>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Självutvärdering: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Reflektera över dina styrkor, svagheter, värderingar och ambitioner för att </a:t>
            </a:r>
            <a:r>
              <a:rPr lang="sv-SE" sz="1600" dirty="0">
                <a:solidFill>
                  <a:schemeClr val="tx2">
                    <a:lumMod val="50000"/>
                  </a:schemeClr>
                </a:solidFill>
                <a:latin typeface="Calibri" panose="020F0502020204030204" pitchFamily="34" charset="0"/>
                <a:cs typeface="Calibri" panose="020F0502020204030204" pitchFamily="34" charset="0"/>
              </a:rPr>
              <a:t>nå</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 klarhet. Använd din IKIGAI.</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Målsättning: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Sätt upp SMARTA-mål som är i linje med dina värderingar och ambitioner.</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Åtgärdsplanering: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Utveckla en detaljerad plan som identifierar resurser och strategier för att övervinna olika hinder längs vägen.</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Agera!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Ta konsekvent avsiktliga steg mot dina mål</a:t>
            </a:r>
            <a:r>
              <a:rPr lang="sv-SE" sz="1600" dirty="0">
                <a:solidFill>
                  <a:schemeClr val="tx2">
                    <a:lumMod val="50000"/>
                  </a:schemeClr>
                </a:solidFill>
                <a:latin typeface="Calibri" panose="020F0502020204030204" pitchFamily="34" charset="0"/>
                <a:cs typeface="Calibri" panose="020F0502020204030204" pitchFamily="34" charset="0"/>
              </a:rPr>
              <a:t> och</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 behåll ditt fokus.</a:t>
            </a:r>
          </a:p>
          <a:p>
            <a:pPr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46E30539-5DF2-7049-0E1E-5D61274C6F56}"/>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lang="sv-SE" sz="1051" dirty="0"/>
          </a:p>
        </p:txBody>
      </p:sp>
      <p:sp>
        <p:nvSpPr>
          <p:cNvPr id="381" name="Google Shape;381;p64">
            <a:extLst>
              <a:ext uri="{FF2B5EF4-FFF2-40B4-BE49-F238E27FC236}">
                <a16:creationId xmlns:a16="http://schemas.microsoft.com/office/drawing/2014/main" id="{47287E2D-2511-5E85-7BBD-4074A4F4DBFB}"/>
              </a:ext>
            </a:extLst>
          </p:cNvPr>
          <p:cNvSpPr txBox="1">
            <a:spLocks noGrp="1"/>
          </p:cNvSpPr>
          <p:nvPr>
            <p:ph type="body" idx="2"/>
          </p:nvPr>
        </p:nvSpPr>
        <p:spPr>
          <a:xfrm>
            <a:off x="264602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Rekommendationer</a:t>
            </a:r>
            <a:endParaRPr lang="sv-SE" dirty="0"/>
          </a:p>
        </p:txBody>
      </p:sp>
      <p:pic>
        <p:nvPicPr>
          <p:cNvPr id="382" name="Google Shape;382;p64">
            <a:extLst>
              <a:ext uri="{FF2B5EF4-FFF2-40B4-BE49-F238E27FC236}">
                <a16:creationId xmlns:a16="http://schemas.microsoft.com/office/drawing/2014/main" id="{61851939-3F7C-2775-A251-32BB6EEC182A}"/>
              </a:ext>
            </a:extLst>
          </p:cNvPr>
          <p:cNvPicPr preferRelativeResize="0"/>
          <p:nvPr/>
        </p:nvPicPr>
        <p:blipFill rotWithShape="1">
          <a:blip r:embed="rId3">
            <a:alphaModFix amt="70000"/>
          </a:blip>
          <a:srcRect/>
          <a:stretch/>
        </p:blipFill>
        <p:spPr>
          <a:xfrm flipH="1">
            <a:off x="7344704" y="3059255"/>
            <a:ext cx="2237324" cy="253049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1AF7B61-8C4B-A6DD-306E-33E9F4145D9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53</a:t>
            </a:fld>
            <a:endParaRPr dirty="0"/>
          </a:p>
        </p:txBody>
      </p:sp>
      <p:sp>
        <p:nvSpPr>
          <p:cNvPr id="4" name="Google Shape;456;p68">
            <a:extLst>
              <a:ext uri="{FF2B5EF4-FFF2-40B4-BE49-F238E27FC236}">
                <a16:creationId xmlns:a16="http://schemas.microsoft.com/office/drawing/2014/main" id="{3465D663-2E12-7B44-46B6-47BE2820A551}"/>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b="1" dirty="0">
                <a:solidFill>
                  <a:schemeClr val="lt1"/>
                </a:solidFill>
                <a:latin typeface="Calibri" panose="020F0502020204030204" pitchFamily="34" charset="0"/>
                <a:cs typeface="Calibri" panose="020F0502020204030204" pitchFamily="34" charset="0"/>
                <a:sym typeface="Calibri"/>
              </a:rPr>
              <a:t>Innan du börjar planera</a:t>
            </a:r>
            <a:endParaRPr lang="sv-SE" sz="3500" b="1" dirty="0">
              <a:solidFill>
                <a:schemeClr val="lt1"/>
              </a:solidFill>
              <a:latin typeface="Calibri"/>
              <a:ea typeface="Calibri"/>
              <a:cs typeface="Calibri"/>
              <a:sym typeface="Calibri"/>
            </a:endParaRPr>
          </a:p>
        </p:txBody>
      </p:sp>
      <p:cxnSp>
        <p:nvCxnSpPr>
          <p:cNvPr id="5" name="Google Shape;458;p68">
            <a:extLst>
              <a:ext uri="{FF2B5EF4-FFF2-40B4-BE49-F238E27FC236}">
                <a16:creationId xmlns:a16="http://schemas.microsoft.com/office/drawing/2014/main" id="{EA208667-6088-B76E-EAF6-760D5143AFD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 name="Google Shape;457;p68">
            <a:extLst>
              <a:ext uri="{FF2B5EF4-FFF2-40B4-BE49-F238E27FC236}">
                <a16:creationId xmlns:a16="http://schemas.microsoft.com/office/drawing/2014/main" id="{19E94153-35D9-B375-D59D-CF467B797F7A}"/>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36387707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80B7666-C728-6791-F6CB-F5D63EB8028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134A55D2-735B-39CD-7D55-2BEB91399179}"/>
              </a:ext>
            </a:extLst>
          </p:cNvPr>
          <p:cNvSpPr txBox="1"/>
          <p:nvPr/>
        </p:nvSpPr>
        <p:spPr>
          <a:xfrm>
            <a:off x="2740686" y="1057235"/>
            <a:ext cx="5138068" cy="2718657"/>
          </a:xfrm>
          <a:prstGeom prst="rect">
            <a:avLst/>
          </a:prstGeom>
          <a:noFill/>
          <a:ln>
            <a:noFill/>
          </a:ln>
        </p:spPr>
        <p:txBody>
          <a:bodyPr spcFirstLastPara="1" wrap="square" lIns="0" tIns="10124" rIns="0" bIns="0" anchor="t" anchorCtr="0">
            <a:spAutoFit/>
          </a:bodyPr>
          <a:lstStyle/>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Lärande och utveckling: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Sök hela tiden efter nya utvecklingsmöjligheter.</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Självreflektion: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Reflektera över dina framsteg, fira framgångar och lär dig av motgångar.</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Fira: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Uppmärksamma dina prestationer </a:t>
            </a:r>
            <a:r>
              <a:rPr lang="sv-SE" sz="1600" dirty="0">
                <a:solidFill>
                  <a:schemeClr val="tx2">
                    <a:lumMod val="50000"/>
                  </a:schemeClr>
                </a:solidFill>
                <a:latin typeface="Calibri" panose="020F0502020204030204" pitchFamily="34" charset="0"/>
                <a:cs typeface="Calibri" panose="020F0502020204030204" pitchFamily="34" charset="0"/>
              </a:rPr>
              <a:t>för att bibehålla motivationen. </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Förnyelse: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Omfamna </a:t>
            </a:r>
            <a:r>
              <a:rPr lang="sv-SE" sz="1600" dirty="0">
                <a:solidFill>
                  <a:schemeClr val="tx2">
                    <a:lumMod val="50000"/>
                  </a:schemeClr>
                </a:solidFill>
                <a:latin typeface="Calibri" panose="020F0502020204030204" pitchFamily="34" charset="0"/>
                <a:cs typeface="Calibri" panose="020F0502020204030204" pitchFamily="34" charset="0"/>
              </a:rPr>
              <a:t>alla former av utveckling</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 sätt upp nya mål och </a:t>
            </a:r>
            <a:r>
              <a:rPr lang="sv-SE" sz="1600" dirty="0">
                <a:solidFill>
                  <a:schemeClr val="tx2">
                    <a:lumMod val="50000"/>
                  </a:schemeClr>
                </a:solidFill>
                <a:latin typeface="Calibri" panose="020F0502020204030204" pitchFamily="34" charset="0"/>
                <a:cs typeface="Calibri" panose="020F0502020204030204" pitchFamily="34" charset="0"/>
              </a:rPr>
              <a:t>försök bibehålla ditt engagemang.</a:t>
            </a:r>
            <a:endParaRPr lang="sv-SE" sz="160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2B6DE5ED-B037-4835-D88B-9A224BD6E15E}"/>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3FF366EE-3104-2DBD-1DB7-3F373ECDA073}"/>
              </a:ext>
            </a:extLst>
          </p:cNvPr>
          <p:cNvSpPr txBox="1">
            <a:spLocks noGrp="1"/>
          </p:cNvSpPr>
          <p:nvPr>
            <p:ph type="body" idx="2"/>
          </p:nvPr>
        </p:nvSpPr>
        <p:spPr>
          <a:xfrm>
            <a:off x="266634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Fler rekommendationer</a:t>
            </a:r>
            <a:endParaRPr lang="sv-SE" sz="2000" dirty="0"/>
          </a:p>
        </p:txBody>
      </p:sp>
      <p:pic>
        <p:nvPicPr>
          <p:cNvPr id="382" name="Google Shape;382;p64">
            <a:extLst>
              <a:ext uri="{FF2B5EF4-FFF2-40B4-BE49-F238E27FC236}">
                <a16:creationId xmlns:a16="http://schemas.microsoft.com/office/drawing/2014/main" id="{9372977E-B759-CFF8-F0AC-2A7978B92FF0}"/>
              </a:ext>
            </a:extLst>
          </p:cNvPr>
          <p:cNvPicPr preferRelativeResize="0"/>
          <p:nvPr/>
        </p:nvPicPr>
        <p:blipFill rotWithShape="1">
          <a:blip r:embed="rId3">
            <a:alphaModFix amt="70000"/>
          </a:blip>
          <a:srcRect/>
          <a:stretch/>
        </p:blipFill>
        <p:spPr>
          <a:xfrm flipH="1">
            <a:off x="7059478" y="3012236"/>
            <a:ext cx="2666380" cy="271865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1741FDE-56C2-D4BB-A8FD-A2404F6D599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54</a:t>
            </a:fld>
            <a:endParaRPr dirty="0"/>
          </a:p>
        </p:txBody>
      </p:sp>
      <p:sp>
        <p:nvSpPr>
          <p:cNvPr id="2" name="Google Shape;456;p68">
            <a:extLst>
              <a:ext uri="{FF2B5EF4-FFF2-40B4-BE49-F238E27FC236}">
                <a16:creationId xmlns:a16="http://schemas.microsoft.com/office/drawing/2014/main" id="{1C600E80-9AEF-88C3-D273-A307A2758532}"/>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b="1" dirty="0">
                <a:solidFill>
                  <a:schemeClr val="lt1"/>
                </a:solidFill>
                <a:latin typeface="Calibri" panose="020F0502020204030204" pitchFamily="34" charset="0"/>
                <a:ea typeface="Calibri"/>
                <a:cs typeface="Calibri" panose="020F0502020204030204" pitchFamily="34" charset="0"/>
              </a:rPr>
              <a:t>Innan du börjar planera</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3D9C797D-2C9E-1008-CF73-C22B9E43497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5F80184E-89C6-47D5-E26B-5B5DB51B6D9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10242855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2A5318F-D78C-CB21-D2D1-77B8607BBC99}"/>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130D86-1202-7573-19F9-383D05126987}"/>
              </a:ext>
            </a:extLst>
          </p:cNvPr>
          <p:cNvSpPr txBox="1"/>
          <p:nvPr/>
        </p:nvSpPr>
        <p:spPr>
          <a:xfrm>
            <a:off x="2639506" y="1004452"/>
            <a:ext cx="5138068" cy="3211099"/>
          </a:xfrm>
          <a:prstGeom prst="rect">
            <a:avLst/>
          </a:prstGeom>
          <a:noFill/>
          <a:ln>
            <a:noFill/>
          </a:ln>
        </p:spPr>
        <p:txBody>
          <a:bodyPr spcFirstLastPara="1" wrap="square" lIns="0" tIns="10124" rIns="0" bIns="0" anchor="t" anchorCtr="0">
            <a:spAutoFit/>
          </a:bodyPr>
          <a:lstStyle/>
          <a:p>
            <a:pPr marL="457200" fontAlgn="base"/>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SMART-mål är ett ramverk som används för att skapa specifika, mätbara, uppnåeliga, relevanta och tidsbundna mål. Låt oss dela upp varje komponent: Målen ska vara tydliga och specifika och svara på</a:t>
            </a:r>
          </a:p>
          <a:p>
            <a:pPr marL="457200" fontAlgn="base"/>
            <a:endParaRPr lang="sv-SE" sz="1600" dirty="0">
              <a:solidFill>
                <a:schemeClr val="tx2">
                  <a:lumMod val="50000"/>
                </a:schemeClr>
              </a:solidFill>
              <a:latin typeface="Calibri" panose="020F0502020204030204" pitchFamily="34" charset="0"/>
              <a:cs typeface="Calibri" panose="020F0502020204030204" pitchFamily="34" charset="0"/>
            </a:endParaRPr>
          </a:p>
          <a:p>
            <a:pPr marL="457200" fontAlgn="base"/>
            <a:r>
              <a:rPr lang="sv-SE" sz="1600" b="1" dirty="0">
                <a:solidFill>
                  <a:schemeClr val="tx2">
                    <a:lumMod val="50000"/>
                  </a:schemeClr>
                </a:solidFill>
                <a:latin typeface="Calibri" panose="020F0502020204030204" pitchFamily="34" charset="0"/>
                <a:cs typeface="Calibri" panose="020F0502020204030204" pitchFamily="34" charset="0"/>
              </a:rPr>
              <a:t>Specifika: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frågorna: Vad exakt vill du uppnå? Varför är det viktigt? Vem är inblandad? Vilka resurser eller begränsningar är inblandade?</a:t>
            </a: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Mätbara: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Målen bör vara kvantifierbara, så att du kan spåra framsteg och avgöra när du har nått ditt mål. </a:t>
            </a:r>
            <a:r>
              <a:rPr lang="sv-SE" sz="1600" i="0" u="none" strike="noStrike" dirty="0" err="1">
                <a:solidFill>
                  <a:schemeClr val="tx2">
                    <a:lumMod val="50000"/>
                  </a:schemeClr>
                </a:solidFill>
                <a:effectLst/>
                <a:latin typeface="Calibri" panose="020F0502020204030204" pitchFamily="34" charset="0"/>
                <a:cs typeface="Calibri" panose="020F0502020204030204" pitchFamily="34" charset="0"/>
              </a:rPr>
              <a:t>Detta innebär att ställa frågor som: Hur mycket? Hur många? Hur vet jag när det är klart?</a:t>
            </a:r>
          </a:p>
        </p:txBody>
      </p:sp>
      <p:sp>
        <p:nvSpPr>
          <p:cNvPr id="379" name="Google Shape;379;p64">
            <a:extLst>
              <a:ext uri="{FF2B5EF4-FFF2-40B4-BE49-F238E27FC236}">
                <a16:creationId xmlns:a16="http://schemas.microsoft.com/office/drawing/2014/main" id="{C3EAD449-5A73-10AC-0305-15DC3C5DCCF5}"/>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553C8157-9956-38B4-D649-1B0BF5EFD22B}"/>
              </a:ext>
            </a:extLst>
          </p:cNvPr>
          <p:cNvSpPr txBox="1">
            <a:spLocks noGrp="1"/>
          </p:cNvSpPr>
          <p:nvPr>
            <p:ph type="body" idx="2"/>
          </p:nvPr>
        </p:nvSpPr>
        <p:spPr>
          <a:xfrm>
            <a:off x="2997697" y="383993"/>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a:t>SMARTA-mål – vad är de?</a:t>
            </a:r>
          </a:p>
        </p:txBody>
      </p:sp>
      <p:pic>
        <p:nvPicPr>
          <p:cNvPr id="382" name="Google Shape;382;p64">
            <a:extLst>
              <a:ext uri="{FF2B5EF4-FFF2-40B4-BE49-F238E27FC236}">
                <a16:creationId xmlns:a16="http://schemas.microsoft.com/office/drawing/2014/main" id="{DE765216-2AAA-A083-86E9-2A73762062F0}"/>
              </a:ext>
            </a:extLst>
          </p:cNvPr>
          <p:cNvPicPr preferRelativeResize="0"/>
          <p:nvPr/>
        </p:nvPicPr>
        <p:blipFill rotWithShape="1">
          <a:blip r:embed="rId3">
            <a:alphaModFix amt="70000"/>
          </a:blip>
          <a:srcRect/>
          <a:stretch/>
        </p:blipFill>
        <p:spPr>
          <a:xfrm flipH="1">
            <a:off x="7679410" y="3301139"/>
            <a:ext cx="2008658" cy="232126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BBE2E827-6B4D-B218-F00D-5AC8C984158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55</a:t>
            </a:fld>
            <a:endParaRPr dirty="0"/>
          </a:p>
        </p:txBody>
      </p:sp>
      <p:sp>
        <p:nvSpPr>
          <p:cNvPr id="2" name="Google Shape;456;p68">
            <a:extLst>
              <a:ext uri="{FF2B5EF4-FFF2-40B4-BE49-F238E27FC236}">
                <a16:creationId xmlns:a16="http://schemas.microsoft.com/office/drawing/2014/main" id="{311FA652-FB1F-FD17-1032-AF594A181A53}"/>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b="1" dirty="0">
                <a:solidFill>
                  <a:schemeClr val="lt1"/>
                </a:solidFill>
                <a:latin typeface="Calibri" panose="020F0502020204030204" pitchFamily="34" charset="0"/>
                <a:cs typeface="Calibri" panose="020F0502020204030204" pitchFamily="34" charset="0"/>
                <a:sym typeface="Calibri"/>
              </a:rPr>
              <a:t>Innan du börjar planera</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4AB21D1D-1163-DE4A-4064-63324AB41B1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739E71F7-D79A-8775-9C8E-3C980CF59539}"/>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32753097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64BDAB2-1FE5-562E-B793-801CEF689B0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79A3115-C424-B757-D03D-3D213745021C}"/>
              </a:ext>
            </a:extLst>
          </p:cNvPr>
          <p:cNvSpPr txBox="1"/>
          <p:nvPr/>
        </p:nvSpPr>
        <p:spPr>
          <a:xfrm>
            <a:off x="2689886" y="1057235"/>
            <a:ext cx="5138068" cy="3703542"/>
          </a:xfrm>
          <a:prstGeom prst="rect">
            <a:avLst/>
          </a:prstGeom>
          <a:noFill/>
          <a:ln>
            <a:noFill/>
          </a:ln>
        </p:spPr>
        <p:txBody>
          <a:bodyPr spcFirstLastPara="1" wrap="square" lIns="0" tIns="10124" rIns="0" bIns="0" anchor="t" anchorCtr="0">
            <a:spAutoFit/>
          </a:bodyPr>
          <a:lstStyle/>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Uppnåeliga: </a:t>
            </a:r>
            <a:r>
              <a:rPr lang="sv-SE" sz="1600" i="0" u="none" strike="noStrike" dirty="0" err="1">
                <a:solidFill>
                  <a:schemeClr val="tx2">
                    <a:lumMod val="50000"/>
                  </a:schemeClr>
                </a:solidFill>
                <a:effectLst/>
                <a:latin typeface="Calibri" panose="020F0502020204030204" pitchFamily="34" charset="0"/>
                <a:cs typeface="Calibri" panose="020F0502020204030204" pitchFamily="34" charset="0"/>
              </a:rPr>
              <a:t>Målen bör vara realistiska och uppnåeliga, med tanke på dina resurser, färdigheter och begränsningar. Du bör fråga dig själv: Är detta mål inom räckhåll för mig? Har jag de resurser som krävs för att uppnå det?</a:t>
            </a:r>
          </a:p>
          <a:p>
            <a:pPr marL="457200"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45720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Relevanta: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Målen ska vara relevanta och i linje med dina övergripande mål och värderingar. Fundera på om målet är värt besväret och om det stämmer överens med dina långsiktiga planer.</a:t>
            </a:r>
          </a:p>
          <a:p>
            <a:pPr marL="457200"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Tidsspecifika: </a:t>
            </a:r>
            <a:r>
              <a:rPr lang="sv-SE" sz="1600" i="0" u="none" strike="noStrike" dirty="0" err="1">
                <a:solidFill>
                  <a:schemeClr val="tx2">
                    <a:lumMod val="50000"/>
                  </a:schemeClr>
                </a:solidFill>
                <a:effectLst/>
                <a:latin typeface="Calibri" panose="020F0502020204030204" pitchFamily="34" charset="0"/>
                <a:cs typeface="Calibri" panose="020F0502020204030204" pitchFamily="34" charset="0"/>
              </a:rPr>
              <a:t>Målen bör ha en deadline eller tidsram, vilket ger en känsla av brådska och motivation. Du bör fastställa när målet kommer att uppnås och skapa en tidslinje för slutförande.</a:t>
            </a:r>
          </a:p>
        </p:txBody>
      </p:sp>
      <p:sp>
        <p:nvSpPr>
          <p:cNvPr id="379" name="Google Shape;379;p64">
            <a:extLst>
              <a:ext uri="{FF2B5EF4-FFF2-40B4-BE49-F238E27FC236}">
                <a16:creationId xmlns:a16="http://schemas.microsoft.com/office/drawing/2014/main" id="{81422E29-BC1C-984B-E9E1-807DC941767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9CD793B3-AD1E-8A2D-AA3A-7430CB7657E0}"/>
              </a:ext>
            </a:extLst>
          </p:cNvPr>
          <p:cNvSpPr txBox="1">
            <a:spLocks noGrp="1"/>
          </p:cNvSpPr>
          <p:nvPr>
            <p:ph type="body" idx="2"/>
          </p:nvPr>
        </p:nvSpPr>
        <p:spPr>
          <a:xfrm>
            <a:off x="3041688" y="382723"/>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a:t>SMART-mål – vad är de?</a:t>
            </a:r>
          </a:p>
        </p:txBody>
      </p:sp>
      <p:pic>
        <p:nvPicPr>
          <p:cNvPr id="382" name="Google Shape;382;p64">
            <a:extLst>
              <a:ext uri="{FF2B5EF4-FFF2-40B4-BE49-F238E27FC236}">
                <a16:creationId xmlns:a16="http://schemas.microsoft.com/office/drawing/2014/main" id="{0BFC6E7B-CCAA-47DC-07B7-0CE6AEC71FCA}"/>
              </a:ext>
            </a:extLst>
          </p:cNvPr>
          <p:cNvPicPr preferRelativeResize="0"/>
          <p:nvPr/>
        </p:nvPicPr>
        <p:blipFill rotWithShape="1">
          <a:blip r:embed="rId3">
            <a:alphaModFix amt="70000"/>
          </a:blip>
          <a:srcRect/>
          <a:stretch/>
        </p:blipFill>
        <p:spPr>
          <a:xfrm flipH="1">
            <a:off x="7728363" y="3264408"/>
            <a:ext cx="2424877" cy="246682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645C7D2-2959-3E98-438E-29D5E658033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56</a:t>
            </a:fld>
            <a:endParaRPr dirty="0"/>
          </a:p>
        </p:txBody>
      </p:sp>
      <p:sp>
        <p:nvSpPr>
          <p:cNvPr id="2" name="Google Shape;456;p68">
            <a:extLst>
              <a:ext uri="{FF2B5EF4-FFF2-40B4-BE49-F238E27FC236}">
                <a16:creationId xmlns:a16="http://schemas.microsoft.com/office/drawing/2014/main" id="{3D839466-2438-090D-56FF-7A842DB3E739}"/>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b="1" dirty="0">
                <a:solidFill>
                  <a:schemeClr val="lt1"/>
                </a:solidFill>
                <a:latin typeface="Calibri" panose="020F0502020204030204" pitchFamily="34" charset="0"/>
                <a:cs typeface="Calibri" panose="020F0502020204030204" pitchFamily="34" charset="0"/>
                <a:sym typeface="Calibri"/>
              </a:rPr>
              <a:t>Innan du börjar planera</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9A7B53A0-0CEF-99FE-F96C-4B79E9FAC69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53C1E088-C336-2969-4D18-B59E697438AE}"/>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Tree>
    <p:extLst>
      <p:ext uri="{BB962C8B-B14F-4D97-AF65-F5344CB8AC3E}">
        <p14:creationId xmlns:p14="http://schemas.microsoft.com/office/powerpoint/2010/main" val="33965164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descr="En bild som visar text, skärmbild, Teckensnitt, diagram&#10;&#10;AI-genererat innehåll kan vara felaktigt.">
            <a:extLst>
              <a:ext uri="{FF2B5EF4-FFF2-40B4-BE49-F238E27FC236}">
                <a16:creationId xmlns:a16="http://schemas.microsoft.com/office/drawing/2014/main" id="{B9A02F1B-986D-6B83-59DF-7271EFBBBC52}"/>
              </a:ext>
            </a:extLst>
          </p:cNvPr>
          <p:cNvPicPr>
            <a:picLocks noChangeAspect="1"/>
          </p:cNvPicPr>
          <p:nvPr/>
        </p:nvPicPr>
        <p:blipFill>
          <a:blip r:embed="rId3"/>
          <a:stretch>
            <a:fillRect/>
          </a:stretch>
        </p:blipFill>
        <p:spPr>
          <a:xfrm>
            <a:off x="701001" y="0"/>
            <a:ext cx="7278701" cy="5143500"/>
          </a:xfrm>
          <a:prstGeom prst="rect">
            <a:avLst/>
          </a:prstGeom>
        </p:spPr>
      </p:pic>
    </p:spTree>
    <p:extLst>
      <p:ext uri="{BB962C8B-B14F-4D97-AF65-F5344CB8AC3E}">
        <p14:creationId xmlns:p14="http://schemas.microsoft.com/office/powerpoint/2010/main" val="8954128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71F7C61-FCA2-3E70-6984-392ADC3B7933}"/>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55119183-4BAC-0FD7-BE42-B38B83D4DA5B}"/>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0A7DC5D4-46AD-29C9-EB8C-A65D2AB78C8E}"/>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348E0009-A9A9-1DA6-7369-2E1B71A506BA}"/>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6FC8E014-04EC-5117-4786-805652EDBF0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58</a:t>
            </a:fld>
            <a:endParaRPr dirty="0"/>
          </a:p>
        </p:txBody>
      </p:sp>
      <p:sp>
        <p:nvSpPr>
          <p:cNvPr id="6" name="Google Shape;460;p68">
            <a:extLst>
              <a:ext uri="{FF2B5EF4-FFF2-40B4-BE49-F238E27FC236}">
                <a16:creationId xmlns:a16="http://schemas.microsoft.com/office/drawing/2014/main" id="{2DF0F7CC-3AD9-3736-03CF-8AB480F1C9BC}"/>
              </a:ext>
            </a:extLst>
          </p:cNvPr>
          <p:cNvSpPr txBox="1"/>
          <p:nvPr/>
        </p:nvSpPr>
        <p:spPr>
          <a:xfrm>
            <a:off x="2186237" y="1454224"/>
            <a:ext cx="6483202" cy="1487550"/>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Genom att följa stegen och rekommendationerna som beskrivs på </a:t>
            </a:r>
            <a:r>
              <a:rPr lang="sv-SE" sz="1600" dirty="0">
                <a:solidFill>
                  <a:schemeClr val="tx2">
                    <a:lumMod val="50000"/>
                  </a:schemeClr>
                </a:solidFill>
                <a:latin typeface="Calibri" panose="020F0502020204030204" pitchFamily="34" charset="0"/>
                <a:cs typeface="Calibri" panose="020F0502020204030204" pitchFamily="34" charset="0"/>
              </a:rPr>
              <a:t>senaste sidorn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 bör du nu vara redo att börja fylla i din egen personliga utvecklingscykel. På följande sidor kommer du att bli ombedd att svara på frågor som hjälper dig att göra just det.</a:t>
            </a: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Nu kör vi!</a:t>
            </a:r>
          </a:p>
        </p:txBody>
      </p:sp>
      <p:sp>
        <p:nvSpPr>
          <p:cNvPr id="7" name="Google Shape;594;p72">
            <a:extLst>
              <a:ext uri="{FF2B5EF4-FFF2-40B4-BE49-F238E27FC236}">
                <a16:creationId xmlns:a16="http://schemas.microsoft.com/office/drawing/2014/main" id="{344A636A-6D27-E8A2-0309-FE816457AEC3}"/>
              </a:ext>
            </a:extLst>
          </p:cNvPr>
          <p:cNvSpPr txBox="1">
            <a:spLocks/>
          </p:cNvSpPr>
          <p:nvPr/>
        </p:nvSpPr>
        <p:spPr>
          <a:xfrm>
            <a:off x="2109733" y="603340"/>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FF9933"/>
                </a:solidFill>
              </a:rPr>
              <a:t>Låt oss sätta igång!</a:t>
            </a:r>
            <a:endParaRPr lang="sv-SE" dirty="0"/>
          </a:p>
        </p:txBody>
      </p:sp>
      <p:grpSp>
        <p:nvGrpSpPr>
          <p:cNvPr id="20" name="Google Shape;260;p62">
            <a:extLst>
              <a:ext uri="{FF2B5EF4-FFF2-40B4-BE49-F238E27FC236}">
                <a16:creationId xmlns:a16="http://schemas.microsoft.com/office/drawing/2014/main" id="{69CD5765-86B1-2E0A-BCC0-155E5E5045AD}"/>
              </a:ext>
            </a:extLst>
          </p:cNvPr>
          <p:cNvGrpSpPr/>
          <p:nvPr/>
        </p:nvGrpSpPr>
        <p:grpSpPr>
          <a:xfrm>
            <a:off x="263465" y="909804"/>
            <a:ext cx="1065986" cy="1120200"/>
            <a:chOff x="14597956" y="5536700"/>
            <a:chExt cx="1074543" cy="1196714"/>
          </a:xfrm>
        </p:grpSpPr>
        <p:grpSp>
          <p:nvGrpSpPr>
            <p:cNvPr id="21" name="Google Shape;261;p62">
              <a:extLst>
                <a:ext uri="{FF2B5EF4-FFF2-40B4-BE49-F238E27FC236}">
                  <a16:creationId xmlns:a16="http://schemas.microsoft.com/office/drawing/2014/main" id="{1DCE9895-4313-D07A-7863-5BFCF4BD02D3}"/>
                </a:ext>
              </a:extLst>
            </p:cNvPr>
            <p:cNvGrpSpPr/>
            <p:nvPr/>
          </p:nvGrpSpPr>
          <p:grpSpPr>
            <a:xfrm>
              <a:off x="14937980" y="5958682"/>
              <a:ext cx="402748" cy="402201"/>
              <a:chOff x="14937980" y="5958682"/>
              <a:chExt cx="402748" cy="402201"/>
            </a:xfrm>
          </p:grpSpPr>
          <p:sp>
            <p:nvSpPr>
              <p:cNvPr id="45" name="Google Shape;262;p62">
                <a:extLst>
                  <a:ext uri="{FF2B5EF4-FFF2-40B4-BE49-F238E27FC236}">
                    <a16:creationId xmlns:a16="http://schemas.microsoft.com/office/drawing/2014/main" id="{5EA07B52-C2C0-0356-B7E3-259980841AE6}"/>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63;p62">
                <a:extLst>
                  <a:ext uri="{FF2B5EF4-FFF2-40B4-BE49-F238E27FC236}">
                    <a16:creationId xmlns:a16="http://schemas.microsoft.com/office/drawing/2014/main" id="{4280F30E-A22A-7321-36DA-F1E577B88D97}"/>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64;p62">
                <a:extLst>
                  <a:ext uri="{FF2B5EF4-FFF2-40B4-BE49-F238E27FC236}">
                    <a16:creationId xmlns:a16="http://schemas.microsoft.com/office/drawing/2014/main" id="{71E298AE-0B95-E20A-8926-35557F90E6CC}"/>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65;p62">
                <a:extLst>
                  <a:ext uri="{FF2B5EF4-FFF2-40B4-BE49-F238E27FC236}">
                    <a16:creationId xmlns:a16="http://schemas.microsoft.com/office/drawing/2014/main" id="{61900AE5-EFAD-8551-E911-0498DB3FB7A1}"/>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66;p62">
                <a:extLst>
                  <a:ext uri="{FF2B5EF4-FFF2-40B4-BE49-F238E27FC236}">
                    <a16:creationId xmlns:a16="http://schemas.microsoft.com/office/drawing/2014/main" id="{E5C76ACE-16E1-23C9-4CC5-E9042CA3CBA1}"/>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267;p62">
                <a:extLst>
                  <a:ext uri="{FF2B5EF4-FFF2-40B4-BE49-F238E27FC236}">
                    <a16:creationId xmlns:a16="http://schemas.microsoft.com/office/drawing/2014/main" id="{E5E34251-ACED-3A5C-85AA-D785FB46DC67}"/>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2" name="Google Shape;268;p62">
              <a:extLst>
                <a:ext uri="{FF2B5EF4-FFF2-40B4-BE49-F238E27FC236}">
                  <a16:creationId xmlns:a16="http://schemas.microsoft.com/office/drawing/2014/main" id="{BA26E659-0D22-F417-87B7-0813F1CB05F7}"/>
                </a:ext>
              </a:extLst>
            </p:cNvPr>
            <p:cNvGrpSpPr/>
            <p:nvPr/>
          </p:nvGrpSpPr>
          <p:grpSpPr>
            <a:xfrm>
              <a:off x="15031979" y="5536700"/>
              <a:ext cx="217988" cy="375827"/>
              <a:chOff x="15031979" y="5536700"/>
              <a:chExt cx="217988" cy="375827"/>
            </a:xfrm>
          </p:grpSpPr>
          <p:grpSp>
            <p:nvGrpSpPr>
              <p:cNvPr id="36" name="Google Shape;269;p62">
                <a:extLst>
                  <a:ext uri="{FF2B5EF4-FFF2-40B4-BE49-F238E27FC236}">
                    <a16:creationId xmlns:a16="http://schemas.microsoft.com/office/drawing/2014/main" id="{FAB48244-D8CA-E3B7-10A5-DD51A865A7D5}"/>
                  </a:ext>
                </a:extLst>
              </p:cNvPr>
              <p:cNvGrpSpPr/>
              <p:nvPr/>
            </p:nvGrpSpPr>
            <p:grpSpPr>
              <a:xfrm>
                <a:off x="15031979" y="5536700"/>
                <a:ext cx="217988" cy="375827"/>
                <a:chOff x="15031979" y="5536700"/>
                <a:chExt cx="217988" cy="375827"/>
              </a:xfrm>
            </p:grpSpPr>
            <p:sp>
              <p:nvSpPr>
                <p:cNvPr id="43" name="Google Shape;270;p62">
                  <a:extLst>
                    <a:ext uri="{FF2B5EF4-FFF2-40B4-BE49-F238E27FC236}">
                      <a16:creationId xmlns:a16="http://schemas.microsoft.com/office/drawing/2014/main" id="{8E57716E-4423-A988-90B8-961AF59F3312}"/>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71;p62">
                  <a:extLst>
                    <a:ext uri="{FF2B5EF4-FFF2-40B4-BE49-F238E27FC236}">
                      <a16:creationId xmlns:a16="http://schemas.microsoft.com/office/drawing/2014/main" id="{9F9A19B9-AC61-B51C-06DE-22A99B050E25}"/>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7" name="Google Shape;272;p62">
                <a:extLst>
                  <a:ext uri="{FF2B5EF4-FFF2-40B4-BE49-F238E27FC236}">
                    <a16:creationId xmlns:a16="http://schemas.microsoft.com/office/drawing/2014/main" id="{63F8975A-9DB6-0F33-062D-625ED285DE31}"/>
                  </a:ext>
                </a:extLst>
              </p:cNvPr>
              <p:cNvGrpSpPr/>
              <p:nvPr/>
            </p:nvGrpSpPr>
            <p:grpSpPr>
              <a:xfrm>
                <a:off x="15065077" y="5648789"/>
                <a:ext cx="150204" cy="47802"/>
                <a:chOff x="15065077" y="5648789"/>
                <a:chExt cx="150204" cy="47802"/>
              </a:xfrm>
            </p:grpSpPr>
            <p:sp>
              <p:nvSpPr>
                <p:cNvPr id="41" name="Google Shape;273;p62">
                  <a:extLst>
                    <a:ext uri="{FF2B5EF4-FFF2-40B4-BE49-F238E27FC236}">
                      <a16:creationId xmlns:a16="http://schemas.microsoft.com/office/drawing/2014/main" id="{3357F91D-C36E-7A24-AD74-12299CB887FC}"/>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2" name="Google Shape;274;p62">
                  <a:extLst>
                    <a:ext uri="{FF2B5EF4-FFF2-40B4-BE49-F238E27FC236}">
                      <a16:creationId xmlns:a16="http://schemas.microsoft.com/office/drawing/2014/main" id="{9C10194C-80BF-09F7-911B-70B8A9B1C6A7}"/>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75;p62">
                <a:extLst>
                  <a:ext uri="{FF2B5EF4-FFF2-40B4-BE49-F238E27FC236}">
                    <a16:creationId xmlns:a16="http://schemas.microsoft.com/office/drawing/2014/main" id="{6F956CD6-1E69-894A-E69A-B2BDD95B8EB7}"/>
                  </a:ext>
                </a:extLst>
              </p:cNvPr>
              <p:cNvGrpSpPr/>
              <p:nvPr/>
            </p:nvGrpSpPr>
            <p:grpSpPr>
              <a:xfrm>
                <a:off x="15033715" y="5731207"/>
                <a:ext cx="212928" cy="69231"/>
                <a:chOff x="15033715" y="5731207"/>
                <a:chExt cx="212928" cy="69231"/>
              </a:xfrm>
            </p:grpSpPr>
            <p:sp>
              <p:nvSpPr>
                <p:cNvPr id="39" name="Google Shape;276;p62">
                  <a:extLst>
                    <a:ext uri="{FF2B5EF4-FFF2-40B4-BE49-F238E27FC236}">
                      <a16:creationId xmlns:a16="http://schemas.microsoft.com/office/drawing/2014/main" id="{6AB7D540-EBEB-7E0F-4030-D3179C7C8E7D}"/>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7;p62">
                  <a:extLst>
                    <a:ext uri="{FF2B5EF4-FFF2-40B4-BE49-F238E27FC236}">
                      <a16:creationId xmlns:a16="http://schemas.microsoft.com/office/drawing/2014/main" id="{CDC4B9CE-DF3F-312D-C833-3A03DA9A150B}"/>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3" name="Google Shape;278;p62">
              <a:extLst>
                <a:ext uri="{FF2B5EF4-FFF2-40B4-BE49-F238E27FC236}">
                  <a16:creationId xmlns:a16="http://schemas.microsoft.com/office/drawing/2014/main" id="{9B1A284E-3A1F-49E8-56FD-8BBC2C190CFD}"/>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 name="Google Shape;279;p62">
              <a:extLst>
                <a:ext uri="{FF2B5EF4-FFF2-40B4-BE49-F238E27FC236}">
                  <a16:creationId xmlns:a16="http://schemas.microsoft.com/office/drawing/2014/main" id="{9F60906D-A288-14CF-3CE7-418A1BDA02D2}"/>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 name="Google Shape;280;p62">
              <a:extLst>
                <a:ext uri="{FF2B5EF4-FFF2-40B4-BE49-F238E27FC236}">
                  <a16:creationId xmlns:a16="http://schemas.microsoft.com/office/drawing/2014/main" id="{0F17E901-821E-30F2-FB1A-9263446E3564}"/>
                </a:ext>
              </a:extLst>
            </p:cNvPr>
            <p:cNvGrpSpPr/>
            <p:nvPr/>
          </p:nvGrpSpPr>
          <p:grpSpPr>
            <a:xfrm>
              <a:off x="14597956" y="5994946"/>
              <a:ext cx="226132" cy="329673"/>
              <a:chOff x="14597956" y="5994946"/>
              <a:chExt cx="226132" cy="329673"/>
            </a:xfrm>
          </p:grpSpPr>
          <p:sp>
            <p:nvSpPr>
              <p:cNvPr id="34" name="Google Shape;281;p62">
                <a:extLst>
                  <a:ext uri="{FF2B5EF4-FFF2-40B4-BE49-F238E27FC236}">
                    <a16:creationId xmlns:a16="http://schemas.microsoft.com/office/drawing/2014/main" id="{FBC5C760-3DF3-059D-C97F-56E054B5FC6A}"/>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35" name="Google Shape;282;p62">
                <a:extLst>
                  <a:ext uri="{FF2B5EF4-FFF2-40B4-BE49-F238E27FC236}">
                    <a16:creationId xmlns:a16="http://schemas.microsoft.com/office/drawing/2014/main" id="{CD966DB2-9531-B0D5-6B39-406D7CC0BA17}"/>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6" name="Google Shape;283;p62">
              <a:extLst>
                <a:ext uri="{FF2B5EF4-FFF2-40B4-BE49-F238E27FC236}">
                  <a16:creationId xmlns:a16="http://schemas.microsoft.com/office/drawing/2014/main" id="{D8131F62-187A-3A2A-B2B9-8984B5A4FE05}"/>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 name="Google Shape;284;p62">
              <a:extLst>
                <a:ext uri="{FF2B5EF4-FFF2-40B4-BE49-F238E27FC236}">
                  <a16:creationId xmlns:a16="http://schemas.microsoft.com/office/drawing/2014/main" id="{7A0F1347-5976-FD9E-17C7-348803A124C0}"/>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 name="Google Shape;285;p62">
              <a:extLst>
                <a:ext uri="{FF2B5EF4-FFF2-40B4-BE49-F238E27FC236}">
                  <a16:creationId xmlns:a16="http://schemas.microsoft.com/office/drawing/2014/main" id="{546D3609-FABA-3434-93AB-07911D251AD7}"/>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 name="Google Shape;286;p62">
              <a:extLst>
                <a:ext uri="{FF2B5EF4-FFF2-40B4-BE49-F238E27FC236}">
                  <a16:creationId xmlns:a16="http://schemas.microsoft.com/office/drawing/2014/main" id="{F9EC2A91-A205-6325-6CCE-918A2666962B}"/>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0" name="Google Shape;287;p62">
              <a:extLst>
                <a:ext uri="{FF2B5EF4-FFF2-40B4-BE49-F238E27FC236}">
                  <a16:creationId xmlns:a16="http://schemas.microsoft.com/office/drawing/2014/main" id="{9498417E-CFF2-2B4A-96C7-96B1AA124DEC}"/>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1" name="Google Shape;288;p62">
              <a:extLst>
                <a:ext uri="{FF2B5EF4-FFF2-40B4-BE49-F238E27FC236}">
                  <a16:creationId xmlns:a16="http://schemas.microsoft.com/office/drawing/2014/main" id="{81AC3323-B9C3-5D27-24AE-804E1720658D}"/>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2" name="Google Shape;289;p62">
              <a:extLst>
                <a:ext uri="{FF2B5EF4-FFF2-40B4-BE49-F238E27FC236}">
                  <a16:creationId xmlns:a16="http://schemas.microsoft.com/office/drawing/2014/main" id="{2E9AE291-90C3-55A6-3CFD-C6CED7414613}"/>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3" name="Google Shape;290;p62">
              <a:extLst>
                <a:ext uri="{FF2B5EF4-FFF2-40B4-BE49-F238E27FC236}">
                  <a16:creationId xmlns:a16="http://schemas.microsoft.com/office/drawing/2014/main" id="{06DA2BD4-9D7C-418B-EFE1-A934D6D16DF2}"/>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Tree>
    <p:extLst>
      <p:ext uri="{BB962C8B-B14F-4D97-AF65-F5344CB8AC3E}">
        <p14:creationId xmlns:p14="http://schemas.microsoft.com/office/powerpoint/2010/main" val="2904315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D6B998E-A640-E8DF-E077-873E177AFE98}"/>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87EC717B-F3A5-C0B0-59EB-86DF1981A0C3}"/>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31689BD-3393-4E6E-192E-FFFDC42558F6}"/>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E12BB325-952C-A72E-1E5F-0170E71809D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FB6E04CD-088C-AD20-7C92-BC4A66564CAF}"/>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5637934-80B9-BD42-2B9E-931F4B95EAC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C5401D8-78AA-942D-3C17-59ABC2595AA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42EB01D-D537-DA90-1459-7DD2B9F1271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7C23981B-F87E-E6CE-1756-5726DF2039F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A60747E-BD7F-36E5-0BA1-33ADE052966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BC97CA5-4931-E977-9DE8-B1175AF0C21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2D07E168-662A-FA81-6CFA-ED3462F8580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FF0B35E3-2B20-A1F6-B430-31E58B89B880}"/>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703D112-7D5E-E7D7-1F4A-B9A45B9ECAC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CE77E54-3281-B914-5052-E3860A1D22E3}"/>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B12E1F01-3A04-4DF1-4B5A-089C35CC7A3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E0D70AB2-F944-A620-2503-0154BCBD493B}"/>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0F3ADE7C-791F-0309-6C68-59A68418F22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CB83611F-9A5C-CE7F-3177-308A107CEB1F}"/>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(1)</a:t>
            </a:r>
            <a:endParaRPr lang="sv-SE" sz="1600" b="0" dirty="0">
              <a:solidFill>
                <a:schemeClr val="tx2">
                  <a:lumMod val="50000"/>
                </a:schemeClr>
              </a:solidFill>
            </a:endParaRPr>
          </a:p>
        </p:txBody>
      </p:sp>
      <p:sp>
        <p:nvSpPr>
          <p:cNvPr id="2" name="Google Shape;526;p70">
            <a:extLst>
              <a:ext uri="{FF2B5EF4-FFF2-40B4-BE49-F238E27FC236}">
                <a16:creationId xmlns:a16="http://schemas.microsoft.com/office/drawing/2014/main" id="{4F0F6C92-1B82-ACA0-721D-E3B39E1BB8C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5E2F4501-C99D-6C30-3F97-A4619BD241E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2D09EB13-5939-D150-1E09-91327074CEE0}"/>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73E370AE-98A2-7BAD-0947-353E4C6AE5F3}"/>
              </a:ext>
            </a:extLst>
          </p:cNvPr>
          <p:cNvSpPr txBox="1"/>
          <p:nvPr/>
        </p:nvSpPr>
        <p:spPr>
          <a:xfrm>
            <a:off x="105754" y="4379339"/>
            <a:ext cx="1504385"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V.10</a:t>
            </a:r>
            <a:endParaRPr sz="1401" dirty="0"/>
          </a:p>
        </p:txBody>
      </p:sp>
      <p:sp>
        <p:nvSpPr>
          <p:cNvPr id="7" name="textruta 6">
            <a:extLst>
              <a:ext uri="{FF2B5EF4-FFF2-40B4-BE49-F238E27FC236}">
                <a16:creationId xmlns:a16="http://schemas.microsoft.com/office/drawing/2014/main" id="{C83946CF-CCBC-A139-7AC3-DDF4ADF4B7E4}"/>
              </a:ext>
            </a:extLst>
          </p:cNvPr>
          <p:cNvSpPr txBox="1"/>
          <p:nvPr/>
        </p:nvSpPr>
        <p:spPr>
          <a:xfrm>
            <a:off x="1501815" y="895992"/>
            <a:ext cx="2468430" cy="500137"/>
          </a:xfrm>
          <a:prstGeom prst="rect">
            <a:avLst/>
          </a:prstGeom>
          <a:noFill/>
        </p:spPr>
        <p:txBody>
          <a:bodyPr wrap="square" rtlCol="0">
            <a:spAutoFit/>
          </a:bodyPr>
          <a:lstStyle/>
          <a:p>
            <a:r>
              <a:rPr lang="sv-SE" sz="1600" b="1" dirty="0">
                <a:solidFill>
                  <a:srgbClr val="6D6E71"/>
                </a:solidFill>
              </a:rPr>
              <a:t>1. Självutvärdering:</a:t>
            </a:r>
            <a:endParaRPr lang="sv-SE" sz="1600" dirty="0">
              <a:solidFill>
                <a:srgbClr val="6D6E71"/>
              </a:solidFill>
            </a:endParaRPr>
          </a:p>
          <a:p>
            <a:endParaRPr lang="en-GB" sz="1050" dirty="0"/>
          </a:p>
        </p:txBody>
      </p:sp>
      <p:sp>
        <p:nvSpPr>
          <p:cNvPr id="12" name="Rektangel med rundade hörn 11">
            <a:extLst>
              <a:ext uri="{FF2B5EF4-FFF2-40B4-BE49-F238E27FC236}">
                <a16:creationId xmlns:a16="http://schemas.microsoft.com/office/drawing/2014/main" id="{BEE30DD1-FD0B-7AD3-DD15-FC88D1B3868A}"/>
              </a:ext>
            </a:extLst>
          </p:cNvPr>
          <p:cNvSpPr/>
          <p:nvPr/>
        </p:nvSpPr>
        <p:spPr>
          <a:xfrm>
            <a:off x="1533792" y="1244235"/>
            <a:ext cx="3070185" cy="1361464"/>
          </a:xfrm>
          <a:prstGeom prst="roundRect">
            <a:avLst/>
          </a:prstGeom>
          <a:solidFill>
            <a:schemeClr val="accent4">
              <a:lumMod val="20000"/>
              <a:lumOff val="80000"/>
              <a:alpha val="39925"/>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dirty="0"/>
          </a:p>
        </p:txBody>
      </p:sp>
      <p:sp>
        <p:nvSpPr>
          <p:cNvPr id="13" name="Rektangel med rundade hörn 12">
            <a:extLst>
              <a:ext uri="{FF2B5EF4-FFF2-40B4-BE49-F238E27FC236}">
                <a16:creationId xmlns:a16="http://schemas.microsoft.com/office/drawing/2014/main" id="{6016ABBF-777B-7409-E3A8-C3A6D73F7E46}"/>
              </a:ext>
            </a:extLst>
          </p:cNvPr>
          <p:cNvSpPr/>
          <p:nvPr/>
        </p:nvSpPr>
        <p:spPr>
          <a:xfrm>
            <a:off x="4635954" y="1268950"/>
            <a:ext cx="3146651" cy="1361464"/>
          </a:xfrm>
          <a:prstGeom prst="roundRect">
            <a:avLst/>
          </a:prstGeom>
          <a:solidFill>
            <a:schemeClr val="accent5">
              <a:lumMod val="20000"/>
              <a:lumOff val="80000"/>
              <a:alpha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4" name="Rektangel med rundade hörn 13">
            <a:extLst>
              <a:ext uri="{FF2B5EF4-FFF2-40B4-BE49-F238E27FC236}">
                <a16:creationId xmlns:a16="http://schemas.microsoft.com/office/drawing/2014/main" id="{520B15DD-1CC4-C3D8-2FA3-FE6154C27BA4}"/>
              </a:ext>
            </a:extLst>
          </p:cNvPr>
          <p:cNvSpPr/>
          <p:nvPr/>
        </p:nvSpPr>
        <p:spPr>
          <a:xfrm>
            <a:off x="1565769" y="2625316"/>
            <a:ext cx="3006231" cy="1431773"/>
          </a:xfrm>
          <a:prstGeom prst="roundRect">
            <a:avLst/>
          </a:prstGeom>
          <a:solidFill>
            <a:schemeClr val="accent2">
              <a:lumMod val="20000"/>
              <a:lumOff val="80000"/>
              <a:alpha val="40075"/>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5" name="Rektangel med rundade hörn 14">
            <a:extLst>
              <a:ext uri="{FF2B5EF4-FFF2-40B4-BE49-F238E27FC236}">
                <a16:creationId xmlns:a16="http://schemas.microsoft.com/office/drawing/2014/main" id="{571E3189-A633-7CB3-70CC-5C2BC67C1EC4}"/>
              </a:ext>
            </a:extLst>
          </p:cNvPr>
          <p:cNvSpPr/>
          <p:nvPr/>
        </p:nvSpPr>
        <p:spPr>
          <a:xfrm>
            <a:off x="4616370" y="2630414"/>
            <a:ext cx="3178627" cy="1406510"/>
          </a:xfrm>
          <a:prstGeom prst="roundRect">
            <a:avLst/>
          </a:prstGeom>
          <a:solidFill>
            <a:schemeClr val="accent6">
              <a:lumMod val="20000"/>
              <a:lumOff val="80000"/>
              <a:alpha val="40338"/>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6" name="textruta 15">
            <a:extLst>
              <a:ext uri="{FF2B5EF4-FFF2-40B4-BE49-F238E27FC236}">
                <a16:creationId xmlns:a16="http://schemas.microsoft.com/office/drawing/2014/main" id="{13E1F9DA-26E0-D5A7-C5F8-504AE4D495FC}"/>
              </a:ext>
            </a:extLst>
          </p:cNvPr>
          <p:cNvSpPr txBox="1"/>
          <p:nvPr/>
        </p:nvSpPr>
        <p:spPr>
          <a:xfrm>
            <a:off x="1610139" y="1268950"/>
            <a:ext cx="2917373" cy="415498"/>
          </a:xfrm>
          <a:prstGeom prst="rect">
            <a:avLst/>
          </a:prstGeom>
          <a:noFill/>
        </p:spPr>
        <p:txBody>
          <a:bodyPr wrap="square" rtlCol="0">
            <a:spAutoFit/>
          </a:bodyPr>
          <a:lstStyle/>
          <a:p>
            <a:pPr algn="ctr"/>
            <a:r>
              <a:rPr lang="sv-SE" sz="1050" dirty="0">
                <a:solidFill>
                  <a:srgbClr val="6D6E71"/>
                </a:solidFill>
                <a:latin typeface="Calibri" panose="020F0502020204030204" pitchFamily="34" charset="0"/>
                <a:cs typeface="Calibri" panose="020F0502020204030204" pitchFamily="34" charset="0"/>
              </a:rPr>
              <a:t>Mina styrkor och svagheter</a:t>
            </a:r>
            <a:endParaRPr lang="en-GB" sz="1050" dirty="0">
              <a:latin typeface="Calibri" panose="020F0502020204030204" pitchFamily="34" charset="0"/>
              <a:cs typeface="Calibri" panose="020F0502020204030204" pitchFamily="34" charset="0"/>
            </a:endParaRPr>
          </a:p>
          <a:p>
            <a:endParaRPr lang="en-GB" sz="1050" dirty="0"/>
          </a:p>
        </p:txBody>
      </p:sp>
      <p:sp>
        <p:nvSpPr>
          <p:cNvPr id="17" name="textruta 16">
            <a:extLst>
              <a:ext uri="{FF2B5EF4-FFF2-40B4-BE49-F238E27FC236}">
                <a16:creationId xmlns:a16="http://schemas.microsoft.com/office/drawing/2014/main" id="{C940EEB9-2690-56EF-5471-06E3E1D40BE3}"/>
              </a:ext>
            </a:extLst>
          </p:cNvPr>
          <p:cNvSpPr txBox="1"/>
          <p:nvPr/>
        </p:nvSpPr>
        <p:spPr>
          <a:xfrm>
            <a:off x="4746996" y="1298543"/>
            <a:ext cx="2917373" cy="253916"/>
          </a:xfrm>
          <a:prstGeom prst="rect">
            <a:avLst/>
          </a:prstGeom>
          <a:noFill/>
        </p:spPr>
        <p:txBody>
          <a:bodyPr wrap="square" rtlCol="0">
            <a:spAutoFit/>
          </a:bodyPr>
          <a:lstStyle/>
          <a:p>
            <a:pPr algn="ctr"/>
            <a:r>
              <a:rPr lang="sv-SE" sz="1050" dirty="0">
                <a:solidFill>
                  <a:srgbClr val="6D6E71"/>
                </a:solidFill>
                <a:latin typeface="Calibri" panose="020F0502020204030204" pitchFamily="34" charset="0"/>
                <a:cs typeface="Calibri" panose="020F0502020204030204" pitchFamily="34" charset="0"/>
              </a:rPr>
              <a:t>Mina kärnvärden och övertygelser</a:t>
            </a:r>
            <a:endParaRPr lang="en-GB" sz="1050" dirty="0">
              <a:latin typeface="Calibri" panose="020F0502020204030204" pitchFamily="34" charset="0"/>
              <a:cs typeface="Calibri" panose="020F0502020204030204" pitchFamily="34" charset="0"/>
            </a:endParaRPr>
          </a:p>
        </p:txBody>
      </p:sp>
      <p:sp>
        <p:nvSpPr>
          <p:cNvPr id="18" name="textruta 17">
            <a:extLst>
              <a:ext uri="{FF2B5EF4-FFF2-40B4-BE49-F238E27FC236}">
                <a16:creationId xmlns:a16="http://schemas.microsoft.com/office/drawing/2014/main" id="{E52B8446-E4E9-4904-C700-160C520CF1AC}"/>
              </a:ext>
            </a:extLst>
          </p:cNvPr>
          <p:cNvSpPr txBox="1"/>
          <p:nvPr/>
        </p:nvSpPr>
        <p:spPr>
          <a:xfrm>
            <a:off x="1708789" y="2632273"/>
            <a:ext cx="2917373" cy="253916"/>
          </a:xfrm>
          <a:prstGeom prst="rect">
            <a:avLst/>
          </a:prstGeom>
          <a:noFill/>
        </p:spPr>
        <p:txBody>
          <a:bodyPr wrap="square" rtlCol="0">
            <a:spAutoFit/>
          </a:bodyPr>
          <a:lstStyle/>
          <a:p>
            <a:r>
              <a:rPr lang="sv-SE" sz="1050" dirty="0">
                <a:solidFill>
                  <a:srgbClr val="6D6E71"/>
                </a:solidFill>
                <a:latin typeface="Calibri" panose="020F0502020204030204" pitchFamily="34" charset="0"/>
                <a:cs typeface="Calibri" panose="020F0502020204030204" pitchFamily="34" charset="0"/>
              </a:rPr>
              <a:t>Mina långsiktiga ambitioner och mål</a:t>
            </a:r>
            <a:endParaRPr lang="en-GB" sz="1050" dirty="0">
              <a:latin typeface="Calibri" panose="020F0502020204030204" pitchFamily="34" charset="0"/>
              <a:cs typeface="Calibri" panose="020F0502020204030204" pitchFamily="34" charset="0"/>
            </a:endParaRPr>
          </a:p>
        </p:txBody>
      </p:sp>
      <p:sp>
        <p:nvSpPr>
          <p:cNvPr id="19" name="textruta 18">
            <a:extLst>
              <a:ext uri="{FF2B5EF4-FFF2-40B4-BE49-F238E27FC236}">
                <a16:creationId xmlns:a16="http://schemas.microsoft.com/office/drawing/2014/main" id="{E01CF152-586E-3DEB-8503-9ED6C24506DC}"/>
              </a:ext>
            </a:extLst>
          </p:cNvPr>
          <p:cNvSpPr txBox="1"/>
          <p:nvPr/>
        </p:nvSpPr>
        <p:spPr>
          <a:xfrm>
            <a:off x="4877623" y="2646898"/>
            <a:ext cx="2917373" cy="253916"/>
          </a:xfrm>
          <a:prstGeom prst="rect">
            <a:avLst/>
          </a:prstGeom>
          <a:noFill/>
        </p:spPr>
        <p:txBody>
          <a:bodyPr wrap="square" rtlCol="0">
            <a:spAutoFit/>
          </a:bodyPr>
          <a:lstStyle/>
          <a:p>
            <a:r>
              <a:rPr lang="sv-SE" sz="1050" dirty="0" err="1">
                <a:solidFill>
                  <a:srgbClr val="6D6E71"/>
                </a:solidFill>
                <a:latin typeface="Calibri" panose="020F0502020204030204" pitchFamily="34" charset="0"/>
                <a:cs typeface="Calibri" panose="020F0502020204030204" pitchFamily="34" charset="0"/>
              </a:rPr>
              <a:t>Vad jag vill förbättra eller utveckla</a:t>
            </a:r>
            <a:endParaRPr lang="en-GB" sz="105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0129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2263A4C-8C0B-36FA-0CBE-07B4A8801816}"/>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81067C64-FCB6-69C3-4E00-58E719691C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7" name="Google Shape;457;p68">
            <a:extLst>
              <a:ext uri="{FF2B5EF4-FFF2-40B4-BE49-F238E27FC236}">
                <a16:creationId xmlns:a16="http://schemas.microsoft.com/office/drawing/2014/main" id="{7DED9283-967F-6D9D-4D07-87451795752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2A</a:t>
            </a:r>
            <a:endParaRPr dirty="0"/>
          </a:p>
        </p:txBody>
      </p:sp>
      <p:cxnSp>
        <p:nvCxnSpPr>
          <p:cNvPr id="458" name="Google Shape;458;p68">
            <a:extLst>
              <a:ext uri="{FF2B5EF4-FFF2-40B4-BE49-F238E27FC236}">
                <a16:creationId xmlns:a16="http://schemas.microsoft.com/office/drawing/2014/main" id="{854500A1-9E34-9A06-7C10-BE6C41AB83F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F69C7B15-6A69-2459-22BA-2390A3C19E8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a:t>
            </a:fld>
            <a:endParaRPr dirty="0"/>
          </a:p>
        </p:txBody>
      </p:sp>
      <p:sp>
        <p:nvSpPr>
          <p:cNvPr id="460" name="Google Shape;460;p68">
            <a:extLst>
              <a:ext uri="{FF2B5EF4-FFF2-40B4-BE49-F238E27FC236}">
                <a16:creationId xmlns:a16="http://schemas.microsoft.com/office/drawing/2014/main" id="{F135C6EB-CA76-32FB-803E-08C6583F91A5}"/>
              </a:ext>
            </a:extLst>
          </p:cNvPr>
          <p:cNvSpPr txBox="1"/>
          <p:nvPr/>
        </p:nvSpPr>
        <p:spPr>
          <a:xfrm>
            <a:off x="2186237" y="1454224"/>
            <a:ext cx="6183063" cy="2226214"/>
          </a:xfrm>
          <a:prstGeom prst="rect">
            <a:avLst/>
          </a:prstGeom>
          <a:noFill/>
          <a:ln>
            <a:noFill/>
          </a:ln>
        </p:spPr>
        <p:txBody>
          <a:bodyPr spcFirstLastPara="1" wrap="square" lIns="0" tIns="10124" rIns="0" bIns="0" anchor="t" anchorCtr="0">
            <a:spAutoFit/>
          </a:bodyPr>
          <a:lstStyle/>
          <a:p>
            <a:pPr algn="l"/>
            <a:r>
              <a:rPr lang="sv-SE" sz="1600" b="0" i="0" u="none" strike="noStrike" dirty="0">
                <a:solidFill>
                  <a:srgbClr val="000000"/>
                </a:solidFill>
                <a:effectLst/>
                <a:latin typeface="Calibri" panose="020F0502020204030204" pitchFamily="34" charset="0"/>
                <a:cs typeface="Calibri" panose="020F0502020204030204" pitchFamily="34" charset="0"/>
              </a:rPr>
              <a:t>I dessa moduler utforskar vi personlig utveckling, syfte och karriär. Vi börjar med att reflektera över vad som främjar lärande och tillväxt – och hur man skapar en trygg miljö för att utforska nya möjligheter.</a:t>
            </a:r>
          </a:p>
          <a:p>
            <a:pPr algn="l"/>
            <a:r>
              <a:rPr lang="sv-SE" sz="1600" b="0" i="0" u="none" strike="noStrike" dirty="0">
                <a:solidFill>
                  <a:srgbClr val="000000"/>
                </a:solidFill>
                <a:effectLst/>
                <a:latin typeface="Calibri" panose="020F0502020204030204" pitchFamily="34" charset="0"/>
                <a:cs typeface="Calibri" panose="020F0502020204030204" pitchFamily="34" charset="0"/>
              </a:rPr>
              <a:t>Därefter använder vi ett verktyg som hjälper dig att koppla ihop dina intressen, färdigheter och möjligheter med de förändringar som behövs i världen. Förhoppningsvis leder det dig närmare svaret på vad just du vill och bör göra!</a:t>
            </a:r>
          </a:p>
          <a:p>
            <a:pPr algn="l"/>
            <a:br>
              <a:rPr lang="en-GB" sz="1600" dirty="0">
                <a:solidFill>
                  <a:schemeClr val="accent3"/>
                </a:solidFill>
              </a:rPr>
            </a:br>
            <a:endParaRPr lang="en-GB" sz="1600" dirty="0">
              <a:solidFill>
                <a:schemeClr val="accent3"/>
              </a:solidFill>
              <a:latin typeface="Calibri"/>
              <a:ea typeface="Calibri"/>
              <a:cs typeface="Calibri"/>
              <a:sym typeface="Calibri"/>
            </a:endParaRPr>
          </a:p>
        </p:txBody>
      </p:sp>
      <p:sp>
        <p:nvSpPr>
          <p:cNvPr id="2" name="Google Shape;345;p3">
            <a:extLst>
              <a:ext uri="{FF2B5EF4-FFF2-40B4-BE49-F238E27FC236}">
                <a16:creationId xmlns:a16="http://schemas.microsoft.com/office/drawing/2014/main" id="{0C3ADA23-712B-4175-D352-FC592F6DAB0E}"/>
              </a:ext>
            </a:extLst>
          </p:cNvPr>
          <p:cNvSpPr txBox="1"/>
          <p:nvPr/>
        </p:nvSpPr>
        <p:spPr>
          <a:xfrm>
            <a:off x="509223" y="3605286"/>
            <a:ext cx="8261052" cy="564990"/>
          </a:xfrm>
          <a:prstGeom prst="rect">
            <a:avLst/>
          </a:prstGeom>
          <a:solidFill>
            <a:schemeClr val="lt1"/>
          </a:solidFill>
          <a:ln>
            <a:noFill/>
          </a:ln>
        </p:spPr>
        <p:txBody>
          <a:bodyPr spcFirstLastPara="1" wrap="square" lIns="0" tIns="10124" rIns="0" bIns="0" anchor="t" anchorCtr="0">
            <a:spAutoFit/>
          </a:bodyPr>
          <a:lstStyle/>
          <a:p>
            <a:pPr marL="12701" algn="ctr">
              <a:lnSpc>
                <a:spcPct val="102857"/>
              </a:lnSpc>
              <a:buClr>
                <a:schemeClr val="dk1"/>
              </a:buClr>
              <a:buSzPts val="1100"/>
            </a:pPr>
            <a:r>
              <a:rPr lang="it" sz="3500" b="1" dirty="0">
                <a:solidFill>
                  <a:schemeClr val="lt1"/>
                </a:solidFill>
                <a:latin typeface="Calibri"/>
                <a:ea typeface="Calibri"/>
                <a:cs typeface="Calibri"/>
                <a:sym typeface="Calibri"/>
              </a:rPr>
              <a:t>Roller i teamet</a:t>
            </a:r>
            <a:endParaRPr sz="1401" dirty="0"/>
          </a:p>
        </p:txBody>
      </p:sp>
      <p:pic>
        <p:nvPicPr>
          <p:cNvPr id="8" name="Google Shape;362;p63">
            <a:extLst>
              <a:ext uri="{FF2B5EF4-FFF2-40B4-BE49-F238E27FC236}">
                <a16:creationId xmlns:a16="http://schemas.microsoft.com/office/drawing/2014/main" id="{2C9FD22A-3044-B421-18FC-2A0BD23479C6}"/>
              </a:ext>
            </a:extLst>
          </p:cNvPr>
          <p:cNvPicPr preferRelativeResize="0"/>
          <p:nvPr/>
        </p:nvPicPr>
        <p:blipFill rotWithShape="1">
          <a:blip r:embed="rId3">
            <a:alphaModFix amt="70000"/>
          </a:blip>
          <a:srcRect/>
          <a:stretch/>
        </p:blipFill>
        <p:spPr>
          <a:xfrm>
            <a:off x="-39746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2BD3F45F-83C8-F672-AA13-F0527BAC0AC8}"/>
              </a:ext>
            </a:extLst>
          </p:cNvPr>
          <p:cNvSpPr txBox="1">
            <a:spLocks/>
          </p:cNvSpPr>
          <p:nvPr/>
        </p:nvSpPr>
        <p:spPr>
          <a:xfrm>
            <a:off x="2186237"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Överblick</a:t>
            </a:r>
            <a:endParaRPr lang="sv-SE" dirty="0"/>
          </a:p>
        </p:txBody>
      </p:sp>
    </p:spTree>
    <p:extLst>
      <p:ext uri="{BB962C8B-B14F-4D97-AF65-F5344CB8AC3E}">
        <p14:creationId xmlns:p14="http://schemas.microsoft.com/office/powerpoint/2010/main" val="4496800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F661E18-44CA-4634-F674-8EC0933085B1}"/>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6DE1C718-5A24-DD3C-F75B-D3BBC93DCAC8}"/>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F2D7650-CFB0-AF41-48EA-CF2E67F00047}"/>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B88178A3-2A35-2E2A-9E03-05D83163B81A}"/>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A1641A-C7F5-60A6-2040-0EFD5DE260B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B0E8879-D923-5F76-3781-A79896AB1B8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9B17717-E4A2-9408-32C8-3559D635CEA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BFE2314-C755-6017-BA5B-82C8FBF98FC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E484095-2E3B-70E5-E193-E4F98182A35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E745415-D1CD-CCDF-0ABC-7A5FFB64102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3773BF2-50A1-D609-4235-A0B1607B1FAA}"/>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0E73F6B-F7A3-31C2-06EB-843009317A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B58E66B-7007-673E-054B-D7EAF0DDF61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F98CD9-1296-D74B-A6CA-77FBEE9A787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1D91AD0-31E3-5DC4-7709-D4DB33FCB8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992705CD-31FC-0FEB-A193-EBA05811A1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21E39C4-D47F-86D9-275A-7429B0BA847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3453767-21AD-32E8-1F8C-45EA41117B0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F75C3B09-969E-01F8-0DBC-4D6F38E07586}"/>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(2)</a:t>
            </a:r>
            <a:endParaRPr lang="sv-SE" sz="1600" b="0" dirty="0">
              <a:solidFill>
                <a:schemeClr val="tx2">
                  <a:lumMod val="50000"/>
                </a:schemeClr>
              </a:solidFill>
            </a:endParaRPr>
          </a:p>
        </p:txBody>
      </p:sp>
      <p:sp>
        <p:nvSpPr>
          <p:cNvPr id="2" name="Google Shape;526;p70">
            <a:extLst>
              <a:ext uri="{FF2B5EF4-FFF2-40B4-BE49-F238E27FC236}">
                <a16:creationId xmlns:a16="http://schemas.microsoft.com/office/drawing/2014/main" id="{D92ED49D-D5AF-557F-F9A0-E03D60EB74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427AB07-AD75-653C-E27B-377208719A3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3972524E-CDAA-CE3E-712D-A9190DEE3D3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1B8415C2-7113-D7BD-90D4-8B4C2A188FAC}"/>
              </a:ext>
            </a:extLst>
          </p:cNvPr>
          <p:cNvSpPr txBox="1"/>
          <p:nvPr/>
        </p:nvSpPr>
        <p:spPr>
          <a:xfrm>
            <a:off x="105754" y="4379339"/>
            <a:ext cx="1762803"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V.11</a:t>
            </a:r>
            <a:endParaRPr sz="1401" dirty="0"/>
          </a:p>
        </p:txBody>
      </p:sp>
      <p:sp>
        <p:nvSpPr>
          <p:cNvPr id="11" name="textruta 10">
            <a:extLst>
              <a:ext uri="{FF2B5EF4-FFF2-40B4-BE49-F238E27FC236}">
                <a16:creationId xmlns:a16="http://schemas.microsoft.com/office/drawing/2014/main" id="{43DCC5A8-098E-840E-8084-121BBA7B19CE}"/>
              </a:ext>
            </a:extLst>
          </p:cNvPr>
          <p:cNvSpPr txBox="1"/>
          <p:nvPr/>
        </p:nvSpPr>
        <p:spPr>
          <a:xfrm>
            <a:off x="1338871" y="871113"/>
            <a:ext cx="4670384" cy="338554"/>
          </a:xfrm>
          <a:prstGeom prst="rect">
            <a:avLst/>
          </a:prstGeom>
          <a:noFill/>
        </p:spPr>
        <p:txBody>
          <a:bodyPr wrap="square">
            <a:spAutoFit/>
          </a:bodyPr>
          <a:lstStyle/>
          <a:p>
            <a:pPr rtl="0"/>
            <a:r>
              <a:rPr lang="sv-SE" sz="1600" b="1" dirty="0">
                <a:solidFill>
                  <a:srgbClr val="6D6E71"/>
                </a:solidFill>
              </a:rPr>
              <a:t>2. Målinställning:</a:t>
            </a:r>
            <a:endParaRPr lang="sv-SE" sz="1600" dirty="0">
              <a:solidFill>
                <a:srgbClr val="6D6E71"/>
              </a:solidFill>
            </a:endParaRPr>
          </a:p>
        </p:txBody>
      </p:sp>
      <p:graphicFrame>
        <p:nvGraphicFramePr>
          <p:cNvPr id="12" name="Tabell 11">
            <a:extLst>
              <a:ext uri="{FF2B5EF4-FFF2-40B4-BE49-F238E27FC236}">
                <a16:creationId xmlns:a16="http://schemas.microsoft.com/office/drawing/2014/main" id="{3E570491-1EB5-33E6-A8B5-4006166C4140}"/>
              </a:ext>
            </a:extLst>
          </p:cNvPr>
          <p:cNvGraphicFramePr>
            <a:graphicFrameLocks noGrp="1"/>
          </p:cNvGraphicFramePr>
          <p:nvPr>
            <p:extLst>
              <p:ext uri="{D42A27DB-BD31-4B8C-83A1-F6EECF244321}">
                <p14:modId xmlns:p14="http://schemas.microsoft.com/office/powerpoint/2010/main" val="2540777862"/>
              </p:ext>
            </p:extLst>
          </p:nvPr>
        </p:nvGraphicFramePr>
        <p:xfrm>
          <a:off x="597358" y="1377857"/>
          <a:ext cx="8053008" cy="2641067"/>
        </p:xfrm>
        <a:graphic>
          <a:graphicData uri="http://schemas.openxmlformats.org/drawingml/2006/table">
            <a:tbl>
              <a:tblPr firstRow="1" bandRow="1">
                <a:tableStyleId>{5940675A-B579-460E-94D1-54222C63F5DA}</a:tableStyleId>
              </a:tblPr>
              <a:tblGrid>
                <a:gridCol w="6069660">
                  <a:extLst>
                    <a:ext uri="{9D8B030D-6E8A-4147-A177-3AD203B41FA5}">
                      <a16:colId xmlns:a16="http://schemas.microsoft.com/office/drawing/2014/main" val="547049103"/>
                    </a:ext>
                  </a:extLst>
                </a:gridCol>
                <a:gridCol w="1983348">
                  <a:extLst>
                    <a:ext uri="{9D8B030D-6E8A-4147-A177-3AD203B41FA5}">
                      <a16:colId xmlns:a16="http://schemas.microsoft.com/office/drawing/2014/main" val="1711036138"/>
                    </a:ext>
                  </a:extLst>
                </a:gridCol>
              </a:tblGrid>
              <a:tr h="22860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Specifika mål som jag vill nå</a:t>
                      </a:r>
                      <a:endParaRPr lang="en-GB" sz="1100" dirty="0">
                        <a:latin typeface="Calibri" panose="020F0502020204030204" pitchFamily="34" charset="0"/>
                        <a:cs typeface="Calibri" panose="020F0502020204030204" pitchFamily="34" charset="0"/>
                      </a:endParaRPr>
                    </a:p>
                  </a:txBody>
                  <a:tcPr marL="68580" marR="68580" marT="34290" marB="34290">
                    <a:solidFill>
                      <a:srgbClr val="EBDAED"/>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Är de SMARTA?</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väl ligger mina mål i linje med mina värderingar och målsättningar?</a:t>
                      </a:r>
                      <a:endParaRPr lang="en-GB" sz="1100" dirty="0">
                        <a:latin typeface="Calibri" panose="020F0502020204030204" pitchFamily="34" charset="0"/>
                        <a:cs typeface="Calibri" panose="020F0502020204030204" pitchFamily="34" charset="0"/>
                      </a:endParaRPr>
                    </a:p>
                  </a:txBody>
                  <a:tcPr marL="68580" marR="68580" marT="34290" marB="34290">
                    <a:no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1346525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432F466-F7E6-10CF-C7D3-AE2514C56417}"/>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5981B014-6C2A-8F48-AB7E-8374906A89D5}"/>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764B8C2F-3D25-1E22-F6D4-F11D587FA50F}"/>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59892B55-0B38-67DF-10DF-58FFDB1BD06C}"/>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A3CB653F-08D1-6A82-4625-83F3F6AB556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70444C2-1FB9-2846-0542-772ED1553F3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9AC62A8-94D7-7590-5BBD-856B50D6C50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24EB123-9E4D-983E-8638-DDC736064B4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65968830-5690-4EF0-DE62-6345992D643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B425333-7C7C-96FB-E635-176C87C33CC3}"/>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8F91D65D-4015-3155-E8AA-CAE83130AA8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370D7A0-26EF-2C16-930F-6CD7C6C7A3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685950A3-982B-4E02-B579-6AC9BB0DC4B9}"/>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F5C2335-B224-F283-309D-6E7D6F4F9F4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9D5D5EFA-A234-3154-C102-1BBCFA94350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EB859864-C3D4-0DE2-68B1-A39EE8BABDAE}"/>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B64FFAFD-A6D8-5C11-3EB6-517B2E0AB83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B67C49B3-4B90-EDD4-EC44-BC26D8E2059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65986D4D-D0B3-3138-4FDA-D02DFC94AEBB}"/>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(3)</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9D18D861-9F33-9094-595A-B5A37C50B61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C01D2D99-FC8B-6580-41F6-7D1D729FC49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C7015920-F819-1373-89F9-7EFC3BF21BA5}"/>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6A90871-DBDA-02FE-BCEE-63AA03589D30}"/>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V.12</a:t>
            </a:r>
            <a:endParaRPr sz="1401" dirty="0"/>
          </a:p>
        </p:txBody>
      </p:sp>
      <p:sp>
        <p:nvSpPr>
          <p:cNvPr id="7" name="textruta 6">
            <a:extLst>
              <a:ext uri="{FF2B5EF4-FFF2-40B4-BE49-F238E27FC236}">
                <a16:creationId xmlns:a16="http://schemas.microsoft.com/office/drawing/2014/main" id="{718A5D34-60D9-0F9C-2202-2B889A8EE219}"/>
              </a:ext>
            </a:extLst>
          </p:cNvPr>
          <p:cNvSpPr txBox="1"/>
          <p:nvPr/>
        </p:nvSpPr>
        <p:spPr>
          <a:xfrm>
            <a:off x="1416575" y="911637"/>
            <a:ext cx="3279249" cy="500137"/>
          </a:xfrm>
          <a:prstGeom prst="rect">
            <a:avLst/>
          </a:prstGeom>
          <a:noFill/>
        </p:spPr>
        <p:txBody>
          <a:bodyPr wrap="square" rtlCol="0">
            <a:spAutoFit/>
          </a:bodyPr>
          <a:lstStyle/>
          <a:p>
            <a:r>
              <a:rPr lang="sv-SE" sz="1600" b="1" dirty="0">
                <a:solidFill>
                  <a:srgbClr val="6D6E71"/>
                </a:solidFill>
              </a:rPr>
              <a:t>3. Planering av åtgärder:</a:t>
            </a:r>
          </a:p>
          <a:p>
            <a:endParaRPr lang="en-GB" sz="1050" dirty="0"/>
          </a:p>
        </p:txBody>
      </p:sp>
      <p:graphicFrame>
        <p:nvGraphicFramePr>
          <p:cNvPr id="8" name="Tabell 7">
            <a:extLst>
              <a:ext uri="{FF2B5EF4-FFF2-40B4-BE49-F238E27FC236}">
                <a16:creationId xmlns:a16="http://schemas.microsoft.com/office/drawing/2014/main" id="{96A30E68-9851-4585-F0F4-DAA775D42BF6}"/>
              </a:ext>
            </a:extLst>
          </p:cNvPr>
          <p:cNvGraphicFramePr>
            <a:graphicFrameLocks noGrp="1"/>
          </p:cNvGraphicFramePr>
          <p:nvPr>
            <p:extLst>
              <p:ext uri="{D42A27DB-BD31-4B8C-83A1-F6EECF244321}">
                <p14:modId xmlns:p14="http://schemas.microsoft.com/office/powerpoint/2010/main" val="377077445"/>
              </p:ext>
            </p:extLst>
          </p:nvPr>
        </p:nvGraphicFramePr>
        <p:xfrm>
          <a:off x="597358" y="1377857"/>
          <a:ext cx="8053008" cy="2641067"/>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22860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Steg jag behöver ta för att nå mina mål</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6">
                        <a:lumMod val="20000"/>
                        <a:lumOff val="80000"/>
                      </a:schemeClr>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kan jag dela upp mina mål i mindre hanterbara uppgifter?</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4">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Vilka resurser eller typ av stöd behöver jag för att nå mina mål?</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6997591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51F3645-244F-EB4E-09A3-B10827A30303}"/>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DF21372-2DB3-A4E9-4126-363DEBB1F21F}"/>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2792F65-FE4F-08D0-524A-9CE24973C0B9}"/>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8C79933D-B6EB-DD13-7BC8-1C8A0B2571B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B3FC689-CDFF-1A91-E822-B086A4116EA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65913A7-439F-606B-C2CB-2455C4626E4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74CCF7A2-4654-6275-CFB4-A0F8DC5CA9BB}"/>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6CD7342-854E-721F-8B4D-28E4E495BA0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4A37A2D-A2B6-1E36-1F38-CA6DE500486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D646F1B-0A79-2B43-A51A-EF8E19D255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78E8E1F-2B7E-5CC4-6706-F6EBDC31F8F5}"/>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100107D-18C4-3877-7201-4F391A5BE04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E787DD0-C681-101C-0FBA-23A904F5F39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DE64C5-1034-17E0-0EF2-EA6767AA40F2}"/>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3EE67D-5E1A-2C9C-8007-7F3A9C983E2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5E1D838-A62B-3B0A-B600-0A6610F9D0F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69D9048-848C-5CD8-17B9-D94C70B11D72}"/>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C7DB637-A5FB-C809-3EF8-EC8FBE2C295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18E1A18-1F8E-F758-0B40-0203F0BB0351}"/>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(4)</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AF5F8D1D-AE44-A588-960D-DEFD6F7C4B5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DAEA0CB1-D079-44AA-B57B-FADD4E8D9BF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967D237-784A-444E-D1F4-0EBC9E56817B}"/>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857A870-40F7-6563-EF80-E1BC4C5BFEEB}"/>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V.13</a:t>
            </a:r>
            <a:endParaRPr sz="1401" dirty="0"/>
          </a:p>
        </p:txBody>
      </p:sp>
      <p:sp>
        <p:nvSpPr>
          <p:cNvPr id="8" name="textruta 7">
            <a:extLst>
              <a:ext uri="{FF2B5EF4-FFF2-40B4-BE49-F238E27FC236}">
                <a16:creationId xmlns:a16="http://schemas.microsoft.com/office/drawing/2014/main" id="{5EE08832-97EF-A678-C857-A0F41DC3EFFB}"/>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rPr>
              <a:t>4. Vidta åtgärder:</a:t>
            </a:r>
            <a:endParaRPr lang="sv-SE" sz="1600" dirty="0">
              <a:solidFill>
                <a:srgbClr val="6D6E71"/>
              </a:solidFill>
            </a:endParaRPr>
          </a:p>
        </p:txBody>
      </p:sp>
      <p:graphicFrame>
        <p:nvGraphicFramePr>
          <p:cNvPr id="10" name="Tabell 9">
            <a:extLst>
              <a:ext uri="{FF2B5EF4-FFF2-40B4-BE49-F238E27FC236}">
                <a16:creationId xmlns:a16="http://schemas.microsoft.com/office/drawing/2014/main" id="{D47AF556-3EE9-37E0-F0BB-E7C6AA8010DB}"/>
              </a:ext>
            </a:extLst>
          </p:cNvPr>
          <p:cNvGraphicFramePr>
            <a:graphicFrameLocks noGrp="1"/>
          </p:cNvGraphicFramePr>
          <p:nvPr>
            <p:extLst>
              <p:ext uri="{D42A27DB-BD31-4B8C-83A1-F6EECF244321}">
                <p14:modId xmlns:p14="http://schemas.microsoft.com/office/powerpoint/2010/main" val="2263104711"/>
              </p:ext>
            </p:extLst>
          </p:nvPr>
        </p:nvGraphicFramePr>
        <p:xfrm>
          <a:off x="597358" y="1377857"/>
          <a:ext cx="8053008" cy="2793467"/>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Arbetar jag aktivt och konsekvent mot mina mål?</a:t>
                      </a:r>
                      <a:endParaRPr lang="en-GB" sz="1100" dirty="0">
                        <a:latin typeface="Calibri" panose="020F0502020204030204" pitchFamily="34" charset="0"/>
                        <a:cs typeface="Calibri" panose="020F0502020204030204" pitchFamily="34" charset="0"/>
                      </a:endParaRPr>
                    </a:p>
                  </a:txBody>
                  <a:tcPr marL="68580" marR="68580" marT="34290" marB="34290">
                    <a:solidFill>
                      <a:srgbClr val="ECD9EC"/>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Vilka hinder eller utmaningar möter jag, och hur hanterar jag dem?</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pPr algn="l"/>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bibehåller jag mitt fokus och motivation för att komma vidare?</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8403674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2F8D3B4-2D65-58B3-8F1F-A1EC0B371F0D}"/>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ECA9DF5-B1B6-0CD0-6BF5-18C0A44471E5}"/>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97C5116-0E91-3F46-1687-0F755B449A3C}"/>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55B6B8D2-2C8C-F442-EC83-1CE888AFB08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349F004-B785-6134-5BD2-C5B465DC2F0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6CB2284-1010-8B23-5F15-366D4B59CA2D}"/>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5AF6B25-7349-2C01-0327-9695345198A4}"/>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AC0F3A1C-9284-1D42-7159-1ADE7AB6E7F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0B47AF17-B14D-DFA3-8545-E76047F69E1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A2E7786B-6AE2-3B5B-EAC5-65E3ED9293C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C59E2548-A8C8-6EF3-2B5F-B591AF3F3A4D}"/>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86B6E2CD-B0F8-8220-AEC0-0C96BBDF708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F83700C8-1C13-4917-AA8E-998F431F85B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905A26E-EBB6-D013-3356-CB187C7B7D8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95961E9C-1CDE-F728-744B-89E8EC360C2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6483FCD-6CE0-00AD-9162-B93B397550DA}"/>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FBE48E7-B510-EC52-E597-EF8D695DE1E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757C867-FDEC-6A11-A206-C891A5884AB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970954C-B12B-E9CB-3E62-DC3AC63DF90B}"/>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(5)</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86C7E1E4-F61D-0B60-E58C-B53385C47BB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795DA89-CC4D-EB06-CAC6-5CD10608815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8308B830-51D8-6054-ADBE-B312DA5365B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5769CDD7-CF6D-1451-C22B-A7219E237480}"/>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V.14</a:t>
            </a:r>
            <a:endParaRPr sz="1401" dirty="0"/>
          </a:p>
        </p:txBody>
      </p:sp>
      <p:sp>
        <p:nvSpPr>
          <p:cNvPr id="8" name="textruta 7">
            <a:extLst>
              <a:ext uri="{FF2B5EF4-FFF2-40B4-BE49-F238E27FC236}">
                <a16:creationId xmlns:a16="http://schemas.microsoft.com/office/drawing/2014/main" id="{3548A4BA-1F0C-4DE2-2250-BD8FC122DC6C}"/>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rPr>
              <a:t>4. Lärande och utveckling:</a:t>
            </a:r>
            <a:endParaRPr lang="sv-SE" sz="1600" dirty="0">
              <a:solidFill>
                <a:srgbClr val="6D6E71"/>
              </a:solidFill>
            </a:endParaRPr>
          </a:p>
        </p:txBody>
      </p:sp>
      <p:graphicFrame>
        <p:nvGraphicFramePr>
          <p:cNvPr id="10" name="Tabell 9">
            <a:extLst>
              <a:ext uri="{FF2B5EF4-FFF2-40B4-BE49-F238E27FC236}">
                <a16:creationId xmlns:a16="http://schemas.microsoft.com/office/drawing/2014/main" id="{0306E2DB-D01F-CD3A-D612-5C0A688C97F2}"/>
              </a:ext>
            </a:extLst>
          </p:cNvPr>
          <p:cNvGraphicFramePr>
            <a:graphicFrameLocks noGrp="1"/>
          </p:cNvGraphicFramePr>
          <p:nvPr>
            <p:extLst>
              <p:ext uri="{D42A27DB-BD31-4B8C-83A1-F6EECF244321}">
                <p14:modId xmlns:p14="http://schemas.microsoft.com/office/powerpoint/2010/main" val="1143651016"/>
              </p:ext>
            </p:extLst>
          </p:nvPr>
        </p:nvGraphicFramePr>
        <p:xfrm>
          <a:off x="597358" y="1377858"/>
          <a:ext cx="8053008" cy="264718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7586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Vilka kompetenser och kunskap behöver jag för att nå mina mål?</a:t>
                      </a:r>
                    </a:p>
                  </a:txBody>
                  <a:tcPr marL="68580" marR="68580" marT="34290" marB="34290">
                    <a:solidFill>
                      <a:srgbClr val="FDFFDA"/>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identifierar jag möjligheter för utbildning, träning och mentorskap?</a:t>
                      </a:r>
                    </a:p>
                  </a:txBody>
                  <a:tcPr marL="68580" marR="68580" marT="34290" marB="34290">
                    <a:solidFill>
                      <a:srgbClr val="FFEFDA"/>
                    </a:solidFill>
                  </a:tcPr>
                </a:tc>
                <a:extLst>
                  <a:ext uri="{0D108BD9-81ED-4DB2-BD59-A6C34878D82A}">
                    <a16:rowId xmlns:a16="http://schemas.microsoft.com/office/drawing/2014/main" val="2716644387"/>
                  </a:ext>
                </a:extLst>
              </a:tr>
              <a:tr h="1241222">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1014">
                <a:tc gridSpan="2">
                  <a:txBody>
                    <a:bodyPr/>
                    <a:lstStyle/>
                    <a:p>
                      <a:pPr algn="l"/>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Vilken typ av feedback får jag, och hur tar jag tillvara på den?</a:t>
                      </a: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65880">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39036321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F661E18-44CA-4634-F674-8EC0933085B1}"/>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6DE1C718-5A24-DD3C-F75B-D3BBC93DCAC8}"/>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F2D7650-CFB0-AF41-48EA-CF2E67F00047}"/>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B88178A3-2A35-2E2A-9E03-05D83163B81A}"/>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A1641A-C7F5-60A6-2040-0EFD5DE260B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B0E8879-D923-5F76-3781-A79896AB1B8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9B17717-E4A2-9408-32C8-3559D635CEA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BFE2314-C755-6017-BA5B-82C8FBF98FC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E484095-2E3B-70E5-E193-E4F98182A35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E745415-D1CD-CCDF-0ABC-7A5FFB64102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3773BF2-50A1-D609-4235-A0B1607B1FAA}"/>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0E73F6B-F7A3-31C2-06EB-843009317A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B58E66B-7007-673E-054B-D7EAF0DDF61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F98CD9-1296-D74B-A6CA-77FBEE9A787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1D91AD0-31E3-5DC4-7709-D4DB33FCB8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992705CD-31FC-0FEB-A193-EBA05811A1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21E39C4-D47F-86D9-275A-7429B0BA847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3453767-21AD-32E8-1F8C-45EA41117B0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F75C3B09-969E-01F8-0DBC-4D6F38E07586}"/>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(2)</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D92ED49D-D5AF-557F-F9A0-E03D60EB74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427AB07-AD75-653C-E27B-377208719A3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3972524E-CDAA-CE3E-712D-A9190DEE3D3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1B8415C2-7113-D7BD-90D4-8B4C2A188FAC}"/>
              </a:ext>
            </a:extLst>
          </p:cNvPr>
          <p:cNvSpPr txBox="1"/>
          <p:nvPr/>
        </p:nvSpPr>
        <p:spPr>
          <a:xfrm>
            <a:off x="105754" y="4379339"/>
            <a:ext cx="1762803"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V.15</a:t>
            </a:r>
            <a:endParaRPr sz="1401" dirty="0"/>
          </a:p>
        </p:txBody>
      </p:sp>
      <p:sp>
        <p:nvSpPr>
          <p:cNvPr id="11" name="textruta 10">
            <a:extLst>
              <a:ext uri="{FF2B5EF4-FFF2-40B4-BE49-F238E27FC236}">
                <a16:creationId xmlns:a16="http://schemas.microsoft.com/office/drawing/2014/main" id="{43DCC5A8-098E-840E-8084-121BBA7B19CE}"/>
              </a:ext>
            </a:extLst>
          </p:cNvPr>
          <p:cNvSpPr txBox="1"/>
          <p:nvPr/>
        </p:nvSpPr>
        <p:spPr>
          <a:xfrm>
            <a:off x="1338871" y="87111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6. Självreflektion:</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2" name="Tabell 11">
            <a:extLst>
              <a:ext uri="{FF2B5EF4-FFF2-40B4-BE49-F238E27FC236}">
                <a16:creationId xmlns:a16="http://schemas.microsoft.com/office/drawing/2014/main" id="{3E570491-1EB5-33E6-A8B5-4006166C4140}"/>
              </a:ext>
            </a:extLst>
          </p:cNvPr>
          <p:cNvGraphicFramePr>
            <a:graphicFrameLocks noGrp="1"/>
          </p:cNvGraphicFramePr>
          <p:nvPr>
            <p:extLst>
              <p:ext uri="{D42A27DB-BD31-4B8C-83A1-F6EECF244321}">
                <p14:modId xmlns:p14="http://schemas.microsoft.com/office/powerpoint/2010/main" val="2072859299"/>
              </p:ext>
            </p:extLst>
          </p:nvPr>
        </p:nvGraphicFramePr>
        <p:xfrm>
          <a:off x="597358" y="1250859"/>
          <a:ext cx="8053009" cy="2641067"/>
        </p:xfrm>
        <a:graphic>
          <a:graphicData uri="http://schemas.openxmlformats.org/drawingml/2006/table">
            <a:tbl>
              <a:tblPr firstRow="1" bandRow="1">
                <a:tableStyleId>{5940675A-B579-460E-94D1-54222C63F5DA}</a:tableStyleId>
              </a:tblPr>
              <a:tblGrid>
                <a:gridCol w="3809543">
                  <a:extLst>
                    <a:ext uri="{9D8B030D-6E8A-4147-A177-3AD203B41FA5}">
                      <a16:colId xmlns:a16="http://schemas.microsoft.com/office/drawing/2014/main" val="547049103"/>
                    </a:ext>
                  </a:extLst>
                </a:gridCol>
                <a:gridCol w="4243466">
                  <a:extLst>
                    <a:ext uri="{9D8B030D-6E8A-4147-A177-3AD203B41FA5}">
                      <a16:colId xmlns:a16="http://schemas.microsoft.com/office/drawing/2014/main" val="1711036138"/>
                    </a:ext>
                  </a:extLst>
                </a:gridCol>
              </a:tblGrid>
              <a:tr h="22860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Vilka framsteg har jag gjort i förhållande till mina mål?</a:t>
                      </a:r>
                      <a:endParaRPr lang="en-GB" sz="1100" dirty="0">
                        <a:latin typeface="Calibri" panose="020F0502020204030204" pitchFamily="34" charset="0"/>
                        <a:cs typeface="Calibri" panose="020F0502020204030204" pitchFamily="34" charset="0"/>
                      </a:endParaRPr>
                    </a:p>
                  </a:txBody>
                  <a:tcPr marL="68580" marR="68580" marT="34290" marB="34290">
                    <a:solidFill>
                      <a:srgbClr val="EBDAED"/>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Handlar jag på ett effektivt sett i förhållande till mina mål?</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Vad har jag gjort bra, och vad har jag gjort mindre bra – vad har jag lärt mig av detta?</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4561034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51F3645-244F-EB4E-09A3-B10827A30303}"/>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DF21372-2DB3-A4E9-4126-363DEBB1F21F}"/>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2792F65-FE4F-08D0-524A-9CE24973C0B9}"/>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8C79933D-B6EB-DD13-7BC8-1C8A0B2571B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B3FC689-CDFF-1A91-E822-B086A4116EA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65913A7-439F-606B-C2CB-2455C4626E4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74CCF7A2-4654-6275-CFB4-A0F8DC5CA9BB}"/>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6CD7342-854E-721F-8B4D-28E4E495BA0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4A37A2D-A2B6-1E36-1F38-CA6DE500486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D646F1B-0A79-2B43-A51A-EF8E19D255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78E8E1F-2B7E-5CC4-6706-F6EBDC31F8F5}"/>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100107D-18C4-3877-7201-4F391A5BE04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E787DD0-C681-101C-0FBA-23A904F5F39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DE64C5-1034-17E0-0EF2-EA6767AA40F2}"/>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3EE67D-5E1A-2C9C-8007-7F3A9C983E2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5E1D838-A62B-3B0A-B600-0A6610F9D0F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69D9048-848C-5CD8-17B9-D94C70B11D72}"/>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C7DB637-A5FB-C809-3EF8-EC8FBE2C295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18E1A18-1F8E-F758-0B40-0203F0BB0351}"/>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(4)</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AF5F8D1D-AE44-A588-960D-DEFD6F7C4B5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DAEA0CB1-D079-44AA-B57B-FADD4E8D9BF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967D237-784A-444E-D1F4-0EBC9E56817B}"/>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857A870-40F7-6563-EF80-E1BC4C5BFEEB}"/>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V.16</a:t>
            </a:r>
            <a:endParaRPr sz="1401" dirty="0"/>
          </a:p>
        </p:txBody>
      </p:sp>
      <p:sp>
        <p:nvSpPr>
          <p:cNvPr id="8" name="textruta 7">
            <a:extLst>
              <a:ext uri="{FF2B5EF4-FFF2-40B4-BE49-F238E27FC236}">
                <a16:creationId xmlns:a16="http://schemas.microsoft.com/office/drawing/2014/main" id="{5EE08832-97EF-A678-C857-A0F41DC3EFFB}"/>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7. Justering och anpassning:</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D47AF556-3EE9-37E0-F0BB-E7C6AA8010DB}"/>
              </a:ext>
            </a:extLst>
          </p:cNvPr>
          <p:cNvGraphicFramePr>
            <a:graphicFrameLocks noGrp="1"/>
          </p:cNvGraphicFramePr>
          <p:nvPr>
            <p:extLst>
              <p:ext uri="{D42A27DB-BD31-4B8C-83A1-F6EECF244321}">
                <p14:modId xmlns:p14="http://schemas.microsoft.com/office/powerpoint/2010/main" val="1654755645"/>
              </p:ext>
            </p:extLst>
          </p:nvPr>
        </p:nvGraphicFramePr>
        <p:xfrm>
          <a:off x="597358" y="1377856"/>
          <a:ext cx="8053008" cy="269257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Baserat på egen utvärdering, hur behöver jag ändra i min plan för att nå mina mål?</a:t>
                      </a:r>
                      <a:endParaRPr lang="en-GB" sz="1100" dirty="0">
                        <a:latin typeface="Calibri" panose="020F0502020204030204" pitchFamily="34" charset="0"/>
                        <a:cs typeface="Calibri" panose="020F0502020204030204" pitchFamily="34" charset="0"/>
                      </a:endParaRPr>
                    </a:p>
                  </a:txBody>
                  <a:tcPr marL="68580" marR="68580" marT="34290" marB="34290">
                    <a:solidFill>
                      <a:srgbClr val="FCFFDB"/>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hanterar jag förändrade omständigheter och nya insikter?</a:t>
                      </a:r>
                      <a:endParaRPr lang="en-GB" sz="1100" dirty="0">
                        <a:latin typeface="Calibri" panose="020F0502020204030204" pitchFamily="34" charset="0"/>
                        <a:cs typeface="Calibri" panose="020F0502020204030204" pitchFamily="34" charset="0"/>
                      </a:endParaRPr>
                    </a:p>
                  </a:txBody>
                  <a:tcPr marL="68580" marR="68580" marT="34290" marB="34290">
                    <a:solidFill>
                      <a:srgbClr val="FFEFDA"/>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förblir jag flexibel och resilient när jag möter motgångar?</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0254584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ACE0D60-A98F-EC71-3D2E-13BA6C86D63A}"/>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D66DA25B-165C-857C-F689-BFA99174C2C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FAA8EE4-FE31-B76B-5090-5A964F086631}"/>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C35EEFCC-B351-DE9B-FA9F-4380C98D4107}"/>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0F177648-D0CA-9C3D-D5BE-2D68885E643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8B07A02-A72B-4D06-067F-4129A58AFA9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AA7FFA04-7C83-32CE-45BF-8325BD8F824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021C6E4-AB6C-9940-8A47-014EB8D6F104}"/>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27D7E3E-7746-9C89-96C8-84EF9D0F7583}"/>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15E54586-7DCD-411D-28AB-271100E5AAB6}"/>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31626A5-65AA-4BBD-A676-00F29548296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962F95D-1C50-8038-41E2-62E2DF650ED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653C49A-D437-D5B0-204B-44CB2EE485F0}"/>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9CC54CB5-D9AB-488F-1D5C-EA5EB27B4D5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4855C960-7700-99B0-F3A8-3A12DA4FDEC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0D28C97-3B69-9A22-D3D4-017B3791571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4F3E9C4-5CE2-DA06-E28D-F676F1A76D2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0141E8FD-4D68-61AE-9E74-55B5CE70F63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BC539D4E-AAD6-69D5-2665-852153DEB0CF}"/>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(4)</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C7A8DD74-5D06-2F81-60E5-12549E0CA31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6B742DE4-4433-E466-0D49-93AB5FB6CBA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5E4615B-B227-5F30-21C4-2AAB7DD0F703}"/>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D4E76931-D916-B9EA-0DCE-9738052FC5DD}"/>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V.17</a:t>
            </a:r>
            <a:endParaRPr sz="1401" dirty="0"/>
          </a:p>
        </p:txBody>
      </p:sp>
      <p:sp>
        <p:nvSpPr>
          <p:cNvPr id="8" name="textruta 7">
            <a:extLst>
              <a:ext uri="{FF2B5EF4-FFF2-40B4-BE49-F238E27FC236}">
                <a16:creationId xmlns:a16="http://schemas.microsoft.com/office/drawing/2014/main" id="{7EC75DE9-DE5D-ADEF-E5AB-ACB1E466D586}"/>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8. Firande och erkännande:</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BA3C78B5-0309-BFAE-DCB0-B320A4556A99}"/>
              </a:ext>
            </a:extLst>
          </p:cNvPr>
          <p:cNvGraphicFramePr>
            <a:graphicFrameLocks noGrp="1"/>
          </p:cNvGraphicFramePr>
          <p:nvPr>
            <p:extLst>
              <p:ext uri="{D42A27DB-BD31-4B8C-83A1-F6EECF244321}">
                <p14:modId xmlns:p14="http://schemas.microsoft.com/office/powerpoint/2010/main" val="3942873514"/>
              </p:ext>
            </p:extLst>
          </p:nvPr>
        </p:nvGraphicFramePr>
        <p:xfrm>
          <a:off x="597358" y="1377856"/>
          <a:ext cx="8053008" cy="267733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Vilka milstolpar har jag nått, och hur firar jag dem?</a:t>
                      </a:r>
                      <a:endParaRPr lang="en-GB" sz="1100" dirty="0">
                        <a:latin typeface="Calibri" panose="020F0502020204030204" pitchFamily="34" charset="0"/>
                        <a:cs typeface="Calibri" panose="020F0502020204030204" pitchFamily="34" charset="0"/>
                      </a:endParaRPr>
                    </a:p>
                  </a:txBody>
                  <a:tcPr marL="68580" marR="68580" marT="34290" marB="34290">
                    <a:solidFill>
                      <a:srgbClr val="ECD9EC"/>
                    </a:solidFill>
                  </a:tcPr>
                </a:tc>
                <a:tc>
                  <a:txBody>
                    <a:bodyPr/>
                    <a:lstStyle/>
                    <a:p>
                      <a:r>
                        <a:rPr lang="sv-SE" sz="1100" b="0" i="0" u="none" strike="noStrike" cap="none" dirty="0">
                          <a:solidFill>
                            <a:schemeClr val="tx1"/>
                          </a:solidFill>
                          <a:effectLst/>
                          <a:latin typeface="Calibri" panose="020F0502020204030204" pitchFamily="34" charset="0"/>
                          <a:ea typeface="+mn-ea"/>
                          <a:cs typeface="Calibri" panose="020F0502020204030204" pitchFamily="34" charset="0"/>
                          <a:sym typeface="Arial"/>
                        </a:rPr>
                        <a:t>Hur uppmärksammar jag det jag gjort och hur jag utvecklas?</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Hur kan jag använda positiv förstärkning för att bibehålla min motivation och mitt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momentum</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5011169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6915E72-132E-C3EA-0F56-8DBE6C46A812}"/>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3651C690-2B72-6A36-EDD7-02F1F94BD390}"/>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BA36964-1EEC-E510-EBAC-DA5A5D4E3F3F}"/>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70D6DB8E-A0EB-EFAF-B0C5-60D09B600E0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AC74ACF-DC9B-66E6-FE7F-B7D8C8F6A84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A6AF0C9-2D22-2758-C538-1BE2856068A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DB90914-A6F8-F208-099E-7B2B46BF285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8160700-1835-FCDD-491D-0A43AA5B2F8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3BE1167-BEDD-A9E2-56BA-2C77AD4395CA}"/>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B38B370-1298-17AB-A88E-A3D61DE7AC8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2D7BBC81-84A9-09D9-EAC4-6C2B214E9894}"/>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F46102AF-EA0B-4F04-FB01-2578F286AEA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F6E8FFC-EEE6-ECAB-556C-CA77628F97E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245B52-7DF6-E934-6C03-B48503E5B44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F83F917F-2AF9-B148-2D75-CA45CE8D581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3B4648D-54E6-C004-536C-986BA693F58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B91E5608-E14E-4FCE-A996-64CAC2A0A96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E9A762B2-741C-C59C-E2FF-DE6A7E63D03F}"/>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3F32F8D6-F8F0-37F0-EE98-506C3F450A43}"/>
              </a:ext>
            </a:extLst>
          </p:cNvPr>
          <p:cNvSpPr txBox="1">
            <a:spLocks noGrp="1"/>
          </p:cNvSpPr>
          <p:nvPr>
            <p:ph type="body" idx="2"/>
          </p:nvPr>
        </p:nvSpPr>
        <p:spPr>
          <a:xfrm>
            <a:off x="1332868" y="379542"/>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000" dirty="0" err="1">
                <a:solidFill>
                  <a:srgbClr val="FF9933"/>
                </a:solidFill>
              </a:rPr>
              <a:t>Arbetsblad: Skapa din egen personliga utvecklingscykel (4)</a:t>
            </a:r>
            <a:endParaRPr lang="sv-SE" sz="2000" b="0" dirty="0">
              <a:solidFill>
                <a:schemeClr val="tx2">
                  <a:lumMod val="50000"/>
                </a:schemeClr>
              </a:solidFill>
            </a:endParaRPr>
          </a:p>
        </p:txBody>
      </p:sp>
      <p:sp>
        <p:nvSpPr>
          <p:cNvPr id="2" name="Google Shape;526;p70">
            <a:extLst>
              <a:ext uri="{FF2B5EF4-FFF2-40B4-BE49-F238E27FC236}">
                <a16:creationId xmlns:a16="http://schemas.microsoft.com/office/drawing/2014/main" id="{DF2D0DA3-B2C8-A1F9-0400-89D795B48CB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4F244452-34F7-457A-1B15-29A2EB62C88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91AFA1F4-F9FF-45A2-34F0-9C7E6C2B8C06}"/>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B149DBD0-CC7E-281D-AE8D-695F3CC0D374}"/>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V.18</a:t>
            </a:r>
            <a:endParaRPr sz="1401" dirty="0"/>
          </a:p>
        </p:txBody>
      </p:sp>
      <p:sp>
        <p:nvSpPr>
          <p:cNvPr id="8" name="textruta 7">
            <a:extLst>
              <a:ext uri="{FF2B5EF4-FFF2-40B4-BE49-F238E27FC236}">
                <a16:creationId xmlns:a16="http://schemas.microsoft.com/office/drawing/2014/main" id="{564E0AFB-4F7B-D118-C53C-B84BDE8DCFA0}"/>
              </a:ext>
            </a:extLst>
          </p:cNvPr>
          <p:cNvSpPr txBox="1"/>
          <p:nvPr/>
        </p:nvSpPr>
        <p:spPr>
          <a:xfrm>
            <a:off x="1385994" y="869043"/>
            <a:ext cx="4670384" cy="415498"/>
          </a:xfrm>
          <a:prstGeom prst="rect">
            <a:avLst/>
          </a:prstGeom>
          <a:noFill/>
        </p:spPr>
        <p:txBody>
          <a:bodyPr wrap="square">
            <a:spAutoFit/>
          </a:bodyPr>
          <a:lstStyle/>
          <a:p>
            <a:pPr rtl="0"/>
            <a:r>
              <a:rPr lang="sv-SE" sz="2000" b="1" dirty="0">
                <a:solidFill>
                  <a:srgbClr val="6D6E71"/>
                </a:solidFill>
                <a:latin typeface="Calibri" panose="020F0502020204030204" pitchFamily="34" charset="0"/>
                <a:cs typeface="Calibri" panose="020F0502020204030204" pitchFamily="34" charset="0"/>
              </a:rPr>
              <a:t>9. Förnyelse:</a:t>
            </a:r>
            <a:endParaRPr lang="sv-SE"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B3D22ECD-42BC-D5BE-F9E4-7E260E4B9877}"/>
              </a:ext>
            </a:extLst>
          </p:cNvPr>
          <p:cNvGraphicFramePr>
            <a:graphicFrameLocks noGrp="1"/>
          </p:cNvGraphicFramePr>
          <p:nvPr>
            <p:extLst>
              <p:ext uri="{D42A27DB-BD31-4B8C-83A1-F6EECF244321}">
                <p14:modId xmlns:p14="http://schemas.microsoft.com/office/powerpoint/2010/main" val="133375458"/>
              </p:ext>
            </p:extLst>
          </p:nvPr>
        </p:nvGraphicFramePr>
        <p:xfrm>
          <a:off x="597358" y="1377857"/>
          <a:ext cx="8053008" cy="2677523"/>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811">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Vad vill jag sträva mot härnäst? Vilka nya mål vill jag sätta upp?</a:t>
                      </a:r>
                      <a:endParaRPr lang="en-GB" sz="1100" dirty="0">
                        <a:latin typeface="Calibri" panose="020F0502020204030204" pitchFamily="34" charset="0"/>
                        <a:cs typeface="Calibri" panose="020F0502020204030204" pitchFamily="34" charset="0"/>
                      </a:endParaRPr>
                    </a:p>
                  </a:txBody>
                  <a:tcPr marL="68580" marR="68580" marT="34290" marB="34290">
                    <a:solidFill>
                      <a:srgbClr val="FDFFDC"/>
                    </a:solidFill>
                  </a:tcPr>
                </a:tc>
                <a:tc>
                  <a:txBody>
                    <a:bodyPr/>
                    <a:lstStyle/>
                    <a:p>
                      <a:r>
                        <a:rPr lang="sv-SE" sz="1100" b="0" i="0" u="none" strike="noStrike" cap="none" dirty="0">
                          <a:solidFill>
                            <a:srgbClr val="6D6E71"/>
                          </a:solidFill>
                          <a:effectLst/>
                          <a:latin typeface="Calibri" panose="020F0502020204030204" pitchFamily="34" charset="0"/>
                          <a:cs typeface="Calibri" panose="020F0502020204030204" pitchFamily="34" charset="0"/>
                          <a:sym typeface="Arial"/>
                        </a:rPr>
                        <a:t>Hur kan jag dra lärdom av erfarenheter mellan olika ”</a:t>
                      </a:r>
                      <a:r>
                        <a:rPr lang="sv-SE" sz="1100" b="0" i="0" u="none" strike="noStrike" cap="none" dirty="0" err="1">
                          <a:solidFill>
                            <a:srgbClr val="6D6E71"/>
                          </a:solidFill>
                          <a:effectLst/>
                          <a:latin typeface="Calibri" panose="020F0502020204030204" pitchFamily="34" charset="0"/>
                          <a:cs typeface="Calibri" panose="020F0502020204030204" pitchFamily="34" charset="0"/>
                          <a:sym typeface="Arial"/>
                        </a:rPr>
                        <a:t>lärcykler</a:t>
                      </a:r>
                      <a:r>
                        <a:rPr lang="sv-SE" sz="1100" b="0" i="0" u="none" strike="noStrike" cap="none" dirty="0">
                          <a:solidFill>
                            <a:srgbClr val="6D6E71"/>
                          </a:solidFill>
                          <a:effectLst/>
                          <a:latin typeface="Calibri" panose="020F0502020204030204" pitchFamily="34" charset="0"/>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rgbClr val="FFEFDA"/>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r>
                        <a:rPr lang="en-GB" sz="1100" dirty="0">
                          <a:latin typeface="Calibri" panose="020F0502020204030204" pitchFamily="34" charset="0"/>
                          <a:cs typeface="Calibri" panose="020F0502020204030204" pitchFamily="34" charset="0"/>
                        </a:rPr>
                        <a:t>Hur </a:t>
                      </a:r>
                      <a:r>
                        <a:rPr lang="en-GB" sz="1100" dirty="0" err="1">
                          <a:latin typeface="Calibri" panose="020F0502020204030204" pitchFamily="34" charset="0"/>
                          <a:cs typeface="Calibri" panose="020F0502020204030204" pitchFamily="34" charset="0"/>
                        </a:rPr>
                        <a:t>kan</a:t>
                      </a:r>
                      <a:r>
                        <a:rPr lang="en-GB" sz="1100" dirty="0">
                          <a:latin typeface="Calibri" panose="020F0502020204030204" pitchFamily="34" charset="0"/>
                          <a:cs typeface="Calibri" panose="020F0502020204030204" pitchFamily="34" charset="0"/>
                        </a:rPr>
                        <a:t> jag </a:t>
                      </a:r>
                      <a:r>
                        <a:rPr lang="en-GB" sz="1100" dirty="0" err="1">
                          <a:latin typeface="Calibri" panose="020F0502020204030204" pitchFamily="34" charset="0"/>
                          <a:cs typeface="Calibri" panose="020F0502020204030204" pitchFamily="34" charset="0"/>
                        </a:rPr>
                        <a:t>bibehålla</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känslan</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av</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nyfikenhet</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utveckling</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och</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förnyelse</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på</a:t>
                      </a:r>
                      <a:r>
                        <a:rPr lang="en-GB" sz="1100" dirty="0">
                          <a:latin typeface="Calibri" panose="020F0502020204030204" pitchFamily="34" charset="0"/>
                          <a:cs typeface="Calibri" panose="020F0502020204030204" pitchFamily="34" charset="0"/>
                        </a:rPr>
                        <a:t> </a:t>
                      </a:r>
                      <a:r>
                        <a:rPr lang="en-GB" sz="1100" dirty="0" err="1">
                          <a:latin typeface="Calibri" panose="020F0502020204030204" pitchFamily="34" charset="0"/>
                          <a:cs typeface="Calibri" panose="020F0502020204030204" pitchFamily="34" charset="0"/>
                        </a:rPr>
                        <a:t>sikt</a:t>
                      </a:r>
                      <a:r>
                        <a:rPr lang="en-GB" sz="1100" dirty="0">
                          <a:latin typeface="Calibri" panose="020F0502020204030204" pitchFamily="34" charset="0"/>
                          <a:cs typeface="Calibri" panose="020F0502020204030204" pitchFamily="34" charset="0"/>
                        </a:rPr>
                        <a:t>?</a:t>
                      </a: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9013295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80744D06-ECC4-0D13-F91D-7C9A388906F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B949AAA-8BEC-5160-A1D8-2E19FF40E48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5FBF5B9-6072-92ED-1CB6-EA95E0C1C2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20198EE8-84BE-801E-37AD-D0EEB7BE543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Baserat på den här övningen, vilka är dina tre viktigaste slutsatser?</a:t>
            </a:r>
          </a:p>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Vad var svårt?</a:t>
            </a:r>
          </a:p>
          <a:p>
            <a:pPr marL="514352" indent="-285750" algn="l" rtl="0" fontAlgn="base">
              <a:buFont typeface="Wingdings" pitchFamily="2" charset="2"/>
              <a:buChar char="Ø"/>
            </a:pPr>
            <a:r>
              <a:rPr lang="sv-SE" sz="1600" dirty="0">
                <a:solidFill>
                  <a:schemeClr val="tx2">
                    <a:lumMod val="50000"/>
                  </a:schemeClr>
                </a:solidFill>
                <a:latin typeface="Calibri" panose="020F0502020204030204" pitchFamily="34" charset="0"/>
                <a:cs typeface="Calibri" panose="020F0502020204030204" pitchFamily="34" charset="0"/>
              </a:rPr>
              <a:t>Behöver du hjälp att komma vidare – och vad är i så fall ditt nästa steg?</a:t>
            </a:r>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68FBBBBD-3A86-C5DC-9F95-2A5A54D44F8F}"/>
              </a:ext>
            </a:extLst>
          </p:cNvPr>
          <p:cNvSpPr txBox="1">
            <a:spLocks noGrp="1"/>
          </p:cNvSpPr>
          <p:nvPr>
            <p:ph type="body" idx="2"/>
          </p:nvPr>
        </p:nvSpPr>
        <p:spPr>
          <a:xfrm>
            <a:off x="1315113" y="397299"/>
            <a:ext cx="7633815"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69BC0A55-7604-C12A-0BAD-D6FFDA9568F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1255859F-3E5F-7727-6B59-5807009FAEBC}"/>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272E6EC-7C6C-BF9E-6A28-F379535343D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998B5B7-698C-6EDA-73F3-9C0243E11E9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FA9D53E-5940-14DE-450B-DDFDF848A0A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55FB484-DE12-0B9A-5C51-114623954C7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8E20C5BB-2E1A-9131-623D-0510087194F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A7F1E9E-1B97-F219-F025-2C355A37AB8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7A7B42E3-9C3F-6C8E-5386-917814FEA54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9FE039F1-C0B9-1D14-9F2A-B5E954CC98B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BB86A7F-E758-8FE2-0628-1E1082A0CD7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A5BEBE2-4DE2-DAF6-F6EF-0D59F1F765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3F4F0CE5-5A8C-A8E1-9E6E-CD76219B3DE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A005264-393B-3BF0-0413-D0B75676E17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576FC38-5453-C77B-CA0B-501E0CD066FF}"/>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87104DD-A547-52B2-C37B-68805B79C8C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34234060-D8D4-913C-D854-B76A60E0337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DFF0FF5F-A79C-14A4-73E4-E5DC73B3BE12}"/>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E.19</a:t>
            </a:r>
            <a:endParaRPr sz="3000" dirty="0">
              <a:solidFill>
                <a:srgbClr val="FF9934"/>
              </a:solidFill>
            </a:endParaRPr>
          </a:p>
        </p:txBody>
      </p:sp>
    </p:spTree>
    <p:extLst>
      <p:ext uri="{BB962C8B-B14F-4D97-AF65-F5344CB8AC3E}">
        <p14:creationId xmlns:p14="http://schemas.microsoft.com/office/powerpoint/2010/main" val="21537841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69</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145224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D1984539-2515-0567-0BE0-3CA21FFD7C6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CD12C6B-D4E2-A1F0-AF04-7101AD496F70}"/>
              </a:ext>
            </a:extLst>
          </p:cNvPr>
          <p:cNvSpPr txBox="1"/>
          <p:nvPr/>
        </p:nvSpPr>
        <p:spPr>
          <a:xfrm>
            <a:off x="2740686" y="1057235"/>
            <a:ext cx="5138068" cy="2964878"/>
          </a:xfrm>
          <a:prstGeom prst="rect">
            <a:avLst/>
          </a:prstGeom>
          <a:noFill/>
          <a:ln>
            <a:noFill/>
          </a:ln>
        </p:spPr>
        <p:txBody>
          <a:bodyPr spcFirstLastPara="1" wrap="square" lIns="0" tIns="10124" rIns="0" bIns="0" anchor="t" anchorCtr="0">
            <a:spAutoFit/>
          </a:bodyPr>
          <a:lstStyle/>
          <a:p>
            <a:pPr algn="l"/>
            <a:r>
              <a:rPr lang="sv-SE" sz="1600" b="0" i="0" u="none" strike="noStrike" dirty="0">
                <a:solidFill>
                  <a:srgbClr val="000000"/>
                </a:solidFill>
                <a:effectLst/>
                <a:latin typeface="Calibri" panose="020F0502020204030204" pitchFamily="34" charset="0"/>
                <a:cs typeface="Calibri" panose="020F0502020204030204" pitchFamily="34" charset="0"/>
              </a:rPr>
              <a:t>Din nisch är där dina unika färdigheter, intressen och ambitioner möter branschens behov.</a:t>
            </a:r>
          </a:p>
          <a:p>
            <a:pPr algn="l"/>
            <a:endParaRPr lang="sv-SE" sz="1600" b="0" i="0" u="none" strike="noStrike" dirty="0">
              <a:solidFill>
                <a:srgbClr val="000000"/>
              </a:solidFill>
              <a:effectLst/>
              <a:latin typeface="Calibri" panose="020F0502020204030204" pitchFamily="34" charset="0"/>
              <a:cs typeface="Calibri" panose="020F0502020204030204" pitchFamily="34" charset="0"/>
            </a:endParaRPr>
          </a:p>
          <a:p>
            <a:pPr algn="l"/>
            <a:r>
              <a:rPr lang="sv-SE" sz="1600" b="1" i="0" u="none" strike="noStrike" dirty="0">
                <a:solidFill>
                  <a:srgbClr val="000000"/>
                </a:solidFill>
                <a:effectLst/>
                <a:latin typeface="Calibri" panose="020F0502020204030204" pitchFamily="34" charset="0"/>
                <a:cs typeface="Calibri" panose="020F0502020204030204" pitchFamily="34" charset="0"/>
              </a:rPr>
              <a:t>Varför är det viktigt?</a:t>
            </a:r>
          </a:p>
          <a:p>
            <a:pPr algn="l"/>
            <a:r>
              <a:rPr lang="sv-SE" sz="1600" b="0" i="0" u="none" strike="noStrike" dirty="0">
                <a:solidFill>
                  <a:srgbClr val="000000"/>
                </a:solidFill>
                <a:effectLst/>
                <a:latin typeface="Calibri" panose="020F0502020204030204" pitchFamily="34" charset="0"/>
                <a:cs typeface="Calibri" panose="020F0502020204030204" pitchFamily="34" charset="0"/>
              </a:rPr>
              <a:t>Att hitta din nisch hjälper dig att sticka ut och bidra på ett meningsfullt sätt – oavsett om det handlar om naturvård, kulturarv eller hållbar utveckling.</a:t>
            </a:r>
          </a:p>
          <a:p>
            <a:pPr algn="l"/>
            <a:endParaRPr lang="sv-SE" sz="1600" b="0" i="0" u="none" strike="noStrike" dirty="0">
              <a:solidFill>
                <a:srgbClr val="000000"/>
              </a:solidFill>
              <a:effectLst/>
              <a:latin typeface="Calibri" panose="020F0502020204030204" pitchFamily="34" charset="0"/>
              <a:cs typeface="Calibri" panose="020F0502020204030204" pitchFamily="34" charset="0"/>
            </a:endParaRPr>
          </a:p>
          <a:p>
            <a:pPr algn="l"/>
            <a:r>
              <a:rPr lang="sv-SE" sz="1600" b="1" i="0" u="none" strike="noStrike" dirty="0">
                <a:solidFill>
                  <a:srgbClr val="000000"/>
                </a:solidFill>
                <a:effectLst/>
                <a:latin typeface="Calibri" panose="020F0502020204030204" pitchFamily="34" charset="0"/>
                <a:cs typeface="Calibri" panose="020F0502020204030204" pitchFamily="34" charset="0"/>
              </a:rPr>
              <a:t>Hur hittar du den?</a:t>
            </a:r>
          </a:p>
          <a:p>
            <a:pPr algn="l"/>
            <a:r>
              <a:rPr lang="sv-SE" sz="1600" b="0" i="0" u="none" strike="noStrike" dirty="0">
                <a:solidFill>
                  <a:srgbClr val="000000"/>
                </a:solidFill>
                <a:effectLst/>
                <a:latin typeface="Calibri" panose="020F0502020204030204" pitchFamily="34" charset="0"/>
                <a:cs typeface="Calibri" panose="020F0502020204030204" pitchFamily="34" charset="0"/>
              </a:rPr>
              <a:t>I de kommande bilderna reflekterar du över din egen situation och dina behov, innan vi börjar använda verktyg för att identifiera din nisch!</a:t>
            </a:r>
          </a:p>
        </p:txBody>
      </p:sp>
      <p:sp>
        <p:nvSpPr>
          <p:cNvPr id="379" name="Google Shape;379;p64">
            <a:extLst>
              <a:ext uri="{FF2B5EF4-FFF2-40B4-BE49-F238E27FC236}">
                <a16:creationId xmlns:a16="http://schemas.microsoft.com/office/drawing/2014/main" id="{54C3CCD9-7D6A-744C-11AD-1F7939E87C6F}"/>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8C8C352A-080D-B8AB-2B64-E9BEA1307EF1}"/>
              </a:ext>
            </a:extLst>
          </p:cNvPr>
          <p:cNvSpPr txBox="1">
            <a:spLocks noGrp="1"/>
          </p:cNvSpPr>
          <p:nvPr>
            <p:ph type="body" idx="2"/>
          </p:nvPr>
        </p:nvSpPr>
        <p:spPr>
          <a:xfrm>
            <a:off x="2639506" y="423207"/>
            <a:ext cx="5722174"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Kombinera din passion med ett syfte</a:t>
            </a:r>
            <a:endParaRPr lang="sv-SE" dirty="0"/>
          </a:p>
        </p:txBody>
      </p:sp>
      <p:pic>
        <p:nvPicPr>
          <p:cNvPr id="382" name="Google Shape;382;p64">
            <a:extLst>
              <a:ext uri="{FF2B5EF4-FFF2-40B4-BE49-F238E27FC236}">
                <a16:creationId xmlns:a16="http://schemas.microsoft.com/office/drawing/2014/main" id="{D43D8188-DBF2-D415-A3C3-16353125FB6A}"/>
              </a:ext>
            </a:extLst>
          </p:cNvPr>
          <p:cNvPicPr preferRelativeResize="0"/>
          <p:nvPr/>
        </p:nvPicPr>
        <p:blipFill rotWithShape="1">
          <a:blip r:embed="rId3">
            <a:alphaModFix amt="70000"/>
          </a:blip>
          <a:srcRect/>
          <a:stretch/>
        </p:blipFill>
        <p:spPr>
          <a:xfrm flipH="1">
            <a:off x="7777574" y="3492136"/>
            <a:ext cx="2189376" cy="212174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6671BF9-4E47-B10B-1BB3-2A7851AFCFA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7</a:t>
            </a:fld>
            <a:endParaRPr dirty="0"/>
          </a:p>
        </p:txBody>
      </p:sp>
      <p:sp>
        <p:nvSpPr>
          <p:cNvPr id="2" name="Google Shape;456;p68">
            <a:extLst>
              <a:ext uri="{FF2B5EF4-FFF2-40B4-BE49-F238E27FC236}">
                <a16:creationId xmlns:a16="http://schemas.microsoft.com/office/drawing/2014/main" id="{AC68A9B1-49FA-3BFA-476B-74658B3E3DC6}"/>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Identifiera</a:t>
            </a:r>
            <a:endParaRPr lang="sv-SE" sz="2400" dirty="0">
              <a:solidFill>
                <a:schemeClr val="lt1"/>
              </a:solidFill>
              <a:latin typeface="Calibri" panose="020F0502020204030204" pitchFamily="34" charset="0"/>
              <a:cs typeface="Calibri" panose="020F0502020204030204" pitchFamily="34" charset="0"/>
              <a:sym typeface="Calibri"/>
            </a:endParaRPr>
          </a:p>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rPr>
              <a:t>d</a:t>
            </a:r>
            <a:r>
              <a:rPr lang="sv-SE" sz="2400" dirty="0">
                <a:solidFill>
                  <a:schemeClr val="lt1"/>
                </a:solidFill>
                <a:latin typeface="Calibri" panose="020F0502020204030204" pitchFamily="34" charset="0"/>
                <a:cs typeface="Calibri" panose="020F0502020204030204" pitchFamily="34" charset="0"/>
                <a:sym typeface="Calibri"/>
              </a:rPr>
              <a:t>in </a:t>
            </a:r>
            <a:r>
              <a:rPr lang="sv-SE" sz="2400" dirty="0">
                <a:solidFill>
                  <a:schemeClr val="lt1"/>
                </a:solidFill>
                <a:latin typeface="Calibri" panose="020F0502020204030204" pitchFamily="34" charset="0"/>
                <a:cs typeface="Calibri" panose="020F0502020204030204" pitchFamily="34" charset="0"/>
              </a:rPr>
              <a:t>N</a:t>
            </a:r>
            <a:r>
              <a:rPr lang="sv-SE" sz="2400" dirty="0">
                <a:solidFill>
                  <a:schemeClr val="lt1"/>
                </a:solidFill>
                <a:latin typeface="Calibri" panose="020F0502020204030204" pitchFamily="34" charset="0"/>
                <a:cs typeface="Calibri" panose="020F0502020204030204" pitchFamily="34" charset="0"/>
                <a:sym typeface="Calibri"/>
              </a:rPr>
              <a:t>isch</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0108B0C6-81AC-1D37-C4A8-BB013CF0ED65}"/>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F8CAA029-D1A8-7090-C151-4DF765137AB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Tree>
    <p:extLst>
      <p:ext uri="{BB962C8B-B14F-4D97-AF65-F5344CB8AC3E}">
        <p14:creationId xmlns:p14="http://schemas.microsoft.com/office/powerpoint/2010/main" val="34674962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1118218"/>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it" sz="2400">
                <a:solidFill>
                  <a:schemeClr val="lt1"/>
                </a:solidFill>
                <a:latin typeface="Calibri"/>
                <a:ea typeface="Calibri"/>
                <a:cs typeface="Calibri"/>
                <a:sym typeface="Calibri"/>
              </a:rPr>
              <a:t>2 upplevelser i Belgien för 7+7 personer</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upplevelser i Irland för 7+7 personer</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upplevelser i Italien för 7+7 personer</a:t>
            </a:r>
            <a:endParaRPr sz="2400">
              <a:solidFill>
                <a:schemeClr val="lt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70</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a:solidFill>
                  <a:srgbClr val="6D6E71"/>
                </a:solidFill>
                <a:latin typeface="Roboto"/>
                <a:ea typeface="Roboto"/>
                <a:cs typeface="Roboto"/>
                <a:sym typeface="Roboto"/>
              </a:rPr>
              <a:t>Detta projekt har finansierats med stöd från Europeiska kommissionen. Författaren är ensam ansvarig för denna publikation (meddelande) och kommissionen frånsäger sig allt ansvar för hur informationen i den kan komma att användas. I enlighet med det nya GDPR-ramverket, observera att partnerskapet endast kommer att behandla dina personuppgifter i projektets intresse och syfte och utan att det påverkar dina rättigheter däri 2021-2-BE04-KA220-YOU-000050778</a:t>
            </a:r>
            <a:br>
              <a:rPr lang="it"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Den här resursen är licensierad under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Tree>
    <p:extLst>
      <p:ext uri="{BB962C8B-B14F-4D97-AF65-F5344CB8AC3E}">
        <p14:creationId xmlns:p14="http://schemas.microsoft.com/office/powerpoint/2010/main" val="2892940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94D1EACE-90A1-0D35-688F-7DF2ECAF3101}"/>
            </a:ext>
          </a:extLst>
        </p:cNvPr>
        <p:cNvGrpSpPr/>
        <p:nvPr/>
      </p:nvGrpSpPr>
      <p:grpSpPr>
        <a:xfrm>
          <a:off x="0" y="0"/>
          <a:ext cx="0" cy="0"/>
          <a:chOff x="0" y="0"/>
          <a:chExt cx="0" cy="0"/>
        </a:xfrm>
      </p:grpSpPr>
      <p:pic>
        <p:nvPicPr>
          <p:cNvPr id="3" name="Bildobjekt 2" descr="En bild som visar person, Människoansikte, klädsel, kaffekopp&#10;&#10;AI-genererat innehåll kan vara felaktigt.">
            <a:extLst>
              <a:ext uri="{FF2B5EF4-FFF2-40B4-BE49-F238E27FC236}">
                <a16:creationId xmlns:a16="http://schemas.microsoft.com/office/drawing/2014/main" id="{2F7069DA-83DA-0600-5F92-63A3A55AC7AF}"/>
              </a:ext>
            </a:extLst>
          </p:cNvPr>
          <p:cNvPicPr>
            <a:picLocks noChangeAspect="1"/>
          </p:cNvPicPr>
          <p:nvPr/>
        </p:nvPicPr>
        <p:blipFill>
          <a:blip r:embed="rId3"/>
          <a:stretch>
            <a:fillRect/>
          </a:stretch>
        </p:blipFill>
        <p:spPr>
          <a:xfrm>
            <a:off x="-30344" y="-11576"/>
            <a:ext cx="3414580" cy="3816075"/>
          </a:xfrm>
          <a:prstGeom prst="rect">
            <a:avLst/>
          </a:prstGeom>
        </p:spPr>
      </p:pic>
      <p:pic>
        <p:nvPicPr>
          <p:cNvPr id="1374" name="Google Shape;1374;p95">
            <a:extLst>
              <a:ext uri="{FF2B5EF4-FFF2-40B4-BE49-F238E27FC236}">
                <a16:creationId xmlns:a16="http://schemas.microsoft.com/office/drawing/2014/main" id="{5E207F35-C7F9-8E84-C430-3625C5C68627}"/>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5" name="Google Shape;1375;p95">
            <a:extLst>
              <a:ext uri="{FF2B5EF4-FFF2-40B4-BE49-F238E27FC236}">
                <a16:creationId xmlns:a16="http://schemas.microsoft.com/office/drawing/2014/main" id="{775099A2-95B1-B77A-9827-2086EFD30A89}"/>
              </a:ext>
            </a:extLst>
          </p:cNvPr>
          <p:cNvSpPr txBox="1"/>
          <p:nvPr/>
        </p:nvSpPr>
        <p:spPr>
          <a:xfrm>
            <a:off x="3824674" y="949691"/>
            <a:ext cx="3925115"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Vad behöver du?</a:t>
            </a:r>
            <a:endParaRPr lang="sv-SE" sz="1401" dirty="0"/>
          </a:p>
        </p:txBody>
      </p:sp>
      <p:sp>
        <p:nvSpPr>
          <p:cNvPr id="1376" name="Google Shape;1376;p95">
            <a:extLst>
              <a:ext uri="{FF2B5EF4-FFF2-40B4-BE49-F238E27FC236}">
                <a16:creationId xmlns:a16="http://schemas.microsoft.com/office/drawing/2014/main" id="{0E491AF8-1E78-11A1-CF7E-1C89CEDFDAA5}"/>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8</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8E000F56-069E-42CA-78A9-8405A030F5B1}"/>
              </a:ext>
            </a:extLst>
          </p:cNvPr>
          <p:cNvSpPr txBox="1">
            <a:spLocks noGrp="1"/>
          </p:cNvSpPr>
          <p:nvPr>
            <p:ph type="body" idx="1"/>
          </p:nvPr>
        </p:nvSpPr>
        <p:spPr>
          <a:xfrm>
            <a:off x="3602517" y="1476260"/>
            <a:ext cx="5202118" cy="1593050"/>
          </a:xfrm>
          <a:prstGeom prst="rect">
            <a:avLst/>
          </a:prstGeom>
          <a:noFill/>
          <a:ln>
            <a:noFill/>
          </a:ln>
        </p:spPr>
        <p:txBody>
          <a:bodyPr spcFirstLastPara="1" wrap="square" lIns="91426" tIns="91426" rIns="91426" bIns="91426" anchor="t" anchorCtr="0">
            <a:normAutofit fontScale="92500" lnSpcReduction="10000"/>
          </a:bodyPr>
          <a:lstStyle/>
          <a:p>
            <a:endParaRPr lang="sv-SE" sz="1600" b="0" i="0" u="none" strike="noStrike" dirty="0">
              <a:solidFill>
                <a:srgbClr val="000000"/>
              </a:solidFill>
              <a:effectLst/>
            </a:endParaRPr>
          </a:p>
          <a:p>
            <a:r>
              <a:rPr lang="sv-SE" sz="1600" b="0" i="0" u="none" strike="noStrike" dirty="0">
                <a:solidFill>
                  <a:srgbClr val="000000"/>
                </a:solidFill>
                <a:effectLst/>
              </a:rPr>
              <a:t>Vi lär oss på olika sätt och har alla våra egna behov. </a:t>
            </a:r>
          </a:p>
          <a:p>
            <a:r>
              <a:rPr lang="sv-SE" sz="1600" b="0" i="0" u="none" strike="noStrike" dirty="0">
                <a:solidFill>
                  <a:srgbClr val="000000"/>
                </a:solidFill>
                <a:effectLst/>
              </a:rPr>
              <a:t>Särskilt när det gäller vår egen utveckling. Innan vi går </a:t>
            </a:r>
          </a:p>
          <a:p>
            <a:r>
              <a:rPr lang="sv-SE" sz="1600" b="0" i="0" u="none" strike="noStrike" dirty="0">
                <a:solidFill>
                  <a:srgbClr val="000000"/>
                </a:solidFill>
                <a:effectLst/>
              </a:rPr>
              <a:t>vidare,  låt oss börja med dina förutsättningar. Vad </a:t>
            </a:r>
          </a:p>
          <a:p>
            <a:r>
              <a:rPr lang="sv-SE" sz="1600" b="0" i="0" u="none" strike="noStrike" dirty="0">
                <a:solidFill>
                  <a:srgbClr val="000000"/>
                </a:solidFill>
                <a:effectLst/>
              </a:rPr>
              <a:t>behöver du för att lära dig något nytt och för att ta </a:t>
            </a:r>
            <a:endParaRPr lang="sv-SE" sz="1600" dirty="0">
              <a:solidFill>
                <a:srgbClr val="000000"/>
              </a:solidFill>
            </a:endParaRPr>
          </a:p>
          <a:p>
            <a:r>
              <a:rPr lang="sv-SE" sz="1600" b="0" i="0" u="none" strike="noStrike" dirty="0">
                <a:solidFill>
                  <a:srgbClr val="000000"/>
                </a:solidFill>
                <a:effectLst/>
              </a:rPr>
              <a:t>nästa steg?</a:t>
            </a:r>
          </a:p>
        </p:txBody>
      </p:sp>
      <p:sp>
        <p:nvSpPr>
          <p:cNvPr id="1387" name="Google Shape;1387;p95">
            <a:extLst>
              <a:ext uri="{FF2B5EF4-FFF2-40B4-BE49-F238E27FC236}">
                <a16:creationId xmlns:a16="http://schemas.microsoft.com/office/drawing/2014/main" id="{5193C03F-2B3D-5028-39A2-F046FD94D301}"/>
              </a:ext>
            </a:extLst>
          </p:cNvPr>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3200912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F616B5B-EECE-632B-955D-99D0D3FE92A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C28EF57-BFB5-AC18-2584-5D370BF08D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31D3333-68A8-D504-0785-4BD1D2D5A9C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AC06319-A52F-8BCE-F558-29732765ABA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buFont typeface="Wingdings" pitchFamily="2" charset="2"/>
              <a:buChar char="Ø"/>
            </a:pPr>
            <a:r>
              <a:rPr lang="sv-SE" sz="1600" i="0" u="none" strike="noStrike" dirty="0" err="1">
                <a:effectLst/>
                <a:latin typeface="Calibri" panose="020F0502020204030204" pitchFamily="34" charset="0"/>
                <a:cs typeface="Calibri" panose="020F0502020204030204" pitchFamily="34" charset="0"/>
              </a:rPr>
              <a:t>Var skulle du känna dig mest bekväm med att arbeta med självreflektion? Är det ett mysigt hörn hemma, en lugn plats i naturen eller ett lugnt café? Vilken miljö inspirerar och får dig att slappna av?</a:t>
            </a:r>
          </a:p>
          <a:p>
            <a:pPr marL="514352" indent="-285750">
              <a:buFont typeface="Wingdings" pitchFamily="2" charset="2"/>
              <a:buChar char="Ø"/>
            </a:pPr>
            <a:endParaRPr lang="sv-SE" sz="1600" dirty="0">
              <a:latin typeface="Calibri" panose="020F0502020204030204" pitchFamily="34" charset="0"/>
              <a:cs typeface="Calibri" panose="020F0502020204030204" pitchFamily="34" charset="0"/>
            </a:endParaRPr>
          </a:p>
          <a:p>
            <a:pPr marL="514352" indent="-285750">
              <a:buFont typeface="Wingdings" pitchFamily="2" charset="2"/>
              <a:buChar char="Ø"/>
            </a:pPr>
            <a:r>
              <a:rPr lang="sv-SE" sz="1600" i="0" u="none" strike="noStrike" dirty="0" err="1">
                <a:effectLst/>
                <a:latin typeface="Calibri" panose="020F0502020204030204" pitchFamily="34" charset="0"/>
                <a:cs typeface="Calibri" panose="020F0502020204030204" pitchFamily="34" charset="0"/>
              </a:rPr>
              <a:t>När kan du avsätta tid för den här processen? Vilka tidsblock i ditt schema kan du reservera för oavbrutet fokus? Hur kan du göra detta till en regelbunden praxis?</a:t>
            </a:r>
          </a:p>
          <a:p>
            <a:pPr marL="514352" indent="-285750">
              <a:buFont typeface="Wingdings" pitchFamily="2" charset="2"/>
              <a:buChar char="Ø"/>
            </a:pPr>
            <a:endParaRPr lang="sv-SE" sz="1600" dirty="0">
              <a:latin typeface="Calibri" panose="020F0502020204030204" pitchFamily="34" charset="0"/>
              <a:cs typeface="Calibri" panose="020F0502020204030204" pitchFamily="34" charset="0"/>
            </a:endParaRPr>
          </a:p>
          <a:p>
            <a:pPr marL="514352" indent="-285750">
              <a:buFont typeface="Wingdings" pitchFamily="2" charset="2"/>
              <a:buChar char="Ø"/>
            </a:pPr>
            <a:r>
              <a:rPr lang="sv-SE" sz="1600" i="0" u="none" strike="noStrike" dirty="0" err="1">
                <a:effectLst/>
                <a:latin typeface="Calibri" panose="020F0502020204030204" pitchFamily="34" charset="0"/>
                <a:cs typeface="Calibri" panose="020F0502020204030204" pitchFamily="34" charset="0"/>
              </a:rPr>
              <a:t>Hur kan du fånga dina tankar och idéer på ett effektivt sätt? Skulle en dagbok eller anteckningsbok hjälpa dig att skriva ner reflektioner, inspiration och insikter? Hur kan du göra det till en vana?</a:t>
            </a:r>
          </a:p>
          <a:p>
            <a:endParaRPr lang="sv-SE" sz="1500" i="0" u="none" strike="noStrike" dirty="0">
              <a:effectLst/>
              <a:latin typeface="Calibri" panose="020F0502020204030204" pitchFamily="34" charset="0"/>
              <a:cs typeface="Calibri" panose="020F0502020204030204" pitchFamily="34" charset="0"/>
            </a:endParaRPr>
          </a:p>
        </p:txBody>
      </p:sp>
      <p:sp>
        <p:nvSpPr>
          <p:cNvPr id="675" name="Google Shape;675;p17">
            <a:extLst>
              <a:ext uri="{FF2B5EF4-FFF2-40B4-BE49-F238E27FC236}">
                <a16:creationId xmlns:a16="http://schemas.microsoft.com/office/drawing/2014/main" id="{AED78717-91E5-E364-FE39-F8D0041168C7}"/>
              </a:ext>
            </a:extLst>
          </p:cNvPr>
          <p:cNvSpPr txBox="1">
            <a:spLocks noGrp="1"/>
          </p:cNvSpPr>
          <p:nvPr>
            <p:ph type="body" idx="2"/>
          </p:nvPr>
        </p:nvSpPr>
        <p:spPr>
          <a:xfrm>
            <a:off x="1315113" y="410317"/>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7CC2C15D-C70C-4AB3-11A9-06EF75014D7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858BC78-70EA-6B15-2977-C6E1C18ED1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D67E8FA-02DE-8FD5-CA7E-93C86997490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DA182B36-8784-89AE-49C8-634C9D7155B1}"/>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486DCCE-8712-6EA2-1BB5-5B7E0C429F1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D78E8-41DB-8D25-0691-F417B3596D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E6C733A-F1BE-6C5A-58DC-8716C8C83F2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B239083-B05D-9FC8-55E0-8EA5D718449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57017DE-8265-99A0-C378-881FD9A3AEE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429B3501-B282-1EED-8686-7A41AA3F75A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CA88E9D-2B6C-32A0-8809-42915737D6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745AFEC-B968-4E35-FA64-E0B63F80D3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6A4CA7C-E794-6255-ED81-7A51FA31F9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94CD04-100A-9B9E-DEF9-0D744BE7B78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ED793B5-78B9-701D-6493-18F4A0DCB35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2B8A30A-9EFC-D3FE-0A57-B83916FC7ED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46F5BAF-AE04-9863-B991-477A885A345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5E7C50C-BC6B-F482-78F6-C65FBF948D10}"/>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Tree>
    <p:extLst>
      <p:ext uri="{BB962C8B-B14F-4D97-AF65-F5344CB8AC3E}">
        <p14:creationId xmlns:p14="http://schemas.microsoft.com/office/powerpoint/2010/main" val="225009926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81356</TotalTime>
  <Words>4595</Words>
  <Application>Microsoft Macintosh PowerPoint</Application>
  <PresentationFormat>Bildspel på skärmen (16:9)</PresentationFormat>
  <Paragraphs>511</Paragraphs>
  <Slides>70</Slides>
  <Notes>70</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70</vt:i4>
      </vt:variant>
    </vt:vector>
  </HeadingPairs>
  <TitlesOfParts>
    <vt:vector size="78" baseType="lpstr">
      <vt:lpstr>Calibri</vt:lpstr>
      <vt:lpstr>Wingdings</vt:lpstr>
      <vt:lpstr>Montserrat</vt:lpstr>
      <vt:lpstr>Montserrat Light</vt:lpstr>
      <vt:lpstr>Arial</vt:lpstr>
      <vt:lpstr>Century Schoolbook</vt:lpstr>
      <vt:lpstr>Roboto</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62</cp:revision>
  <dcterms:modified xsi:type="dcterms:W3CDTF">2025-04-02T12:32:32Z</dcterms:modified>
</cp:coreProperties>
</file>