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Lst>
  <p:sldSz cx="9144000" cy="5143500" type="screen16x9"/>
  <p:notesSz cx="6858000" cy="9144000"/>
  <p:embeddedFontLst>
    <p:embeddedFont>
      <p:font typeface="Century Schoolbook" panose="02040604050505020304" pitchFamily="18" charset="0"/>
      <p:regular r:id="rId73"/>
      <p:bold r:id="rId74"/>
      <p:italic r:id="rId75"/>
      <p:boldItalic r:id="rId76"/>
    </p:embeddedFont>
    <p:embeddedFont>
      <p:font typeface="Montserrat" pitchFamily="2" charset="77"/>
      <p:regular r:id="rId77"/>
      <p:bold r:id="rId78"/>
      <p:italic r:id="rId79"/>
      <p:boldItalic r:id="rId80"/>
    </p:embeddedFont>
    <p:embeddedFont>
      <p:font typeface="Montserrat Light" pitchFamily="2" charset="77"/>
      <p:regular r:id="rId81"/>
      <p:bold r:id="rId82"/>
      <p:italic r:id="rId83"/>
      <p:boldItalic r:id="rId84"/>
    </p:embeddedFont>
    <p:embeddedFont>
      <p:font typeface="Roboto" panose="02000000000000000000" pitchFamily="2" charset="0"/>
      <p:regular r:id="rId85"/>
      <p:bold r:id="rId86"/>
      <p:italic r:id="rId87"/>
      <p:boldItalic r:id="rId8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9" roundtripDataSignature="AMtx7miVADBUIRniD05eLRRETpPswEwkY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9A82C2F-A0DA-4FF5-9587-0E09E2EB120C}">
  <a:tblStyle styleId="{A9A82C2F-A0DA-4FF5-9587-0E09E2EB120C}"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60" d="100"/>
          <a:sy n="160" d="100"/>
        </p:scale>
        <p:origin x="78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2.fntdata"/><Relationship Id="rId89" Type="http://customschemas.google.com/relationships/presentationmetadata" Target="meta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2.fntdata"/><Relationship Id="rId79" Type="http://schemas.openxmlformats.org/officeDocument/2006/relationships/font" Target="fonts/font7.fntdata"/><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80" Type="http://schemas.openxmlformats.org/officeDocument/2006/relationships/font" Target="fonts/font8.fntdata"/><Relationship Id="rId85" Type="http://schemas.openxmlformats.org/officeDocument/2006/relationships/font" Target="fonts/font13.fntdata"/><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3.fntdata"/><Relationship Id="rId83" Type="http://schemas.openxmlformats.org/officeDocument/2006/relationships/font" Target="fonts/font11.fntdata"/><Relationship Id="rId88" Type="http://schemas.openxmlformats.org/officeDocument/2006/relationships/font" Target="fonts/font16.fntdata"/><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1.fntdata"/><Relationship Id="rId78" Type="http://schemas.openxmlformats.org/officeDocument/2006/relationships/font" Target="fonts/font6.fntdata"/><Relationship Id="rId81" Type="http://schemas.openxmlformats.org/officeDocument/2006/relationships/font" Target="fonts/font9.fntdata"/><Relationship Id="rId86"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5.fntdata"/><Relationship Id="rId61" Type="http://schemas.openxmlformats.org/officeDocument/2006/relationships/slide" Target="slides/slide60.xml"/><Relationship Id="rId82" Type="http://schemas.openxmlformats.org/officeDocument/2006/relationships/font" Target="fonts/font10.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0" name="Google Shape;120;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7" name="Google Shape;40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6" name="Google Shape;44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1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9" name="Google Shape;459;p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2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0" name="Google Shape;470;p2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2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9" name="Google Shape;499;p2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7" name="Google Shape;52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2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9" name="Google Shape;539;p2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2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2" name="Google Shape;562;p2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2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1" name="Google Shape;591;p2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p2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30" name="Google Shape;630;p2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2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2" name="Google Shape;672;p2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p:cNvGrpSpPr/>
        <p:nvPr/>
      </p:nvGrpSpPr>
      <p:grpSpPr>
        <a:xfrm>
          <a:off x="0" y="0"/>
          <a:ext cx="0" cy="0"/>
          <a:chOff x="0" y="0"/>
          <a:chExt cx="0" cy="0"/>
        </a:xfrm>
      </p:grpSpPr>
      <p:sp>
        <p:nvSpPr>
          <p:cNvPr id="682" name="Google Shape;682;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83" name="Google Shape;683;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p2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93" name="Google Shape;693;p2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3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04" name="Google Shape;704;p3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p3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5" name="Google Shape;715;p3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p3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26" name="Google Shape;726;p3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9" name="Google Shape;249;p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3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36" name="Google Shape;736;p3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p3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46" name="Google Shape;746;p3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3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7" name="Google Shape;757;p3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p3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80" name="Google Shape;780;p3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p3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19" name="Google Shape;819;p3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1"/>
        <p:cNvGrpSpPr/>
        <p:nvPr/>
      </p:nvGrpSpPr>
      <p:grpSpPr>
        <a:xfrm>
          <a:off x="0" y="0"/>
          <a:ext cx="0" cy="0"/>
          <a:chOff x="0" y="0"/>
          <a:chExt cx="0" cy="0"/>
        </a:xfrm>
      </p:grpSpPr>
      <p:sp>
        <p:nvSpPr>
          <p:cNvPr id="842" name="Google Shape;842;p3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43" name="Google Shape;843;p3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3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53" name="Google Shape;853;p3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p4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63" name="Google Shape;863;p4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4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73" name="Google Shape;873;p4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p4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83" name="Google Shape;883;p4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p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0"/>
        <p:cNvGrpSpPr/>
        <p:nvPr/>
      </p:nvGrpSpPr>
      <p:grpSpPr>
        <a:xfrm>
          <a:off x="0" y="0"/>
          <a:ext cx="0" cy="0"/>
          <a:chOff x="0" y="0"/>
          <a:chExt cx="0" cy="0"/>
        </a:xfrm>
      </p:grpSpPr>
      <p:sp>
        <p:nvSpPr>
          <p:cNvPr id="911" name="Google Shape;911;p4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2" name="Google Shape;912;p4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4"/>
        <p:cNvGrpSpPr/>
        <p:nvPr/>
      </p:nvGrpSpPr>
      <p:grpSpPr>
        <a:xfrm>
          <a:off x="0" y="0"/>
          <a:ext cx="0" cy="0"/>
          <a:chOff x="0" y="0"/>
          <a:chExt cx="0" cy="0"/>
        </a:xfrm>
      </p:grpSpPr>
      <p:sp>
        <p:nvSpPr>
          <p:cNvPr id="945" name="Google Shape;945;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6" name="Google Shape;946;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8" name="Google Shape;958;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p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9" name="Google Shape;969;p1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1" name="Google Shape;981;p1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0"/>
        <p:cNvGrpSpPr/>
        <p:nvPr/>
      </p:nvGrpSpPr>
      <p:grpSpPr>
        <a:xfrm>
          <a:off x="0" y="0"/>
          <a:ext cx="0" cy="0"/>
          <a:chOff x="0" y="0"/>
          <a:chExt cx="0" cy="0"/>
        </a:xfrm>
      </p:grpSpPr>
      <p:sp>
        <p:nvSpPr>
          <p:cNvPr id="991" name="Google Shape;991;p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2" name="Google Shape;992;p1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p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4" name="Google Shape;1004;p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3"/>
        <p:cNvGrpSpPr/>
        <p:nvPr/>
      </p:nvGrpSpPr>
      <p:grpSpPr>
        <a:xfrm>
          <a:off x="0" y="0"/>
          <a:ext cx="0" cy="0"/>
          <a:chOff x="0" y="0"/>
          <a:chExt cx="0" cy="0"/>
        </a:xfrm>
      </p:grpSpPr>
      <p:sp>
        <p:nvSpPr>
          <p:cNvPr id="1014" name="Google Shape;1014;p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5" name="Google Shape;1015;p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p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8" name="Google Shape;1028;p1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7"/>
        <p:cNvGrpSpPr/>
        <p:nvPr/>
      </p:nvGrpSpPr>
      <p:grpSpPr>
        <a:xfrm>
          <a:off x="0" y="0"/>
          <a:ext cx="0" cy="0"/>
          <a:chOff x="0" y="0"/>
          <a:chExt cx="0" cy="0"/>
        </a:xfrm>
      </p:grpSpPr>
      <p:sp>
        <p:nvSpPr>
          <p:cNvPr id="1038" name="Google Shape;1038;p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9" name="Google Shape;1039;p1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p10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50" name="Google Shape;1050;p10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p11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60" name="Google Shape;1060;p11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p11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1" name="Google Shape;1071;p11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0"/>
        <p:cNvGrpSpPr/>
        <p:nvPr/>
      </p:nvGrpSpPr>
      <p:grpSpPr>
        <a:xfrm>
          <a:off x="0" y="0"/>
          <a:ext cx="0" cy="0"/>
          <a:chOff x="0" y="0"/>
          <a:chExt cx="0" cy="0"/>
        </a:xfrm>
      </p:grpSpPr>
      <p:sp>
        <p:nvSpPr>
          <p:cNvPr id="1081" name="Google Shape;1081;p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2" name="Google Shape;1082;p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1"/>
        <p:cNvGrpSpPr/>
        <p:nvPr/>
      </p:nvGrpSpPr>
      <p:grpSpPr>
        <a:xfrm>
          <a:off x="0" y="0"/>
          <a:ext cx="0" cy="0"/>
          <a:chOff x="0" y="0"/>
          <a:chExt cx="0" cy="0"/>
        </a:xfrm>
      </p:grpSpPr>
      <p:sp>
        <p:nvSpPr>
          <p:cNvPr id="1092" name="Google Shape;1092;p11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93" name="Google Shape;1093;p11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0"/>
        <p:cNvGrpSpPr/>
        <p:nvPr/>
      </p:nvGrpSpPr>
      <p:grpSpPr>
        <a:xfrm>
          <a:off x="0" y="0"/>
          <a:ext cx="0" cy="0"/>
          <a:chOff x="0" y="0"/>
          <a:chExt cx="0" cy="0"/>
        </a:xfrm>
      </p:grpSpPr>
      <p:sp>
        <p:nvSpPr>
          <p:cNvPr id="1121" name="Google Shape;1121;p11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22" name="Google Shape;1122;p11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9"/>
        <p:cNvGrpSpPr/>
        <p:nvPr/>
      </p:nvGrpSpPr>
      <p:grpSpPr>
        <a:xfrm>
          <a:off x="0" y="0"/>
          <a:ext cx="0" cy="0"/>
          <a:chOff x="0" y="0"/>
          <a:chExt cx="0" cy="0"/>
        </a:xfrm>
      </p:grpSpPr>
      <p:sp>
        <p:nvSpPr>
          <p:cNvPr id="1150" name="Google Shape;1150;p11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51" name="Google Shape;1151;p11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8"/>
        <p:cNvGrpSpPr/>
        <p:nvPr/>
      </p:nvGrpSpPr>
      <p:grpSpPr>
        <a:xfrm>
          <a:off x="0" y="0"/>
          <a:ext cx="0" cy="0"/>
          <a:chOff x="0" y="0"/>
          <a:chExt cx="0" cy="0"/>
        </a:xfrm>
      </p:grpSpPr>
      <p:sp>
        <p:nvSpPr>
          <p:cNvPr id="1179" name="Google Shape;1179;p11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80" name="Google Shape;1180;p11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0"/>
        <p:cNvGrpSpPr/>
        <p:nvPr/>
      </p:nvGrpSpPr>
      <p:grpSpPr>
        <a:xfrm>
          <a:off x="0" y="0"/>
          <a:ext cx="0" cy="0"/>
          <a:chOff x="0" y="0"/>
          <a:chExt cx="0" cy="0"/>
        </a:xfrm>
      </p:grpSpPr>
      <p:sp>
        <p:nvSpPr>
          <p:cNvPr id="1191" name="Google Shape;1191;p11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92" name="Google Shape;1192;p11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6"/>
        <p:cNvGrpSpPr/>
        <p:nvPr/>
      </p:nvGrpSpPr>
      <p:grpSpPr>
        <a:xfrm>
          <a:off x="0" y="0"/>
          <a:ext cx="0" cy="0"/>
          <a:chOff x="0" y="0"/>
          <a:chExt cx="0" cy="0"/>
        </a:xfrm>
      </p:grpSpPr>
      <p:sp>
        <p:nvSpPr>
          <p:cNvPr id="1217" name="Google Shape;1217;p11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18" name="Google Shape;1218;p11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p11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57" name="Google Shape;1257;p1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7"/>
        <p:cNvGrpSpPr/>
        <p:nvPr/>
      </p:nvGrpSpPr>
      <p:grpSpPr>
        <a:xfrm>
          <a:off x="0" y="0"/>
          <a:ext cx="0" cy="0"/>
          <a:chOff x="0" y="0"/>
          <a:chExt cx="0" cy="0"/>
        </a:xfrm>
      </p:grpSpPr>
      <p:sp>
        <p:nvSpPr>
          <p:cNvPr id="1268" name="Google Shape;1268;p12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9" name="Google Shape;1269;p12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p12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5" name="Google Shape;1295;p12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2"/>
        <p:cNvGrpSpPr/>
        <p:nvPr/>
      </p:nvGrpSpPr>
      <p:grpSpPr>
        <a:xfrm>
          <a:off x="0" y="0"/>
          <a:ext cx="0" cy="0"/>
          <a:chOff x="0" y="0"/>
          <a:chExt cx="0" cy="0"/>
        </a:xfrm>
      </p:grpSpPr>
      <p:sp>
        <p:nvSpPr>
          <p:cNvPr id="1333" name="Google Shape;1333;p12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34" name="Google Shape;1334;p12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4"/>
        <p:cNvGrpSpPr/>
        <p:nvPr/>
      </p:nvGrpSpPr>
      <p:grpSpPr>
        <a:xfrm>
          <a:off x="0" y="0"/>
          <a:ext cx="0" cy="0"/>
          <a:chOff x="0" y="0"/>
          <a:chExt cx="0" cy="0"/>
        </a:xfrm>
      </p:grpSpPr>
      <p:sp>
        <p:nvSpPr>
          <p:cNvPr id="1345" name="Google Shape;1345;p12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6" name="Google Shape;1346;p12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p12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72" name="Google Shape;1372;p12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9"/>
        <p:cNvGrpSpPr/>
        <p:nvPr/>
      </p:nvGrpSpPr>
      <p:grpSpPr>
        <a:xfrm>
          <a:off x="0" y="0"/>
          <a:ext cx="0" cy="0"/>
          <a:chOff x="0" y="0"/>
          <a:chExt cx="0" cy="0"/>
        </a:xfrm>
      </p:grpSpPr>
      <p:sp>
        <p:nvSpPr>
          <p:cNvPr id="1410" name="Google Shape;1410;p12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1" name="Google Shape;1411;p12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1"/>
        <p:cNvGrpSpPr/>
        <p:nvPr/>
      </p:nvGrpSpPr>
      <p:grpSpPr>
        <a:xfrm>
          <a:off x="0" y="0"/>
          <a:ext cx="0" cy="0"/>
          <a:chOff x="0" y="0"/>
          <a:chExt cx="0" cy="0"/>
        </a:xfrm>
      </p:grpSpPr>
      <p:sp>
        <p:nvSpPr>
          <p:cNvPr id="1422" name="Google Shape;1422;p12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3" name="Google Shape;1423;p12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7"/>
        <p:cNvGrpSpPr/>
        <p:nvPr/>
      </p:nvGrpSpPr>
      <p:grpSpPr>
        <a:xfrm>
          <a:off x="0" y="0"/>
          <a:ext cx="0" cy="0"/>
          <a:chOff x="0" y="0"/>
          <a:chExt cx="0" cy="0"/>
        </a:xfrm>
      </p:grpSpPr>
      <p:sp>
        <p:nvSpPr>
          <p:cNvPr id="1448" name="Google Shape;1448;p12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49" name="Google Shape;1449;p12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6"/>
        <p:cNvGrpSpPr/>
        <p:nvPr/>
      </p:nvGrpSpPr>
      <p:grpSpPr>
        <a:xfrm>
          <a:off x="0" y="0"/>
          <a:ext cx="0" cy="0"/>
          <a:chOff x="0" y="0"/>
          <a:chExt cx="0" cy="0"/>
        </a:xfrm>
      </p:grpSpPr>
      <p:sp>
        <p:nvSpPr>
          <p:cNvPr id="1487" name="Google Shape;1487;p12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88" name="Google Shape;1488;p12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5"/>
        <p:cNvGrpSpPr/>
        <p:nvPr/>
      </p:nvGrpSpPr>
      <p:grpSpPr>
        <a:xfrm>
          <a:off x="0" y="0"/>
          <a:ext cx="0" cy="0"/>
          <a:chOff x="0" y="0"/>
          <a:chExt cx="0" cy="0"/>
        </a:xfrm>
      </p:grpSpPr>
      <p:sp>
        <p:nvSpPr>
          <p:cNvPr id="1516" name="Google Shape;1516;p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7" name="Google Shape;1517;p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8" name="Google Shape;34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Cover Slide ">
  <p:cSld name="1_Cover Slide ">
    <p:spTree>
      <p:nvGrpSpPr>
        <p:cNvPr id="1" name="Shape 10"/>
        <p:cNvGrpSpPr/>
        <p:nvPr/>
      </p:nvGrpSpPr>
      <p:grpSpPr>
        <a:xfrm>
          <a:off x="0" y="0"/>
          <a:ext cx="0" cy="0"/>
          <a:chOff x="0" y="0"/>
          <a:chExt cx="0" cy="0"/>
        </a:xfrm>
      </p:grpSpPr>
      <p:sp>
        <p:nvSpPr>
          <p:cNvPr id="11" name="Google Shape;11;p97"/>
          <p:cNvSpPr/>
          <p:nvPr/>
        </p:nvSpPr>
        <p:spPr>
          <a:xfrm>
            <a:off x="4298733" y="1348792"/>
            <a:ext cx="4845269" cy="3794708"/>
          </a:xfrm>
          <a:custGeom>
            <a:avLst/>
            <a:gdLst/>
            <a:ahLst/>
            <a:cxnLst/>
            <a:rect l="l" t="t" r="r" b="b"/>
            <a:pathLst>
              <a:path w="6917806" h="5059610" extrusionOk="0">
                <a:moveTo>
                  <a:pt x="0" y="0"/>
                </a:moveTo>
                <a:lnTo>
                  <a:pt x="5615096" y="0"/>
                </a:lnTo>
                <a:lnTo>
                  <a:pt x="6917806" y="0"/>
                </a:lnTo>
                <a:lnTo>
                  <a:pt x="6917806" y="5059610"/>
                </a:lnTo>
                <a:lnTo>
                  <a:pt x="5937743" y="5059610"/>
                </a:lnTo>
                <a:lnTo>
                  <a:pt x="720168" y="5059610"/>
                </a:lnTo>
                <a:lnTo>
                  <a:pt x="605365" y="4868333"/>
                </a:lnTo>
                <a:cubicBezTo>
                  <a:pt x="302799" y="4337200"/>
                  <a:pt x="103024" y="3760474"/>
                  <a:pt x="26206" y="3154262"/>
                </a:cubicBezTo>
                <a:lnTo>
                  <a:pt x="10466" y="2988345"/>
                </a:lnTo>
                <a:lnTo>
                  <a:pt x="0" y="2988345"/>
                </a:lnTo>
                <a:lnTo>
                  <a:pt x="0" y="1798935"/>
                </a:lnTo>
                <a:lnTo>
                  <a:pt x="0" y="1189410"/>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1"/>
              <a:buFont typeface="Arial"/>
              <a:buNone/>
            </a:pPr>
            <a:endParaRPr sz="1051" b="0" i="0" u="none" strike="noStrike" cap="none">
              <a:solidFill>
                <a:schemeClr val="lt1"/>
              </a:solidFill>
              <a:latin typeface="Arial"/>
              <a:ea typeface="Arial"/>
              <a:cs typeface="Arial"/>
              <a:sym typeface="Arial"/>
            </a:endParaRPr>
          </a:p>
        </p:txBody>
      </p:sp>
      <p:sp>
        <p:nvSpPr>
          <p:cNvPr id="12" name="Google Shape;12;p97"/>
          <p:cNvSpPr>
            <a:spLocks noGrp="1"/>
          </p:cNvSpPr>
          <p:nvPr>
            <p:ph type="pic" idx="2"/>
          </p:nvPr>
        </p:nvSpPr>
        <p:spPr>
          <a:xfrm>
            <a:off x="4298733" y="1"/>
            <a:ext cx="4845269" cy="2662532"/>
          </a:xfrm>
          <a:prstGeom prst="rect">
            <a:avLst/>
          </a:prstGeom>
          <a:solidFill>
            <a:srgbClr val="F2F2F2"/>
          </a:solidFill>
          <a:ln>
            <a:noFill/>
          </a:ln>
        </p:spPr>
      </p:sp>
      <p:sp>
        <p:nvSpPr>
          <p:cNvPr id="13" name="Google Shape;13;p97"/>
          <p:cNvSpPr/>
          <p:nvPr/>
        </p:nvSpPr>
        <p:spPr>
          <a:xfrm>
            <a:off x="2" y="3405208"/>
            <a:ext cx="4729653" cy="584006"/>
          </a:xfrm>
          <a:custGeom>
            <a:avLst/>
            <a:gdLst/>
            <a:ahLst/>
            <a:cxnLst/>
            <a:rect l="l" t="t" r="r" b="b"/>
            <a:pathLst>
              <a:path w="4963395" h="875479" extrusionOk="0">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sp>
        <p:nvSpPr>
          <p:cNvPr id="14" name="Google Shape;14;p97"/>
          <p:cNvSpPr txBox="1">
            <a:spLocks noGrp="1"/>
          </p:cNvSpPr>
          <p:nvPr>
            <p:ph type="body" idx="1"/>
          </p:nvPr>
        </p:nvSpPr>
        <p:spPr>
          <a:xfrm>
            <a:off x="418738" y="3406358"/>
            <a:ext cx="3858795" cy="509509"/>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100" b="0" i="0">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5" name="Google Shape;15;p97"/>
          <p:cNvSpPr txBox="1">
            <a:spLocks noGrp="1"/>
          </p:cNvSpPr>
          <p:nvPr>
            <p:ph type="body" idx="3"/>
          </p:nvPr>
        </p:nvSpPr>
        <p:spPr>
          <a:xfrm>
            <a:off x="5137403" y="3735881"/>
            <a:ext cx="3817474" cy="523015"/>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3600" b="1">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97"/>
          <p:cNvSpPr txBox="1">
            <a:spLocks noGrp="1"/>
          </p:cNvSpPr>
          <p:nvPr>
            <p:ph type="body" idx="4"/>
          </p:nvPr>
        </p:nvSpPr>
        <p:spPr>
          <a:xfrm>
            <a:off x="5137405" y="3268835"/>
            <a:ext cx="3817474" cy="523015"/>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2700" b="0" i="0">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7" name="Google Shape;17;p97"/>
          <p:cNvSpPr txBox="1"/>
          <p:nvPr/>
        </p:nvSpPr>
        <p:spPr>
          <a:xfrm>
            <a:off x="4819096" y="4467755"/>
            <a:ext cx="4280745" cy="738623"/>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700"/>
              <a:buFont typeface="Arial"/>
              <a:buNone/>
            </a:pPr>
            <a:r>
              <a:rPr lang="it" sz="700" b="0" i="0" u="none" strike="noStrike" cap="none">
                <a:solidFill>
                  <a:schemeClr val="lt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it" sz="700" b="1" i="0" u="none" strike="noStrike" cap="none">
                <a:solidFill>
                  <a:schemeClr val="lt1"/>
                </a:solidFill>
                <a:latin typeface="Roboto"/>
                <a:ea typeface="Roboto"/>
                <a:cs typeface="Roboto"/>
                <a:sym typeface="Roboto"/>
              </a:rPr>
              <a:t>2021-2-BE04-KA220-YOU-000050778</a:t>
            </a:r>
            <a:br>
              <a:rPr lang="it" sz="700" b="0" i="0" u="none" strike="noStrike" cap="none">
                <a:solidFill>
                  <a:schemeClr val="lt1"/>
                </a:solidFill>
                <a:latin typeface="Roboto"/>
                <a:ea typeface="Roboto"/>
                <a:cs typeface="Roboto"/>
                <a:sym typeface="Roboto"/>
              </a:rPr>
            </a:br>
            <a:endParaRPr sz="700" b="0" i="0" u="none" strike="noStrike" cap="none">
              <a:solidFill>
                <a:schemeClr val="lt1"/>
              </a:solidFill>
              <a:latin typeface="Roboto"/>
              <a:ea typeface="Roboto"/>
              <a:cs typeface="Roboto"/>
              <a:sym typeface="Roboto"/>
            </a:endParaRPr>
          </a:p>
        </p:txBody>
      </p:sp>
      <p:sp>
        <p:nvSpPr>
          <p:cNvPr id="18" name="Google Shape;18;p97"/>
          <p:cNvSpPr/>
          <p:nvPr/>
        </p:nvSpPr>
        <p:spPr>
          <a:xfrm>
            <a:off x="1432457" y="463707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it" sz="800" b="1" i="0" u="none" strike="noStrike" cap="none">
                <a:solidFill>
                  <a:schemeClr val="dk1"/>
                </a:solidFill>
                <a:latin typeface="Calibri"/>
                <a:ea typeface="Calibri"/>
                <a:cs typeface="Calibri"/>
                <a:sym typeface="Calibri"/>
              </a:rPr>
              <a:t>This resource is licensed under CC BY 4.0</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19" name="Google Shape;19;p97"/>
          <p:cNvPicPr preferRelativeResize="0"/>
          <p:nvPr/>
        </p:nvPicPr>
        <p:blipFill rotWithShape="1">
          <a:blip r:embed="rId2">
            <a:alphaModFix/>
          </a:blip>
          <a:srcRect/>
          <a:stretch/>
        </p:blipFill>
        <p:spPr>
          <a:xfrm>
            <a:off x="167234" y="4554862"/>
            <a:ext cx="1244050" cy="433251"/>
          </a:xfrm>
          <a:prstGeom prst="rect">
            <a:avLst/>
          </a:prstGeom>
          <a:noFill/>
          <a:ln>
            <a:noFill/>
          </a:ln>
        </p:spPr>
      </p:pic>
      <p:pic>
        <p:nvPicPr>
          <p:cNvPr id="20" name="Google Shape;20;p97" descr="Co-funded by the European Union logo in png for web usage"/>
          <p:cNvPicPr preferRelativeResize="0"/>
          <p:nvPr/>
        </p:nvPicPr>
        <p:blipFill rotWithShape="1">
          <a:blip r:embed="rId3">
            <a:alphaModFix/>
          </a:blip>
          <a:srcRect/>
          <a:stretch/>
        </p:blipFill>
        <p:spPr>
          <a:xfrm>
            <a:off x="2760617" y="4518345"/>
            <a:ext cx="1922578" cy="48490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0"/>
        <p:cNvGrpSpPr/>
        <p:nvPr/>
      </p:nvGrpSpPr>
      <p:grpSpPr>
        <a:xfrm>
          <a:off x="0" y="0"/>
          <a:ext cx="0" cy="0"/>
          <a:chOff x="0" y="0"/>
          <a:chExt cx="0" cy="0"/>
        </a:xfrm>
      </p:grpSpPr>
      <p:sp>
        <p:nvSpPr>
          <p:cNvPr id="91" name="Google Shape;91;p54"/>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2" name="Google Shape;92;p5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1"/>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93" name="Google Shape;93;p5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1"/>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94" name="Google Shape;94;p54"/>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
        <p:cNvGrpSpPr/>
        <p:nvPr/>
      </p:nvGrpSpPr>
      <p:grpSpPr>
        <a:xfrm>
          <a:off x="0" y="0"/>
          <a:ext cx="0" cy="0"/>
          <a:chOff x="0" y="0"/>
          <a:chExt cx="0" cy="0"/>
        </a:xfrm>
      </p:grpSpPr>
      <p:sp>
        <p:nvSpPr>
          <p:cNvPr id="96" name="Google Shape;96;p55"/>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7" name="Google Shape;97;p55"/>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8"/>
        <p:cNvGrpSpPr/>
        <p:nvPr/>
      </p:nvGrpSpPr>
      <p:grpSpPr>
        <a:xfrm>
          <a:off x="0" y="0"/>
          <a:ext cx="0" cy="0"/>
          <a:chOff x="0" y="0"/>
          <a:chExt cx="0" cy="0"/>
        </a:xfrm>
      </p:grpSpPr>
      <p:sp>
        <p:nvSpPr>
          <p:cNvPr id="99" name="Google Shape;99;p56"/>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p56"/>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101" name="Google Shape;101;p56"/>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p57"/>
          <p:cNvSpPr txBox="1">
            <a:spLocks noGrp="1"/>
          </p:cNvSpPr>
          <p:nvPr>
            <p:ph type="title"/>
          </p:nvPr>
        </p:nvSpPr>
        <p:spPr>
          <a:xfrm>
            <a:off x="490249" y="450150"/>
            <a:ext cx="6367801"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04" name="Google Shape;104;p57"/>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p5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1" b="0" i="0" u="none" strike="noStrike" cap="none">
              <a:solidFill>
                <a:srgbClr val="000000"/>
              </a:solidFill>
              <a:latin typeface="Arial"/>
              <a:ea typeface="Arial"/>
              <a:cs typeface="Arial"/>
              <a:sym typeface="Arial"/>
            </a:endParaRPr>
          </a:p>
        </p:txBody>
      </p:sp>
      <p:sp>
        <p:nvSpPr>
          <p:cNvPr id="107" name="Google Shape;107;p58"/>
          <p:cNvSpPr txBox="1">
            <a:spLocks noGrp="1"/>
          </p:cNvSpPr>
          <p:nvPr>
            <p:ph type="title"/>
          </p:nvPr>
        </p:nvSpPr>
        <p:spPr>
          <a:xfrm>
            <a:off x="265501"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1"/>
            </a:lvl1pPr>
            <a:lvl2pPr lvl="1" algn="ctr">
              <a:lnSpc>
                <a:spcPct val="100000"/>
              </a:lnSpc>
              <a:spcBef>
                <a:spcPts val="0"/>
              </a:spcBef>
              <a:spcAft>
                <a:spcPts val="0"/>
              </a:spcAft>
              <a:buSzPts val="4200"/>
              <a:buNone/>
              <a:defRPr sz="4201"/>
            </a:lvl2pPr>
            <a:lvl3pPr lvl="2" algn="ctr">
              <a:lnSpc>
                <a:spcPct val="100000"/>
              </a:lnSpc>
              <a:spcBef>
                <a:spcPts val="0"/>
              </a:spcBef>
              <a:spcAft>
                <a:spcPts val="0"/>
              </a:spcAft>
              <a:buSzPts val="4200"/>
              <a:buNone/>
              <a:defRPr sz="4201"/>
            </a:lvl3pPr>
            <a:lvl4pPr lvl="3" algn="ctr">
              <a:lnSpc>
                <a:spcPct val="100000"/>
              </a:lnSpc>
              <a:spcBef>
                <a:spcPts val="0"/>
              </a:spcBef>
              <a:spcAft>
                <a:spcPts val="0"/>
              </a:spcAft>
              <a:buSzPts val="4200"/>
              <a:buNone/>
              <a:defRPr sz="4201"/>
            </a:lvl4pPr>
            <a:lvl5pPr lvl="4" algn="ctr">
              <a:lnSpc>
                <a:spcPct val="100000"/>
              </a:lnSpc>
              <a:spcBef>
                <a:spcPts val="0"/>
              </a:spcBef>
              <a:spcAft>
                <a:spcPts val="0"/>
              </a:spcAft>
              <a:buSzPts val="4200"/>
              <a:buNone/>
              <a:defRPr sz="4201"/>
            </a:lvl5pPr>
            <a:lvl6pPr lvl="5" algn="ctr">
              <a:lnSpc>
                <a:spcPct val="100000"/>
              </a:lnSpc>
              <a:spcBef>
                <a:spcPts val="0"/>
              </a:spcBef>
              <a:spcAft>
                <a:spcPts val="0"/>
              </a:spcAft>
              <a:buSzPts val="4200"/>
              <a:buNone/>
              <a:defRPr sz="4201"/>
            </a:lvl6pPr>
            <a:lvl7pPr lvl="6" algn="ctr">
              <a:lnSpc>
                <a:spcPct val="100000"/>
              </a:lnSpc>
              <a:spcBef>
                <a:spcPts val="0"/>
              </a:spcBef>
              <a:spcAft>
                <a:spcPts val="0"/>
              </a:spcAft>
              <a:buSzPts val="4200"/>
              <a:buNone/>
              <a:defRPr sz="4201"/>
            </a:lvl7pPr>
            <a:lvl8pPr lvl="7" algn="ctr">
              <a:lnSpc>
                <a:spcPct val="100000"/>
              </a:lnSpc>
              <a:spcBef>
                <a:spcPts val="0"/>
              </a:spcBef>
              <a:spcAft>
                <a:spcPts val="0"/>
              </a:spcAft>
              <a:buSzPts val="4200"/>
              <a:buNone/>
              <a:defRPr sz="4201"/>
            </a:lvl8pPr>
            <a:lvl9pPr lvl="8" algn="ctr">
              <a:lnSpc>
                <a:spcPct val="100000"/>
              </a:lnSpc>
              <a:spcBef>
                <a:spcPts val="0"/>
              </a:spcBef>
              <a:spcAft>
                <a:spcPts val="0"/>
              </a:spcAft>
              <a:buSzPts val="4200"/>
              <a:buNone/>
              <a:defRPr sz="4201"/>
            </a:lvl9pPr>
          </a:lstStyle>
          <a:p>
            <a:endParaRPr/>
          </a:p>
        </p:txBody>
      </p:sp>
      <p:sp>
        <p:nvSpPr>
          <p:cNvPr id="108" name="Google Shape;108;p58"/>
          <p:cNvSpPr txBox="1">
            <a:spLocks noGrp="1"/>
          </p:cNvSpPr>
          <p:nvPr>
            <p:ph type="subTitle" idx="1"/>
          </p:nvPr>
        </p:nvSpPr>
        <p:spPr>
          <a:xfrm>
            <a:off x="265501" y="2803076"/>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9" name="Google Shape;109;p58"/>
          <p:cNvSpPr txBox="1">
            <a:spLocks noGrp="1"/>
          </p:cNvSpPr>
          <p:nvPr>
            <p:ph type="body" idx="2"/>
          </p:nvPr>
        </p:nvSpPr>
        <p:spPr>
          <a:xfrm>
            <a:off x="4939501" y="724075"/>
            <a:ext cx="3837001"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10" name="Google Shape;110;p58"/>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59"/>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113" name="Google Shape;113;p59"/>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14"/>
        <p:cNvGrpSpPr/>
        <p:nvPr/>
      </p:nvGrpSpPr>
      <p:grpSpPr>
        <a:xfrm>
          <a:off x="0" y="0"/>
          <a:ext cx="0" cy="0"/>
          <a:chOff x="0" y="0"/>
          <a:chExt cx="0" cy="0"/>
        </a:xfrm>
      </p:grpSpPr>
      <p:sp>
        <p:nvSpPr>
          <p:cNvPr id="115" name="Google Shape;115;p60"/>
          <p:cNvSpPr txBox="1">
            <a:spLocks noGrp="1"/>
          </p:cNvSpPr>
          <p:nvPr>
            <p:ph type="title" hasCustomPrompt="1"/>
          </p:nvPr>
        </p:nvSpPr>
        <p:spPr>
          <a:xfrm>
            <a:off x="311700" y="1106125"/>
            <a:ext cx="8520601"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16" name="Google Shape;116;p60"/>
          <p:cNvSpPr txBox="1">
            <a:spLocks noGrp="1"/>
          </p:cNvSpPr>
          <p:nvPr>
            <p:ph type="body" idx="1"/>
          </p:nvPr>
        </p:nvSpPr>
        <p:spPr>
          <a:xfrm>
            <a:off x="311700" y="3152225"/>
            <a:ext cx="8520601"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117" name="Google Shape;117;p60"/>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1"/>
        <p:cNvGrpSpPr/>
        <p:nvPr/>
      </p:nvGrpSpPr>
      <p:grpSpPr>
        <a:xfrm>
          <a:off x="0" y="0"/>
          <a:ext cx="0" cy="0"/>
          <a:chOff x="0" y="0"/>
          <a:chExt cx="0" cy="0"/>
        </a:xfrm>
      </p:grpSpPr>
      <p:sp>
        <p:nvSpPr>
          <p:cNvPr id="22" name="Google Shape;22;p48"/>
          <p:cNvSpPr txBox="1">
            <a:spLocks noGrp="1"/>
          </p:cNvSpPr>
          <p:nvPr>
            <p:ph type="sldNum" idx="12"/>
          </p:nvPr>
        </p:nvSpPr>
        <p:spPr>
          <a:xfrm>
            <a:off x="8103488" y="1457382"/>
            <a:ext cx="433276" cy="310803"/>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
        <p:nvSpPr>
          <p:cNvPr id="23" name="Google Shape;23;p48"/>
          <p:cNvSpPr/>
          <p:nvPr/>
        </p:nvSpPr>
        <p:spPr>
          <a:xfrm>
            <a:off x="778484" y="263283"/>
            <a:ext cx="1738800" cy="3044331"/>
          </a:xfrm>
          <a:custGeom>
            <a:avLst/>
            <a:gdLst/>
            <a:ahLst/>
            <a:cxnLst/>
            <a:rect l="l" t="t" r="r" b="b"/>
            <a:pathLst>
              <a:path w="1511252" h="2643289" extrusionOk="0">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4" name="Google Shape;24;p48"/>
          <p:cNvSpPr/>
          <p:nvPr/>
        </p:nvSpPr>
        <p:spPr>
          <a:xfrm rot="10800000">
            <a:off x="2771172" y="0"/>
            <a:ext cx="1738800" cy="123305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5" name="Google Shape;25;p48"/>
          <p:cNvSpPr/>
          <p:nvPr/>
        </p:nvSpPr>
        <p:spPr>
          <a:xfrm>
            <a:off x="4779341" y="1056288"/>
            <a:ext cx="1740540" cy="1691766"/>
          </a:xfrm>
          <a:custGeom>
            <a:avLst/>
            <a:gdLst/>
            <a:ahLst/>
            <a:cxnLst/>
            <a:rect l="l" t="t" r="r" b="b"/>
            <a:pathLst>
              <a:path w="1740540" h="1691766" extrusionOk="0">
                <a:moveTo>
                  <a:pt x="0" y="0"/>
                </a:moveTo>
                <a:lnTo>
                  <a:pt x="1740540" y="0"/>
                </a:lnTo>
                <a:lnTo>
                  <a:pt x="1740540" y="772654"/>
                </a:lnTo>
                <a:lnTo>
                  <a:pt x="1738724" y="772654"/>
                </a:lnTo>
                <a:cubicBezTo>
                  <a:pt x="1740540" y="789001"/>
                  <a:pt x="1740540" y="805350"/>
                  <a:pt x="1740540" y="821698"/>
                </a:cubicBezTo>
                <a:cubicBezTo>
                  <a:pt x="1740540" y="1303051"/>
                  <a:pt x="1349918" y="1691766"/>
                  <a:pt x="870270" y="1691766"/>
                </a:cubicBezTo>
                <a:cubicBezTo>
                  <a:pt x="388806" y="1691766"/>
                  <a:pt x="0" y="1301235"/>
                  <a:pt x="0" y="821698"/>
                </a:cubicBezTo>
                <a:cubicBezTo>
                  <a:pt x="0" y="805350"/>
                  <a:pt x="1818" y="789001"/>
                  <a:pt x="1818" y="772654"/>
                </a:cubicBezTo>
                <a:lnTo>
                  <a:pt x="0" y="772654"/>
                </a:lnTo>
                <a:close/>
              </a:path>
            </a:pathLst>
          </a:custGeom>
          <a:solidFill>
            <a:srgbClr val="79A23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6" name="Google Shape;26;p48"/>
          <p:cNvSpPr/>
          <p:nvPr/>
        </p:nvSpPr>
        <p:spPr>
          <a:xfrm rot="10800000">
            <a:off x="6828163" y="0"/>
            <a:ext cx="1738800" cy="124022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588F9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7" name="Google Shape;27;p48"/>
          <p:cNvSpPr>
            <a:spLocks noGrp="1"/>
          </p:cNvSpPr>
          <p:nvPr>
            <p:ph type="pic" idx="2"/>
          </p:nvPr>
        </p:nvSpPr>
        <p:spPr>
          <a:xfrm>
            <a:off x="2771174" y="812637"/>
            <a:ext cx="1740540" cy="1586590"/>
          </a:xfrm>
          <a:prstGeom prst="rect">
            <a:avLst/>
          </a:prstGeom>
          <a:solidFill>
            <a:srgbClr val="F2F2F2"/>
          </a:solidFill>
          <a:ln>
            <a:noFill/>
          </a:ln>
        </p:spPr>
      </p:sp>
      <p:sp>
        <p:nvSpPr>
          <p:cNvPr id="28" name="Google Shape;28;p48"/>
          <p:cNvSpPr>
            <a:spLocks noGrp="1"/>
          </p:cNvSpPr>
          <p:nvPr>
            <p:ph type="pic" idx="3"/>
          </p:nvPr>
        </p:nvSpPr>
        <p:spPr>
          <a:xfrm>
            <a:off x="4768829" y="2"/>
            <a:ext cx="1738800" cy="1355835"/>
          </a:xfrm>
          <a:prstGeom prst="rect">
            <a:avLst/>
          </a:prstGeom>
          <a:solidFill>
            <a:srgbClr val="F2F2F2"/>
          </a:solidFill>
          <a:ln>
            <a:noFill/>
          </a:ln>
        </p:spPr>
      </p:sp>
      <p:sp>
        <p:nvSpPr>
          <p:cNvPr id="29" name="Google Shape;29;p48"/>
          <p:cNvSpPr>
            <a:spLocks noGrp="1"/>
          </p:cNvSpPr>
          <p:nvPr>
            <p:ph type="pic" idx="4"/>
          </p:nvPr>
        </p:nvSpPr>
        <p:spPr>
          <a:xfrm>
            <a:off x="6828164" y="998487"/>
            <a:ext cx="1740540" cy="1338153"/>
          </a:xfrm>
          <a:prstGeom prst="rect">
            <a:avLst/>
          </a:prstGeom>
          <a:solidFill>
            <a:srgbClr val="F2F2F2"/>
          </a:solidFill>
          <a:ln>
            <a:noFill/>
          </a:ln>
        </p:spPr>
      </p:sp>
      <p:sp>
        <p:nvSpPr>
          <p:cNvPr id="30" name="Google Shape;30;p48"/>
          <p:cNvSpPr>
            <a:spLocks noGrp="1"/>
          </p:cNvSpPr>
          <p:nvPr>
            <p:ph type="pic" idx="5"/>
          </p:nvPr>
        </p:nvSpPr>
        <p:spPr>
          <a:xfrm>
            <a:off x="778484" y="2"/>
            <a:ext cx="1738800" cy="1599157"/>
          </a:xfrm>
          <a:prstGeom prst="rect">
            <a:avLst/>
          </a:prstGeom>
          <a:solidFill>
            <a:srgbClr val="F2F2F2"/>
          </a:solidFill>
          <a:ln>
            <a:noFill/>
          </a:ln>
        </p:spPr>
      </p:sp>
      <p:sp>
        <p:nvSpPr>
          <p:cNvPr id="31" name="Google Shape;31;p48"/>
          <p:cNvSpPr txBox="1">
            <a:spLocks noGrp="1"/>
          </p:cNvSpPr>
          <p:nvPr>
            <p:ph type="body" idx="1"/>
          </p:nvPr>
        </p:nvSpPr>
        <p:spPr>
          <a:xfrm rot="-5400000">
            <a:off x="-1821288" y="2305691"/>
            <a:ext cx="4587366" cy="649753"/>
          </a:xfrm>
          <a:prstGeom prst="rect">
            <a:avLst/>
          </a:prstGeom>
          <a:noFill/>
          <a:ln>
            <a:noFill/>
          </a:ln>
        </p:spPr>
        <p:txBody>
          <a:bodyPr spcFirstLastPara="1" wrap="square" lIns="91425" tIns="91425" rIns="91425" bIns="91425" anchor="t" anchorCtr="0">
            <a:noAutofit/>
          </a:bodyPr>
          <a:lstStyle>
            <a:lvl1pPr marL="457200" lvl="0" indent="-228600" algn="r">
              <a:lnSpc>
                <a:spcPct val="100000"/>
              </a:lnSpc>
              <a:spcBef>
                <a:spcPts val="0"/>
              </a:spcBef>
              <a:spcAft>
                <a:spcPts val="0"/>
              </a:spcAft>
              <a:buSzPts val="1800"/>
              <a:buNone/>
              <a:defRPr sz="2601" b="1"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2" name="Google Shape;32;p48"/>
          <p:cNvSpPr txBox="1">
            <a:spLocks noGrp="1"/>
          </p:cNvSpPr>
          <p:nvPr>
            <p:ph type="body" idx="6"/>
          </p:nvPr>
        </p:nvSpPr>
        <p:spPr>
          <a:xfrm>
            <a:off x="860003" y="1801600"/>
            <a:ext cx="1576594" cy="1063076"/>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3" name="Google Shape;33;p48"/>
          <p:cNvSpPr/>
          <p:nvPr/>
        </p:nvSpPr>
        <p:spPr>
          <a:xfrm rot="10800000">
            <a:off x="4447931" y="2890345"/>
            <a:ext cx="1740540" cy="1691766"/>
          </a:xfrm>
          <a:custGeom>
            <a:avLst/>
            <a:gdLst/>
            <a:ahLst/>
            <a:cxnLst/>
            <a:rect l="l" t="t" r="r" b="b"/>
            <a:pathLst>
              <a:path w="1740540" h="1691766" extrusionOk="0">
                <a:moveTo>
                  <a:pt x="0" y="0"/>
                </a:moveTo>
                <a:lnTo>
                  <a:pt x="1740540" y="0"/>
                </a:lnTo>
                <a:lnTo>
                  <a:pt x="1740540" y="772654"/>
                </a:lnTo>
                <a:lnTo>
                  <a:pt x="1738724" y="772654"/>
                </a:lnTo>
                <a:cubicBezTo>
                  <a:pt x="1740540" y="789001"/>
                  <a:pt x="1740540" y="805350"/>
                  <a:pt x="1740540" y="821698"/>
                </a:cubicBezTo>
                <a:cubicBezTo>
                  <a:pt x="1740540" y="1303051"/>
                  <a:pt x="1349918" y="1691766"/>
                  <a:pt x="870270" y="1691766"/>
                </a:cubicBezTo>
                <a:cubicBezTo>
                  <a:pt x="388806" y="1691766"/>
                  <a:pt x="0" y="1301235"/>
                  <a:pt x="0" y="821698"/>
                </a:cubicBezTo>
                <a:cubicBezTo>
                  <a:pt x="0" y="805350"/>
                  <a:pt x="1818" y="789001"/>
                  <a:pt x="1818" y="772654"/>
                </a:cubicBezTo>
                <a:lnTo>
                  <a:pt x="0" y="772654"/>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4" name="Google Shape;34;p48"/>
          <p:cNvSpPr/>
          <p:nvPr/>
        </p:nvSpPr>
        <p:spPr>
          <a:xfrm>
            <a:off x="2400367" y="3910449"/>
            <a:ext cx="1738800" cy="123305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5" name="Google Shape;35;p48"/>
          <p:cNvSpPr/>
          <p:nvPr/>
        </p:nvSpPr>
        <p:spPr>
          <a:xfrm>
            <a:off x="6528726" y="3989277"/>
            <a:ext cx="1738800" cy="1154225"/>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79A23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6" name="Google Shape;36;p48"/>
          <p:cNvSpPr txBox="1">
            <a:spLocks noGrp="1"/>
          </p:cNvSpPr>
          <p:nvPr>
            <p:ph type="body" idx="7"/>
          </p:nvPr>
        </p:nvSpPr>
        <p:spPr>
          <a:xfrm>
            <a:off x="2828382" y="272346"/>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7" name="Google Shape;37;p48"/>
          <p:cNvSpPr txBox="1">
            <a:spLocks noGrp="1"/>
          </p:cNvSpPr>
          <p:nvPr>
            <p:ph type="body" idx="8"/>
          </p:nvPr>
        </p:nvSpPr>
        <p:spPr>
          <a:xfrm>
            <a:off x="2489108" y="4134899"/>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8" name="Google Shape;38;p48"/>
          <p:cNvSpPr txBox="1">
            <a:spLocks noGrp="1"/>
          </p:cNvSpPr>
          <p:nvPr>
            <p:ph type="body" idx="9"/>
          </p:nvPr>
        </p:nvSpPr>
        <p:spPr>
          <a:xfrm>
            <a:off x="4862555" y="1601906"/>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9" name="Google Shape;39;p48"/>
          <p:cNvSpPr txBox="1">
            <a:spLocks noGrp="1"/>
          </p:cNvSpPr>
          <p:nvPr>
            <p:ph type="body" idx="13"/>
          </p:nvPr>
        </p:nvSpPr>
        <p:spPr>
          <a:xfrm>
            <a:off x="4522546" y="3462237"/>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8"/>
          <p:cNvSpPr txBox="1">
            <a:spLocks noGrp="1"/>
          </p:cNvSpPr>
          <p:nvPr>
            <p:ph type="body" idx="14"/>
          </p:nvPr>
        </p:nvSpPr>
        <p:spPr>
          <a:xfrm>
            <a:off x="6580681" y="4103367"/>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1" name="Google Shape;41;p48"/>
          <p:cNvSpPr txBox="1">
            <a:spLocks noGrp="1"/>
          </p:cNvSpPr>
          <p:nvPr>
            <p:ph type="body" idx="15"/>
          </p:nvPr>
        </p:nvSpPr>
        <p:spPr>
          <a:xfrm>
            <a:off x="6975554" y="214540"/>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2" name="Google Shape;42;p48"/>
          <p:cNvSpPr>
            <a:spLocks noGrp="1"/>
          </p:cNvSpPr>
          <p:nvPr>
            <p:ph type="pic" idx="16"/>
          </p:nvPr>
        </p:nvSpPr>
        <p:spPr>
          <a:xfrm>
            <a:off x="2400368" y="2498238"/>
            <a:ext cx="1740540" cy="1406954"/>
          </a:xfrm>
          <a:prstGeom prst="rect">
            <a:avLst/>
          </a:prstGeom>
          <a:solidFill>
            <a:srgbClr val="F2F2F2"/>
          </a:solidFill>
          <a:ln>
            <a:noFill/>
          </a:ln>
        </p:spPr>
      </p:sp>
      <p:sp>
        <p:nvSpPr>
          <p:cNvPr id="43" name="Google Shape;43;p48"/>
          <p:cNvSpPr>
            <a:spLocks noGrp="1"/>
          </p:cNvSpPr>
          <p:nvPr>
            <p:ph type="pic" idx="17"/>
          </p:nvPr>
        </p:nvSpPr>
        <p:spPr>
          <a:xfrm>
            <a:off x="4455098" y="4235671"/>
            <a:ext cx="1738800" cy="907831"/>
          </a:xfrm>
          <a:prstGeom prst="rect">
            <a:avLst/>
          </a:prstGeom>
          <a:solidFill>
            <a:srgbClr val="F2F2F2"/>
          </a:solidFill>
          <a:ln>
            <a:noFill/>
          </a:ln>
        </p:spPr>
      </p:sp>
      <p:sp>
        <p:nvSpPr>
          <p:cNvPr id="44" name="Google Shape;44;p48"/>
          <p:cNvSpPr>
            <a:spLocks noGrp="1"/>
          </p:cNvSpPr>
          <p:nvPr>
            <p:ph type="pic" idx="18"/>
          </p:nvPr>
        </p:nvSpPr>
        <p:spPr>
          <a:xfrm>
            <a:off x="6507707" y="2577064"/>
            <a:ext cx="1740540" cy="1406954"/>
          </a:xfrm>
          <a:prstGeom prst="rect">
            <a:avLst/>
          </a:prstGeom>
          <a:solidFill>
            <a:srgbClr val="F2F2F2"/>
          </a:solidFill>
          <a:ln>
            <a:noFill/>
          </a:ln>
        </p:spPr>
      </p:sp>
      <p:sp>
        <p:nvSpPr>
          <p:cNvPr id="45" name="Google Shape;45;p48"/>
          <p:cNvSpPr txBox="1"/>
          <p:nvPr/>
        </p:nvSpPr>
        <p:spPr>
          <a:xfrm>
            <a:off x="8648278" y="4659390"/>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fld id="{00000000-1234-1234-1234-123412341234}" type="slidenum">
              <a:rPr lang="it" sz="1600" b="0" i="0" u="none" strike="noStrike" cap="none">
                <a:solidFill>
                  <a:srgbClr val="8AC03B"/>
                </a:solidFill>
                <a:latin typeface="Calibri"/>
                <a:ea typeface="Calibri"/>
                <a:cs typeface="Calibri"/>
                <a:sym typeface="Calibri"/>
              </a:rPr>
              <a:t>‹#›</a:t>
            </a:fld>
            <a:endParaRPr sz="1600" b="0" i="0" u="none" strike="noStrike" cap="none">
              <a:solidFill>
                <a:srgbClr val="8AC03B"/>
              </a:solidFill>
              <a:latin typeface="Calibri"/>
              <a:ea typeface="Calibri"/>
              <a:cs typeface="Calibri"/>
              <a:sym typeface="Calibri"/>
            </a:endParaRPr>
          </a:p>
        </p:txBody>
      </p:sp>
      <p:sp>
        <p:nvSpPr>
          <p:cNvPr id="46" name="Google Shape;46;p48"/>
          <p:cNvSpPr txBox="1"/>
          <p:nvPr/>
        </p:nvSpPr>
        <p:spPr>
          <a:xfrm rot="-5400000">
            <a:off x="6911015" y="2593184"/>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it" sz="700" b="1" i="0" u="none" strike="noStrike" cap="none">
                <a:solidFill>
                  <a:srgbClr val="6D6E71"/>
                </a:solidFill>
                <a:latin typeface="Calibri"/>
                <a:ea typeface="Calibri"/>
                <a:cs typeface="Calibri"/>
                <a:sym typeface="Calibri"/>
              </a:rPr>
              <a:t>GRASSROOTS</a:t>
            </a:r>
            <a:r>
              <a:rPr lang="it" sz="700" b="0" i="0" u="none" strike="noStrike" cap="none">
                <a:solidFill>
                  <a:srgbClr val="6D6E71"/>
                </a:solidFill>
                <a:latin typeface="Calibri"/>
                <a:ea typeface="Calibri"/>
                <a:cs typeface="Calibri"/>
                <a:sym typeface="Calibri"/>
              </a:rPr>
              <a:t> YOUNG ENTREPRENEURS IN ECO-HEALTH TOURISM</a:t>
            </a:r>
            <a:endParaRPr sz="700" b="0" i="0" u="none" strike="noStrike" cap="none">
              <a:solidFill>
                <a:srgbClr val="6D6E7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7"/>
        <p:cNvGrpSpPr/>
        <p:nvPr/>
      </p:nvGrpSpPr>
      <p:grpSpPr>
        <a:xfrm>
          <a:off x="0" y="0"/>
          <a:ext cx="0" cy="0"/>
          <a:chOff x="0" y="0"/>
          <a:chExt cx="0" cy="0"/>
        </a:xfrm>
      </p:grpSpPr>
      <p:sp>
        <p:nvSpPr>
          <p:cNvPr id="48" name="Google Shape;48;p49"/>
          <p:cNvSpPr txBox="1">
            <a:spLocks noGrp="1"/>
          </p:cNvSpPr>
          <p:nvPr>
            <p:ph type="body" idx="1"/>
          </p:nvPr>
        </p:nvSpPr>
        <p:spPr>
          <a:xfrm>
            <a:off x="544390" y="1516694"/>
            <a:ext cx="8159996"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03333"/>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9" name="Google Shape;49;p49"/>
          <p:cNvSpPr txBox="1">
            <a:spLocks noGrp="1"/>
          </p:cNvSpPr>
          <p:nvPr>
            <p:ph type="body" idx="2"/>
          </p:nvPr>
        </p:nvSpPr>
        <p:spPr>
          <a:xfrm>
            <a:off x="544391" y="553618"/>
            <a:ext cx="8136857"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69ADAD"/>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0" name="Google Shape;50;p49"/>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hoto/Text Slide 02">
  <p:cSld name="Photo/Text Slide 02">
    <p:spTree>
      <p:nvGrpSpPr>
        <p:cNvPr id="1" name="Shape 51"/>
        <p:cNvGrpSpPr/>
        <p:nvPr/>
      </p:nvGrpSpPr>
      <p:grpSpPr>
        <a:xfrm>
          <a:off x="0" y="0"/>
          <a:ext cx="0" cy="0"/>
          <a:chOff x="0" y="0"/>
          <a:chExt cx="0" cy="0"/>
        </a:xfrm>
      </p:grpSpPr>
      <p:cxnSp>
        <p:nvCxnSpPr>
          <p:cNvPr id="52" name="Google Shape;52;p98"/>
          <p:cNvCxnSpPr/>
          <p:nvPr/>
        </p:nvCxnSpPr>
        <p:spPr>
          <a:xfrm>
            <a:off x="306667" y="1286105"/>
            <a:ext cx="2321106" cy="0"/>
          </a:xfrm>
          <a:prstGeom prst="straightConnector1">
            <a:avLst/>
          </a:prstGeom>
          <a:noFill/>
          <a:ln w="22225" cap="flat" cmpd="sng">
            <a:solidFill>
              <a:schemeClr val="lt1"/>
            </a:solidFill>
            <a:prstDash val="solid"/>
            <a:round/>
            <a:headEnd type="none" w="sm" len="sm"/>
            <a:tailEnd type="none" w="sm" len="sm"/>
          </a:ln>
        </p:spPr>
      </p:cxnSp>
      <p:sp>
        <p:nvSpPr>
          <p:cNvPr id="53" name="Google Shape;53;p98"/>
          <p:cNvSpPr txBox="1">
            <a:spLocks noGrp="1"/>
          </p:cNvSpPr>
          <p:nvPr>
            <p:ph type="body" idx="1"/>
          </p:nvPr>
        </p:nvSpPr>
        <p:spPr>
          <a:xfrm>
            <a:off x="396102" y="1407524"/>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4" name="Google Shape;54;p98"/>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5" name="Google Shape;55;p98"/>
          <p:cNvSpPr txBox="1">
            <a:spLocks noGrp="1"/>
          </p:cNvSpPr>
          <p:nvPr>
            <p:ph type="body" idx="3"/>
          </p:nvPr>
        </p:nvSpPr>
        <p:spPr>
          <a:xfrm>
            <a:off x="3445851" y="1534279"/>
            <a:ext cx="5465675"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6" name="Google Shape;56;p98"/>
          <p:cNvSpPr txBox="1">
            <a:spLocks noGrp="1"/>
          </p:cNvSpPr>
          <p:nvPr>
            <p:ph type="body" idx="4"/>
          </p:nvPr>
        </p:nvSpPr>
        <p:spPr>
          <a:xfrm>
            <a:off x="3445853" y="571203"/>
            <a:ext cx="5450174"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69ADAD"/>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7" name="Google Shape;57;p98"/>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8"/>
        <p:cNvGrpSpPr/>
        <p:nvPr/>
      </p:nvGrpSpPr>
      <p:grpSpPr>
        <a:xfrm>
          <a:off x="0" y="0"/>
          <a:ext cx="0" cy="0"/>
          <a:chOff x="0" y="0"/>
          <a:chExt cx="0" cy="0"/>
        </a:xfrm>
      </p:grpSpPr>
      <p:sp>
        <p:nvSpPr>
          <p:cNvPr id="59" name="Google Shape;59;p47"/>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
        <p:nvSpPr>
          <p:cNvPr id="60" name="Google Shape;60;p47"/>
          <p:cNvSpPr txBox="1">
            <a:spLocks noGrp="1"/>
          </p:cNvSpPr>
          <p:nvPr>
            <p:ph type="body" idx="1"/>
          </p:nvPr>
        </p:nvSpPr>
        <p:spPr>
          <a:xfrm>
            <a:off x="645981" y="1862824"/>
            <a:ext cx="7796980" cy="3849918"/>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2400" b="0" i="0">
                <a:solidFill>
                  <a:srgbClr val="282666"/>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1" name="Google Shape;61;p47"/>
          <p:cNvSpPr txBox="1">
            <a:spLocks noGrp="1"/>
          </p:cNvSpPr>
          <p:nvPr>
            <p:ph type="body" idx="2"/>
          </p:nvPr>
        </p:nvSpPr>
        <p:spPr>
          <a:xfrm>
            <a:off x="645985" y="578724"/>
            <a:ext cx="7796980" cy="803654"/>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3600" b="1" i="0">
                <a:solidFill>
                  <a:srgbClr val="653795"/>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hoto/Text Slide 01">
  <p:cSld name="Photo/Text Slide 01">
    <p:spTree>
      <p:nvGrpSpPr>
        <p:cNvPr id="1" name="Shape 62"/>
        <p:cNvGrpSpPr/>
        <p:nvPr/>
      </p:nvGrpSpPr>
      <p:grpSpPr>
        <a:xfrm>
          <a:off x="0" y="0"/>
          <a:ext cx="0" cy="0"/>
          <a:chOff x="0" y="0"/>
          <a:chExt cx="0" cy="0"/>
        </a:xfrm>
      </p:grpSpPr>
      <p:sp>
        <p:nvSpPr>
          <p:cNvPr id="63" name="Google Shape;63;p99"/>
          <p:cNvSpPr/>
          <p:nvPr/>
        </p:nvSpPr>
        <p:spPr>
          <a:xfrm>
            <a:off x="293702" y="1237654"/>
            <a:ext cx="2567372" cy="3430490"/>
          </a:xfrm>
          <a:custGeom>
            <a:avLst/>
            <a:gdLst/>
            <a:ahLst/>
            <a:cxnLst/>
            <a:rect l="l" t="t" r="r" b="b"/>
            <a:pathLst>
              <a:path w="3998034" h="4950763" extrusionOk="0">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051"/>
              <a:buFont typeface="Arial"/>
              <a:buNone/>
            </a:pPr>
            <a:endParaRPr sz="1051" b="0" i="0" u="none" strike="noStrike" cap="none">
              <a:solidFill>
                <a:schemeClr val="lt1"/>
              </a:solidFill>
              <a:latin typeface="Arial"/>
              <a:ea typeface="Arial"/>
              <a:cs typeface="Arial"/>
              <a:sym typeface="Arial"/>
            </a:endParaRPr>
          </a:p>
        </p:txBody>
      </p:sp>
      <p:cxnSp>
        <p:nvCxnSpPr>
          <p:cNvPr id="64" name="Google Shape;64;p99"/>
          <p:cNvCxnSpPr/>
          <p:nvPr/>
        </p:nvCxnSpPr>
        <p:spPr>
          <a:xfrm>
            <a:off x="416834" y="2422601"/>
            <a:ext cx="2321106" cy="0"/>
          </a:xfrm>
          <a:prstGeom prst="straightConnector1">
            <a:avLst/>
          </a:prstGeom>
          <a:noFill/>
          <a:ln w="22225" cap="flat" cmpd="sng">
            <a:solidFill>
              <a:schemeClr val="lt1"/>
            </a:solidFill>
            <a:prstDash val="solid"/>
            <a:round/>
            <a:headEnd type="none" w="sm" len="sm"/>
            <a:tailEnd type="none" w="sm" len="sm"/>
          </a:ln>
        </p:spPr>
      </p:cxnSp>
      <p:sp>
        <p:nvSpPr>
          <p:cNvPr id="65" name="Google Shape;65;p99"/>
          <p:cNvSpPr txBox="1">
            <a:spLocks noGrp="1"/>
          </p:cNvSpPr>
          <p:nvPr>
            <p:ph type="body" idx="1"/>
          </p:nvPr>
        </p:nvSpPr>
        <p:spPr>
          <a:xfrm>
            <a:off x="506267" y="2544020"/>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6" name="Google Shape;66;p99"/>
          <p:cNvSpPr txBox="1">
            <a:spLocks noGrp="1"/>
          </p:cNvSpPr>
          <p:nvPr>
            <p:ph type="body" idx="2"/>
          </p:nvPr>
        </p:nvSpPr>
        <p:spPr>
          <a:xfrm>
            <a:off x="518866" y="1842831"/>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7" name="Google Shape;67;p99"/>
          <p:cNvSpPr>
            <a:spLocks noGrp="1"/>
          </p:cNvSpPr>
          <p:nvPr>
            <p:ph type="pic" idx="3"/>
          </p:nvPr>
        </p:nvSpPr>
        <p:spPr>
          <a:xfrm>
            <a:off x="293702" y="1"/>
            <a:ext cx="2567372" cy="1459311"/>
          </a:xfrm>
          <a:prstGeom prst="rect">
            <a:avLst/>
          </a:prstGeom>
          <a:solidFill>
            <a:srgbClr val="F2F2F2"/>
          </a:solidFill>
          <a:ln>
            <a:noFill/>
          </a:ln>
        </p:spPr>
      </p:sp>
      <p:sp>
        <p:nvSpPr>
          <p:cNvPr id="68" name="Google Shape;68;p99"/>
          <p:cNvSpPr txBox="1">
            <a:spLocks noGrp="1"/>
          </p:cNvSpPr>
          <p:nvPr>
            <p:ph type="body" idx="4"/>
          </p:nvPr>
        </p:nvSpPr>
        <p:spPr>
          <a:xfrm>
            <a:off x="3445851" y="1534279"/>
            <a:ext cx="5221108"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9" name="Google Shape;69;p99"/>
          <p:cNvSpPr txBox="1">
            <a:spLocks noGrp="1"/>
          </p:cNvSpPr>
          <p:nvPr>
            <p:ph type="body" idx="5"/>
          </p:nvPr>
        </p:nvSpPr>
        <p:spPr>
          <a:xfrm>
            <a:off x="3445853" y="571203"/>
            <a:ext cx="5221108"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97C679"/>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0" name="Google Shape;70;p99"/>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hoto/Text Slide 03">
  <p:cSld name="Photo/Text Slide 03">
    <p:spTree>
      <p:nvGrpSpPr>
        <p:cNvPr id="1" name="Shape 71"/>
        <p:cNvGrpSpPr/>
        <p:nvPr/>
      </p:nvGrpSpPr>
      <p:grpSpPr>
        <a:xfrm>
          <a:off x="0" y="0"/>
          <a:ext cx="0" cy="0"/>
          <a:chOff x="0" y="0"/>
          <a:chExt cx="0" cy="0"/>
        </a:xfrm>
      </p:grpSpPr>
      <p:sp>
        <p:nvSpPr>
          <p:cNvPr id="72" name="Google Shape;72;p100"/>
          <p:cNvSpPr/>
          <p:nvPr/>
        </p:nvSpPr>
        <p:spPr>
          <a:xfrm rot="-5400000">
            <a:off x="544831" y="2204506"/>
            <a:ext cx="2094128" cy="3183788"/>
          </a:xfrm>
          <a:custGeom>
            <a:avLst/>
            <a:gdLst/>
            <a:ahLst/>
            <a:cxnLst/>
            <a:rect l="l" t="t" r="r" b="b"/>
            <a:pathLst>
              <a:path w="2580643" h="3923456" extrusionOk="0">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sp>
        <p:nvSpPr>
          <p:cNvPr id="73" name="Google Shape;73;p100"/>
          <p:cNvSpPr>
            <a:spLocks noGrp="1"/>
          </p:cNvSpPr>
          <p:nvPr>
            <p:ph type="pic" idx="2"/>
          </p:nvPr>
        </p:nvSpPr>
        <p:spPr>
          <a:xfrm>
            <a:off x="26749" y="182167"/>
            <a:ext cx="5681716" cy="3248416"/>
          </a:xfrm>
          <a:prstGeom prst="rect">
            <a:avLst/>
          </a:prstGeom>
          <a:solidFill>
            <a:srgbClr val="F2F2F2"/>
          </a:solidFill>
          <a:ln>
            <a:noFill/>
          </a:ln>
        </p:spPr>
      </p:sp>
      <p:cxnSp>
        <p:nvCxnSpPr>
          <p:cNvPr id="74" name="Google Shape;74;p100"/>
          <p:cNvCxnSpPr/>
          <p:nvPr/>
        </p:nvCxnSpPr>
        <p:spPr>
          <a:xfrm>
            <a:off x="360245" y="3568533"/>
            <a:ext cx="2321106" cy="0"/>
          </a:xfrm>
          <a:prstGeom prst="straightConnector1">
            <a:avLst/>
          </a:prstGeom>
          <a:noFill/>
          <a:ln w="22225" cap="flat" cmpd="sng">
            <a:solidFill>
              <a:schemeClr val="lt1"/>
            </a:solidFill>
            <a:prstDash val="solid"/>
            <a:round/>
            <a:headEnd type="none" w="sm" len="sm"/>
            <a:tailEnd type="none" w="sm" len="sm"/>
          </a:ln>
        </p:spPr>
      </p:cxnSp>
      <p:sp>
        <p:nvSpPr>
          <p:cNvPr id="75" name="Google Shape;75;p100"/>
          <p:cNvSpPr txBox="1">
            <a:spLocks noGrp="1"/>
          </p:cNvSpPr>
          <p:nvPr>
            <p:ph type="body" idx="1"/>
          </p:nvPr>
        </p:nvSpPr>
        <p:spPr>
          <a:xfrm>
            <a:off x="449679" y="3689952"/>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6" name="Google Shape;76;p100"/>
          <p:cNvSpPr txBox="1">
            <a:spLocks noGrp="1"/>
          </p:cNvSpPr>
          <p:nvPr>
            <p:ph type="body" idx="3"/>
          </p:nvPr>
        </p:nvSpPr>
        <p:spPr>
          <a:xfrm>
            <a:off x="462279" y="2988764"/>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7" name="Google Shape;77;p100"/>
          <p:cNvSpPr txBox="1">
            <a:spLocks noGrp="1"/>
          </p:cNvSpPr>
          <p:nvPr>
            <p:ph type="body" idx="4"/>
          </p:nvPr>
        </p:nvSpPr>
        <p:spPr>
          <a:xfrm>
            <a:off x="5960213" y="482204"/>
            <a:ext cx="2706745" cy="4090094"/>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8" name="Google Shape;78;p100"/>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hoto/Text Slide 04">
  <p:cSld name="Photo/Text Slide 04">
    <p:spTree>
      <p:nvGrpSpPr>
        <p:cNvPr id="1" name="Shape 79"/>
        <p:cNvGrpSpPr/>
        <p:nvPr/>
      </p:nvGrpSpPr>
      <p:grpSpPr>
        <a:xfrm>
          <a:off x="0" y="0"/>
          <a:ext cx="0" cy="0"/>
          <a:chOff x="0" y="0"/>
          <a:chExt cx="0" cy="0"/>
        </a:xfrm>
      </p:grpSpPr>
      <p:sp>
        <p:nvSpPr>
          <p:cNvPr id="80" name="Google Shape;80;p101"/>
          <p:cNvSpPr/>
          <p:nvPr/>
        </p:nvSpPr>
        <p:spPr>
          <a:xfrm rot="5400000">
            <a:off x="6138958" y="-327600"/>
            <a:ext cx="2384633" cy="3625454"/>
          </a:xfrm>
          <a:custGeom>
            <a:avLst/>
            <a:gdLst/>
            <a:ahLst/>
            <a:cxnLst/>
            <a:rect l="l" t="t" r="r" b="b"/>
            <a:pathLst>
              <a:path w="2580643" h="3923456" extrusionOk="0">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97C67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cxnSp>
        <p:nvCxnSpPr>
          <p:cNvPr id="81" name="Google Shape;81;p101"/>
          <p:cNvCxnSpPr/>
          <p:nvPr/>
        </p:nvCxnSpPr>
        <p:spPr>
          <a:xfrm>
            <a:off x="5960212" y="1260709"/>
            <a:ext cx="2847708" cy="0"/>
          </a:xfrm>
          <a:prstGeom prst="straightConnector1">
            <a:avLst/>
          </a:prstGeom>
          <a:noFill/>
          <a:ln w="22225" cap="flat" cmpd="sng">
            <a:solidFill>
              <a:schemeClr val="lt1"/>
            </a:solidFill>
            <a:prstDash val="solid"/>
            <a:round/>
            <a:headEnd type="none" w="sm" len="sm"/>
            <a:tailEnd type="none" w="sm" len="sm"/>
          </a:ln>
        </p:spPr>
      </p:cxnSp>
      <p:sp>
        <p:nvSpPr>
          <p:cNvPr id="82" name="Google Shape;82;p101"/>
          <p:cNvSpPr txBox="1">
            <a:spLocks noGrp="1"/>
          </p:cNvSpPr>
          <p:nvPr>
            <p:ph type="body" idx="1"/>
          </p:nvPr>
        </p:nvSpPr>
        <p:spPr>
          <a:xfrm>
            <a:off x="7508507" y="1392843"/>
            <a:ext cx="1149204" cy="786916"/>
          </a:xfrm>
          <a:prstGeom prst="rect">
            <a:avLst/>
          </a:prstGeom>
          <a:noFill/>
          <a:ln>
            <a:noFill/>
          </a:ln>
        </p:spPr>
        <p:txBody>
          <a:bodyPr spcFirstLastPara="1" wrap="square" lIns="91425" tIns="91425" rIns="91425" bIns="91425" anchor="t" anchorCtr="0">
            <a:noAutofit/>
          </a:bodyPr>
          <a:lstStyle>
            <a:lvl1pPr marL="457200" lvl="0" indent="-228600" algn="r">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101"/>
          <p:cNvSpPr txBox="1">
            <a:spLocks noGrp="1"/>
          </p:cNvSpPr>
          <p:nvPr>
            <p:ph type="body" idx="2"/>
          </p:nvPr>
        </p:nvSpPr>
        <p:spPr>
          <a:xfrm>
            <a:off x="7759733" y="691655"/>
            <a:ext cx="897977" cy="289173"/>
          </a:xfrm>
          <a:prstGeom prst="rect">
            <a:avLst/>
          </a:prstGeom>
          <a:noFill/>
          <a:ln>
            <a:noFill/>
          </a:ln>
        </p:spPr>
        <p:txBody>
          <a:bodyPr spcFirstLastPara="1" wrap="square" lIns="91425" tIns="91425" rIns="91425" bIns="91425" anchor="t" anchorCtr="0">
            <a:noAutofit/>
          </a:bodyPr>
          <a:lstStyle>
            <a:lvl1pPr marL="457200" lvl="0" indent="-228600" algn="r">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4" name="Google Shape;84;p101"/>
          <p:cNvSpPr txBox="1">
            <a:spLocks noGrp="1"/>
          </p:cNvSpPr>
          <p:nvPr>
            <p:ph type="body" idx="3"/>
          </p:nvPr>
        </p:nvSpPr>
        <p:spPr>
          <a:xfrm>
            <a:off x="590828" y="3796741"/>
            <a:ext cx="8289701" cy="926956"/>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5" name="Google Shape;85;p101"/>
          <p:cNvSpPr>
            <a:spLocks noGrp="1"/>
          </p:cNvSpPr>
          <p:nvPr>
            <p:ph type="pic" idx="4"/>
          </p:nvPr>
        </p:nvSpPr>
        <p:spPr>
          <a:xfrm>
            <a:off x="3" y="111340"/>
            <a:ext cx="6072887" cy="3349922"/>
          </a:xfrm>
          <a:prstGeom prst="rect">
            <a:avLst/>
          </a:prstGeom>
          <a:solidFill>
            <a:srgbClr val="F2F2F2"/>
          </a:solidFill>
          <a:ln>
            <a:noFill/>
          </a:ln>
        </p:spPr>
      </p:sp>
      <p:sp>
        <p:nvSpPr>
          <p:cNvPr id="86" name="Google Shape;86;p101"/>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7"/>
        <p:cNvGrpSpPr/>
        <p:nvPr/>
      </p:nvGrpSpPr>
      <p:grpSpPr>
        <a:xfrm>
          <a:off x="0" y="0"/>
          <a:ext cx="0" cy="0"/>
          <a:chOff x="0" y="0"/>
          <a:chExt cx="0" cy="0"/>
        </a:xfrm>
      </p:grpSpPr>
      <p:sp>
        <p:nvSpPr>
          <p:cNvPr id="88" name="Google Shape;88;p53"/>
          <p:cNvSpPr txBox="1">
            <a:spLocks noGrp="1"/>
          </p:cNvSpPr>
          <p:nvPr>
            <p:ph type="title"/>
          </p:nvPr>
        </p:nvSpPr>
        <p:spPr>
          <a:xfrm>
            <a:off x="311700" y="2150851"/>
            <a:ext cx="8520601"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89" name="Google Shape;89;p53"/>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45"/>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5"/>
          <p:cNvSpPr txBox="1">
            <a:spLocks noGrp="1"/>
          </p:cNvSpPr>
          <p:nvPr>
            <p:ph type="body" idx="1"/>
          </p:nvPr>
        </p:nvSpPr>
        <p:spPr>
          <a:xfrm>
            <a:off x="311700" y="1152475"/>
            <a:ext cx="8520601"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5"/>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
        <p:nvSpPr>
          <p:cNvPr id="9" name="Google Shape;9;p45"/>
          <p:cNvSpPr txBox="1"/>
          <p:nvPr/>
        </p:nvSpPr>
        <p:spPr>
          <a:xfrm>
            <a:off x="4597582" y="4696304"/>
            <a:ext cx="3896178" cy="374382"/>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700"/>
              <a:buFont typeface="Arial"/>
              <a:buNone/>
            </a:pPr>
            <a:r>
              <a:rPr lang="it" sz="700" b="0" i="0" u="none" strike="noStrike" cap="none">
                <a:solidFill>
                  <a:srgbClr val="6D6E71"/>
                </a:solidFill>
                <a:latin typeface="Calibri"/>
                <a:ea typeface="Calibri"/>
                <a:cs typeface="Calibri"/>
                <a:sym typeface="Calibri"/>
              </a:rPr>
              <a:t>UNGA ENTREPRENÖRER </a:t>
            </a:r>
            <a:r>
              <a:rPr lang="it" sz="700" b="1" i="0" u="none" strike="noStrike" cap="none">
                <a:solidFill>
                  <a:srgbClr val="6D6E71"/>
                </a:solidFill>
                <a:latin typeface="Calibri"/>
                <a:ea typeface="Calibri"/>
                <a:cs typeface="Calibri"/>
                <a:sym typeface="Calibri"/>
              </a:rPr>
              <a:t>PÅ GRÄSROTSNIVÅ </a:t>
            </a:r>
            <a:r>
              <a:rPr lang="it" sz="700" b="0" i="0" u="none" strike="noStrike" cap="none">
                <a:solidFill>
                  <a:srgbClr val="6D6E71"/>
                </a:solidFill>
                <a:latin typeface="Calibri"/>
                <a:ea typeface="Calibri"/>
                <a:cs typeface="Calibri"/>
                <a:sym typeface="Calibri"/>
              </a:rPr>
              <a:t>INOM EKOHÄLSOTURISM</a:t>
            </a:r>
            <a:endParaRPr sz="700" b="0" i="0" u="none" strike="noStrike" cap="none">
              <a:solidFill>
                <a:srgbClr val="6D6E7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hyperlink" Target="http://isdpr.org/en/achievements/04#:~:text=%22Social-economic%20model%22%20refers,as%20a%20type%20of%20publicness"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0.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61" descr="A person sitting at a table with a computer and a drink&#10;&#10;Description automatically generated"/>
          <p:cNvPicPr preferRelativeResize="0">
            <a:picLocks noGrp="1"/>
          </p:cNvPicPr>
          <p:nvPr>
            <p:ph type="pic" idx="2"/>
          </p:nvPr>
        </p:nvPicPr>
        <p:blipFill rotWithShape="1">
          <a:blip r:embed="rId3">
            <a:alphaModFix/>
          </a:blip>
          <a:srcRect/>
          <a:stretch/>
        </p:blipFill>
        <p:spPr>
          <a:xfrm>
            <a:off x="4298733" y="0"/>
            <a:ext cx="4845269" cy="2662532"/>
          </a:xfrm>
          <a:prstGeom prst="rect">
            <a:avLst/>
          </a:prstGeom>
          <a:solidFill>
            <a:srgbClr val="F2F2F2"/>
          </a:solidFill>
          <a:ln>
            <a:noFill/>
          </a:ln>
        </p:spPr>
      </p:pic>
      <p:sp>
        <p:nvSpPr>
          <p:cNvPr id="123" name="Google Shape;123;p61"/>
          <p:cNvSpPr txBox="1">
            <a:spLocks noGrp="1"/>
          </p:cNvSpPr>
          <p:nvPr>
            <p:ph type="body" idx="1"/>
          </p:nvPr>
        </p:nvSpPr>
        <p:spPr>
          <a:xfrm>
            <a:off x="418738" y="3406359"/>
            <a:ext cx="3858795" cy="50950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b="1"/>
              <a:t>www.ecohealthforyouth.com</a:t>
            </a:r>
            <a:endParaRPr/>
          </a:p>
        </p:txBody>
      </p:sp>
      <p:sp>
        <p:nvSpPr>
          <p:cNvPr id="124" name="Google Shape;124;p61"/>
          <p:cNvSpPr txBox="1">
            <a:spLocks noGrp="1"/>
          </p:cNvSpPr>
          <p:nvPr>
            <p:ph type="body" idx="3"/>
          </p:nvPr>
        </p:nvSpPr>
        <p:spPr>
          <a:xfrm>
            <a:off x="4932686" y="3326447"/>
            <a:ext cx="3969773" cy="523015"/>
          </a:xfrm>
          <a:prstGeom prst="rect">
            <a:avLst/>
          </a:prstGeom>
          <a:noFill/>
          <a:ln>
            <a:noFill/>
          </a:ln>
        </p:spPr>
        <p:txBody>
          <a:bodyPr spcFirstLastPara="1" wrap="square" lIns="91425" tIns="91425" rIns="91425" bIns="91425" anchor="t" anchorCtr="0">
            <a:noAutofit/>
          </a:bodyPr>
          <a:lstStyle/>
          <a:p>
            <a:pPr marL="0" lvl="0" indent="0" algn="l" rtl="0">
              <a:lnSpc>
                <a:spcPct val="80400"/>
              </a:lnSpc>
              <a:spcBef>
                <a:spcPts val="0"/>
              </a:spcBef>
              <a:spcAft>
                <a:spcPts val="0"/>
              </a:spcAft>
              <a:buSzPts val="1800"/>
              <a:buNone/>
            </a:pPr>
            <a:r>
              <a:rPr lang="it" sz="4000">
                <a:latin typeface="Calibri"/>
                <a:ea typeface="Calibri"/>
                <a:cs typeface="Calibri"/>
                <a:sym typeface="Calibri"/>
              </a:rPr>
              <a:t>3. Mitt ekoturismprojekt</a:t>
            </a:r>
            <a:endParaRPr sz="4000"/>
          </a:p>
        </p:txBody>
      </p:sp>
      <p:pic>
        <p:nvPicPr>
          <p:cNvPr id="125" name="Google Shape;125;p61"/>
          <p:cNvPicPr preferRelativeResize="0"/>
          <p:nvPr/>
        </p:nvPicPr>
        <p:blipFill rotWithShape="1">
          <a:blip r:embed="rId4">
            <a:alphaModFix amt="70000"/>
          </a:blip>
          <a:srcRect/>
          <a:stretch/>
        </p:blipFill>
        <p:spPr>
          <a:xfrm rot="-1061930" flipH="1">
            <a:off x="6966570" y="11286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pic>
        <p:nvPicPr>
          <p:cNvPr id="126" name="Google Shape;126;p61" descr="A logo for a company&#10;&#10;Description automatically generated"/>
          <p:cNvPicPr preferRelativeResize="0"/>
          <p:nvPr/>
        </p:nvPicPr>
        <p:blipFill rotWithShape="1">
          <a:blip r:embed="rId5">
            <a:alphaModFix/>
          </a:blip>
          <a:srcRect/>
          <a:stretch/>
        </p:blipFill>
        <p:spPr>
          <a:xfrm>
            <a:off x="0" y="161419"/>
            <a:ext cx="4183332" cy="13966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2"/>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3A</a:t>
            </a:r>
            <a:endParaRPr/>
          </a:p>
        </p:txBody>
      </p:sp>
      <p:cxnSp>
        <p:nvCxnSpPr>
          <p:cNvPr id="374" name="Google Shape;374;p12"/>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75" name="Google Shape;375;p1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10</a:t>
            </a:fld>
            <a:endParaRPr/>
          </a:p>
        </p:txBody>
      </p:sp>
      <p:sp>
        <p:nvSpPr>
          <p:cNvPr id="376" name="Google Shape;376;p12"/>
          <p:cNvSpPr txBox="1"/>
          <p:nvPr/>
        </p:nvSpPr>
        <p:spPr>
          <a:xfrm>
            <a:off x="2504950" y="215574"/>
            <a:ext cx="6164400" cy="33579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200"/>
              </a:spcBef>
              <a:spcAft>
                <a:spcPts val="0"/>
              </a:spcAft>
              <a:buClr>
                <a:schemeClr val="dk1"/>
              </a:buClr>
              <a:buSzPts val="1100"/>
              <a:buFont typeface="Arial"/>
              <a:buNone/>
            </a:pPr>
            <a:r>
              <a:rPr lang="it" sz="1500">
                <a:solidFill>
                  <a:srgbClr val="777777"/>
                </a:solidFill>
                <a:latin typeface="Calibri"/>
                <a:ea typeface="Calibri"/>
                <a:cs typeface="Calibri"/>
                <a:sym typeface="Calibri"/>
              </a:rPr>
              <a:t>Ett ekoturismprojekt är alltid kopplat till en plats. För att lyckas behöver man förstå området väl, se vilka möjligheter som finns och skapa samarbeten med andra som påverkas av projektet. Det handlar också om att ta reda på om projektet är genomförbart och hitta den bästa strategin för att göra det verklighet.</a:t>
            </a:r>
            <a:endParaRPr sz="1500">
              <a:solidFill>
                <a:srgbClr val="777777"/>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sz="1500">
                <a:solidFill>
                  <a:srgbClr val="777777"/>
                </a:solidFill>
                <a:latin typeface="Calibri"/>
                <a:ea typeface="Calibri"/>
                <a:cs typeface="Calibri"/>
                <a:sym typeface="Calibri"/>
              </a:rPr>
              <a:t>Ekoturism handlar alltid om platsen – om naturen, miljön och människorna som finns där.</a:t>
            </a:r>
            <a:endParaRPr sz="1500">
              <a:solidFill>
                <a:srgbClr val="777777"/>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sz="1500">
                <a:solidFill>
                  <a:srgbClr val="777777"/>
                </a:solidFill>
                <a:latin typeface="Calibri"/>
                <a:ea typeface="Calibri"/>
                <a:cs typeface="Calibri"/>
                <a:sym typeface="Calibri"/>
              </a:rPr>
              <a:t>Det handlar om att samla in information och kartlägga styrkor, möjligheter, svagheter och risker utifrån de miljömässiga, sociala och ekonomiska utmaningar som ditt projekt står inför.</a:t>
            </a:r>
            <a:endParaRPr sz="1500">
              <a:solidFill>
                <a:srgbClr val="777777"/>
              </a:solidFill>
              <a:latin typeface="Calibri"/>
              <a:ea typeface="Calibri"/>
              <a:cs typeface="Calibri"/>
              <a:sym typeface="Calibri"/>
            </a:endParaRPr>
          </a:p>
          <a:p>
            <a:pPr marL="0" marR="0" lvl="0" indent="0" algn="l" rtl="0">
              <a:lnSpc>
                <a:spcPct val="100000"/>
              </a:lnSpc>
              <a:spcBef>
                <a:spcPts val="1200"/>
              </a:spcBef>
              <a:spcAft>
                <a:spcPts val="0"/>
              </a:spcAft>
              <a:buNone/>
            </a:pPr>
            <a:endParaRPr sz="1500">
              <a:solidFill>
                <a:srgbClr val="777777"/>
              </a:solidFill>
              <a:latin typeface="Calibri"/>
              <a:ea typeface="Calibri"/>
              <a:cs typeface="Calibri"/>
              <a:sym typeface="Calibri"/>
            </a:endParaRPr>
          </a:p>
        </p:txBody>
      </p:sp>
      <p:sp>
        <p:nvSpPr>
          <p:cNvPr id="377" name="Google Shape;377;p12"/>
          <p:cNvSpPr txBox="1"/>
          <p:nvPr/>
        </p:nvSpPr>
        <p:spPr>
          <a:xfrm>
            <a:off x="509223" y="3605286"/>
            <a:ext cx="4442339" cy="564990"/>
          </a:xfrm>
          <a:prstGeom prst="rect">
            <a:avLst/>
          </a:prstGeom>
          <a:solidFill>
            <a:schemeClr val="lt1"/>
          </a:solidFill>
          <a:ln>
            <a:noFill/>
          </a:ln>
        </p:spPr>
        <p:txBody>
          <a:bodyPr spcFirstLastPara="1" wrap="square" lIns="0" tIns="10100" rIns="0" bIns="0" anchor="t" anchorCtr="0">
            <a:spAutoFit/>
          </a:bodyPr>
          <a:lstStyle/>
          <a:p>
            <a:pPr marL="12701" marR="0" lvl="0" indent="0" algn="ctr" rtl="0">
              <a:lnSpc>
                <a:spcPct val="102857"/>
              </a:lnSpc>
              <a:spcBef>
                <a:spcPts val="0"/>
              </a:spcBef>
              <a:spcAft>
                <a:spcPts val="0"/>
              </a:spcAft>
              <a:buNone/>
            </a:pPr>
            <a:r>
              <a:rPr lang="it" sz="3500" b="1" i="0" u="none" strike="noStrike" cap="none">
                <a:solidFill>
                  <a:schemeClr val="lt1"/>
                </a:solidFill>
                <a:latin typeface="Calibri"/>
                <a:ea typeface="Calibri"/>
                <a:cs typeface="Calibri"/>
                <a:sym typeface="Calibri"/>
              </a:rPr>
              <a:t>Roller i teamet</a:t>
            </a:r>
            <a:endParaRPr sz="1401" b="0" i="0" u="none" strike="noStrike" cap="none">
              <a:solidFill>
                <a:srgbClr val="000000"/>
              </a:solidFill>
              <a:latin typeface="Arial"/>
              <a:ea typeface="Arial"/>
              <a:cs typeface="Arial"/>
              <a:sym typeface="Arial"/>
            </a:endParaRPr>
          </a:p>
        </p:txBody>
      </p:sp>
      <p:sp>
        <p:nvSpPr>
          <p:cNvPr id="378" name="Google Shape;378;p12"/>
          <p:cNvSpPr txBox="1"/>
          <p:nvPr/>
        </p:nvSpPr>
        <p:spPr>
          <a:xfrm>
            <a:off x="2482081" y="3306320"/>
            <a:ext cx="5250300" cy="1493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2000" b="0" i="0" u="none" strike="noStrike" cap="none">
                <a:solidFill>
                  <a:srgbClr val="92D050"/>
                </a:solidFill>
                <a:latin typeface="Calibri"/>
                <a:ea typeface="Calibri"/>
                <a:cs typeface="Calibri"/>
                <a:sym typeface="Calibri"/>
              </a:rPr>
              <a:t>Fokus/omfattning:</a:t>
            </a:r>
            <a:endParaRPr sz="1200" b="0" i="0" u="none" strike="noStrike" cap="none">
              <a:solidFill>
                <a:srgbClr val="92D050"/>
              </a:solidFill>
              <a:latin typeface="Calibri"/>
              <a:ea typeface="Calibri"/>
              <a:cs typeface="Calibri"/>
              <a:sym typeface="Calibri"/>
            </a:endParaRPr>
          </a:p>
          <a:p>
            <a:pPr marL="285753" marR="0" lvl="0" indent="-285753" algn="l" rtl="0">
              <a:lnSpc>
                <a:spcPct val="100000"/>
              </a:lnSpc>
              <a:spcBef>
                <a:spcPts val="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Vad är ett territorium?</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Vilka är resurserna i ett territorium?</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Territoriell </a:t>
            </a:r>
            <a:r>
              <a:rPr lang="it">
                <a:solidFill>
                  <a:srgbClr val="777777"/>
                </a:solidFill>
                <a:latin typeface="Calibri"/>
                <a:ea typeface="Calibri"/>
                <a:cs typeface="Calibri"/>
                <a:sym typeface="Calibri"/>
              </a:rPr>
              <a:t>analys</a:t>
            </a:r>
            <a:r>
              <a:rPr lang="it" sz="1400" b="0" i="0" u="none" strike="noStrike" cap="none">
                <a:solidFill>
                  <a:srgbClr val="777777"/>
                </a:solidFill>
                <a:latin typeface="Calibri"/>
                <a:ea typeface="Calibri"/>
                <a:cs typeface="Calibri"/>
                <a:sym typeface="Calibri"/>
              </a:rPr>
              <a:t> inom ramen för ett ekoturismprojekt</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Hur man utför en territoriell </a:t>
            </a:r>
            <a:r>
              <a:rPr lang="it">
                <a:solidFill>
                  <a:srgbClr val="777777"/>
                </a:solidFill>
                <a:latin typeface="Calibri"/>
                <a:ea typeface="Calibri"/>
                <a:cs typeface="Calibri"/>
                <a:sym typeface="Calibri"/>
              </a:rPr>
              <a:t>analys</a:t>
            </a:r>
            <a:endParaRPr/>
          </a:p>
        </p:txBody>
      </p:sp>
      <p:grpSp>
        <p:nvGrpSpPr>
          <p:cNvPr id="379" name="Google Shape;379;p12"/>
          <p:cNvGrpSpPr/>
          <p:nvPr/>
        </p:nvGrpSpPr>
        <p:grpSpPr>
          <a:xfrm>
            <a:off x="7315599" y="3440292"/>
            <a:ext cx="1625203" cy="1173534"/>
            <a:chOff x="12744325" y="814046"/>
            <a:chExt cx="1299026" cy="938006"/>
          </a:xfrm>
        </p:grpSpPr>
        <p:grpSp>
          <p:nvGrpSpPr>
            <p:cNvPr id="380" name="Google Shape;380;p12"/>
            <p:cNvGrpSpPr/>
            <p:nvPr/>
          </p:nvGrpSpPr>
          <p:grpSpPr>
            <a:xfrm>
              <a:off x="12744325" y="1104978"/>
              <a:ext cx="1299026" cy="647074"/>
              <a:chOff x="12744325" y="1104978"/>
              <a:chExt cx="1299026" cy="647074"/>
            </a:xfrm>
          </p:grpSpPr>
          <p:sp>
            <p:nvSpPr>
              <p:cNvPr id="381" name="Google Shape;381;p12"/>
              <p:cNvSpPr/>
              <p:nvPr/>
            </p:nvSpPr>
            <p:spPr>
              <a:xfrm>
                <a:off x="12744325" y="1104978"/>
                <a:ext cx="932592" cy="436083"/>
              </a:xfrm>
              <a:custGeom>
                <a:avLst/>
                <a:gdLst/>
                <a:ahLst/>
                <a:cxnLst/>
                <a:rect l="l" t="t" r="r" b="b"/>
                <a:pathLst>
                  <a:path w="932592" h="436083" extrusionOk="0">
                    <a:moveTo>
                      <a:pt x="417604" y="195422"/>
                    </a:moveTo>
                    <a:cubicBezTo>
                      <a:pt x="417604" y="195422"/>
                      <a:pt x="285556" y="98168"/>
                      <a:pt x="204676" y="37179"/>
                    </a:cubicBezTo>
                    <a:cubicBezTo>
                      <a:pt x="118844" y="-27107"/>
                      <a:pt x="52820" y="915"/>
                      <a:pt x="0" y="53662"/>
                    </a:cubicBezTo>
                    <a:lnTo>
                      <a:pt x="359833" y="393226"/>
                    </a:lnTo>
                    <a:cubicBezTo>
                      <a:pt x="389544" y="421248"/>
                      <a:pt x="429157" y="436083"/>
                      <a:pt x="468772" y="436083"/>
                    </a:cubicBezTo>
                    <a:lnTo>
                      <a:pt x="932592" y="436083"/>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2" name="Google Shape;382;p12"/>
              <p:cNvSpPr/>
              <p:nvPr/>
            </p:nvSpPr>
            <p:spPr>
              <a:xfrm>
                <a:off x="13147073" y="1193256"/>
                <a:ext cx="718013" cy="186265"/>
              </a:xfrm>
              <a:custGeom>
                <a:avLst/>
                <a:gdLst/>
                <a:ahLst/>
                <a:cxnLst/>
                <a:rect l="l" t="t" r="r" b="b"/>
                <a:pathLst>
                  <a:path w="718013" h="186265" extrusionOk="0">
                    <a:moveTo>
                      <a:pt x="718013" y="159891"/>
                    </a:moveTo>
                    <a:cubicBezTo>
                      <a:pt x="622279" y="44506"/>
                      <a:pt x="544700" y="0"/>
                      <a:pt x="450615" y="0"/>
                    </a:cubicBezTo>
                    <a:cubicBezTo>
                      <a:pt x="356530" y="0"/>
                      <a:pt x="323518" y="9890"/>
                      <a:pt x="254194" y="57693"/>
                    </a:cubicBezTo>
                    <a:lnTo>
                      <a:pt x="103988" y="57693"/>
                    </a:lnTo>
                    <a:cubicBezTo>
                      <a:pt x="79229" y="57693"/>
                      <a:pt x="0" y="69231"/>
                      <a:pt x="0" y="186265"/>
                    </a:cubicBezTo>
                    <a:lnTo>
                      <a:pt x="318567" y="186265"/>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3" name="Google Shape;383;p12"/>
              <p:cNvSpPr/>
              <p:nvPr/>
            </p:nvSpPr>
            <p:spPr>
              <a:xfrm>
                <a:off x="13586134" y="1295455"/>
                <a:ext cx="457217" cy="456597"/>
              </a:xfrm>
              <a:custGeom>
                <a:avLst/>
                <a:gdLst/>
                <a:ahLst/>
                <a:cxnLst/>
                <a:rect l="l" t="t" r="r" b="b"/>
                <a:pathLst>
                  <a:path w="457217" h="456597" extrusionOk="0">
                    <a:moveTo>
                      <a:pt x="457218" y="118682"/>
                    </a:moveTo>
                    <a:lnTo>
                      <a:pt x="338374" y="0"/>
                    </a:lnTo>
                    <a:lnTo>
                      <a:pt x="0" y="337915"/>
                    </a:lnTo>
                    <a:lnTo>
                      <a:pt x="118844" y="456597"/>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384" name="Google Shape;384;p12"/>
            <p:cNvGrpSpPr/>
            <p:nvPr/>
          </p:nvGrpSpPr>
          <p:grpSpPr>
            <a:xfrm>
              <a:off x="12906085" y="814046"/>
              <a:ext cx="973856" cy="367809"/>
              <a:chOff x="12906085" y="814046"/>
              <a:chExt cx="973856" cy="367809"/>
            </a:xfrm>
          </p:grpSpPr>
          <p:sp>
            <p:nvSpPr>
              <p:cNvPr id="385" name="Google Shape;385;p12"/>
              <p:cNvSpPr/>
              <p:nvPr/>
            </p:nvSpPr>
            <p:spPr>
              <a:xfrm>
                <a:off x="12906085" y="814046"/>
                <a:ext cx="701507" cy="367809"/>
              </a:xfrm>
              <a:custGeom>
                <a:avLst/>
                <a:gdLst/>
                <a:ahLst/>
                <a:cxnLst/>
                <a:rect l="l" t="t" r="r" b="b"/>
                <a:pathLst>
                  <a:path w="701507" h="367809" extrusionOk="0">
                    <a:moveTo>
                      <a:pt x="0" y="150087"/>
                    </a:moveTo>
                    <a:cubicBezTo>
                      <a:pt x="115542" y="380858"/>
                      <a:pt x="369735" y="367671"/>
                      <a:pt x="369735" y="367671"/>
                    </a:cubicBezTo>
                    <a:cubicBezTo>
                      <a:pt x="632182" y="361078"/>
                      <a:pt x="701507" y="123713"/>
                      <a:pt x="701507" y="123713"/>
                    </a:cubicBezTo>
                    <a:cubicBezTo>
                      <a:pt x="701507" y="123713"/>
                      <a:pt x="557905" y="-64201"/>
                      <a:pt x="333422" y="23163"/>
                    </a:cubicBezTo>
                    <a:cubicBezTo>
                      <a:pt x="333422" y="23163"/>
                      <a:pt x="283903" y="36350"/>
                      <a:pt x="166711" y="130307"/>
                    </a:cubicBezTo>
                    <a:cubicBezTo>
                      <a:pt x="166711" y="130307"/>
                      <a:pt x="85831" y="197890"/>
                      <a:pt x="0" y="151735"/>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6" name="Google Shape;386;p12"/>
              <p:cNvSpPr/>
              <p:nvPr/>
            </p:nvSpPr>
            <p:spPr>
              <a:xfrm>
                <a:off x="12906085" y="936111"/>
                <a:ext cx="701507" cy="134437"/>
              </a:xfrm>
              <a:custGeom>
                <a:avLst/>
                <a:gdLst/>
                <a:ahLst/>
                <a:cxnLst/>
                <a:rect l="l" t="t" r="r" b="b"/>
                <a:pathLst>
                  <a:path w="701507" h="134437" extrusionOk="0">
                    <a:moveTo>
                      <a:pt x="0" y="28022"/>
                    </a:moveTo>
                    <a:cubicBezTo>
                      <a:pt x="0" y="28022"/>
                      <a:pt x="255844" y="285167"/>
                      <a:pt x="701507"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7" name="Google Shape;387;p12"/>
              <p:cNvSpPr/>
              <p:nvPr/>
            </p:nvSpPr>
            <p:spPr>
              <a:xfrm>
                <a:off x="13607592" y="876050"/>
                <a:ext cx="272349" cy="60060"/>
              </a:xfrm>
              <a:custGeom>
                <a:avLst/>
                <a:gdLst/>
                <a:ahLst/>
                <a:cxnLst/>
                <a:rect l="l" t="t" r="r" b="b"/>
                <a:pathLst>
                  <a:path w="272349" h="60060" extrusionOk="0">
                    <a:moveTo>
                      <a:pt x="272350" y="4017"/>
                    </a:moveTo>
                    <a:cubicBezTo>
                      <a:pt x="272350" y="4017"/>
                      <a:pt x="161759" y="-22357"/>
                      <a:pt x="0" y="60061"/>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388" name="Google Shape;388;p12"/>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89" name="Google Shape;389;p12"/>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90" name="Google Shape;390;p12"/>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91" name="Google Shape;391;p12"/>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txBox="1">
            <a:spLocks noGrp="1"/>
          </p:cNvSpPr>
          <p:nvPr>
            <p:ph type="body" idx="1"/>
          </p:nvPr>
        </p:nvSpPr>
        <p:spPr>
          <a:xfrm>
            <a:off x="0" y="1358137"/>
            <a:ext cx="2291115" cy="1198668"/>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400"/>
              <a:t>Territoriell analys</a:t>
            </a:r>
            <a:endParaRPr/>
          </a:p>
          <a:p>
            <a:pPr marL="0" lvl="0" indent="0" algn="l" rtl="0">
              <a:lnSpc>
                <a:spcPct val="82058"/>
              </a:lnSpc>
              <a:spcBef>
                <a:spcPts val="0"/>
              </a:spcBef>
              <a:spcAft>
                <a:spcPts val="0"/>
              </a:spcAft>
              <a:buSzPts val="1800"/>
              <a:buNone/>
            </a:pPr>
            <a:endParaRPr sz="3600" b="1">
              <a:solidFill>
                <a:srgbClr val="8ECC4E"/>
              </a:solidFill>
              <a:latin typeface="Calibri"/>
              <a:ea typeface="Calibri"/>
              <a:cs typeface="Calibri"/>
              <a:sym typeface="Calibri"/>
            </a:endParaRPr>
          </a:p>
          <a:p>
            <a:pPr marL="0" lvl="0" indent="0" algn="l" rtl="0">
              <a:lnSpc>
                <a:spcPct val="82058"/>
              </a:lnSpc>
              <a:spcBef>
                <a:spcPts val="0"/>
              </a:spcBef>
              <a:spcAft>
                <a:spcPts val="0"/>
              </a:spcAft>
              <a:buSzPts val="1800"/>
              <a:buNone/>
            </a:pPr>
            <a:endParaRPr sz="3400"/>
          </a:p>
        </p:txBody>
      </p:sp>
      <p:sp>
        <p:nvSpPr>
          <p:cNvPr id="397" name="Google Shape;397;p13"/>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3A</a:t>
            </a:r>
            <a:endParaRPr/>
          </a:p>
        </p:txBody>
      </p:sp>
      <p:cxnSp>
        <p:nvCxnSpPr>
          <p:cNvPr id="398" name="Google Shape;398;p13"/>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99" name="Google Shape;399;p1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11</a:t>
            </a:fld>
            <a:endParaRPr/>
          </a:p>
        </p:txBody>
      </p:sp>
      <p:sp>
        <p:nvSpPr>
          <p:cNvPr id="400" name="Google Shape;400;p13"/>
          <p:cNvSpPr txBox="1"/>
          <p:nvPr/>
        </p:nvSpPr>
        <p:spPr>
          <a:xfrm>
            <a:off x="2683709" y="439549"/>
            <a:ext cx="5985600" cy="35199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200"/>
              </a:spcBef>
              <a:spcAft>
                <a:spcPts val="0"/>
              </a:spcAft>
              <a:buNone/>
            </a:pPr>
            <a:r>
              <a:rPr lang="it" sz="1600">
                <a:solidFill>
                  <a:srgbClr val="777777"/>
                </a:solidFill>
                <a:latin typeface="Calibri"/>
                <a:ea typeface="Calibri"/>
                <a:cs typeface="Calibri"/>
                <a:sym typeface="Calibri"/>
              </a:rPr>
              <a:t>Ekoturism handlar inte bara om historiska monument – det omfattar också naturen, lokala traditioner, hantverk, mat och kultur.</a:t>
            </a:r>
            <a:endParaRPr sz="160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600" b="1">
                <a:solidFill>
                  <a:srgbClr val="777777"/>
                </a:solidFill>
                <a:latin typeface="Calibri"/>
                <a:ea typeface="Calibri"/>
                <a:cs typeface="Calibri"/>
                <a:sym typeface="Calibri"/>
              </a:rPr>
              <a:t>Hur?</a:t>
            </a:r>
            <a:br>
              <a:rPr lang="it" sz="1600" b="1">
                <a:solidFill>
                  <a:srgbClr val="777777"/>
                </a:solidFill>
                <a:latin typeface="Calibri"/>
                <a:ea typeface="Calibri"/>
                <a:cs typeface="Calibri"/>
                <a:sym typeface="Calibri"/>
              </a:rPr>
            </a:br>
            <a:r>
              <a:rPr lang="it" sz="1600">
                <a:solidFill>
                  <a:srgbClr val="777777"/>
                </a:solidFill>
                <a:latin typeface="Calibri"/>
                <a:ea typeface="Calibri"/>
                <a:cs typeface="Calibri"/>
                <a:sym typeface="Calibri"/>
              </a:rPr>
              <a:t>Genom att fokusera på det som gör ett ekoturismprojekt unikt, särskilt:</a:t>
            </a:r>
            <a:endParaRPr sz="1600">
              <a:solidFill>
                <a:srgbClr val="777777"/>
              </a:solidFill>
              <a:latin typeface="Calibri"/>
              <a:ea typeface="Calibri"/>
              <a:cs typeface="Calibri"/>
              <a:sym typeface="Calibri"/>
            </a:endParaRPr>
          </a:p>
          <a:p>
            <a:pPr marL="457200" lvl="0" indent="-330200" algn="l" rtl="0">
              <a:lnSpc>
                <a:spcPct val="115000"/>
              </a:lnSpc>
              <a:spcBef>
                <a:spcPts val="120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Hållbara metoder i området</a:t>
            </a:r>
            <a:endParaRPr sz="1600">
              <a:solidFill>
                <a:srgbClr val="777777"/>
              </a:solidFill>
              <a:latin typeface="Calibri"/>
              <a:ea typeface="Calibri"/>
              <a:cs typeface="Calibri"/>
              <a:sym typeface="Calibri"/>
            </a:endParaRPr>
          </a:p>
          <a:p>
            <a:pPr marL="457200" lvl="0" indent="-330200" algn="l" rtl="0">
              <a:lnSpc>
                <a:spcPct val="115000"/>
              </a:lnSpc>
              <a:spcBef>
                <a:spcPts val="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Natur och miljö samt hur de bevaras</a:t>
            </a:r>
            <a:endParaRPr sz="1600">
              <a:solidFill>
                <a:srgbClr val="777777"/>
              </a:solidFill>
              <a:latin typeface="Calibri"/>
              <a:ea typeface="Calibri"/>
              <a:cs typeface="Calibri"/>
              <a:sym typeface="Calibri"/>
            </a:endParaRPr>
          </a:p>
          <a:p>
            <a:pPr marL="457200" lvl="0" indent="-330200" algn="l" rtl="0">
              <a:lnSpc>
                <a:spcPct val="115000"/>
              </a:lnSpc>
              <a:spcBef>
                <a:spcPts val="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Kulturella möten och sociala sammanhang</a:t>
            </a:r>
            <a:endParaRPr sz="1600">
              <a:solidFill>
                <a:srgbClr val="777777"/>
              </a:solidFill>
              <a:latin typeface="Calibri"/>
              <a:ea typeface="Calibri"/>
              <a:cs typeface="Calibri"/>
              <a:sym typeface="Calibri"/>
            </a:endParaRPr>
          </a:p>
          <a:p>
            <a:pPr marL="457200" lvl="0" indent="-330200" algn="l" rtl="0">
              <a:lnSpc>
                <a:spcPct val="115000"/>
              </a:lnSpc>
              <a:spcBef>
                <a:spcPts val="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Hållbar infrastruktur</a:t>
            </a:r>
            <a:endParaRPr sz="1600">
              <a:solidFill>
                <a:srgbClr val="777777"/>
              </a:solidFill>
              <a:latin typeface="Calibri"/>
              <a:ea typeface="Calibri"/>
              <a:cs typeface="Calibri"/>
              <a:sym typeface="Calibri"/>
            </a:endParaRPr>
          </a:p>
          <a:p>
            <a:pPr marL="457200" lvl="0" indent="-330200" algn="l" rtl="0">
              <a:lnSpc>
                <a:spcPct val="115000"/>
              </a:lnSpc>
              <a:spcBef>
                <a:spcPts val="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Hur turismen ser ut i området</a:t>
            </a:r>
            <a:endParaRPr sz="1600">
              <a:solidFill>
                <a:srgbClr val="777777"/>
              </a:solidFill>
              <a:latin typeface="Calibri"/>
              <a:ea typeface="Calibri"/>
              <a:cs typeface="Calibri"/>
              <a:sym typeface="Calibri"/>
            </a:endParaRPr>
          </a:p>
          <a:p>
            <a:pPr marL="457200" lvl="0" indent="-330200" algn="l" rtl="0">
              <a:lnSpc>
                <a:spcPct val="115000"/>
              </a:lnSpc>
              <a:spcBef>
                <a:spcPts val="0"/>
              </a:spcBef>
              <a:spcAft>
                <a:spcPts val="0"/>
              </a:spcAft>
              <a:buClr>
                <a:srgbClr val="777777"/>
              </a:buClr>
              <a:buSzPts val="1600"/>
              <a:buFont typeface="Calibri"/>
              <a:buChar char="●"/>
            </a:pPr>
            <a:r>
              <a:rPr lang="it" sz="1600">
                <a:solidFill>
                  <a:srgbClr val="777777"/>
                </a:solidFill>
                <a:latin typeface="Calibri"/>
                <a:ea typeface="Calibri"/>
                <a:cs typeface="Calibri"/>
                <a:sym typeface="Calibri"/>
              </a:rPr>
              <a:t>Ekonomin och hur resurser fördelas</a:t>
            </a:r>
            <a:endParaRPr sz="1600">
              <a:solidFill>
                <a:srgbClr val="777777"/>
              </a:solidFill>
              <a:latin typeface="Calibri"/>
              <a:ea typeface="Calibri"/>
              <a:cs typeface="Calibri"/>
              <a:sym typeface="Calibri"/>
            </a:endParaRPr>
          </a:p>
          <a:p>
            <a:pPr marL="0" marR="0" lvl="0" indent="0" algn="l" rtl="0">
              <a:lnSpc>
                <a:spcPct val="100000"/>
              </a:lnSpc>
              <a:spcBef>
                <a:spcPts val="120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01" name="Google Shape;401;p13"/>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02" name="Google Shape;402;p13"/>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03" name="Google Shape;403;p13"/>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04" name="Google Shape;404;p13"/>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cxnSp>
        <p:nvCxnSpPr>
          <p:cNvPr id="409" name="Google Shape;409;p14"/>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10" name="Google Shape;410;p1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12</a:t>
            </a:fld>
            <a:endParaRPr/>
          </a:p>
        </p:txBody>
      </p:sp>
      <p:sp>
        <p:nvSpPr>
          <p:cNvPr id="411" name="Google Shape;411;p14"/>
          <p:cNvSpPr txBox="1"/>
          <p:nvPr/>
        </p:nvSpPr>
        <p:spPr>
          <a:xfrm>
            <a:off x="2977374" y="1239300"/>
            <a:ext cx="5940300" cy="26886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Det är ett avgränsat geografiskt </a:t>
            </a:r>
            <a:r>
              <a:rPr lang="it" sz="1600" b="0" i="0" u="none" strike="noStrike" cap="none">
                <a:solidFill>
                  <a:srgbClr val="777777"/>
                </a:solidFill>
                <a:latin typeface="Calibri"/>
                <a:ea typeface="Calibri"/>
                <a:cs typeface="Calibri"/>
                <a:sym typeface="Calibri"/>
              </a:rPr>
              <a:t>område (i vårt fall det område som du har valt för ditt projekt)</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där </a:t>
            </a:r>
            <a:r>
              <a:rPr lang="it" sz="1600" b="0" i="1" u="none" strike="noStrike" cap="none">
                <a:solidFill>
                  <a:srgbClr val="777777"/>
                </a:solidFill>
                <a:latin typeface="Calibri"/>
                <a:ea typeface="Calibri"/>
                <a:cs typeface="Calibri"/>
                <a:sym typeface="Calibri"/>
              </a:rPr>
              <a:t>materiella och immateriella resurser </a:t>
            </a:r>
            <a:r>
              <a:rPr lang="it" sz="1600" b="0" i="0" u="none" strike="noStrike" cap="none">
                <a:solidFill>
                  <a:srgbClr val="777777"/>
                </a:solidFill>
                <a:latin typeface="Calibri"/>
                <a:ea typeface="Calibri"/>
                <a:cs typeface="Calibri"/>
                <a:sym typeface="Calibri"/>
              </a:rPr>
              <a:t>sammanförs</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inom vilken </a:t>
            </a:r>
            <a:r>
              <a:rPr lang="it" sz="1600" b="0" i="1" u="none" strike="noStrike" cap="none">
                <a:solidFill>
                  <a:srgbClr val="777777"/>
                </a:solidFill>
                <a:latin typeface="Calibri"/>
                <a:ea typeface="Calibri"/>
                <a:cs typeface="Calibri"/>
                <a:sym typeface="Calibri"/>
              </a:rPr>
              <a:t>människor agerar och interagerar </a:t>
            </a:r>
            <a:r>
              <a:rPr lang="it" sz="1600" b="0" i="0" u="none" strike="noStrike" cap="none">
                <a:solidFill>
                  <a:srgbClr val="777777"/>
                </a:solidFill>
                <a:latin typeface="Calibri"/>
                <a:ea typeface="Calibri"/>
                <a:cs typeface="Calibri"/>
                <a:sym typeface="Calibri"/>
              </a:rPr>
              <a:t>(ett socialt rum) genom sociala, kulturella och ekonomiska utbyten. </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och som </a:t>
            </a:r>
            <a:r>
              <a:rPr lang="it" sz="1600" b="0" i="1" u="none" strike="noStrike" cap="none">
                <a:solidFill>
                  <a:srgbClr val="777777"/>
                </a:solidFill>
                <a:latin typeface="Calibri"/>
                <a:ea typeface="Calibri"/>
                <a:cs typeface="Calibri"/>
                <a:sym typeface="Calibri"/>
              </a:rPr>
              <a:t>delar en historia och en kultur</a:t>
            </a:r>
            <a:r>
              <a:rPr lang="it" sz="1600" b="0" i="0" u="none" strike="noStrike" cap="none">
                <a:solidFill>
                  <a:srgbClr val="777777"/>
                </a:solidFill>
                <a:latin typeface="Calibri"/>
                <a:ea typeface="Calibri"/>
                <a:cs typeface="Calibri"/>
                <a:sym typeface="Calibri"/>
              </a:rPr>
              <a:t>.</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12" name="Google Shape;412;p14"/>
          <p:cNvSpPr txBox="1"/>
          <p:nvPr/>
        </p:nvSpPr>
        <p:spPr>
          <a:xfrm>
            <a:off x="2490257" y="586909"/>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Vad är ett territorium?</a:t>
            </a:r>
            <a:endParaRPr/>
          </a:p>
        </p:txBody>
      </p:sp>
      <p:sp>
        <p:nvSpPr>
          <p:cNvPr id="413" name="Google Shape;413;p14"/>
          <p:cNvSpPr/>
          <p:nvPr/>
        </p:nvSpPr>
        <p:spPr>
          <a:xfrm>
            <a:off x="2351432" y="2334397"/>
            <a:ext cx="551400" cy="45600"/>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4" name="Google Shape;414;p14"/>
          <p:cNvSpPr/>
          <p:nvPr/>
        </p:nvSpPr>
        <p:spPr>
          <a:xfrm rot="10800000" flipH="1">
            <a:off x="2351431" y="2811897"/>
            <a:ext cx="551400" cy="51900"/>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5" name="Google Shape;415;p14"/>
          <p:cNvSpPr/>
          <p:nvPr/>
        </p:nvSpPr>
        <p:spPr>
          <a:xfrm>
            <a:off x="2351431" y="3572569"/>
            <a:ext cx="551400" cy="51900"/>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6" name="Google Shape;416;p14"/>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17" name="Google Shape;417;p14"/>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18" name="Google Shape;418;p14"/>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19" name="Google Shape;419;p14"/>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1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13</a:t>
            </a:fld>
            <a:endParaRPr/>
          </a:p>
        </p:txBody>
      </p:sp>
      <p:sp>
        <p:nvSpPr>
          <p:cNvPr id="425" name="Google Shape;425;p15"/>
          <p:cNvSpPr txBox="1"/>
          <p:nvPr/>
        </p:nvSpPr>
        <p:spPr>
          <a:xfrm>
            <a:off x="2504953" y="1305666"/>
            <a:ext cx="6230347" cy="148755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1" i="0" u="none" strike="noStrike" cap="none">
              <a:solidFill>
                <a:srgbClr val="8ECC4E"/>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Materiella resurser: natur- och miljöresurser, utrustning och infrastruktur, byggnader, jordbruks-, hantverks- och/eller industriprodukter, transportvägar, anläggningar etc.</a:t>
            </a:r>
            <a:endParaRPr/>
          </a:p>
          <a:p>
            <a:pPr marL="285750" marR="0" lvl="0" indent="-184150" algn="l" rtl="0">
              <a:lnSpc>
                <a:spcPct val="100000"/>
              </a:lnSpc>
              <a:spcBef>
                <a:spcPts val="0"/>
              </a:spcBef>
              <a:spcAft>
                <a:spcPts val="0"/>
              </a:spcAft>
              <a:buClr>
                <a:srgbClr val="777777"/>
              </a:buClr>
              <a:buSzPts val="1600"/>
              <a:buFont typeface="Noto Sans Symbols"/>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Immateriella resurser: know-how, kulturarv, social dynamik</a:t>
            </a:r>
            <a:endParaRPr/>
          </a:p>
        </p:txBody>
      </p:sp>
      <p:sp>
        <p:nvSpPr>
          <p:cNvPr id="426" name="Google Shape;426;p15"/>
          <p:cNvSpPr txBox="1"/>
          <p:nvPr/>
        </p:nvSpPr>
        <p:spPr>
          <a:xfrm>
            <a:off x="2405369" y="571203"/>
            <a:ext cx="6402201"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Vad </a:t>
            </a:r>
            <a:r>
              <a:rPr lang="it" sz="2000" b="1">
                <a:solidFill>
                  <a:srgbClr val="69ADAD"/>
                </a:solidFill>
                <a:latin typeface="Calibri"/>
                <a:ea typeface="Calibri"/>
                <a:cs typeface="Calibri"/>
                <a:sym typeface="Calibri"/>
              </a:rPr>
              <a:t>utgör</a:t>
            </a:r>
            <a:r>
              <a:rPr lang="it" sz="2000" b="1" i="0" u="none" strike="noStrike" cap="none">
                <a:solidFill>
                  <a:srgbClr val="69ADAD"/>
                </a:solidFill>
                <a:latin typeface="Calibri"/>
                <a:ea typeface="Calibri"/>
                <a:cs typeface="Calibri"/>
                <a:sym typeface="Calibri"/>
              </a:rPr>
              <a:t> ett territoriums resurser?</a:t>
            </a:r>
            <a:endParaRPr sz="2700" b="1" i="0" u="none" strike="noStrike" cap="none">
              <a:solidFill>
                <a:srgbClr val="69ADAD"/>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427" name="Google Shape;427;p15"/>
          <p:cNvSpPr txBox="1"/>
          <p:nvPr/>
        </p:nvSpPr>
        <p:spPr>
          <a:xfrm>
            <a:off x="2425689" y="3046495"/>
            <a:ext cx="6105600" cy="9051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it" sz="1600" b="0" i="1" u="none" strike="noStrike" cap="none">
                <a:solidFill>
                  <a:srgbClr val="777777"/>
                </a:solidFill>
                <a:latin typeface="Calibri"/>
                <a:ea typeface="Calibri"/>
                <a:cs typeface="Calibri"/>
                <a:sym typeface="Calibri"/>
              </a:rPr>
              <a:t> E</a:t>
            </a:r>
            <a:r>
              <a:rPr lang="it" sz="1600" i="1">
                <a:solidFill>
                  <a:srgbClr val="777777"/>
                </a:solidFill>
                <a:latin typeface="Calibri"/>
                <a:ea typeface="Calibri"/>
                <a:cs typeface="Calibri"/>
                <a:sym typeface="Calibri"/>
              </a:rPr>
              <a:t>rt </a:t>
            </a:r>
            <a:r>
              <a:rPr lang="it" sz="1600" b="0" i="1" u="none" strike="noStrike" cap="none">
                <a:solidFill>
                  <a:srgbClr val="777777"/>
                </a:solidFill>
                <a:latin typeface="Calibri"/>
                <a:ea typeface="Calibri"/>
                <a:cs typeface="Calibri"/>
                <a:sym typeface="Calibri"/>
              </a:rPr>
              <a:t>ekoturismprojekt kommer att försöka identifiera och utveckla resurser som är specifika för målområdet och som skiljer det från andra områden.</a:t>
            </a:r>
            <a:endParaRPr sz="1400" b="0" i="1" u="none" strike="noStrike" cap="none">
              <a:solidFill>
                <a:srgbClr val="777777"/>
              </a:solidFill>
              <a:latin typeface="Calibri"/>
              <a:ea typeface="Calibri"/>
              <a:cs typeface="Calibri"/>
              <a:sym typeface="Calibri"/>
            </a:endParaRPr>
          </a:p>
        </p:txBody>
      </p:sp>
      <p:sp>
        <p:nvSpPr>
          <p:cNvPr id="428" name="Google Shape;428;p15"/>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29" name="Google Shape;429;p15"/>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30" name="Google Shape;430;p15"/>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31" name="Google Shape;431;p15"/>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cxnSp>
        <p:nvCxnSpPr>
          <p:cNvPr id="436" name="Google Shape;436;p16"/>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37" name="Google Shape;437;p1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14</a:t>
            </a:fld>
            <a:endParaRPr/>
          </a:p>
        </p:txBody>
      </p:sp>
      <p:sp>
        <p:nvSpPr>
          <p:cNvPr id="438" name="Google Shape;438;p16"/>
          <p:cNvSpPr txBox="1"/>
          <p:nvPr/>
        </p:nvSpPr>
        <p:spPr>
          <a:xfrm>
            <a:off x="2702560" y="1449015"/>
            <a:ext cx="6189917" cy="336665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Vad är det för något?</a:t>
            </a:r>
            <a:endParaRPr sz="1600" b="0" i="0" u="none" strike="noStrike" cap="none">
              <a:solidFill>
                <a:schemeClr val="accent4"/>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En analys av området i förhållande till den miljömässiga och ekologiska dimensionen i allmänhet, och ekoturismdimensionen i synnerhet, av ditt projekt eller av den verksamhet du vill starta. </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Den har flera syften :</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För att lära känna och förstå ett område/region som intresserar dig</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Att identifiera och lära känna lokala intressenter som är direkt och indirekt involverade i miljö- och turismfrågor</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Att initiera och underlätta mobiliseringen av viktiga lokala intressenter</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Att tillhandahålla ett verktyg för strategisk planering av ditt initiativ genom att identifiera mål, åtgärder, implementeringsmetoder och resursfördelning.</a:t>
            </a:r>
            <a:endParaRPr/>
          </a:p>
          <a:p>
            <a:pPr marL="0" marR="0" lvl="0" indent="0" algn="l" rtl="0">
              <a:lnSpc>
                <a:spcPct val="100000"/>
              </a:lnSpc>
              <a:spcBef>
                <a:spcPts val="60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39" name="Google Shape;439;p16"/>
          <p:cNvSpPr txBox="1"/>
          <p:nvPr/>
        </p:nvSpPr>
        <p:spPr>
          <a:xfrm>
            <a:off x="2534161" y="408643"/>
            <a:ext cx="5929205" cy="78692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Territoriell </a:t>
            </a:r>
            <a:r>
              <a:rPr lang="it" sz="2000" b="1">
                <a:solidFill>
                  <a:srgbClr val="69ADAD"/>
                </a:solidFill>
                <a:latin typeface="Calibri"/>
                <a:ea typeface="Calibri"/>
                <a:cs typeface="Calibri"/>
                <a:sym typeface="Calibri"/>
              </a:rPr>
              <a:t>analys</a:t>
            </a:r>
            <a:r>
              <a:rPr lang="it" sz="2000" b="1" i="0" u="none" strike="noStrike" cap="none">
                <a:solidFill>
                  <a:srgbClr val="69ADAD"/>
                </a:solidFill>
                <a:latin typeface="Calibri"/>
                <a:ea typeface="Calibri"/>
                <a:cs typeface="Calibri"/>
                <a:sym typeface="Calibri"/>
              </a:rPr>
              <a:t> inom ramen för ett ekoturismprojekt</a:t>
            </a:r>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440" name="Google Shape;440;p16"/>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41" name="Google Shape;441;p16"/>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42" name="Google Shape;442;p16"/>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43" name="Google Shape;443;p16"/>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18"/>
          <p:cNvSpPr txBox="1">
            <a:spLocks noGrp="1"/>
          </p:cNvSpPr>
          <p:nvPr>
            <p:ph type="body" idx="1"/>
          </p:nvPr>
        </p:nvSpPr>
        <p:spPr>
          <a:xfrm>
            <a:off x="0" y="1358137"/>
            <a:ext cx="2291115" cy="1198668"/>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400"/>
              <a:t>Territoriell analys</a:t>
            </a:r>
            <a:endParaRPr/>
          </a:p>
          <a:p>
            <a:pPr marL="0" lvl="0" indent="0" algn="l" rtl="0">
              <a:lnSpc>
                <a:spcPct val="82058"/>
              </a:lnSpc>
              <a:spcBef>
                <a:spcPts val="0"/>
              </a:spcBef>
              <a:spcAft>
                <a:spcPts val="0"/>
              </a:spcAft>
              <a:buSzPts val="1800"/>
              <a:buNone/>
            </a:pPr>
            <a:endParaRPr sz="3600" b="1">
              <a:solidFill>
                <a:srgbClr val="8ECC4E"/>
              </a:solidFill>
              <a:latin typeface="Calibri"/>
              <a:ea typeface="Calibri"/>
              <a:cs typeface="Calibri"/>
              <a:sym typeface="Calibri"/>
            </a:endParaRPr>
          </a:p>
          <a:p>
            <a:pPr marL="0" lvl="0" indent="0" algn="l" rtl="0">
              <a:lnSpc>
                <a:spcPct val="82058"/>
              </a:lnSpc>
              <a:spcBef>
                <a:spcPts val="0"/>
              </a:spcBef>
              <a:spcAft>
                <a:spcPts val="0"/>
              </a:spcAft>
              <a:buSzPts val="1800"/>
              <a:buNone/>
            </a:pPr>
            <a:endParaRPr sz="3400"/>
          </a:p>
        </p:txBody>
      </p:sp>
      <p:cxnSp>
        <p:nvCxnSpPr>
          <p:cNvPr id="449" name="Google Shape;449;p18"/>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50" name="Google Shape;450;p1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15</a:t>
            </a:fld>
            <a:endParaRPr/>
          </a:p>
        </p:txBody>
      </p:sp>
      <p:sp>
        <p:nvSpPr>
          <p:cNvPr id="451" name="Google Shape;451;p18"/>
          <p:cNvSpPr txBox="1"/>
          <p:nvPr/>
        </p:nvSpPr>
        <p:spPr>
          <a:xfrm>
            <a:off x="2648934" y="1223480"/>
            <a:ext cx="6539700" cy="13956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Två huvudpelare: </a:t>
            </a:r>
            <a:endParaRPr/>
          </a:p>
          <a:p>
            <a:pPr marL="342900" marR="0" lvl="0" indent="-342900" algn="l" rtl="0">
              <a:lnSpc>
                <a:spcPct val="100000"/>
              </a:lnSpc>
              <a:spcBef>
                <a:spcPts val="60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den miljömässiga, ekologiska, sociala, kulturella och ekonomiska </a:t>
            </a:r>
            <a:r>
              <a:rPr lang="it" sz="1600">
                <a:solidFill>
                  <a:srgbClr val="777777"/>
                </a:solidFill>
                <a:latin typeface="Calibri"/>
                <a:ea typeface="Calibri"/>
                <a:cs typeface="Calibri"/>
                <a:sym typeface="Calibri"/>
              </a:rPr>
              <a:t>dimensionen</a:t>
            </a:r>
            <a:endParaRPr/>
          </a:p>
          <a:p>
            <a:pPr marL="342900" marR="0" lvl="0" indent="-342900" algn="l" rtl="0">
              <a:lnSpc>
                <a:spcPct val="100000"/>
              </a:lnSpc>
              <a:spcBef>
                <a:spcPts val="600"/>
              </a:spcBef>
              <a:spcAft>
                <a:spcPts val="60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Identifiering och möte med intressenter</a:t>
            </a:r>
            <a:endParaRPr/>
          </a:p>
        </p:txBody>
      </p:sp>
      <p:sp>
        <p:nvSpPr>
          <p:cNvPr id="452" name="Google Shape;452;p18"/>
          <p:cNvSpPr txBox="1"/>
          <p:nvPr/>
        </p:nvSpPr>
        <p:spPr>
          <a:xfrm>
            <a:off x="2558742" y="520607"/>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Hur man utför en territoriell </a:t>
            </a:r>
            <a:r>
              <a:rPr lang="it" sz="2000" b="1">
                <a:solidFill>
                  <a:srgbClr val="69ADAD"/>
                </a:solidFill>
                <a:latin typeface="Calibri"/>
                <a:ea typeface="Calibri"/>
                <a:cs typeface="Calibri"/>
                <a:sym typeface="Calibri"/>
              </a:rPr>
              <a:t>analys</a:t>
            </a:r>
            <a:endParaRPr/>
          </a:p>
        </p:txBody>
      </p:sp>
      <p:sp>
        <p:nvSpPr>
          <p:cNvPr id="453" name="Google Shape;453;p1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54" name="Google Shape;454;p1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55" name="Google Shape;455;p1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56" name="Google Shape;456;p1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19"/>
          <p:cNvSpPr txBox="1"/>
          <p:nvPr/>
        </p:nvSpPr>
        <p:spPr>
          <a:xfrm>
            <a:off x="2733019" y="749916"/>
            <a:ext cx="6018300" cy="4424100"/>
          </a:xfrm>
          <a:prstGeom prst="rect">
            <a:avLst/>
          </a:prstGeom>
          <a:noFill/>
          <a:ln>
            <a:noFill/>
          </a:ln>
        </p:spPr>
        <p:txBody>
          <a:bodyPr spcFirstLastPara="1" wrap="square" lIns="0" tIns="10100" rIns="0" bIns="0" anchor="t" anchorCtr="0">
            <a:spAutoFit/>
          </a:bodyPr>
          <a:lstStyle/>
          <a:p>
            <a:pPr marL="457200" lvl="0" indent="-323850" algn="l" rtl="0">
              <a:lnSpc>
                <a:spcPct val="115000"/>
              </a:lnSpc>
              <a:spcBef>
                <a:spcPts val="0"/>
              </a:spcBef>
              <a:spcAft>
                <a:spcPts val="0"/>
              </a:spcAft>
              <a:buClr>
                <a:srgbClr val="777777"/>
              </a:buClr>
              <a:buSzPts val="1500"/>
              <a:buAutoNum type="arabicParenBoth"/>
            </a:pPr>
            <a:r>
              <a:rPr lang="it" sz="1500" b="1" dirty="0">
                <a:solidFill>
                  <a:srgbClr val="777777"/>
                </a:solidFill>
                <a:latin typeface="Calibri"/>
                <a:ea typeface="Calibri"/>
                <a:cs typeface="Calibri"/>
                <a:sym typeface="Calibri"/>
              </a:rPr>
              <a:t>Skapa en tydlig ram</a:t>
            </a:r>
            <a:r>
              <a:rPr lang="it" sz="1500" dirty="0">
                <a:solidFill>
                  <a:srgbClr val="777777"/>
                </a:solidFill>
                <a:latin typeface="Calibri"/>
                <a:ea typeface="Calibri"/>
                <a:cs typeface="Calibri"/>
                <a:sym typeface="Calibri"/>
              </a:rPr>
              <a:t> – Bestäm syftet med din analys och avgränsa den utifrån:</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Geografiskt område</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Målsättning</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Kartläggning av platsen</a:t>
            </a:r>
            <a:endParaRPr sz="1500"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AutoNum type="arabicParenBoth"/>
            </a:pPr>
            <a:r>
              <a:rPr lang="it" sz="1500" b="1" dirty="0">
                <a:solidFill>
                  <a:srgbClr val="777777"/>
                </a:solidFill>
                <a:latin typeface="Calibri"/>
                <a:ea typeface="Calibri"/>
                <a:cs typeface="Calibri"/>
                <a:sym typeface="Calibri"/>
              </a:rPr>
              <a:t>Samla in data</a:t>
            </a:r>
            <a:r>
              <a:rPr lang="it" sz="1500" dirty="0">
                <a:solidFill>
                  <a:srgbClr val="777777"/>
                </a:solidFill>
                <a:latin typeface="Calibri"/>
                <a:ea typeface="Calibri"/>
                <a:cs typeface="Calibri"/>
                <a:sym typeface="Calibri"/>
              </a:rPr>
              <a:t> – Lär känna området genom både siffror och insikter:</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Sociala faktorer</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Natur och miljö</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Ekonomi</a:t>
            </a:r>
            <a:endParaRPr sz="1500" dirty="0">
              <a:solidFill>
                <a:srgbClr val="777777"/>
              </a:solidFill>
              <a:latin typeface="Calibri"/>
              <a:ea typeface="Calibri"/>
              <a:cs typeface="Calibri"/>
              <a:sym typeface="Calibri"/>
            </a:endParaRPr>
          </a:p>
          <a:p>
            <a:pPr marL="914400" lvl="0" indent="-323850" algn="l" rtl="0">
              <a:lnSpc>
                <a:spcPct val="115000"/>
              </a:lnSpc>
              <a:spcBef>
                <a:spcPts val="0"/>
              </a:spcBef>
              <a:spcAft>
                <a:spcPts val="0"/>
              </a:spcAft>
              <a:buClr>
                <a:srgbClr val="777777"/>
              </a:buClr>
              <a:buSzPts val="1500"/>
              <a:buFont typeface="Calibri"/>
              <a:buChar char="●"/>
            </a:pPr>
            <a:r>
              <a:rPr lang="it" sz="1500" dirty="0">
                <a:solidFill>
                  <a:srgbClr val="777777"/>
                </a:solidFill>
                <a:latin typeface="Calibri"/>
                <a:ea typeface="Calibri"/>
                <a:cs typeface="Calibri"/>
                <a:sym typeface="Calibri"/>
              </a:rPr>
              <a:t>Kultur</a:t>
            </a:r>
            <a:endParaRPr sz="1500"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AutoNum type="arabicParenBoth"/>
            </a:pPr>
            <a:r>
              <a:rPr lang="it" sz="1500" b="1" dirty="0">
                <a:solidFill>
                  <a:srgbClr val="777777"/>
                </a:solidFill>
                <a:latin typeface="Calibri"/>
                <a:ea typeface="Calibri"/>
                <a:cs typeface="Calibri"/>
                <a:sym typeface="Calibri"/>
              </a:rPr>
              <a:t>Möt viktiga aktörer</a:t>
            </a:r>
            <a:r>
              <a:rPr lang="it" sz="1500" dirty="0">
                <a:solidFill>
                  <a:srgbClr val="777777"/>
                </a:solidFill>
                <a:latin typeface="Calibri"/>
                <a:ea typeface="Calibri"/>
                <a:cs typeface="Calibri"/>
                <a:sym typeface="Calibri"/>
              </a:rPr>
              <a:t> – Prata med de personer och organisationer som är relevanta för ditt projekt, delta i samtal och bygg relationer.</a:t>
            </a:r>
            <a:endParaRPr sz="1500"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AutoNum type="arabicParenBoth"/>
            </a:pPr>
            <a:r>
              <a:rPr lang="it" sz="1500" b="1" dirty="0">
                <a:solidFill>
                  <a:srgbClr val="777777"/>
                </a:solidFill>
                <a:latin typeface="Calibri"/>
                <a:ea typeface="Calibri"/>
                <a:cs typeface="Calibri"/>
                <a:sym typeface="Calibri"/>
              </a:rPr>
              <a:t>Organisera och analysera</a:t>
            </a:r>
            <a:r>
              <a:rPr lang="it" sz="1500" dirty="0">
                <a:solidFill>
                  <a:srgbClr val="777777"/>
                </a:solidFill>
                <a:latin typeface="Calibri"/>
                <a:ea typeface="Calibri"/>
                <a:cs typeface="Calibri"/>
                <a:sym typeface="Calibri"/>
              </a:rPr>
              <a:t> – Använd SWOT-analys för att strukturera informationen.</a:t>
            </a:r>
            <a:endParaRPr sz="1500"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AutoNum type="arabicParenBoth"/>
            </a:pPr>
            <a:r>
              <a:rPr lang="it" sz="1500" b="1" dirty="0">
                <a:solidFill>
                  <a:srgbClr val="777777"/>
                </a:solidFill>
                <a:latin typeface="Calibri"/>
                <a:ea typeface="Calibri"/>
                <a:cs typeface="Calibri"/>
                <a:sym typeface="Calibri"/>
              </a:rPr>
              <a:t>Dra slutsatser</a:t>
            </a:r>
            <a:r>
              <a:rPr lang="it" sz="1500" dirty="0">
                <a:solidFill>
                  <a:srgbClr val="777777"/>
                </a:solidFill>
                <a:latin typeface="Calibri"/>
                <a:ea typeface="Calibri"/>
                <a:cs typeface="Calibri"/>
                <a:sym typeface="Calibri"/>
              </a:rPr>
              <a:t> – Identifiera strategiska riktlinjer utifrån analysen.</a:t>
            </a:r>
            <a:endParaRPr sz="1500" dirty="0">
              <a:solidFill>
                <a:srgbClr val="777777"/>
              </a:solidFill>
              <a:latin typeface="Calibri"/>
              <a:ea typeface="Calibri"/>
              <a:cs typeface="Calibri"/>
              <a:sym typeface="Calibri"/>
            </a:endParaRPr>
          </a:p>
          <a:p>
            <a:pPr marL="0" marR="0" lvl="2" indent="0" algn="l" rtl="0">
              <a:lnSpc>
                <a:spcPct val="100000"/>
              </a:lnSpc>
              <a:spcBef>
                <a:spcPts val="0"/>
              </a:spcBef>
              <a:spcAft>
                <a:spcPts val="0"/>
              </a:spcAft>
              <a:buNone/>
            </a:pPr>
            <a:endParaRPr dirty="0">
              <a:solidFill>
                <a:srgbClr val="6D6E71"/>
              </a:solidFill>
              <a:latin typeface="Calibri"/>
              <a:ea typeface="Calibri"/>
              <a:cs typeface="Calibri"/>
              <a:sym typeface="Calibri"/>
            </a:endParaRPr>
          </a:p>
          <a:p>
            <a:pPr marL="0" marR="0" lvl="2" indent="0" algn="l" rtl="0">
              <a:lnSpc>
                <a:spcPct val="100000"/>
              </a:lnSpc>
              <a:spcBef>
                <a:spcPts val="0"/>
              </a:spcBef>
              <a:spcAft>
                <a:spcPts val="0"/>
              </a:spcAft>
              <a:buNone/>
            </a:pPr>
            <a:endParaRPr sz="1400" b="0" i="0" u="none" strike="noStrike" cap="none" dirty="0">
              <a:solidFill>
                <a:srgbClr val="6D6E71"/>
              </a:solidFill>
              <a:latin typeface="Calibri"/>
              <a:ea typeface="Calibri"/>
              <a:cs typeface="Calibri"/>
              <a:sym typeface="Calibri"/>
            </a:endParaRPr>
          </a:p>
        </p:txBody>
      </p:sp>
      <p:sp>
        <p:nvSpPr>
          <p:cNvPr id="462" name="Google Shape;462;p19"/>
          <p:cNvSpPr txBox="1">
            <a:spLocks noGrp="1"/>
          </p:cNvSpPr>
          <p:nvPr>
            <p:ph type="body" idx="2"/>
          </p:nvPr>
        </p:nvSpPr>
        <p:spPr>
          <a:xfrm>
            <a:off x="2649094" y="196567"/>
            <a:ext cx="6291708" cy="553349"/>
          </a:xfrm>
          <a:prstGeom prst="rect">
            <a:avLst/>
          </a:prstGeom>
          <a:noFill/>
          <a:ln>
            <a:noFill/>
          </a:ln>
        </p:spPr>
        <p:txBody>
          <a:bodyPr spcFirstLastPara="1" wrap="square" lIns="91425" tIns="91425" rIns="91425" bIns="91425" anchor="t" anchorCtr="0">
            <a:noAutofit/>
          </a:bodyPr>
          <a:lstStyle/>
          <a:p>
            <a:pPr marL="0" lvl="0" indent="0" algn="l" rtl="0">
              <a:lnSpc>
                <a:spcPct val="97777"/>
              </a:lnSpc>
              <a:spcBef>
                <a:spcPts val="0"/>
              </a:spcBef>
              <a:spcAft>
                <a:spcPts val="0"/>
              </a:spcAft>
              <a:buSzPts val="1800"/>
              <a:buNone/>
            </a:pPr>
            <a:r>
              <a:rPr lang="it" sz="2000"/>
              <a:t>Analysen kommer att följa ett antal viktiga steg:</a:t>
            </a:r>
            <a:endParaRPr/>
          </a:p>
        </p:txBody>
      </p:sp>
      <p:sp>
        <p:nvSpPr>
          <p:cNvPr id="463" name="Google Shape;463;p1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16</a:t>
            </a:fld>
            <a:endParaRPr/>
          </a:p>
        </p:txBody>
      </p:sp>
      <p:sp>
        <p:nvSpPr>
          <p:cNvPr id="464" name="Google Shape;464;p1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65" name="Google Shape;465;p1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Territoriell </a:t>
            </a:r>
            <a:r>
              <a:rPr lang="it" sz="2400">
                <a:solidFill>
                  <a:schemeClr val="lt1"/>
                </a:solidFill>
                <a:latin typeface="Calibri"/>
                <a:ea typeface="Calibri"/>
                <a:cs typeface="Calibri"/>
                <a:sym typeface="Calibri"/>
              </a:rPr>
              <a:t>analys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66" name="Google Shape;466;p1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67" name="Google Shape;467;p1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20"/>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EC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rgbClr val="8ECC4E"/>
              </a:solidFill>
              <a:latin typeface="Arial"/>
              <a:ea typeface="Arial"/>
              <a:cs typeface="Arial"/>
              <a:sym typeface="Arial"/>
            </a:endParaRPr>
          </a:p>
        </p:txBody>
      </p:sp>
      <p:sp>
        <p:nvSpPr>
          <p:cNvPr id="473" name="Google Shape;473;p20"/>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4" name="Google Shape;474;p20"/>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Arbetsblad: </a:t>
            </a:r>
            <a:r>
              <a:rPr lang="it" sz="2000" b="0">
                <a:solidFill>
                  <a:srgbClr val="777777"/>
                </a:solidFill>
              </a:rPr>
              <a:t>SWOT-analys för territoriell analys </a:t>
            </a:r>
            <a:endParaRPr sz="2000" b="0">
              <a:solidFill>
                <a:srgbClr val="777777"/>
              </a:solidFill>
            </a:endParaRPr>
          </a:p>
        </p:txBody>
      </p:sp>
      <p:sp>
        <p:nvSpPr>
          <p:cNvPr id="476" name="Google Shape;476;p20"/>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7" name="Google Shape;477;p2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17</a:t>
            </a:fld>
            <a:endParaRPr/>
          </a:p>
        </p:txBody>
      </p:sp>
      <p:sp>
        <p:nvSpPr>
          <p:cNvPr id="478" name="Google Shape;478;p20"/>
          <p:cNvSpPr/>
          <p:nvPr/>
        </p:nvSpPr>
        <p:spPr>
          <a:xfrm>
            <a:off x="2" y="4143739"/>
            <a:ext cx="9144000" cy="999764"/>
          </a:xfrm>
          <a:prstGeom prst="rect">
            <a:avLst/>
          </a:prstGeom>
          <a:solidFill>
            <a:srgbClr val="5E908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rgbClr val="8ECC4E"/>
              </a:solidFill>
              <a:latin typeface="Arial"/>
              <a:ea typeface="Arial"/>
              <a:cs typeface="Arial"/>
              <a:sym typeface="Arial"/>
            </a:endParaRPr>
          </a:p>
        </p:txBody>
      </p:sp>
      <p:sp>
        <p:nvSpPr>
          <p:cNvPr id="479" name="Google Shape;479;p20"/>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W.19</a:t>
            </a:r>
            <a:endParaRPr sz="1401" b="0" i="0" u="none" strike="noStrike" cap="none">
              <a:solidFill>
                <a:srgbClr val="000000"/>
              </a:solidFill>
              <a:latin typeface="Arial"/>
              <a:ea typeface="Arial"/>
              <a:cs typeface="Arial"/>
              <a:sym typeface="Arial"/>
            </a:endParaRPr>
          </a:p>
        </p:txBody>
      </p:sp>
      <p:grpSp>
        <p:nvGrpSpPr>
          <p:cNvPr id="480" name="Google Shape;480;p20"/>
          <p:cNvGrpSpPr/>
          <p:nvPr/>
        </p:nvGrpSpPr>
        <p:grpSpPr>
          <a:xfrm>
            <a:off x="318020" y="253388"/>
            <a:ext cx="692809" cy="808420"/>
            <a:chOff x="2307546" y="2307551"/>
            <a:chExt cx="929291" cy="1082976"/>
          </a:xfrm>
        </p:grpSpPr>
        <p:grpSp>
          <p:nvGrpSpPr>
            <p:cNvPr id="481" name="Google Shape;481;p20"/>
            <p:cNvGrpSpPr/>
            <p:nvPr/>
          </p:nvGrpSpPr>
          <p:grpSpPr>
            <a:xfrm>
              <a:off x="2536980" y="2723928"/>
              <a:ext cx="470423" cy="276595"/>
              <a:chOff x="2536980" y="2723928"/>
              <a:chExt cx="470423" cy="276595"/>
            </a:xfrm>
          </p:grpSpPr>
          <p:sp>
            <p:nvSpPr>
              <p:cNvPr id="482" name="Google Shape;482;p20"/>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83" name="Google Shape;483;p20"/>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484" name="Google Shape;484;p20"/>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485" name="Google Shape;485;p20"/>
            <p:cNvGrpSpPr/>
            <p:nvPr/>
          </p:nvGrpSpPr>
          <p:grpSpPr>
            <a:xfrm>
              <a:off x="2307546" y="2307551"/>
              <a:ext cx="929291" cy="1082976"/>
              <a:chOff x="2307546" y="2307551"/>
              <a:chExt cx="929291" cy="1082976"/>
            </a:xfrm>
          </p:grpSpPr>
          <p:sp>
            <p:nvSpPr>
              <p:cNvPr id="486" name="Google Shape;486;p20"/>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487" name="Google Shape;487;p20"/>
              <p:cNvGrpSpPr/>
              <p:nvPr/>
            </p:nvGrpSpPr>
            <p:grpSpPr>
              <a:xfrm>
                <a:off x="2362016" y="2746017"/>
                <a:ext cx="820351" cy="644510"/>
                <a:chOff x="2362016" y="2746017"/>
                <a:chExt cx="820351" cy="644510"/>
              </a:xfrm>
            </p:grpSpPr>
            <p:grpSp>
              <p:nvGrpSpPr>
                <p:cNvPr id="488" name="Google Shape;488;p20"/>
                <p:cNvGrpSpPr/>
                <p:nvPr/>
              </p:nvGrpSpPr>
              <p:grpSpPr>
                <a:xfrm>
                  <a:off x="2810981" y="2747665"/>
                  <a:ext cx="371386" cy="642862"/>
                  <a:chOff x="2810981" y="2747665"/>
                  <a:chExt cx="371386" cy="642862"/>
                </a:xfrm>
              </p:grpSpPr>
              <p:sp>
                <p:nvSpPr>
                  <p:cNvPr id="489" name="Google Shape;489;p20"/>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0" name="Google Shape;490;p20"/>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1" name="Google Shape;491;p20"/>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492" name="Google Shape;492;p20"/>
                <p:cNvGrpSpPr/>
                <p:nvPr/>
              </p:nvGrpSpPr>
              <p:grpSpPr>
                <a:xfrm>
                  <a:off x="2362016" y="2746017"/>
                  <a:ext cx="369735" cy="644510"/>
                  <a:chOff x="2362016" y="2746017"/>
                  <a:chExt cx="369735" cy="644510"/>
                </a:xfrm>
              </p:grpSpPr>
              <p:sp>
                <p:nvSpPr>
                  <p:cNvPr id="493" name="Google Shape;493;p20"/>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4" name="Google Shape;494;p20"/>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5" name="Google Shape;495;p20"/>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496" name="Google Shape;496;p20"/>
          <p:cNvGraphicFramePr/>
          <p:nvPr/>
        </p:nvGraphicFramePr>
        <p:xfrm>
          <a:off x="624251" y="1212204"/>
          <a:ext cx="8215300" cy="2873050"/>
        </p:xfrm>
        <a:graphic>
          <a:graphicData uri="http://schemas.openxmlformats.org/drawingml/2006/table">
            <a:tbl>
              <a:tblPr firstRow="1" bandRow="1">
                <a:noFill/>
                <a:tableStyleId>{A9A82C2F-A0DA-4FF5-9587-0E09E2EB120C}</a:tableStyleId>
              </a:tblPr>
              <a:tblGrid>
                <a:gridCol w="4091550">
                  <a:extLst>
                    <a:ext uri="{9D8B030D-6E8A-4147-A177-3AD203B41FA5}">
                      <a16:colId xmlns:a16="http://schemas.microsoft.com/office/drawing/2014/main" val="20000"/>
                    </a:ext>
                  </a:extLst>
                </a:gridCol>
                <a:gridCol w="4123750">
                  <a:extLst>
                    <a:ext uri="{9D8B030D-6E8A-4147-A177-3AD203B41FA5}">
                      <a16:colId xmlns:a16="http://schemas.microsoft.com/office/drawing/2014/main" val="20001"/>
                    </a:ext>
                  </a:extLst>
                </a:gridCol>
              </a:tblGrid>
              <a:tr h="1349075">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Styrkor</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Personliga styrkor och färdigheter: </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Tillgängliga resurser (finansiella, tekniska, mänskliga):</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Mobiliserade partners, kunder, leverantörer</a:t>
                      </a:r>
                      <a:endParaRPr/>
                    </a:p>
                  </a:txBody>
                  <a:tcPr marL="91450" marR="91450" marT="45725" marB="45725">
                    <a:lnR w="28575" cap="flat" cmpd="sng">
                      <a:solidFill>
                        <a:srgbClr val="EF8600"/>
                      </a:solidFill>
                      <a:prstDash val="solid"/>
                      <a:round/>
                      <a:headEnd type="none" w="sm" len="sm"/>
                      <a:tailEnd type="none" w="sm" len="sm"/>
                    </a:lnR>
                    <a:lnB w="28575" cap="flat" cmpd="sng">
                      <a:solidFill>
                        <a:srgbClr val="EF86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Svaghet</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Svag konkurrens:</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Enkel tillgång till produktionsfaktorer/utrymmen:</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Befintlig marknad (behov):</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Potentiella partners, kunder/leverantörer:</a:t>
                      </a:r>
                      <a:endParaRPr/>
                    </a:p>
                  </a:txBody>
                  <a:tcPr marL="91450" marR="91450" marT="45725" marB="45725">
                    <a:lnL w="28575" cap="flat" cmpd="sng">
                      <a:solidFill>
                        <a:srgbClr val="EF8600"/>
                      </a:solidFill>
                      <a:prstDash val="solid"/>
                      <a:round/>
                      <a:headEnd type="none" w="sm" len="sm"/>
                      <a:tailEnd type="none" w="sm" len="sm"/>
                    </a:lnL>
                    <a:lnB w="28575" cap="flat" cmpd="sng">
                      <a:solidFill>
                        <a:srgbClr val="EF8600"/>
                      </a:solidFill>
                      <a:prstDash val="solid"/>
                      <a:round/>
                      <a:headEnd type="none" w="sm" len="sm"/>
                      <a:tailEnd type="none" w="sm" len="sm"/>
                    </a:lnB>
                  </a:tcPr>
                </a:tc>
                <a:extLst>
                  <a:ext uri="{0D108BD9-81ED-4DB2-BD59-A6C34878D82A}">
                    <a16:rowId xmlns:a16="http://schemas.microsoft.com/office/drawing/2014/main" val="10000"/>
                  </a:ext>
                </a:extLst>
              </a:tr>
              <a:tr h="1523975">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Möjligheter</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Brist på resurser:</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Smal eller underutvecklad marknad:</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Olämpliga naturområden:</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Svårt administrativt/regelverksmässigt ramverk:</a:t>
                      </a:r>
                      <a:endParaRPr/>
                    </a:p>
                  </a:txBody>
                  <a:tcPr marL="91450" marR="91450" marT="45725" marB="45725">
                    <a:lnR w="28575" cap="flat" cmpd="sng">
                      <a:solidFill>
                        <a:srgbClr val="EF8600"/>
                      </a:solidFill>
                      <a:prstDash val="solid"/>
                      <a:round/>
                      <a:headEnd type="none" w="sm" len="sm"/>
                      <a:tailEnd type="none" w="sm" len="sm"/>
                    </a:lnR>
                    <a:lnT w="28575" cap="flat" cmpd="sng">
                      <a:solidFill>
                        <a:srgbClr val="EF8600"/>
                      </a:solidFill>
                      <a:prstDash val="solid"/>
                      <a:round/>
                      <a:headEnd type="none" w="sm" len="sm"/>
                      <a:tailEnd type="none" w="sm" len="sm"/>
                    </a:lnT>
                  </a:tcPr>
                </a:tc>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Hot</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Stark konkurrens:</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Kulturella och/eller sociala motsättningar:</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Administrativa utmaningar:</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Svårt att komma åt:</a:t>
                      </a:r>
                      <a:endParaRPr/>
                    </a:p>
                  </a:txBody>
                  <a:tcPr marL="91450" marR="91450" marT="45725" marB="45725">
                    <a:lnL w="28575" cap="flat" cmpd="sng">
                      <a:solidFill>
                        <a:srgbClr val="EF8600"/>
                      </a:solidFill>
                      <a:prstDash val="solid"/>
                      <a:round/>
                      <a:headEnd type="none" w="sm" len="sm"/>
                      <a:tailEnd type="none" w="sm" len="sm"/>
                    </a:lnL>
                    <a:lnT w="28575" cap="flat" cmpd="sng">
                      <a:solidFill>
                        <a:srgbClr val="EF8600"/>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21"/>
          <p:cNvSpPr/>
          <p:nvPr/>
        </p:nvSpPr>
        <p:spPr>
          <a:xfrm>
            <a:off x="0" y="7057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02" name="Google Shape;502;p21"/>
          <p:cNvSpPr/>
          <p:nvPr/>
        </p:nvSpPr>
        <p:spPr>
          <a:xfrm flipH="1">
            <a:off x="4949744" y="-157341"/>
            <a:ext cx="4374681" cy="4374683"/>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503" name="Google Shape;503;p21"/>
          <p:cNvSpPr txBox="1"/>
          <p:nvPr/>
        </p:nvSpPr>
        <p:spPr>
          <a:xfrm>
            <a:off x="1408908" y="1643910"/>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Ekosystem</a:t>
            </a:r>
            <a:br>
              <a:rPr lang="it" sz="4500" b="0" i="0" u="none" strike="noStrike" cap="none">
                <a:solidFill>
                  <a:schemeClr val="lt1"/>
                </a:solidFill>
                <a:latin typeface="Calibri"/>
                <a:ea typeface="Calibri"/>
                <a:cs typeface="Calibri"/>
                <a:sym typeface="Calibri"/>
              </a:rPr>
            </a:b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504" name="Google Shape;504;p21"/>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3B</a:t>
            </a:r>
            <a:endParaRPr sz="1401" b="0" i="0" u="none" strike="noStrike" cap="none">
              <a:solidFill>
                <a:srgbClr val="000000"/>
              </a:solidFill>
              <a:latin typeface="Arial"/>
              <a:ea typeface="Arial"/>
              <a:cs typeface="Arial"/>
              <a:sym typeface="Arial"/>
            </a:endParaRPr>
          </a:p>
        </p:txBody>
      </p:sp>
      <p:cxnSp>
        <p:nvCxnSpPr>
          <p:cNvPr id="505" name="Google Shape;505;p21"/>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506" name="Google Shape;506;p21"/>
          <p:cNvSpPr/>
          <p:nvPr/>
        </p:nvSpPr>
        <p:spPr>
          <a:xfrm>
            <a:off x="4645810" y="-461273"/>
            <a:ext cx="4982548" cy="4982548"/>
          </a:xfrm>
          <a:prstGeom prst="ellipse">
            <a:avLst/>
          </a:prstGeom>
          <a:noFill/>
          <a:ln w="133350" cap="flat" cmpd="sng">
            <a:solidFill>
              <a:srgbClr val="8ABF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07" name="Google Shape;507;p21"/>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18</a:t>
            </a:fld>
            <a:endParaRPr sz="1600" b="0" i="0" u="none" strike="noStrike" cap="none">
              <a:solidFill>
                <a:srgbClr val="8AC03B"/>
              </a:solidFill>
              <a:latin typeface="Calibri"/>
              <a:ea typeface="Calibri"/>
              <a:cs typeface="Calibri"/>
              <a:sym typeface="Calibri"/>
            </a:endParaRPr>
          </a:p>
        </p:txBody>
      </p:sp>
      <p:pic>
        <p:nvPicPr>
          <p:cNvPr id="508" name="Google Shape;508;p21"/>
          <p:cNvPicPr preferRelativeResize="0"/>
          <p:nvPr/>
        </p:nvPicPr>
        <p:blipFill rotWithShape="1">
          <a:blip r:embed="rId4">
            <a:alphaModFix amt="70000"/>
          </a:blip>
          <a:srcRect/>
          <a:stretch/>
        </p:blipFill>
        <p:spPr>
          <a:xfrm rot="-3551750">
            <a:off x="7205264" y="1180727"/>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grpSp>
        <p:nvGrpSpPr>
          <p:cNvPr id="509" name="Google Shape;509;p21"/>
          <p:cNvGrpSpPr/>
          <p:nvPr/>
        </p:nvGrpSpPr>
        <p:grpSpPr>
          <a:xfrm>
            <a:off x="417171" y="3026293"/>
            <a:ext cx="1488748" cy="1737182"/>
            <a:chOff x="2307546" y="2307551"/>
            <a:chExt cx="929291" cy="1082976"/>
          </a:xfrm>
        </p:grpSpPr>
        <p:grpSp>
          <p:nvGrpSpPr>
            <p:cNvPr id="510" name="Google Shape;510;p21"/>
            <p:cNvGrpSpPr/>
            <p:nvPr/>
          </p:nvGrpSpPr>
          <p:grpSpPr>
            <a:xfrm>
              <a:off x="2536980" y="2723928"/>
              <a:ext cx="470423" cy="276595"/>
              <a:chOff x="2536980" y="2723928"/>
              <a:chExt cx="470423" cy="276595"/>
            </a:xfrm>
          </p:grpSpPr>
          <p:sp>
            <p:nvSpPr>
              <p:cNvPr id="511" name="Google Shape;511;p21"/>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12" name="Google Shape;512;p21"/>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513" name="Google Shape;513;p21"/>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14" name="Google Shape;514;p21"/>
            <p:cNvGrpSpPr/>
            <p:nvPr/>
          </p:nvGrpSpPr>
          <p:grpSpPr>
            <a:xfrm>
              <a:off x="2307546" y="2307551"/>
              <a:ext cx="929291" cy="1082976"/>
              <a:chOff x="2307546" y="2307551"/>
              <a:chExt cx="929291" cy="1082976"/>
            </a:xfrm>
          </p:grpSpPr>
          <p:sp>
            <p:nvSpPr>
              <p:cNvPr id="515" name="Google Shape;515;p21"/>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16" name="Google Shape;516;p21"/>
              <p:cNvGrpSpPr/>
              <p:nvPr/>
            </p:nvGrpSpPr>
            <p:grpSpPr>
              <a:xfrm>
                <a:off x="2362016" y="2746017"/>
                <a:ext cx="820351" cy="644510"/>
                <a:chOff x="2362016" y="2746017"/>
                <a:chExt cx="820351" cy="644510"/>
              </a:xfrm>
            </p:grpSpPr>
            <p:grpSp>
              <p:nvGrpSpPr>
                <p:cNvPr id="517" name="Google Shape;517;p21"/>
                <p:cNvGrpSpPr/>
                <p:nvPr/>
              </p:nvGrpSpPr>
              <p:grpSpPr>
                <a:xfrm>
                  <a:off x="2810981" y="2747665"/>
                  <a:ext cx="371386" cy="642862"/>
                  <a:chOff x="2810981" y="2747665"/>
                  <a:chExt cx="371386" cy="642862"/>
                </a:xfrm>
              </p:grpSpPr>
              <p:sp>
                <p:nvSpPr>
                  <p:cNvPr id="518" name="Google Shape;518;p21"/>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19" name="Google Shape;519;p21"/>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0" name="Google Shape;520;p21"/>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21" name="Google Shape;521;p21"/>
                <p:cNvGrpSpPr/>
                <p:nvPr/>
              </p:nvGrpSpPr>
              <p:grpSpPr>
                <a:xfrm>
                  <a:off x="2362016" y="2746017"/>
                  <a:ext cx="369735" cy="644510"/>
                  <a:chOff x="2362016" y="2746017"/>
                  <a:chExt cx="369735" cy="644510"/>
                </a:xfrm>
              </p:grpSpPr>
              <p:sp>
                <p:nvSpPr>
                  <p:cNvPr id="522" name="Google Shape;522;p21"/>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3" name="Google Shape;523;p21"/>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4" name="Google Shape;524;p21"/>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22"/>
          <p:cNvSpPr/>
          <p:nvPr/>
        </p:nvSpPr>
        <p:spPr>
          <a:xfrm>
            <a:off x="10844" y="343782"/>
            <a:ext cx="1972733" cy="2269774"/>
          </a:xfrm>
          <a:custGeom>
            <a:avLst/>
            <a:gdLst/>
            <a:ahLst/>
            <a:cxnLst/>
            <a:rect l="l" t="t" r="r" b="b"/>
            <a:pathLst>
              <a:path w="4276589" h="3026366" extrusionOk="0">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30" name="Google Shape;530;p22"/>
          <p:cNvSpPr txBox="1">
            <a:spLocks noGrp="1"/>
          </p:cNvSpPr>
          <p:nvPr>
            <p:ph type="body" idx="1"/>
          </p:nvPr>
        </p:nvSpPr>
        <p:spPr>
          <a:xfrm>
            <a:off x="142739" y="1478669"/>
            <a:ext cx="2416005" cy="1093081"/>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200"/>
              <a:t>Inledning</a:t>
            </a:r>
            <a:endParaRPr sz="2200"/>
          </a:p>
          <a:p>
            <a:pPr marL="0" lvl="0" indent="0" algn="l" rtl="0">
              <a:lnSpc>
                <a:spcPct val="82058"/>
              </a:lnSpc>
              <a:spcBef>
                <a:spcPts val="0"/>
              </a:spcBef>
              <a:spcAft>
                <a:spcPts val="0"/>
              </a:spcAft>
              <a:buSzPts val="1800"/>
              <a:buNone/>
            </a:pPr>
            <a:endParaRPr sz="2400"/>
          </a:p>
          <a:p>
            <a:pPr marL="0" lvl="0" indent="0" algn="l" rtl="0">
              <a:lnSpc>
                <a:spcPct val="82058"/>
              </a:lnSpc>
              <a:spcBef>
                <a:spcPts val="0"/>
              </a:spcBef>
              <a:spcAft>
                <a:spcPts val="0"/>
              </a:spcAft>
              <a:buSzPts val="1800"/>
              <a:buNone/>
            </a:pPr>
            <a:endParaRPr sz="2400"/>
          </a:p>
          <a:p>
            <a:pPr marL="0" lvl="0" indent="0" algn="l" rtl="0">
              <a:lnSpc>
                <a:spcPct val="82058"/>
              </a:lnSpc>
              <a:spcBef>
                <a:spcPts val="0"/>
              </a:spcBef>
              <a:spcAft>
                <a:spcPts val="0"/>
              </a:spcAft>
              <a:buSzPts val="1800"/>
              <a:buNone/>
            </a:pPr>
            <a:endParaRPr sz="3400"/>
          </a:p>
        </p:txBody>
      </p:sp>
      <p:sp>
        <p:nvSpPr>
          <p:cNvPr id="531" name="Google Shape;531;p22"/>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3B</a:t>
            </a:r>
            <a:endParaRPr/>
          </a:p>
        </p:txBody>
      </p:sp>
      <p:sp>
        <p:nvSpPr>
          <p:cNvPr id="532" name="Google Shape;532;p22"/>
          <p:cNvSpPr txBox="1"/>
          <p:nvPr/>
        </p:nvSpPr>
        <p:spPr>
          <a:xfrm>
            <a:off x="8006965" y="1538482"/>
            <a:ext cx="65100" cy="164239"/>
          </a:xfrm>
          <a:prstGeom prst="rect">
            <a:avLst/>
          </a:prstGeom>
          <a:noFill/>
          <a:ln>
            <a:noFill/>
          </a:ln>
        </p:spPr>
        <p:txBody>
          <a:bodyPr spcFirstLastPara="1" wrap="square" lIns="0" tIns="10100" rIns="0" bIns="0" anchor="t" anchorCtr="0">
            <a:spAutoFit/>
          </a:bodyPr>
          <a:lstStyle/>
          <a:p>
            <a:pPr marL="12701" marR="0" lvl="0" indent="0" algn="l" rtl="0">
              <a:lnSpc>
                <a:spcPct val="100000"/>
              </a:lnSpc>
              <a:spcBef>
                <a:spcPts val="0"/>
              </a:spcBef>
              <a:spcAft>
                <a:spcPts val="0"/>
              </a:spcAft>
              <a:buNone/>
            </a:pPr>
            <a:r>
              <a:rPr lang="it" sz="1001" b="0" i="0" u="none" strike="noStrike" cap="none">
                <a:solidFill>
                  <a:srgbClr val="6D6E71"/>
                </a:solidFill>
                <a:latin typeface="Arial"/>
                <a:ea typeface="Arial"/>
                <a:cs typeface="Arial"/>
                <a:sym typeface="Arial"/>
              </a:rPr>
              <a:t>-</a:t>
            </a:r>
            <a:endParaRPr sz="1001" b="0" i="0" u="none" strike="noStrike" cap="none">
              <a:solidFill>
                <a:srgbClr val="6D6E71"/>
              </a:solidFill>
              <a:latin typeface="Arial"/>
              <a:ea typeface="Arial"/>
              <a:cs typeface="Arial"/>
              <a:sym typeface="Arial"/>
            </a:endParaRPr>
          </a:p>
        </p:txBody>
      </p:sp>
      <p:cxnSp>
        <p:nvCxnSpPr>
          <p:cNvPr id="533" name="Google Shape;533;p22"/>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534" name="Google Shape;534;p2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19</a:t>
            </a:fld>
            <a:endParaRPr/>
          </a:p>
        </p:txBody>
      </p:sp>
      <p:sp>
        <p:nvSpPr>
          <p:cNvPr id="535" name="Google Shape;535;p22"/>
          <p:cNvSpPr txBox="1"/>
          <p:nvPr/>
        </p:nvSpPr>
        <p:spPr>
          <a:xfrm>
            <a:off x="2163881" y="445904"/>
            <a:ext cx="6571500" cy="1788000"/>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1" i="0" u="none" strike="noStrike" cap="none">
                <a:solidFill>
                  <a:srgbClr val="8ECC4E"/>
                </a:solidFill>
                <a:latin typeface="Calibri"/>
                <a:ea typeface="Calibri"/>
                <a:cs typeface="Calibri"/>
                <a:sym typeface="Calibri"/>
              </a:rPr>
              <a:t>Att inleda ett ekoturismprojekt kräver mer än att bara välja en destination - det handlar om att förstå och uppskatta de unika ekosystem som omger den.</a:t>
            </a:r>
            <a:endParaRPr/>
          </a:p>
          <a:p>
            <a:pPr marL="12701" marR="0" lvl="0" indent="0" algn="l" rtl="0">
              <a:lnSpc>
                <a:spcPct val="105714"/>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12701" marR="0" lvl="0" indent="0" algn="l" rtl="0">
              <a:lnSpc>
                <a:spcPct val="105714"/>
              </a:lnSpc>
              <a:spcBef>
                <a:spcPts val="0"/>
              </a:spcBef>
              <a:spcAft>
                <a:spcPts val="0"/>
              </a:spcAft>
              <a:buNone/>
            </a:pPr>
            <a:r>
              <a:rPr lang="it" sz="1600" b="0" i="0" u="none" strike="noStrike" cap="none">
                <a:solidFill>
                  <a:srgbClr val="6D6E71"/>
                </a:solidFill>
                <a:latin typeface="Calibri"/>
                <a:ea typeface="Calibri"/>
                <a:cs typeface="Calibri"/>
                <a:sym typeface="Calibri"/>
              </a:rPr>
              <a:t>Ekosystemet omfattar den naturliga miljön, inklusive dess flora, fauna, landskap och geologiska särdrag, samt det kulturarv och de samhällen som är sammanflätade i den. </a:t>
            </a:r>
            <a:endParaRPr/>
          </a:p>
          <a:p>
            <a:pPr marL="12701" marR="0" lvl="0" indent="0" algn="l" rtl="0">
              <a:lnSpc>
                <a:spcPct val="105714"/>
              </a:lnSpc>
              <a:spcBef>
                <a:spcPts val="0"/>
              </a:spcBef>
              <a:spcAft>
                <a:spcPts val="0"/>
              </a:spcAft>
              <a:buNone/>
            </a:pPr>
            <a:endParaRPr sz="1401" b="0" i="0" u="none" strike="noStrike" cap="none">
              <a:solidFill>
                <a:srgbClr val="6D6E71"/>
              </a:solidFill>
              <a:latin typeface="Calibri"/>
              <a:ea typeface="Calibri"/>
              <a:cs typeface="Calibri"/>
              <a:sym typeface="Calibri"/>
            </a:endParaRPr>
          </a:p>
        </p:txBody>
      </p:sp>
      <p:graphicFrame>
        <p:nvGraphicFramePr>
          <p:cNvPr id="536" name="Google Shape;536;p22"/>
          <p:cNvGraphicFramePr/>
          <p:nvPr>
            <p:extLst>
              <p:ext uri="{D42A27DB-BD31-4B8C-83A1-F6EECF244321}">
                <p14:modId xmlns:p14="http://schemas.microsoft.com/office/powerpoint/2010/main" val="1296786710"/>
              </p:ext>
            </p:extLst>
          </p:nvPr>
        </p:nvGraphicFramePr>
        <p:xfrm>
          <a:off x="2163881" y="2349469"/>
          <a:ext cx="6457100" cy="2165233"/>
        </p:xfrm>
        <a:graphic>
          <a:graphicData uri="http://schemas.openxmlformats.org/drawingml/2006/table">
            <a:tbl>
              <a:tblPr firstRow="1" bandRow="1">
                <a:noFill/>
                <a:tableStyleId>{A9A82C2F-A0DA-4FF5-9587-0E09E2EB120C}</a:tableStyleId>
              </a:tblPr>
              <a:tblGrid>
                <a:gridCol w="2890725">
                  <a:extLst>
                    <a:ext uri="{9D8B030D-6E8A-4147-A177-3AD203B41FA5}">
                      <a16:colId xmlns:a16="http://schemas.microsoft.com/office/drawing/2014/main" val="20000"/>
                    </a:ext>
                  </a:extLst>
                </a:gridCol>
                <a:gridCol w="3566375">
                  <a:extLst>
                    <a:ext uri="{9D8B030D-6E8A-4147-A177-3AD203B41FA5}">
                      <a16:colId xmlns:a16="http://schemas.microsoft.com/office/drawing/2014/main" val="20001"/>
                    </a:ext>
                  </a:extLst>
                </a:gridCol>
              </a:tblGrid>
              <a:tr h="2133575">
                <a:tc>
                  <a:txBody>
                    <a:bodyPr/>
                    <a:lstStyle/>
                    <a:p>
                      <a:pPr marL="0" marR="0" lvl="0" indent="0" algn="l" rtl="0">
                        <a:lnSpc>
                          <a:spcPct val="100000"/>
                        </a:lnSpc>
                        <a:spcBef>
                          <a:spcPts val="0"/>
                        </a:spcBef>
                        <a:spcAft>
                          <a:spcPts val="0"/>
                        </a:spcAft>
                        <a:buNone/>
                      </a:pPr>
                      <a:endParaRPr sz="1401" b="1"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1" i="0" u="none" strike="noStrike" cap="none">
                          <a:solidFill>
                            <a:srgbClr val="777777"/>
                          </a:solidFill>
                          <a:latin typeface="Calibri"/>
                          <a:ea typeface="Calibri"/>
                          <a:cs typeface="Calibri"/>
                          <a:sym typeface="Calibri"/>
                        </a:rPr>
                        <a:t>Steg 1 - Välj en plats: </a:t>
                      </a:r>
                      <a:endParaRPr/>
                    </a:p>
                    <a:p>
                      <a:pPr marL="0" marR="0" lvl="0" indent="0" algn="l" rtl="0">
                        <a:lnSpc>
                          <a:spcPct val="100000"/>
                        </a:lnSpc>
                        <a:spcBef>
                          <a:spcPts val="0"/>
                        </a:spcBef>
                        <a:spcAft>
                          <a:spcPts val="0"/>
                        </a:spcAft>
                        <a:buNone/>
                      </a:pPr>
                      <a:endParaRPr sz="1401" b="1" i="0" u="none" strike="noStrike" cap="none">
                        <a:solidFill>
                          <a:srgbClr val="777777"/>
                        </a:solidFill>
                        <a:latin typeface="Calibri"/>
                        <a:ea typeface="Calibri"/>
                        <a:cs typeface="Calibri"/>
                        <a:sym typeface="Calibri"/>
                      </a:endParaRPr>
                    </a:p>
                    <a:p>
                      <a:pPr marL="342900" marR="0" lvl="0" indent="-342900" algn="l" rtl="0">
                        <a:lnSpc>
                          <a:spcPct val="100000"/>
                        </a:lnSpc>
                        <a:spcBef>
                          <a:spcPts val="0"/>
                        </a:spcBef>
                        <a:spcAft>
                          <a:spcPts val="0"/>
                        </a:spcAft>
                        <a:buClr>
                          <a:srgbClr val="EF8600"/>
                        </a:buClr>
                        <a:buSzPts val="1401"/>
                        <a:buFont typeface="Noto Sans Symbols"/>
                        <a:buChar char="❖"/>
                      </a:pPr>
                      <a:r>
                        <a:rPr lang="it" sz="1401" b="0" i="0" u="none" strike="noStrike" cap="none">
                          <a:solidFill>
                            <a:srgbClr val="777777"/>
                          </a:solidFill>
                          <a:latin typeface="Calibri"/>
                          <a:ea typeface="Calibri"/>
                          <a:cs typeface="Calibri"/>
                          <a:sym typeface="Calibri"/>
                        </a:rPr>
                        <a:t>Välj en bra plats</a:t>
                      </a:r>
                      <a:endParaRPr/>
                    </a:p>
                    <a:p>
                      <a:pPr marL="342900" marR="0" lvl="0" indent="-342900" algn="l" rtl="0">
                        <a:lnSpc>
                          <a:spcPct val="100000"/>
                        </a:lnSpc>
                        <a:spcBef>
                          <a:spcPts val="600"/>
                        </a:spcBef>
                        <a:spcAft>
                          <a:spcPts val="0"/>
                        </a:spcAft>
                        <a:buClr>
                          <a:srgbClr val="EF8600"/>
                        </a:buClr>
                        <a:buSzPts val="1401"/>
                        <a:buFont typeface="Noto Sans Symbols"/>
                        <a:buChar char="❖"/>
                      </a:pPr>
                      <a:r>
                        <a:rPr lang="it" sz="1401">
                          <a:solidFill>
                            <a:srgbClr val="777777"/>
                          </a:solidFill>
                          <a:latin typeface="Calibri"/>
                          <a:ea typeface="Calibri"/>
                          <a:cs typeface="Calibri"/>
                          <a:sym typeface="Calibri"/>
                        </a:rPr>
                        <a:t>Lär känna </a:t>
                      </a:r>
                      <a:r>
                        <a:rPr lang="it" sz="1401" b="0" i="0" u="none" strike="noStrike" cap="none">
                          <a:solidFill>
                            <a:srgbClr val="777777"/>
                          </a:solidFill>
                          <a:latin typeface="Calibri"/>
                          <a:ea typeface="Calibri"/>
                          <a:cs typeface="Calibri"/>
                          <a:sym typeface="Calibri"/>
                        </a:rPr>
                        <a:t>din omgivning</a:t>
                      </a: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60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txBody>
                  <a:tcPr marL="91450" marR="91450" marT="45725" marB="45725">
                    <a:lnL w="9525" cap="flat" cmpd="sng">
                      <a:solidFill>
                        <a:srgbClr val="000000">
                          <a:alpha val="0"/>
                        </a:srgbClr>
                      </a:solidFill>
                      <a:prstDash val="solid"/>
                      <a:round/>
                      <a:headEnd type="none" w="sm" len="sm"/>
                      <a:tailEnd type="none" w="sm" len="sm"/>
                    </a:lnL>
                    <a:lnR w="28575" cap="flat" cmpd="sng">
                      <a:solidFill>
                        <a:srgbClr val="EF86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401" b="1" u="none" strike="noStrike" cap="none" dirty="0">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1" u="none" strike="noStrike" cap="none" dirty="0">
                          <a:solidFill>
                            <a:srgbClr val="777777"/>
                          </a:solidFill>
                          <a:latin typeface="Calibri"/>
                          <a:ea typeface="Calibri"/>
                          <a:cs typeface="Calibri"/>
                          <a:sym typeface="Calibri"/>
                        </a:rPr>
                        <a:t>Steg 2 - Observera och interagera:</a:t>
                      </a:r>
                      <a:endParaRPr dirty="0"/>
                    </a:p>
                    <a:p>
                      <a:pPr marL="0" marR="0" lvl="0" indent="0" algn="l" rtl="0">
                        <a:lnSpc>
                          <a:spcPct val="100000"/>
                        </a:lnSpc>
                        <a:spcBef>
                          <a:spcPts val="0"/>
                        </a:spcBef>
                        <a:spcAft>
                          <a:spcPts val="0"/>
                        </a:spcAft>
                        <a:buNone/>
                      </a:pPr>
                      <a:endParaRPr sz="1401" b="1"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EF8600"/>
                        </a:buClr>
                        <a:buSzPts val="1401"/>
                        <a:buFont typeface="Noto Sans Symbols"/>
                        <a:buChar char="❖"/>
                      </a:pPr>
                      <a:r>
                        <a:rPr lang="it" sz="1401" b="0" u="none" strike="noStrike" cap="none" dirty="0">
                          <a:solidFill>
                            <a:srgbClr val="777777"/>
                          </a:solidFill>
                          <a:latin typeface="Calibri"/>
                          <a:ea typeface="Calibri"/>
                          <a:cs typeface="Calibri"/>
                          <a:sym typeface="Calibri"/>
                        </a:rPr>
                        <a:t>Permakultur och företagande</a:t>
                      </a:r>
                      <a:endParaRPr dirty="0"/>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dirty="0">
                          <a:solidFill>
                            <a:srgbClr val="777777"/>
                          </a:solidFill>
                          <a:latin typeface="Calibri"/>
                          <a:ea typeface="Calibri"/>
                          <a:cs typeface="Calibri"/>
                          <a:sym typeface="Calibri"/>
                        </a:rPr>
                        <a:t>Systemtänkande</a:t>
                      </a:r>
                      <a:endParaRPr dirty="0"/>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dirty="0">
                          <a:solidFill>
                            <a:srgbClr val="777777"/>
                          </a:solidFill>
                          <a:latin typeface="Calibri"/>
                          <a:ea typeface="Calibri"/>
                          <a:cs typeface="Calibri"/>
                          <a:sym typeface="Calibri"/>
                        </a:rPr>
                        <a:t>Tillämpa förståelse på åtgärder</a:t>
                      </a:r>
                      <a:endParaRPr dirty="0"/>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dirty="0">
                          <a:solidFill>
                            <a:srgbClr val="777777"/>
                          </a:solidFill>
                          <a:latin typeface="Calibri"/>
                          <a:ea typeface="Calibri"/>
                          <a:cs typeface="Calibri"/>
                          <a:sym typeface="Calibri"/>
                        </a:rPr>
                        <a:t>Ekosystem i näringslivet</a:t>
                      </a:r>
                      <a:endParaRPr dirty="0"/>
                    </a:p>
                  </a:txBody>
                  <a:tcPr marL="91450" marR="91450" marT="45725" marB="45725">
                    <a:lnL w="28575" cap="flat" cmpd="sng">
                      <a:solidFill>
                        <a:srgbClr val="EF86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62"/>
          <p:cNvSpPr txBox="1">
            <a:spLocks noGrp="1"/>
          </p:cNvSpPr>
          <p:nvPr>
            <p:ph type="body" idx="1"/>
          </p:nvPr>
        </p:nvSpPr>
        <p:spPr>
          <a:xfrm rot="-5400000">
            <a:off x="-825301" y="3301680"/>
            <a:ext cx="2595387" cy="64975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a:solidFill>
                  <a:srgbClr val="FF9933"/>
                </a:solidFill>
              </a:rPr>
              <a:t>INNEHÅLL</a:t>
            </a:r>
            <a:endParaRPr/>
          </a:p>
        </p:txBody>
      </p:sp>
      <p:sp>
        <p:nvSpPr>
          <p:cNvPr id="132" name="Google Shape;132;p62"/>
          <p:cNvSpPr txBox="1">
            <a:spLocks noGrp="1"/>
          </p:cNvSpPr>
          <p:nvPr>
            <p:ph type="body" idx="6"/>
          </p:nvPr>
        </p:nvSpPr>
        <p:spPr>
          <a:xfrm>
            <a:off x="873027" y="2101495"/>
            <a:ext cx="2038377" cy="1063076"/>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600" dirty="0"/>
              <a:t>Grunderna i mitt ekoturismprojekt</a:t>
            </a:r>
            <a:br>
              <a:rPr lang="it" sz="1600" dirty="0"/>
            </a:br>
            <a:endParaRPr sz="2000" dirty="0"/>
          </a:p>
        </p:txBody>
      </p:sp>
      <p:sp>
        <p:nvSpPr>
          <p:cNvPr id="133" name="Google Shape;133;p62"/>
          <p:cNvSpPr txBox="1">
            <a:spLocks noGrp="1"/>
          </p:cNvSpPr>
          <p:nvPr>
            <p:ph type="body" idx="7"/>
          </p:nvPr>
        </p:nvSpPr>
        <p:spPr>
          <a:xfrm>
            <a:off x="3175830" y="136546"/>
            <a:ext cx="1573141" cy="650516"/>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600" dirty="0"/>
              <a:t>Ekosystemet</a:t>
            </a:r>
            <a:endParaRPr sz="2000" dirty="0"/>
          </a:p>
        </p:txBody>
      </p:sp>
      <p:sp>
        <p:nvSpPr>
          <p:cNvPr id="134" name="Google Shape;134;p62"/>
          <p:cNvSpPr txBox="1">
            <a:spLocks noGrp="1"/>
          </p:cNvSpPr>
          <p:nvPr>
            <p:ph type="body" idx="9"/>
          </p:nvPr>
        </p:nvSpPr>
        <p:spPr>
          <a:xfrm>
            <a:off x="5190374" y="1602793"/>
            <a:ext cx="1573141" cy="530697"/>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600" dirty="0"/>
              <a:t>Syftet</a:t>
            </a:r>
            <a:endParaRPr sz="2000" dirty="0"/>
          </a:p>
        </p:txBody>
      </p:sp>
      <p:sp>
        <p:nvSpPr>
          <p:cNvPr id="135" name="Google Shape;135;p62"/>
          <p:cNvSpPr txBox="1">
            <a:spLocks noGrp="1"/>
          </p:cNvSpPr>
          <p:nvPr>
            <p:ph type="body" idx="15"/>
          </p:nvPr>
        </p:nvSpPr>
        <p:spPr>
          <a:xfrm>
            <a:off x="7269473" y="143012"/>
            <a:ext cx="1275300" cy="474000"/>
          </a:xfrm>
          <a:prstGeom prst="rect">
            <a:avLst/>
          </a:prstGeom>
          <a:noFill/>
          <a:ln>
            <a:noFill/>
          </a:ln>
        </p:spPr>
        <p:txBody>
          <a:bodyPr spcFirstLastPara="1" wrap="square" lIns="91425" tIns="91425" rIns="91425" bIns="91425" anchor="t" anchorCtr="0">
            <a:noAutofit/>
          </a:bodyPr>
          <a:lstStyle/>
          <a:p>
            <a:pPr marL="0" lvl="0" indent="0" algn="l" rtl="0">
              <a:lnSpc>
                <a:spcPct val="96000"/>
              </a:lnSpc>
              <a:spcBef>
                <a:spcPts val="0"/>
              </a:spcBef>
              <a:spcAft>
                <a:spcPts val="0"/>
              </a:spcAft>
              <a:buSzPts val="1800"/>
              <a:buNone/>
            </a:pPr>
            <a:r>
              <a:rPr lang="it" sz="1600" dirty="0"/>
              <a:t>Kundresan</a:t>
            </a:r>
            <a:endParaRPr sz="1800" dirty="0"/>
          </a:p>
        </p:txBody>
      </p:sp>
      <p:sp>
        <p:nvSpPr>
          <p:cNvPr id="136" name="Google Shape;136;p62"/>
          <p:cNvSpPr txBox="1"/>
          <p:nvPr/>
        </p:nvSpPr>
        <p:spPr>
          <a:xfrm>
            <a:off x="1055643" y="2658562"/>
            <a:ext cx="1070444" cy="443189"/>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dirty="0">
                <a:solidFill>
                  <a:schemeClr val="lt1"/>
                </a:solidFill>
                <a:latin typeface="Arial"/>
                <a:ea typeface="Arial"/>
                <a:cs typeface="Arial"/>
                <a:sym typeface="Arial"/>
              </a:rPr>
              <a:t>Sidan 4 </a:t>
            </a:r>
            <a:endParaRPr sz="1400" b="0" i="0" u="none" strike="noStrike" cap="none" dirty="0">
              <a:solidFill>
                <a:schemeClr val="lt1"/>
              </a:solidFill>
              <a:latin typeface="Arial"/>
              <a:ea typeface="Arial"/>
              <a:cs typeface="Arial"/>
              <a:sym typeface="Arial"/>
            </a:endParaRPr>
          </a:p>
        </p:txBody>
      </p:sp>
      <p:sp>
        <p:nvSpPr>
          <p:cNvPr id="137" name="Google Shape;137;p62"/>
          <p:cNvSpPr txBox="1"/>
          <p:nvPr/>
        </p:nvSpPr>
        <p:spPr>
          <a:xfrm>
            <a:off x="3213100" y="406009"/>
            <a:ext cx="1072323" cy="389097"/>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b="0" i="0" u="none" strike="noStrike" cap="none" dirty="0">
                <a:solidFill>
                  <a:schemeClr val="lt1"/>
                </a:solidFill>
                <a:latin typeface="Arial"/>
                <a:ea typeface="Arial"/>
                <a:cs typeface="Arial"/>
                <a:sym typeface="Arial"/>
              </a:rPr>
              <a:t>Sidan 18</a:t>
            </a:r>
            <a:endParaRPr b="0" i="0" u="none" strike="noStrike" cap="none" dirty="0">
              <a:solidFill>
                <a:schemeClr val="lt1"/>
              </a:solidFill>
              <a:latin typeface="Arial"/>
              <a:ea typeface="Arial"/>
              <a:cs typeface="Arial"/>
              <a:sym typeface="Arial"/>
            </a:endParaRPr>
          </a:p>
        </p:txBody>
      </p:sp>
      <p:sp>
        <p:nvSpPr>
          <p:cNvPr id="138" name="Google Shape;138;p62"/>
          <p:cNvSpPr txBox="1"/>
          <p:nvPr/>
        </p:nvSpPr>
        <p:spPr>
          <a:xfrm>
            <a:off x="7307433" y="407307"/>
            <a:ext cx="915172" cy="526441"/>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1" b="0" i="0" u="none" strike="noStrike" cap="none" dirty="0">
                <a:solidFill>
                  <a:schemeClr val="lt1"/>
                </a:solidFill>
                <a:latin typeface="Calibri"/>
                <a:ea typeface="Calibri"/>
                <a:cs typeface="Calibri"/>
                <a:sym typeface="Calibri"/>
              </a:rPr>
              <a:t>Sidan 34  </a:t>
            </a:r>
            <a:endParaRPr sz="1401" b="0" i="0" u="none" strike="noStrike" cap="none" dirty="0">
              <a:solidFill>
                <a:srgbClr val="000000"/>
              </a:solidFill>
              <a:latin typeface="Arial"/>
              <a:ea typeface="Arial"/>
              <a:cs typeface="Arial"/>
              <a:sym typeface="Arial"/>
            </a:endParaRPr>
          </a:p>
        </p:txBody>
      </p:sp>
      <p:sp>
        <p:nvSpPr>
          <p:cNvPr id="139" name="Google Shape;139;p62"/>
          <p:cNvSpPr txBox="1"/>
          <p:nvPr/>
        </p:nvSpPr>
        <p:spPr>
          <a:xfrm>
            <a:off x="834254" y="1634777"/>
            <a:ext cx="545678" cy="584268"/>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3A</a:t>
            </a:r>
            <a:endParaRPr sz="1401" b="0" i="0" u="none" strike="noStrike" cap="none">
              <a:solidFill>
                <a:srgbClr val="000000"/>
              </a:solidFill>
              <a:latin typeface="Arial"/>
              <a:ea typeface="Arial"/>
              <a:cs typeface="Arial"/>
              <a:sym typeface="Arial"/>
            </a:endParaRPr>
          </a:p>
        </p:txBody>
      </p:sp>
      <p:cxnSp>
        <p:nvCxnSpPr>
          <p:cNvPr id="140" name="Google Shape;140;p62"/>
          <p:cNvCxnSpPr/>
          <p:nvPr/>
        </p:nvCxnSpPr>
        <p:spPr>
          <a:xfrm>
            <a:off x="1281826" y="1687844"/>
            <a:ext cx="0" cy="504000"/>
          </a:xfrm>
          <a:prstGeom prst="straightConnector1">
            <a:avLst/>
          </a:prstGeom>
          <a:noFill/>
          <a:ln w="19050" cap="flat" cmpd="sng">
            <a:solidFill>
              <a:schemeClr val="lt1"/>
            </a:solidFill>
            <a:prstDash val="solid"/>
            <a:round/>
            <a:headEnd type="none" w="sm" len="sm"/>
            <a:tailEnd type="none" w="sm" len="sm"/>
          </a:ln>
        </p:spPr>
      </p:cxnSp>
      <p:sp>
        <p:nvSpPr>
          <p:cNvPr id="141" name="Google Shape;141;p62"/>
          <p:cNvSpPr txBox="1"/>
          <p:nvPr/>
        </p:nvSpPr>
        <p:spPr>
          <a:xfrm>
            <a:off x="2771355" y="200021"/>
            <a:ext cx="492546" cy="65051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3B</a:t>
            </a:r>
            <a:endParaRPr sz="1401" b="0" i="0" u="none" strike="noStrike" cap="none">
              <a:solidFill>
                <a:srgbClr val="000000"/>
              </a:solidFill>
              <a:latin typeface="Arial"/>
              <a:ea typeface="Arial"/>
              <a:cs typeface="Arial"/>
              <a:sym typeface="Arial"/>
            </a:endParaRPr>
          </a:p>
        </p:txBody>
      </p:sp>
      <p:cxnSp>
        <p:nvCxnSpPr>
          <p:cNvPr id="142" name="Google Shape;142;p62"/>
          <p:cNvCxnSpPr/>
          <p:nvPr/>
        </p:nvCxnSpPr>
        <p:spPr>
          <a:xfrm>
            <a:off x="3213100" y="227221"/>
            <a:ext cx="0" cy="504000"/>
          </a:xfrm>
          <a:prstGeom prst="straightConnector1">
            <a:avLst/>
          </a:prstGeom>
          <a:noFill/>
          <a:ln w="19050" cap="flat" cmpd="sng">
            <a:solidFill>
              <a:schemeClr val="lt1"/>
            </a:solidFill>
            <a:prstDash val="solid"/>
            <a:round/>
            <a:headEnd type="none" w="sm" len="sm"/>
            <a:tailEnd type="none" w="sm" len="sm"/>
          </a:ln>
        </p:spPr>
      </p:cxnSp>
      <p:sp>
        <p:nvSpPr>
          <p:cNvPr id="143" name="Google Shape;143;p62"/>
          <p:cNvSpPr txBox="1"/>
          <p:nvPr/>
        </p:nvSpPr>
        <p:spPr>
          <a:xfrm>
            <a:off x="4775574" y="1687844"/>
            <a:ext cx="492546" cy="106307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3C</a:t>
            </a:r>
            <a:endParaRPr sz="1401" b="0" i="0" u="none" strike="noStrike" cap="none">
              <a:solidFill>
                <a:srgbClr val="000000"/>
              </a:solidFill>
              <a:latin typeface="Arial"/>
              <a:ea typeface="Arial"/>
              <a:cs typeface="Arial"/>
              <a:sym typeface="Arial"/>
            </a:endParaRPr>
          </a:p>
        </p:txBody>
      </p:sp>
      <p:cxnSp>
        <p:nvCxnSpPr>
          <p:cNvPr id="144" name="Google Shape;144;p62"/>
          <p:cNvCxnSpPr/>
          <p:nvPr/>
        </p:nvCxnSpPr>
        <p:spPr>
          <a:xfrm>
            <a:off x="5210969" y="1715044"/>
            <a:ext cx="0" cy="504000"/>
          </a:xfrm>
          <a:prstGeom prst="straightConnector1">
            <a:avLst/>
          </a:prstGeom>
          <a:noFill/>
          <a:ln w="19050" cap="flat" cmpd="sng">
            <a:solidFill>
              <a:schemeClr val="lt1"/>
            </a:solidFill>
            <a:prstDash val="solid"/>
            <a:round/>
            <a:headEnd type="none" w="sm" len="sm"/>
            <a:tailEnd type="none" w="sm" len="sm"/>
          </a:ln>
        </p:spPr>
      </p:cxnSp>
      <p:sp>
        <p:nvSpPr>
          <p:cNvPr id="145" name="Google Shape;145;p62"/>
          <p:cNvSpPr txBox="1"/>
          <p:nvPr/>
        </p:nvSpPr>
        <p:spPr>
          <a:xfrm>
            <a:off x="5205085" y="1882558"/>
            <a:ext cx="973811" cy="526441"/>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dirty="0">
                <a:solidFill>
                  <a:schemeClr val="lt1"/>
                </a:solidFill>
                <a:latin typeface="Arial"/>
                <a:ea typeface="Arial"/>
                <a:cs typeface="Arial"/>
                <a:sym typeface="Arial"/>
              </a:rPr>
              <a:t>Sidan 23 </a:t>
            </a:r>
            <a:endParaRPr sz="1400" b="0" i="0" u="none" strike="noStrike" cap="none" dirty="0">
              <a:solidFill>
                <a:schemeClr val="lt1"/>
              </a:solidFill>
              <a:latin typeface="Arial"/>
              <a:ea typeface="Arial"/>
              <a:cs typeface="Arial"/>
              <a:sym typeface="Arial"/>
            </a:endParaRPr>
          </a:p>
        </p:txBody>
      </p:sp>
      <p:sp>
        <p:nvSpPr>
          <p:cNvPr id="146" name="Google Shape;146;p62"/>
          <p:cNvSpPr txBox="1"/>
          <p:nvPr/>
        </p:nvSpPr>
        <p:spPr>
          <a:xfrm>
            <a:off x="6842177" y="184118"/>
            <a:ext cx="560107" cy="384588"/>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3D</a:t>
            </a:r>
            <a:endParaRPr sz="1401" b="0" i="0" u="none" strike="noStrike" cap="none">
              <a:solidFill>
                <a:srgbClr val="000000"/>
              </a:solidFill>
              <a:latin typeface="Arial"/>
              <a:ea typeface="Arial"/>
              <a:cs typeface="Arial"/>
              <a:sym typeface="Arial"/>
            </a:endParaRPr>
          </a:p>
        </p:txBody>
      </p:sp>
      <p:cxnSp>
        <p:nvCxnSpPr>
          <p:cNvPr id="147" name="Google Shape;147;p62"/>
          <p:cNvCxnSpPr/>
          <p:nvPr/>
        </p:nvCxnSpPr>
        <p:spPr>
          <a:xfrm>
            <a:off x="7302976" y="250777"/>
            <a:ext cx="0" cy="504000"/>
          </a:xfrm>
          <a:prstGeom prst="straightConnector1">
            <a:avLst/>
          </a:prstGeom>
          <a:noFill/>
          <a:ln w="19050" cap="flat" cmpd="sng">
            <a:solidFill>
              <a:schemeClr val="lt1"/>
            </a:solidFill>
            <a:prstDash val="solid"/>
            <a:round/>
            <a:headEnd type="none" w="sm" len="sm"/>
            <a:tailEnd type="none" w="sm" len="sm"/>
          </a:ln>
        </p:spPr>
      </p:cxnSp>
      <p:pic>
        <p:nvPicPr>
          <p:cNvPr id="148" name="Google Shape;148;p62"/>
          <p:cNvPicPr preferRelativeResize="0">
            <a:picLocks noGrp="1"/>
          </p:cNvPicPr>
          <p:nvPr>
            <p:ph type="pic" idx="5"/>
          </p:nvPr>
        </p:nvPicPr>
        <p:blipFill rotWithShape="1">
          <a:blip r:embed="rId3">
            <a:alphaModFix/>
          </a:blip>
          <a:srcRect/>
          <a:stretch/>
        </p:blipFill>
        <p:spPr>
          <a:xfrm>
            <a:off x="781702" y="32312"/>
            <a:ext cx="1738800" cy="1599157"/>
          </a:xfrm>
          <a:prstGeom prst="rect">
            <a:avLst/>
          </a:prstGeom>
          <a:solidFill>
            <a:srgbClr val="F2F2F2"/>
          </a:solidFill>
          <a:ln>
            <a:noFill/>
          </a:ln>
        </p:spPr>
      </p:pic>
      <p:grpSp>
        <p:nvGrpSpPr>
          <p:cNvPr id="149" name="Google Shape;149;p62"/>
          <p:cNvGrpSpPr/>
          <p:nvPr/>
        </p:nvGrpSpPr>
        <p:grpSpPr>
          <a:xfrm>
            <a:off x="1765227" y="1289727"/>
            <a:ext cx="755275" cy="764094"/>
            <a:chOff x="2932901" y="1728093"/>
            <a:chExt cx="1458439" cy="1475473"/>
          </a:xfrm>
        </p:grpSpPr>
        <p:sp>
          <p:nvSpPr>
            <p:cNvPr id="150" name="Google Shape;150;p62"/>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 name="Google Shape;151;p62"/>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 name="Google Shape;152;p62"/>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3" name="Google Shape;153;p62"/>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4" name="Google Shape;154;p62"/>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5" name="Google Shape;155;p62"/>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6" name="Google Shape;156;p62"/>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7" name="Google Shape;157;p62"/>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8" name="Google Shape;158;p62"/>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9" name="Google Shape;159;p62"/>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0" name="Google Shape;160;p62"/>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1" name="Google Shape;161;p62"/>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2" name="Google Shape;162;p62"/>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3" name="Google Shape;163;p62"/>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4" name="Google Shape;164;p62"/>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5" name="Google Shape;165;p62"/>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6" name="Google Shape;166;p62"/>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7" name="Google Shape;167;p62"/>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8" name="Google Shape;168;p62"/>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9" name="Google Shape;169;p62"/>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0" name="Google Shape;170;p62"/>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1" name="Google Shape;171;p62"/>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2" name="Google Shape;172;p62"/>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3" name="Google Shape;173;p62"/>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4" name="Google Shape;174;p62"/>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5" name="Google Shape;175;p62"/>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6" name="Google Shape;176;p62"/>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177" name="Google Shape;177;p62"/>
          <p:cNvPicPr preferRelativeResize="0">
            <a:picLocks noGrp="1"/>
          </p:cNvPicPr>
          <p:nvPr>
            <p:ph type="pic" idx="18"/>
          </p:nvPr>
        </p:nvPicPr>
        <p:blipFill rotWithShape="1">
          <a:blip r:embed="rId4">
            <a:alphaModFix/>
          </a:blip>
          <a:srcRect/>
          <a:stretch/>
        </p:blipFill>
        <p:spPr>
          <a:xfrm>
            <a:off x="6520768" y="2583595"/>
            <a:ext cx="1740540" cy="1406955"/>
          </a:xfrm>
          <a:prstGeom prst="rect">
            <a:avLst/>
          </a:prstGeom>
          <a:solidFill>
            <a:srgbClr val="F2F2F2"/>
          </a:solidFill>
          <a:ln>
            <a:noFill/>
          </a:ln>
        </p:spPr>
      </p:pic>
      <p:pic>
        <p:nvPicPr>
          <p:cNvPr id="178" name="Google Shape;178;p62"/>
          <p:cNvPicPr preferRelativeResize="0">
            <a:picLocks noGrp="1"/>
          </p:cNvPicPr>
          <p:nvPr>
            <p:ph type="pic" idx="4"/>
          </p:nvPr>
        </p:nvPicPr>
        <p:blipFill rotWithShape="1">
          <a:blip r:embed="rId5">
            <a:alphaModFix/>
          </a:blip>
          <a:srcRect/>
          <a:stretch/>
        </p:blipFill>
        <p:spPr>
          <a:xfrm>
            <a:off x="6826308" y="1240451"/>
            <a:ext cx="1740540" cy="1224310"/>
          </a:xfrm>
          <a:prstGeom prst="rect">
            <a:avLst/>
          </a:prstGeom>
          <a:solidFill>
            <a:srgbClr val="F2F2F2"/>
          </a:solidFill>
          <a:ln>
            <a:noFill/>
          </a:ln>
        </p:spPr>
      </p:pic>
      <p:pic>
        <p:nvPicPr>
          <p:cNvPr id="179" name="Google Shape;179;p62"/>
          <p:cNvPicPr preferRelativeResize="0">
            <a:picLocks noGrp="1"/>
          </p:cNvPicPr>
          <p:nvPr>
            <p:ph type="pic" idx="3"/>
          </p:nvPr>
        </p:nvPicPr>
        <p:blipFill rotWithShape="1">
          <a:blip r:embed="rId6">
            <a:alphaModFix/>
          </a:blip>
          <a:srcRect/>
          <a:stretch/>
        </p:blipFill>
        <p:spPr>
          <a:xfrm>
            <a:off x="4768829" y="3"/>
            <a:ext cx="1738800" cy="1355835"/>
          </a:xfrm>
          <a:prstGeom prst="rect">
            <a:avLst/>
          </a:prstGeom>
          <a:solidFill>
            <a:srgbClr val="F2F2F2"/>
          </a:solidFill>
          <a:ln>
            <a:noFill/>
          </a:ln>
        </p:spPr>
      </p:pic>
      <p:pic>
        <p:nvPicPr>
          <p:cNvPr id="180" name="Google Shape;180;p62"/>
          <p:cNvPicPr preferRelativeResize="0">
            <a:picLocks noGrp="1"/>
          </p:cNvPicPr>
          <p:nvPr>
            <p:ph type="pic" idx="17"/>
          </p:nvPr>
        </p:nvPicPr>
        <p:blipFill rotWithShape="1">
          <a:blip r:embed="rId7">
            <a:alphaModFix/>
          </a:blip>
          <a:srcRect l="-400"/>
          <a:stretch/>
        </p:blipFill>
        <p:spPr>
          <a:xfrm>
            <a:off x="4440109" y="4234775"/>
            <a:ext cx="1738798" cy="907831"/>
          </a:xfrm>
          <a:prstGeom prst="rect">
            <a:avLst/>
          </a:prstGeom>
          <a:solidFill>
            <a:srgbClr val="F2F2F2"/>
          </a:solidFill>
          <a:ln>
            <a:noFill/>
          </a:ln>
        </p:spPr>
      </p:pic>
      <p:grpSp>
        <p:nvGrpSpPr>
          <p:cNvPr id="181" name="Google Shape;181;p62"/>
          <p:cNvGrpSpPr/>
          <p:nvPr/>
        </p:nvGrpSpPr>
        <p:grpSpPr>
          <a:xfrm>
            <a:off x="6872717" y="1164985"/>
            <a:ext cx="666248" cy="632818"/>
            <a:chOff x="16392163" y="830616"/>
            <a:chExt cx="989004" cy="921436"/>
          </a:xfrm>
        </p:grpSpPr>
        <p:grpSp>
          <p:nvGrpSpPr>
            <p:cNvPr id="182" name="Google Shape;182;p62"/>
            <p:cNvGrpSpPr/>
            <p:nvPr/>
          </p:nvGrpSpPr>
          <p:grpSpPr>
            <a:xfrm>
              <a:off x="16489549" y="926221"/>
              <a:ext cx="729567" cy="728577"/>
              <a:chOff x="16489549" y="926221"/>
              <a:chExt cx="729567" cy="728577"/>
            </a:xfrm>
          </p:grpSpPr>
          <p:sp>
            <p:nvSpPr>
              <p:cNvPr id="183" name="Google Shape;183;p62"/>
              <p:cNvSpPr/>
              <p:nvPr/>
            </p:nvSpPr>
            <p:spPr>
              <a:xfrm>
                <a:off x="16489549" y="926221"/>
                <a:ext cx="729566" cy="728577"/>
              </a:xfrm>
              <a:custGeom>
                <a:avLst/>
                <a:gdLst/>
                <a:ahLst/>
                <a:cxnLst/>
                <a:rect l="l" t="t" r="r" b="b"/>
                <a:pathLst>
                  <a:path w="729566" h="728577" extrusionOk="0">
                    <a:moveTo>
                      <a:pt x="729567" y="364289"/>
                    </a:moveTo>
                    <a:cubicBezTo>
                      <a:pt x="729567" y="565390"/>
                      <a:pt x="566159" y="728578"/>
                      <a:pt x="364783" y="728578"/>
                    </a:cubicBezTo>
                    <a:cubicBezTo>
                      <a:pt x="163410" y="728578"/>
                      <a:pt x="0" y="565390"/>
                      <a:pt x="0" y="364289"/>
                    </a:cubicBezTo>
                    <a:cubicBezTo>
                      <a:pt x="0" y="163188"/>
                      <a:pt x="163410" y="0"/>
                      <a:pt x="364783" y="0"/>
                    </a:cubicBezTo>
                    <a:cubicBezTo>
                      <a:pt x="566159" y="0"/>
                      <a:pt x="729567" y="163188"/>
                      <a:pt x="729567"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4" name="Google Shape;184;p62"/>
              <p:cNvSpPr/>
              <p:nvPr/>
            </p:nvSpPr>
            <p:spPr>
              <a:xfrm>
                <a:off x="16674417" y="926221"/>
                <a:ext cx="363132" cy="728577"/>
              </a:xfrm>
              <a:custGeom>
                <a:avLst/>
                <a:gdLst/>
                <a:ahLst/>
                <a:cxnLst/>
                <a:rect l="l" t="t" r="r" b="b"/>
                <a:pathLst>
                  <a:path w="363132" h="728577" extrusionOk="0">
                    <a:moveTo>
                      <a:pt x="363132" y="364289"/>
                    </a:moveTo>
                    <a:cubicBezTo>
                      <a:pt x="363132" y="565390"/>
                      <a:pt x="282254" y="728578"/>
                      <a:pt x="181567" y="728578"/>
                    </a:cubicBezTo>
                    <a:cubicBezTo>
                      <a:pt x="80879" y="728578"/>
                      <a:pt x="0" y="565390"/>
                      <a:pt x="0" y="364289"/>
                    </a:cubicBezTo>
                    <a:cubicBezTo>
                      <a:pt x="0" y="163188"/>
                      <a:pt x="80879" y="0"/>
                      <a:pt x="181567" y="0"/>
                    </a:cubicBezTo>
                    <a:cubicBezTo>
                      <a:pt x="282254" y="0"/>
                      <a:pt x="363132" y="163188"/>
                      <a:pt x="363132"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5" name="Google Shape;185;p62"/>
              <p:cNvSpPr/>
              <p:nvPr/>
            </p:nvSpPr>
            <p:spPr>
              <a:xfrm>
                <a:off x="16581983" y="1048200"/>
                <a:ext cx="544699" cy="60989"/>
              </a:xfrm>
              <a:custGeom>
                <a:avLst/>
                <a:gdLst/>
                <a:ahLst/>
                <a:cxnLst/>
                <a:rect l="l" t="t" r="r" b="b"/>
                <a:pathLst>
                  <a:path w="544699" h="60989" extrusionOk="0">
                    <a:moveTo>
                      <a:pt x="544700" y="0"/>
                    </a:moveTo>
                    <a:cubicBezTo>
                      <a:pt x="478676" y="37912"/>
                      <a:pt x="381290" y="60989"/>
                      <a:pt x="272350" y="60989"/>
                    </a:cubicBezTo>
                    <a:cubicBezTo>
                      <a:pt x="163410" y="60989"/>
                      <a:pt x="67675" y="37912"/>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6" name="Google Shape;186;p62"/>
              <p:cNvSpPr/>
              <p:nvPr/>
            </p:nvSpPr>
            <p:spPr>
              <a:xfrm>
                <a:off x="16583634" y="1473478"/>
                <a:ext cx="544698" cy="60989"/>
              </a:xfrm>
              <a:custGeom>
                <a:avLst/>
                <a:gdLst/>
                <a:ahLst/>
                <a:cxnLst/>
                <a:rect l="l" t="t" r="r" b="b"/>
                <a:pathLst>
                  <a:path w="544698" h="60989" extrusionOk="0">
                    <a:moveTo>
                      <a:pt x="0" y="60989"/>
                    </a:moveTo>
                    <a:cubicBezTo>
                      <a:pt x="66024" y="23077"/>
                      <a:pt x="163409" y="0"/>
                      <a:pt x="272350" y="0"/>
                    </a:cubicBezTo>
                    <a:cubicBezTo>
                      <a:pt x="381291" y="0"/>
                      <a:pt x="477024" y="23077"/>
                      <a:pt x="544699" y="6098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7" name="Google Shape;187;p62"/>
              <p:cNvSpPr/>
              <p:nvPr/>
            </p:nvSpPr>
            <p:spPr>
              <a:xfrm>
                <a:off x="16489549" y="1290509"/>
                <a:ext cx="729567" cy="16483"/>
              </a:xfrm>
              <a:custGeom>
                <a:avLst/>
                <a:gdLst/>
                <a:ahLst/>
                <a:cxnLst/>
                <a:rect l="l" t="t" r="r" b="b"/>
                <a:pathLst>
                  <a:path w="729567" h="16483" extrusionOk="0">
                    <a:moveTo>
                      <a:pt x="0" y="0"/>
                    </a:moveTo>
                    <a:lnTo>
                      <a:pt x="729567"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8" name="Google Shape;188;p62"/>
              <p:cNvSpPr/>
              <p:nvPr/>
            </p:nvSpPr>
            <p:spPr>
              <a:xfrm>
                <a:off x="16854333" y="926221"/>
                <a:ext cx="16506" cy="728577"/>
              </a:xfrm>
              <a:custGeom>
                <a:avLst/>
                <a:gdLst/>
                <a:ahLst/>
                <a:cxnLst/>
                <a:rect l="l" t="t" r="r" b="b"/>
                <a:pathLst>
                  <a:path w="16506" h="728577" extrusionOk="0">
                    <a:moveTo>
                      <a:pt x="0" y="0"/>
                    </a:moveTo>
                    <a:lnTo>
                      <a:pt x="0" y="728578"/>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89" name="Google Shape;189;p62"/>
            <p:cNvSpPr/>
            <p:nvPr/>
          </p:nvSpPr>
          <p:spPr>
            <a:xfrm>
              <a:off x="16501104" y="830616"/>
              <a:ext cx="353228" cy="163188"/>
            </a:xfrm>
            <a:custGeom>
              <a:avLst/>
              <a:gdLst/>
              <a:ahLst/>
              <a:cxnLst/>
              <a:rect l="l" t="t" r="r" b="b"/>
              <a:pathLst>
                <a:path w="353228" h="163188" extrusionOk="0">
                  <a:moveTo>
                    <a:pt x="0" y="163188"/>
                  </a:moveTo>
                  <a:cubicBezTo>
                    <a:pt x="84180" y="62638"/>
                    <a:pt x="211277" y="0"/>
                    <a:pt x="353229" y="0"/>
                  </a:cubicBezTo>
                </a:path>
              </a:pathLst>
            </a:custGeom>
            <a:noFill/>
            <a:ln w="16500" cap="rnd" cmpd="sng">
              <a:solidFill>
                <a:schemeClr val="lt1"/>
              </a:solidFill>
              <a:prstDash val="dashDot"/>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0" name="Google Shape;190;p62"/>
            <p:cNvSpPr/>
            <p:nvPr/>
          </p:nvSpPr>
          <p:spPr>
            <a:xfrm>
              <a:off x="16392163" y="993804"/>
              <a:ext cx="924339" cy="758248"/>
            </a:xfrm>
            <a:custGeom>
              <a:avLst/>
              <a:gdLst/>
              <a:ahLst/>
              <a:cxnLst/>
              <a:rect l="l" t="t" r="r" b="b"/>
              <a:pathLst>
                <a:path w="924339" h="758248" extrusionOk="0">
                  <a:moveTo>
                    <a:pt x="924339" y="296706"/>
                  </a:moveTo>
                  <a:cubicBezTo>
                    <a:pt x="924339" y="550554"/>
                    <a:pt x="718013" y="758248"/>
                    <a:pt x="462170" y="758248"/>
                  </a:cubicBezTo>
                  <a:cubicBezTo>
                    <a:pt x="206326" y="758248"/>
                    <a:pt x="0" y="552203"/>
                    <a:pt x="0" y="296706"/>
                  </a:cubicBezTo>
                  <a:cubicBezTo>
                    <a:pt x="0" y="41209"/>
                    <a:pt x="41265" y="80770"/>
                    <a:pt x="108941"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1" name="Google Shape;191;p62"/>
            <p:cNvSpPr/>
            <p:nvPr/>
          </p:nvSpPr>
          <p:spPr>
            <a:xfrm>
              <a:off x="16930260" y="836730"/>
              <a:ext cx="450907" cy="455428"/>
            </a:xfrm>
            <a:custGeom>
              <a:avLst/>
              <a:gdLst/>
              <a:ahLst/>
              <a:cxnLst/>
              <a:rect l="l" t="t" r="r" b="b"/>
              <a:pathLst>
                <a:path w="450907" h="455428" extrusionOk="0">
                  <a:moveTo>
                    <a:pt x="0" y="479"/>
                  </a:moveTo>
                  <a:cubicBezTo>
                    <a:pt x="0" y="479"/>
                    <a:pt x="115542" y="23556"/>
                    <a:pt x="163410" y="193338"/>
                  </a:cubicBezTo>
                  <a:cubicBezTo>
                    <a:pt x="216231" y="384548"/>
                    <a:pt x="288856" y="401032"/>
                    <a:pt x="386242" y="455428"/>
                  </a:cubicBezTo>
                  <a:cubicBezTo>
                    <a:pt x="386242" y="455428"/>
                    <a:pt x="524893" y="305427"/>
                    <a:pt x="396145" y="147183"/>
                  </a:cubicBezTo>
                  <a:cubicBezTo>
                    <a:pt x="318568" y="51578"/>
                    <a:pt x="146904" y="-12708"/>
                    <a:pt x="0" y="212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2" name="Google Shape;192;p62"/>
            <p:cNvSpPr/>
            <p:nvPr/>
          </p:nvSpPr>
          <p:spPr>
            <a:xfrm>
              <a:off x="16930260" y="835560"/>
              <a:ext cx="386242" cy="454949"/>
            </a:xfrm>
            <a:custGeom>
              <a:avLst/>
              <a:gdLst/>
              <a:ahLst/>
              <a:cxnLst/>
              <a:rect l="l" t="t" r="r" b="b"/>
              <a:pathLst>
                <a:path w="386242" h="454949" extrusionOk="0">
                  <a:moveTo>
                    <a:pt x="0" y="0"/>
                  </a:moveTo>
                  <a:cubicBezTo>
                    <a:pt x="219531" y="36264"/>
                    <a:pt x="386242" y="225826"/>
                    <a:pt x="386242" y="45494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193" name="Google Shape;193;p62"/>
          <p:cNvPicPr preferRelativeResize="0">
            <a:picLocks noGrp="1"/>
          </p:cNvPicPr>
          <p:nvPr>
            <p:ph type="pic" idx="2"/>
          </p:nvPr>
        </p:nvPicPr>
        <p:blipFill rotWithShape="1">
          <a:blip r:embed="rId8">
            <a:alphaModFix/>
          </a:blip>
          <a:srcRect/>
          <a:stretch/>
        </p:blipFill>
        <p:spPr>
          <a:xfrm>
            <a:off x="2757815" y="1240451"/>
            <a:ext cx="1740540" cy="1256254"/>
          </a:xfrm>
          <a:prstGeom prst="rect">
            <a:avLst/>
          </a:prstGeom>
          <a:solidFill>
            <a:srgbClr val="F2F2F2"/>
          </a:solidFill>
          <a:ln>
            <a:noFill/>
          </a:ln>
        </p:spPr>
      </p:pic>
      <p:grpSp>
        <p:nvGrpSpPr>
          <p:cNvPr id="194" name="Google Shape;194;p62"/>
          <p:cNvGrpSpPr/>
          <p:nvPr/>
        </p:nvGrpSpPr>
        <p:grpSpPr>
          <a:xfrm>
            <a:off x="3773738" y="1008575"/>
            <a:ext cx="660306" cy="770492"/>
            <a:chOff x="2307546" y="2307551"/>
            <a:chExt cx="929291" cy="1082976"/>
          </a:xfrm>
        </p:grpSpPr>
        <p:grpSp>
          <p:nvGrpSpPr>
            <p:cNvPr id="195" name="Google Shape;195;p62"/>
            <p:cNvGrpSpPr/>
            <p:nvPr/>
          </p:nvGrpSpPr>
          <p:grpSpPr>
            <a:xfrm>
              <a:off x="2536980" y="2723928"/>
              <a:ext cx="470423" cy="276595"/>
              <a:chOff x="2536980" y="2723928"/>
              <a:chExt cx="470423" cy="276595"/>
            </a:xfrm>
          </p:grpSpPr>
          <p:sp>
            <p:nvSpPr>
              <p:cNvPr id="196" name="Google Shape;196;p6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7" name="Google Shape;197;p6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98" name="Google Shape;198;p6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99" name="Google Shape;199;p62"/>
            <p:cNvGrpSpPr/>
            <p:nvPr/>
          </p:nvGrpSpPr>
          <p:grpSpPr>
            <a:xfrm>
              <a:off x="2307546" y="2307551"/>
              <a:ext cx="929291" cy="1082976"/>
              <a:chOff x="2307546" y="2307551"/>
              <a:chExt cx="929291" cy="1082976"/>
            </a:xfrm>
          </p:grpSpPr>
          <p:sp>
            <p:nvSpPr>
              <p:cNvPr id="200" name="Google Shape;200;p6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201" name="Google Shape;201;p62"/>
              <p:cNvGrpSpPr/>
              <p:nvPr/>
            </p:nvGrpSpPr>
            <p:grpSpPr>
              <a:xfrm>
                <a:off x="2362016" y="2746017"/>
                <a:ext cx="820351" cy="644510"/>
                <a:chOff x="2362016" y="2746017"/>
                <a:chExt cx="820351" cy="644510"/>
              </a:xfrm>
            </p:grpSpPr>
            <p:grpSp>
              <p:nvGrpSpPr>
                <p:cNvPr id="202" name="Google Shape;202;p62"/>
                <p:cNvGrpSpPr/>
                <p:nvPr/>
              </p:nvGrpSpPr>
              <p:grpSpPr>
                <a:xfrm>
                  <a:off x="2810981" y="2747665"/>
                  <a:ext cx="371386" cy="642862"/>
                  <a:chOff x="2810981" y="2747665"/>
                  <a:chExt cx="371386" cy="642862"/>
                </a:xfrm>
              </p:grpSpPr>
              <p:sp>
                <p:nvSpPr>
                  <p:cNvPr id="203" name="Google Shape;203;p6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4" name="Google Shape;204;p6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5" name="Google Shape;205;p6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06" name="Google Shape;206;p62"/>
                <p:cNvGrpSpPr/>
                <p:nvPr/>
              </p:nvGrpSpPr>
              <p:grpSpPr>
                <a:xfrm>
                  <a:off x="2362016" y="2746017"/>
                  <a:ext cx="369735" cy="644510"/>
                  <a:chOff x="2362016" y="2746017"/>
                  <a:chExt cx="369735" cy="644510"/>
                </a:xfrm>
              </p:grpSpPr>
              <p:sp>
                <p:nvSpPr>
                  <p:cNvPr id="207" name="Google Shape;207;p6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8" name="Google Shape;208;p6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9" name="Google Shape;209;p6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pSp>
        <p:nvGrpSpPr>
          <p:cNvPr id="210" name="Google Shape;210;p62"/>
          <p:cNvGrpSpPr/>
          <p:nvPr/>
        </p:nvGrpSpPr>
        <p:grpSpPr>
          <a:xfrm>
            <a:off x="4940356" y="900174"/>
            <a:ext cx="670140" cy="704222"/>
            <a:chOff x="14597956" y="5536700"/>
            <a:chExt cx="1074543" cy="1196714"/>
          </a:xfrm>
        </p:grpSpPr>
        <p:grpSp>
          <p:nvGrpSpPr>
            <p:cNvPr id="211" name="Google Shape;211;p62"/>
            <p:cNvGrpSpPr/>
            <p:nvPr/>
          </p:nvGrpSpPr>
          <p:grpSpPr>
            <a:xfrm>
              <a:off x="14937980" y="5958682"/>
              <a:ext cx="402748" cy="402201"/>
              <a:chOff x="14937980" y="5958682"/>
              <a:chExt cx="402748" cy="402201"/>
            </a:xfrm>
          </p:grpSpPr>
          <p:sp>
            <p:nvSpPr>
              <p:cNvPr id="212" name="Google Shape;212;p62"/>
              <p:cNvSpPr/>
              <p:nvPr/>
            </p:nvSpPr>
            <p:spPr>
              <a:xfrm>
                <a:off x="14937980" y="5958682"/>
                <a:ext cx="402748" cy="402201"/>
              </a:xfrm>
              <a:custGeom>
                <a:avLst/>
                <a:gdLst/>
                <a:ahLst/>
                <a:cxnLst/>
                <a:rect l="l" t="t" r="r" b="b"/>
                <a:pathLst>
                  <a:path w="402748" h="402201" extrusionOk="0">
                    <a:moveTo>
                      <a:pt x="402748" y="201100"/>
                    </a:moveTo>
                    <a:cubicBezTo>
                      <a:pt x="402748" y="311541"/>
                      <a:pt x="311965" y="402201"/>
                      <a:pt x="201374" y="402201"/>
                    </a:cubicBezTo>
                    <a:cubicBezTo>
                      <a:pt x="90783" y="402201"/>
                      <a:pt x="0" y="311541"/>
                      <a:pt x="0" y="201100"/>
                    </a:cubicBezTo>
                    <a:cubicBezTo>
                      <a:pt x="0" y="90660"/>
                      <a:pt x="90783" y="0"/>
                      <a:pt x="201374" y="0"/>
                    </a:cubicBezTo>
                    <a:cubicBezTo>
                      <a:pt x="311965" y="0"/>
                      <a:pt x="402748" y="90660"/>
                      <a:pt x="402748"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3" name="Google Shape;213;p62"/>
              <p:cNvSpPr/>
              <p:nvPr/>
            </p:nvSpPr>
            <p:spPr>
              <a:xfrm>
                <a:off x="15038667" y="5958682"/>
                <a:ext cx="201374" cy="402201"/>
              </a:xfrm>
              <a:custGeom>
                <a:avLst/>
                <a:gdLst/>
                <a:ahLst/>
                <a:cxnLst/>
                <a:rect l="l" t="t" r="r" b="b"/>
                <a:pathLst>
                  <a:path w="201374" h="402201" extrusionOk="0">
                    <a:moveTo>
                      <a:pt x="201374" y="201100"/>
                    </a:moveTo>
                    <a:cubicBezTo>
                      <a:pt x="201374" y="311541"/>
                      <a:pt x="156808" y="402201"/>
                      <a:pt x="100688" y="402201"/>
                    </a:cubicBezTo>
                    <a:cubicBezTo>
                      <a:pt x="44567" y="402201"/>
                      <a:pt x="0" y="311541"/>
                      <a:pt x="0" y="201100"/>
                    </a:cubicBezTo>
                    <a:cubicBezTo>
                      <a:pt x="0" y="90660"/>
                      <a:pt x="44567" y="0"/>
                      <a:pt x="100688" y="0"/>
                    </a:cubicBezTo>
                    <a:cubicBezTo>
                      <a:pt x="156808" y="0"/>
                      <a:pt x="201374" y="90660"/>
                      <a:pt x="201374"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4" name="Google Shape;214;p62"/>
              <p:cNvSpPr/>
              <p:nvPr/>
            </p:nvSpPr>
            <p:spPr>
              <a:xfrm>
                <a:off x="14989149" y="6024617"/>
                <a:ext cx="300410" cy="32967"/>
              </a:xfrm>
              <a:custGeom>
                <a:avLst/>
                <a:gdLst/>
                <a:ahLst/>
                <a:cxnLst/>
                <a:rect l="l" t="t" r="r" b="b"/>
                <a:pathLst>
                  <a:path w="300410" h="32967" extrusionOk="0">
                    <a:moveTo>
                      <a:pt x="300410" y="0"/>
                    </a:moveTo>
                    <a:cubicBezTo>
                      <a:pt x="264097" y="19780"/>
                      <a:pt x="209627" y="32967"/>
                      <a:pt x="150206" y="32967"/>
                    </a:cubicBezTo>
                    <a:cubicBezTo>
                      <a:pt x="90783" y="32967"/>
                      <a:pt x="36314" y="19780"/>
                      <a:pt x="0" y="0"/>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5" name="Google Shape;215;p62"/>
              <p:cNvSpPr/>
              <p:nvPr/>
            </p:nvSpPr>
            <p:spPr>
              <a:xfrm>
                <a:off x="14989149" y="6260333"/>
                <a:ext cx="300410" cy="32967"/>
              </a:xfrm>
              <a:custGeom>
                <a:avLst/>
                <a:gdLst/>
                <a:ahLst/>
                <a:cxnLst/>
                <a:rect l="l" t="t" r="r" b="b"/>
                <a:pathLst>
                  <a:path w="300410" h="32967" extrusionOk="0">
                    <a:moveTo>
                      <a:pt x="0" y="32967"/>
                    </a:moveTo>
                    <a:cubicBezTo>
                      <a:pt x="36314" y="13187"/>
                      <a:pt x="90783" y="0"/>
                      <a:pt x="150206" y="0"/>
                    </a:cubicBezTo>
                    <a:cubicBezTo>
                      <a:pt x="209627" y="0"/>
                      <a:pt x="264097" y="13187"/>
                      <a:pt x="300410" y="32967"/>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6" name="Google Shape;216;p62"/>
              <p:cNvSpPr/>
              <p:nvPr/>
            </p:nvSpPr>
            <p:spPr>
              <a:xfrm>
                <a:off x="14937980" y="6159782"/>
                <a:ext cx="402747" cy="16483"/>
              </a:xfrm>
              <a:custGeom>
                <a:avLst/>
                <a:gdLst/>
                <a:ahLst/>
                <a:cxnLst/>
                <a:rect l="l" t="t" r="r" b="b"/>
                <a:pathLst>
                  <a:path w="402747" h="16483" extrusionOk="0">
                    <a:moveTo>
                      <a:pt x="0" y="0"/>
                    </a:moveTo>
                    <a:lnTo>
                      <a:pt x="402748" y="0"/>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7" name="Google Shape;217;p62"/>
              <p:cNvSpPr/>
              <p:nvPr/>
            </p:nvSpPr>
            <p:spPr>
              <a:xfrm>
                <a:off x="15139354" y="5958682"/>
                <a:ext cx="16506" cy="402201"/>
              </a:xfrm>
              <a:custGeom>
                <a:avLst/>
                <a:gdLst/>
                <a:ahLst/>
                <a:cxnLst/>
                <a:rect l="l" t="t" r="r" b="b"/>
                <a:pathLst>
                  <a:path w="16506" h="402201" extrusionOk="0">
                    <a:moveTo>
                      <a:pt x="0" y="0"/>
                    </a:moveTo>
                    <a:lnTo>
                      <a:pt x="0" y="402201"/>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18" name="Google Shape;218;p62"/>
            <p:cNvGrpSpPr/>
            <p:nvPr/>
          </p:nvGrpSpPr>
          <p:grpSpPr>
            <a:xfrm>
              <a:off x="15031979" y="5536700"/>
              <a:ext cx="217988" cy="375827"/>
              <a:chOff x="15031979" y="5536700"/>
              <a:chExt cx="217988" cy="375827"/>
            </a:xfrm>
          </p:grpSpPr>
          <p:grpSp>
            <p:nvGrpSpPr>
              <p:cNvPr id="219" name="Google Shape;219;p62"/>
              <p:cNvGrpSpPr/>
              <p:nvPr/>
            </p:nvGrpSpPr>
            <p:grpSpPr>
              <a:xfrm>
                <a:off x="15031979" y="5536700"/>
                <a:ext cx="217988" cy="375827"/>
                <a:chOff x="15031979" y="5536700"/>
                <a:chExt cx="217988" cy="375827"/>
              </a:xfrm>
            </p:grpSpPr>
            <p:sp>
              <p:nvSpPr>
                <p:cNvPr id="220" name="Google Shape;220;p62"/>
                <p:cNvSpPr/>
                <p:nvPr/>
              </p:nvSpPr>
              <p:spPr>
                <a:xfrm>
                  <a:off x="15031979" y="5536700"/>
                  <a:ext cx="217988" cy="334618"/>
                </a:xfrm>
                <a:custGeom>
                  <a:avLst/>
                  <a:gdLst/>
                  <a:ahLst/>
                  <a:cxnLst/>
                  <a:rect l="l" t="t" r="r" b="b"/>
                  <a:pathLst>
                    <a:path w="217988" h="334618" extrusionOk="0">
                      <a:moveTo>
                        <a:pt x="217966" y="225826"/>
                      </a:moveTo>
                      <a:cubicBezTo>
                        <a:pt x="219617" y="140111"/>
                        <a:pt x="127183" y="19780"/>
                        <a:pt x="109026" y="0"/>
                      </a:cubicBezTo>
                      <a:cubicBezTo>
                        <a:pt x="89218" y="18132"/>
                        <a:pt x="-3215" y="140111"/>
                        <a:pt x="86" y="225826"/>
                      </a:cubicBezTo>
                      <a:lnTo>
                        <a:pt x="86" y="225826"/>
                      </a:lnTo>
                      <a:cubicBezTo>
                        <a:pt x="86" y="286816"/>
                        <a:pt x="49604" y="334618"/>
                        <a:pt x="109026" y="334618"/>
                      </a:cubicBezTo>
                      <a:cubicBezTo>
                        <a:pt x="168448" y="334618"/>
                        <a:pt x="217966" y="285167"/>
                        <a:pt x="217966" y="225826"/>
                      </a:cubicBezTo>
                      <a:cubicBezTo>
                        <a:pt x="217966" y="166485"/>
                        <a:pt x="217966" y="225826"/>
                        <a:pt x="217966" y="22582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1" name="Google Shape;221;p62"/>
                <p:cNvSpPr/>
                <p:nvPr/>
              </p:nvSpPr>
              <p:spPr>
                <a:xfrm>
                  <a:off x="15139354" y="5536700"/>
                  <a:ext cx="16506" cy="375827"/>
                </a:xfrm>
                <a:custGeom>
                  <a:avLst/>
                  <a:gdLst/>
                  <a:ahLst/>
                  <a:cxnLst/>
                  <a:rect l="l" t="t" r="r" b="b"/>
                  <a:pathLst>
                    <a:path w="16506" h="375827" extrusionOk="0">
                      <a:moveTo>
                        <a:pt x="0" y="0"/>
                      </a:moveTo>
                      <a:lnTo>
                        <a:pt x="0" y="37582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22" name="Google Shape;222;p62"/>
              <p:cNvGrpSpPr/>
              <p:nvPr/>
            </p:nvGrpSpPr>
            <p:grpSpPr>
              <a:xfrm>
                <a:off x="15065077" y="5648789"/>
                <a:ext cx="150204" cy="47802"/>
                <a:chOff x="15065077" y="5648789"/>
                <a:chExt cx="150204" cy="47802"/>
              </a:xfrm>
            </p:grpSpPr>
            <p:sp>
              <p:nvSpPr>
                <p:cNvPr id="223" name="Google Shape;223;p62"/>
                <p:cNvSpPr/>
                <p:nvPr/>
              </p:nvSpPr>
              <p:spPr>
                <a:xfrm>
                  <a:off x="15065077" y="5648789"/>
                  <a:ext cx="74277" cy="47802"/>
                </a:xfrm>
                <a:custGeom>
                  <a:avLst/>
                  <a:gdLst/>
                  <a:ahLst/>
                  <a:cxnLst/>
                  <a:rect l="l" t="t" r="r" b="b"/>
                  <a:pathLst>
                    <a:path w="74277" h="47802" extrusionOk="0">
                      <a:moveTo>
                        <a:pt x="0" y="0"/>
                      </a:moveTo>
                      <a:lnTo>
                        <a:pt x="74277"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4" name="Google Shape;224;p62"/>
                <p:cNvSpPr/>
                <p:nvPr/>
              </p:nvSpPr>
              <p:spPr>
                <a:xfrm>
                  <a:off x="15139354" y="5648789"/>
                  <a:ext cx="75927" cy="47802"/>
                </a:xfrm>
                <a:custGeom>
                  <a:avLst/>
                  <a:gdLst/>
                  <a:ahLst/>
                  <a:cxnLst/>
                  <a:rect l="l" t="t" r="r" b="b"/>
                  <a:pathLst>
                    <a:path w="75927" h="47802" extrusionOk="0">
                      <a:moveTo>
                        <a:pt x="75928" y="0"/>
                      </a:moveTo>
                      <a:lnTo>
                        <a:pt x="0"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25" name="Google Shape;225;p62"/>
              <p:cNvGrpSpPr/>
              <p:nvPr/>
            </p:nvGrpSpPr>
            <p:grpSpPr>
              <a:xfrm>
                <a:off x="15033715" y="5731207"/>
                <a:ext cx="212928" cy="69231"/>
                <a:chOff x="15033715" y="5731207"/>
                <a:chExt cx="212928" cy="69231"/>
              </a:xfrm>
            </p:grpSpPr>
            <p:sp>
              <p:nvSpPr>
                <p:cNvPr id="226" name="Google Shape;226;p62"/>
                <p:cNvSpPr/>
                <p:nvPr/>
              </p:nvSpPr>
              <p:spPr>
                <a:xfrm>
                  <a:off x="15033715" y="5731207"/>
                  <a:ext cx="105638" cy="69231"/>
                </a:xfrm>
                <a:custGeom>
                  <a:avLst/>
                  <a:gdLst/>
                  <a:ahLst/>
                  <a:cxnLst/>
                  <a:rect l="l" t="t" r="r" b="b"/>
                  <a:pathLst>
                    <a:path w="105638" h="69231" extrusionOk="0">
                      <a:moveTo>
                        <a:pt x="0" y="0"/>
                      </a:moveTo>
                      <a:lnTo>
                        <a:pt x="105639"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7" name="Google Shape;227;p62"/>
                <p:cNvSpPr/>
                <p:nvPr/>
              </p:nvSpPr>
              <p:spPr>
                <a:xfrm>
                  <a:off x="15139354" y="5731207"/>
                  <a:ext cx="107289" cy="69231"/>
                </a:xfrm>
                <a:custGeom>
                  <a:avLst/>
                  <a:gdLst/>
                  <a:ahLst/>
                  <a:cxnLst/>
                  <a:rect l="l" t="t" r="r" b="b"/>
                  <a:pathLst>
                    <a:path w="107289" h="69231" extrusionOk="0">
                      <a:moveTo>
                        <a:pt x="107290" y="0"/>
                      </a:moveTo>
                      <a:lnTo>
                        <a:pt x="0"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228" name="Google Shape;228;p62"/>
            <p:cNvSpPr/>
            <p:nvPr/>
          </p:nvSpPr>
          <p:spPr>
            <a:xfrm>
              <a:off x="15459571" y="5987620"/>
              <a:ext cx="212928" cy="332786"/>
            </a:xfrm>
            <a:custGeom>
              <a:avLst/>
              <a:gdLst/>
              <a:ahLst/>
              <a:cxnLst/>
              <a:rect l="l" t="t" r="r" b="b"/>
              <a:pathLst>
                <a:path w="212928" h="332786" extrusionOk="0">
                  <a:moveTo>
                    <a:pt x="118844" y="135899"/>
                  </a:moveTo>
                  <a:lnTo>
                    <a:pt x="176615" y="733"/>
                  </a:lnTo>
                  <a:cubicBezTo>
                    <a:pt x="176615" y="733"/>
                    <a:pt x="176615" y="-916"/>
                    <a:pt x="174965" y="733"/>
                  </a:cubicBezTo>
                  <a:cubicBezTo>
                    <a:pt x="146904" y="30403"/>
                    <a:pt x="0" y="196888"/>
                    <a:pt x="0" y="196888"/>
                  </a:cubicBezTo>
                  <a:lnTo>
                    <a:pt x="94085" y="196888"/>
                  </a:lnTo>
                  <a:lnTo>
                    <a:pt x="36314" y="332054"/>
                  </a:lnTo>
                  <a:cubicBezTo>
                    <a:pt x="36314" y="332054"/>
                    <a:pt x="36314" y="333703"/>
                    <a:pt x="37965" y="332054"/>
                  </a:cubicBezTo>
                  <a:cubicBezTo>
                    <a:pt x="66024" y="302383"/>
                    <a:pt x="212929" y="135899"/>
                    <a:pt x="212929" y="135899"/>
                  </a:cubicBezTo>
                  <a:lnTo>
                    <a:pt x="118844" y="13589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9" name="Google Shape;229;p62"/>
            <p:cNvSpPr/>
            <p:nvPr/>
          </p:nvSpPr>
          <p:spPr>
            <a:xfrm>
              <a:off x="14987498" y="6426818"/>
              <a:ext cx="307012" cy="306596"/>
            </a:xfrm>
            <a:custGeom>
              <a:avLst/>
              <a:gdLst/>
              <a:ahLst/>
              <a:cxnLst/>
              <a:rect l="l" t="t" r="r" b="b"/>
              <a:pathLst>
                <a:path w="307012" h="306596" extrusionOk="0">
                  <a:moveTo>
                    <a:pt x="307012" y="168133"/>
                  </a:moveTo>
                  <a:lnTo>
                    <a:pt x="307012" y="143408"/>
                  </a:lnTo>
                  <a:cubicBezTo>
                    <a:pt x="307012" y="140111"/>
                    <a:pt x="303712" y="136814"/>
                    <a:pt x="300410" y="136814"/>
                  </a:cubicBezTo>
                  <a:lnTo>
                    <a:pt x="269049" y="136814"/>
                  </a:lnTo>
                  <a:cubicBezTo>
                    <a:pt x="265747" y="117034"/>
                    <a:pt x="260795" y="102198"/>
                    <a:pt x="250892" y="89012"/>
                  </a:cubicBezTo>
                  <a:lnTo>
                    <a:pt x="272350" y="64286"/>
                  </a:lnTo>
                  <a:cubicBezTo>
                    <a:pt x="274000" y="60989"/>
                    <a:pt x="274000" y="57693"/>
                    <a:pt x="272350" y="56044"/>
                  </a:cubicBezTo>
                  <a:lnTo>
                    <a:pt x="254194" y="37912"/>
                  </a:lnTo>
                  <a:cubicBezTo>
                    <a:pt x="252542" y="36264"/>
                    <a:pt x="247591" y="34616"/>
                    <a:pt x="245941" y="37912"/>
                  </a:cubicBezTo>
                  <a:lnTo>
                    <a:pt x="221182" y="59341"/>
                  </a:lnTo>
                  <a:cubicBezTo>
                    <a:pt x="207976" y="49451"/>
                    <a:pt x="193121" y="42858"/>
                    <a:pt x="176615" y="39561"/>
                  </a:cubicBezTo>
                  <a:lnTo>
                    <a:pt x="176615" y="6593"/>
                  </a:lnTo>
                  <a:cubicBezTo>
                    <a:pt x="173314" y="3296"/>
                    <a:pt x="171663" y="0"/>
                    <a:pt x="168362" y="0"/>
                  </a:cubicBezTo>
                  <a:lnTo>
                    <a:pt x="143603" y="0"/>
                  </a:lnTo>
                  <a:cubicBezTo>
                    <a:pt x="140301" y="0"/>
                    <a:pt x="137000" y="3296"/>
                    <a:pt x="137000" y="6593"/>
                  </a:cubicBezTo>
                  <a:lnTo>
                    <a:pt x="137000" y="37912"/>
                  </a:lnTo>
                  <a:cubicBezTo>
                    <a:pt x="117193" y="41209"/>
                    <a:pt x="102338" y="46154"/>
                    <a:pt x="89133" y="56044"/>
                  </a:cubicBezTo>
                  <a:lnTo>
                    <a:pt x="64374" y="34616"/>
                  </a:lnTo>
                  <a:cubicBezTo>
                    <a:pt x="61073" y="32967"/>
                    <a:pt x="57771" y="32967"/>
                    <a:pt x="56121" y="34616"/>
                  </a:cubicBezTo>
                  <a:lnTo>
                    <a:pt x="37964" y="52747"/>
                  </a:lnTo>
                  <a:cubicBezTo>
                    <a:pt x="36314" y="54396"/>
                    <a:pt x="34662" y="59341"/>
                    <a:pt x="37964" y="60989"/>
                  </a:cubicBezTo>
                  <a:lnTo>
                    <a:pt x="59421" y="85715"/>
                  </a:lnTo>
                  <a:cubicBezTo>
                    <a:pt x="49518" y="98902"/>
                    <a:pt x="42915" y="113737"/>
                    <a:pt x="39615" y="130221"/>
                  </a:cubicBezTo>
                  <a:lnTo>
                    <a:pt x="6603" y="130221"/>
                  </a:lnTo>
                  <a:cubicBezTo>
                    <a:pt x="3301" y="133518"/>
                    <a:pt x="0" y="135166"/>
                    <a:pt x="0" y="138463"/>
                  </a:cubicBezTo>
                  <a:lnTo>
                    <a:pt x="0" y="163188"/>
                  </a:lnTo>
                  <a:cubicBezTo>
                    <a:pt x="0" y="166485"/>
                    <a:pt x="3301" y="169781"/>
                    <a:pt x="6603" y="169781"/>
                  </a:cubicBezTo>
                  <a:lnTo>
                    <a:pt x="37964" y="169781"/>
                  </a:lnTo>
                  <a:cubicBezTo>
                    <a:pt x="41265" y="189562"/>
                    <a:pt x="46217" y="204397"/>
                    <a:pt x="56121" y="217584"/>
                  </a:cubicBezTo>
                  <a:lnTo>
                    <a:pt x="34662" y="242309"/>
                  </a:lnTo>
                  <a:cubicBezTo>
                    <a:pt x="33012" y="245606"/>
                    <a:pt x="33012" y="248903"/>
                    <a:pt x="34662" y="250551"/>
                  </a:cubicBezTo>
                  <a:lnTo>
                    <a:pt x="52820" y="268683"/>
                  </a:lnTo>
                  <a:cubicBezTo>
                    <a:pt x="54470" y="270332"/>
                    <a:pt x="59421" y="271980"/>
                    <a:pt x="61073" y="268683"/>
                  </a:cubicBezTo>
                  <a:lnTo>
                    <a:pt x="85832" y="247255"/>
                  </a:lnTo>
                  <a:cubicBezTo>
                    <a:pt x="99036" y="257145"/>
                    <a:pt x="113892" y="263739"/>
                    <a:pt x="130398" y="267035"/>
                  </a:cubicBezTo>
                  <a:lnTo>
                    <a:pt x="130398" y="300002"/>
                  </a:lnTo>
                  <a:cubicBezTo>
                    <a:pt x="133699" y="303299"/>
                    <a:pt x="135350" y="306596"/>
                    <a:pt x="138651" y="306596"/>
                  </a:cubicBezTo>
                  <a:lnTo>
                    <a:pt x="163410" y="306596"/>
                  </a:lnTo>
                  <a:cubicBezTo>
                    <a:pt x="166711" y="306596"/>
                    <a:pt x="170012" y="303299"/>
                    <a:pt x="170012" y="300002"/>
                  </a:cubicBezTo>
                  <a:lnTo>
                    <a:pt x="170012" y="268683"/>
                  </a:lnTo>
                  <a:cubicBezTo>
                    <a:pt x="189820" y="265387"/>
                    <a:pt x="204676" y="260442"/>
                    <a:pt x="217880" y="250551"/>
                  </a:cubicBezTo>
                  <a:lnTo>
                    <a:pt x="242639" y="271980"/>
                  </a:lnTo>
                  <a:cubicBezTo>
                    <a:pt x="245941" y="273629"/>
                    <a:pt x="249241" y="273629"/>
                    <a:pt x="250892" y="271980"/>
                  </a:cubicBezTo>
                  <a:lnTo>
                    <a:pt x="269049" y="253848"/>
                  </a:lnTo>
                  <a:cubicBezTo>
                    <a:pt x="270700" y="252200"/>
                    <a:pt x="272350" y="247255"/>
                    <a:pt x="269049" y="245606"/>
                  </a:cubicBezTo>
                  <a:lnTo>
                    <a:pt x="247591" y="220881"/>
                  </a:lnTo>
                  <a:cubicBezTo>
                    <a:pt x="257494" y="207694"/>
                    <a:pt x="264097" y="192859"/>
                    <a:pt x="267398" y="176375"/>
                  </a:cubicBezTo>
                  <a:lnTo>
                    <a:pt x="300410" y="176375"/>
                  </a:lnTo>
                  <a:cubicBezTo>
                    <a:pt x="303712" y="173078"/>
                    <a:pt x="307012" y="171430"/>
                    <a:pt x="307012" y="168133"/>
                  </a:cubicBezTo>
                  <a:close/>
                  <a:moveTo>
                    <a:pt x="151856" y="222529"/>
                  </a:moveTo>
                  <a:cubicBezTo>
                    <a:pt x="112241" y="222529"/>
                    <a:pt x="80880" y="191211"/>
                    <a:pt x="80880" y="151649"/>
                  </a:cubicBezTo>
                  <a:cubicBezTo>
                    <a:pt x="80880" y="112089"/>
                    <a:pt x="112241" y="80770"/>
                    <a:pt x="151856" y="80770"/>
                  </a:cubicBezTo>
                  <a:cubicBezTo>
                    <a:pt x="191470" y="80770"/>
                    <a:pt x="222832" y="112089"/>
                    <a:pt x="222832" y="151649"/>
                  </a:cubicBezTo>
                  <a:cubicBezTo>
                    <a:pt x="222832" y="191211"/>
                    <a:pt x="191470" y="222529"/>
                    <a:pt x="151856" y="22252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230" name="Google Shape;230;p62"/>
            <p:cNvGrpSpPr/>
            <p:nvPr/>
          </p:nvGrpSpPr>
          <p:grpSpPr>
            <a:xfrm>
              <a:off x="14597956" y="5994946"/>
              <a:ext cx="226132" cy="329673"/>
              <a:chOff x="14597956" y="5994946"/>
              <a:chExt cx="226132" cy="329673"/>
            </a:xfrm>
          </p:grpSpPr>
          <p:sp>
            <p:nvSpPr>
              <p:cNvPr id="231" name="Google Shape;231;p62"/>
              <p:cNvSpPr/>
              <p:nvPr/>
            </p:nvSpPr>
            <p:spPr>
              <a:xfrm>
                <a:off x="14642521" y="5994946"/>
                <a:ext cx="138651" cy="138462"/>
              </a:xfrm>
              <a:custGeom>
                <a:avLst/>
                <a:gdLst/>
                <a:ahLst/>
                <a:cxnLst/>
                <a:rect l="l" t="t" r="r" b="b"/>
                <a:pathLst>
                  <a:path w="138651" h="138462" extrusionOk="0">
                    <a:moveTo>
                      <a:pt x="0" y="69232"/>
                    </a:moveTo>
                    <a:cubicBezTo>
                      <a:pt x="0" y="31319"/>
                      <a:pt x="31362" y="0"/>
                      <a:pt x="69326" y="0"/>
                    </a:cubicBezTo>
                    <a:cubicBezTo>
                      <a:pt x="107289" y="0"/>
                      <a:pt x="138651" y="31319"/>
                      <a:pt x="138651" y="69232"/>
                    </a:cubicBezTo>
                    <a:cubicBezTo>
                      <a:pt x="138651" y="107144"/>
                      <a:pt x="107289" y="138463"/>
                      <a:pt x="69326" y="138463"/>
                    </a:cubicBezTo>
                    <a:cubicBezTo>
                      <a:pt x="31362" y="138463"/>
                      <a:pt x="0" y="107144"/>
                      <a:pt x="0" y="69232"/>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2" name="Google Shape;232;p62"/>
              <p:cNvSpPr/>
              <p:nvPr/>
            </p:nvSpPr>
            <p:spPr>
              <a:xfrm>
                <a:off x="14597956" y="6169673"/>
                <a:ext cx="226132" cy="154946"/>
              </a:xfrm>
              <a:custGeom>
                <a:avLst/>
                <a:gdLst/>
                <a:ahLst/>
                <a:cxnLst/>
                <a:rect l="l" t="t" r="r" b="b"/>
                <a:pathLst>
                  <a:path w="226132" h="154946" extrusionOk="0">
                    <a:moveTo>
                      <a:pt x="226132" y="154946"/>
                    </a:moveTo>
                    <a:lnTo>
                      <a:pt x="0" y="154946"/>
                    </a:lnTo>
                    <a:lnTo>
                      <a:pt x="0" y="112089"/>
                    </a:lnTo>
                    <a:cubicBezTo>
                      <a:pt x="0" y="49451"/>
                      <a:pt x="51168" y="0"/>
                      <a:pt x="112241" y="0"/>
                    </a:cubicBezTo>
                    <a:lnTo>
                      <a:pt x="112241" y="0"/>
                    </a:lnTo>
                    <a:cubicBezTo>
                      <a:pt x="174964" y="0"/>
                      <a:pt x="224482" y="51099"/>
                      <a:pt x="224482" y="112089"/>
                    </a:cubicBezTo>
                    <a:lnTo>
                      <a:pt x="224482" y="154946"/>
                    </a:ln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233" name="Google Shape;233;p62"/>
            <p:cNvSpPr/>
            <p:nvPr/>
          </p:nvSpPr>
          <p:spPr>
            <a:xfrm>
              <a:off x="14748161" y="6360883"/>
              <a:ext cx="183216" cy="186265"/>
            </a:xfrm>
            <a:custGeom>
              <a:avLst/>
              <a:gdLst/>
              <a:ahLst/>
              <a:cxnLst/>
              <a:rect l="l" t="t" r="r" b="b"/>
              <a:pathLst>
                <a:path w="183216" h="186265" extrusionOk="0">
                  <a:moveTo>
                    <a:pt x="183217" y="186265"/>
                  </a:moveTo>
                  <a:cubicBezTo>
                    <a:pt x="103988" y="143408"/>
                    <a:pt x="39615" y="7912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4" name="Google Shape;234;p62"/>
            <p:cNvSpPr/>
            <p:nvPr/>
          </p:nvSpPr>
          <p:spPr>
            <a:xfrm>
              <a:off x="15340728" y="6319674"/>
              <a:ext cx="209626" cy="230771"/>
            </a:xfrm>
            <a:custGeom>
              <a:avLst/>
              <a:gdLst/>
              <a:ahLst/>
              <a:cxnLst/>
              <a:rect l="l" t="t" r="r" b="b"/>
              <a:pathLst>
                <a:path w="209626" h="230771" extrusionOk="0">
                  <a:moveTo>
                    <a:pt x="209626" y="0"/>
                  </a:moveTo>
                  <a:cubicBezTo>
                    <a:pt x="170012" y="100550"/>
                    <a:pt x="95735" y="182969"/>
                    <a:pt x="0" y="23077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5" name="Google Shape;235;p62"/>
            <p:cNvSpPr/>
            <p:nvPr/>
          </p:nvSpPr>
          <p:spPr>
            <a:xfrm>
              <a:off x="15294511" y="5747691"/>
              <a:ext cx="259145" cy="262090"/>
            </a:xfrm>
            <a:custGeom>
              <a:avLst/>
              <a:gdLst/>
              <a:ahLst/>
              <a:cxnLst/>
              <a:rect l="l" t="t" r="r" b="b"/>
              <a:pathLst>
                <a:path w="259145" h="262090" extrusionOk="0">
                  <a:moveTo>
                    <a:pt x="0" y="0"/>
                  </a:moveTo>
                  <a:cubicBezTo>
                    <a:pt x="120495" y="44506"/>
                    <a:pt x="216230" y="141760"/>
                    <a:pt x="259145" y="26209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6" name="Google Shape;236;p62"/>
            <p:cNvSpPr/>
            <p:nvPr/>
          </p:nvSpPr>
          <p:spPr>
            <a:xfrm>
              <a:off x="14748161" y="5747691"/>
              <a:ext cx="237687" cy="210991"/>
            </a:xfrm>
            <a:custGeom>
              <a:avLst/>
              <a:gdLst/>
              <a:ahLst/>
              <a:cxnLst/>
              <a:rect l="l" t="t" r="r" b="b"/>
              <a:pathLst>
                <a:path w="237687" h="210991" extrusionOk="0">
                  <a:moveTo>
                    <a:pt x="0" y="210991"/>
                  </a:moveTo>
                  <a:cubicBezTo>
                    <a:pt x="49518" y="113737"/>
                    <a:pt x="133699" y="37913"/>
                    <a:pt x="237688"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7" name="Google Shape;237;p62"/>
            <p:cNvSpPr/>
            <p:nvPr/>
          </p:nvSpPr>
          <p:spPr>
            <a:xfrm>
              <a:off x="14941282" y="5726262"/>
              <a:ext cx="46216" cy="64286"/>
            </a:xfrm>
            <a:custGeom>
              <a:avLst/>
              <a:gdLst/>
              <a:ahLst/>
              <a:cxnLst/>
              <a:rect l="l" t="t" r="r" b="b"/>
              <a:pathLst>
                <a:path w="46216" h="64286" extrusionOk="0">
                  <a:moveTo>
                    <a:pt x="0" y="0"/>
                  </a:moveTo>
                  <a:lnTo>
                    <a:pt x="46217" y="18132"/>
                  </a:lnTo>
                  <a:lnTo>
                    <a:pt x="29711" y="64286"/>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8" name="Google Shape;238;p62"/>
            <p:cNvSpPr/>
            <p:nvPr/>
          </p:nvSpPr>
          <p:spPr>
            <a:xfrm>
              <a:off x="15507439" y="5963627"/>
              <a:ext cx="64374" cy="46154"/>
            </a:xfrm>
            <a:custGeom>
              <a:avLst/>
              <a:gdLst/>
              <a:ahLst/>
              <a:cxnLst/>
              <a:rect l="l" t="t" r="r" b="b"/>
              <a:pathLst>
                <a:path w="64374" h="46154" extrusionOk="0">
                  <a:moveTo>
                    <a:pt x="64374" y="0"/>
                  </a:moveTo>
                  <a:lnTo>
                    <a:pt x="47868" y="46154"/>
                  </a:lnTo>
                  <a:lnTo>
                    <a:pt x="0" y="2967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9" name="Google Shape;239;p62"/>
            <p:cNvSpPr/>
            <p:nvPr/>
          </p:nvSpPr>
          <p:spPr>
            <a:xfrm>
              <a:off x="15342379" y="6504291"/>
              <a:ext cx="46216" cy="60989"/>
            </a:xfrm>
            <a:custGeom>
              <a:avLst/>
              <a:gdLst/>
              <a:ahLst/>
              <a:cxnLst/>
              <a:rect l="l" t="t" r="r" b="b"/>
              <a:pathLst>
                <a:path w="46216" h="60989" extrusionOk="0">
                  <a:moveTo>
                    <a:pt x="46217" y="60990"/>
                  </a:moveTo>
                  <a:lnTo>
                    <a:pt x="0" y="46155"/>
                  </a:lnTo>
                  <a:lnTo>
                    <a:pt x="13205"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40" name="Google Shape;240;p62"/>
            <p:cNvSpPr/>
            <p:nvPr/>
          </p:nvSpPr>
          <p:spPr>
            <a:xfrm>
              <a:off x="14733305" y="6359235"/>
              <a:ext cx="61072" cy="47802"/>
            </a:xfrm>
            <a:custGeom>
              <a:avLst/>
              <a:gdLst/>
              <a:ahLst/>
              <a:cxnLst/>
              <a:rect l="l" t="t" r="r" b="b"/>
              <a:pathLst>
                <a:path w="61072" h="47802" extrusionOk="0">
                  <a:moveTo>
                    <a:pt x="0" y="47803"/>
                  </a:moveTo>
                  <a:lnTo>
                    <a:pt x="13206" y="0"/>
                  </a:lnTo>
                  <a:lnTo>
                    <a:pt x="61073"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241" name="Google Shape;241;p62"/>
          <p:cNvPicPr preferRelativeResize="0"/>
          <p:nvPr/>
        </p:nvPicPr>
        <p:blipFill rotWithShape="1">
          <a:blip r:embed="rId9">
            <a:alphaModFix/>
          </a:blip>
          <a:srcRect/>
          <a:stretch/>
        </p:blipFill>
        <p:spPr>
          <a:xfrm>
            <a:off x="2626259" y="3949737"/>
            <a:ext cx="1275282" cy="1113015"/>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sp>
        <p:nvSpPr>
          <p:cNvPr id="242" name="Google Shape;242;p62"/>
          <p:cNvSpPr txBox="1"/>
          <p:nvPr/>
        </p:nvSpPr>
        <p:spPr>
          <a:xfrm>
            <a:off x="4466899" y="3196402"/>
            <a:ext cx="490856" cy="106307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3E</a:t>
            </a:r>
            <a:endParaRPr sz="1401" b="0" i="0" u="none" strike="noStrike" cap="none">
              <a:solidFill>
                <a:srgbClr val="000000"/>
              </a:solidFill>
              <a:latin typeface="Arial"/>
              <a:ea typeface="Arial"/>
              <a:cs typeface="Arial"/>
              <a:sym typeface="Arial"/>
            </a:endParaRPr>
          </a:p>
        </p:txBody>
      </p:sp>
      <p:cxnSp>
        <p:nvCxnSpPr>
          <p:cNvPr id="243" name="Google Shape;243;p62"/>
          <p:cNvCxnSpPr/>
          <p:nvPr/>
        </p:nvCxnSpPr>
        <p:spPr>
          <a:xfrm>
            <a:off x="4883824" y="3169452"/>
            <a:ext cx="0" cy="504000"/>
          </a:xfrm>
          <a:prstGeom prst="straightConnector1">
            <a:avLst/>
          </a:prstGeom>
          <a:noFill/>
          <a:ln w="19050" cap="flat" cmpd="sng">
            <a:solidFill>
              <a:schemeClr val="lt1"/>
            </a:solidFill>
            <a:prstDash val="solid"/>
            <a:round/>
            <a:headEnd type="none" w="sm" len="sm"/>
            <a:tailEnd type="none" w="sm" len="sm"/>
          </a:ln>
        </p:spPr>
      </p:cxnSp>
      <p:cxnSp>
        <p:nvCxnSpPr>
          <p:cNvPr id="244" name="Google Shape;244;p62"/>
          <p:cNvCxnSpPr/>
          <p:nvPr/>
        </p:nvCxnSpPr>
        <p:spPr>
          <a:xfrm>
            <a:off x="9782969" y="4286794"/>
            <a:ext cx="0" cy="504000"/>
          </a:xfrm>
          <a:prstGeom prst="straightConnector1">
            <a:avLst/>
          </a:prstGeom>
          <a:noFill/>
          <a:ln w="19050" cap="flat" cmpd="sng">
            <a:solidFill>
              <a:schemeClr val="lt1"/>
            </a:solidFill>
            <a:prstDash val="solid"/>
            <a:round/>
            <a:headEnd type="none" w="sm" len="sm"/>
            <a:tailEnd type="none" w="sm" len="sm"/>
          </a:ln>
        </p:spPr>
      </p:cxnSp>
      <p:sp>
        <p:nvSpPr>
          <p:cNvPr id="245" name="Google Shape;245;p62"/>
          <p:cNvSpPr txBox="1"/>
          <p:nvPr/>
        </p:nvSpPr>
        <p:spPr>
          <a:xfrm>
            <a:off x="4848097" y="3093797"/>
            <a:ext cx="1573141" cy="1063076"/>
          </a:xfrm>
          <a:prstGeom prst="rect">
            <a:avLst/>
          </a:prstGeom>
          <a:noFill/>
          <a:ln>
            <a:noFill/>
          </a:ln>
        </p:spPr>
        <p:txBody>
          <a:bodyPr spcFirstLastPara="1" wrap="square" lIns="91425" tIns="91425" rIns="91425" bIns="91425" anchor="t" anchorCtr="0">
            <a:noAutofit/>
          </a:bodyPr>
          <a:lstStyle/>
          <a:p>
            <a:pPr marL="0" marR="0" lvl="0" indent="0" algn="l" rtl="0">
              <a:lnSpc>
                <a:spcPct val="91000"/>
              </a:lnSpc>
              <a:spcBef>
                <a:spcPts val="0"/>
              </a:spcBef>
              <a:spcAft>
                <a:spcPts val="0"/>
              </a:spcAft>
              <a:buClr>
                <a:schemeClr val="dk2"/>
              </a:buClr>
              <a:buSzPts val="1800"/>
              <a:buFont typeface="Arial"/>
              <a:buNone/>
            </a:pPr>
            <a:r>
              <a:rPr lang="it" sz="1500" dirty="0">
                <a:solidFill>
                  <a:schemeClr val="lt1"/>
                </a:solidFill>
                <a:latin typeface="Calibri"/>
                <a:ea typeface="Calibri"/>
                <a:cs typeface="Calibri"/>
                <a:sym typeface="Calibri"/>
              </a:rPr>
              <a:t>Hållbara Affärsmodeller</a:t>
            </a:r>
            <a:endParaRPr sz="1500" dirty="0"/>
          </a:p>
        </p:txBody>
      </p:sp>
      <p:sp>
        <p:nvSpPr>
          <p:cNvPr id="246" name="Google Shape;246;p62"/>
          <p:cNvSpPr txBox="1"/>
          <p:nvPr/>
        </p:nvSpPr>
        <p:spPr>
          <a:xfrm>
            <a:off x="4860405" y="3577050"/>
            <a:ext cx="1049823" cy="443189"/>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dirty="0">
                <a:solidFill>
                  <a:schemeClr val="lt1"/>
                </a:solidFill>
                <a:latin typeface="Arial"/>
                <a:ea typeface="Arial"/>
                <a:cs typeface="Arial"/>
                <a:sym typeface="Arial"/>
              </a:rPr>
              <a:t>Sidan 40 </a:t>
            </a:r>
            <a:endParaRPr sz="1400" b="0" i="0" u="none" strike="noStrike" cap="none" dirty="0">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23"/>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2" name="Google Shape;542;p23"/>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3" name="Google Shape;543;p23"/>
          <p:cNvSpPr txBox="1">
            <a:spLocks noGrp="1"/>
          </p:cNvSpPr>
          <p:nvPr>
            <p:ph type="body" idx="1"/>
          </p:nvPr>
        </p:nvSpPr>
        <p:spPr>
          <a:xfrm>
            <a:off x="723900" y="1155958"/>
            <a:ext cx="7543800" cy="3248176"/>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Skapa en tydlig bild av dina idéer och hur de hänger ihop. Börja med en huvudidé och utveckla den i olika delar med nyckelord, bilder och färger för att väcka kreativitet och hitta nya lösningar. Det hjälper dig att förstå komplex information och upptäcka möjligheter för ditt ekoturismprojekt.</a:t>
            </a:r>
            <a:endParaRPr dirty="0"/>
          </a:p>
          <a:p>
            <a:pPr marL="0" lvl="0" indent="0" algn="l" rtl="0">
              <a:lnSpc>
                <a:spcPct val="100000"/>
              </a:lnSpc>
              <a:spcBef>
                <a:spcPts val="0"/>
              </a:spcBef>
              <a:spcAft>
                <a:spcPts val="0"/>
              </a:spcAft>
              <a:buSzPts val="1800"/>
              <a:buNone/>
            </a:pPr>
            <a:endParaRPr sz="1400" dirty="0"/>
          </a:p>
        </p:txBody>
      </p:sp>
      <p:sp>
        <p:nvSpPr>
          <p:cNvPr id="544" name="Google Shape;544;p23"/>
          <p:cNvSpPr txBox="1">
            <a:spLocks noGrp="1"/>
          </p:cNvSpPr>
          <p:nvPr>
            <p:ph type="body" idx="2"/>
          </p:nvPr>
        </p:nvSpPr>
        <p:spPr>
          <a:xfrm>
            <a:off x="1421644" y="359852"/>
            <a:ext cx="7228721"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dirty="0">
                <a:solidFill>
                  <a:srgbClr val="FF9933"/>
                </a:solidFill>
              </a:rPr>
              <a:t>Övning: </a:t>
            </a:r>
            <a:r>
              <a:rPr lang="it" sz="1600" b="0" dirty="0">
                <a:solidFill>
                  <a:srgbClr val="777777"/>
                </a:solidFill>
              </a:rPr>
              <a:t>Tankekartor</a:t>
            </a:r>
            <a:endParaRPr dirty="0"/>
          </a:p>
        </p:txBody>
      </p:sp>
      <p:sp>
        <p:nvSpPr>
          <p:cNvPr id="545" name="Google Shape;545;p23"/>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46" name="Google Shape;546;p23"/>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7" name="Google Shape;547;p2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20</a:t>
            </a:fld>
            <a:endParaRPr/>
          </a:p>
        </p:txBody>
      </p:sp>
      <p:grpSp>
        <p:nvGrpSpPr>
          <p:cNvPr id="548" name="Google Shape;548;p23"/>
          <p:cNvGrpSpPr/>
          <p:nvPr/>
        </p:nvGrpSpPr>
        <p:grpSpPr>
          <a:xfrm>
            <a:off x="294470" y="278971"/>
            <a:ext cx="819230" cy="809886"/>
            <a:chOff x="3987863" y="749845"/>
            <a:chExt cx="1138917" cy="1002207"/>
          </a:xfrm>
        </p:grpSpPr>
        <p:grpSp>
          <p:nvGrpSpPr>
            <p:cNvPr id="549" name="Google Shape;549;p23"/>
            <p:cNvGrpSpPr/>
            <p:nvPr/>
          </p:nvGrpSpPr>
          <p:grpSpPr>
            <a:xfrm>
              <a:off x="4384008" y="972375"/>
              <a:ext cx="346627" cy="558795"/>
              <a:chOff x="4384008" y="972375"/>
              <a:chExt cx="346627" cy="558795"/>
            </a:xfrm>
          </p:grpSpPr>
          <p:sp>
            <p:nvSpPr>
              <p:cNvPr id="550" name="Google Shape;550;p23"/>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1" name="Google Shape;551;p23"/>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2" name="Google Shape;552;p23"/>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3" name="Google Shape;553;p23"/>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54" name="Google Shape;554;p23"/>
            <p:cNvGrpSpPr/>
            <p:nvPr/>
          </p:nvGrpSpPr>
          <p:grpSpPr>
            <a:xfrm>
              <a:off x="3987863" y="749845"/>
              <a:ext cx="1138917" cy="1002207"/>
              <a:chOff x="3987863" y="749845"/>
              <a:chExt cx="1138917" cy="1002207"/>
            </a:xfrm>
          </p:grpSpPr>
          <p:sp>
            <p:nvSpPr>
              <p:cNvPr id="555" name="Google Shape;555;p23"/>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6" name="Google Shape;556;p23"/>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7" name="Google Shape;557;p23"/>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8" name="Google Shape;558;p23"/>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559" name="Google Shape;559;p23"/>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E.20</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24"/>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65" name="Google Shape;565;p2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66" name="Google Shape;566;p2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67" name="Google Shape;567;p24"/>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Arbetsblad: </a:t>
            </a:r>
            <a:r>
              <a:rPr lang="it" sz="2000" b="0">
                <a:solidFill>
                  <a:srgbClr val="777777"/>
                </a:solidFill>
              </a:rPr>
              <a:t>Förståelse för intressenter</a:t>
            </a:r>
            <a:endParaRPr sz="2000" b="0">
              <a:solidFill>
                <a:srgbClr val="777777"/>
              </a:solidFill>
            </a:endParaRPr>
          </a:p>
        </p:txBody>
      </p:sp>
      <p:sp>
        <p:nvSpPr>
          <p:cNvPr id="568" name="Google Shape;568;p24"/>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69" name="Google Shape;569;p2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21</a:t>
            </a:fld>
            <a:endParaRPr/>
          </a:p>
        </p:txBody>
      </p:sp>
      <p:sp>
        <p:nvSpPr>
          <p:cNvPr id="570" name="Google Shape;570;p24"/>
          <p:cNvSpPr/>
          <p:nvPr/>
        </p:nvSpPr>
        <p:spPr>
          <a:xfrm>
            <a:off x="2" y="4143739"/>
            <a:ext cx="9144000" cy="999764"/>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71" name="Google Shape;571;p24"/>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W.20</a:t>
            </a:r>
            <a:endParaRPr sz="1401" b="0" i="0" u="none" strike="noStrike" cap="none">
              <a:solidFill>
                <a:srgbClr val="000000"/>
              </a:solidFill>
              <a:latin typeface="Arial"/>
              <a:ea typeface="Arial"/>
              <a:cs typeface="Arial"/>
              <a:sym typeface="Arial"/>
            </a:endParaRPr>
          </a:p>
        </p:txBody>
      </p:sp>
      <p:grpSp>
        <p:nvGrpSpPr>
          <p:cNvPr id="572" name="Google Shape;572;p24"/>
          <p:cNvGrpSpPr/>
          <p:nvPr/>
        </p:nvGrpSpPr>
        <p:grpSpPr>
          <a:xfrm>
            <a:off x="318020" y="253388"/>
            <a:ext cx="692809" cy="808420"/>
            <a:chOff x="2307546" y="2307551"/>
            <a:chExt cx="929291" cy="1082976"/>
          </a:xfrm>
        </p:grpSpPr>
        <p:grpSp>
          <p:nvGrpSpPr>
            <p:cNvPr id="573" name="Google Shape;573;p24"/>
            <p:cNvGrpSpPr/>
            <p:nvPr/>
          </p:nvGrpSpPr>
          <p:grpSpPr>
            <a:xfrm>
              <a:off x="2536980" y="2723928"/>
              <a:ext cx="470423" cy="276595"/>
              <a:chOff x="2536980" y="2723928"/>
              <a:chExt cx="470423" cy="276595"/>
            </a:xfrm>
          </p:grpSpPr>
          <p:sp>
            <p:nvSpPr>
              <p:cNvPr id="574" name="Google Shape;574;p24"/>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75" name="Google Shape;575;p24"/>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576" name="Google Shape;576;p24"/>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77" name="Google Shape;577;p24"/>
            <p:cNvGrpSpPr/>
            <p:nvPr/>
          </p:nvGrpSpPr>
          <p:grpSpPr>
            <a:xfrm>
              <a:off x="2307546" y="2307551"/>
              <a:ext cx="929291" cy="1082976"/>
              <a:chOff x="2307546" y="2307551"/>
              <a:chExt cx="929291" cy="1082976"/>
            </a:xfrm>
          </p:grpSpPr>
          <p:sp>
            <p:nvSpPr>
              <p:cNvPr id="578" name="Google Shape;578;p24"/>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79" name="Google Shape;579;p24"/>
              <p:cNvGrpSpPr/>
              <p:nvPr/>
            </p:nvGrpSpPr>
            <p:grpSpPr>
              <a:xfrm>
                <a:off x="2362016" y="2746017"/>
                <a:ext cx="820351" cy="644510"/>
                <a:chOff x="2362016" y="2746017"/>
                <a:chExt cx="820351" cy="644510"/>
              </a:xfrm>
            </p:grpSpPr>
            <p:grpSp>
              <p:nvGrpSpPr>
                <p:cNvPr id="580" name="Google Shape;580;p24"/>
                <p:cNvGrpSpPr/>
                <p:nvPr/>
              </p:nvGrpSpPr>
              <p:grpSpPr>
                <a:xfrm>
                  <a:off x="2810981" y="2747665"/>
                  <a:ext cx="371386" cy="642862"/>
                  <a:chOff x="2810981" y="2747665"/>
                  <a:chExt cx="371386" cy="642862"/>
                </a:xfrm>
              </p:grpSpPr>
              <p:sp>
                <p:nvSpPr>
                  <p:cNvPr id="581" name="Google Shape;581;p24"/>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2" name="Google Shape;582;p24"/>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3" name="Google Shape;583;p24"/>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84" name="Google Shape;584;p24"/>
                <p:cNvGrpSpPr/>
                <p:nvPr/>
              </p:nvGrpSpPr>
              <p:grpSpPr>
                <a:xfrm>
                  <a:off x="2362016" y="2746017"/>
                  <a:ext cx="369735" cy="644510"/>
                  <a:chOff x="2362016" y="2746017"/>
                  <a:chExt cx="369735" cy="644510"/>
                </a:xfrm>
              </p:grpSpPr>
              <p:sp>
                <p:nvSpPr>
                  <p:cNvPr id="585" name="Google Shape;585;p24"/>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6" name="Google Shape;586;p24"/>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7" name="Google Shape;587;p24"/>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588" name="Google Shape;588;p24"/>
          <p:cNvGraphicFramePr/>
          <p:nvPr/>
        </p:nvGraphicFramePr>
        <p:xfrm>
          <a:off x="381434" y="1187271"/>
          <a:ext cx="8381125" cy="2907335"/>
        </p:xfrm>
        <a:graphic>
          <a:graphicData uri="http://schemas.openxmlformats.org/drawingml/2006/table">
            <a:tbl>
              <a:tblPr>
                <a:noFill/>
                <a:tableStyleId>{A9A82C2F-A0DA-4FF5-9587-0E09E2EB120C}</a:tableStyleId>
              </a:tblPr>
              <a:tblGrid>
                <a:gridCol w="1231700">
                  <a:extLst>
                    <a:ext uri="{9D8B030D-6E8A-4147-A177-3AD203B41FA5}">
                      <a16:colId xmlns:a16="http://schemas.microsoft.com/office/drawing/2014/main" val="20000"/>
                    </a:ext>
                  </a:extLst>
                </a:gridCol>
                <a:gridCol w="2941600">
                  <a:extLst>
                    <a:ext uri="{9D8B030D-6E8A-4147-A177-3AD203B41FA5}">
                      <a16:colId xmlns:a16="http://schemas.microsoft.com/office/drawing/2014/main" val="20001"/>
                    </a:ext>
                  </a:extLst>
                </a:gridCol>
                <a:gridCol w="4207825">
                  <a:extLst>
                    <a:ext uri="{9D8B030D-6E8A-4147-A177-3AD203B41FA5}">
                      <a16:colId xmlns:a16="http://schemas.microsoft.com/office/drawing/2014/main" val="20002"/>
                    </a:ext>
                  </a:extLst>
                </a:gridCol>
              </a:tblGrid>
              <a:tr h="499625">
                <a:tc>
                  <a:txBody>
                    <a:bodyPr/>
                    <a:lstStyle/>
                    <a:p>
                      <a:pPr marL="0" marR="0" lvl="0" indent="0" algn="l" rtl="0">
                        <a:lnSpc>
                          <a:spcPct val="100000"/>
                        </a:lnSpc>
                        <a:spcBef>
                          <a:spcPts val="0"/>
                        </a:spcBef>
                        <a:spcAft>
                          <a:spcPts val="0"/>
                        </a:spcAft>
                        <a:buClr>
                          <a:srgbClr val="000000"/>
                        </a:buClr>
                        <a:buSzPts val="1400"/>
                        <a:buFont typeface="Arial"/>
                        <a:buNone/>
                      </a:pPr>
                      <a:r>
                        <a:rPr lang="it" sz="1600" b="1" u="none" strike="noStrike" cap="none">
                          <a:solidFill>
                            <a:schemeClr val="lt1"/>
                          </a:solidFill>
                          <a:latin typeface="Calibri"/>
                          <a:ea typeface="Calibri"/>
                          <a:cs typeface="Calibri"/>
                          <a:sym typeface="Calibri"/>
                        </a:rPr>
                        <a:t>Intressent </a:t>
                      </a: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it" sz="1200" b="1" u="none" strike="noStrike" cap="none">
                          <a:solidFill>
                            <a:srgbClr val="6D6E71"/>
                          </a:solidFill>
                          <a:latin typeface="Calibri"/>
                          <a:ea typeface="Calibri"/>
                          <a:cs typeface="Calibri"/>
                          <a:sym typeface="Calibri"/>
                        </a:rPr>
                        <a:t>Bekymmer, behov, förväntningar och önskningar </a:t>
                      </a:r>
                      <a:endParaRPr sz="1200" b="1"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158750" marR="0" lvl="0" indent="0" algn="l" rtl="0">
                        <a:lnSpc>
                          <a:spcPct val="100000"/>
                        </a:lnSpc>
                        <a:spcBef>
                          <a:spcPts val="0"/>
                        </a:spcBef>
                        <a:spcAft>
                          <a:spcPts val="0"/>
                        </a:spcAft>
                        <a:buClr>
                          <a:srgbClr val="97C679"/>
                        </a:buClr>
                        <a:buSzPts val="1100"/>
                        <a:buFont typeface="Arial"/>
                        <a:buNone/>
                      </a:pPr>
                      <a:r>
                        <a:rPr lang="it" sz="1100" b="1" u="none" strike="noStrike" cap="none">
                          <a:solidFill>
                            <a:srgbClr val="6D6E71"/>
                          </a:solidFill>
                          <a:latin typeface="Calibri"/>
                          <a:ea typeface="Calibri"/>
                          <a:cs typeface="Calibri"/>
                          <a:sym typeface="Calibri"/>
                        </a:rPr>
                        <a:t>Bedömning </a:t>
                      </a:r>
                      <a:r>
                        <a:rPr lang="it" sz="1100" b="0" u="none" strike="noStrike" cap="none">
                          <a:solidFill>
                            <a:srgbClr val="6D6E71"/>
                          </a:solidFill>
                          <a:latin typeface="Calibri"/>
                          <a:ea typeface="Calibri"/>
                          <a:cs typeface="Calibri"/>
                          <a:sym typeface="Calibri"/>
                        </a:rPr>
                        <a:t>av</a:t>
                      </a:r>
                      <a:r>
                        <a:rPr lang="it" sz="1100" b="1" u="none" strike="noStrike" cap="none">
                          <a:solidFill>
                            <a:srgbClr val="6D6E71"/>
                          </a:solidFill>
                          <a:latin typeface="Calibri"/>
                          <a:ea typeface="Calibri"/>
                          <a:cs typeface="Calibri"/>
                          <a:sym typeface="Calibri"/>
                        </a:rPr>
                        <a:t> påverkan</a:t>
                      </a:r>
                      <a:r>
                        <a:rPr lang="it" sz="1100" b="0" u="none" strike="noStrike" cap="none">
                          <a:solidFill>
                            <a:srgbClr val="6D6E71"/>
                          </a:solidFill>
                          <a:latin typeface="Calibri"/>
                          <a:ea typeface="Calibri"/>
                          <a:cs typeface="Calibri"/>
                          <a:sym typeface="Calibri"/>
                        </a:rPr>
                        <a:t>: hur varje intressents verksamhet påverkar människors välbefinnande, miljöskydd och rättvis fördelning</a:t>
                      </a:r>
                      <a:endParaRPr sz="1100" b="1"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0"/>
                  </a:ext>
                </a:extLst>
              </a:tr>
              <a:tr h="590175">
                <a:tc>
                  <a:txBody>
                    <a:bodyPr/>
                    <a:lstStyle/>
                    <a:p>
                      <a:pPr marL="0" marR="0" lvl="0" indent="0" algn="l" rtl="0">
                        <a:lnSpc>
                          <a:spcPct val="100000"/>
                        </a:lnSpc>
                        <a:spcBef>
                          <a:spcPts val="0"/>
                        </a:spcBef>
                        <a:spcAft>
                          <a:spcPts val="0"/>
                        </a:spcAft>
                        <a:buClr>
                          <a:srgbClr val="000000"/>
                        </a:buClr>
                        <a:buSzPts val="1400"/>
                        <a:buFont typeface="Arial"/>
                        <a:buNone/>
                      </a:pPr>
                      <a:r>
                        <a:rPr lang="it" sz="1600" b="1" u="none" strike="noStrike" cap="none">
                          <a:solidFill>
                            <a:schemeClr val="lt1"/>
                          </a:solidFill>
                          <a:latin typeface="Calibri"/>
                          <a:ea typeface="Calibri"/>
                          <a:cs typeface="Calibri"/>
                          <a:sym typeface="Calibri"/>
                        </a:rPr>
                        <a:t> </a:t>
                      </a: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1"/>
                  </a:ext>
                </a:extLst>
              </a:tr>
              <a:tr h="553925">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2"/>
                  </a:ext>
                </a:extLst>
              </a:tr>
              <a:tr h="597375">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3"/>
                  </a:ext>
                </a:extLst>
              </a:tr>
              <a:tr h="617250">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2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4" name="Google Shape;594;p2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5" name="Google Shape;595;p25"/>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596" name="Google Shape;596;p25"/>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597" name="Google Shape;597;p25"/>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8" name="Google Shape;598;p2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22</a:t>
            </a:fld>
            <a:endParaRPr/>
          </a:p>
        </p:txBody>
      </p:sp>
      <p:sp>
        <p:nvSpPr>
          <p:cNvPr id="599" name="Google Shape;599;p25"/>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600" name="Google Shape;600;p25"/>
          <p:cNvGrpSpPr/>
          <p:nvPr/>
        </p:nvGrpSpPr>
        <p:grpSpPr>
          <a:xfrm>
            <a:off x="383892" y="298768"/>
            <a:ext cx="794914" cy="804197"/>
            <a:chOff x="2932901" y="1728093"/>
            <a:chExt cx="1458439" cy="1475473"/>
          </a:xfrm>
        </p:grpSpPr>
        <p:sp>
          <p:nvSpPr>
            <p:cNvPr id="601" name="Google Shape;601;p25"/>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2" name="Google Shape;602;p25"/>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3" name="Google Shape;603;p25"/>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4" name="Google Shape;604;p25"/>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5" name="Google Shape;605;p25"/>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6" name="Google Shape;606;p25"/>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7" name="Google Shape;607;p25"/>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8" name="Google Shape;608;p25"/>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9" name="Google Shape;609;p25"/>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0" name="Google Shape;610;p25"/>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1" name="Google Shape;611;p25"/>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2" name="Google Shape;612;p25"/>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3" name="Google Shape;613;p25"/>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4" name="Google Shape;614;p25"/>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5" name="Google Shape;615;p25"/>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6" name="Google Shape;616;p25"/>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7" name="Google Shape;617;p25"/>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8" name="Google Shape;618;p25"/>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9" name="Google Shape;619;p25"/>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0" name="Google Shape;620;p25"/>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1" name="Google Shape;621;p25"/>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2" name="Google Shape;622;p25"/>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3" name="Google Shape;623;p25"/>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4" name="Google Shape;624;p25"/>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5" name="Google Shape;625;p25"/>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6" name="Google Shape;626;p25"/>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7" name="Google Shape;627;p25"/>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26"/>
          <p:cNvSpPr/>
          <p:nvPr/>
        </p:nvSpPr>
        <p:spPr>
          <a:xfrm>
            <a:off x="2" y="7212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79A23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633" name="Google Shape;633;p26"/>
          <p:cNvSpPr/>
          <p:nvPr/>
        </p:nvSpPr>
        <p:spPr>
          <a:xfrm flipH="1">
            <a:off x="5141402" y="-131940"/>
            <a:ext cx="4183022" cy="4183024"/>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634" name="Google Shape;634;p26"/>
          <p:cNvSpPr txBox="1"/>
          <p:nvPr/>
        </p:nvSpPr>
        <p:spPr>
          <a:xfrm>
            <a:off x="1323229" y="1206461"/>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Syftet</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635" name="Google Shape;635;p26"/>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3C</a:t>
            </a:r>
            <a:endParaRPr sz="1401" b="0" i="0" u="none" strike="noStrike" cap="none">
              <a:solidFill>
                <a:srgbClr val="000000"/>
              </a:solidFill>
              <a:latin typeface="Arial"/>
              <a:ea typeface="Arial"/>
              <a:cs typeface="Arial"/>
              <a:sym typeface="Arial"/>
            </a:endParaRPr>
          </a:p>
        </p:txBody>
      </p:sp>
      <p:cxnSp>
        <p:nvCxnSpPr>
          <p:cNvPr id="636" name="Google Shape;636;p26"/>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637" name="Google Shape;637;p26"/>
          <p:cNvSpPr/>
          <p:nvPr/>
        </p:nvSpPr>
        <p:spPr>
          <a:xfrm>
            <a:off x="4864100" y="-461273"/>
            <a:ext cx="4764258" cy="4764258"/>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638" name="Google Shape;638;p26"/>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23</a:t>
            </a:fld>
            <a:endParaRPr sz="1600" b="0" i="0" u="none" strike="noStrike" cap="none">
              <a:solidFill>
                <a:srgbClr val="8AC03B"/>
              </a:solidFill>
              <a:latin typeface="Calibri"/>
              <a:ea typeface="Calibri"/>
              <a:cs typeface="Calibri"/>
              <a:sym typeface="Calibri"/>
            </a:endParaRPr>
          </a:p>
        </p:txBody>
      </p:sp>
      <p:grpSp>
        <p:nvGrpSpPr>
          <p:cNvPr id="639" name="Google Shape;639;p26"/>
          <p:cNvGrpSpPr/>
          <p:nvPr/>
        </p:nvGrpSpPr>
        <p:grpSpPr>
          <a:xfrm>
            <a:off x="286440" y="3079787"/>
            <a:ext cx="1792119" cy="1883262"/>
            <a:chOff x="14597956" y="5536700"/>
            <a:chExt cx="1074543" cy="1196714"/>
          </a:xfrm>
        </p:grpSpPr>
        <p:grpSp>
          <p:nvGrpSpPr>
            <p:cNvPr id="640" name="Google Shape;640;p26"/>
            <p:cNvGrpSpPr/>
            <p:nvPr/>
          </p:nvGrpSpPr>
          <p:grpSpPr>
            <a:xfrm>
              <a:off x="14937980" y="5958682"/>
              <a:ext cx="402748" cy="402201"/>
              <a:chOff x="14937980" y="5958682"/>
              <a:chExt cx="402748" cy="402201"/>
            </a:xfrm>
          </p:grpSpPr>
          <p:sp>
            <p:nvSpPr>
              <p:cNvPr id="641" name="Google Shape;641;p26"/>
              <p:cNvSpPr/>
              <p:nvPr/>
            </p:nvSpPr>
            <p:spPr>
              <a:xfrm>
                <a:off x="14937980" y="5958682"/>
                <a:ext cx="402748" cy="402201"/>
              </a:xfrm>
              <a:custGeom>
                <a:avLst/>
                <a:gdLst/>
                <a:ahLst/>
                <a:cxnLst/>
                <a:rect l="l" t="t" r="r" b="b"/>
                <a:pathLst>
                  <a:path w="402748" h="402201" extrusionOk="0">
                    <a:moveTo>
                      <a:pt x="402748" y="201100"/>
                    </a:moveTo>
                    <a:cubicBezTo>
                      <a:pt x="402748" y="311541"/>
                      <a:pt x="311965" y="402201"/>
                      <a:pt x="201374" y="402201"/>
                    </a:cubicBezTo>
                    <a:cubicBezTo>
                      <a:pt x="90783" y="402201"/>
                      <a:pt x="0" y="311541"/>
                      <a:pt x="0" y="201100"/>
                    </a:cubicBezTo>
                    <a:cubicBezTo>
                      <a:pt x="0" y="90660"/>
                      <a:pt x="90783" y="0"/>
                      <a:pt x="201374" y="0"/>
                    </a:cubicBezTo>
                    <a:cubicBezTo>
                      <a:pt x="311965" y="0"/>
                      <a:pt x="402748" y="90660"/>
                      <a:pt x="402748"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2" name="Google Shape;642;p26"/>
              <p:cNvSpPr/>
              <p:nvPr/>
            </p:nvSpPr>
            <p:spPr>
              <a:xfrm>
                <a:off x="15038667" y="5958682"/>
                <a:ext cx="201374" cy="402201"/>
              </a:xfrm>
              <a:custGeom>
                <a:avLst/>
                <a:gdLst/>
                <a:ahLst/>
                <a:cxnLst/>
                <a:rect l="l" t="t" r="r" b="b"/>
                <a:pathLst>
                  <a:path w="201374" h="402201" extrusionOk="0">
                    <a:moveTo>
                      <a:pt x="201374" y="201100"/>
                    </a:moveTo>
                    <a:cubicBezTo>
                      <a:pt x="201374" y="311541"/>
                      <a:pt x="156808" y="402201"/>
                      <a:pt x="100688" y="402201"/>
                    </a:cubicBezTo>
                    <a:cubicBezTo>
                      <a:pt x="44567" y="402201"/>
                      <a:pt x="0" y="311541"/>
                      <a:pt x="0" y="201100"/>
                    </a:cubicBezTo>
                    <a:cubicBezTo>
                      <a:pt x="0" y="90660"/>
                      <a:pt x="44567" y="0"/>
                      <a:pt x="100688" y="0"/>
                    </a:cubicBezTo>
                    <a:cubicBezTo>
                      <a:pt x="156808" y="0"/>
                      <a:pt x="201374" y="90660"/>
                      <a:pt x="201374"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3" name="Google Shape;643;p26"/>
              <p:cNvSpPr/>
              <p:nvPr/>
            </p:nvSpPr>
            <p:spPr>
              <a:xfrm>
                <a:off x="14989149" y="6024617"/>
                <a:ext cx="300410" cy="32967"/>
              </a:xfrm>
              <a:custGeom>
                <a:avLst/>
                <a:gdLst/>
                <a:ahLst/>
                <a:cxnLst/>
                <a:rect l="l" t="t" r="r" b="b"/>
                <a:pathLst>
                  <a:path w="300410" h="32967" extrusionOk="0">
                    <a:moveTo>
                      <a:pt x="300410" y="0"/>
                    </a:moveTo>
                    <a:cubicBezTo>
                      <a:pt x="264097" y="19780"/>
                      <a:pt x="209627" y="32967"/>
                      <a:pt x="150206" y="32967"/>
                    </a:cubicBezTo>
                    <a:cubicBezTo>
                      <a:pt x="90783" y="32967"/>
                      <a:pt x="36314" y="19780"/>
                      <a:pt x="0" y="0"/>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4" name="Google Shape;644;p26"/>
              <p:cNvSpPr/>
              <p:nvPr/>
            </p:nvSpPr>
            <p:spPr>
              <a:xfrm>
                <a:off x="14989149" y="6260333"/>
                <a:ext cx="300410" cy="32967"/>
              </a:xfrm>
              <a:custGeom>
                <a:avLst/>
                <a:gdLst/>
                <a:ahLst/>
                <a:cxnLst/>
                <a:rect l="l" t="t" r="r" b="b"/>
                <a:pathLst>
                  <a:path w="300410" h="32967" extrusionOk="0">
                    <a:moveTo>
                      <a:pt x="0" y="32967"/>
                    </a:moveTo>
                    <a:cubicBezTo>
                      <a:pt x="36314" y="13187"/>
                      <a:pt x="90783" y="0"/>
                      <a:pt x="150206" y="0"/>
                    </a:cubicBezTo>
                    <a:cubicBezTo>
                      <a:pt x="209627" y="0"/>
                      <a:pt x="264097" y="13187"/>
                      <a:pt x="300410" y="32967"/>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5" name="Google Shape;645;p26"/>
              <p:cNvSpPr/>
              <p:nvPr/>
            </p:nvSpPr>
            <p:spPr>
              <a:xfrm>
                <a:off x="14937980" y="6159782"/>
                <a:ext cx="402747" cy="16483"/>
              </a:xfrm>
              <a:custGeom>
                <a:avLst/>
                <a:gdLst/>
                <a:ahLst/>
                <a:cxnLst/>
                <a:rect l="l" t="t" r="r" b="b"/>
                <a:pathLst>
                  <a:path w="402747" h="16483" extrusionOk="0">
                    <a:moveTo>
                      <a:pt x="0" y="0"/>
                    </a:moveTo>
                    <a:lnTo>
                      <a:pt x="402748" y="0"/>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6" name="Google Shape;646;p26"/>
              <p:cNvSpPr/>
              <p:nvPr/>
            </p:nvSpPr>
            <p:spPr>
              <a:xfrm>
                <a:off x="15139354" y="5958682"/>
                <a:ext cx="16506" cy="402201"/>
              </a:xfrm>
              <a:custGeom>
                <a:avLst/>
                <a:gdLst/>
                <a:ahLst/>
                <a:cxnLst/>
                <a:rect l="l" t="t" r="r" b="b"/>
                <a:pathLst>
                  <a:path w="16506" h="402201" extrusionOk="0">
                    <a:moveTo>
                      <a:pt x="0" y="0"/>
                    </a:moveTo>
                    <a:lnTo>
                      <a:pt x="0" y="402201"/>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47" name="Google Shape;647;p26"/>
            <p:cNvGrpSpPr/>
            <p:nvPr/>
          </p:nvGrpSpPr>
          <p:grpSpPr>
            <a:xfrm>
              <a:off x="15031979" y="5536700"/>
              <a:ext cx="217988" cy="375827"/>
              <a:chOff x="15031979" y="5536700"/>
              <a:chExt cx="217988" cy="375827"/>
            </a:xfrm>
          </p:grpSpPr>
          <p:grpSp>
            <p:nvGrpSpPr>
              <p:cNvPr id="648" name="Google Shape;648;p26"/>
              <p:cNvGrpSpPr/>
              <p:nvPr/>
            </p:nvGrpSpPr>
            <p:grpSpPr>
              <a:xfrm>
                <a:off x="15031979" y="5536700"/>
                <a:ext cx="217988" cy="375827"/>
                <a:chOff x="15031979" y="5536700"/>
                <a:chExt cx="217988" cy="375827"/>
              </a:xfrm>
            </p:grpSpPr>
            <p:sp>
              <p:nvSpPr>
                <p:cNvPr id="649" name="Google Shape;649;p26"/>
                <p:cNvSpPr/>
                <p:nvPr/>
              </p:nvSpPr>
              <p:spPr>
                <a:xfrm>
                  <a:off x="15031979" y="5536700"/>
                  <a:ext cx="217988" cy="334618"/>
                </a:xfrm>
                <a:custGeom>
                  <a:avLst/>
                  <a:gdLst/>
                  <a:ahLst/>
                  <a:cxnLst/>
                  <a:rect l="l" t="t" r="r" b="b"/>
                  <a:pathLst>
                    <a:path w="217988" h="334618" extrusionOk="0">
                      <a:moveTo>
                        <a:pt x="217966" y="225826"/>
                      </a:moveTo>
                      <a:cubicBezTo>
                        <a:pt x="219617" y="140111"/>
                        <a:pt x="127183" y="19780"/>
                        <a:pt x="109026" y="0"/>
                      </a:cubicBezTo>
                      <a:cubicBezTo>
                        <a:pt x="89218" y="18132"/>
                        <a:pt x="-3215" y="140111"/>
                        <a:pt x="86" y="225826"/>
                      </a:cubicBezTo>
                      <a:lnTo>
                        <a:pt x="86" y="225826"/>
                      </a:lnTo>
                      <a:cubicBezTo>
                        <a:pt x="86" y="286816"/>
                        <a:pt x="49604" y="334618"/>
                        <a:pt x="109026" y="334618"/>
                      </a:cubicBezTo>
                      <a:cubicBezTo>
                        <a:pt x="168448" y="334618"/>
                        <a:pt x="217966" y="285167"/>
                        <a:pt x="217966" y="225826"/>
                      </a:cubicBezTo>
                      <a:cubicBezTo>
                        <a:pt x="217966" y="166485"/>
                        <a:pt x="217966" y="225826"/>
                        <a:pt x="217966" y="22582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0" name="Google Shape;650;p26"/>
                <p:cNvSpPr/>
                <p:nvPr/>
              </p:nvSpPr>
              <p:spPr>
                <a:xfrm>
                  <a:off x="15139354" y="5536700"/>
                  <a:ext cx="16506" cy="375827"/>
                </a:xfrm>
                <a:custGeom>
                  <a:avLst/>
                  <a:gdLst/>
                  <a:ahLst/>
                  <a:cxnLst/>
                  <a:rect l="l" t="t" r="r" b="b"/>
                  <a:pathLst>
                    <a:path w="16506" h="375827" extrusionOk="0">
                      <a:moveTo>
                        <a:pt x="0" y="0"/>
                      </a:moveTo>
                      <a:lnTo>
                        <a:pt x="0" y="37582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51" name="Google Shape;651;p26"/>
              <p:cNvGrpSpPr/>
              <p:nvPr/>
            </p:nvGrpSpPr>
            <p:grpSpPr>
              <a:xfrm>
                <a:off x="15065077" y="5648789"/>
                <a:ext cx="150204" cy="47802"/>
                <a:chOff x="15065077" y="5648789"/>
                <a:chExt cx="150204" cy="47802"/>
              </a:xfrm>
            </p:grpSpPr>
            <p:sp>
              <p:nvSpPr>
                <p:cNvPr id="652" name="Google Shape;652;p26"/>
                <p:cNvSpPr/>
                <p:nvPr/>
              </p:nvSpPr>
              <p:spPr>
                <a:xfrm>
                  <a:off x="15065077" y="5648789"/>
                  <a:ext cx="74277" cy="47802"/>
                </a:xfrm>
                <a:custGeom>
                  <a:avLst/>
                  <a:gdLst/>
                  <a:ahLst/>
                  <a:cxnLst/>
                  <a:rect l="l" t="t" r="r" b="b"/>
                  <a:pathLst>
                    <a:path w="74277" h="47802" extrusionOk="0">
                      <a:moveTo>
                        <a:pt x="0" y="0"/>
                      </a:moveTo>
                      <a:lnTo>
                        <a:pt x="74277"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3" name="Google Shape;653;p26"/>
                <p:cNvSpPr/>
                <p:nvPr/>
              </p:nvSpPr>
              <p:spPr>
                <a:xfrm>
                  <a:off x="15139354" y="5648789"/>
                  <a:ext cx="75927" cy="47802"/>
                </a:xfrm>
                <a:custGeom>
                  <a:avLst/>
                  <a:gdLst/>
                  <a:ahLst/>
                  <a:cxnLst/>
                  <a:rect l="l" t="t" r="r" b="b"/>
                  <a:pathLst>
                    <a:path w="75927" h="47802" extrusionOk="0">
                      <a:moveTo>
                        <a:pt x="75928" y="0"/>
                      </a:moveTo>
                      <a:lnTo>
                        <a:pt x="0"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54" name="Google Shape;654;p26"/>
              <p:cNvGrpSpPr/>
              <p:nvPr/>
            </p:nvGrpSpPr>
            <p:grpSpPr>
              <a:xfrm>
                <a:off x="15033715" y="5731207"/>
                <a:ext cx="212928" cy="69231"/>
                <a:chOff x="15033715" y="5731207"/>
                <a:chExt cx="212928" cy="69231"/>
              </a:xfrm>
            </p:grpSpPr>
            <p:sp>
              <p:nvSpPr>
                <p:cNvPr id="655" name="Google Shape;655;p26"/>
                <p:cNvSpPr/>
                <p:nvPr/>
              </p:nvSpPr>
              <p:spPr>
                <a:xfrm>
                  <a:off x="15033715" y="5731207"/>
                  <a:ext cx="105638" cy="69231"/>
                </a:xfrm>
                <a:custGeom>
                  <a:avLst/>
                  <a:gdLst/>
                  <a:ahLst/>
                  <a:cxnLst/>
                  <a:rect l="l" t="t" r="r" b="b"/>
                  <a:pathLst>
                    <a:path w="105638" h="69231" extrusionOk="0">
                      <a:moveTo>
                        <a:pt x="0" y="0"/>
                      </a:moveTo>
                      <a:lnTo>
                        <a:pt x="105639"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6" name="Google Shape;656;p26"/>
                <p:cNvSpPr/>
                <p:nvPr/>
              </p:nvSpPr>
              <p:spPr>
                <a:xfrm>
                  <a:off x="15139354" y="5731207"/>
                  <a:ext cx="107289" cy="69231"/>
                </a:xfrm>
                <a:custGeom>
                  <a:avLst/>
                  <a:gdLst/>
                  <a:ahLst/>
                  <a:cxnLst/>
                  <a:rect l="l" t="t" r="r" b="b"/>
                  <a:pathLst>
                    <a:path w="107289" h="69231" extrusionOk="0">
                      <a:moveTo>
                        <a:pt x="107290" y="0"/>
                      </a:moveTo>
                      <a:lnTo>
                        <a:pt x="0"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657" name="Google Shape;657;p26"/>
            <p:cNvSpPr/>
            <p:nvPr/>
          </p:nvSpPr>
          <p:spPr>
            <a:xfrm>
              <a:off x="15459571" y="5987620"/>
              <a:ext cx="212928" cy="332786"/>
            </a:xfrm>
            <a:custGeom>
              <a:avLst/>
              <a:gdLst/>
              <a:ahLst/>
              <a:cxnLst/>
              <a:rect l="l" t="t" r="r" b="b"/>
              <a:pathLst>
                <a:path w="212928" h="332786" extrusionOk="0">
                  <a:moveTo>
                    <a:pt x="118844" y="135899"/>
                  </a:moveTo>
                  <a:lnTo>
                    <a:pt x="176615" y="733"/>
                  </a:lnTo>
                  <a:cubicBezTo>
                    <a:pt x="176615" y="733"/>
                    <a:pt x="176615" y="-916"/>
                    <a:pt x="174965" y="733"/>
                  </a:cubicBezTo>
                  <a:cubicBezTo>
                    <a:pt x="146904" y="30403"/>
                    <a:pt x="0" y="196888"/>
                    <a:pt x="0" y="196888"/>
                  </a:cubicBezTo>
                  <a:lnTo>
                    <a:pt x="94085" y="196888"/>
                  </a:lnTo>
                  <a:lnTo>
                    <a:pt x="36314" y="332054"/>
                  </a:lnTo>
                  <a:cubicBezTo>
                    <a:pt x="36314" y="332054"/>
                    <a:pt x="36314" y="333703"/>
                    <a:pt x="37965" y="332054"/>
                  </a:cubicBezTo>
                  <a:cubicBezTo>
                    <a:pt x="66024" y="302383"/>
                    <a:pt x="212929" y="135899"/>
                    <a:pt x="212929" y="135899"/>
                  </a:cubicBezTo>
                  <a:lnTo>
                    <a:pt x="118844" y="13589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8" name="Google Shape;658;p26"/>
            <p:cNvSpPr/>
            <p:nvPr/>
          </p:nvSpPr>
          <p:spPr>
            <a:xfrm>
              <a:off x="14987498" y="6426818"/>
              <a:ext cx="307012" cy="306596"/>
            </a:xfrm>
            <a:custGeom>
              <a:avLst/>
              <a:gdLst/>
              <a:ahLst/>
              <a:cxnLst/>
              <a:rect l="l" t="t" r="r" b="b"/>
              <a:pathLst>
                <a:path w="307012" h="306596" extrusionOk="0">
                  <a:moveTo>
                    <a:pt x="307012" y="168133"/>
                  </a:moveTo>
                  <a:lnTo>
                    <a:pt x="307012" y="143408"/>
                  </a:lnTo>
                  <a:cubicBezTo>
                    <a:pt x="307012" y="140111"/>
                    <a:pt x="303712" y="136814"/>
                    <a:pt x="300410" y="136814"/>
                  </a:cubicBezTo>
                  <a:lnTo>
                    <a:pt x="269049" y="136814"/>
                  </a:lnTo>
                  <a:cubicBezTo>
                    <a:pt x="265747" y="117034"/>
                    <a:pt x="260795" y="102198"/>
                    <a:pt x="250892" y="89012"/>
                  </a:cubicBezTo>
                  <a:lnTo>
                    <a:pt x="272350" y="64286"/>
                  </a:lnTo>
                  <a:cubicBezTo>
                    <a:pt x="274000" y="60989"/>
                    <a:pt x="274000" y="57693"/>
                    <a:pt x="272350" y="56044"/>
                  </a:cubicBezTo>
                  <a:lnTo>
                    <a:pt x="254194" y="37912"/>
                  </a:lnTo>
                  <a:cubicBezTo>
                    <a:pt x="252542" y="36264"/>
                    <a:pt x="247591" y="34616"/>
                    <a:pt x="245941" y="37912"/>
                  </a:cubicBezTo>
                  <a:lnTo>
                    <a:pt x="221182" y="59341"/>
                  </a:lnTo>
                  <a:cubicBezTo>
                    <a:pt x="207976" y="49451"/>
                    <a:pt x="193121" y="42858"/>
                    <a:pt x="176615" y="39561"/>
                  </a:cubicBezTo>
                  <a:lnTo>
                    <a:pt x="176615" y="6593"/>
                  </a:lnTo>
                  <a:cubicBezTo>
                    <a:pt x="173314" y="3296"/>
                    <a:pt x="171663" y="0"/>
                    <a:pt x="168362" y="0"/>
                  </a:cubicBezTo>
                  <a:lnTo>
                    <a:pt x="143603" y="0"/>
                  </a:lnTo>
                  <a:cubicBezTo>
                    <a:pt x="140301" y="0"/>
                    <a:pt x="137000" y="3296"/>
                    <a:pt x="137000" y="6593"/>
                  </a:cubicBezTo>
                  <a:lnTo>
                    <a:pt x="137000" y="37912"/>
                  </a:lnTo>
                  <a:cubicBezTo>
                    <a:pt x="117193" y="41209"/>
                    <a:pt x="102338" y="46154"/>
                    <a:pt x="89133" y="56044"/>
                  </a:cubicBezTo>
                  <a:lnTo>
                    <a:pt x="64374" y="34616"/>
                  </a:lnTo>
                  <a:cubicBezTo>
                    <a:pt x="61073" y="32967"/>
                    <a:pt x="57771" y="32967"/>
                    <a:pt x="56121" y="34616"/>
                  </a:cubicBezTo>
                  <a:lnTo>
                    <a:pt x="37964" y="52747"/>
                  </a:lnTo>
                  <a:cubicBezTo>
                    <a:pt x="36314" y="54396"/>
                    <a:pt x="34662" y="59341"/>
                    <a:pt x="37964" y="60989"/>
                  </a:cubicBezTo>
                  <a:lnTo>
                    <a:pt x="59421" y="85715"/>
                  </a:lnTo>
                  <a:cubicBezTo>
                    <a:pt x="49518" y="98902"/>
                    <a:pt x="42915" y="113737"/>
                    <a:pt x="39615" y="130221"/>
                  </a:cubicBezTo>
                  <a:lnTo>
                    <a:pt x="6603" y="130221"/>
                  </a:lnTo>
                  <a:cubicBezTo>
                    <a:pt x="3301" y="133518"/>
                    <a:pt x="0" y="135166"/>
                    <a:pt x="0" y="138463"/>
                  </a:cubicBezTo>
                  <a:lnTo>
                    <a:pt x="0" y="163188"/>
                  </a:lnTo>
                  <a:cubicBezTo>
                    <a:pt x="0" y="166485"/>
                    <a:pt x="3301" y="169781"/>
                    <a:pt x="6603" y="169781"/>
                  </a:cubicBezTo>
                  <a:lnTo>
                    <a:pt x="37964" y="169781"/>
                  </a:lnTo>
                  <a:cubicBezTo>
                    <a:pt x="41265" y="189562"/>
                    <a:pt x="46217" y="204397"/>
                    <a:pt x="56121" y="217584"/>
                  </a:cubicBezTo>
                  <a:lnTo>
                    <a:pt x="34662" y="242309"/>
                  </a:lnTo>
                  <a:cubicBezTo>
                    <a:pt x="33012" y="245606"/>
                    <a:pt x="33012" y="248903"/>
                    <a:pt x="34662" y="250551"/>
                  </a:cubicBezTo>
                  <a:lnTo>
                    <a:pt x="52820" y="268683"/>
                  </a:lnTo>
                  <a:cubicBezTo>
                    <a:pt x="54470" y="270332"/>
                    <a:pt x="59421" y="271980"/>
                    <a:pt x="61073" y="268683"/>
                  </a:cubicBezTo>
                  <a:lnTo>
                    <a:pt x="85832" y="247255"/>
                  </a:lnTo>
                  <a:cubicBezTo>
                    <a:pt x="99036" y="257145"/>
                    <a:pt x="113892" y="263739"/>
                    <a:pt x="130398" y="267035"/>
                  </a:cubicBezTo>
                  <a:lnTo>
                    <a:pt x="130398" y="300002"/>
                  </a:lnTo>
                  <a:cubicBezTo>
                    <a:pt x="133699" y="303299"/>
                    <a:pt x="135350" y="306596"/>
                    <a:pt x="138651" y="306596"/>
                  </a:cubicBezTo>
                  <a:lnTo>
                    <a:pt x="163410" y="306596"/>
                  </a:lnTo>
                  <a:cubicBezTo>
                    <a:pt x="166711" y="306596"/>
                    <a:pt x="170012" y="303299"/>
                    <a:pt x="170012" y="300002"/>
                  </a:cubicBezTo>
                  <a:lnTo>
                    <a:pt x="170012" y="268683"/>
                  </a:lnTo>
                  <a:cubicBezTo>
                    <a:pt x="189820" y="265387"/>
                    <a:pt x="204676" y="260442"/>
                    <a:pt x="217880" y="250551"/>
                  </a:cubicBezTo>
                  <a:lnTo>
                    <a:pt x="242639" y="271980"/>
                  </a:lnTo>
                  <a:cubicBezTo>
                    <a:pt x="245941" y="273629"/>
                    <a:pt x="249241" y="273629"/>
                    <a:pt x="250892" y="271980"/>
                  </a:cubicBezTo>
                  <a:lnTo>
                    <a:pt x="269049" y="253848"/>
                  </a:lnTo>
                  <a:cubicBezTo>
                    <a:pt x="270700" y="252200"/>
                    <a:pt x="272350" y="247255"/>
                    <a:pt x="269049" y="245606"/>
                  </a:cubicBezTo>
                  <a:lnTo>
                    <a:pt x="247591" y="220881"/>
                  </a:lnTo>
                  <a:cubicBezTo>
                    <a:pt x="257494" y="207694"/>
                    <a:pt x="264097" y="192859"/>
                    <a:pt x="267398" y="176375"/>
                  </a:cubicBezTo>
                  <a:lnTo>
                    <a:pt x="300410" y="176375"/>
                  </a:lnTo>
                  <a:cubicBezTo>
                    <a:pt x="303712" y="173078"/>
                    <a:pt x="307012" y="171430"/>
                    <a:pt x="307012" y="168133"/>
                  </a:cubicBezTo>
                  <a:close/>
                  <a:moveTo>
                    <a:pt x="151856" y="222529"/>
                  </a:moveTo>
                  <a:cubicBezTo>
                    <a:pt x="112241" y="222529"/>
                    <a:pt x="80880" y="191211"/>
                    <a:pt x="80880" y="151649"/>
                  </a:cubicBezTo>
                  <a:cubicBezTo>
                    <a:pt x="80880" y="112089"/>
                    <a:pt x="112241" y="80770"/>
                    <a:pt x="151856" y="80770"/>
                  </a:cubicBezTo>
                  <a:cubicBezTo>
                    <a:pt x="191470" y="80770"/>
                    <a:pt x="222832" y="112089"/>
                    <a:pt x="222832" y="151649"/>
                  </a:cubicBezTo>
                  <a:cubicBezTo>
                    <a:pt x="222832" y="191211"/>
                    <a:pt x="191470" y="222529"/>
                    <a:pt x="151856" y="22252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659" name="Google Shape;659;p26"/>
            <p:cNvGrpSpPr/>
            <p:nvPr/>
          </p:nvGrpSpPr>
          <p:grpSpPr>
            <a:xfrm>
              <a:off x="14597956" y="5994946"/>
              <a:ext cx="226132" cy="329673"/>
              <a:chOff x="14597956" y="5994946"/>
              <a:chExt cx="226132" cy="329673"/>
            </a:xfrm>
          </p:grpSpPr>
          <p:sp>
            <p:nvSpPr>
              <p:cNvPr id="660" name="Google Shape;660;p26"/>
              <p:cNvSpPr/>
              <p:nvPr/>
            </p:nvSpPr>
            <p:spPr>
              <a:xfrm>
                <a:off x="14642521" y="5994946"/>
                <a:ext cx="138651" cy="138462"/>
              </a:xfrm>
              <a:custGeom>
                <a:avLst/>
                <a:gdLst/>
                <a:ahLst/>
                <a:cxnLst/>
                <a:rect l="l" t="t" r="r" b="b"/>
                <a:pathLst>
                  <a:path w="138651" h="138462" extrusionOk="0">
                    <a:moveTo>
                      <a:pt x="0" y="69232"/>
                    </a:moveTo>
                    <a:cubicBezTo>
                      <a:pt x="0" y="31319"/>
                      <a:pt x="31362" y="0"/>
                      <a:pt x="69326" y="0"/>
                    </a:cubicBezTo>
                    <a:cubicBezTo>
                      <a:pt x="107289" y="0"/>
                      <a:pt x="138651" y="31319"/>
                      <a:pt x="138651" y="69232"/>
                    </a:cubicBezTo>
                    <a:cubicBezTo>
                      <a:pt x="138651" y="107144"/>
                      <a:pt x="107289" y="138463"/>
                      <a:pt x="69326" y="138463"/>
                    </a:cubicBezTo>
                    <a:cubicBezTo>
                      <a:pt x="31362" y="138463"/>
                      <a:pt x="0" y="107144"/>
                      <a:pt x="0" y="69232"/>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1" name="Google Shape;661;p26"/>
              <p:cNvSpPr/>
              <p:nvPr/>
            </p:nvSpPr>
            <p:spPr>
              <a:xfrm>
                <a:off x="14597956" y="6169673"/>
                <a:ext cx="226132" cy="154946"/>
              </a:xfrm>
              <a:custGeom>
                <a:avLst/>
                <a:gdLst/>
                <a:ahLst/>
                <a:cxnLst/>
                <a:rect l="l" t="t" r="r" b="b"/>
                <a:pathLst>
                  <a:path w="226132" h="154946" extrusionOk="0">
                    <a:moveTo>
                      <a:pt x="226132" y="154946"/>
                    </a:moveTo>
                    <a:lnTo>
                      <a:pt x="0" y="154946"/>
                    </a:lnTo>
                    <a:lnTo>
                      <a:pt x="0" y="112089"/>
                    </a:lnTo>
                    <a:cubicBezTo>
                      <a:pt x="0" y="49451"/>
                      <a:pt x="51168" y="0"/>
                      <a:pt x="112241" y="0"/>
                    </a:cubicBezTo>
                    <a:lnTo>
                      <a:pt x="112241" y="0"/>
                    </a:lnTo>
                    <a:cubicBezTo>
                      <a:pt x="174964" y="0"/>
                      <a:pt x="224482" y="51099"/>
                      <a:pt x="224482" y="112089"/>
                    </a:cubicBezTo>
                    <a:lnTo>
                      <a:pt x="224482" y="154946"/>
                    </a:ln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662" name="Google Shape;662;p26"/>
            <p:cNvSpPr/>
            <p:nvPr/>
          </p:nvSpPr>
          <p:spPr>
            <a:xfrm>
              <a:off x="14748161" y="6360883"/>
              <a:ext cx="183216" cy="186265"/>
            </a:xfrm>
            <a:custGeom>
              <a:avLst/>
              <a:gdLst/>
              <a:ahLst/>
              <a:cxnLst/>
              <a:rect l="l" t="t" r="r" b="b"/>
              <a:pathLst>
                <a:path w="183216" h="186265" extrusionOk="0">
                  <a:moveTo>
                    <a:pt x="183217" y="186265"/>
                  </a:moveTo>
                  <a:cubicBezTo>
                    <a:pt x="103988" y="143408"/>
                    <a:pt x="39615" y="7912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3" name="Google Shape;663;p26"/>
            <p:cNvSpPr/>
            <p:nvPr/>
          </p:nvSpPr>
          <p:spPr>
            <a:xfrm>
              <a:off x="15340728" y="6319674"/>
              <a:ext cx="209626" cy="230771"/>
            </a:xfrm>
            <a:custGeom>
              <a:avLst/>
              <a:gdLst/>
              <a:ahLst/>
              <a:cxnLst/>
              <a:rect l="l" t="t" r="r" b="b"/>
              <a:pathLst>
                <a:path w="209626" h="230771" extrusionOk="0">
                  <a:moveTo>
                    <a:pt x="209626" y="0"/>
                  </a:moveTo>
                  <a:cubicBezTo>
                    <a:pt x="170012" y="100550"/>
                    <a:pt x="95735" y="182969"/>
                    <a:pt x="0" y="23077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4" name="Google Shape;664;p26"/>
            <p:cNvSpPr/>
            <p:nvPr/>
          </p:nvSpPr>
          <p:spPr>
            <a:xfrm>
              <a:off x="15294511" y="5747691"/>
              <a:ext cx="259145" cy="262090"/>
            </a:xfrm>
            <a:custGeom>
              <a:avLst/>
              <a:gdLst/>
              <a:ahLst/>
              <a:cxnLst/>
              <a:rect l="l" t="t" r="r" b="b"/>
              <a:pathLst>
                <a:path w="259145" h="262090" extrusionOk="0">
                  <a:moveTo>
                    <a:pt x="0" y="0"/>
                  </a:moveTo>
                  <a:cubicBezTo>
                    <a:pt x="120495" y="44506"/>
                    <a:pt x="216230" y="141760"/>
                    <a:pt x="259145" y="26209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5" name="Google Shape;665;p26"/>
            <p:cNvSpPr/>
            <p:nvPr/>
          </p:nvSpPr>
          <p:spPr>
            <a:xfrm>
              <a:off x="14748161" y="5747691"/>
              <a:ext cx="237687" cy="210991"/>
            </a:xfrm>
            <a:custGeom>
              <a:avLst/>
              <a:gdLst/>
              <a:ahLst/>
              <a:cxnLst/>
              <a:rect l="l" t="t" r="r" b="b"/>
              <a:pathLst>
                <a:path w="237687" h="210991" extrusionOk="0">
                  <a:moveTo>
                    <a:pt x="0" y="210991"/>
                  </a:moveTo>
                  <a:cubicBezTo>
                    <a:pt x="49518" y="113737"/>
                    <a:pt x="133699" y="37913"/>
                    <a:pt x="237688"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6" name="Google Shape;666;p26"/>
            <p:cNvSpPr/>
            <p:nvPr/>
          </p:nvSpPr>
          <p:spPr>
            <a:xfrm>
              <a:off x="14941282" y="5726262"/>
              <a:ext cx="46216" cy="64286"/>
            </a:xfrm>
            <a:custGeom>
              <a:avLst/>
              <a:gdLst/>
              <a:ahLst/>
              <a:cxnLst/>
              <a:rect l="l" t="t" r="r" b="b"/>
              <a:pathLst>
                <a:path w="46216" h="64286" extrusionOk="0">
                  <a:moveTo>
                    <a:pt x="0" y="0"/>
                  </a:moveTo>
                  <a:lnTo>
                    <a:pt x="46217" y="18132"/>
                  </a:lnTo>
                  <a:lnTo>
                    <a:pt x="29711" y="64286"/>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7" name="Google Shape;667;p26"/>
            <p:cNvSpPr/>
            <p:nvPr/>
          </p:nvSpPr>
          <p:spPr>
            <a:xfrm>
              <a:off x="15507439" y="5963627"/>
              <a:ext cx="64374" cy="46154"/>
            </a:xfrm>
            <a:custGeom>
              <a:avLst/>
              <a:gdLst/>
              <a:ahLst/>
              <a:cxnLst/>
              <a:rect l="l" t="t" r="r" b="b"/>
              <a:pathLst>
                <a:path w="64374" h="46154" extrusionOk="0">
                  <a:moveTo>
                    <a:pt x="64374" y="0"/>
                  </a:moveTo>
                  <a:lnTo>
                    <a:pt x="47868" y="46154"/>
                  </a:lnTo>
                  <a:lnTo>
                    <a:pt x="0" y="2967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8" name="Google Shape;668;p26"/>
            <p:cNvSpPr/>
            <p:nvPr/>
          </p:nvSpPr>
          <p:spPr>
            <a:xfrm>
              <a:off x="15342379" y="6504291"/>
              <a:ext cx="46216" cy="60989"/>
            </a:xfrm>
            <a:custGeom>
              <a:avLst/>
              <a:gdLst/>
              <a:ahLst/>
              <a:cxnLst/>
              <a:rect l="l" t="t" r="r" b="b"/>
              <a:pathLst>
                <a:path w="46216" h="60989" extrusionOk="0">
                  <a:moveTo>
                    <a:pt x="46217" y="60990"/>
                  </a:moveTo>
                  <a:lnTo>
                    <a:pt x="0" y="46155"/>
                  </a:lnTo>
                  <a:lnTo>
                    <a:pt x="13205"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9" name="Google Shape;669;p26"/>
            <p:cNvSpPr/>
            <p:nvPr/>
          </p:nvSpPr>
          <p:spPr>
            <a:xfrm>
              <a:off x="14733305" y="6359235"/>
              <a:ext cx="61072" cy="47802"/>
            </a:xfrm>
            <a:custGeom>
              <a:avLst/>
              <a:gdLst/>
              <a:ahLst/>
              <a:cxnLst/>
              <a:rect l="l" t="t" r="r" b="b"/>
              <a:pathLst>
                <a:path w="61072" h="47802" extrusionOk="0">
                  <a:moveTo>
                    <a:pt x="0" y="47803"/>
                  </a:moveTo>
                  <a:lnTo>
                    <a:pt x="13206" y="0"/>
                  </a:lnTo>
                  <a:lnTo>
                    <a:pt x="61073"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4" name="Google Shape;674;p27"/>
          <p:cNvSpPr txBox="1"/>
          <p:nvPr/>
        </p:nvSpPr>
        <p:spPr>
          <a:xfrm>
            <a:off x="2629918" y="708822"/>
            <a:ext cx="6111900" cy="27192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Simon Sineks Golden Circle-metod bygger på ett enkelt diagram, </a:t>
            </a: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ordnat i form av en cirkel med 3 lager.</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Vad? </a:t>
            </a:r>
            <a:endParaRPr dirty="0"/>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 🡪 Vilka tjänster eller produkter säljer du?</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Hur då? </a:t>
            </a:r>
            <a:endParaRPr dirty="0"/>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 </a:t>
            </a:r>
            <a:r>
              <a:rPr lang="it" sz="1600" dirty="0">
                <a:solidFill>
                  <a:srgbClr val="6D6E71"/>
                </a:solidFill>
                <a:latin typeface="Calibri"/>
                <a:ea typeface="Calibri"/>
                <a:cs typeface="Calibri"/>
                <a:sym typeface="Calibri"/>
              </a:rPr>
              <a:t>Hur ditt tillvägagångssätt </a:t>
            </a:r>
            <a:r>
              <a:rPr lang="it" sz="1600" b="0" i="0" u="none" strike="noStrike" cap="none" dirty="0">
                <a:solidFill>
                  <a:srgbClr val="6D6E71"/>
                </a:solidFill>
                <a:latin typeface="Calibri"/>
                <a:ea typeface="Calibri"/>
                <a:cs typeface="Calibri"/>
                <a:sym typeface="Calibri"/>
              </a:rPr>
              <a:t>skiljer dig från dina konkurrenter.</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Varför då? </a:t>
            </a:r>
            <a:endParaRPr dirty="0"/>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 </a:t>
            </a:r>
            <a:r>
              <a:rPr lang="it" sz="1600" dirty="0">
                <a:solidFill>
                  <a:srgbClr val="6D6E71"/>
                </a:solidFill>
                <a:latin typeface="Calibri"/>
                <a:ea typeface="Calibri"/>
                <a:cs typeface="Calibri"/>
                <a:sym typeface="Calibri"/>
              </a:rPr>
              <a:t>Den mest avgörande delen i Simon Sineks metod!</a:t>
            </a:r>
            <a:endParaRPr dirty="0"/>
          </a:p>
        </p:txBody>
      </p:sp>
      <p:pic>
        <p:nvPicPr>
          <p:cNvPr id="675" name="Google Shape;675;p27"/>
          <p:cNvPicPr preferRelativeResize="0"/>
          <p:nvPr/>
        </p:nvPicPr>
        <p:blipFill rotWithShape="1">
          <a:blip r:embed="rId3">
            <a:alphaModFix amt="70000"/>
          </a:blip>
          <a:srcRect/>
          <a:stretch/>
        </p:blipFill>
        <p:spPr>
          <a:xfrm flipH="1">
            <a:off x="7039335" y="2915056"/>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76" name="Google Shape;676;p2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24</a:t>
            </a:fld>
            <a:endParaRPr/>
          </a:p>
        </p:txBody>
      </p:sp>
      <p:sp>
        <p:nvSpPr>
          <p:cNvPr id="677" name="Google Shape;677;p27"/>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678" name="Google Shape;678;p27"/>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0" marR="0" lvl="0" indent="0" algn="l" rtl="0">
              <a:lnSpc>
                <a:spcPct val="102857"/>
              </a:lnSpc>
              <a:spcBef>
                <a:spcPts val="0"/>
              </a:spcBef>
              <a:spcAft>
                <a:spcPts val="0"/>
              </a:spcAft>
              <a:buClr>
                <a:schemeClr val="dk1"/>
              </a:buClr>
              <a:buSzPts val="1100"/>
              <a:buFont typeface="Arial"/>
              <a:buNone/>
            </a:pPr>
            <a:endParaRPr/>
          </a:p>
          <a:p>
            <a:pPr marL="0" marR="0" lvl="0" indent="0"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Har projektet ett bra syfte?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679" name="Google Shape;679;p27"/>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680" name="Google Shape;680;p27"/>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84"/>
        <p:cNvGrpSpPr/>
        <p:nvPr/>
      </p:nvGrpSpPr>
      <p:grpSpPr>
        <a:xfrm>
          <a:off x="0" y="0"/>
          <a:ext cx="0" cy="0"/>
          <a:chOff x="0" y="0"/>
          <a:chExt cx="0" cy="0"/>
        </a:xfrm>
      </p:grpSpPr>
      <p:sp>
        <p:nvSpPr>
          <p:cNvPr id="685" name="Google Shape;685;p28"/>
          <p:cNvSpPr txBox="1"/>
          <p:nvPr/>
        </p:nvSpPr>
        <p:spPr>
          <a:xfrm>
            <a:off x="2575097" y="321784"/>
            <a:ext cx="6301200" cy="4523100"/>
          </a:xfrm>
          <a:prstGeom prst="rect">
            <a:avLst/>
          </a:prstGeom>
          <a:noFill/>
          <a:ln>
            <a:noFill/>
          </a:ln>
        </p:spPr>
        <p:txBody>
          <a:bodyPr spcFirstLastPara="1" wrap="square" lIns="91425" tIns="45700" rIns="91425" bIns="45700" anchor="t" anchorCtr="0">
            <a:spAutoFit/>
          </a:bodyPr>
          <a:lstStyle/>
          <a:p>
            <a:pPr marL="12701" marR="50799" lvl="0" indent="0" algn="l" rtl="0">
              <a:lnSpc>
                <a:spcPct val="105714"/>
              </a:lnSpc>
              <a:spcBef>
                <a:spcPts val="0"/>
              </a:spcBef>
              <a:spcAft>
                <a:spcPts val="0"/>
              </a:spcAft>
              <a:buNone/>
            </a:pPr>
            <a:r>
              <a:rPr lang="it" sz="1300" b="1" i="0" u="none" strike="noStrike" cap="none" dirty="0">
                <a:solidFill>
                  <a:srgbClr val="6D6E71"/>
                </a:solidFill>
                <a:latin typeface="Calibri"/>
                <a:ea typeface="Calibri"/>
                <a:cs typeface="Calibri"/>
                <a:sym typeface="Calibri"/>
              </a:rPr>
              <a:t>Välkommen till den första workshopen för ditt ekoturismprojekt! </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Nu när du har identifierat ditt ekosystem och fått insikt i de inblandades problem, utmaningar, behov och önskemål är det dags att samla dina mest värdefulla intressenter för att definiera syftet med ditt projekt.</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Under den här workshopen ger vi oss ut på en gemensam resa för att besvara den grundläggande frågan: "Varför gör vi det vi gör?" ur </a:t>
            </a:r>
            <a:r>
              <a:rPr lang="it" sz="1300" dirty="0">
                <a:solidFill>
                  <a:srgbClr val="6D6E71"/>
                </a:solidFill>
                <a:latin typeface="Calibri"/>
                <a:ea typeface="Calibri"/>
                <a:cs typeface="Calibri"/>
                <a:sym typeface="Calibri"/>
              </a:rPr>
              <a:t>mottagarens</a:t>
            </a:r>
            <a:r>
              <a:rPr lang="it" sz="1300" b="0" i="0" u="none" strike="noStrike" cap="none" dirty="0">
                <a:solidFill>
                  <a:srgbClr val="6D6E71"/>
                </a:solidFill>
                <a:latin typeface="Calibri"/>
                <a:ea typeface="Calibri"/>
                <a:cs typeface="Calibri"/>
                <a:sym typeface="Calibri"/>
              </a:rPr>
              <a:t> perspektiv. Varje deltagare kommer att få möjlighet att dela med sig av sina insikter och perspektiv och bidra till den kollektiva förståelsen av vårt projekts syfte.</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Under hela workshopen kommer vi att upprätthålla en anda av inkludering och öppenhet och se till att alla känner sig hörda och delaktiga i beslutsprocessen. Som företagare är din roll att underlätta diskussionen och uppmuntra till en öppen dialog, så att syftet kan utvecklas organiskt baserat på gruppens kollektiva visdom.</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Kom ihåg att det syfte vi definierar idag bara är början - det kommer att fortsätta att utvecklas och förfinas i takt med att vi samarbetar med andra intressenter, inklusive ditt team. Så låt oss ta vara på den här möjligheten till samarbete och kollektiv visionering när vi arbetar tillsammans för att skapa ett syftesdrivet ekoturismprojekt som har en positiv inverkan på både människor och planeten.</a:t>
            </a:r>
            <a:endParaRPr dirty="0"/>
          </a:p>
        </p:txBody>
      </p:sp>
      <p:sp>
        <p:nvSpPr>
          <p:cNvPr id="686" name="Google Shape;686;p2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25</a:t>
            </a:fld>
            <a:endParaRPr/>
          </a:p>
        </p:txBody>
      </p:sp>
      <p:sp>
        <p:nvSpPr>
          <p:cNvPr id="687" name="Google Shape;687;p2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688" name="Google Shape;688;p2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A. Syftes- Workshop</a:t>
            </a:r>
            <a:r>
              <a:rPr lang="it" sz="2400" b="0" i="0" u="none" strike="noStrike" cap="none">
                <a:solidFill>
                  <a:schemeClr val="lt1"/>
                </a:solidFill>
                <a:latin typeface="Calibri"/>
                <a:ea typeface="Calibri"/>
                <a:cs typeface="Calibri"/>
                <a:sym typeface="Calibri"/>
              </a:rPr>
              <a:t>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689" name="Google Shape;689;p2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690" name="Google Shape;690;p2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29"/>
          <p:cNvSpPr txBox="1"/>
          <p:nvPr/>
        </p:nvSpPr>
        <p:spPr>
          <a:xfrm>
            <a:off x="2440103" y="719979"/>
            <a:ext cx="6301800" cy="24729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Rekommendationen för denna workshop är att låta en expert</a:t>
            </a:r>
            <a:r>
              <a:rPr lang="it" sz="1600">
                <a:solidFill>
                  <a:srgbClr val="6D6E71"/>
                </a:solidFill>
                <a:latin typeface="Calibri"/>
                <a:ea typeface="Calibri"/>
                <a:cs typeface="Calibri"/>
                <a:sym typeface="Calibri"/>
              </a:rPr>
              <a:t>/facilitator </a:t>
            </a:r>
            <a:r>
              <a:rPr lang="it" sz="1600" b="0" i="0" u="none" strike="noStrike" cap="none">
                <a:solidFill>
                  <a:srgbClr val="6D6E71"/>
                </a:solidFill>
                <a:latin typeface="Calibri"/>
                <a:ea typeface="Calibri"/>
                <a:cs typeface="Calibri"/>
                <a:sym typeface="Calibri"/>
              </a:rPr>
              <a:t>leda sessionen. Din roll är att </a:t>
            </a:r>
            <a:r>
              <a:rPr lang="it" sz="1600">
                <a:solidFill>
                  <a:srgbClr val="6D6E71"/>
                </a:solidFill>
                <a:latin typeface="Calibri"/>
                <a:ea typeface="Calibri"/>
                <a:cs typeface="Calibri"/>
                <a:sym typeface="Calibri"/>
              </a:rPr>
              <a:t>stiga</a:t>
            </a:r>
            <a:r>
              <a:rPr lang="it" sz="1600" b="0" i="0" u="none" strike="noStrike" cap="none">
                <a:solidFill>
                  <a:srgbClr val="6D6E71"/>
                </a:solidFill>
                <a:latin typeface="Calibri"/>
                <a:ea typeface="Calibri"/>
                <a:cs typeface="Calibri"/>
                <a:sym typeface="Calibri"/>
              </a:rPr>
              <a:t> åt sidan och observera vad som dyker upp och hur detta känns inom dig.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Var uppmärksam på alla idéer som dyker upp och som du kanske inte har tänkt på tidigare. Det kan vara utmanande eftersom du är känslomässigt involverad, och ibland kan det kännas obehagligt. Men behåll ditt öppna sinne. Facilitatorn är här för att hjälpa dig att utveckla ditt projekt.</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696" name="Google Shape;696;p29"/>
          <p:cNvPicPr preferRelativeResize="0"/>
          <p:nvPr/>
        </p:nvPicPr>
        <p:blipFill rotWithShape="1">
          <a:blip r:embed="rId3">
            <a:alphaModFix amt="70000"/>
          </a:blip>
          <a:srcRect/>
          <a:stretch/>
        </p:blipFill>
        <p:spPr>
          <a:xfrm flipH="1">
            <a:off x="6844394" y="2801510"/>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97" name="Google Shape;697;p2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26</a:t>
            </a:fld>
            <a:endParaRPr/>
          </a:p>
        </p:txBody>
      </p:sp>
      <p:sp>
        <p:nvSpPr>
          <p:cNvPr id="698" name="Google Shape;698;p2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699" name="Google Shape;699;p2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Syftes-</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Workshop</a:t>
            </a:r>
            <a:r>
              <a:rPr lang="it" sz="2400" b="0" i="0" u="none" strike="noStrike" cap="none">
                <a:solidFill>
                  <a:schemeClr val="lt1"/>
                </a:solidFill>
                <a:latin typeface="Calibri"/>
                <a:ea typeface="Calibri"/>
                <a:cs typeface="Calibri"/>
                <a:sym typeface="Calibri"/>
              </a:rPr>
              <a:t>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00" name="Google Shape;700;p2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01" name="Google Shape;701;p2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30"/>
          <p:cNvSpPr txBox="1"/>
          <p:nvPr/>
        </p:nvSpPr>
        <p:spPr>
          <a:xfrm>
            <a:off x="2440103" y="719979"/>
            <a:ext cx="6301800" cy="32118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Steg 1: </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Det är dags att involvera de viktigaste och mest värdefulla intressenterna i ditt projekt. Du kommer att bjuda in dem till en workshop där varje person kommer att </a:t>
            </a:r>
            <a:r>
              <a:rPr lang="it" sz="1600">
                <a:solidFill>
                  <a:srgbClr val="6D6E71"/>
                </a:solidFill>
                <a:latin typeface="Calibri"/>
                <a:ea typeface="Calibri"/>
                <a:cs typeface="Calibri"/>
                <a:sym typeface="Calibri"/>
              </a:rPr>
              <a:t>delge dig </a:t>
            </a:r>
            <a:r>
              <a:rPr lang="it" sz="1600" b="0" i="0" u="none" strike="noStrike" cap="none">
                <a:solidFill>
                  <a:srgbClr val="6D6E71"/>
                </a:solidFill>
                <a:latin typeface="Calibri"/>
                <a:ea typeface="Calibri"/>
                <a:cs typeface="Calibri"/>
                <a:sym typeface="Calibri"/>
              </a:rPr>
              <a:t>sitt perspektiv för att definiera syftet med ditt projekt.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Tillsammans kommer ni att besvara frågan: "Varför gör vi det vi gör?" ur </a:t>
            </a:r>
            <a:r>
              <a:rPr lang="it" sz="1600">
                <a:solidFill>
                  <a:srgbClr val="6D6E71"/>
                </a:solidFill>
                <a:latin typeface="Calibri"/>
                <a:ea typeface="Calibri"/>
                <a:cs typeface="Calibri"/>
                <a:sym typeface="Calibri"/>
              </a:rPr>
              <a:t>mottagarens</a:t>
            </a:r>
            <a:r>
              <a:rPr lang="it" sz="1600" b="0" i="0" u="none" strike="noStrike" cap="none">
                <a:solidFill>
                  <a:srgbClr val="6D6E71"/>
                </a:solidFill>
                <a:latin typeface="Calibri"/>
                <a:ea typeface="Calibri"/>
                <a:cs typeface="Calibri"/>
                <a:sym typeface="Calibri"/>
              </a:rPr>
              <a:t> synvinkel med hjälp av handlingsverb och genom att vara precisa. Varje person ska skriva en fras på en post-it-lapp. De kan skriva så många post-it-lappar som de vill. 1 post-it - 1 fras. Varje post-it kommer att representera ett unikt perspektiv på vårt syfte. Du samlar in dessa lappar och visar dem på en tavla eller ett bord.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707" name="Google Shape;707;p30"/>
          <p:cNvPicPr preferRelativeResize="0"/>
          <p:nvPr/>
        </p:nvPicPr>
        <p:blipFill rotWithShape="1">
          <a:blip r:embed="rId3">
            <a:alphaModFix amt="70000"/>
          </a:blip>
          <a:srcRect/>
          <a:stretch/>
        </p:blipFill>
        <p:spPr>
          <a:xfrm flipH="1">
            <a:off x="7039335" y="2999490"/>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08" name="Google Shape;708;p3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27</a:t>
            </a:fld>
            <a:endParaRPr/>
          </a:p>
        </p:txBody>
      </p:sp>
      <p:sp>
        <p:nvSpPr>
          <p:cNvPr id="709" name="Google Shape;709;p3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10" name="Google Shape;710;p3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A. Syftes- Workshop</a:t>
            </a:r>
            <a:r>
              <a:rPr lang="it" sz="2400" b="0" i="0" u="none" strike="noStrike" cap="none">
                <a:solidFill>
                  <a:schemeClr val="lt1"/>
                </a:solidFill>
                <a:latin typeface="Calibri"/>
                <a:ea typeface="Calibri"/>
                <a:cs typeface="Calibri"/>
                <a:sym typeface="Calibri"/>
              </a:rPr>
              <a:t>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11" name="Google Shape;711;p3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12" name="Google Shape;712;p30"/>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1"/>
          <p:cNvSpPr txBox="1"/>
          <p:nvPr/>
        </p:nvSpPr>
        <p:spPr>
          <a:xfrm>
            <a:off x="2440103" y="719979"/>
            <a:ext cx="6301800" cy="44433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Steg 2: Kategorisering: </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Prioritera alla </a:t>
            </a:r>
            <a:r>
              <a:rPr lang="it" sz="1600">
                <a:solidFill>
                  <a:srgbClr val="6D6E71"/>
                </a:solidFill>
                <a:latin typeface="Calibri"/>
                <a:ea typeface="Calibri"/>
                <a:cs typeface="Calibri"/>
                <a:sym typeface="Calibri"/>
              </a:rPr>
              <a:t>bidrag</a:t>
            </a:r>
            <a:r>
              <a:rPr lang="it" sz="1600" b="0" i="0" u="none" strike="noStrike" cap="none">
                <a:solidFill>
                  <a:srgbClr val="6D6E71"/>
                </a:solidFill>
                <a:latin typeface="Calibri"/>
                <a:ea typeface="Calibri"/>
                <a:cs typeface="Calibri"/>
                <a:sym typeface="Calibri"/>
              </a:rPr>
              <a:t> på följande sätt genom att ställa dig själv följande fråga: Tar detta </a:t>
            </a:r>
            <a:r>
              <a:rPr lang="it" sz="1600">
                <a:solidFill>
                  <a:srgbClr val="6D6E71"/>
                </a:solidFill>
                <a:latin typeface="Calibri"/>
                <a:ea typeface="Calibri"/>
                <a:cs typeface="Calibri"/>
                <a:sym typeface="Calibri"/>
              </a:rPr>
              <a:t>bidrag </a:t>
            </a:r>
            <a:r>
              <a:rPr lang="it" sz="1600" b="0" i="0" u="none" strike="noStrike" cap="none">
                <a:solidFill>
                  <a:srgbClr val="6D6E71"/>
                </a:solidFill>
                <a:latin typeface="Calibri"/>
                <a:ea typeface="Calibri"/>
                <a:cs typeface="Calibri"/>
                <a:sym typeface="Calibri"/>
              </a:rPr>
              <a:t>upp varför, hur eller vad?</a:t>
            </a: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sng" strike="noStrike" cap="none">
                <a:solidFill>
                  <a:srgbClr val="6D6E71"/>
                </a:solidFill>
                <a:latin typeface="Calibri"/>
                <a:ea typeface="Calibri"/>
                <a:cs typeface="Calibri"/>
                <a:sym typeface="Calibri"/>
              </a:rPr>
              <a:t>Varför ska stå högst upp, hur i mitten och vad längst ner.</a:t>
            </a:r>
            <a:endParaRPr u="sng"/>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Steg 3:</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När du har gjort det, behåll alla post-it-lappar som svarar på frågan VARFÖR och lägg resten åt sidan. De kommer att vara användbara senare.</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Be åhörarna att konfidentiellt rösta på vilken de anser vara mest relevant för ditt företag baserat på de tre etiska principerna: </a:t>
            </a: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Att ta väl hand om människor.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Att ta väl hand om vår planet.</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Rättvis andel.</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718" name="Google Shape;718;p31"/>
          <p:cNvPicPr preferRelativeResize="0"/>
          <p:nvPr/>
        </p:nvPicPr>
        <p:blipFill rotWithShape="1">
          <a:blip r:embed="rId3">
            <a:alphaModFix amt="70000"/>
          </a:blip>
          <a:srcRect/>
          <a:stretch/>
        </p:blipFill>
        <p:spPr>
          <a:xfrm flipH="1">
            <a:off x="6655209" y="3458885"/>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19" name="Google Shape;719;p3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28</a:t>
            </a:fld>
            <a:endParaRPr/>
          </a:p>
        </p:txBody>
      </p:sp>
      <p:sp>
        <p:nvSpPr>
          <p:cNvPr id="720" name="Google Shape;720;p3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21" name="Google Shape;721;p3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A. Syftes- Workshop</a:t>
            </a:r>
            <a:r>
              <a:rPr lang="it" sz="2400" b="0" i="0" u="none" strike="noStrike" cap="none">
                <a:solidFill>
                  <a:schemeClr val="lt1"/>
                </a:solidFill>
                <a:latin typeface="Calibri"/>
                <a:ea typeface="Calibri"/>
                <a:cs typeface="Calibri"/>
                <a:sym typeface="Calibri"/>
              </a:rPr>
              <a:t>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22" name="Google Shape;722;p3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23" name="Google Shape;723;p3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32"/>
          <p:cNvSpPr txBox="1"/>
          <p:nvPr/>
        </p:nvSpPr>
        <p:spPr>
          <a:xfrm>
            <a:off x="2400369" y="590582"/>
            <a:ext cx="6301800" cy="46896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Avslutning:</a:t>
            </a:r>
            <a:endParaRPr/>
          </a:p>
          <a:p>
            <a:pPr marL="0" marR="0" lvl="0" indent="0" algn="l" rtl="0">
              <a:lnSpc>
                <a:spcPct val="100000"/>
              </a:lnSpc>
              <a:spcBef>
                <a:spcPts val="0"/>
              </a:spcBef>
              <a:spcAft>
                <a:spcPts val="0"/>
              </a:spcAft>
              <a:buNone/>
            </a:pPr>
            <a:endParaRPr sz="1600" b="1"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Utarbeta ett första syfte baserat på resultaten. </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Be publiken att reagera och uttrycka vad de förstår och inte förstår, vad de håller med om eller inte håller med om och eventuella ändringar som de föreslår. </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Se till att alla är involverade i beslutsprocessen. Efterhand kommer du i slutet av sessionen att ha en början till ditt syfte, som alltid kan utvecklas efter att du har </a:t>
            </a:r>
            <a:r>
              <a:rPr lang="it" sz="1600">
                <a:solidFill>
                  <a:srgbClr val="6D6E71"/>
                </a:solidFill>
                <a:latin typeface="Calibri"/>
                <a:ea typeface="Calibri"/>
                <a:cs typeface="Calibri"/>
                <a:sym typeface="Calibri"/>
              </a:rPr>
              <a:t>blött och stött</a:t>
            </a:r>
            <a:r>
              <a:rPr lang="it" sz="1600" b="0" i="0" u="none" strike="noStrike" cap="none">
                <a:solidFill>
                  <a:srgbClr val="6D6E71"/>
                </a:solidFill>
                <a:latin typeface="Calibri"/>
                <a:ea typeface="Calibri"/>
                <a:cs typeface="Calibri"/>
                <a:sym typeface="Calibri"/>
              </a:rPr>
              <a:t> det med andra intressenter, t.ex. ditt team.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1" u="none" strike="noStrike" cap="none">
                <a:solidFill>
                  <a:srgbClr val="6D6E71"/>
                </a:solidFill>
                <a:latin typeface="Calibri"/>
                <a:ea typeface="Calibri"/>
                <a:cs typeface="Calibri"/>
                <a:sym typeface="Calibri"/>
              </a:rPr>
              <a:t>Som företagsägare är det viktigt att ha ett öppet sinne och låta processen fortgå utan inblandning. Du kan dock ställa frågor för att klargöra </a:t>
            </a:r>
            <a:r>
              <a:rPr lang="it" sz="1600" i="1">
                <a:solidFill>
                  <a:srgbClr val="6D6E71"/>
                </a:solidFill>
                <a:latin typeface="Calibri"/>
                <a:ea typeface="Calibri"/>
                <a:cs typeface="Calibri"/>
                <a:sym typeface="Calibri"/>
              </a:rPr>
              <a:t>vad folk menar,</a:t>
            </a:r>
            <a:r>
              <a:rPr lang="it" sz="1600" b="0" i="1" u="none" strike="noStrike" cap="none">
                <a:solidFill>
                  <a:srgbClr val="6D6E71"/>
                </a:solidFill>
                <a:latin typeface="Calibri"/>
                <a:ea typeface="Calibri"/>
                <a:cs typeface="Calibri"/>
                <a:sym typeface="Calibri"/>
              </a:rPr>
              <a:t> om det behövs.</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sp>
        <p:nvSpPr>
          <p:cNvPr id="729" name="Google Shape;729;p3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29</a:t>
            </a:fld>
            <a:endParaRPr/>
          </a:p>
        </p:txBody>
      </p:sp>
      <p:sp>
        <p:nvSpPr>
          <p:cNvPr id="730" name="Google Shape;730;p32"/>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31" name="Google Shape;731;p32"/>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0" marR="0" lvl="0" indent="0"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A. </a:t>
            </a:r>
            <a:r>
              <a:rPr lang="it" sz="2400" b="0" i="0" u="none" strike="noStrike" cap="none">
                <a:solidFill>
                  <a:schemeClr val="lt1"/>
                </a:solidFill>
                <a:latin typeface="Calibri"/>
                <a:ea typeface="Calibri"/>
                <a:cs typeface="Calibri"/>
                <a:sym typeface="Calibri"/>
              </a:rPr>
              <a:t>Syftes-</a:t>
            </a:r>
            <a:endParaRPr sz="2400">
              <a:solidFill>
                <a:schemeClr val="lt1"/>
              </a:solidFill>
              <a:latin typeface="Calibri"/>
              <a:ea typeface="Calibri"/>
              <a:cs typeface="Calibri"/>
              <a:sym typeface="Calibri"/>
            </a:endParaRPr>
          </a:p>
          <a:p>
            <a:pPr marL="0" marR="0" lvl="0" indent="0"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Workshop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32" name="Google Shape;732;p32"/>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33" name="Google Shape;733;p32"/>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
          <p:cNvSpPr/>
          <p:nvPr/>
        </p:nvSpPr>
        <p:spPr>
          <a:xfrm>
            <a:off x="2" y="2"/>
            <a:ext cx="9144000" cy="1187776"/>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9ADAD"/>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252" name="Google Shape;252;p1"/>
          <p:cNvSpPr txBox="1"/>
          <p:nvPr/>
        </p:nvSpPr>
        <p:spPr>
          <a:xfrm>
            <a:off x="364473" y="426505"/>
            <a:ext cx="4540679" cy="564990"/>
          </a:xfrm>
          <a:prstGeom prst="rect">
            <a:avLst/>
          </a:prstGeom>
          <a:noFill/>
          <a:ln>
            <a:noFill/>
          </a:ln>
        </p:spPr>
        <p:txBody>
          <a:bodyPr spcFirstLastPara="1" wrap="square" lIns="0" tIns="10100" rIns="0" bIns="0" anchor="t" anchorCtr="0">
            <a:spAutoFit/>
          </a:bodyPr>
          <a:lstStyle/>
          <a:p>
            <a:pPr marL="12701" marR="0" lvl="0" indent="0" algn="l" rtl="0">
              <a:lnSpc>
                <a:spcPct val="102857"/>
              </a:lnSpc>
              <a:spcBef>
                <a:spcPts val="0"/>
              </a:spcBef>
              <a:spcAft>
                <a:spcPts val="0"/>
              </a:spcAft>
              <a:buNone/>
            </a:pPr>
            <a:r>
              <a:rPr lang="it" sz="3500" b="1" i="0" u="none" strike="noStrike" cap="none">
                <a:solidFill>
                  <a:schemeClr val="lt1"/>
                </a:solidFill>
                <a:latin typeface="Calibri"/>
                <a:ea typeface="Calibri"/>
                <a:cs typeface="Calibri"/>
                <a:sym typeface="Calibri"/>
              </a:rPr>
              <a:t>Om denna kurs</a:t>
            </a:r>
            <a:endParaRPr sz="1401" b="0" i="0" u="none" strike="noStrike" cap="none">
              <a:solidFill>
                <a:srgbClr val="000000"/>
              </a:solidFill>
              <a:latin typeface="Arial"/>
              <a:ea typeface="Arial"/>
              <a:cs typeface="Arial"/>
              <a:sym typeface="Arial"/>
            </a:endParaRPr>
          </a:p>
        </p:txBody>
      </p:sp>
      <p:sp>
        <p:nvSpPr>
          <p:cNvPr id="253" name="Google Shape;253;p1"/>
          <p:cNvSpPr txBox="1">
            <a:spLocks noGrp="1"/>
          </p:cNvSpPr>
          <p:nvPr>
            <p:ph type="body" idx="2"/>
          </p:nvPr>
        </p:nvSpPr>
        <p:spPr>
          <a:xfrm>
            <a:off x="492941" y="1396738"/>
            <a:ext cx="2594734" cy="2385438"/>
          </a:xfrm>
          <a:prstGeom prst="rect">
            <a:avLst/>
          </a:prstGeom>
          <a:noFill/>
          <a:ln>
            <a:noFill/>
          </a:ln>
        </p:spPr>
        <p:txBody>
          <a:bodyPr spcFirstLastPara="1" wrap="square" lIns="91425" tIns="91425" rIns="91425" bIns="91425" anchor="t" anchorCtr="0">
            <a:noAutofit/>
          </a:bodyPr>
          <a:lstStyle/>
          <a:p>
            <a:pPr marL="0" lvl="0" indent="0" algn="l" rtl="0">
              <a:lnSpc>
                <a:spcPct val="98518"/>
              </a:lnSpc>
              <a:spcBef>
                <a:spcPts val="0"/>
              </a:spcBef>
              <a:spcAft>
                <a:spcPts val="0"/>
              </a:spcAft>
              <a:buSzPts val="1800"/>
              <a:buNone/>
            </a:pPr>
            <a:r>
              <a:rPr lang="it" sz="2000">
                <a:solidFill>
                  <a:srgbClr val="777777"/>
                </a:solidFill>
              </a:rPr>
              <a:t>Detta är den sista delen av vår 3-stegs kurs</a:t>
            </a:r>
            <a:endParaRPr sz="2000">
              <a:solidFill>
                <a:srgbClr val="777777"/>
              </a:solidFill>
            </a:endParaRPr>
          </a:p>
        </p:txBody>
      </p:sp>
      <p:pic>
        <p:nvPicPr>
          <p:cNvPr id="254" name="Google Shape;254;p1"/>
          <p:cNvPicPr preferRelativeResize="0"/>
          <p:nvPr/>
        </p:nvPicPr>
        <p:blipFill rotWithShape="1">
          <a:blip r:embed="rId3">
            <a:alphaModFix amt="70000"/>
          </a:blip>
          <a:srcRect/>
          <a:stretch/>
        </p:blipFill>
        <p:spPr>
          <a:xfrm flipH="1">
            <a:off x="7974526" y="3672058"/>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55" name="Google Shape;255;p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a:t>
            </a:fld>
            <a:endParaRPr/>
          </a:p>
        </p:txBody>
      </p:sp>
      <p:sp>
        <p:nvSpPr>
          <p:cNvPr id="256" name="Google Shape;256;p1"/>
          <p:cNvSpPr txBox="1"/>
          <p:nvPr/>
        </p:nvSpPr>
        <p:spPr>
          <a:xfrm>
            <a:off x="3336294" y="1396738"/>
            <a:ext cx="2594734" cy="2603042"/>
          </a:xfrm>
          <a:prstGeom prst="rect">
            <a:avLst/>
          </a:prstGeom>
          <a:noFill/>
          <a:ln>
            <a:noFill/>
          </a:ln>
        </p:spPr>
        <p:txBody>
          <a:bodyPr spcFirstLastPara="1" wrap="square" lIns="91425" tIns="91425" rIns="91425" bIns="91425" anchor="t" anchorCtr="0">
            <a:noAutofit/>
          </a:bodyPr>
          <a:lstStyle/>
          <a:p>
            <a:pPr marL="12701" marR="0" lvl="0" indent="0" algn="l" rtl="0">
              <a:lnSpc>
                <a:spcPct val="95000"/>
              </a:lnSpc>
              <a:spcBef>
                <a:spcPts val="0"/>
              </a:spcBef>
              <a:spcAft>
                <a:spcPts val="0"/>
              </a:spcAft>
              <a:buNone/>
            </a:pPr>
            <a:r>
              <a:rPr lang="it" sz="2000" b="1" i="0" u="none" strike="noStrike" cap="none">
                <a:solidFill>
                  <a:srgbClr val="777777"/>
                </a:solidFill>
                <a:latin typeface="Calibri"/>
                <a:ea typeface="Calibri"/>
                <a:cs typeface="Calibri"/>
                <a:sym typeface="Calibri"/>
              </a:rPr>
              <a:t>Den ger deltagarna en struktur och verktyg som hjälper dem att starta sina egna ekoturismprojekt </a:t>
            </a:r>
            <a:endParaRPr sz="2000" b="0" i="0" u="none" strike="noStrike" cap="none">
              <a:solidFill>
                <a:srgbClr val="777777"/>
              </a:solidFill>
              <a:latin typeface="Arial"/>
              <a:ea typeface="Arial"/>
              <a:cs typeface="Arial"/>
              <a:sym typeface="Arial"/>
            </a:endParaRPr>
          </a:p>
        </p:txBody>
      </p:sp>
      <p:sp>
        <p:nvSpPr>
          <p:cNvPr id="257" name="Google Shape;257;p1"/>
          <p:cNvSpPr txBox="1"/>
          <p:nvPr/>
        </p:nvSpPr>
        <p:spPr>
          <a:xfrm>
            <a:off x="6241322" y="1400706"/>
            <a:ext cx="2594734" cy="2956049"/>
          </a:xfrm>
          <a:prstGeom prst="rect">
            <a:avLst/>
          </a:prstGeom>
          <a:noFill/>
          <a:ln>
            <a:noFill/>
          </a:ln>
        </p:spPr>
        <p:txBody>
          <a:bodyPr spcFirstLastPara="1" wrap="square" lIns="91425" tIns="91425" rIns="91425" bIns="91425" anchor="t" anchorCtr="0">
            <a:noAutofit/>
          </a:bodyPr>
          <a:lstStyle/>
          <a:p>
            <a:pPr marL="12701" marR="0" lvl="0" indent="0" algn="l" rtl="0">
              <a:lnSpc>
                <a:spcPct val="95000"/>
              </a:lnSpc>
              <a:spcBef>
                <a:spcPts val="0"/>
              </a:spcBef>
              <a:spcAft>
                <a:spcPts val="0"/>
              </a:spcAft>
              <a:buNone/>
            </a:pPr>
            <a:r>
              <a:rPr lang="it" sz="2000" b="1" i="0" u="none" strike="noStrike" cap="none">
                <a:solidFill>
                  <a:srgbClr val="777777"/>
                </a:solidFill>
                <a:latin typeface="Calibri"/>
                <a:ea typeface="Calibri"/>
                <a:cs typeface="Calibri"/>
                <a:sym typeface="Calibri"/>
              </a:rPr>
              <a:t>Under denna resa strävar vi efter att ändra vår</a:t>
            </a:r>
            <a:r>
              <a:rPr lang="it" sz="2000" b="1">
                <a:solidFill>
                  <a:srgbClr val="777777"/>
                </a:solidFill>
                <a:latin typeface="Calibri"/>
                <a:ea typeface="Calibri"/>
                <a:cs typeface="Calibri"/>
                <a:sym typeface="Calibri"/>
              </a:rPr>
              <a:t>a </a:t>
            </a:r>
            <a:r>
              <a:rPr lang="it" sz="2000" b="1" i="0" u="none" strike="noStrike" cap="none">
                <a:solidFill>
                  <a:srgbClr val="777777"/>
                </a:solidFill>
                <a:latin typeface="Calibri"/>
                <a:ea typeface="Calibri"/>
                <a:cs typeface="Calibri"/>
                <a:sym typeface="Calibri"/>
              </a:rPr>
              <a:t>perspektiv och anamma ett holistiskt synsätt som </a:t>
            </a:r>
            <a:r>
              <a:rPr lang="it" sz="2000" b="1">
                <a:solidFill>
                  <a:srgbClr val="777777"/>
                </a:solidFill>
                <a:latin typeface="Calibri"/>
                <a:ea typeface="Calibri"/>
                <a:cs typeface="Calibri"/>
                <a:sym typeface="Calibri"/>
              </a:rPr>
              <a:t>tydliggör </a:t>
            </a:r>
            <a:r>
              <a:rPr lang="it" sz="2000" b="1" i="0" u="none" strike="noStrike" cap="none">
                <a:solidFill>
                  <a:srgbClr val="777777"/>
                </a:solidFill>
                <a:latin typeface="Calibri"/>
                <a:ea typeface="Calibri"/>
                <a:cs typeface="Calibri"/>
                <a:sym typeface="Calibri"/>
              </a:rPr>
              <a:t>sambandet mellan ekosystem, kulturarv och </a:t>
            </a:r>
            <a:r>
              <a:rPr lang="it" sz="2000" b="1">
                <a:solidFill>
                  <a:srgbClr val="777777"/>
                </a:solidFill>
                <a:latin typeface="Calibri"/>
                <a:ea typeface="Calibri"/>
                <a:cs typeface="Calibri"/>
                <a:sym typeface="Calibri"/>
              </a:rPr>
              <a:t>de lokalsamhällen vi är kopplade till</a:t>
            </a:r>
            <a:endParaRPr sz="2800" b="1" i="0" u="none" strike="noStrike" cap="none">
              <a:solidFill>
                <a:srgbClr val="8ABF3B"/>
              </a:solidFill>
              <a:latin typeface="Calibri"/>
              <a:ea typeface="Calibri"/>
              <a:cs typeface="Calibri"/>
              <a:sym typeface="Calibri"/>
            </a:endParaRPr>
          </a:p>
        </p:txBody>
      </p:sp>
      <p:cxnSp>
        <p:nvCxnSpPr>
          <p:cNvPr id="258" name="Google Shape;258;p1"/>
          <p:cNvCxnSpPr/>
          <p:nvPr/>
        </p:nvCxnSpPr>
        <p:spPr>
          <a:xfrm>
            <a:off x="3242821" y="1396738"/>
            <a:ext cx="0" cy="2960018"/>
          </a:xfrm>
          <a:prstGeom prst="straightConnector1">
            <a:avLst/>
          </a:prstGeom>
          <a:noFill/>
          <a:ln w="19050" cap="flat" cmpd="sng">
            <a:solidFill>
              <a:srgbClr val="8ABF3B"/>
            </a:solidFill>
            <a:prstDash val="solid"/>
            <a:round/>
            <a:headEnd type="none" w="sm" len="sm"/>
            <a:tailEnd type="none" w="sm" len="sm"/>
          </a:ln>
        </p:spPr>
      </p:cxnSp>
      <p:cxnSp>
        <p:nvCxnSpPr>
          <p:cNvPr id="259" name="Google Shape;259;p1"/>
          <p:cNvCxnSpPr/>
          <p:nvPr/>
        </p:nvCxnSpPr>
        <p:spPr>
          <a:xfrm>
            <a:off x="6147849" y="1396738"/>
            <a:ext cx="0" cy="2960018"/>
          </a:xfrm>
          <a:prstGeom prst="straightConnector1">
            <a:avLst/>
          </a:prstGeom>
          <a:noFill/>
          <a:ln w="19050" cap="flat" cmpd="sng">
            <a:solidFill>
              <a:srgbClr val="8ABF3B"/>
            </a:solidFill>
            <a:prstDash val="solid"/>
            <a:round/>
            <a:headEnd type="none" w="sm" len="sm"/>
            <a:tailEnd type="none" w="sm" len="sm"/>
          </a:ln>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33"/>
          <p:cNvSpPr txBox="1"/>
          <p:nvPr/>
        </p:nvSpPr>
        <p:spPr>
          <a:xfrm>
            <a:off x="2400369" y="372541"/>
            <a:ext cx="6301800" cy="45201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chemeClr val="accent4"/>
                </a:solidFill>
                <a:latin typeface="Calibri"/>
                <a:ea typeface="Calibri"/>
                <a:cs typeface="Calibri"/>
                <a:sym typeface="Calibri"/>
              </a:rPr>
              <a:t>Steg 4: </a:t>
            </a:r>
            <a:r>
              <a:rPr lang="it" sz="1400" b="0" i="0" u="none" strike="noStrike" cap="none">
                <a:solidFill>
                  <a:srgbClr val="6D6E71"/>
                </a:solidFill>
                <a:latin typeface="Calibri"/>
                <a:ea typeface="Calibri"/>
                <a:cs typeface="Calibri"/>
                <a:sym typeface="Calibri"/>
              </a:rPr>
              <a:t>innebär att ta reda på hur man kan konfigurera detta syfte genom att ta itu med de problem, behov och förväntningar som identifierats </a:t>
            </a:r>
            <a:r>
              <a:rPr lang="it">
                <a:solidFill>
                  <a:srgbClr val="6D6E71"/>
                </a:solidFill>
                <a:latin typeface="Calibri"/>
                <a:ea typeface="Calibri"/>
                <a:cs typeface="Calibri"/>
                <a:sym typeface="Calibri"/>
              </a:rPr>
              <a:t>när du studerat ditt ekosystem och dess aktörer - </a:t>
            </a:r>
            <a:r>
              <a:rPr lang="it" sz="1400" b="0" i="0" u="none" strike="noStrike" cap="none">
                <a:solidFill>
                  <a:srgbClr val="6D6E71"/>
                </a:solidFill>
                <a:latin typeface="Calibri"/>
                <a:ea typeface="Calibri"/>
                <a:cs typeface="Calibri"/>
                <a:sym typeface="Calibri"/>
              </a:rPr>
              <a:t>och hur ditt projekt kan utvecklas</a:t>
            </a:r>
            <a:r>
              <a:rPr lang="it">
                <a:solidFill>
                  <a:srgbClr val="6D6E71"/>
                </a:solidFill>
                <a:latin typeface="Calibri"/>
                <a:ea typeface="Calibri"/>
                <a:cs typeface="Calibri"/>
                <a:sym typeface="Calibri"/>
              </a:rPr>
              <a:t> i sitt </a:t>
            </a:r>
            <a:r>
              <a:rPr lang="it" sz="1400" b="0" i="0" u="none" strike="noStrike" cap="none">
                <a:solidFill>
                  <a:srgbClr val="6D6E71"/>
                </a:solidFill>
                <a:latin typeface="Calibri"/>
                <a:ea typeface="Calibri"/>
                <a:cs typeface="Calibri"/>
                <a:sym typeface="Calibri"/>
              </a:rPr>
              <a:t>HUR och VAD. </a:t>
            </a:r>
            <a:endParaRPr/>
          </a:p>
          <a:p>
            <a:pPr marL="0" marR="0" lvl="0" indent="0" algn="l" rtl="0">
              <a:lnSpc>
                <a:spcPct val="100000"/>
              </a:lnSpc>
              <a:spcBef>
                <a:spcPts val="0"/>
              </a:spcBef>
              <a:spcAft>
                <a:spcPts val="0"/>
              </a:spcAft>
              <a:buNone/>
            </a:pPr>
            <a:endParaRPr sz="1100" b="0" i="0" u="none" strike="noStrike" cap="none">
              <a:solidFill>
                <a:srgbClr val="6D6E71"/>
              </a:solidFill>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R"/>
            </a:pPr>
            <a:r>
              <a:rPr lang="it" sz="1400" b="1" i="0" u="none" strike="noStrike" cap="none">
                <a:solidFill>
                  <a:srgbClr val="6D6E71"/>
                </a:solidFill>
                <a:latin typeface="Calibri"/>
                <a:ea typeface="Calibri"/>
                <a:cs typeface="Calibri"/>
                <a:sym typeface="Calibri"/>
              </a:rPr>
              <a:t>Fundera över din expertis: </a:t>
            </a:r>
            <a:r>
              <a:rPr lang="it" sz="1400" b="0" i="0" u="none" strike="noStrike" cap="none">
                <a:solidFill>
                  <a:srgbClr val="6D6E71"/>
                </a:solidFill>
                <a:latin typeface="Calibri"/>
                <a:ea typeface="Calibri"/>
                <a:cs typeface="Calibri"/>
                <a:sym typeface="Calibri"/>
              </a:rPr>
              <a:t>Vilka är de färdigheter du har inom ditt projekt som kan bidra till att uppfylla syftet. Identifiera områden där du utmärker dig och hur du kan utnyttja dina styrkor för att tillgodose de identifierade behoven.</a:t>
            </a:r>
            <a:endParaRPr/>
          </a:p>
          <a:p>
            <a:pPr marL="342900" marR="0" lvl="0" indent="-342900" algn="l" rtl="0">
              <a:lnSpc>
                <a:spcPct val="100000"/>
              </a:lnSpc>
              <a:spcBef>
                <a:spcPts val="0"/>
              </a:spcBef>
              <a:spcAft>
                <a:spcPts val="0"/>
              </a:spcAft>
              <a:buClr>
                <a:srgbClr val="97C679"/>
              </a:buClr>
              <a:buSzPts val="1400"/>
              <a:buFont typeface="Arial"/>
              <a:buAutoNum type="arabicParenR"/>
            </a:pPr>
            <a:r>
              <a:rPr lang="it" sz="1400" b="1" i="0" u="none" strike="noStrike" cap="none">
                <a:solidFill>
                  <a:srgbClr val="6D6E71"/>
                </a:solidFill>
                <a:latin typeface="Calibri"/>
                <a:ea typeface="Calibri"/>
                <a:cs typeface="Calibri"/>
                <a:sym typeface="Calibri"/>
              </a:rPr>
              <a:t>Resursbedömning: </a:t>
            </a:r>
            <a:r>
              <a:rPr lang="it" sz="1400" b="0" i="0" u="none" strike="noStrike" cap="none">
                <a:solidFill>
                  <a:srgbClr val="6D6E71"/>
                </a:solidFill>
                <a:latin typeface="Calibri"/>
                <a:ea typeface="Calibri"/>
                <a:cs typeface="Calibri"/>
                <a:sym typeface="Calibri"/>
              </a:rPr>
              <a:t>Avgör om du har de resurser som krävs för att genomföra ditt syfte. Om det finns luckor, fundera på vem inom ditt ekosystem eller nätverk som kan ge stöd eller hjälp. Det kan handla om andra intressenter, partners eller samhällsorganisationer.</a:t>
            </a:r>
            <a:endParaRPr/>
          </a:p>
          <a:p>
            <a:pPr marL="342900" marR="0" lvl="0" indent="-342900" algn="l" rtl="0">
              <a:lnSpc>
                <a:spcPct val="100000"/>
              </a:lnSpc>
              <a:spcBef>
                <a:spcPts val="0"/>
              </a:spcBef>
              <a:spcAft>
                <a:spcPts val="0"/>
              </a:spcAft>
              <a:buClr>
                <a:srgbClr val="97C679"/>
              </a:buClr>
              <a:buSzPts val="1400"/>
              <a:buFont typeface="Arial"/>
              <a:buAutoNum type="arabicParenR"/>
            </a:pPr>
            <a:r>
              <a:rPr lang="it" sz="1400" b="1" i="0" u="none" strike="noStrike" cap="none">
                <a:solidFill>
                  <a:srgbClr val="6D6E71"/>
                </a:solidFill>
                <a:latin typeface="Calibri"/>
                <a:ea typeface="Calibri"/>
                <a:cs typeface="Calibri"/>
                <a:sym typeface="Calibri"/>
              </a:rPr>
              <a:t>Möjligheter till samarbete: </a:t>
            </a:r>
            <a:r>
              <a:rPr lang="it" sz="1400" b="0" i="0" u="none" strike="noStrike" cap="none">
                <a:solidFill>
                  <a:srgbClr val="6D6E71"/>
                </a:solidFill>
                <a:latin typeface="Calibri"/>
                <a:ea typeface="Calibri"/>
                <a:cs typeface="Calibri"/>
                <a:sym typeface="Calibri"/>
              </a:rPr>
              <a:t>Utforska möjligheterna till samarbete med andra intressenter eller organisationer. Fundera på hur samarbetet kan öka projektets genomslagskraft och effektivitet. Leta efter sätt att anpassa dessa samarbeten till de tre etiska principerna om att ta hand om människor, vår planet och säkerställa en rättvis andel.</a:t>
            </a:r>
            <a:endParaRPr/>
          </a:p>
          <a:p>
            <a:pPr marL="342900" marR="0" lvl="0" indent="-342900" algn="l" rtl="0">
              <a:lnSpc>
                <a:spcPct val="100000"/>
              </a:lnSpc>
              <a:spcBef>
                <a:spcPts val="0"/>
              </a:spcBef>
              <a:spcAft>
                <a:spcPts val="0"/>
              </a:spcAft>
              <a:buClr>
                <a:srgbClr val="97C679"/>
              </a:buClr>
              <a:buSzPts val="1400"/>
              <a:buFont typeface="Arial"/>
              <a:buAutoNum type="arabicParenR"/>
            </a:pPr>
            <a:r>
              <a:rPr lang="it" sz="1400" b="1" i="0" u="none" strike="noStrike" cap="none">
                <a:solidFill>
                  <a:srgbClr val="6D6E71"/>
                </a:solidFill>
                <a:latin typeface="Calibri"/>
                <a:ea typeface="Calibri"/>
                <a:cs typeface="Calibri"/>
                <a:sym typeface="Calibri"/>
              </a:rPr>
              <a:t>Utvärdera fördelarna: </a:t>
            </a:r>
            <a:r>
              <a:rPr lang="it" sz="1400" b="0" i="0" u="none" strike="noStrike" cap="none">
                <a:solidFill>
                  <a:srgbClr val="6D6E71"/>
                </a:solidFill>
                <a:latin typeface="Calibri"/>
                <a:ea typeface="Calibri"/>
                <a:cs typeface="Calibri"/>
                <a:sym typeface="Calibri"/>
              </a:rPr>
              <a:t>Utvärdera de potentiella fördelarna med att delta i samarbeten och hur de stämmer överens med ditt syfte och dina värderingar. Fundera över hur dessa samarbeten kan bidra till att uppnå projektets mål och samtidigt främja hållbarhet, samhällets välbefinnande och miljöskydd.</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sp>
        <p:nvSpPr>
          <p:cNvPr id="739" name="Google Shape;739;p3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30</a:t>
            </a:fld>
            <a:endParaRPr/>
          </a:p>
        </p:txBody>
      </p:sp>
      <p:sp>
        <p:nvSpPr>
          <p:cNvPr id="740" name="Google Shape;740;p33"/>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41" name="Google Shape;741;p33"/>
          <p:cNvSpPr txBox="1"/>
          <p:nvPr/>
        </p:nvSpPr>
        <p:spPr>
          <a:xfrm>
            <a:off x="166421" y="1758721"/>
            <a:ext cx="2233948"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B. </a:t>
            </a:r>
            <a:r>
              <a:rPr lang="it" sz="2400">
                <a:solidFill>
                  <a:schemeClr val="lt1"/>
                </a:solidFill>
                <a:latin typeface="Calibri"/>
                <a:ea typeface="Calibri"/>
                <a:cs typeface="Calibri"/>
                <a:sym typeface="Calibri"/>
              </a:rPr>
              <a:t>Arbete med Teamet</a:t>
            </a:r>
            <a:endParaRPr sz="3500" b="1"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42" name="Google Shape;742;p33"/>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43" name="Google Shape;743;p33"/>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34"/>
          <p:cNvSpPr txBox="1"/>
          <p:nvPr/>
        </p:nvSpPr>
        <p:spPr>
          <a:xfrm>
            <a:off x="2400368" y="530197"/>
            <a:ext cx="6540433" cy="2641688"/>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Genom att ta upp dessa frågor och överväganden med ditt team kan du ta fram en tydlig handlingsplan för att omsätta ditt syfte i konkreta initiativ, aktiviteter och resultat. Denna samarbetsstrategi säkerställer att ditt syfte blir en integrerad del av projektets aktiviteter och hjälper till att vägleda dina handlingar i linje med dina värderingar och etiska principer.</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Denna del säkerställer att ditt syfte blir mer än bara en vacker fras - det blir ett vägledande ankare för ditt projekts åtgärder för att utveckla sitt hur och vad.</a:t>
            </a:r>
            <a:endParaRPr dirty="0"/>
          </a:p>
          <a:p>
            <a:pPr marL="0" marR="0" lvl="0" indent="0" algn="l" rtl="0">
              <a:lnSpc>
                <a:spcPct val="100000"/>
              </a:lnSpc>
              <a:spcBef>
                <a:spcPts val="0"/>
              </a:spcBef>
              <a:spcAft>
                <a:spcPts val="0"/>
              </a:spcAft>
              <a:buNone/>
            </a:pPr>
            <a:endParaRPr sz="11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p:txBody>
      </p:sp>
      <p:pic>
        <p:nvPicPr>
          <p:cNvPr id="749" name="Google Shape;749;p34"/>
          <p:cNvPicPr preferRelativeResize="0"/>
          <p:nvPr/>
        </p:nvPicPr>
        <p:blipFill rotWithShape="1">
          <a:blip r:embed="rId3">
            <a:alphaModFix amt="70000"/>
          </a:blip>
          <a:srcRect/>
          <a:stretch/>
        </p:blipFill>
        <p:spPr>
          <a:xfrm flipH="1">
            <a:off x="6854905" y="292276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50" name="Google Shape;750;p3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31</a:t>
            </a:fld>
            <a:endParaRPr/>
          </a:p>
        </p:txBody>
      </p:sp>
      <p:sp>
        <p:nvSpPr>
          <p:cNvPr id="751" name="Google Shape;751;p34"/>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52" name="Google Shape;752;p34"/>
          <p:cNvSpPr txBox="1"/>
          <p:nvPr/>
        </p:nvSpPr>
        <p:spPr>
          <a:xfrm>
            <a:off x="111760" y="1744914"/>
            <a:ext cx="2109457" cy="1177849"/>
          </a:xfrm>
          <a:prstGeom prst="rect">
            <a:avLst/>
          </a:prstGeom>
          <a:noFill/>
          <a:ln>
            <a:noFill/>
          </a:ln>
        </p:spPr>
        <p:txBody>
          <a:bodyPr spcFirstLastPara="1" wrap="square" lIns="91425" tIns="91425" rIns="91425" bIns="91425" anchor="t" anchorCtr="0">
            <a:noAutofit/>
          </a:bodyPr>
          <a:lstStyle/>
          <a:p>
            <a:pPr marL="12701"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B. Arbete med Teamet</a:t>
            </a:r>
            <a:endParaRPr sz="3500" b="1"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53" name="Google Shape;753;p34"/>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54" name="Google Shape;754;p34"/>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3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0" name="Google Shape;760;p3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1" name="Google Shape;761;p35"/>
          <p:cNvSpPr txBox="1">
            <a:spLocks noGrp="1"/>
          </p:cNvSpPr>
          <p:nvPr>
            <p:ph type="body" idx="1"/>
          </p:nvPr>
        </p:nvSpPr>
        <p:spPr>
          <a:xfrm>
            <a:off x="343148" y="1155958"/>
            <a:ext cx="8361236" cy="324817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1600" dirty="0"/>
              <a:t>Det här är en övning som bör göras som en uppgift, i par eller smågrupper.</a:t>
            </a:r>
            <a:endParaRPr dirty="0"/>
          </a:p>
          <a:p>
            <a:pPr marL="0" lvl="0" indent="0" algn="l" rtl="0">
              <a:lnSpc>
                <a:spcPct val="100000"/>
              </a:lnSpc>
              <a:spcBef>
                <a:spcPts val="0"/>
              </a:spcBef>
              <a:spcAft>
                <a:spcPts val="0"/>
              </a:spcAft>
              <a:buSzPts val="1800"/>
              <a:buNone/>
            </a:pPr>
            <a:endParaRPr sz="1600"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Identifiera och involvera en facilitator</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Genomför de fyra stegen i workshopen</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Reflektera och diskutera</a:t>
            </a:r>
            <a:endParaRPr dirty="0"/>
          </a:p>
          <a:p>
            <a:pPr marL="285750" lvl="0" indent="-171450" algn="l" rtl="0">
              <a:lnSpc>
                <a:spcPct val="100000"/>
              </a:lnSpc>
              <a:spcBef>
                <a:spcPts val="0"/>
              </a:spcBef>
              <a:spcAft>
                <a:spcPts val="0"/>
              </a:spcAft>
              <a:buSzPts val="1800"/>
              <a:buFont typeface="Noto Sans Symbols"/>
              <a:buNone/>
            </a:pPr>
            <a:endParaRPr sz="1400" dirty="0"/>
          </a:p>
          <a:p>
            <a:pPr marL="0" lvl="0" indent="0" algn="l" rtl="0">
              <a:lnSpc>
                <a:spcPct val="100000"/>
              </a:lnSpc>
              <a:spcBef>
                <a:spcPts val="0"/>
              </a:spcBef>
              <a:spcAft>
                <a:spcPts val="0"/>
              </a:spcAft>
              <a:buSzPts val="1800"/>
              <a:buNone/>
            </a:pPr>
            <a:endParaRPr sz="1400" dirty="0"/>
          </a:p>
        </p:txBody>
      </p:sp>
      <p:sp>
        <p:nvSpPr>
          <p:cNvPr id="762" name="Google Shape;762;p35"/>
          <p:cNvSpPr txBox="1">
            <a:spLocks noGrp="1"/>
          </p:cNvSpPr>
          <p:nvPr>
            <p:ph type="body" idx="2"/>
          </p:nvPr>
        </p:nvSpPr>
        <p:spPr>
          <a:xfrm>
            <a:off x="1421644" y="375754"/>
            <a:ext cx="7228721"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dirty="0">
                <a:solidFill>
                  <a:srgbClr val="FF9933"/>
                </a:solidFill>
              </a:rPr>
              <a:t>Övning: </a:t>
            </a:r>
            <a:r>
              <a:rPr lang="it" sz="1600" b="0" dirty="0">
                <a:solidFill>
                  <a:srgbClr val="777777"/>
                </a:solidFill>
              </a:rPr>
              <a:t>Workshop om syftet</a:t>
            </a:r>
            <a:endParaRPr dirty="0"/>
          </a:p>
        </p:txBody>
      </p:sp>
      <p:sp>
        <p:nvSpPr>
          <p:cNvPr id="763" name="Google Shape;763;p35"/>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709A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764" name="Google Shape;764;p35"/>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5" name="Google Shape;765;p3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32</a:t>
            </a:fld>
            <a:endParaRPr/>
          </a:p>
        </p:txBody>
      </p:sp>
      <p:grpSp>
        <p:nvGrpSpPr>
          <p:cNvPr id="766" name="Google Shape;766;p35"/>
          <p:cNvGrpSpPr/>
          <p:nvPr/>
        </p:nvGrpSpPr>
        <p:grpSpPr>
          <a:xfrm>
            <a:off x="294470" y="278971"/>
            <a:ext cx="819230" cy="809886"/>
            <a:chOff x="3987863" y="749845"/>
            <a:chExt cx="1138917" cy="1002207"/>
          </a:xfrm>
        </p:grpSpPr>
        <p:grpSp>
          <p:nvGrpSpPr>
            <p:cNvPr id="767" name="Google Shape;767;p35"/>
            <p:cNvGrpSpPr/>
            <p:nvPr/>
          </p:nvGrpSpPr>
          <p:grpSpPr>
            <a:xfrm>
              <a:off x="4384008" y="972375"/>
              <a:ext cx="346627" cy="558795"/>
              <a:chOff x="4384008" y="972375"/>
              <a:chExt cx="346627" cy="558795"/>
            </a:xfrm>
          </p:grpSpPr>
          <p:sp>
            <p:nvSpPr>
              <p:cNvPr id="768" name="Google Shape;768;p35"/>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69" name="Google Shape;769;p35"/>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0" name="Google Shape;770;p35"/>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1" name="Google Shape;771;p35"/>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772" name="Google Shape;772;p35"/>
            <p:cNvGrpSpPr/>
            <p:nvPr/>
          </p:nvGrpSpPr>
          <p:grpSpPr>
            <a:xfrm>
              <a:off x="3987863" y="749845"/>
              <a:ext cx="1138917" cy="1002207"/>
              <a:chOff x="3987863" y="749845"/>
              <a:chExt cx="1138917" cy="1002207"/>
            </a:xfrm>
          </p:grpSpPr>
          <p:sp>
            <p:nvSpPr>
              <p:cNvPr id="773" name="Google Shape;773;p35"/>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4" name="Google Shape;774;p35"/>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5" name="Google Shape;775;p35"/>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6" name="Google Shape;776;p35"/>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777" name="Google Shape;777;p35"/>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E.21</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36"/>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3" name="Google Shape;783;p36"/>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4" name="Google Shape;784;p36"/>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785" name="Google Shape;785;p36"/>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786" name="Google Shape;786;p36"/>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7" name="Google Shape;787;p3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33</a:t>
            </a:fld>
            <a:endParaRPr/>
          </a:p>
        </p:txBody>
      </p:sp>
      <p:sp>
        <p:nvSpPr>
          <p:cNvPr id="788" name="Google Shape;788;p36"/>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789" name="Google Shape;789;p36"/>
          <p:cNvGrpSpPr/>
          <p:nvPr/>
        </p:nvGrpSpPr>
        <p:grpSpPr>
          <a:xfrm>
            <a:off x="383892" y="298768"/>
            <a:ext cx="794914" cy="804197"/>
            <a:chOff x="2932901" y="1728093"/>
            <a:chExt cx="1458439" cy="1475473"/>
          </a:xfrm>
        </p:grpSpPr>
        <p:sp>
          <p:nvSpPr>
            <p:cNvPr id="790" name="Google Shape;790;p36"/>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1" name="Google Shape;791;p36"/>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2" name="Google Shape;792;p36"/>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3" name="Google Shape;793;p36"/>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4" name="Google Shape;794;p36"/>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5" name="Google Shape;795;p36"/>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6" name="Google Shape;796;p36"/>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7" name="Google Shape;797;p36"/>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8" name="Google Shape;798;p36"/>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9" name="Google Shape;799;p36"/>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0" name="Google Shape;800;p36"/>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1" name="Google Shape;801;p36"/>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2" name="Google Shape;802;p36"/>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3" name="Google Shape;803;p36"/>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4" name="Google Shape;804;p36"/>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5" name="Google Shape;805;p36"/>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6" name="Google Shape;806;p36"/>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7" name="Google Shape;807;p36"/>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8" name="Google Shape;808;p36"/>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9" name="Google Shape;809;p36"/>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0" name="Google Shape;810;p36"/>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1" name="Google Shape;811;p36"/>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2" name="Google Shape;812;p36"/>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3" name="Google Shape;813;p36"/>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4" name="Google Shape;814;p36"/>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5" name="Google Shape;815;p36"/>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6" name="Google Shape;816;p36"/>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pic>
        <p:nvPicPr>
          <p:cNvPr id="821" name="Google Shape;821;p37" descr="A person sitting at a table with a computer and a drink&#10;&#10;Description automatically generated"/>
          <p:cNvPicPr preferRelativeResize="0"/>
          <p:nvPr/>
        </p:nvPicPr>
        <p:blipFill rotWithShape="1">
          <a:blip r:embed="rId3">
            <a:alphaModFix/>
          </a:blip>
          <a:srcRect/>
          <a:stretch/>
        </p:blipFill>
        <p:spPr>
          <a:xfrm>
            <a:off x="5089288" y="-109776"/>
            <a:ext cx="4112684" cy="4523308"/>
          </a:xfrm>
          <a:prstGeom prst="flowChartConnector">
            <a:avLst/>
          </a:prstGeom>
          <a:noFill/>
          <a:ln>
            <a:noFill/>
          </a:ln>
        </p:spPr>
      </p:pic>
      <p:sp>
        <p:nvSpPr>
          <p:cNvPr id="822" name="Google Shape;822;p37"/>
          <p:cNvSpPr/>
          <p:nvPr/>
        </p:nvSpPr>
        <p:spPr>
          <a:xfrm>
            <a:off x="2" y="7212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23" name="Google Shape;823;p37"/>
          <p:cNvSpPr txBox="1"/>
          <p:nvPr/>
        </p:nvSpPr>
        <p:spPr>
          <a:xfrm>
            <a:off x="1285305" y="1491814"/>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Kundresan</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824" name="Google Shape;824;p37"/>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3D</a:t>
            </a:r>
            <a:endParaRPr sz="1401" b="0" i="0" u="none" strike="noStrike" cap="none">
              <a:solidFill>
                <a:srgbClr val="000000"/>
              </a:solidFill>
              <a:latin typeface="Arial"/>
              <a:ea typeface="Arial"/>
              <a:cs typeface="Arial"/>
              <a:sym typeface="Arial"/>
            </a:endParaRPr>
          </a:p>
        </p:txBody>
      </p:sp>
      <p:cxnSp>
        <p:nvCxnSpPr>
          <p:cNvPr id="825" name="Google Shape;825;p37"/>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826" name="Google Shape;826;p37"/>
          <p:cNvSpPr/>
          <p:nvPr/>
        </p:nvSpPr>
        <p:spPr>
          <a:xfrm>
            <a:off x="4874049" y="-381120"/>
            <a:ext cx="4826075" cy="5065995"/>
          </a:xfrm>
          <a:prstGeom prst="ellipse">
            <a:avLst/>
          </a:prstGeom>
          <a:noFill/>
          <a:ln w="133350" cap="flat" cmpd="sng">
            <a:solidFill>
              <a:srgbClr val="8ABF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27" name="Google Shape;827;p37"/>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34</a:t>
            </a:fld>
            <a:endParaRPr sz="1600" b="0" i="0" u="none" strike="noStrike" cap="none">
              <a:solidFill>
                <a:srgbClr val="8AC03B"/>
              </a:solidFill>
              <a:latin typeface="Calibri"/>
              <a:ea typeface="Calibri"/>
              <a:cs typeface="Calibri"/>
              <a:sym typeface="Calibri"/>
            </a:endParaRPr>
          </a:p>
        </p:txBody>
      </p:sp>
      <p:grpSp>
        <p:nvGrpSpPr>
          <p:cNvPr id="828" name="Google Shape;828;p37"/>
          <p:cNvGrpSpPr/>
          <p:nvPr/>
        </p:nvGrpSpPr>
        <p:grpSpPr>
          <a:xfrm>
            <a:off x="263557" y="3445257"/>
            <a:ext cx="1771886" cy="1650832"/>
            <a:chOff x="16392163" y="830616"/>
            <a:chExt cx="989004" cy="921436"/>
          </a:xfrm>
        </p:grpSpPr>
        <p:grpSp>
          <p:nvGrpSpPr>
            <p:cNvPr id="829" name="Google Shape;829;p37"/>
            <p:cNvGrpSpPr/>
            <p:nvPr/>
          </p:nvGrpSpPr>
          <p:grpSpPr>
            <a:xfrm>
              <a:off x="16489549" y="926221"/>
              <a:ext cx="729567" cy="728577"/>
              <a:chOff x="16489549" y="926221"/>
              <a:chExt cx="729567" cy="728577"/>
            </a:xfrm>
          </p:grpSpPr>
          <p:sp>
            <p:nvSpPr>
              <p:cNvPr id="830" name="Google Shape;830;p37"/>
              <p:cNvSpPr/>
              <p:nvPr/>
            </p:nvSpPr>
            <p:spPr>
              <a:xfrm>
                <a:off x="16489549" y="926221"/>
                <a:ext cx="729566" cy="728577"/>
              </a:xfrm>
              <a:custGeom>
                <a:avLst/>
                <a:gdLst/>
                <a:ahLst/>
                <a:cxnLst/>
                <a:rect l="l" t="t" r="r" b="b"/>
                <a:pathLst>
                  <a:path w="729566" h="728577" extrusionOk="0">
                    <a:moveTo>
                      <a:pt x="729567" y="364289"/>
                    </a:moveTo>
                    <a:cubicBezTo>
                      <a:pt x="729567" y="565390"/>
                      <a:pt x="566159" y="728578"/>
                      <a:pt x="364783" y="728578"/>
                    </a:cubicBezTo>
                    <a:cubicBezTo>
                      <a:pt x="163410" y="728578"/>
                      <a:pt x="0" y="565390"/>
                      <a:pt x="0" y="364289"/>
                    </a:cubicBezTo>
                    <a:cubicBezTo>
                      <a:pt x="0" y="163188"/>
                      <a:pt x="163410" y="0"/>
                      <a:pt x="364783" y="0"/>
                    </a:cubicBezTo>
                    <a:cubicBezTo>
                      <a:pt x="566159" y="0"/>
                      <a:pt x="729567" y="163188"/>
                      <a:pt x="729567"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1" name="Google Shape;831;p37"/>
              <p:cNvSpPr/>
              <p:nvPr/>
            </p:nvSpPr>
            <p:spPr>
              <a:xfrm>
                <a:off x="16674417" y="926221"/>
                <a:ext cx="363132" cy="728577"/>
              </a:xfrm>
              <a:custGeom>
                <a:avLst/>
                <a:gdLst/>
                <a:ahLst/>
                <a:cxnLst/>
                <a:rect l="l" t="t" r="r" b="b"/>
                <a:pathLst>
                  <a:path w="363132" h="728577" extrusionOk="0">
                    <a:moveTo>
                      <a:pt x="363132" y="364289"/>
                    </a:moveTo>
                    <a:cubicBezTo>
                      <a:pt x="363132" y="565390"/>
                      <a:pt x="282254" y="728578"/>
                      <a:pt x="181567" y="728578"/>
                    </a:cubicBezTo>
                    <a:cubicBezTo>
                      <a:pt x="80879" y="728578"/>
                      <a:pt x="0" y="565390"/>
                      <a:pt x="0" y="364289"/>
                    </a:cubicBezTo>
                    <a:cubicBezTo>
                      <a:pt x="0" y="163188"/>
                      <a:pt x="80879" y="0"/>
                      <a:pt x="181567" y="0"/>
                    </a:cubicBezTo>
                    <a:cubicBezTo>
                      <a:pt x="282254" y="0"/>
                      <a:pt x="363132" y="163188"/>
                      <a:pt x="363132"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2" name="Google Shape;832;p37"/>
              <p:cNvSpPr/>
              <p:nvPr/>
            </p:nvSpPr>
            <p:spPr>
              <a:xfrm>
                <a:off x="16581983" y="1048200"/>
                <a:ext cx="544699" cy="60989"/>
              </a:xfrm>
              <a:custGeom>
                <a:avLst/>
                <a:gdLst/>
                <a:ahLst/>
                <a:cxnLst/>
                <a:rect l="l" t="t" r="r" b="b"/>
                <a:pathLst>
                  <a:path w="544699" h="60989" extrusionOk="0">
                    <a:moveTo>
                      <a:pt x="544700" y="0"/>
                    </a:moveTo>
                    <a:cubicBezTo>
                      <a:pt x="478676" y="37912"/>
                      <a:pt x="381290" y="60989"/>
                      <a:pt x="272350" y="60989"/>
                    </a:cubicBezTo>
                    <a:cubicBezTo>
                      <a:pt x="163410" y="60989"/>
                      <a:pt x="67675" y="37912"/>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3" name="Google Shape;833;p37"/>
              <p:cNvSpPr/>
              <p:nvPr/>
            </p:nvSpPr>
            <p:spPr>
              <a:xfrm>
                <a:off x="16583634" y="1473478"/>
                <a:ext cx="544698" cy="60989"/>
              </a:xfrm>
              <a:custGeom>
                <a:avLst/>
                <a:gdLst/>
                <a:ahLst/>
                <a:cxnLst/>
                <a:rect l="l" t="t" r="r" b="b"/>
                <a:pathLst>
                  <a:path w="544698" h="60989" extrusionOk="0">
                    <a:moveTo>
                      <a:pt x="0" y="60989"/>
                    </a:moveTo>
                    <a:cubicBezTo>
                      <a:pt x="66024" y="23077"/>
                      <a:pt x="163409" y="0"/>
                      <a:pt x="272350" y="0"/>
                    </a:cubicBezTo>
                    <a:cubicBezTo>
                      <a:pt x="381291" y="0"/>
                      <a:pt x="477024" y="23077"/>
                      <a:pt x="544699" y="6098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4" name="Google Shape;834;p37"/>
              <p:cNvSpPr/>
              <p:nvPr/>
            </p:nvSpPr>
            <p:spPr>
              <a:xfrm>
                <a:off x="16489549" y="1290509"/>
                <a:ext cx="729567" cy="16483"/>
              </a:xfrm>
              <a:custGeom>
                <a:avLst/>
                <a:gdLst/>
                <a:ahLst/>
                <a:cxnLst/>
                <a:rect l="l" t="t" r="r" b="b"/>
                <a:pathLst>
                  <a:path w="729567" h="16483" extrusionOk="0">
                    <a:moveTo>
                      <a:pt x="0" y="0"/>
                    </a:moveTo>
                    <a:lnTo>
                      <a:pt x="729567"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5" name="Google Shape;835;p37"/>
              <p:cNvSpPr/>
              <p:nvPr/>
            </p:nvSpPr>
            <p:spPr>
              <a:xfrm>
                <a:off x="16854333" y="926221"/>
                <a:ext cx="16506" cy="728577"/>
              </a:xfrm>
              <a:custGeom>
                <a:avLst/>
                <a:gdLst/>
                <a:ahLst/>
                <a:cxnLst/>
                <a:rect l="l" t="t" r="r" b="b"/>
                <a:pathLst>
                  <a:path w="16506" h="728577" extrusionOk="0">
                    <a:moveTo>
                      <a:pt x="0" y="0"/>
                    </a:moveTo>
                    <a:lnTo>
                      <a:pt x="0" y="728578"/>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836" name="Google Shape;836;p37"/>
            <p:cNvSpPr/>
            <p:nvPr/>
          </p:nvSpPr>
          <p:spPr>
            <a:xfrm>
              <a:off x="16501104" y="830616"/>
              <a:ext cx="353228" cy="163188"/>
            </a:xfrm>
            <a:custGeom>
              <a:avLst/>
              <a:gdLst/>
              <a:ahLst/>
              <a:cxnLst/>
              <a:rect l="l" t="t" r="r" b="b"/>
              <a:pathLst>
                <a:path w="353228" h="163188" extrusionOk="0">
                  <a:moveTo>
                    <a:pt x="0" y="163188"/>
                  </a:moveTo>
                  <a:cubicBezTo>
                    <a:pt x="84180" y="62638"/>
                    <a:pt x="211277" y="0"/>
                    <a:pt x="353229" y="0"/>
                  </a:cubicBezTo>
                </a:path>
              </a:pathLst>
            </a:custGeom>
            <a:noFill/>
            <a:ln w="16500" cap="rnd" cmpd="sng">
              <a:solidFill>
                <a:schemeClr val="lt1"/>
              </a:solidFill>
              <a:prstDash val="dashDot"/>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7" name="Google Shape;837;p37"/>
            <p:cNvSpPr/>
            <p:nvPr/>
          </p:nvSpPr>
          <p:spPr>
            <a:xfrm>
              <a:off x="16392163" y="993804"/>
              <a:ext cx="924339" cy="758248"/>
            </a:xfrm>
            <a:custGeom>
              <a:avLst/>
              <a:gdLst/>
              <a:ahLst/>
              <a:cxnLst/>
              <a:rect l="l" t="t" r="r" b="b"/>
              <a:pathLst>
                <a:path w="924339" h="758248" extrusionOk="0">
                  <a:moveTo>
                    <a:pt x="924339" y="296706"/>
                  </a:moveTo>
                  <a:cubicBezTo>
                    <a:pt x="924339" y="550554"/>
                    <a:pt x="718013" y="758248"/>
                    <a:pt x="462170" y="758248"/>
                  </a:cubicBezTo>
                  <a:cubicBezTo>
                    <a:pt x="206326" y="758248"/>
                    <a:pt x="0" y="552203"/>
                    <a:pt x="0" y="296706"/>
                  </a:cubicBezTo>
                  <a:cubicBezTo>
                    <a:pt x="0" y="41209"/>
                    <a:pt x="41265" y="80770"/>
                    <a:pt x="108941"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8" name="Google Shape;838;p37"/>
            <p:cNvSpPr/>
            <p:nvPr/>
          </p:nvSpPr>
          <p:spPr>
            <a:xfrm>
              <a:off x="16930260" y="836730"/>
              <a:ext cx="450907" cy="455428"/>
            </a:xfrm>
            <a:custGeom>
              <a:avLst/>
              <a:gdLst/>
              <a:ahLst/>
              <a:cxnLst/>
              <a:rect l="l" t="t" r="r" b="b"/>
              <a:pathLst>
                <a:path w="450907" h="455428" extrusionOk="0">
                  <a:moveTo>
                    <a:pt x="0" y="479"/>
                  </a:moveTo>
                  <a:cubicBezTo>
                    <a:pt x="0" y="479"/>
                    <a:pt x="115542" y="23556"/>
                    <a:pt x="163410" y="193338"/>
                  </a:cubicBezTo>
                  <a:cubicBezTo>
                    <a:pt x="216231" y="384548"/>
                    <a:pt x="288856" y="401032"/>
                    <a:pt x="386242" y="455428"/>
                  </a:cubicBezTo>
                  <a:cubicBezTo>
                    <a:pt x="386242" y="455428"/>
                    <a:pt x="524893" y="305427"/>
                    <a:pt x="396145" y="147183"/>
                  </a:cubicBezTo>
                  <a:cubicBezTo>
                    <a:pt x="318568" y="51578"/>
                    <a:pt x="146904" y="-12708"/>
                    <a:pt x="0" y="212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9" name="Google Shape;839;p37"/>
            <p:cNvSpPr/>
            <p:nvPr/>
          </p:nvSpPr>
          <p:spPr>
            <a:xfrm>
              <a:off x="16930260" y="835560"/>
              <a:ext cx="386242" cy="454949"/>
            </a:xfrm>
            <a:custGeom>
              <a:avLst/>
              <a:gdLst/>
              <a:ahLst/>
              <a:cxnLst/>
              <a:rect l="l" t="t" r="r" b="b"/>
              <a:pathLst>
                <a:path w="386242" h="454949" extrusionOk="0">
                  <a:moveTo>
                    <a:pt x="0" y="0"/>
                  </a:moveTo>
                  <a:cubicBezTo>
                    <a:pt x="219531" y="36264"/>
                    <a:pt x="386242" y="225826"/>
                    <a:pt x="386242" y="45494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840" name="Google Shape;840;p37"/>
          <p:cNvPicPr preferRelativeResize="0"/>
          <p:nvPr/>
        </p:nvPicPr>
        <p:blipFill rotWithShape="1">
          <a:blip r:embed="rId4">
            <a:alphaModFix amt="70000"/>
          </a:blip>
          <a:srcRect/>
          <a:stretch/>
        </p:blipFill>
        <p:spPr>
          <a:xfrm rot="15828183">
            <a:off x="7036561" y="1618884"/>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4"/>
        <p:cNvGrpSpPr/>
        <p:nvPr/>
      </p:nvGrpSpPr>
      <p:grpSpPr>
        <a:xfrm>
          <a:off x="0" y="0"/>
          <a:ext cx="0" cy="0"/>
          <a:chOff x="0" y="0"/>
          <a:chExt cx="0" cy="0"/>
        </a:xfrm>
      </p:grpSpPr>
      <p:sp>
        <p:nvSpPr>
          <p:cNvPr id="845" name="Google Shape;845;p38"/>
          <p:cNvSpPr txBox="1"/>
          <p:nvPr/>
        </p:nvSpPr>
        <p:spPr>
          <a:xfrm>
            <a:off x="2450133" y="449634"/>
            <a:ext cx="6301800" cy="45171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200"/>
              </a:spcBef>
              <a:spcAft>
                <a:spcPts val="0"/>
              </a:spcAft>
              <a:buClr>
                <a:schemeClr val="dk1"/>
              </a:buClr>
              <a:buSzPts val="1100"/>
              <a:buFont typeface="Arial"/>
              <a:buNone/>
            </a:pPr>
            <a:r>
              <a:rPr lang="it" sz="1600" dirty="0">
                <a:solidFill>
                  <a:srgbClr val="6D6E71"/>
                </a:solidFill>
                <a:latin typeface="Calibri"/>
                <a:ea typeface="Calibri"/>
                <a:cs typeface="Calibri"/>
                <a:sym typeface="Calibri"/>
              </a:rPr>
              <a:t>Att skapa en kundresa för ditt ekoturismprojekt handlar inte bara om praktiska detaljer – det handlar om att forma upplevelser som verkligen berör och stannar kvar hos besökaren.</a:t>
            </a:r>
            <a:endParaRPr sz="1600" dirty="0">
              <a:solidFill>
                <a:srgbClr val="6D6E7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sz="1600" dirty="0">
                <a:solidFill>
                  <a:srgbClr val="6D6E71"/>
                </a:solidFill>
                <a:latin typeface="Calibri"/>
                <a:ea typeface="Calibri"/>
                <a:cs typeface="Calibri"/>
                <a:sym typeface="Calibri"/>
              </a:rPr>
              <a:t>Varje resenär har sin egen unika resa, formad av personliga intressen, möten med människor och omsorg om miljön.</a:t>
            </a:r>
            <a:endParaRPr sz="1600" dirty="0">
              <a:solidFill>
                <a:srgbClr val="6D6E7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sz="1600" dirty="0">
                <a:solidFill>
                  <a:srgbClr val="6D6E71"/>
                </a:solidFill>
                <a:latin typeface="Calibri"/>
                <a:ea typeface="Calibri"/>
                <a:cs typeface="Calibri"/>
                <a:sym typeface="Calibri"/>
              </a:rPr>
              <a:t>En genomtänkt kundresa hjälper dig att förstå gästernas behov, förbättra deras upplevelse, hitta viktiga kontaktpunkter, effektivisera marknadsföringen, öka bokningar, bygga lojalitet och ta tillvara på feedback på ett bra sätt.</a:t>
            </a:r>
            <a:endParaRPr sz="1600" dirty="0">
              <a:solidFill>
                <a:srgbClr val="6D6E7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sz="1600" dirty="0">
                <a:solidFill>
                  <a:srgbClr val="6D6E71"/>
                </a:solidFill>
                <a:latin typeface="Calibri"/>
                <a:ea typeface="Calibri"/>
                <a:cs typeface="Calibri"/>
                <a:sym typeface="Calibri"/>
              </a:rPr>
              <a:t>För att skapa en riktigt stark ekoturismupplevelse behöver du lyfta fram det som gör just ditt projekt unikt och hur det kan anpassas till olika typer av resenärer.</a:t>
            </a:r>
            <a:endParaRPr sz="1600" dirty="0">
              <a:solidFill>
                <a:srgbClr val="6D6E71"/>
              </a:solidFill>
              <a:latin typeface="Calibri"/>
              <a:ea typeface="Calibri"/>
              <a:cs typeface="Calibri"/>
              <a:sym typeface="Calibri"/>
            </a:endParaRPr>
          </a:p>
          <a:p>
            <a:pPr marL="0" marR="0" lvl="0" indent="0" algn="l" rtl="0">
              <a:lnSpc>
                <a:spcPct val="100000"/>
              </a:lnSpc>
              <a:spcBef>
                <a:spcPts val="1200"/>
              </a:spcBef>
              <a:spcAft>
                <a:spcPts val="0"/>
              </a:spcAft>
              <a:buNone/>
            </a:pPr>
            <a:endParaRPr sz="1600" dirty="0">
              <a:solidFill>
                <a:srgbClr val="6D6E71"/>
              </a:solidFill>
              <a:latin typeface="Calibri"/>
              <a:ea typeface="Calibri"/>
              <a:cs typeface="Calibri"/>
              <a:sym typeface="Calibri"/>
            </a:endParaRPr>
          </a:p>
          <a:p>
            <a:pPr marL="190498" marR="0" lvl="0" indent="-101598" algn="l" rtl="0">
              <a:lnSpc>
                <a:spcPct val="150000"/>
              </a:lnSpc>
              <a:spcBef>
                <a:spcPts val="0"/>
              </a:spcBef>
              <a:spcAft>
                <a:spcPts val="0"/>
              </a:spcAft>
              <a:buClr>
                <a:srgbClr val="97C679"/>
              </a:buClr>
              <a:buSzPts val="1400"/>
              <a:buFont typeface="Arial"/>
              <a:buNone/>
            </a:pPr>
            <a:endParaRPr sz="1600" b="0" i="0" u="none" strike="noStrike" cap="none" dirty="0">
              <a:solidFill>
                <a:srgbClr val="6D6E71"/>
              </a:solidFill>
              <a:latin typeface="Calibri"/>
              <a:ea typeface="Calibri"/>
              <a:cs typeface="Calibri"/>
              <a:sym typeface="Calibri"/>
            </a:endParaRPr>
          </a:p>
        </p:txBody>
      </p:sp>
      <p:sp>
        <p:nvSpPr>
          <p:cNvPr id="846" name="Google Shape;846;p3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35</a:t>
            </a:fld>
            <a:endParaRPr/>
          </a:p>
        </p:txBody>
      </p:sp>
      <p:sp>
        <p:nvSpPr>
          <p:cNvPr id="847" name="Google Shape;847;p3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48" name="Google Shape;848;p3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Inledning</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49" name="Google Shape;849;p3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50" name="Google Shape;850;p3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39"/>
          <p:cNvSpPr txBox="1"/>
          <p:nvPr/>
        </p:nvSpPr>
        <p:spPr>
          <a:xfrm>
            <a:off x="2449606" y="182167"/>
            <a:ext cx="6301800" cy="5145964"/>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400"/>
              </a:spcBef>
              <a:spcAft>
                <a:spcPts val="0"/>
              </a:spcAft>
              <a:buClr>
                <a:schemeClr val="dk1"/>
              </a:buClr>
              <a:buSzPts val="1100"/>
              <a:buFont typeface="Arial"/>
              <a:buNone/>
            </a:pPr>
            <a:r>
              <a:rPr lang="it" b="1" dirty="0">
                <a:solidFill>
                  <a:srgbClr val="777777"/>
                </a:solidFill>
                <a:latin typeface="Calibri"/>
                <a:ea typeface="Calibri"/>
                <a:cs typeface="Calibri"/>
                <a:sym typeface="Calibri"/>
              </a:rPr>
              <a:t>1. Unika upplevelser</a:t>
            </a:r>
            <a:endParaRPr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dirty="0">
                <a:solidFill>
                  <a:srgbClr val="777777"/>
                </a:solidFill>
                <a:latin typeface="Calibri"/>
                <a:ea typeface="Calibri"/>
                <a:cs typeface="Calibri"/>
                <a:sym typeface="Calibri"/>
              </a:rPr>
              <a:t>Hitta de speciella platser, gömda pärlor och annorlunda upplevelser som gör ditt ekoturismprojekt unikt jämfört med vanliga turistmål.</a:t>
            </a:r>
            <a:endParaRPr dirty="0">
              <a:solidFill>
                <a:srgbClr val="777777"/>
              </a:solidFill>
              <a:latin typeface="Calibri"/>
              <a:ea typeface="Calibri"/>
              <a:cs typeface="Calibri"/>
              <a:sym typeface="Calibri"/>
            </a:endParaRPr>
          </a:p>
          <a:p>
            <a:pPr marL="457200" lvl="0" indent="-323850" algn="l" rtl="0">
              <a:lnSpc>
                <a:spcPct val="115000"/>
              </a:lnSpc>
              <a:spcBef>
                <a:spcPts val="120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Anpassa upplevelserna efter olika resenärers intressen och behov.</a:t>
            </a:r>
            <a:endParaRPr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Erbjud personliga val och flexibla paket så att besökare kan skapa sin egen resa.</a:t>
            </a:r>
            <a:endParaRPr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Clr>
                <a:schemeClr val="dk1"/>
              </a:buClr>
              <a:buSzPts val="1100"/>
              <a:buFont typeface="Arial"/>
              <a:buNone/>
            </a:pPr>
            <a:r>
              <a:rPr lang="it" b="1" dirty="0">
                <a:solidFill>
                  <a:srgbClr val="777777"/>
                </a:solidFill>
                <a:latin typeface="Calibri"/>
                <a:ea typeface="Calibri"/>
                <a:cs typeface="Calibri"/>
                <a:sym typeface="Calibri"/>
              </a:rPr>
              <a:t>2. Mångfald</a:t>
            </a:r>
            <a:endParaRPr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it" dirty="0">
                <a:solidFill>
                  <a:srgbClr val="777777"/>
                </a:solidFill>
                <a:latin typeface="Calibri"/>
                <a:ea typeface="Calibri"/>
                <a:cs typeface="Calibri"/>
                <a:sym typeface="Calibri"/>
              </a:rPr>
              <a:t>Ta vara på bredden av upplevelser som din destination erbjuder.</a:t>
            </a:r>
            <a:endParaRPr dirty="0">
              <a:solidFill>
                <a:srgbClr val="777777"/>
              </a:solidFill>
              <a:latin typeface="Calibri"/>
              <a:ea typeface="Calibri"/>
              <a:cs typeface="Calibri"/>
              <a:sym typeface="Calibri"/>
            </a:endParaRPr>
          </a:p>
          <a:p>
            <a:pPr marL="457200" lvl="0" indent="-323850" algn="l" rtl="0">
              <a:lnSpc>
                <a:spcPct val="115000"/>
              </a:lnSpc>
              <a:spcBef>
                <a:spcPts val="120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Lyft fram variationen i aktiviteter, landskap, ekosystem och kulturmöten.</a:t>
            </a:r>
            <a:endParaRPr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Skapa alternativ för olika målgrupper och äventyrsnivåer, från djurmöten och naturvandringar till kulturella upplevelser och hållbar turism.</a:t>
            </a:r>
            <a:endParaRPr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Samarbeta med lokalsamhällen, ursprungsbefolkningar och naturorganisationer för att väva in olika perspektiv och traditioner.</a:t>
            </a:r>
            <a:endParaRPr dirty="0">
              <a:solidFill>
                <a:srgbClr val="777777"/>
              </a:solidFill>
              <a:latin typeface="Calibri"/>
              <a:ea typeface="Calibri"/>
              <a:cs typeface="Calibri"/>
              <a:sym typeface="Calibri"/>
            </a:endParaRPr>
          </a:p>
          <a:p>
            <a:pPr marL="457200" lvl="0" indent="-323850" algn="l" rtl="0">
              <a:lnSpc>
                <a:spcPct val="115000"/>
              </a:lnSpc>
              <a:spcBef>
                <a:spcPts val="0"/>
              </a:spcBef>
              <a:spcAft>
                <a:spcPts val="0"/>
              </a:spcAft>
              <a:buClr>
                <a:srgbClr val="777777"/>
              </a:buClr>
              <a:buSzPts val="1500"/>
              <a:buFont typeface="Calibri"/>
              <a:buChar char="●"/>
            </a:pPr>
            <a:r>
              <a:rPr lang="it" dirty="0">
                <a:solidFill>
                  <a:srgbClr val="777777"/>
                </a:solidFill>
                <a:latin typeface="Calibri"/>
                <a:ea typeface="Calibri"/>
                <a:cs typeface="Calibri"/>
                <a:sym typeface="Calibri"/>
              </a:rPr>
              <a:t>Gör ekoturismen tillgänglig för alla genom att anpassa aktiviteter och boenden för resenärer med olika förutsättningar.</a:t>
            </a:r>
            <a:endParaRPr dirty="0">
              <a:solidFill>
                <a:srgbClr val="777777"/>
              </a:solidFill>
              <a:latin typeface="Calibri"/>
              <a:ea typeface="Calibri"/>
              <a:cs typeface="Calibri"/>
              <a:sym typeface="Calibri"/>
            </a:endParaRPr>
          </a:p>
          <a:p>
            <a:pPr marL="285750" marR="0" lvl="0" indent="-196850" algn="l" rtl="0">
              <a:lnSpc>
                <a:spcPct val="100000"/>
              </a:lnSpc>
              <a:spcBef>
                <a:spcPts val="1200"/>
              </a:spcBef>
              <a:spcAft>
                <a:spcPts val="0"/>
              </a:spcAft>
              <a:buClr>
                <a:srgbClr val="97C679"/>
              </a:buClr>
              <a:buSzPts val="1400"/>
              <a:buFont typeface="Noto Sans Symbols"/>
              <a:buNone/>
            </a:pPr>
            <a:endParaRPr b="1" dirty="0">
              <a:solidFill>
                <a:srgbClr val="8ECC4E"/>
              </a:solidFill>
              <a:latin typeface="Calibri"/>
              <a:ea typeface="Calibri"/>
              <a:cs typeface="Calibri"/>
              <a:sym typeface="Calibri"/>
            </a:endParaRPr>
          </a:p>
          <a:p>
            <a:pPr marL="190498" marR="0" lvl="0" indent="-101598" algn="l" rtl="0">
              <a:lnSpc>
                <a:spcPct val="150000"/>
              </a:lnSpc>
              <a:spcBef>
                <a:spcPts val="0"/>
              </a:spcBef>
              <a:spcAft>
                <a:spcPts val="0"/>
              </a:spcAft>
              <a:buClr>
                <a:srgbClr val="97C679"/>
              </a:buClr>
              <a:buSzPts val="1400"/>
              <a:buFont typeface="Arial"/>
              <a:buNone/>
            </a:pPr>
            <a:endParaRPr b="0" i="0" u="none" strike="noStrike" cap="none" dirty="0">
              <a:solidFill>
                <a:srgbClr val="6D6E71"/>
              </a:solidFill>
              <a:latin typeface="Calibri"/>
              <a:ea typeface="Calibri"/>
              <a:cs typeface="Calibri"/>
              <a:sym typeface="Calibri"/>
            </a:endParaRPr>
          </a:p>
        </p:txBody>
      </p:sp>
      <p:sp>
        <p:nvSpPr>
          <p:cNvPr id="856" name="Google Shape;856;p39"/>
          <p:cNvSpPr txBox="1">
            <a:spLocks noGrp="1"/>
          </p:cNvSpPr>
          <p:nvPr>
            <p:ph type="sldNum" idx="12"/>
          </p:nvPr>
        </p:nvSpPr>
        <p:spPr>
          <a:xfrm>
            <a:off x="8463366" y="4630267"/>
            <a:ext cx="477300" cy="4659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36</a:t>
            </a:fld>
            <a:endParaRPr/>
          </a:p>
        </p:txBody>
      </p:sp>
      <p:sp>
        <p:nvSpPr>
          <p:cNvPr id="857" name="Google Shape;857;p3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58" name="Google Shape;858;p39"/>
          <p:cNvSpPr txBox="1"/>
          <p:nvPr/>
        </p:nvSpPr>
        <p:spPr>
          <a:xfrm>
            <a:off x="-16106" y="1712324"/>
            <a:ext cx="2322500" cy="28853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dirty="0">
                <a:solidFill>
                  <a:schemeClr val="lt1"/>
                </a:solidFill>
                <a:latin typeface="Calibri"/>
                <a:ea typeface="Calibri"/>
                <a:cs typeface="Calibri"/>
                <a:sym typeface="Calibri"/>
              </a:rPr>
              <a:t>Unikitet &amp;</a:t>
            </a:r>
            <a:r>
              <a:rPr lang="it" sz="2400" b="0" i="0" u="none" strike="noStrike" cap="none" dirty="0">
                <a:solidFill>
                  <a:schemeClr val="lt1"/>
                </a:solidFill>
                <a:latin typeface="Calibri"/>
                <a:ea typeface="Calibri"/>
                <a:cs typeface="Calibri"/>
                <a:sym typeface="Calibri"/>
              </a:rPr>
              <a:t> </a:t>
            </a:r>
            <a:br>
              <a:rPr lang="it" sz="2400" b="0" i="0" u="none" strike="noStrike" cap="none" dirty="0">
                <a:solidFill>
                  <a:schemeClr val="lt1"/>
                </a:solidFill>
                <a:latin typeface="Calibri"/>
                <a:ea typeface="Calibri"/>
                <a:cs typeface="Calibri"/>
                <a:sym typeface="Calibri"/>
              </a:rPr>
            </a:br>
            <a:r>
              <a:rPr lang="it" sz="2400" b="0" i="0" u="none" strike="noStrike" cap="none" dirty="0">
                <a:solidFill>
                  <a:schemeClr val="lt1"/>
                </a:solidFill>
                <a:latin typeface="Calibri"/>
                <a:ea typeface="Calibri"/>
                <a:cs typeface="Calibri"/>
                <a:sym typeface="Calibri"/>
              </a:rPr>
              <a:t>design av kundupplevelser med hjälp av Customer Journey Canvas</a:t>
            </a:r>
            <a:endParaRPr dirty="0"/>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859" name="Google Shape;859;p3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60" name="Google Shape;860;p3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sp>
        <p:nvSpPr>
          <p:cNvPr id="865" name="Google Shape;865;p40"/>
          <p:cNvSpPr txBox="1"/>
          <p:nvPr/>
        </p:nvSpPr>
        <p:spPr>
          <a:xfrm>
            <a:off x="2434027" y="0"/>
            <a:ext cx="6301800" cy="51627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400"/>
              </a:spcBef>
              <a:spcAft>
                <a:spcPts val="0"/>
              </a:spcAft>
              <a:buNone/>
            </a:pPr>
            <a:r>
              <a:rPr lang="it" sz="1100" b="1" dirty="0">
                <a:solidFill>
                  <a:srgbClr val="777777"/>
                </a:solidFill>
                <a:latin typeface="Calibri"/>
                <a:ea typeface="Calibri"/>
                <a:cs typeface="Calibri"/>
                <a:sym typeface="Calibri"/>
              </a:rPr>
              <a:t>1. Upptäckt och inspiration</a:t>
            </a:r>
            <a:endParaRPr sz="11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100" dirty="0">
                <a:solidFill>
                  <a:srgbClr val="777777"/>
                </a:solidFill>
                <a:latin typeface="Calibri"/>
                <a:ea typeface="Calibri"/>
                <a:cs typeface="Calibri"/>
                <a:sym typeface="Calibri"/>
              </a:rPr>
              <a:t>Resenärer får upp ögonen för ekoturism genom olika kanaler – online-sökningar, sociala medier, resebloggar med fokus på hållbarhet eller rekommendationer från vänner och familj.</a:t>
            </a:r>
            <a:endParaRPr sz="1100"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None/>
            </a:pPr>
            <a:r>
              <a:rPr lang="it" sz="1100" b="1" dirty="0">
                <a:solidFill>
                  <a:srgbClr val="777777"/>
                </a:solidFill>
                <a:latin typeface="Calibri"/>
                <a:ea typeface="Calibri"/>
                <a:cs typeface="Calibri"/>
                <a:sym typeface="Calibri"/>
              </a:rPr>
              <a:t>2. Engagemang och kunskap</a:t>
            </a:r>
            <a:endParaRPr sz="11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100" dirty="0">
                <a:solidFill>
                  <a:srgbClr val="777777"/>
                </a:solidFill>
                <a:latin typeface="Calibri"/>
                <a:ea typeface="Calibri"/>
                <a:cs typeface="Calibri"/>
                <a:sym typeface="Calibri"/>
              </a:rPr>
              <a:t>Dela inspirerande och lärorikt innehåll på din webbplats och i sociala medier för att visa varför hållbart resande är viktigt.</a:t>
            </a:r>
            <a:endParaRPr sz="1100" dirty="0">
              <a:solidFill>
                <a:srgbClr val="777777"/>
              </a:solidFill>
              <a:latin typeface="Calibri"/>
              <a:ea typeface="Calibri"/>
              <a:cs typeface="Calibri"/>
              <a:sym typeface="Calibri"/>
            </a:endParaRPr>
          </a:p>
          <a:p>
            <a:pPr marL="457200" lvl="0" indent="-298450" algn="l" rtl="0">
              <a:lnSpc>
                <a:spcPct val="115000"/>
              </a:lnSpc>
              <a:spcBef>
                <a:spcPts val="1200"/>
              </a:spcBef>
              <a:spcAft>
                <a:spcPts val="0"/>
              </a:spcAft>
              <a:buClr>
                <a:srgbClr val="777777"/>
              </a:buClr>
              <a:buSzPts val="1100"/>
              <a:buFont typeface="Calibri"/>
              <a:buChar char="●"/>
            </a:pPr>
            <a:r>
              <a:rPr lang="it" sz="1100" dirty="0">
                <a:solidFill>
                  <a:srgbClr val="777777"/>
                </a:solidFill>
                <a:latin typeface="Calibri"/>
                <a:ea typeface="Calibri"/>
                <a:cs typeface="Calibri"/>
                <a:sym typeface="Calibri"/>
              </a:rPr>
              <a:t>Erbjud virtuella rundturer, videor och blogginlägg som lyfter fram natur, biologisk mångfald och kultur.</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Font typeface="Calibri"/>
              <a:buChar char="●"/>
            </a:pPr>
            <a:r>
              <a:rPr lang="it" sz="1100" dirty="0">
                <a:solidFill>
                  <a:srgbClr val="777777"/>
                </a:solidFill>
                <a:latin typeface="Calibri"/>
                <a:ea typeface="Calibri"/>
                <a:cs typeface="Calibri"/>
                <a:sym typeface="Calibri"/>
              </a:rPr>
              <a:t>Skapa interaktiva upplevelser som gör det lätt för resenärer att förstå platsens värde.</a:t>
            </a:r>
            <a:endParaRPr sz="1100"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None/>
            </a:pPr>
            <a:r>
              <a:rPr lang="it" sz="1100" b="1" dirty="0">
                <a:solidFill>
                  <a:srgbClr val="777777"/>
                </a:solidFill>
                <a:latin typeface="Calibri"/>
                <a:ea typeface="Calibri"/>
                <a:cs typeface="Calibri"/>
                <a:sym typeface="Calibri"/>
              </a:rPr>
              <a:t>3. Enkel bokning</a:t>
            </a:r>
            <a:endParaRPr sz="11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100" dirty="0">
                <a:solidFill>
                  <a:srgbClr val="777777"/>
                </a:solidFill>
                <a:latin typeface="Calibri"/>
                <a:ea typeface="Calibri"/>
                <a:cs typeface="Calibri"/>
                <a:sym typeface="Calibri"/>
              </a:rPr>
              <a:t>Gör bokningen smidig med en användarvänlig webbplats eller app.</a:t>
            </a:r>
            <a:endParaRPr sz="1100" dirty="0">
              <a:solidFill>
                <a:srgbClr val="777777"/>
              </a:solidFill>
              <a:latin typeface="Calibri"/>
              <a:ea typeface="Calibri"/>
              <a:cs typeface="Calibri"/>
              <a:sym typeface="Calibri"/>
            </a:endParaRPr>
          </a:p>
          <a:p>
            <a:pPr marL="457200" lvl="0" indent="-298450" algn="l" rtl="0">
              <a:lnSpc>
                <a:spcPct val="115000"/>
              </a:lnSpc>
              <a:spcBef>
                <a:spcPts val="1200"/>
              </a:spcBef>
              <a:spcAft>
                <a:spcPts val="0"/>
              </a:spcAft>
              <a:buClr>
                <a:srgbClr val="777777"/>
              </a:buClr>
              <a:buSzPts val="1100"/>
              <a:buFont typeface="Calibri"/>
              <a:buChar char="●"/>
            </a:pPr>
            <a:r>
              <a:rPr lang="it" sz="1100" dirty="0">
                <a:solidFill>
                  <a:srgbClr val="777777"/>
                </a:solidFill>
                <a:latin typeface="Calibri"/>
                <a:ea typeface="Calibri"/>
                <a:cs typeface="Calibri"/>
                <a:sym typeface="Calibri"/>
              </a:rPr>
              <a:t>Var tydlig med hur ditt projekt bidrar till hållbarhet och vad resenärer kan förvänta sig.</a:t>
            </a:r>
            <a:endParaRPr sz="1100"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None/>
            </a:pPr>
            <a:r>
              <a:rPr lang="it" sz="1100" b="1" dirty="0">
                <a:solidFill>
                  <a:srgbClr val="777777"/>
                </a:solidFill>
                <a:latin typeface="Calibri"/>
                <a:ea typeface="Calibri"/>
                <a:cs typeface="Calibri"/>
                <a:sym typeface="Calibri"/>
              </a:rPr>
              <a:t>4. Förberedelser inför resan</a:t>
            </a:r>
            <a:endParaRPr sz="11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100" dirty="0">
                <a:solidFill>
                  <a:srgbClr val="777777"/>
                </a:solidFill>
                <a:latin typeface="Calibri"/>
                <a:ea typeface="Calibri"/>
                <a:cs typeface="Calibri"/>
                <a:sym typeface="Calibri"/>
              </a:rPr>
              <a:t>Hjälp resenärer att känna sig förberedda genom att:</a:t>
            </a:r>
            <a:endParaRPr sz="1100" dirty="0">
              <a:solidFill>
                <a:srgbClr val="777777"/>
              </a:solidFill>
              <a:latin typeface="Calibri"/>
              <a:ea typeface="Calibri"/>
              <a:cs typeface="Calibri"/>
              <a:sym typeface="Calibri"/>
            </a:endParaRPr>
          </a:p>
          <a:p>
            <a:pPr marL="457200" lvl="0" indent="-298450" algn="l" rtl="0">
              <a:lnSpc>
                <a:spcPct val="115000"/>
              </a:lnSpc>
              <a:spcBef>
                <a:spcPts val="1200"/>
              </a:spcBef>
              <a:spcAft>
                <a:spcPts val="0"/>
              </a:spcAft>
              <a:buClr>
                <a:srgbClr val="777777"/>
              </a:buClr>
              <a:buSzPts val="1100"/>
              <a:buFont typeface="Calibri"/>
              <a:buChar char="●"/>
            </a:pPr>
            <a:r>
              <a:rPr lang="it" sz="1100" dirty="0">
                <a:solidFill>
                  <a:srgbClr val="777777"/>
                </a:solidFill>
                <a:latin typeface="Calibri"/>
                <a:ea typeface="Calibri"/>
                <a:cs typeface="Calibri"/>
                <a:sym typeface="Calibri"/>
              </a:rPr>
              <a:t>Tillhandahålla tydlig och användbar information inför resan.</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Font typeface="Calibri"/>
              <a:buChar char="●"/>
            </a:pPr>
            <a:r>
              <a:rPr lang="it" sz="1100" dirty="0">
                <a:solidFill>
                  <a:srgbClr val="777777"/>
                </a:solidFill>
                <a:latin typeface="Calibri"/>
                <a:ea typeface="Calibri"/>
                <a:cs typeface="Calibri"/>
                <a:sym typeface="Calibri"/>
              </a:rPr>
              <a:t>Erbjuda personlig service och support vid behov.</a:t>
            </a:r>
            <a:endParaRPr sz="1100" dirty="0">
              <a:solidFill>
                <a:srgbClr val="777777"/>
              </a:solidFill>
              <a:latin typeface="Calibri"/>
              <a:ea typeface="Calibri"/>
              <a:cs typeface="Calibri"/>
              <a:sym typeface="Calibri"/>
            </a:endParaRPr>
          </a:p>
          <a:p>
            <a:pPr marL="0" marR="0" lvl="0" indent="0" algn="l" rtl="0">
              <a:lnSpc>
                <a:spcPct val="100000"/>
              </a:lnSpc>
              <a:spcBef>
                <a:spcPts val="1200"/>
              </a:spcBef>
              <a:spcAft>
                <a:spcPts val="0"/>
              </a:spcAft>
              <a:buNone/>
            </a:pPr>
            <a:endParaRPr b="1" dirty="0">
              <a:solidFill>
                <a:srgbClr val="8ECC4E"/>
              </a:solidFill>
              <a:latin typeface="Calibri"/>
              <a:ea typeface="Calibri"/>
              <a:cs typeface="Calibri"/>
              <a:sym typeface="Calibri"/>
            </a:endParaRPr>
          </a:p>
          <a:p>
            <a:pPr marL="0" marR="0" lvl="0" indent="0" algn="l" rtl="0">
              <a:lnSpc>
                <a:spcPct val="15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p:txBody>
      </p:sp>
      <p:sp>
        <p:nvSpPr>
          <p:cNvPr id="866" name="Google Shape;866;p4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37</a:t>
            </a:fld>
            <a:endParaRPr/>
          </a:p>
        </p:txBody>
      </p:sp>
      <p:sp>
        <p:nvSpPr>
          <p:cNvPr id="867" name="Google Shape;867;p4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68" name="Google Shape;868;p4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Skapa</a:t>
            </a:r>
            <a:r>
              <a:rPr lang="it" sz="2400">
                <a:solidFill>
                  <a:schemeClr val="lt1"/>
                </a:solidFill>
                <a:latin typeface="Calibri"/>
                <a:ea typeface="Calibri"/>
                <a:cs typeface="Calibri"/>
                <a:sym typeface="Calibri"/>
              </a:rPr>
              <a:t> </a:t>
            </a:r>
            <a:r>
              <a:rPr lang="it" sz="2400" b="0" i="0" u="none" strike="noStrike" cap="none">
                <a:solidFill>
                  <a:schemeClr val="lt1"/>
                </a:solidFill>
                <a:latin typeface="Calibri"/>
                <a:ea typeface="Calibri"/>
                <a:cs typeface="Calibri"/>
                <a:sym typeface="Calibri"/>
              </a:rPr>
              <a:t>minnesvärda upplevelser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69" name="Google Shape;869;p4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70" name="Google Shape;870;p40"/>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74"/>
        <p:cNvGrpSpPr/>
        <p:nvPr/>
      </p:nvGrpSpPr>
      <p:grpSpPr>
        <a:xfrm>
          <a:off x="0" y="0"/>
          <a:ext cx="0" cy="0"/>
          <a:chOff x="0" y="0"/>
          <a:chExt cx="0" cy="0"/>
        </a:xfrm>
      </p:grpSpPr>
      <p:sp>
        <p:nvSpPr>
          <p:cNvPr id="875" name="Google Shape;875;p41"/>
          <p:cNvSpPr txBox="1"/>
          <p:nvPr/>
        </p:nvSpPr>
        <p:spPr>
          <a:xfrm>
            <a:off x="2434026" y="285485"/>
            <a:ext cx="6317379" cy="5060812"/>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400"/>
              </a:spcBef>
              <a:spcAft>
                <a:spcPts val="0"/>
              </a:spcAft>
              <a:buNone/>
            </a:pPr>
            <a:r>
              <a:rPr lang="it" sz="1200" b="1" dirty="0">
                <a:solidFill>
                  <a:srgbClr val="777777"/>
                </a:solidFill>
                <a:latin typeface="Calibri"/>
                <a:ea typeface="Calibri"/>
                <a:cs typeface="Calibri"/>
                <a:sym typeface="Calibri"/>
              </a:rPr>
              <a:t>5. Upplevelsen på plats</a:t>
            </a:r>
            <a:endParaRPr sz="12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200" dirty="0">
                <a:solidFill>
                  <a:srgbClr val="777777"/>
                </a:solidFill>
                <a:latin typeface="Calibri"/>
                <a:ea typeface="Calibri"/>
                <a:cs typeface="Calibri"/>
                <a:sym typeface="Calibri"/>
              </a:rPr>
              <a:t>Se till att resan blir smidig och meningsfull genom att:</a:t>
            </a:r>
            <a:endParaRPr sz="1200" dirty="0">
              <a:solidFill>
                <a:srgbClr val="777777"/>
              </a:solidFill>
              <a:latin typeface="Calibri"/>
              <a:ea typeface="Calibri"/>
              <a:cs typeface="Calibri"/>
              <a:sym typeface="Calibri"/>
            </a:endParaRPr>
          </a:p>
          <a:p>
            <a:pPr marL="457200" lvl="0" indent="-304800" algn="l" rtl="0">
              <a:lnSpc>
                <a:spcPct val="115000"/>
              </a:lnSpc>
              <a:spcBef>
                <a:spcPts val="1200"/>
              </a:spcBef>
              <a:spcAft>
                <a:spcPts val="0"/>
              </a:spcAft>
              <a:buClr>
                <a:srgbClr val="777777"/>
              </a:buClr>
              <a:buSzPts val="1200"/>
              <a:buFont typeface="Calibri"/>
              <a:buChar char="●"/>
            </a:pPr>
            <a:r>
              <a:rPr lang="it" sz="1200" dirty="0">
                <a:solidFill>
                  <a:srgbClr val="777777"/>
                </a:solidFill>
                <a:latin typeface="Calibri"/>
                <a:ea typeface="Calibri"/>
                <a:cs typeface="Calibri"/>
                <a:sym typeface="Calibri"/>
              </a:rPr>
              <a:t>Erbjuda en variation av miljövänliga aktiviteter.</a:t>
            </a:r>
            <a:endParaRPr sz="1200" dirty="0">
              <a:solidFill>
                <a:srgbClr val="777777"/>
              </a:solidFill>
              <a:latin typeface="Calibri"/>
              <a:ea typeface="Calibri"/>
              <a:cs typeface="Calibri"/>
              <a:sym typeface="Calibri"/>
            </a:endParaRPr>
          </a:p>
          <a:p>
            <a:pPr marL="457200" lvl="0" indent="-304800" algn="l" rtl="0">
              <a:lnSpc>
                <a:spcPct val="115000"/>
              </a:lnSpc>
              <a:spcBef>
                <a:spcPts val="0"/>
              </a:spcBef>
              <a:spcAft>
                <a:spcPts val="0"/>
              </a:spcAft>
              <a:buClr>
                <a:srgbClr val="777777"/>
              </a:buClr>
              <a:buSzPts val="1200"/>
              <a:buFont typeface="Calibri"/>
              <a:buChar char="●"/>
            </a:pPr>
            <a:r>
              <a:rPr lang="it" sz="1200" dirty="0">
                <a:solidFill>
                  <a:srgbClr val="777777"/>
                </a:solidFill>
                <a:latin typeface="Calibri"/>
                <a:ea typeface="Calibri"/>
                <a:cs typeface="Calibri"/>
                <a:sym typeface="Calibri"/>
              </a:rPr>
              <a:t>Uppmuntra hållbart resande – minimera avfall, minska plastanvändning, stötta lokala företag och visa respekt för natur och kultur.</a:t>
            </a:r>
            <a:endParaRPr sz="1200"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None/>
            </a:pPr>
            <a:r>
              <a:rPr lang="it" sz="1200" b="1" dirty="0">
                <a:solidFill>
                  <a:srgbClr val="777777"/>
                </a:solidFill>
                <a:latin typeface="Calibri"/>
                <a:ea typeface="Calibri"/>
                <a:cs typeface="Calibri"/>
                <a:sym typeface="Calibri"/>
              </a:rPr>
              <a:t>6. Kundstöd och engagemang</a:t>
            </a:r>
            <a:endParaRPr sz="12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200" dirty="0">
                <a:solidFill>
                  <a:srgbClr val="777777"/>
                </a:solidFill>
                <a:latin typeface="Calibri"/>
                <a:ea typeface="Calibri"/>
                <a:cs typeface="Calibri"/>
                <a:sym typeface="Calibri"/>
              </a:rPr>
              <a:t>Ge resenärer stöd och uppmuntra dem att dela sina upplevelser:</a:t>
            </a:r>
            <a:endParaRPr sz="1200" dirty="0">
              <a:solidFill>
                <a:srgbClr val="777777"/>
              </a:solidFill>
              <a:latin typeface="Calibri"/>
              <a:ea typeface="Calibri"/>
              <a:cs typeface="Calibri"/>
              <a:sym typeface="Calibri"/>
            </a:endParaRPr>
          </a:p>
          <a:p>
            <a:pPr marL="457200" lvl="0" indent="-304800" algn="l" rtl="0">
              <a:lnSpc>
                <a:spcPct val="115000"/>
              </a:lnSpc>
              <a:spcBef>
                <a:spcPts val="1200"/>
              </a:spcBef>
              <a:spcAft>
                <a:spcPts val="0"/>
              </a:spcAft>
              <a:buClr>
                <a:srgbClr val="777777"/>
              </a:buClr>
              <a:buSzPts val="1200"/>
              <a:buFont typeface="Calibri"/>
              <a:buChar char="●"/>
            </a:pPr>
            <a:r>
              <a:rPr lang="it" sz="1200" dirty="0">
                <a:solidFill>
                  <a:srgbClr val="777777"/>
                </a:solidFill>
                <a:latin typeface="Calibri"/>
                <a:ea typeface="Calibri"/>
                <a:cs typeface="Calibri"/>
                <a:sym typeface="Calibri"/>
              </a:rPr>
              <a:t>Erbjud tillgänglig kundsupport dygnet runt för att lösa eventuella problem.</a:t>
            </a:r>
            <a:endParaRPr sz="1200" dirty="0">
              <a:solidFill>
                <a:srgbClr val="777777"/>
              </a:solidFill>
              <a:latin typeface="Calibri"/>
              <a:ea typeface="Calibri"/>
              <a:cs typeface="Calibri"/>
              <a:sym typeface="Calibri"/>
            </a:endParaRPr>
          </a:p>
          <a:p>
            <a:pPr marL="457200" lvl="0" indent="-304800" algn="l" rtl="0">
              <a:lnSpc>
                <a:spcPct val="115000"/>
              </a:lnSpc>
              <a:spcBef>
                <a:spcPts val="0"/>
              </a:spcBef>
              <a:spcAft>
                <a:spcPts val="0"/>
              </a:spcAft>
              <a:buClr>
                <a:srgbClr val="777777"/>
              </a:buClr>
              <a:buSzPts val="1200"/>
              <a:buFont typeface="Calibri"/>
              <a:buChar char="●"/>
            </a:pPr>
            <a:r>
              <a:rPr lang="it" sz="1200" dirty="0">
                <a:solidFill>
                  <a:srgbClr val="777777"/>
                </a:solidFill>
                <a:latin typeface="Calibri"/>
                <a:ea typeface="Calibri"/>
                <a:cs typeface="Calibri"/>
                <a:sym typeface="Calibri"/>
              </a:rPr>
              <a:t>Be om feedback genom enkäter, recensioner och sociala medier.</a:t>
            </a:r>
            <a:endParaRPr sz="1200" dirty="0">
              <a:solidFill>
                <a:srgbClr val="777777"/>
              </a:solidFill>
              <a:latin typeface="Calibri"/>
              <a:ea typeface="Calibri"/>
              <a:cs typeface="Calibri"/>
              <a:sym typeface="Calibri"/>
            </a:endParaRPr>
          </a:p>
          <a:p>
            <a:pPr marL="457200" lvl="0" indent="-304800" algn="l" rtl="0">
              <a:lnSpc>
                <a:spcPct val="115000"/>
              </a:lnSpc>
              <a:spcBef>
                <a:spcPts val="0"/>
              </a:spcBef>
              <a:spcAft>
                <a:spcPts val="0"/>
              </a:spcAft>
              <a:buClr>
                <a:srgbClr val="777777"/>
              </a:buClr>
              <a:buSzPts val="1200"/>
              <a:buFont typeface="Calibri"/>
              <a:buChar char="●"/>
            </a:pPr>
            <a:r>
              <a:rPr lang="it" sz="1200" dirty="0">
                <a:solidFill>
                  <a:srgbClr val="777777"/>
                </a:solidFill>
                <a:latin typeface="Calibri"/>
                <a:ea typeface="Calibri"/>
                <a:cs typeface="Calibri"/>
                <a:sym typeface="Calibri"/>
              </a:rPr>
              <a:t>Håll kontakten med tidigare resenärer via nyhetsbrev, information om hållbarhetsprojekt och inbjudningar till framtida initiativ.</a:t>
            </a:r>
            <a:endParaRPr sz="1200" dirty="0">
              <a:solidFill>
                <a:srgbClr val="777777"/>
              </a:solidFill>
              <a:latin typeface="Calibri"/>
              <a:ea typeface="Calibri"/>
              <a:cs typeface="Calibri"/>
              <a:sym typeface="Calibri"/>
            </a:endParaRPr>
          </a:p>
          <a:p>
            <a:pPr marL="0" lvl="0" indent="0" algn="l" rtl="0">
              <a:lnSpc>
                <a:spcPct val="115000"/>
              </a:lnSpc>
              <a:spcBef>
                <a:spcPts val="1400"/>
              </a:spcBef>
              <a:spcAft>
                <a:spcPts val="0"/>
              </a:spcAft>
              <a:buNone/>
            </a:pPr>
            <a:r>
              <a:rPr lang="it" sz="1200" b="1" dirty="0">
                <a:solidFill>
                  <a:srgbClr val="777777"/>
                </a:solidFill>
                <a:latin typeface="Calibri"/>
                <a:ea typeface="Calibri"/>
                <a:cs typeface="Calibri"/>
                <a:sym typeface="Calibri"/>
              </a:rPr>
              <a:t>7. Reflektion och vidare engagemang</a:t>
            </a:r>
            <a:endParaRPr sz="1200" b="1" dirty="0">
              <a:solidFill>
                <a:srgbClr val="777777"/>
              </a:solidFill>
              <a:latin typeface="Calibri"/>
              <a:ea typeface="Calibri"/>
              <a:cs typeface="Calibri"/>
              <a:sym typeface="Calibri"/>
            </a:endParaRPr>
          </a:p>
          <a:p>
            <a:pPr marL="0" lvl="0" indent="0" algn="l" rtl="0">
              <a:lnSpc>
                <a:spcPct val="115000"/>
              </a:lnSpc>
              <a:spcBef>
                <a:spcPts val="1200"/>
              </a:spcBef>
              <a:spcAft>
                <a:spcPts val="0"/>
              </a:spcAft>
              <a:buNone/>
            </a:pPr>
            <a:r>
              <a:rPr lang="it" sz="1200" dirty="0">
                <a:solidFill>
                  <a:srgbClr val="777777"/>
                </a:solidFill>
                <a:latin typeface="Calibri"/>
                <a:ea typeface="Calibri"/>
                <a:cs typeface="Calibri"/>
                <a:sym typeface="Calibri"/>
              </a:rPr>
              <a:t>Se till att ekoturismupplevelser är inkluderande och tillgängliga för alla, oavsett ålder, bakgrund eller förmåga.</a:t>
            </a:r>
            <a:endParaRPr b="1" dirty="0">
              <a:solidFill>
                <a:srgbClr val="6D6E71"/>
              </a:solidFill>
              <a:latin typeface="Calibri"/>
              <a:ea typeface="Calibri"/>
              <a:cs typeface="Calibri"/>
              <a:sym typeface="Calibri"/>
            </a:endParaRPr>
          </a:p>
          <a:p>
            <a:pPr marL="285750" marR="0" lvl="0" indent="-196850" algn="l" rtl="0">
              <a:lnSpc>
                <a:spcPct val="100000"/>
              </a:lnSpc>
              <a:spcBef>
                <a:spcPts val="120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190498" marR="0" lvl="0" indent="-101598" algn="l" rtl="0">
              <a:lnSpc>
                <a:spcPct val="150000"/>
              </a:lnSpc>
              <a:spcBef>
                <a:spcPts val="0"/>
              </a:spcBef>
              <a:spcAft>
                <a:spcPts val="0"/>
              </a:spcAft>
              <a:buClr>
                <a:srgbClr val="97C679"/>
              </a:buClr>
              <a:buSzPts val="1400"/>
              <a:buFont typeface="Arial"/>
              <a:buNone/>
            </a:pPr>
            <a:endParaRPr sz="1600" b="0" i="0" u="none" strike="noStrike" cap="none" dirty="0">
              <a:solidFill>
                <a:srgbClr val="6D6E71"/>
              </a:solidFill>
              <a:latin typeface="Calibri"/>
              <a:ea typeface="Calibri"/>
              <a:cs typeface="Calibri"/>
              <a:sym typeface="Calibri"/>
            </a:endParaRPr>
          </a:p>
        </p:txBody>
      </p:sp>
      <p:sp>
        <p:nvSpPr>
          <p:cNvPr id="876" name="Google Shape;876;p4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38</a:t>
            </a:fld>
            <a:endParaRPr/>
          </a:p>
        </p:txBody>
      </p:sp>
      <p:sp>
        <p:nvSpPr>
          <p:cNvPr id="877" name="Google Shape;877;p4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78" name="Google Shape;878;p4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lvl="0" indent="-12701" algn="l" rtl="0">
              <a:lnSpc>
                <a:spcPct val="102857"/>
              </a:lnSpc>
              <a:spcBef>
                <a:spcPts val="0"/>
              </a:spcBef>
              <a:spcAft>
                <a:spcPts val="0"/>
              </a:spcAft>
              <a:buClr>
                <a:schemeClr val="dk1"/>
              </a:buClr>
              <a:buSzPts val="1100"/>
              <a:buFont typeface="Arial"/>
              <a:buNone/>
            </a:pPr>
            <a:r>
              <a:rPr lang="it" sz="2400">
                <a:solidFill>
                  <a:schemeClr val="lt1"/>
                </a:solidFill>
                <a:latin typeface="Calibri"/>
                <a:ea typeface="Calibri"/>
                <a:cs typeface="Calibri"/>
                <a:sym typeface="Calibri"/>
              </a:rPr>
              <a:t>Skapa minnesvärda upplevelser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79" name="Google Shape;879;p4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80" name="Google Shape;880;p4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42"/>
          <p:cNvSpPr/>
          <p:nvPr/>
        </p:nvSpPr>
        <p:spPr>
          <a:xfrm rot="-5400000">
            <a:off x="195060" y="-78600"/>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886" name="Google Shape;886;p42"/>
          <p:cNvSpPr/>
          <p:nvPr/>
        </p:nvSpPr>
        <p:spPr>
          <a:xfrm>
            <a:off x="1378366" y="35401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87" name="Google Shape;887;p42"/>
          <p:cNvSpPr/>
          <p:nvPr/>
        </p:nvSpPr>
        <p:spPr>
          <a:xfrm>
            <a:off x="1378366" y="725707"/>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88" name="Google Shape;888;p42"/>
          <p:cNvSpPr txBox="1">
            <a:spLocks noGrp="1"/>
          </p:cNvSpPr>
          <p:nvPr>
            <p:ph type="body" idx="2"/>
          </p:nvPr>
        </p:nvSpPr>
        <p:spPr>
          <a:xfrm>
            <a:off x="1332868" y="208780"/>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dirty="0">
                <a:solidFill>
                  <a:srgbClr val="FF9933"/>
                </a:solidFill>
              </a:rPr>
              <a:t>Arbetsblad: </a:t>
            </a:r>
            <a:r>
              <a:rPr lang="it" sz="2000" b="0" dirty="0">
                <a:solidFill>
                  <a:srgbClr val="777777"/>
                </a:solidFill>
              </a:rPr>
              <a:t>Canvas för kundresan</a:t>
            </a:r>
            <a:endParaRPr sz="2000" b="0" dirty="0">
              <a:solidFill>
                <a:srgbClr val="777777"/>
              </a:solidFill>
            </a:endParaRPr>
          </a:p>
        </p:txBody>
      </p:sp>
      <p:sp>
        <p:nvSpPr>
          <p:cNvPr id="889" name="Google Shape;889;p42"/>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90" name="Google Shape;890;p4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39</a:t>
            </a:fld>
            <a:endParaRPr/>
          </a:p>
        </p:txBody>
      </p:sp>
      <p:sp>
        <p:nvSpPr>
          <p:cNvPr id="891" name="Google Shape;891;p42"/>
          <p:cNvSpPr/>
          <p:nvPr/>
        </p:nvSpPr>
        <p:spPr>
          <a:xfrm>
            <a:off x="2" y="4314715"/>
            <a:ext cx="9144000" cy="828787"/>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92" name="Google Shape;892;p42"/>
          <p:cNvSpPr txBox="1"/>
          <p:nvPr/>
        </p:nvSpPr>
        <p:spPr>
          <a:xfrm>
            <a:off x="99077" y="450460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W.21</a:t>
            </a:r>
            <a:endParaRPr sz="1401" b="0" i="0" u="none" strike="noStrike" cap="none">
              <a:solidFill>
                <a:srgbClr val="000000"/>
              </a:solidFill>
              <a:latin typeface="Arial"/>
              <a:ea typeface="Arial"/>
              <a:cs typeface="Arial"/>
              <a:sym typeface="Arial"/>
            </a:endParaRPr>
          </a:p>
        </p:txBody>
      </p:sp>
      <p:grpSp>
        <p:nvGrpSpPr>
          <p:cNvPr id="893" name="Google Shape;893;p42"/>
          <p:cNvGrpSpPr/>
          <p:nvPr/>
        </p:nvGrpSpPr>
        <p:grpSpPr>
          <a:xfrm>
            <a:off x="318020" y="157974"/>
            <a:ext cx="692809" cy="808420"/>
            <a:chOff x="2307546" y="2307551"/>
            <a:chExt cx="929291" cy="1082976"/>
          </a:xfrm>
        </p:grpSpPr>
        <p:grpSp>
          <p:nvGrpSpPr>
            <p:cNvPr id="894" name="Google Shape;894;p42"/>
            <p:cNvGrpSpPr/>
            <p:nvPr/>
          </p:nvGrpSpPr>
          <p:grpSpPr>
            <a:xfrm>
              <a:off x="2536980" y="2723928"/>
              <a:ext cx="470423" cy="276595"/>
              <a:chOff x="2536980" y="2723928"/>
              <a:chExt cx="470423" cy="276595"/>
            </a:xfrm>
          </p:grpSpPr>
          <p:sp>
            <p:nvSpPr>
              <p:cNvPr id="895" name="Google Shape;895;p4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96" name="Google Shape;896;p4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897" name="Google Shape;897;p4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898" name="Google Shape;898;p42"/>
            <p:cNvGrpSpPr/>
            <p:nvPr/>
          </p:nvGrpSpPr>
          <p:grpSpPr>
            <a:xfrm>
              <a:off x="2307546" y="2307551"/>
              <a:ext cx="929291" cy="1082976"/>
              <a:chOff x="2307546" y="2307551"/>
              <a:chExt cx="929291" cy="1082976"/>
            </a:xfrm>
          </p:grpSpPr>
          <p:sp>
            <p:nvSpPr>
              <p:cNvPr id="899" name="Google Shape;899;p4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00" name="Google Shape;900;p42"/>
              <p:cNvGrpSpPr/>
              <p:nvPr/>
            </p:nvGrpSpPr>
            <p:grpSpPr>
              <a:xfrm>
                <a:off x="2362016" y="2746017"/>
                <a:ext cx="820351" cy="644510"/>
                <a:chOff x="2362016" y="2746017"/>
                <a:chExt cx="820351" cy="644510"/>
              </a:xfrm>
            </p:grpSpPr>
            <p:grpSp>
              <p:nvGrpSpPr>
                <p:cNvPr id="901" name="Google Shape;901;p42"/>
                <p:cNvGrpSpPr/>
                <p:nvPr/>
              </p:nvGrpSpPr>
              <p:grpSpPr>
                <a:xfrm>
                  <a:off x="2810981" y="2747665"/>
                  <a:ext cx="371386" cy="642862"/>
                  <a:chOff x="2810981" y="2747665"/>
                  <a:chExt cx="371386" cy="642862"/>
                </a:xfrm>
              </p:grpSpPr>
              <p:sp>
                <p:nvSpPr>
                  <p:cNvPr id="902" name="Google Shape;902;p4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3" name="Google Shape;903;p4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4" name="Google Shape;904;p4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905" name="Google Shape;905;p42"/>
                <p:cNvGrpSpPr/>
                <p:nvPr/>
              </p:nvGrpSpPr>
              <p:grpSpPr>
                <a:xfrm>
                  <a:off x="2362016" y="2746017"/>
                  <a:ext cx="369735" cy="644510"/>
                  <a:chOff x="2362016" y="2746017"/>
                  <a:chExt cx="369735" cy="644510"/>
                </a:xfrm>
              </p:grpSpPr>
              <p:sp>
                <p:nvSpPr>
                  <p:cNvPr id="906" name="Google Shape;906;p4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7" name="Google Shape;907;p4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8" name="Google Shape;908;p4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909" name="Google Shape;909;p42"/>
          <p:cNvGraphicFramePr/>
          <p:nvPr>
            <p:extLst>
              <p:ext uri="{D42A27DB-BD31-4B8C-83A1-F6EECF244321}">
                <p14:modId xmlns:p14="http://schemas.microsoft.com/office/powerpoint/2010/main" val="3942242085"/>
              </p:ext>
            </p:extLst>
          </p:nvPr>
        </p:nvGraphicFramePr>
        <p:xfrm>
          <a:off x="257473" y="1001415"/>
          <a:ext cx="8629054" cy="3179582"/>
        </p:xfrm>
        <a:graphic>
          <a:graphicData uri="http://schemas.openxmlformats.org/drawingml/2006/table">
            <a:tbl>
              <a:tblPr firstRow="1" bandRow="1">
                <a:noFill/>
                <a:tableStyleId>{A9A82C2F-A0DA-4FF5-9587-0E09E2EB120C}</a:tableStyleId>
              </a:tblPr>
              <a:tblGrid>
                <a:gridCol w="2252651">
                  <a:extLst>
                    <a:ext uri="{9D8B030D-6E8A-4147-A177-3AD203B41FA5}">
                      <a16:colId xmlns:a16="http://schemas.microsoft.com/office/drawing/2014/main" val="20000"/>
                    </a:ext>
                  </a:extLst>
                </a:gridCol>
                <a:gridCol w="1281733">
                  <a:extLst>
                    <a:ext uri="{9D8B030D-6E8A-4147-A177-3AD203B41FA5}">
                      <a16:colId xmlns:a16="http://schemas.microsoft.com/office/drawing/2014/main" val="20001"/>
                    </a:ext>
                  </a:extLst>
                </a:gridCol>
                <a:gridCol w="1279559">
                  <a:extLst>
                    <a:ext uri="{9D8B030D-6E8A-4147-A177-3AD203B41FA5}">
                      <a16:colId xmlns:a16="http://schemas.microsoft.com/office/drawing/2014/main" val="20002"/>
                    </a:ext>
                  </a:extLst>
                </a:gridCol>
                <a:gridCol w="842875">
                  <a:extLst>
                    <a:ext uri="{9D8B030D-6E8A-4147-A177-3AD203B41FA5}">
                      <a16:colId xmlns:a16="http://schemas.microsoft.com/office/drawing/2014/main" val="20003"/>
                    </a:ext>
                  </a:extLst>
                </a:gridCol>
                <a:gridCol w="954032">
                  <a:extLst>
                    <a:ext uri="{9D8B030D-6E8A-4147-A177-3AD203B41FA5}">
                      <a16:colId xmlns:a16="http://schemas.microsoft.com/office/drawing/2014/main" val="20004"/>
                    </a:ext>
                  </a:extLst>
                </a:gridCol>
                <a:gridCol w="1046643">
                  <a:extLst>
                    <a:ext uri="{9D8B030D-6E8A-4147-A177-3AD203B41FA5}">
                      <a16:colId xmlns:a16="http://schemas.microsoft.com/office/drawing/2014/main" val="20005"/>
                    </a:ext>
                  </a:extLst>
                </a:gridCol>
                <a:gridCol w="971561">
                  <a:extLst>
                    <a:ext uri="{9D8B030D-6E8A-4147-A177-3AD203B41FA5}">
                      <a16:colId xmlns:a16="http://schemas.microsoft.com/office/drawing/2014/main" val="20006"/>
                    </a:ext>
                  </a:extLst>
                </a:gridCol>
              </a:tblGrid>
              <a:tr h="0">
                <a:tc rowSpan="3">
                  <a:txBody>
                    <a:bodyPr/>
                    <a:lstStyle/>
                    <a:p>
                      <a:pPr marL="0" marR="0" lvl="0" indent="0" algn="l" rtl="0">
                        <a:lnSpc>
                          <a:spcPct val="100000"/>
                        </a:lnSpc>
                        <a:spcBef>
                          <a:spcPts val="0"/>
                        </a:spcBef>
                        <a:spcAft>
                          <a:spcPts val="0"/>
                        </a:spcAft>
                        <a:buClr>
                          <a:srgbClr val="000000"/>
                        </a:buClr>
                        <a:buSzPts val="1401"/>
                        <a:buFont typeface="Arial"/>
                        <a:buNone/>
                      </a:pPr>
                      <a:endParaRPr sz="1401" b="0" u="none" strike="noStrike" cap="none">
                        <a:solidFill>
                          <a:srgbClr val="777777"/>
                        </a:solidFill>
                        <a:latin typeface="Calibri"/>
                        <a:ea typeface="Calibri"/>
                        <a:cs typeface="Calibri"/>
                        <a:sym typeface="Calibri"/>
                      </a:endParaRPr>
                    </a:p>
                  </a:txBody>
                  <a:tcPr marL="91450" marR="91450" marT="45725" marB="45725"/>
                </a:tc>
                <a:tc gridSpan="6">
                  <a:txBody>
                    <a:bodyPr/>
                    <a:lstStyle/>
                    <a:p>
                      <a:pPr marL="0" marR="0" lvl="0" indent="0" algn="ctr" rtl="0">
                        <a:lnSpc>
                          <a:spcPct val="100000"/>
                        </a:lnSpc>
                        <a:spcBef>
                          <a:spcPts val="0"/>
                        </a:spcBef>
                        <a:spcAft>
                          <a:spcPts val="0"/>
                        </a:spcAft>
                        <a:buClr>
                          <a:srgbClr val="000000"/>
                        </a:buClr>
                        <a:buSzPts val="1200"/>
                        <a:buFont typeface="Arial"/>
                        <a:buNone/>
                      </a:pPr>
                      <a:r>
                        <a:rPr lang="it" sz="1200" b="0" u="none" strike="noStrike" cap="none" dirty="0">
                          <a:solidFill>
                            <a:srgbClr val="777777"/>
                          </a:solidFill>
                          <a:latin typeface="Calibri"/>
                          <a:ea typeface="Calibri"/>
                          <a:cs typeface="Calibri"/>
                          <a:sym typeface="Calibri"/>
                        </a:rPr>
                        <a:t>Vad är kunden ute efter?</a:t>
                      </a:r>
                      <a:endParaRPr dirty="0"/>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0"/>
                  </a:ext>
                </a:extLst>
              </a:tr>
              <a:tr h="216025">
                <a:tc vMerge="1">
                  <a:txBody>
                    <a:bodyPr/>
                    <a:lstStyle/>
                    <a:p>
                      <a:endParaRPr lang="sv-SE"/>
                    </a:p>
                  </a:txBody>
                  <a:tcPr/>
                </a:tc>
                <a:tc gridSpan="6">
                  <a:txBody>
                    <a:bodyPr/>
                    <a:lstStyle/>
                    <a:p>
                      <a:pPr marL="0" marR="0" lvl="0" indent="0" algn="l" rtl="0">
                        <a:lnSpc>
                          <a:spcPct val="100000"/>
                        </a:lnSpc>
                        <a:spcBef>
                          <a:spcPts val="0"/>
                        </a:spcBef>
                        <a:spcAft>
                          <a:spcPts val="0"/>
                        </a:spcAft>
                        <a:buNone/>
                      </a:pPr>
                      <a:endParaRPr sz="1000" b="0" u="none" strike="noStrike" cap="none">
                        <a:solidFill>
                          <a:srgbClr val="777777"/>
                        </a:solidFill>
                      </a:endParaRPr>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1"/>
                  </a:ext>
                </a:extLst>
              </a:tr>
              <a:tr h="405050">
                <a:tc vMerge="1">
                  <a:txBody>
                    <a:bodyPr/>
                    <a:lstStyle/>
                    <a:p>
                      <a:endParaRPr lang="sv-SE"/>
                    </a:p>
                  </a:txBody>
                  <a:tcPr/>
                </a:tc>
                <a:tc>
                  <a:txBody>
                    <a:bodyPr/>
                    <a:lstStyle/>
                    <a:p>
                      <a:pPr marL="0" marR="0" lvl="0" indent="0" algn="l" rtl="0">
                        <a:lnSpc>
                          <a:spcPct val="100000"/>
                        </a:lnSpc>
                        <a:spcBef>
                          <a:spcPts val="0"/>
                        </a:spcBef>
                        <a:spcAft>
                          <a:spcPts val="0"/>
                        </a:spcAft>
                        <a:buNone/>
                      </a:pPr>
                      <a:r>
                        <a:rPr lang="it" sz="1100" u="none" strike="noStrike" cap="none">
                          <a:solidFill>
                            <a:srgbClr val="777777"/>
                          </a:solidFill>
                          <a:latin typeface="Calibri"/>
                          <a:ea typeface="Calibri"/>
                          <a:cs typeface="Calibri"/>
                          <a:sym typeface="Calibri"/>
                        </a:rPr>
                        <a:t>Medvetenhet: vem är kunden?</a:t>
                      </a:r>
                      <a:endParaRPr sz="1200"/>
                    </a:p>
                  </a:txBody>
                  <a:tcPr marL="91450" marR="91450" marT="45725" marB="45725"/>
                </a:tc>
                <a:tc>
                  <a:txBody>
                    <a:bodyPr/>
                    <a:lstStyle/>
                    <a:p>
                      <a:pPr marL="0" marR="0" lvl="0" indent="0" algn="l" rtl="0">
                        <a:lnSpc>
                          <a:spcPct val="100000"/>
                        </a:lnSpc>
                        <a:spcBef>
                          <a:spcPts val="0"/>
                        </a:spcBef>
                        <a:spcAft>
                          <a:spcPts val="0"/>
                        </a:spcAft>
                        <a:buNone/>
                      </a:pPr>
                      <a:r>
                        <a:rPr lang="it" sz="1100" u="none" strike="noStrike" cap="none" dirty="0">
                          <a:solidFill>
                            <a:srgbClr val="777777"/>
                          </a:solidFill>
                          <a:latin typeface="Calibri"/>
                          <a:ea typeface="Calibri"/>
                          <a:cs typeface="Calibri"/>
                          <a:sym typeface="Calibri"/>
                        </a:rPr>
                        <a:t>Hänsyn: kundens behov</a:t>
                      </a:r>
                      <a:endParaRPr sz="1200" dirty="0"/>
                    </a:p>
                  </a:txBody>
                  <a:tcPr marL="91450" marR="91450" marT="45725" marB="45725"/>
                </a:tc>
                <a:tc>
                  <a:txBody>
                    <a:bodyPr/>
                    <a:lstStyle/>
                    <a:p>
                      <a:pPr marL="0" marR="0" lvl="0" indent="0" algn="l" rtl="0">
                        <a:lnSpc>
                          <a:spcPct val="100000"/>
                        </a:lnSpc>
                        <a:spcBef>
                          <a:spcPts val="0"/>
                        </a:spcBef>
                        <a:spcAft>
                          <a:spcPts val="0"/>
                        </a:spcAft>
                        <a:buNone/>
                      </a:pPr>
                      <a:r>
                        <a:rPr lang="it" sz="1100" u="none" strike="noStrike" cap="none">
                          <a:solidFill>
                            <a:srgbClr val="777777"/>
                          </a:solidFill>
                          <a:latin typeface="Calibri"/>
                          <a:ea typeface="Calibri"/>
                          <a:cs typeface="Calibri"/>
                          <a:sym typeface="Calibri"/>
                        </a:rPr>
                        <a:t>Beslut</a:t>
                      </a:r>
                      <a:endParaRPr sz="1200"/>
                    </a:p>
                  </a:txBody>
                  <a:tcPr marL="91450" marR="91450" marT="45725" marB="45725"/>
                </a:tc>
                <a:tc>
                  <a:txBody>
                    <a:bodyPr/>
                    <a:lstStyle/>
                    <a:p>
                      <a:pPr marL="0" marR="0" lvl="0" indent="0" algn="l" rtl="0">
                        <a:lnSpc>
                          <a:spcPct val="100000"/>
                        </a:lnSpc>
                        <a:spcBef>
                          <a:spcPts val="0"/>
                        </a:spcBef>
                        <a:spcAft>
                          <a:spcPts val="0"/>
                        </a:spcAft>
                        <a:buNone/>
                      </a:pPr>
                      <a:r>
                        <a:rPr lang="it" sz="1100" u="none" strike="noStrike" cap="none">
                          <a:solidFill>
                            <a:srgbClr val="777777"/>
                          </a:solidFill>
                          <a:latin typeface="Calibri"/>
                          <a:ea typeface="Calibri"/>
                          <a:cs typeface="Calibri"/>
                          <a:sym typeface="Calibri"/>
                        </a:rPr>
                        <a:t>Leverans &amp; användning</a:t>
                      </a:r>
                      <a:endParaRPr sz="1200"/>
                    </a:p>
                  </a:txBody>
                  <a:tcPr marL="91450" marR="91450" marT="45725" marB="45725"/>
                </a:tc>
                <a:tc>
                  <a:txBody>
                    <a:bodyPr/>
                    <a:lstStyle/>
                    <a:p>
                      <a:pPr marL="0" marR="0" lvl="0" indent="0" algn="l" rtl="0">
                        <a:lnSpc>
                          <a:spcPct val="100000"/>
                        </a:lnSpc>
                        <a:spcBef>
                          <a:spcPts val="0"/>
                        </a:spcBef>
                        <a:spcAft>
                          <a:spcPts val="0"/>
                        </a:spcAft>
                        <a:buNone/>
                      </a:pPr>
                      <a:r>
                        <a:rPr lang="it" sz="1100" u="none" strike="noStrike" cap="none" dirty="0">
                          <a:solidFill>
                            <a:srgbClr val="777777"/>
                          </a:solidFill>
                          <a:latin typeface="Calibri"/>
                          <a:ea typeface="Calibri"/>
                          <a:cs typeface="Calibri"/>
                          <a:sym typeface="Calibri"/>
                        </a:rPr>
                        <a:t>Kvarhållande/</a:t>
                      </a:r>
                      <a:endParaRPr sz="1200" dirty="0"/>
                    </a:p>
                    <a:p>
                      <a:pPr marL="0" marR="0" lvl="0" indent="0" algn="l" rtl="0">
                        <a:lnSpc>
                          <a:spcPct val="100000"/>
                        </a:lnSpc>
                        <a:spcBef>
                          <a:spcPts val="0"/>
                        </a:spcBef>
                        <a:spcAft>
                          <a:spcPts val="0"/>
                        </a:spcAft>
                        <a:buNone/>
                      </a:pPr>
                      <a:r>
                        <a:rPr lang="it" sz="1100" u="none" strike="noStrike" cap="none" dirty="0">
                          <a:solidFill>
                            <a:srgbClr val="777777"/>
                          </a:solidFill>
                          <a:latin typeface="Calibri"/>
                          <a:ea typeface="Calibri"/>
                          <a:cs typeface="Calibri"/>
                          <a:sym typeface="Calibri"/>
                        </a:rPr>
                        <a:t>lojalitet</a:t>
                      </a:r>
                      <a:endParaRPr sz="1200" dirty="0"/>
                    </a:p>
                  </a:txBody>
                  <a:tcPr marL="91450" marR="91450" marT="45725" marB="45725"/>
                </a:tc>
                <a:tc>
                  <a:txBody>
                    <a:bodyPr/>
                    <a:lstStyle/>
                    <a:p>
                      <a:pPr marL="0" marR="0" lvl="0" indent="0" algn="l" rtl="0">
                        <a:lnSpc>
                          <a:spcPct val="100000"/>
                        </a:lnSpc>
                        <a:spcBef>
                          <a:spcPts val="0"/>
                        </a:spcBef>
                        <a:spcAft>
                          <a:spcPts val="0"/>
                        </a:spcAft>
                        <a:buNone/>
                      </a:pPr>
                      <a:r>
                        <a:rPr lang="it" sz="1050" u="none" strike="noStrike" cap="none" dirty="0">
                          <a:solidFill>
                            <a:srgbClr val="777777"/>
                          </a:solidFill>
                          <a:latin typeface="Calibri"/>
                          <a:ea typeface="Calibri"/>
                          <a:cs typeface="Calibri"/>
                          <a:sym typeface="Calibri"/>
                        </a:rPr>
                        <a:t>Före-språkande</a:t>
                      </a:r>
                      <a:endParaRPr sz="1100" dirty="0"/>
                    </a:p>
                  </a:txBody>
                  <a:tcPr marL="91450" marR="91450" marT="45725" marB="45725"/>
                </a:tc>
                <a:extLst>
                  <a:ext uri="{0D108BD9-81ED-4DB2-BD59-A6C34878D82A}">
                    <a16:rowId xmlns:a16="http://schemas.microsoft.com/office/drawing/2014/main" val="10002"/>
                  </a:ext>
                </a:extLst>
              </a:tr>
              <a:tr h="270150">
                <a:tc>
                  <a:txBody>
                    <a:bodyPr/>
                    <a:lstStyle/>
                    <a:p>
                      <a:pPr marL="0" marR="0" lvl="0" indent="0" algn="l" rtl="0">
                        <a:lnSpc>
                          <a:spcPct val="100000"/>
                        </a:lnSpc>
                        <a:spcBef>
                          <a:spcPts val="0"/>
                        </a:spcBef>
                        <a:spcAft>
                          <a:spcPts val="0"/>
                        </a:spcAft>
                        <a:buClr>
                          <a:srgbClr val="000000"/>
                        </a:buClr>
                        <a:buSzPts val="1200"/>
                        <a:buFont typeface="Arial"/>
                        <a:buNone/>
                      </a:pPr>
                      <a:r>
                        <a:rPr lang="it" sz="1100" b="0" u="none" strike="noStrike" cap="none">
                          <a:solidFill>
                            <a:srgbClr val="777777"/>
                          </a:solidFill>
                          <a:latin typeface="Calibri"/>
                          <a:ea typeface="Calibri"/>
                          <a:cs typeface="Calibri"/>
                          <a:sym typeface="Calibri"/>
                        </a:rPr>
                        <a:t>Forskning och upptäckt</a:t>
                      </a:r>
                      <a:endParaRPr sz="120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3"/>
                  </a:ext>
                </a:extLst>
              </a:tr>
              <a:tr h="270150">
                <a:tc>
                  <a:txBody>
                    <a:bodyPr/>
                    <a:lstStyle/>
                    <a:p>
                      <a:pPr marL="0" marR="0" lvl="0" indent="0" algn="l" rtl="0">
                        <a:lnSpc>
                          <a:spcPct val="100000"/>
                        </a:lnSpc>
                        <a:spcBef>
                          <a:spcPts val="0"/>
                        </a:spcBef>
                        <a:spcAft>
                          <a:spcPts val="0"/>
                        </a:spcAft>
                        <a:buClr>
                          <a:srgbClr val="000000"/>
                        </a:buClr>
                        <a:buSzPts val="1200"/>
                        <a:buFont typeface="Arial"/>
                        <a:buNone/>
                      </a:pPr>
                      <a:r>
                        <a:rPr lang="it" sz="1100" b="0" u="none" strike="noStrike" cap="none" dirty="0">
                          <a:solidFill>
                            <a:srgbClr val="777777"/>
                          </a:solidFill>
                          <a:latin typeface="Calibri"/>
                          <a:ea typeface="Calibri"/>
                          <a:cs typeface="Calibri"/>
                          <a:sym typeface="Calibri"/>
                        </a:rPr>
                        <a:t>Engagemang &amp; utbildning</a:t>
                      </a:r>
                      <a:endParaRPr sz="1200" dirty="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p>
                  </a:txBody>
                  <a:tcPr marL="91450" marR="91450" marT="45725" marB="45725"/>
                </a:tc>
                <a:extLst>
                  <a:ext uri="{0D108BD9-81ED-4DB2-BD59-A6C34878D82A}">
                    <a16:rowId xmlns:a16="http://schemas.microsoft.com/office/drawing/2014/main" val="10004"/>
                  </a:ext>
                </a:extLst>
              </a:tr>
              <a:tr h="270150">
                <a:tc>
                  <a:txBody>
                    <a:bodyPr/>
                    <a:lstStyle/>
                    <a:p>
                      <a:pPr marL="0" marR="0" lvl="0" indent="0" algn="l" rtl="0">
                        <a:lnSpc>
                          <a:spcPct val="100000"/>
                        </a:lnSpc>
                        <a:spcBef>
                          <a:spcPts val="0"/>
                        </a:spcBef>
                        <a:spcAft>
                          <a:spcPts val="0"/>
                        </a:spcAft>
                        <a:buClr>
                          <a:srgbClr val="000000"/>
                        </a:buClr>
                        <a:buSzPts val="1200"/>
                        <a:buFont typeface="Arial"/>
                        <a:buNone/>
                      </a:pPr>
                      <a:r>
                        <a:rPr lang="it" sz="1100" b="0" u="none" strike="noStrike" cap="none">
                          <a:solidFill>
                            <a:srgbClr val="777777"/>
                          </a:solidFill>
                          <a:latin typeface="Calibri"/>
                          <a:ea typeface="Calibri"/>
                          <a:cs typeface="Calibri"/>
                          <a:sym typeface="Calibri"/>
                        </a:rPr>
                        <a:t>Bokningsprocess</a:t>
                      </a:r>
                      <a:endParaRPr sz="120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5"/>
                  </a:ext>
                </a:extLst>
              </a:tr>
              <a:tr h="270150">
                <a:tc>
                  <a:txBody>
                    <a:bodyPr/>
                    <a:lstStyle/>
                    <a:p>
                      <a:pPr marL="0" marR="0" lvl="0" indent="0" algn="l" rtl="0">
                        <a:lnSpc>
                          <a:spcPct val="100000"/>
                        </a:lnSpc>
                        <a:spcBef>
                          <a:spcPts val="0"/>
                        </a:spcBef>
                        <a:spcAft>
                          <a:spcPts val="0"/>
                        </a:spcAft>
                        <a:buClr>
                          <a:srgbClr val="000000"/>
                        </a:buClr>
                        <a:buSzPts val="1200"/>
                        <a:buFont typeface="Arial"/>
                        <a:buNone/>
                      </a:pPr>
                      <a:r>
                        <a:rPr lang="it" sz="1100" b="0" u="none" strike="noStrike" cap="none">
                          <a:solidFill>
                            <a:srgbClr val="777777"/>
                          </a:solidFill>
                          <a:latin typeface="Calibri"/>
                          <a:ea typeface="Calibri"/>
                          <a:cs typeface="Calibri"/>
                          <a:sym typeface="Calibri"/>
                        </a:rPr>
                        <a:t>Förberedelser inför resan</a:t>
                      </a:r>
                      <a:endParaRPr sz="120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6"/>
                  </a:ext>
                </a:extLst>
              </a:tr>
              <a:tr h="270150">
                <a:tc>
                  <a:txBody>
                    <a:bodyPr/>
                    <a:lstStyle/>
                    <a:p>
                      <a:pPr marL="0" marR="0" lvl="0" indent="0" algn="l" rtl="0">
                        <a:lnSpc>
                          <a:spcPct val="100000"/>
                        </a:lnSpc>
                        <a:spcBef>
                          <a:spcPts val="0"/>
                        </a:spcBef>
                        <a:spcAft>
                          <a:spcPts val="0"/>
                        </a:spcAft>
                        <a:buClr>
                          <a:srgbClr val="000000"/>
                        </a:buClr>
                        <a:buSzPts val="1200"/>
                        <a:buFont typeface="Arial"/>
                        <a:buNone/>
                      </a:pPr>
                      <a:r>
                        <a:rPr lang="it" sz="1100" b="0" u="none" strike="noStrike" cap="none">
                          <a:solidFill>
                            <a:srgbClr val="777777"/>
                          </a:solidFill>
                          <a:latin typeface="Calibri"/>
                          <a:ea typeface="Calibri"/>
                          <a:cs typeface="Calibri"/>
                          <a:sym typeface="Calibri"/>
                        </a:rPr>
                        <a:t>Erfarenhet från resan</a:t>
                      </a:r>
                      <a:endParaRPr sz="120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7"/>
                  </a:ext>
                </a:extLst>
              </a:tr>
              <a:tr h="405050">
                <a:tc>
                  <a:txBody>
                    <a:bodyPr/>
                    <a:lstStyle/>
                    <a:p>
                      <a:pPr marL="0" marR="0" lvl="0" indent="0" algn="l" rtl="0">
                        <a:lnSpc>
                          <a:spcPct val="100000"/>
                        </a:lnSpc>
                        <a:spcBef>
                          <a:spcPts val="0"/>
                        </a:spcBef>
                        <a:spcAft>
                          <a:spcPts val="0"/>
                        </a:spcAft>
                        <a:buNone/>
                      </a:pPr>
                      <a:r>
                        <a:rPr lang="it" sz="1100" u="none" strike="noStrike" cap="none" dirty="0">
                          <a:solidFill>
                            <a:srgbClr val="777777"/>
                          </a:solidFill>
                          <a:latin typeface="Calibri"/>
                          <a:ea typeface="Calibri"/>
                          <a:cs typeface="Calibri"/>
                          <a:sym typeface="Calibri"/>
                        </a:rPr>
                        <a:t>Kundtjänst och engagemang</a:t>
                      </a:r>
                      <a:endParaRPr sz="1200" dirty="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8"/>
                  </a:ext>
                </a:extLst>
              </a:tr>
              <a:tr h="270150">
                <a:tc>
                  <a:txBody>
                    <a:bodyPr/>
                    <a:lstStyle/>
                    <a:p>
                      <a:pPr marL="0" marR="0" lvl="0" indent="0" algn="l" rtl="0">
                        <a:lnSpc>
                          <a:spcPct val="100000"/>
                        </a:lnSpc>
                        <a:spcBef>
                          <a:spcPts val="0"/>
                        </a:spcBef>
                        <a:spcAft>
                          <a:spcPts val="0"/>
                        </a:spcAft>
                        <a:buNone/>
                      </a:pPr>
                      <a:r>
                        <a:rPr lang="it" sz="1100" u="none" strike="noStrike" cap="none" dirty="0">
                          <a:solidFill>
                            <a:srgbClr val="777777"/>
                          </a:solidFill>
                          <a:latin typeface="Calibri"/>
                          <a:ea typeface="Calibri"/>
                          <a:cs typeface="Calibri"/>
                          <a:sym typeface="Calibri"/>
                        </a:rPr>
                        <a:t>Reflektion och åtgärder efter resan</a:t>
                      </a:r>
                      <a:endParaRPr sz="1200" dirty="0"/>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
          <p:cNvSpPr/>
          <p:nvPr/>
        </p:nvSpPr>
        <p:spPr>
          <a:xfrm>
            <a:off x="12700" y="594569"/>
            <a:ext cx="5126667" cy="4548934"/>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265" name="Google Shape;265;p5"/>
          <p:cNvSpPr/>
          <p:nvPr/>
        </p:nvSpPr>
        <p:spPr>
          <a:xfrm flipH="1">
            <a:off x="5223607" y="-158882"/>
            <a:ext cx="4038064" cy="4038066"/>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pic>
        <p:nvPicPr>
          <p:cNvPr id="266" name="Google Shape;266;p5"/>
          <p:cNvPicPr preferRelativeResize="0"/>
          <p:nvPr/>
        </p:nvPicPr>
        <p:blipFill rotWithShape="1">
          <a:blip r:embed="rId4">
            <a:alphaModFix amt="70000"/>
          </a:blip>
          <a:srcRect/>
          <a:stretch/>
        </p:blipFill>
        <p:spPr>
          <a:xfrm rot="-5181871">
            <a:off x="6777013" y="1367735"/>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67" name="Google Shape;267;p5"/>
          <p:cNvSpPr txBox="1"/>
          <p:nvPr/>
        </p:nvSpPr>
        <p:spPr>
          <a:xfrm>
            <a:off x="1094861" y="1665804"/>
            <a:ext cx="3776103"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3600" b="0" i="0" u="none" strike="noStrike" cap="none" dirty="0">
                <a:solidFill>
                  <a:schemeClr val="lt1"/>
                </a:solidFill>
                <a:latin typeface="Calibri"/>
                <a:ea typeface="Calibri"/>
                <a:cs typeface="Calibri"/>
                <a:sym typeface="Calibri"/>
              </a:rPr>
              <a:t>Grunderna i mitt ekoturismprojekt</a:t>
            </a:r>
            <a:endParaRPr sz="1200" dirty="0"/>
          </a:p>
          <a:p>
            <a:pPr marL="0" marR="0" lvl="0" indent="0" algn="l" rtl="0">
              <a:lnSpc>
                <a:spcPct val="80444"/>
              </a:lnSpc>
              <a:spcBef>
                <a:spcPts val="0"/>
              </a:spcBef>
              <a:spcAft>
                <a:spcPts val="0"/>
              </a:spcAft>
              <a:buNone/>
            </a:pPr>
            <a:endParaRPr sz="4000" b="0" i="0" u="none" strike="noStrike" cap="none" dirty="0">
              <a:solidFill>
                <a:schemeClr val="lt1"/>
              </a:solidFill>
              <a:latin typeface="Calibri"/>
              <a:ea typeface="Calibri"/>
              <a:cs typeface="Calibri"/>
              <a:sym typeface="Calibri"/>
            </a:endParaRPr>
          </a:p>
        </p:txBody>
      </p:sp>
      <p:sp>
        <p:nvSpPr>
          <p:cNvPr id="268" name="Google Shape;268;p5"/>
          <p:cNvSpPr txBox="1"/>
          <p:nvPr/>
        </p:nvSpPr>
        <p:spPr>
          <a:xfrm>
            <a:off x="211416" y="1844729"/>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3A</a:t>
            </a:r>
            <a:endParaRPr sz="1401" b="0" i="0" u="none" strike="noStrike" cap="none">
              <a:solidFill>
                <a:srgbClr val="000000"/>
              </a:solidFill>
              <a:latin typeface="Arial"/>
              <a:ea typeface="Arial"/>
              <a:cs typeface="Arial"/>
              <a:sym typeface="Arial"/>
            </a:endParaRPr>
          </a:p>
        </p:txBody>
      </p:sp>
      <p:cxnSp>
        <p:nvCxnSpPr>
          <p:cNvPr id="269" name="Google Shape;269;p5"/>
          <p:cNvCxnSpPr/>
          <p:nvPr/>
        </p:nvCxnSpPr>
        <p:spPr>
          <a:xfrm>
            <a:off x="10993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270" name="Google Shape;270;p5"/>
          <p:cNvSpPr/>
          <p:nvPr/>
        </p:nvSpPr>
        <p:spPr>
          <a:xfrm>
            <a:off x="4955205" y="-442835"/>
            <a:ext cx="4599157" cy="4599157"/>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271" name="Google Shape;271;p5"/>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4</a:t>
            </a:fld>
            <a:endParaRPr sz="1600" b="0" i="0" u="none" strike="noStrike" cap="none">
              <a:solidFill>
                <a:srgbClr val="8AC03B"/>
              </a:solidFill>
              <a:latin typeface="Calibri"/>
              <a:ea typeface="Calibri"/>
              <a:cs typeface="Calibri"/>
              <a:sym typeface="Calibri"/>
            </a:endParaRPr>
          </a:p>
        </p:txBody>
      </p:sp>
      <p:grpSp>
        <p:nvGrpSpPr>
          <p:cNvPr id="272" name="Google Shape;272;p5"/>
          <p:cNvGrpSpPr/>
          <p:nvPr/>
        </p:nvGrpSpPr>
        <p:grpSpPr>
          <a:xfrm>
            <a:off x="350842" y="3194891"/>
            <a:ext cx="1678274" cy="1697874"/>
            <a:chOff x="2932901" y="1728093"/>
            <a:chExt cx="1458439" cy="1475473"/>
          </a:xfrm>
        </p:grpSpPr>
        <p:sp>
          <p:nvSpPr>
            <p:cNvPr id="273" name="Google Shape;273;p5"/>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4" name="Google Shape;274;p5"/>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5" name="Google Shape;275;p5"/>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6" name="Google Shape;276;p5"/>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7" name="Google Shape;277;p5"/>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8" name="Google Shape;278;p5"/>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9" name="Google Shape;279;p5"/>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0" name="Google Shape;280;p5"/>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1" name="Google Shape;281;p5"/>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2" name="Google Shape;282;p5"/>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3" name="Google Shape;283;p5"/>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4" name="Google Shape;284;p5"/>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5" name="Google Shape;285;p5"/>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6" name="Google Shape;286;p5"/>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7" name="Google Shape;287;p5"/>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8" name="Google Shape;288;p5"/>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9" name="Google Shape;289;p5"/>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0" name="Google Shape;290;p5"/>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1" name="Google Shape;291;p5"/>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2" name="Google Shape;292;p5"/>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3" name="Google Shape;293;p5"/>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4" name="Google Shape;294;p5"/>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5" name="Google Shape;295;p5"/>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6" name="Google Shape;296;p5"/>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7" name="Google Shape;297;p5"/>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8" name="Google Shape;298;p5"/>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9" name="Google Shape;299;p5"/>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13"/>
        <p:cNvGrpSpPr/>
        <p:nvPr/>
      </p:nvGrpSpPr>
      <p:grpSpPr>
        <a:xfrm>
          <a:off x="0" y="0"/>
          <a:ext cx="0" cy="0"/>
          <a:chOff x="0" y="0"/>
          <a:chExt cx="0" cy="0"/>
        </a:xfrm>
      </p:grpSpPr>
      <p:sp>
        <p:nvSpPr>
          <p:cNvPr id="914" name="Google Shape;914;p46"/>
          <p:cNvSpPr/>
          <p:nvPr/>
        </p:nvSpPr>
        <p:spPr>
          <a:xfrm>
            <a:off x="0" y="7057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915" name="Google Shape;915;p46"/>
          <p:cNvSpPr/>
          <p:nvPr/>
        </p:nvSpPr>
        <p:spPr>
          <a:xfrm flipH="1">
            <a:off x="5175302" y="-157340"/>
            <a:ext cx="4149122" cy="4181364"/>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916" name="Google Shape;916;p46"/>
          <p:cNvSpPr txBox="1"/>
          <p:nvPr/>
        </p:nvSpPr>
        <p:spPr>
          <a:xfrm>
            <a:off x="1268150" y="1784141"/>
            <a:ext cx="3317499" cy="1394489"/>
          </a:xfrm>
          <a:prstGeom prst="rect">
            <a:avLst/>
          </a:prstGeom>
          <a:noFill/>
          <a:ln>
            <a:noFill/>
          </a:ln>
        </p:spPr>
        <p:txBody>
          <a:bodyPr spcFirstLastPara="1" wrap="square" lIns="91425" tIns="45700" rIns="91425" bIns="45700" anchor="t" anchorCtr="0">
            <a:normAutofit fontScale="77500" lnSpcReduction="20000"/>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Hållbar</a:t>
            </a:r>
            <a:r>
              <a:rPr lang="it" sz="4500">
                <a:solidFill>
                  <a:schemeClr val="lt1"/>
                </a:solidFill>
                <a:latin typeface="Calibri"/>
                <a:ea typeface="Calibri"/>
                <a:cs typeface="Calibri"/>
                <a:sym typeface="Calibri"/>
              </a:rPr>
              <a:t>a Affärsmodeller</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917" name="Google Shape;917;p46"/>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3E</a:t>
            </a:r>
            <a:endParaRPr sz="1401" b="0" i="0" u="none" strike="noStrike" cap="none">
              <a:solidFill>
                <a:srgbClr val="000000"/>
              </a:solidFill>
              <a:latin typeface="Arial"/>
              <a:ea typeface="Arial"/>
              <a:cs typeface="Arial"/>
              <a:sym typeface="Arial"/>
            </a:endParaRPr>
          </a:p>
        </p:txBody>
      </p:sp>
      <p:cxnSp>
        <p:nvCxnSpPr>
          <p:cNvPr id="918" name="Google Shape;918;p46"/>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pic>
        <p:nvPicPr>
          <p:cNvPr id="919" name="Google Shape;919;p46"/>
          <p:cNvPicPr preferRelativeResize="0"/>
          <p:nvPr/>
        </p:nvPicPr>
        <p:blipFill rotWithShape="1">
          <a:blip r:embed="rId4">
            <a:alphaModFix amt="70000"/>
          </a:blip>
          <a:srcRect/>
          <a:stretch/>
        </p:blipFill>
        <p:spPr>
          <a:xfrm rot="-3551750">
            <a:off x="7145921" y="1088420"/>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920" name="Google Shape;920;p46"/>
          <p:cNvSpPr/>
          <p:nvPr/>
        </p:nvSpPr>
        <p:spPr>
          <a:xfrm>
            <a:off x="4902710" y="-461273"/>
            <a:ext cx="4725647" cy="4762367"/>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921" name="Google Shape;921;p46"/>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40</a:t>
            </a:fld>
            <a:endParaRPr sz="1600" b="0" i="0" u="none" strike="noStrike" cap="none">
              <a:solidFill>
                <a:srgbClr val="8AC03B"/>
              </a:solidFill>
              <a:latin typeface="Calibri"/>
              <a:ea typeface="Calibri"/>
              <a:cs typeface="Calibri"/>
              <a:sym typeface="Calibri"/>
            </a:endParaRPr>
          </a:p>
        </p:txBody>
      </p:sp>
      <p:grpSp>
        <p:nvGrpSpPr>
          <p:cNvPr id="922" name="Google Shape;922;p46"/>
          <p:cNvGrpSpPr/>
          <p:nvPr/>
        </p:nvGrpSpPr>
        <p:grpSpPr>
          <a:xfrm>
            <a:off x="455471" y="3143796"/>
            <a:ext cx="1514843" cy="1453707"/>
            <a:chOff x="455471" y="3143796"/>
            <a:chExt cx="1514842" cy="1453706"/>
          </a:xfrm>
        </p:grpSpPr>
        <p:grpSp>
          <p:nvGrpSpPr>
            <p:cNvPr id="923" name="Google Shape;923;p46"/>
            <p:cNvGrpSpPr/>
            <p:nvPr/>
          </p:nvGrpSpPr>
          <p:grpSpPr>
            <a:xfrm>
              <a:off x="455471" y="3143796"/>
              <a:ext cx="1514842" cy="1453706"/>
              <a:chOff x="14589703" y="8973329"/>
              <a:chExt cx="1135615" cy="1089784"/>
            </a:xfrm>
          </p:grpSpPr>
          <p:grpSp>
            <p:nvGrpSpPr>
              <p:cNvPr id="924" name="Google Shape;924;p46"/>
              <p:cNvGrpSpPr/>
              <p:nvPr/>
            </p:nvGrpSpPr>
            <p:grpSpPr>
              <a:xfrm>
                <a:off x="14589703" y="8973329"/>
                <a:ext cx="1135615" cy="1089784"/>
                <a:chOff x="14589703" y="8973329"/>
                <a:chExt cx="1135615" cy="1089784"/>
              </a:xfrm>
            </p:grpSpPr>
            <p:sp>
              <p:nvSpPr>
                <p:cNvPr id="925" name="Google Shape;925;p46"/>
                <p:cNvSpPr/>
                <p:nvPr/>
              </p:nvSpPr>
              <p:spPr>
                <a:xfrm rot="-4757999">
                  <a:off x="14795578" y="9036236"/>
                  <a:ext cx="742772" cy="741764"/>
                </a:xfrm>
                <a:custGeom>
                  <a:avLst/>
                  <a:gdLst/>
                  <a:ahLst/>
                  <a:cxnLst/>
                  <a:rect l="l" t="t" r="r" b="b"/>
                  <a:pathLst>
                    <a:path w="742772" h="741764" extrusionOk="0">
                      <a:moveTo>
                        <a:pt x="742773" y="370883"/>
                      </a:moveTo>
                      <a:cubicBezTo>
                        <a:pt x="742773" y="575715"/>
                        <a:pt x="576498" y="741765"/>
                        <a:pt x="371387" y="741765"/>
                      </a:cubicBezTo>
                      <a:cubicBezTo>
                        <a:pt x="166276" y="741765"/>
                        <a:pt x="0" y="575715"/>
                        <a:pt x="0" y="370883"/>
                      </a:cubicBezTo>
                      <a:cubicBezTo>
                        <a:pt x="0" y="166050"/>
                        <a:pt x="166276" y="0"/>
                        <a:pt x="371387" y="0"/>
                      </a:cubicBezTo>
                      <a:cubicBezTo>
                        <a:pt x="576498" y="0"/>
                        <a:pt x="742773" y="166050"/>
                        <a:pt x="742773" y="370883"/>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6" name="Google Shape;926;p46"/>
                <p:cNvSpPr/>
                <p:nvPr/>
              </p:nvSpPr>
              <p:spPr>
                <a:xfrm>
                  <a:off x="14723401" y="9502669"/>
                  <a:ext cx="181566" cy="181320"/>
                </a:xfrm>
                <a:custGeom>
                  <a:avLst/>
                  <a:gdLst/>
                  <a:ahLst/>
                  <a:cxnLst/>
                  <a:rect l="l" t="t" r="r" b="b"/>
                  <a:pathLst>
                    <a:path w="181566" h="181320" extrusionOk="0">
                      <a:moveTo>
                        <a:pt x="90783" y="181320"/>
                      </a:moveTo>
                      <a:cubicBezTo>
                        <a:pt x="141952" y="181320"/>
                        <a:pt x="181567" y="140111"/>
                        <a:pt x="181567" y="90660"/>
                      </a:cubicBezTo>
                      <a:cubicBezTo>
                        <a:pt x="181567" y="41209"/>
                        <a:pt x="140301" y="0"/>
                        <a:pt x="90783" y="0"/>
                      </a:cubicBezTo>
                      <a:cubicBezTo>
                        <a:pt x="41265" y="0"/>
                        <a:pt x="0" y="41209"/>
                        <a:pt x="0" y="90660"/>
                      </a:cubicBezTo>
                      <a:cubicBezTo>
                        <a:pt x="0" y="140111"/>
                        <a:pt x="41265"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7" name="Google Shape;927;p46"/>
                <p:cNvSpPr/>
                <p:nvPr/>
              </p:nvSpPr>
              <p:spPr>
                <a:xfrm>
                  <a:off x="15276354" y="9771352"/>
                  <a:ext cx="448964" cy="291760"/>
                </a:xfrm>
                <a:custGeom>
                  <a:avLst/>
                  <a:gdLst/>
                  <a:ahLst/>
                  <a:cxnLst/>
                  <a:rect l="l" t="t" r="r" b="b"/>
                  <a:pathLst>
                    <a:path w="448964" h="291760" extrusionOk="0">
                      <a:moveTo>
                        <a:pt x="434109" y="291761"/>
                      </a:moveTo>
                      <a:lnTo>
                        <a:pt x="448965" y="95605"/>
                      </a:lnTo>
                      <a:cubicBezTo>
                        <a:pt x="448965" y="44506"/>
                        <a:pt x="407700" y="1648"/>
                        <a:pt x="358182" y="0"/>
                      </a:cubicBezTo>
                      <a:lnTo>
                        <a:pt x="90783" y="0"/>
                      </a:lnTo>
                      <a:cubicBezTo>
                        <a:pt x="41265" y="0"/>
                        <a:pt x="0" y="44506"/>
                        <a:pt x="0" y="95605"/>
                      </a:cubicBezTo>
                      <a:cubicBezTo>
                        <a:pt x="0" y="95605"/>
                        <a:pt x="0" y="97254"/>
                        <a:pt x="0" y="100550"/>
                      </a:cubicBezTo>
                      <a:lnTo>
                        <a:pt x="0" y="131869"/>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8" name="Google Shape;928;p46"/>
                <p:cNvSpPr/>
                <p:nvPr/>
              </p:nvSpPr>
              <p:spPr>
                <a:xfrm>
                  <a:off x="14589703" y="9771352"/>
                  <a:ext cx="448963" cy="291760"/>
                </a:xfrm>
                <a:custGeom>
                  <a:avLst/>
                  <a:gdLst/>
                  <a:ahLst/>
                  <a:cxnLst/>
                  <a:rect l="l" t="t" r="r" b="b"/>
                  <a:pathLst>
                    <a:path w="448963" h="291760" extrusionOk="0">
                      <a:moveTo>
                        <a:pt x="14855" y="291761"/>
                      </a:moveTo>
                      <a:lnTo>
                        <a:pt x="0" y="95605"/>
                      </a:lnTo>
                      <a:cubicBezTo>
                        <a:pt x="0" y="44506"/>
                        <a:pt x="41265" y="1648"/>
                        <a:pt x="90783" y="0"/>
                      </a:cubicBezTo>
                      <a:lnTo>
                        <a:pt x="358181" y="0"/>
                      </a:lnTo>
                      <a:cubicBezTo>
                        <a:pt x="407699" y="0"/>
                        <a:pt x="448964" y="44506"/>
                        <a:pt x="448964" y="95605"/>
                      </a:cubicBezTo>
                      <a:cubicBezTo>
                        <a:pt x="448964" y="95605"/>
                        <a:pt x="448964" y="97254"/>
                        <a:pt x="448964" y="100550"/>
                      </a:cubicBezTo>
                      <a:lnTo>
                        <a:pt x="448964" y="131869"/>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9" name="Google Shape;929;p46"/>
                <p:cNvSpPr/>
                <p:nvPr/>
              </p:nvSpPr>
              <p:spPr>
                <a:xfrm>
                  <a:off x="15410053" y="9502669"/>
                  <a:ext cx="181566" cy="181320"/>
                </a:xfrm>
                <a:custGeom>
                  <a:avLst/>
                  <a:gdLst/>
                  <a:ahLst/>
                  <a:cxnLst/>
                  <a:rect l="l" t="t" r="r" b="b"/>
                  <a:pathLst>
                    <a:path w="181566" h="181320" extrusionOk="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30" name="Google Shape;930;p46"/>
                <p:cNvGrpSpPr/>
                <p:nvPr/>
              </p:nvGrpSpPr>
              <p:grpSpPr>
                <a:xfrm>
                  <a:off x="14916522" y="9654319"/>
                  <a:ext cx="481977" cy="408794"/>
                  <a:chOff x="14916522" y="9654319"/>
                  <a:chExt cx="481977" cy="408794"/>
                </a:xfrm>
              </p:grpSpPr>
              <p:sp>
                <p:nvSpPr>
                  <p:cNvPr id="931" name="Google Shape;931;p46"/>
                  <p:cNvSpPr/>
                  <p:nvPr/>
                </p:nvSpPr>
                <p:spPr>
                  <a:xfrm>
                    <a:off x="14916522" y="9901574"/>
                    <a:ext cx="481977" cy="161539"/>
                  </a:xfrm>
                  <a:custGeom>
                    <a:avLst/>
                    <a:gdLst/>
                    <a:ahLst/>
                    <a:cxnLst/>
                    <a:rect l="l" t="t" r="r" b="b"/>
                    <a:pathLst>
                      <a:path w="481977" h="161539" extrusionOk="0">
                        <a:moveTo>
                          <a:pt x="477024" y="161540"/>
                        </a:moveTo>
                        <a:lnTo>
                          <a:pt x="481977" y="102198"/>
                        </a:lnTo>
                        <a:cubicBezTo>
                          <a:pt x="481977" y="47802"/>
                          <a:pt x="439061" y="1648"/>
                          <a:pt x="384591" y="0"/>
                        </a:cubicBezTo>
                        <a:lnTo>
                          <a:pt x="97385" y="0"/>
                        </a:lnTo>
                        <a:cubicBezTo>
                          <a:pt x="44567" y="0"/>
                          <a:pt x="0" y="47802"/>
                          <a:pt x="0" y="102198"/>
                        </a:cubicBezTo>
                        <a:cubicBezTo>
                          <a:pt x="0" y="102198"/>
                          <a:pt x="0" y="105495"/>
                          <a:pt x="0" y="107144"/>
                        </a:cubicBezTo>
                        <a:lnTo>
                          <a:pt x="3301" y="16154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2" name="Google Shape;932;p46"/>
                  <p:cNvSpPr/>
                  <p:nvPr/>
                </p:nvSpPr>
                <p:spPr>
                  <a:xfrm>
                    <a:off x="15066727" y="9654319"/>
                    <a:ext cx="181566" cy="181320"/>
                  </a:xfrm>
                  <a:custGeom>
                    <a:avLst/>
                    <a:gdLst/>
                    <a:ahLst/>
                    <a:cxnLst/>
                    <a:rect l="l" t="t" r="r" b="b"/>
                    <a:pathLst>
                      <a:path w="181566" h="181320" extrusionOk="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nvGrpSpPr>
              <p:cNvPr id="933" name="Google Shape;933;p46"/>
              <p:cNvGrpSpPr/>
              <p:nvPr/>
            </p:nvGrpSpPr>
            <p:grpSpPr>
              <a:xfrm>
                <a:off x="14959438" y="9083983"/>
                <a:ext cx="427507" cy="519235"/>
                <a:chOff x="14959438" y="9083983"/>
                <a:chExt cx="427507" cy="519235"/>
              </a:xfrm>
            </p:grpSpPr>
            <p:sp>
              <p:nvSpPr>
                <p:cNvPr id="934" name="Google Shape;934;p46"/>
                <p:cNvSpPr/>
                <p:nvPr/>
              </p:nvSpPr>
              <p:spPr>
                <a:xfrm>
                  <a:off x="14959438" y="9204314"/>
                  <a:ext cx="399446" cy="398904"/>
                </a:xfrm>
                <a:custGeom>
                  <a:avLst/>
                  <a:gdLst/>
                  <a:ahLst/>
                  <a:cxnLst/>
                  <a:rect l="l" t="t" r="r" b="b"/>
                  <a:pathLst>
                    <a:path w="399446" h="398904" extrusionOk="0">
                      <a:moveTo>
                        <a:pt x="399447" y="199452"/>
                      </a:moveTo>
                      <a:cubicBezTo>
                        <a:pt x="399447" y="309606"/>
                        <a:pt x="310027" y="398904"/>
                        <a:pt x="199724" y="398904"/>
                      </a:cubicBezTo>
                      <a:cubicBezTo>
                        <a:pt x="89420" y="398904"/>
                        <a:pt x="1" y="309606"/>
                        <a:pt x="1" y="199452"/>
                      </a:cubicBezTo>
                      <a:cubicBezTo>
                        <a:pt x="1" y="89298"/>
                        <a:pt x="89420" y="1"/>
                        <a:pt x="199724" y="1"/>
                      </a:cubicBezTo>
                      <a:cubicBezTo>
                        <a:pt x="310027" y="1"/>
                        <a:pt x="399447" y="89298"/>
                        <a:pt x="399447" y="199452"/>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5" name="Google Shape;935;p46"/>
                <p:cNvSpPr/>
                <p:nvPr/>
              </p:nvSpPr>
              <p:spPr>
                <a:xfrm>
                  <a:off x="15013908" y="9258710"/>
                  <a:ext cx="290506" cy="290112"/>
                </a:xfrm>
                <a:custGeom>
                  <a:avLst/>
                  <a:gdLst/>
                  <a:ahLst/>
                  <a:cxnLst/>
                  <a:rect l="l" t="t" r="r" b="b"/>
                  <a:pathLst>
                    <a:path w="290506" h="290112" extrusionOk="0">
                      <a:moveTo>
                        <a:pt x="290507" y="145056"/>
                      </a:moveTo>
                      <a:cubicBezTo>
                        <a:pt x="290507" y="225169"/>
                        <a:pt x="225475" y="290112"/>
                        <a:pt x="145254" y="290112"/>
                      </a:cubicBezTo>
                      <a:cubicBezTo>
                        <a:pt x="65032" y="290112"/>
                        <a:pt x="1" y="225169"/>
                        <a:pt x="1" y="145056"/>
                      </a:cubicBezTo>
                      <a:cubicBezTo>
                        <a:pt x="1" y="64944"/>
                        <a:pt x="65032" y="0"/>
                        <a:pt x="145254" y="0"/>
                      </a:cubicBezTo>
                      <a:cubicBezTo>
                        <a:pt x="225475" y="0"/>
                        <a:pt x="290507" y="64944"/>
                        <a:pt x="290507" y="14505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6" name="Google Shape;936;p46"/>
                <p:cNvSpPr/>
                <p:nvPr/>
              </p:nvSpPr>
              <p:spPr>
                <a:xfrm>
                  <a:off x="15070029" y="9083983"/>
                  <a:ext cx="87481" cy="118682"/>
                </a:xfrm>
                <a:custGeom>
                  <a:avLst/>
                  <a:gdLst/>
                  <a:ahLst/>
                  <a:cxnLst/>
                  <a:rect l="l" t="t" r="r" b="b"/>
                  <a:pathLst>
                    <a:path w="87481" h="118682" extrusionOk="0">
                      <a:moveTo>
                        <a:pt x="0" y="0"/>
                      </a:moveTo>
                      <a:cubicBezTo>
                        <a:pt x="4952" y="37912"/>
                        <a:pt x="24759" y="85715"/>
                        <a:pt x="87482" y="11868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37" name="Google Shape;937;p46"/>
                <p:cNvGrpSpPr/>
                <p:nvPr/>
              </p:nvGrpSpPr>
              <p:grpSpPr>
                <a:xfrm>
                  <a:off x="15159161" y="9137149"/>
                  <a:ext cx="227784" cy="103437"/>
                  <a:chOff x="15159161" y="9137149"/>
                  <a:chExt cx="227784" cy="103437"/>
                </a:xfrm>
              </p:grpSpPr>
              <p:sp>
                <p:nvSpPr>
                  <p:cNvPr id="938" name="Google Shape;938;p46"/>
                  <p:cNvSpPr/>
                  <p:nvPr/>
                </p:nvSpPr>
                <p:spPr>
                  <a:xfrm>
                    <a:off x="15159162" y="9137149"/>
                    <a:ext cx="227783" cy="103437"/>
                  </a:xfrm>
                  <a:custGeom>
                    <a:avLst/>
                    <a:gdLst/>
                    <a:ahLst/>
                    <a:cxnLst/>
                    <a:rect l="l" t="t" r="r" b="b"/>
                    <a:pathLst>
                      <a:path w="227783" h="103437" extrusionOk="0">
                        <a:moveTo>
                          <a:pt x="0" y="67165"/>
                        </a:moveTo>
                        <a:cubicBezTo>
                          <a:pt x="0" y="67165"/>
                          <a:pt x="84180" y="-63055"/>
                          <a:pt x="227783" y="39144"/>
                        </a:cubicBezTo>
                        <a:cubicBezTo>
                          <a:pt x="227783" y="39144"/>
                          <a:pt x="140301" y="162771"/>
                          <a:pt x="0" y="67165"/>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9" name="Google Shape;939;p46"/>
                  <p:cNvSpPr/>
                  <p:nvPr/>
                </p:nvSpPr>
                <p:spPr>
                  <a:xfrm>
                    <a:off x="15159161" y="9176292"/>
                    <a:ext cx="227783" cy="28022"/>
                  </a:xfrm>
                  <a:custGeom>
                    <a:avLst/>
                    <a:gdLst/>
                    <a:ahLst/>
                    <a:cxnLst/>
                    <a:rect l="l" t="t" r="r" b="b"/>
                    <a:pathLst>
                      <a:path w="227783" h="28022" extrusionOk="0">
                        <a:moveTo>
                          <a:pt x="227784" y="0"/>
                        </a:moveTo>
                        <a:lnTo>
                          <a:pt x="0" y="2802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940" name="Google Shape;940;p46"/>
                <p:cNvGrpSpPr/>
                <p:nvPr/>
              </p:nvGrpSpPr>
              <p:grpSpPr>
                <a:xfrm>
                  <a:off x="15157511" y="9291678"/>
                  <a:ext cx="16506" cy="222529"/>
                  <a:chOff x="15157511" y="9291678"/>
                  <a:chExt cx="16506" cy="222529"/>
                </a:xfrm>
              </p:grpSpPr>
              <p:sp>
                <p:nvSpPr>
                  <p:cNvPr id="941" name="Google Shape;941;p46"/>
                  <p:cNvSpPr/>
                  <p:nvPr/>
                </p:nvSpPr>
                <p:spPr>
                  <a:xfrm>
                    <a:off x="15157511" y="9291678"/>
                    <a:ext cx="16506" cy="36264"/>
                  </a:xfrm>
                  <a:custGeom>
                    <a:avLst/>
                    <a:gdLst/>
                    <a:ahLst/>
                    <a:cxnLst/>
                    <a:rect l="l" t="t" r="r" b="b"/>
                    <a:pathLst>
                      <a:path w="16506" h="36264" extrusionOk="0">
                        <a:moveTo>
                          <a:pt x="0" y="0"/>
                        </a:moveTo>
                        <a:lnTo>
                          <a:pt x="0" y="36264"/>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42" name="Google Shape;942;p46"/>
                  <p:cNvSpPr/>
                  <p:nvPr/>
                </p:nvSpPr>
                <p:spPr>
                  <a:xfrm>
                    <a:off x="15157511" y="9477943"/>
                    <a:ext cx="16506" cy="36264"/>
                  </a:xfrm>
                  <a:custGeom>
                    <a:avLst/>
                    <a:gdLst/>
                    <a:ahLst/>
                    <a:cxnLst/>
                    <a:rect l="l" t="t" r="r" b="b"/>
                    <a:pathLst>
                      <a:path w="16506" h="36264" extrusionOk="0">
                        <a:moveTo>
                          <a:pt x="0" y="0"/>
                        </a:moveTo>
                        <a:lnTo>
                          <a:pt x="0" y="36264"/>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sp>
          <p:nvSpPr>
            <p:cNvPr id="943" name="Google Shape;943;p46"/>
            <p:cNvSpPr txBox="1"/>
            <p:nvPr/>
          </p:nvSpPr>
          <p:spPr>
            <a:xfrm>
              <a:off x="1017779" y="3438770"/>
              <a:ext cx="702164" cy="861087"/>
            </a:xfrm>
            <a:prstGeom prst="rect">
              <a:avLst/>
            </a:prstGeom>
            <a:noFill/>
            <a:ln>
              <a:noFill/>
            </a:ln>
          </p:spPr>
          <p:txBody>
            <a:bodyPr spcFirstLastPara="1" wrap="square" lIns="91425" tIns="45700" rIns="91425" bIns="45700" anchor="t" anchorCtr="0">
              <a:normAutofit/>
            </a:bodyPr>
            <a:lstStyle/>
            <a:p>
              <a:pPr marL="0" marR="0" lvl="0" indent="0" algn="l" rtl="0">
                <a:lnSpc>
                  <a:spcPct val="120666"/>
                </a:lnSpc>
                <a:spcBef>
                  <a:spcPts val="0"/>
                </a:spcBef>
                <a:spcAft>
                  <a:spcPts val="0"/>
                </a:spcAft>
                <a:buNone/>
              </a:pPr>
              <a:r>
                <a:rPr lang="it" sz="3001" b="0" i="0" u="none" strike="noStrike" cap="none">
                  <a:solidFill>
                    <a:schemeClr val="lt1"/>
                  </a:solidFill>
                  <a:latin typeface="Calibri"/>
                  <a:ea typeface="Calibri"/>
                  <a:cs typeface="Calibri"/>
                  <a:sym typeface="Calibri"/>
                </a:rPr>
                <a:t>€</a:t>
              </a: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47"/>
        <p:cNvGrpSpPr/>
        <p:nvPr/>
      </p:nvGrpSpPr>
      <p:grpSpPr>
        <a:xfrm>
          <a:off x="0" y="0"/>
          <a:ext cx="0" cy="0"/>
          <a:chOff x="0" y="0"/>
          <a:chExt cx="0" cy="0"/>
        </a:xfrm>
      </p:grpSpPr>
      <p:cxnSp>
        <p:nvCxnSpPr>
          <p:cNvPr id="948" name="Google Shape;948;p50"/>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949" name="Google Shape;949;p5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41</a:t>
            </a:fld>
            <a:endParaRPr/>
          </a:p>
        </p:txBody>
      </p:sp>
      <p:sp>
        <p:nvSpPr>
          <p:cNvPr id="950" name="Google Shape;950;p50"/>
          <p:cNvSpPr txBox="1"/>
          <p:nvPr/>
        </p:nvSpPr>
        <p:spPr>
          <a:xfrm>
            <a:off x="2501154" y="2175299"/>
            <a:ext cx="6163500" cy="26886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Nyckelkomponenter i en hållbar affärsmodell:</a:t>
            </a:r>
            <a:endParaRPr/>
          </a:p>
          <a:p>
            <a:pPr marL="285750" marR="0" lvl="0" indent="-196850" algn="l" rtl="0">
              <a:lnSpc>
                <a:spcPct val="100000"/>
              </a:lnSpc>
              <a:spcBef>
                <a:spcPts val="0"/>
              </a:spcBef>
              <a:spcAft>
                <a:spcPts val="0"/>
              </a:spcAft>
              <a:buClr>
                <a:srgbClr val="000000"/>
              </a:buClr>
              <a:buSzPts val="1400"/>
              <a:buFont typeface="Noto Sans Symbols"/>
              <a:buNone/>
            </a:pPr>
            <a:endParaRPr sz="14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1" u="none" strike="noStrike" cap="none">
                <a:solidFill>
                  <a:srgbClr val="777777"/>
                </a:solidFill>
                <a:latin typeface="Calibri"/>
                <a:ea typeface="Calibri"/>
                <a:cs typeface="Calibri"/>
                <a:sym typeface="Calibri"/>
              </a:rPr>
              <a:t>Miljömässig hållbarhet</a:t>
            </a:r>
            <a:r>
              <a:rPr lang="it" sz="1400" b="0" i="0" u="none" strike="noStrike" cap="none">
                <a:solidFill>
                  <a:srgbClr val="777777"/>
                </a:solidFill>
                <a:latin typeface="Calibri"/>
                <a:ea typeface="Calibri"/>
                <a:cs typeface="Calibri"/>
                <a:sym typeface="Calibri"/>
              </a:rPr>
              <a:t>: minimering av affärsverksamhetens</a:t>
            </a:r>
            <a:r>
              <a:rPr lang="it">
                <a:solidFill>
                  <a:srgbClr val="777777"/>
                </a:solidFill>
                <a:latin typeface="Calibri"/>
                <a:ea typeface="Calibri"/>
                <a:cs typeface="Calibri"/>
                <a:sym typeface="Calibri"/>
              </a:rPr>
              <a:t> negativa</a:t>
            </a:r>
            <a:r>
              <a:rPr lang="it" sz="1400" b="0" i="0" u="none" strike="noStrike" cap="none">
                <a:solidFill>
                  <a:srgbClr val="777777"/>
                </a:solidFill>
                <a:latin typeface="Calibri"/>
                <a:ea typeface="Calibri"/>
                <a:cs typeface="Calibri"/>
                <a:sym typeface="Calibri"/>
              </a:rPr>
              <a:t> miljöpåverkan </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a:solidFill>
                  <a:srgbClr val="777777"/>
                </a:solidFill>
                <a:latin typeface="Calibri"/>
                <a:ea typeface="Calibri"/>
                <a:cs typeface="Calibri"/>
                <a:sym typeface="Calibri"/>
              </a:rPr>
              <a:t>Socialt ansvar</a:t>
            </a:r>
            <a:r>
              <a:rPr lang="it" sz="1400" b="0" i="0" u="none" strike="noStrike" cap="none">
                <a:solidFill>
                  <a:srgbClr val="777777"/>
                </a:solidFill>
                <a:latin typeface="Calibri"/>
                <a:ea typeface="Calibri"/>
                <a:cs typeface="Calibri"/>
                <a:sym typeface="Calibri"/>
              </a:rPr>
              <a:t>: att prioritera människors välbefinnande, inklusive anställda, kunder och samhällen. </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a:solidFill>
                  <a:srgbClr val="777777"/>
                </a:solidFill>
                <a:latin typeface="Calibri"/>
                <a:ea typeface="Calibri"/>
                <a:cs typeface="Calibri"/>
                <a:sym typeface="Calibri"/>
              </a:rPr>
              <a:t>Ekonomisk bärkraft</a:t>
            </a:r>
            <a:r>
              <a:rPr lang="it" sz="1400" b="0" i="0" u="none" strike="noStrike" cap="none">
                <a:solidFill>
                  <a:srgbClr val="777777"/>
                </a:solidFill>
                <a:latin typeface="Calibri"/>
                <a:ea typeface="Calibri"/>
                <a:cs typeface="Calibri"/>
                <a:sym typeface="Calibri"/>
              </a:rPr>
              <a:t>: generera vinster och upprätthålla finansiell stabilitet samtidigt som hållbarhetsprinciperna följs.</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a:solidFill>
                  <a:srgbClr val="777777"/>
                </a:solidFill>
                <a:latin typeface="Calibri"/>
                <a:ea typeface="Calibri"/>
                <a:cs typeface="Calibri"/>
                <a:sym typeface="Calibri"/>
              </a:rPr>
              <a:t>Långsiktigt perspektiv</a:t>
            </a:r>
            <a:r>
              <a:rPr lang="it" sz="1400" b="0" i="0" u="none" strike="noStrike" cap="none">
                <a:solidFill>
                  <a:srgbClr val="777777"/>
                </a:solidFill>
                <a:latin typeface="Calibri"/>
                <a:ea typeface="Calibri"/>
                <a:cs typeface="Calibri"/>
                <a:sym typeface="Calibri"/>
              </a:rPr>
              <a:t>: fokus på att skapa bestående värde snarare än att sträva efter kortsiktiga vinster på bekostnad av framtida generationer.</a:t>
            </a:r>
            <a:endParaRPr/>
          </a:p>
          <a:p>
            <a:pPr marL="0" marR="0" lvl="0" indent="0" algn="l" rtl="0">
              <a:lnSpc>
                <a:spcPct val="100000"/>
              </a:lnSpc>
              <a:spcBef>
                <a:spcPts val="600"/>
              </a:spcBef>
              <a:spcAft>
                <a:spcPts val="0"/>
              </a:spcAft>
              <a:buNone/>
            </a:pPr>
            <a:endParaRPr sz="1400" b="1" i="0" u="none" strike="noStrike" cap="none">
              <a:solidFill>
                <a:srgbClr val="777777"/>
              </a:solidFill>
              <a:latin typeface="Calibri"/>
              <a:ea typeface="Calibri"/>
              <a:cs typeface="Calibri"/>
              <a:sym typeface="Calibri"/>
            </a:endParaRPr>
          </a:p>
        </p:txBody>
      </p:sp>
      <p:sp>
        <p:nvSpPr>
          <p:cNvPr id="951" name="Google Shape;951;p50"/>
          <p:cNvSpPr/>
          <p:nvPr/>
        </p:nvSpPr>
        <p:spPr>
          <a:xfrm>
            <a:off x="2504953" y="530657"/>
            <a:ext cx="6217683" cy="863244"/>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En hållbar affärsmodell är ett ramverk eller en metod som integrerar ekonomiska, miljömässiga och sociala hänsyn i kärnan av verksamheten och beslutsprocesserna.</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92D050"/>
                </a:solidFill>
                <a:latin typeface="Calibri"/>
                <a:ea typeface="Calibri"/>
                <a:cs typeface="Calibri"/>
                <a:sym typeface="Calibri"/>
              </a:rPr>
              <a:t>Hur då?</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Genom att balansera ekonomiskt välstånd med social rättvisa och miljöhänsyn</a:t>
            </a:r>
            <a:endParaRPr/>
          </a:p>
          <a:p>
            <a:pPr marL="0" marR="0" lvl="0" indent="0" algn="l" rtl="0">
              <a:lnSpc>
                <a:spcPct val="100000"/>
              </a:lnSpc>
              <a:spcBef>
                <a:spcPts val="0"/>
              </a:spcBef>
              <a:spcAft>
                <a:spcPts val="0"/>
              </a:spcAft>
              <a:buNone/>
            </a:pPr>
            <a:endParaRPr sz="1200" b="0" i="0" u="none" strike="noStrike" cap="none">
              <a:solidFill>
                <a:srgbClr val="777777"/>
              </a:solidFill>
              <a:latin typeface="Calibri"/>
              <a:ea typeface="Calibri"/>
              <a:cs typeface="Calibri"/>
              <a:sym typeface="Calibri"/>
            </a:endParaRPr>
          </a:p>
        </p:txBody>
      </p:sp>
      <p:sp>
        <p:nvSpPr>
          <p:cNvPr id="952" name="Google Shape;952;p50"/>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53" name="Google Shape;953;p50"/>
          <p:cNvSpPr txBox="1"/>
          <p:nvPr/>
        </p:nvSpPr>
        <p:spPr>
          <a:xfrm>
            <a:off x="190232" y="1752352"/>
            <a:ext cx="2140593"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Vad är det vi pratar om?</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54" name="Google Shape;954;p50"/>
          <p:cNvSpPr txBox="1"/>
          <p:nvPr/>
        </p:nvSpPr>
        <p:spPr>
          <a:xfrm>
            <a:off x="362552" y="717876"/>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55" name="Google Shape;955;p50"/>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sp>
        <p:nvSpPr>
          <p:cNvPr id="960" name="Google Shape;960;p51"/>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961" name="Google Shape;961;p5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42</a:t>
            </a:fld>
            <a:endParaRPr/>
          </a:p>
        </p:txBody>
      </p:sp>
      <p:sp>
        <p:nvSpPr>
          <p:cNvPr id="962" name="Google Shape;962;p51"/>
          <p:cNvSpPr txBox="1"/>
          <p:nvPr/>
        </p:nvSpPr>
        <p:spPr>
          <a:xfrm>
            <a:off x="2521059" y="374345"/>
            <a:ext cx="6144647" cy="391898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dirty="0">
                <a:solidFill>
                  <a:srgbClr val="8ECC4E"/>
                </a:solidFill>
                <a:latin typeface="Calibri"/>
                <a:ea typeface="Calibri"/>
                <a:cs typeface="Calibri"/>
                <a:sym typeface="Calibri"/>
              </a:rPr>
              <a:t>Nyckelkomponenter i en traditionell affärsmodell:</a:t>
            </a:r>
            <a:endParaRPr dirty="0"/>
          </a:p>
          <a:p>
            <a:pPr marL="0" marR="0" lvl="0" indent="0" algn="l" rtl="0">
              <a:lnSpc>
                <a:spcPct val="100000"/>
              </a:lnSpc>
              <a:spcBef>
                <a:spcPts val="0"/>
              </a:spcBef>
              <a:spcAft>
                <a:spcPts val="0"/>
              </a:spcAft>
              <a:buNone/>
            </a:pPr>
            <a:endParaRPr sz="16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Vinstmaximering</a:t>
            </a:r>
            <a:r>
              <a:rPr lang="it" sz="1600" b="0" i="0" u="none" strike="noStrike" cap="none" dirty="0">
                <a:solidFill>
                  <a:srgbClr val="777777"/>
                </a:solidFill>
                <a:latin typeface="Calibri"/>
                <a:ea typeface="Calibri"/>
                <a:cs typeface="Calibri"/>
                <a:sym typeface="Calibri"/>
              </a:rPr>
              <a:t>: generera vinster och maximera aktieägarnas avkastning</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Kostnadseffektivitet: </a:t>
            </a:r>
            <a:r>
              <a:rPr lang="it" sz="1600" b="0" i="0" u="none" strike="noStrike" cap="none" dirty="0">
                <a:solidFill>
                  <a:srgbClr val="777777"/>
                </a:solidFill>
                <a:latin typeface="Calibri"/>
                <a:ea typeface="Calibri"/>
                <a:cs typeface="Calibri"/>
                <a:sym typeface="Calibri"/>
              </a:rPr>
              <a:t>prioritering av kostnadseffektivitet och operativ effektivitet för att förbättra lönsamheten</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Konkurrensfördelar: att </a:t>
            </a:r>
            <a:r>
              <a:rPr lang="it" sz="1600" b="0" i="0" u="none" strike="noStrike" cap="none" dirty="0">
                <a:solidFill>
                  <a:srgbClr val="777777"/>
                </a:solidFill>
                <a:latin typeface="Calibri"/>
                <a:ea typeface="Calibri"/>
                <a:cs typeface="Calibri"/>
                <a:sym typeface="Calibri"/>
              </a:rPr>
              <a:t>få en konkurrensfördel på marknaden genom faktorer som produktdifferentiering, varumärkesbyggande, prissättningsstrategier och marknadspositionering</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Tillväxtorientering: strävar </a:t>
            </a:r>
            <a:r>
              <a:rPr lang="it" sz="1600" b="0" i="0" u="none" strike="noStrike" cap="none" dirty="0">
                <a:solidFill>
                  <a:srgbClr val="777777"/>
                </a:solidFill>
                <a:latin typeface="Calibri"/>
                <a:ea typeface="Calibri"/>
                <a:cs typeface="Calibri"/>
                <a:sym typeface="Calibri"/>
              </a:rPr>
              <a:t>efter att utöka sin marknadsandel, öka intäkterna och gå in på nya marknader eller produktlinjer för att driva tillväxt.</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Intressenternas företräde: </a:t>
            </a:r>
            <a:r>
              <a:rPr lang="it" sz="1600" b="0" i="0" u="none" strike="noStrike" cap="none" dirty="0">
                <a:solidFill>
                  <a:srgbClr val="777777"/>
                </a:solidFill>
                <a:latin typeface="Calibri"/>
                <a:ea typeface="Calibri"/>
                <a:cs typeface="Calibri"/>
                <a:sym typeface="Calibri"/>
              </a:rPr>
              <a:t>aktieägarna har störst betydelse</a:t>
            </a:r>
            <a:endParaRPr dirty="0"/>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Begränsat fokus på miljömässig och social påverkan: </a:t>
            </a:r>
            <a:r>
              <a:rPr lang="it" sz="1600" b="0" i="0" u="none" strike="noStrike" cap="none" dirty="0">
                <a:solidFill>
                  <a:srgbClr val="777777"/>
                </a:solidFill>
                <a:latin typeface="Calibri"/>
                <a:ea typeface="Calibri"/>
                <a:cs typeface="Calibri"/>
                <a:sym typeface="Calibri"/>
              </a:rPr>
              <a:t>att ta itu med miljömässiga och sociala frågor är ofta sekundärt i förhållande till finansiella mål</a:t>
            </a:r>
            <a:endParaRPr sz="1600" b="1" i="0" u="none" strike="noStrike" cap="none" dirty="0">
              <a:solidFill>
                <a:srgbClr val="777777"/>
              </a:solidFill>
              <a:latin typeface="Calibri"/>
              <a:ea typeface="Calibri"/>
              <a:cs typeface="Calibri"/>
              <a:sym typeface="Calibri"/>
            </a:endParaRPr>
          </a:p>
        </p:txBody>
      </p:sp>
      <p:sp>
        <p:nvSpPr>
          <p:cNvPr id="963" name="Google Shape;963;p51"/>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64" name="Google Shape;964;p51"/>
          <p:cNvSpPr txBox="1"/>
          <p:nvPr/>
        </p:nvSpPr>
        <p:spPr>
          <a:xfrm>
            <a:off x="222364" y="1744914"/>
            <a:ext cx="2113432"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Vad är det vi pratar om?</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65" name="Google Shape;965;p51"/>
          <p:cNvSpPr txBox="1"/>
          <p:nvPr/>
        </p:nvSpPr>
        <p:spPr>
          <a:xfrm>
            <a:off x="363435"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66" name="Google Shape;966;p51"/>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70"/>
        <p:cNvGrpSpPr/>
        <p:nvPr/>
      </p:nvGrpSpPr>
      <p:grpSpPr>
        <a:xfrm>
          <a:off x="0" y="0"/>
          <a:ext cx="0" cy="0"/>
          <a:chOff x="0" y="0"/>
          <a:chExt cx="0" cy="0"/>
        </a:xfrm>
      </p:grpSpPr>
      <p:sp>
        <p:nvSpPr>
          <p:cNvPr id="971" name="Google Shape;971;p102"/>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972" name="Google Shape;972;p10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43</a:t>
            </a:fld>
            <a:endParaRPr/>
          </a:p>
        </p:txBody>
      </p:sp>
      <p:sp>
        <p:nvSpPr>
          <p:cNvPr id="973" name="Google Shape;973;p102"/>
          <p:cNvSpPr txBox="1"/>
          <p:nvPr/>
        </p:nvSpPr>
        <p:spPr>
          <a:xfrm>
            <a:off x="2646024" y="2292338"/>
            <a:ext cx="2973558" cy="182610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Huvudprinciperna för den cirkulära ekonomin:</a:t>
            </a:r>
            <a:endParaRPr/>
          </a:p>
          <a:p>
            <a:pPr marL="0" marR="0" lvl="0" indent="0" algn="l" rtl="0">
              <a:lnSpc>
                <a:spcPct val="100000"/>
              </a:lnSpc>
              <a:spcBef>
                <a:spcPts val="0"/>
              </a:spcBef>
              <a:spcAft>
                <a:spcPts val="0"/>
              </a:spcAft>
              <a:buNone/>
            </a:pPr>
            <a:endParaRPr sz="14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Designa bort avfall och föroreningar</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Hålla produkter och material i bruk</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Regenerering av naturliga system</a:t>
            </a:r>
            <a:endParaRPr/>
          </a:p>
          <a:p>
            <a:pPr marL="285750" marR="0" lvl="0" indent="-285750" algn="l" rtl="0">
              <a:lnSpc>
                <a:spcPct val="100000"/>
              </a:lnSpc>
              <a:spcBef>
                <a:spcPts val="600"/>
              </a:spcBef>
              <a:spcAft>
                <a:spcPts val="60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Övergång till förnybar energi</a:t>
            </a:r>
            <a:endParaRPr sz="1400" b="1" i="0" u="none" strike="noStrike" cap="none">
              <a:solidFill>
                <a:srgbClr val="777777"/>
              </a:solidFill>
              <a:latin typeface="Calibri"/>
              <a:ea typeface="Calibri"/>
              <a:cs typeface="Calibri"/>
              <a:sym typeface="Calibri"/>
            </a:endParaRPr>
          </a:p>
        </p:txBody>
      </p:sp>
      <p:sp>
        <p:nvSpPr>
          <p:cNvPr id="974" name="Google Shape;974;p102"/>
          <p:cNvSpPr/>
          <p:nvPr/>
        </p:nvSpPr>
        <p:spPr>
          <a:xfrm>
            <a:off x="2646024" y="530657"/>
            <a:ext cx="6076612" cy="573524"/>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Den cirkulära ekonomin är en produktions- och konsumtionsmodell som syftar till att minimera avfall och utnyttja resurserna på bästa sätt.</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92D050"/>
                </a:solidFill>
                <a:latin typeface="Calibri"/>
                <a:ea typeface="Calibri"/>
                <a:cs typeface="Calibri"/>
                <a:sym typeface="Calibri"/>
              </a:rPr>
              <a:t>Hur då?</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Produkterna är utformade för att vara hållbara, reparerbara och återvinningsbara. Material återanvänds, renoveras eller återvinns för att skapa nya produkter, vilket sluter kretsloppet och minskar behovet av nya råvaror.</a:t>
            </a:r>
            <a:endParaRPr/>
          </a:p>
          <a:p>
            <a:pPr marL="0" marR="0" lvl="0" indent="0" algn="l" rtl="0">
              <a:lnSpc>
                <a:spcPct val="100000"/>
              </a:lnSpc>
              <a:spcBef>
                <a:spcPts val="0"/>
              </a:spcBef>
              <a:spcAft>
                <a:spcPts val="0"/>
              </a:spcAft>
              <a:buNone/>
            </a:pPr>
            <a:endParaRPr sz="1200" b="0" i="0" u="none" strike="noStrike" cap="none">
              <a:solidFill>
                <a:srgbClr val="777777"/>
              </a:solidFill>
              <a:latin typeface="Calibri"/>
              <a:ea typeface="Calibri"/>
              <a:cs typeface="Calibri"/>
              <a:sym typeface="Calibri"/>
            </a:endParaRPr>
          </a:p>
        </p:txBody>
      </p:sp>
      <p:sp>
        <p:nvSpPr>
          <p:cNvPr id="975" name="Google Shape;975;p102"/>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76" name="Google Shape;976;p102"/>
          <p:cNvSpPr txBox="1"/>
          <p:nvPr/>
        </p:nvSpPr>
        <p:spPr>
          <a:xfrm>
            <a:off x="267629" y="1744914"/>
            <a:ext cx="196969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Cirkulär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Ekonomi</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77" name="Google Shape;977;p10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78" name="Google Shape;978;p102"/>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10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44</a:t>
            </a:fld>
            <a:endParaRPr/>
          </a:p>
        </p:txBody>
      </p:sp>
      <p:sp>
        <p:nvSpPr>
          <p:cNvPr id="984" name="Google Shape;984;p103"/>
          <p:cNvSpPr txBox="1"/>
          <p:nvPr/>
        </p:nvSpPr>
        <p:spPr>
          <a:xfrm>
            <a:off x="2646024" y="706335"/>
            <a:ext cx="6019800" cy="39354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Två modeller som prioriterar samarbete, hållbarhet och socialt välbefinnande </a:t>
            </a:r>
            <a:endParaRPr/>
          </a:p>
          <a:p>
            <a:pPr marL="0" marR="0" lvl="0" indent="0" algn="l" rtl="0">
              <a:lnSpc>
                <a:spcPct val="100000"/>
              </a:lnSpc>
              <a:spcBef>
                <a:spcPts val="0"/>
              </a:spcBef>
              <a:spcAft>
                <a:spcPts val="0"/>
              </a:spcAft>
              <a:buNone/>
            </a:pPr>
            <a:endParaRPr sz="1600" b="1"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Den funktionella ekonomin:</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fokus ligger på produkternas eller tjänsternas prestanda och nytta snarare än på ägandet av dem</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I stället för att äga produkter direkt får konsumenterna tillgång till dem via tjänster som uthyrning, leasing eller delningsplattformar</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målet är att maximera resursanvändningen och minimera avfall genom att säkerställa att produkterna används effektivt under hela sin livscykel</a:t>
            </a:r>
            <a:endParaRPr/>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Produkterna är utformade för att vara hållbara, reparerbara och uppgraderingsbara, vilket förlänger deras livslängd och minskar behovet av nyproduktion.</a:t>
            </a:r>
            <a:endParaRPr/>
          </a:p>
        </p:txBody>
      </p:sp>
      <p:sp>
        <p:nvSpPr>
          <p:cNvPr id="985" name="Google Shape;985;p103"/>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457206" lvl="0" indent="-228604" algn="l" rtl="0">
              <a:lnSpc>
                <a:spcPct val="100000"/>
              </a:lnSpc>
              <a:spcBef>
                <a:spcPts val="0"/>
              </a:spcBef>
              <a:spcAft>
                <a:spcPts val="0"/>
              </a:spcAft>
              <a:buSzPts val="1800"/>
              <a:buNone/>
            </a:pPr>
            <a:endParaRPr/>
          </a:p>
        </p:txBody>
      </p:sp>
      <p:sp>
        <p:nvSpPr>
          <p:cNvPr id="986" name="Google Shape;986;p103"/>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87" name="Google Shape;987;p103"/>
          <p:cNvSpPr txBox="1"/>
          <p:nvPr/>
        </p:nvSpPr>
        <p:spPr>
          <a:xfrm>
            <a:off x="267629" y="1744914"/>
            <a:ext cx="1879223"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dirty="0">
                <a:solidFill>
                  <a:schemeClr val="lt1"/>
                </a:solidFill>
                <a:latin typeface="Calibri"/>
                <a:ea typeface="Calibri"/>
                <a:cs typeface="Calibri"/>
                <a:sym typeface="Calibri"/>
              </a:rPr>
              <a:t>Den funktionella och den kooperativa ekonomin</a:t>
            </a: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988" name="Google Shape;988;p103"/>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89" name="Google Shape;989;p103"/>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10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45</a:t>
            </a:fld>
            <a:endParaRPr/>
          </a:p>
        </p:txBody>
      </p:sp>
      <p:sp>
        <p:nvSpPr>
          <p:cNvPr id="995" name="Google Shape;995;p104"/>
          <p:cNvSpPr txBox="1"/>
          <p:nvPr/>
        </p:nvSpPr>
        <p:spPr>
          <a:xfrm>
            <a:off x="2633426" y="706335"/>
            <a:ext cx="6032400" cy="33195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8ECC4E"/>
                </a:solidFill>
                <a:latin typeface="Calibri"/>
                <a:ea typeface="Calibri"/>
                <a:cs typeface="Calibri"/>
                <a:sym typeface="Calibri"/>
              </a:rPr>
              <a:t>Den kooperativa ekonomin:</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betonar demokratiskt ägande, kontroll och fördelning av fördelar mellan intressenter</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kooperativ ägs och drivs av sina medlemmar, som kan vara anställda, kunder eller lokalsamhällen</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Beslutsfattandet är vanligtvis decentraliserat, med medlemmar som har inflytande över kooperativets inriktning och styrning.</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vinster återinvesteras ofta i kooperativet eller fördelas rättvist mellan medlemmarna</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kooperativ kan verka inom olika sektorer</a:t>
            </a:r>
            <a:endParaRPr/>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främja ekonomisk demokrati och social sammanhållning.</a:t>
            </a:r>
            <a:endParaRPr/>
          </a:p>
        </p:txBody>
      </p:sp>
      <p:sp>
        <p:nvSpPr>
          <p:cNvPr id="996" name="Google Shape;996;p104"/>
          <p:cNvSpPr txBox="1">
            <a:spLocks noGrp="1"/>
          </p:cNvSpPr>
          <p:nvPr>
            <p:ph type="body" idx="1"/>
          </p:nvPr>
        </p:nvSpPr>
        <p:spPr>
          <a:xfrm>
            <a:off x="396102" y="1407524"/>
            <a:ext cx="1149204" cy="786916"/>
          </a:xfrm>
          <a:prstGeom prst="rect">
            <a:avLst/>
          </a:prstGeom>
          <a:noFill/>
          <a:ln>
            <a:noFill/>
          </a:ln>
        </p:spPr>
        <p:txBody>
          <a:bodyPr spcFirstLastPara="1" wrap="square" lIns="91425" tIns="91425" rIns="91425" bIns="91425" anchor="t" anchorCtr="0">
            <a:noAutofit/>
          </a:bodyPr>
          <a:lstStyle/>
          <a:p>
            <a:pPr marL="457206" lvl="0" indent="-228604" algn="l" rtl="0">
              <a:lnSpc>
                <a:spcPct val="90000"/>
              </a:lnSpc>
              <a:spcBef>
                <a:spcPts val="0"/>
              </a:spcBef>
              <a:spcAft>
                <a:spcPts val="0"/>
              </a:spcAft>
              <a:buSzPts val="1800"/>
              <a:buNone/>
            </a:pPr>
            <a:endParaRPr/>
          </a:p>
        </p:txBody>
      </p:sp>
      <p:sp>
        <p:nvSpPr>
          <p:cNvPr id="997" name="Google Shape;997;p104"/>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457206" lvl="0" indent="-228604" algn="l" rtl="0">
              <a:lnSpc>
                <a:spcPct val="100000"/>
              </a:lnSpc>
              <a:spcBef>
                <a:spcPts val="0"/>
              </a:spcBef>
              <a:spcAft>
                <a:spcPts val="0"/>
              </a:spcAft>
              <a:buSzPts val="1800"/>
              <a:buNone/>
            </a:pPr>
            <a:endParaRPr/>
          </a:p>
        </p:txBody>
      </p:sp>
      <p:sp>
        <p:nvSpPr>
          <p:cNvPr id="998" name="Google Shape;998;p104"/>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99" name="Google Shape;999;p104"/>
          <p:cNvSpPr txBox="1"/>
          <p:nvPr/>
        </p:nvSpPr>
        <p:spPr>
          <a:xfrm>
            <a:off x="267629" y="1744914"/>
            <a:ext cx="183151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dirty="0">
                <a:solidFill>
                  <a:schemeClr val="lt1"/>
                </a:solidFill>
                <a:latin typeface="Calibri"/>
                <a:ea typeface="Calibri"/>
                <a:cs typeface="Calibri"/>
                <a:sym typeface="Calibri"/>
              </a:rPr>
              <a:t>Den funktionella och den kooperativa ekonomin</a:t>
            </a: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1000" name="Google Shape;1000;p104"/>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01" name="Google Shape;1001;p104"/>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sp>
        <p:nvSpPr>
          <p:cNvPr id="1006" name="Google Shape;1006;p10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46</a:t>
            </a:fld>
            <a:endParaRPr/>
          </a:p>
        </p:txBody>
      </p:sp>
      <p:sp>
        <p:nvSpPr>
          <p:cNvPr id="1007" name="Google Shape;1007;p105"/>
          <p:cNvSpPr txBox="1"/>
          <p:nvPr/>
        </p:nvSpPr>
        <p:spPr>
          <a:xfrm>
            <a:off x="2504953" y="2067077"/>
            <a:ext cx="6217800" cy="26337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400"/>
              </a:spcBef>
              <a:spcAft>
                <a:spcPts val="0"/>
              </a:spcAft>
              <a:buNone/>
            </a:pPr>
            <a:r>
              <a:rPr lang="it" sz="1300" b="1" dirty="0">
                <a:solidFill>
                  <a:srgbClr val="777777"/>
                </a:solidFill>
                <a:latin typeface="Calibri"/>
                <a:ea typeface="Calibri"/>
                <a:cs typeface="Calibri"/>
                <a:sym typeface="Calibri"/>
              </a:rPr>
              <a:t>Viktiga egenskaper hos SSE (Socialt och Solidariskt Ekonomiskt företagande):</a:t>
            </a:r>
            <a:endParaRPr sz="1300" b="1" dirty="0">
              <a:solidFill>
                <a:srgbClr val="777777"/>
              </a:solidFill>
              <a:latin typeface="Calibri"/>
              <a:ea typeface="Calibri"/>
              <a:cs typeface="Calibri"/>
              <a:sym typeface="Calibri"/>
            </a:endParaRPr>
          </a:p>
          <a:p>
            <a:pPr marL="457200" lvl="0" indent="-298450" algn="l" rtl="0">
              <a:lnSpc>
                <a:spcPct val="115000"/>
              </a:lnSpc>
              <a:spcBef>
                <a:spcPts val="1200"/>
              </a:spcBef>
              <a:spcAft>
                <a:spcPts val="0"/>
              </a:spcAft>
              <a:buClr>
                <a:srgbClr val="777777"/>
              </a:buClr>
              <a:buSzPts val="1100"/>
              <a:buChar char="●"/>
            </a:pPr>
            <a:r>
              <a:rPr lang="it" sz="1100" b="1" dirty="0">
                <a:solidFill>
                  <a:srgbClr val="777777"/>
                </a:solidFill>
                <a:latin typeface="Calibri"/>
                <a:ea typeface="Calibri"/>
                <a:cs typeface="Calibri"/>
                <a:sym typeface="Calibri"/>
              </a:rPr>
              <a:t>Sociala mål</a:t>
            </a:r>
            <a:r>
              <a:rPr lang="it" sz="1100" dirty="0">
                <a:solidFill>
                  <a:srgbClr val="777777"/>
                </a:solidFill>
                <a:latin typeface="Calibri"/>
                <a:ea typeface="Calibri"/>
                <a:cs typeface="Calibri"/>
                <a:sym typeface="Calibri"/>
              </a:rPr>
              <a:t>: Arbeta för att minska fattigdom, skapa jobb och utveckla samhällen.</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Solidaritet och samarbete</a:t>
            </a:r>
            <a:r>
              <a:rPr lang="it" sz="1100" dirty="0">
                <a:solidFill>
                  <a:srgbClr val="777777"/>
                </a:solidFill>
                <a:latin typeface="Calibri"/>
                <a:ea typeface="Calibri"/>
                <a:cs typeface="Calibri"/>
                <a:sym typeface="Calibri"/>
              </a:rPr>
              <a:t>: Främja samarbete och ömsesidigt stöd mellan aktörer.</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Inkludering och egenmakt</a:t>
            </a:r>
            <a:r>
              <a:rPr lang="it" sz="1100" dirty="0">
                <a:solidFill>
                  <a:srgbClr val="777777"/>
                </a:solidFill>
                <a:latin typeface="Calibri"/>
                <a:ea typeface="Calibri"/>
                <a:cs typeface="Calibri"/>
                <a:sym typeface="Calibri"/>
              </a:rPr>
              <a:t>: Stärka marginaliserade grupper och lokalsamhällen genom deltagande och empowerment.</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Hållbara metoder</a:t>
            </a:r>
            <a:r>
              <a:rPr lang="it" sz="1100" dirty="0">
                <a:solidFill>
                  <a:srgbClr val="777777"/>
                </a:solidFill>
                <a:latin typeface="Calibri"/>
                <a:ea typeface="Calibri"/>
                <a:cs typeface="Calibri"/>
                <a:sym typeface="Calibri"/>
              </a:rPr>
              <a:t>: Använda miljövänliga och långsiktiga metoder för att skydda miljön och bygga ekologisk hållbarhet.</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Lokal utveckling</a:t>
            </a:r>
            <a:r>
              <a:rPr lang="it" sz="1100" dirty="0">
                <a:solidFill>
                  <a:srgbClr val="777777"/>
                </a:solidFill>
                <a:latin typeface="Calibri"/>
                <a:ea typeface="Calibri"/>
                <a:cs typeface="Calibri"/>
                <a:sym typeface="Calibri"/>
              </a:rPr>
              <a:t>: Stödja lokala producenter och samhällen för att öka självförsörjning och motståndskraft mot ekonomiska påfrestningar.</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Olika organisationsformer</a:t>
            </a:r>
            <a:r>
              <a:rPr lang="it" sz="1100" dirty="0">
                <a:solidFill>
                  <a:srgbClr val="777777"/>
                </a:solidFill>
                <a:latin typeface="Calibri"/>
                <a:ea typeface="Calibri"/>
                <a:cs typeface="Calibri"/>
                <a:sym typeface="Calibri"/>
              </a:rPr>
              <a:t>: Inkluderar kooperativ, ömsesidiga föreningar, ideella organisationer, sociala företag och lokala initiativ.</a:t>
            </a:r>
            <a:endParaRPr sz="1100" dirty="0">
              <a:solidFill>
                <a:srgbClr val="777777"/>
              </a:solidFill>
              <a:latin typeface="Calibri"/>
              <a:ea typeface="Calibri"/>
              <a:cs typeface="Calibri"/>
              <a:sym typeface="Calibri"/>
            </a:endParaRPr>
          </a:p>
          <a:p>
            <a:pPr marL="285750" marR="0" lvl="0" indent="-285750" algn="l" rtl="0">
              <a:lnSpc>
                <a:spcPct val="100000"/>
              </a:lnSpc>
              <a:spcBef>
                <a:spcPts val="600"/>
              </a:spcBef>
              <a:spcAft>
                <a:spcPts val="600"/>
              </a:spcAft>
              <a:buClr>
                <a:srgbClr val="777777"/>
              </a:buClr>
              <a:buSzPts val="1400"/>
              <a:buFont typeface="Calibri"/>
              <a:buChar char="❖"/>
            </a:pPr>
            <a:endParaRPr b="1" dirty="0">
              <a:solidFill>
                <a:srgbClr val="777777"/>
              </a:solidFill>
              <a:latin typeface="Calibri"/>
              <a:ea typeface="Calibri"/>
              <a:cs typeface="Calibri"/>
              <a:sym typeface="Calibri"/>
            </a:endParaRPr>
          </a:p>
        </p:txBody>
      </p:sp>
      <p:sp>
        <p:nvSpPr>
          <p:cNvPr id="1008" name="Google Shape;1008;p105"/>
          <p:cNvSpPr/>
          <p:nvPr/>
        </p:nvSpPr>
        <p:spPr>
          <a:xfrm>
            <a:off x="2504953" y="343527"/>
            <a:ext cx="6435849" cy="563635"/>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500" b="1" i="0" u="none" strike="noStrike" cap="none" dirty="0">
                <a:solidFill>
                  <a:srgbClr val="8ECC4E"/>
                </a:solidFill>
                <a:latin typeface="Calibri"/>
                <a:ea typeface="Calibri"/>
                <a:cs typeface="Calibri"/>
                <a:sym typeface="Calibri"/>
              </a:rPr>
              <a:t>Den sociala och solidariska ekonomin (SSE) avser ett system för ekonomisk verksamhet som prioriterar socialt välbefinnande och solidaritet framför rent ekonomisk vinst</a:t>
            </a:r>
            <a:endParaRPr dirty="0"/>
          </a:p>
          <a:p>
            <a:pPr marL="0" marR="0" lvl="0" indent="0" algn="l" rtl="0">
              <a:lnSpc>
                <a:spcPct val="100000"/>
              </a:lnSpc>
              <a:spcBef>
                <a:spcPts val="0"/>
              </a:spcBef>
              <a:spcAft>
                <a:spcPts val="0"/>
              </a:spcAft>
              <a:buNone/>
            </a:pPr>
            <a:br>
              <a:rPr lang="it" sz="1600" b="0" i="0" u="none" strike="noStrike" cap="none" dirty="0">
                <a:solidFill>
                  <a:srgbClr val="92D050"/>
                </a:solidFill>
                <a:latin typeface="Calibri"/>
                <a:ea typeface="Calibri"/>
                <a:cs typeface="Calibri"/>
                <a:sym typeface="Calibri"/>
              </a:rPr>
            </a:br>
            <a:r>
              <a:rPr lang="it" sz="1600" b="0" i="0" u="none" strike="noStrike" cap="none" dirty="0">
                <a:solidFill>
                  <a:srgbClr val="92D050"/>
                </a:solidFill>
                <a:latin typeface="Calibri"/>
                <a:ea typeface="Calibri"/>
                <a:cs typeface="Calibri"/>
                <a:sym typeface="Calibri"/>
              </a:rPr>
              <a:t>Hur då?</a:t>
            </a:r>
            <a:endParaRPr sz="1100" b="0" i="0" u="none" strike="noStrike" cap="none" dirty="0">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dirty="0">
                <a:solidFill>
                  <a:srgbClr val="777777"/>
                </a:solidFill>
                <a:latin typeface="Calibri"/>
                <a:ea typeface="Calibri"/>
                <a:cs typeface="Calibri"/>
                <a:sym typeface="Calibri"/>
              </a:rPr>
              <a:t>Företag och organisationer strävar efter att tillgodose sociala behov, främja inkludering och främja samarbete inom samhällen.</a:t>
            </a:r>
            <a:endParaRPr sz="1200" b="0" i="0" u="none" strike="noStrike" cap="none" dirty="0">
              <a:solidFill>
                <a:srgbClr val="777777"/>
              </a:solidFill>
              <a:latin typeface="Calibri"/>
              <a:ea typeface="Calibri"/>
              <a:cs typeface="Calibri"/>
              <a:sym typeface="Calibri"/>
            </a:endParaRPr>
          </a:p>
        </p:txBody>
      </p:sp>
      <p:sp>
        <p:nvSpPr>
          <p:cNvPr id="1009" name="Google Shape;1009;p105"/>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10" name="Google Shape;1010;p105"/>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Social och solidarisk ekonomi</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11" name="Google Shape;1011;p105"/>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12" name="Google Shape;1012;p105"/>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16"/>
        <p:cNvGrpSpPr/>
        <p:nvPr/>
      </p:nvGrpSpPr>
      <p:grpSpPr>
        <a:xfrm>
          <a:off x="0" y="0"/>
          <a:ext cx="0" cy="0"/>
          <a:chOff x="0" y="0"/>
          <a:chExt cx="0" cy="0"/>
        </a:xfrm>
      </p:grpSpPr>
      <p:sp>
        <p:nvSpPr>
          <p:cNvPr id="1017" name="Google Shape;1017;p106"/>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1018" name="Google Shape;1018;p10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47</a:t>
            </a:fld>
            <a:endParaRPr/>
          </a:p>
        </p:txBody>
      </p:sp>
      <p:sp>
        <p:nvSpPr>
          <p:cNvPr id="1019" name="Google Shape;1019;p106"/>
          <p:cNvSpPr txBox="1"/>
          <p:nvPr/>
        </p:nvSpPr>
        <p:spPr>
          <a:xfrm>
            <a:off x="2867763" y="423259"/>
            <a:ext cx="6540133" cy="471888"/>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Den sociala och solidariska ekonomiska modellen - egenskaper: </a:t>
            </a:r>
            <a:endParaRPr/>
          </a:p>
          <a:p>
            <a:pPr marL="0" marR="0" lvl="0" indent="0" algn="l" rtl="0">
              <a:lnSpc>
                <a:spcPct val="100000"/>
              </a:lnSpc>
              <a:spcBef>
                <a:spcPts val="0"/>
              </a:spcBef>
              <a:spcAft>
                <a:spcPts val="0"/>
              </a:spcAft>
              <a:buNone/>
            </a:pPr>
            <a:endParaRPr sz="1400" b="1" i="0" u="none" strike="noStrike" cap="none">
              <a:solidFill>
                <a:srgbClr val="777777"/>
              </a:solidFill>
              <a:latin typeface="Calibri"/>
              <a:ea typeface="Calibri"/>
              <a:cs typeface="Calibri"/>
              <a:sym typeface="Calibri"/>
            </a:endParaRPr>
          </a:p>
        </p:txBody>
      </p:sp>
      <p:pic>
        <p:nvPicPr>
          <p:cNvPr id="1020" name="Google Shape;1020;p106"/>
          <p:cNvPicPr preferRelativeResize="0"/>
          <p:nvPr/>
        </p:nvPicPr>
        <p:blipFill rotWithShape="1">
          <a:blip r:embed="rId3">
            <a:alphaModFix/>
          </a:blip>
          <a:srcRect t="9464" b="7751"/>
          <a:stretch/>
        </p:blipFill>
        <p:spPr>
          <a:xfrm>
            <a:off x="2867763" y="895147"/>
            <a:ext cx="3431437" cy="3228271"/>
          </a:xfrm>
          <a:prstGeom prst="rect">
            <a:avLst/>
          </a:prstGeom>
          <a:noFill/>
          <a:ln>
            <a:noFill/>
          </a:ln>
        </p:spPr>
      </p:pic>
      <p:sp>
        <p:nvSpPr>
          <p:cNvPr id="1021" name="Google Shape;1021;p106"/>
          <p:cNvSpPr txBox="1"/>
          <p:nvPr/>
        </p:nvSpPr>
        <p:spPr>
          <a:xfrm>
            <a:off x="2867763" y="4123418"/>
            <a:ext cx="3736237" cy="7848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900" b="0" i="0" u="none" strike="noStrike" cap="none">
                <a:solidFill>
                  <a:srgbClr val="777777"/>
                </a:solidFill>
                <a:latin typeface="Calibri"/>
                <a:ea typeface="Calibri"/>
                <a:cs typeface="Calibri"/>
                <a:sym typeface="Calibri"/>
              </a:rPr>
              <a:t>Källa: Institutet för </a:t>
            </a:r>
            <a:r>
              <a:rPr lang="it" sz="900" b="0" i="0" u="sng" strike="noStrike" cap="none">
                <a:solidFill>
                  <a:srgbClr val="777777"/>
                </a:solidFill>
                <a:latin typeface="Calibri"/>
                <a:ea typeface="Calibri"/>
                <a:cs typeface="Calibri"/>
                <a:sym typeface="Calibri"/>
              </a:rPr>
              <a:t>Institutet för social utveckling och policyforskning</a:t>
            </a:r>
            <a:endParaRPr sz="9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900" b="0" i="0" u="sng" strike="noStrike" cap="none">
                <a:solidFill>
                  <a:srgbClr val="0097A7"/>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http://isdpr.org/en/achievements/04#:~:text=%22Social-economic%20model%22%20refers,as%20a%20type%20of%20publicness </a:t>
            </a:r>
            <a:endParaRPr sz="9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br>
              <a:rPr lang="it" sz="900" b="0" i="0" u="none" strike="noStrike" cap="none">
                <a:solidFill>
                  <a:srgbClr val="000000"/>
                </a:solidFill>
                <a:latin typeface="Arial"/>
                <a:ea typeface="Arial"/>
                <a:cs typeface="Arial"/>
                <a:sym typeface="Arial"/>
              </a:rPr>
            </a:br>
            <a:endParaRPr sz="900" b="0" i="0" u="none" strike="noStrike" cap="none">
              <a:solidFill>
                <a:srgbClr val="000000"/>
              </a:solidFill>
              <a:latin typeface="Arial"/>
              <a:ea typeface="Arial"/>
              <a:cs typeface="Arial"/>
              <a:sym typeface="Arial"/>
            </a:endParaRPr>
          </a:p>
        </p:txBody>
      </p:sp>
      <p:sp>
        <p:nvSpPr>
          <p:cNvPr id="1022" name="Google Shape;1022;p106"/>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23" name="Google Shape;1023;p106"/>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Social och solidarisk ekonomi</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24" name="Google Shape;1024;p106"/>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25" name="Google Shape;1025;p106"/>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10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48</a:t>
            </a:fld>
            <a:endParaRPr/>
          </a:p>
        </p:txBody>
      </p:sp>
      <p:sp>
        <p:nvSpPr>
          <p:cNvPr id="1031" name="Google Shape;1031;p107"/>
          <p:cNvSpPr txBox="1"/>
          <p:nvPr/>
        </p:nvSpPr>
        <p:spPr>
          <a:xfrm>
            <a:off x="2521050" y="1804721"/>
            <a:ext cx="6393900" cy="2633700"/>
          </a:xfrm>
          <a:prstGeom prst="rect">
            <a:avLst/>
          </a:prstGeom>
          <a:noFill/>
          <a:ln>
            <a:noFill/>
          </a:ln>
        </p:spPr>
        <p:txBody>
          <a:bodyPr spcFirstLastPara="1" wrap="square" lIns="0" tIns="10100" rIns="0" bIns="0" anchor="t" anchorCtr="0">
            <a:spAutoFit/>
          </a:bodyPr>
          <a:lstStyle/>
          <a:p>
            <a:pPr marL="0" lvl="0" indent="0" algn="l" rtl="0">
              <a:lnSpc>
                <a:spcPct val="115000"/>
              </a:lnSpc>
              <a:spcBef>
                <a:spcPts val="1400"/>
              </a:spcBef>
              <a:spcAft>
                <a:spcPts val="0"/>
              </a:spcAft>
              <a:buNone/>
            </a:pPr>
            <a:r>
              <a:rPr lang="it" sz="1300" b="1" dirty="0">
                <a:solidFill>
                  <a:srgbClr val="777777"/>
                </a:solidFill>
                <a:latin typeface="Calibri"/>
                <a:ea typeface="Calibri"/>
                <a:cs typeface="Calibri"/>
                <a:sym typeface="Calibri"/>
              </a:rPr>
              <a:t>Nyckelegenskaper hos ett permaföretag:</a:t>
            </a:r>
            <a:endParaRPr sz="1300" b="1" dirty="0">
              <a:solidFill>
                <a:srgbClr val="777777"/>
              </a:solidFill>
              <a:latin typeface="Calibri"/>
              <a:ea typeface="Calibri"/>
              <a:cs typeface="Calibri"/>
              <a:sym typeface="Calibri"/>
            </a:endParaRPr>
          </a:p>
          <a:p>
            <a:pPr marL="457200" lvl="0" indent="-298450" algn="l" rtl="0">
              <a:lnSpc>
                <a:spcPct val="115000"/>
              </a:lnSpc>
              <a:spcBef>
                <a:spcPts val="1200"/>
              </a:spcBef>
              <a:spcAft>
                <a:spcPts val="0"/>
              </a:spcAft>
              <a:buClr>
                <a:srgbClr val="777777"/>
              </a:buClr>
              <a:buSzPts val="1100"/>
              <a:buChar char="●"/>
            </a:pPr>
            <a:r>
              <a:rPr lang="it" sz="1100" b="1" dirty="0">
                <a:solidFill>
                  <a:srgbClr val="777777"/>
                </a:solidFill>
                <a:latin typeface="Calibri"/>
                <a:ea typeface="Calibri"/>
                <a:cs typeface="Calibri"/>
                <a:sym typeface="Calibri"/>
              </a:rPr>
              <a:t>Ekosystemimitation</a:t>
            </a:r>
            <a:r>
              <a:rPr lang="it" sz="1100" dirty="0">
                <a:solidFill>
                  <a:srgbClr val="777777"/>
                </a:solidFill>
                <a:latin typeface="Calibri"/>
                <a:ea typeface="Calibri"/>
                <a:cs typeface="Calibri"/>
                <a:sym typeface="Calibri"/>
              </a:rPr>
              <a:t>: Efterliknar naturliga ekosystem genom att använda principer som mångfald, motståndskraft och slutna kretslopp.</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Regenerativa metoder</a:t>
            </a:r>
            <a:r>
              <a:rPr lang="it" sz="1100" dirty="0">
                <a:solidFill>
                  <a:srgbClr val="777777"/>
                </a:solidFill>
                <a:latin typeface="Calibri"/>
                <a:ea typeface="Calibri"/>
                <a:cs typeface="Calibri"/>
                <a:sym typeface="Calibri"/>
              </a:rPr>
              <a:t>: Prioriterar metoder som återställer och förbättrar naturresurser, istället för att utarma dem.</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Lokal och samhällsfokus</a:t>
            </a:r>
            <a:r>
              <a:rPr lang="it" sz="1100" dirty="0">
                <a:solidFill>
                  <a:srgbClr val="777777"/>
                </a:solidFill>
                <a:latin typeface="Calibri"/>
                <a:ea typeface="Calibri"/>
                <a:cs typeface="Calibri"/>
                <a:sym typeface="Calibri"/>
              </a:rPr>
              <a:t>: Fokuserar på lokal produktion och konsumtion för att stärka lokalsamhället.</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Hållbarhet och motståndskraft</a:t>
            </a:r>
            <a:r>
              <a:rPr lang="it" sz="1100" dirty="0">
                <a:solidFill>
                  <a:srgbClr val="777777"/>
                </a:solidFill>
                <a:latin typeface="Calibri"/>
                <a:ea typeface="Calibri"/>
                <a:cs typeface="Calibri"/>
                <a:sym typeface="Calibri"/>
              </a:rPr>
              <a:t>: Implementerar hållbara metoder för att bygga långsiktig motståndskraft i verksamheten.</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Holistiskt synsätt</a:t>
            </a:r>
            <a:r>
              <a:rPr lang="it" sz="1100" dirty="0">
                <a:solidFill>
                  <a:srgbClr val="777777"/>
                </a:solidFill>
                <a:latin typeface="Calibri"/>
                <a:ea typeface="Calibri"/>
                <a:cs typeface="Calibri"/>
                <a:sym typeface="Calibri"/>
              </a:rPr>
              <a:t>: Tar hänsyn till sociala, miljömässiga och ekonomiska faktorer i beslutsfattandet.</a:t>
            </a:r>
            <a:endParaRPr sz="1100" dirty="0">
              <a:solidFill>
                <a:srgbClr val="777777"/>
              </a:solidFill>
              <a:latin typeface="Calibri"/>
              <a:ea typeface="Calibri"/>
              <a:cs typeface="Calibri"/>
              <a:sym typeface="Calibri"/>
            </a:endParaRPr>
          </a:p>
          <a:p>
            <a:pPr marL="457200" lvl="0" indent="-298450" algn="l" rtl="0">
              <a:lnSpc>
                <a:spcPct val="115000"/>
              </a:lnSpc>
              <a:spcBef>
                <a:spcPts val="0"/>
              </a:spcBef>
              <a:spcAft>
                <a:spcPts val="0"/>
              </a:spcAft>
              <a:buClr>
                <a:srgbClr val="777777"/>
              </a:buClr>
              <a:buSzPts val="1100"/>
              <a:buChar char="●"/>
            </a:pPr>
            <a:r>
              <a:rPr lang="it" sz="1100" b="1" dirty="0">
                <a:solidFill>
                  <a:srgbClr val="777777"/>
                </a:solidFill>
                <a:latin typeface="Calibri"/>
                <a:ea typeface="Calibri"/>
                <a:cs typeface="Calibri"/>
                <a:sym typeface="Calibri"/>
              </a:rPr>
              <a:t>Utbildning och utåtriktad verksamhet</a:t>
            </a:r>
            <a:r>
              <a:rPr lang="it" sz="1100" dirty="0">
                <a:solidFill>
                  <a:srgbClr val="777777"/>
                </a:solidFill>
                <a:latin typeface="Calibri"/>
                <a:ea typeface="Calibri"/>
                <a:cs typeface="Calibri"/>
                <a:sym typeface="Calibri"/>
              </a:rPr>
              <a:t>: Engagerar sig i utbildning och extern verksamhet för att sprida permakulturprinciper och inspirera andra att anta hållbara metoder.</a:t>
            </a:r>
            <a:endParaRPr sz="1100" dirty="0">
              <a:solidFill>
                <a:srgbClr val="777777"/>
              </a:solidFill>
              <a:latin typeface="Calibri"/>
              <a:ea typeface="Calibri"/>
              <a:cs typeface="Calibri"/>
              <a:sym typeface="Calibri"/>
            </a:endParaRPr>
          </a:p>
          <a:p>
            <a:pPr marL="285750" marR="0" lvl="0" indent="-285750" algn="l" rtl="0">
              <a:lnSpc>
                <a:spcPct val="100000"/>
              </a:lnSpc>
              <a:spcBef>
                <a:spcPts val="600"/>
              </a:spcBef>
              <a:spcAft>
                <a:spcPts val="600"/>
              </a:spcAft>
              <a:buClr>
                <a:srgbClr val="777777"/>
              </a:buClr>
              <a:buSzPts val="1400"/>
              <a:buFont typeface="Calibri"/>
              <a:buChar char="❖"/>
            </a:pPr>
            <a:endParaRPr b="1" dirty="0">
              <a:solidFill>
                <a:srgbClr val="777777"/>
              </a:solidFill>
              <a:latin typeface="Calibri"/>
              <a:ea typeface="Calibri"/>
              <a:cs typeface="Calibri"/>
              <a:sym typeface="Calibri"/>
            </a:endParaRPr>
          </a:p>
        </p:txBody>
      </p:sp>
      <p:sp>
        <p:nvSpPr>
          <p:cNvPr id="1032" name="Google Shape;1032;p107"/>
          <p:cNvSpPr/>
          <p:nvPr/>
        </p:nvSpPr>
        <p:spPr>
          <a:xfrm>
            <a:off x="2521059" y="402356"/>
            <a:ext cx="6294778" cy="5507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Ett permaföretag är en affärsmodell som är inspirerad av permakulturprinciper och som syftar till hållbarhet, motståndskraft och harmoni med naturen.</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92D050"/>
                </a:solidFill>
                <a:latin typeface="Calibri"/>
                <a:ea typeface="Calibri"/>
                <a:cs typeface="Calibri"/>
                <a:sym typeface="Calibri"/>
              </a:rPr>
              <a:t>Hur då?</a:t>
            </a:r>
            <a:endParaRPr sz="1100" b="1"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Genom att integrera permakulturprinciper i sin verksamhet</a:t>
            </a:r>
            <a:endParaRPr sz="1200" b="0" i="0" u="none" strike="noStrike" cap="none">
              <a:solidFill>
                <a:srgbClr val="777777"/>
              </a:solidFill>
              <a:latin typeface="Calibri"/>
              <a:ea typeface="Calibri"/>
              <a:cs typeface="Calibri"/>
              <a:sym typeface="Calibri"/>
            </a:endParaRPr>
          </a:p>
        </p:txBody>
      </p:sp>
      <p:sp>
        <p:nvSpPr>
          <p:cNvPr id="1033" name="Google Shape;1033;p107"/>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34" name="Google Shape;1034;p107"/>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Perma</a:t>
            </a:r>
            <a:br>
              <a:rPr lang="it" sz="2400" b="0" i="0" u="none" strike="noStrike" cap="none">
                <a:solidFill>
                  <a:schemeClr val="lt1"/>
                </a:solidFill>
                <a:latin typeface="Calibri"/>
                <a:ea typeface="Calibri"/>
                <a:cs typeface="Calibri"/>
                <a:sym typeface="Calibri"/>
              </a:rPr>
            </a:br>
            <a:r>
              <a:rPr lang="it" sz="2400" b="0" i="0" u="none" strike="noStrike" cap="none">
                <a:solidFill>
                  <a:schemeClr val="lt1"/>
                </a:solidFill>
                <a:latin typeface="Calibri"/>
                <a:ea typeface="Calibri"/>
                <a:cs typeface="Calibri"/>
                <a:sym typeface="Calibri"/>
              </a:rPr>
              <a:t>Företag</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35" name="Google Shape;1035;p107"/>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36" name="Google Shape;1036;p107"/>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40"/>
        <p:cNvGrpSpPr/>
        <p:nvPr/>
      </p:nvGrpSpPr>
      <p:grpSpPr>
        <a:xfrm>
          <a:off x="0" y="0"/>
          <a:ext cx="0" cy="0"/>
          <a:chOff x="0" y="0"/>
          <a:chExt cx="0" cy="0"/>
        </a:xfrm>
      </p:grpSpPr>
      <p:sp>
        <p:nvSpPr>
          <p:cNvPr id="1041" name="Google Shape;1041;p10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49</a:t>
            </a:fld>
            <a:endParaRPr/>
          </a:p>
        </p:txBody>
      </p:sp>
      <p:sp>
        <p:nvSpPr>
          <p:cNvPr id="1042" name="Google Shape;1042;p108"/>
          <p:cNvSpPr txBox="1"/>
          <p:nvPr/>
        </p:nvSpPr>
        <p:spPr>
          <a:xfrm>
            <a:off x="2511820" y="1907489"/>
            <a:ext cx="5152436" cy="273404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Viktiga egenskaper hos den regenerativa ekonomin:</a:t>
            </a:r>
            <a:endParaRPr/>
          </a:p>
          <a:p>
            <a:pPr marL="0" marR="0" lvl="0" indent="0" algn="l" rtl="0">
              <a:lnSpc>
                <a:spcPct val="100000"/>
              </a:lnSpc>
              <a:spcBef>
                <a:spcPts val="0"/>
              </a:spcBef>
              <a:spcAft>
                <a:spcPts val="0"/>
              </a:spcAft>
              <a:buNone/>
            </a:pPr>
            <a:endParaRPr sz="11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Återställande av ekosystem</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Cirkulära resursflöden</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Social rättvisa och inkludering</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Samarbets- och kooperativa modeller</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Regenerativt jordbruk och livsmedelssystem</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Förnybar energi och ren teknik</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Lokaliserade och decentraliserade system</a:t>
            </a:r>
            <a:endParaRPr/>
          </a:p>
          <a:p>
            <a:pPr marL="285750" marR="0" lvl="0" indent="-285750" algn="l" rtl="0">
              <a:lnSpc>
                <a:spcPct val="100000"/>
              </a:lnSpc>
              <a:spcBef>
                <a:spcPts val="600"/>
              </a:spcBef>
              <a:spcAft>
                <a:spcPts val="60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Regenerativ finansiering och investering</a:t>
            </a:r>
            <a:endParaRPr sz="1400" b="1" i="0" u="none" strike="noStrike" cap="none">
              <a:solidFill>
                <a:srgbClr val="777777"/>
              </a:solidFill>
              <a:latin typeface="Calibri"/>
              <a:ea typeface="Calibri"/>
              <a:cs typeface="Calibri"/>
              <a:sym typeface="Calibri"/>
            </a:endParaRPr>
          </a:p>
        </p:txBody>
      </p:sp>
      <p:sp>
        <p:nvSpPr>
          <p:cNvPr id="1043" name="Google Shape;1043;p108"/>
          <p:cNvSpPr/>
          <p:nvPr/>
        </p:nvSpPr>
        <p:spPr>
          <a:xfrm>
            <a:off x="2508204" y="328138"/>
            <a:ext cx="6357122" cy="5507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Den regenerativa ekonomin är en ekonomisk modell som fokuserar på att återställa, förnya och vitalisera naturliga och sociala system och samtidigt generera ekonomiskt värde. </a:t>
            </a:r>
            <a:endParaRPr sz="12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br>
              <a:rPr lang="it" sz="1600" b="0" i="0" u="none" strike="noStrike" cap="none">
                <a:solidFill>
                  <a:srgbClr val="92D050"/>
                </a:solidFill>
                <a:latin typeface="Calibri"/>
                <a:ea typeface="Calibri"/>
                <a:cs typeface="Calibri"/>
                <a:sym typeface="Calibri"/>
              </a:rPr>
            </a:br>
            <a:r>
              <a:rPr lang="it" sz="1600" b="1" i="0" u="none" strike="noStrike" cap="none">
                <a:solidFill>
                  <a:srgbClr val="92D050"/>
                </a:solidFill>
                <a:latin typeface="Calibri"/>
                <a:ea typeface="Calibri"/>
                <a:cs typeface="Calibri"/>
                <a:sym typeface="Calibri"/>
              </a:rPr>
              <a:t>Hur då?</a:t>
            </a:r>
            <a:endParaRPr sz="1100" b="1"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Genom att återskapa naturligt och socialt kapital</a:t>
            </a:r>
            <a:endParaRPr sz="1200" b="0" i="0" u="none" strike="noStrike" cap="none">
              <a:solidFill>
                <a:srgbClr val="777777"/>
              </a:solidFill>
              <a:latin typeface="Calibri"/>
              <a:ea typeface="Calibri"/>
              <a:cs typeface="Calibri"/>
              <a:sym typeface="Calibri"/>
            </a:endParaRPr>
          </a:p>
        </p:txBody>
      </p:sp>
      <p:sp>
        <p:nvSpPr>
          <p:cNvPr id="1044" name="Google Shape;1044;p108"/>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45" name="Google Shape;1045;p108"/>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Regenerativ ekonomi</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46" name="Google Shape;1046;p108"/>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47" name="Google Shape;1047;p108"/>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7"/>
          <p:cNvSpPr/>
          <p:nvPr/>
        </p:nvSpPr>
        <p:spPr>
          <a:xfrm>
            <a:off x="2" y="399394"/>
            <a:ext cx="1918606" cy="1927429"/>
          </a:xfrm>
          <a:custGeom>
            <a:avLst/>
            <a:gdLst/>
            <a:ahLst/>
            <a:cxnLst/>
            <a:rect l="l" t="t" r="r" b="b"/>
            <a:pathLst>
              <a:path w="4276589" h="3026366" extrusionOk="0">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305" name="Google Shape;305;p7"/>
          <p:cNvSpPr txBox="1">
            <a:spLocks noGrp="1"/>
          </p:cNvSpPr>
          <p:nvPr>
            <p:ph type="body" idx="1"/>
          </p:nvPr>
        </p:nvSpPr>
        <p:spPr>
          <a:xfrm>
            <a:off x="0" y="1478669"/>
            <a:ext cx="2291115" cy="1093081"/>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3400"/>
              <a:t>Översikt</a:t>
            </a:r>
            <a:endParaRPr/>
          </a:p>
          <a:p>
            <a:pPr marL="0" lvl="0" indent="0" algn="l" rtl="0">
              <a:lnSpc>
                <a:spcPct val="82058"/>
              </a:lnSpc>
              <a:spcBef>
                <a:spcPts val="0"/>
              </a:spcBef>
              <a:spcAft>
                <a:spcPts val="0"/>
              </a:spcAft>
              <a:buSzPts val="1800"/>
              <a:buNone/>
            </a:pPr>
            <a:endParaRPr sz="3400"/>
          </a:p>
        </p:txBody>
      </p:sp>
      <p:sp>
        <p:nvSpPr>
          <p:cNvPr id="306" name="Google Shape;306;p7"/>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3A</a:t>
            </a:r>
            <a:endParaRPr/>
          </a:p>
        </p:txBody>
      </p:sp>
      <p:cxnSp>
        <p:nvCxnSpPr>
          <p:cNvPr id="307" name="Google Shape;307;p7"/>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08" name="Google Shape;308;p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a:t>
            </a:fld>
            <a:endParaRPr/>
          </a:p>
        </p:txBody>
      </p:sp>
      <p:sp>
        <p:nvSpPr>
          <p:cNvPr id="309" name="Google Shape;309;p7"/>
          <p:cNvSpPr txBox="1"/>
          <p:nvPr/>
        </p:nvSpPr>
        <p:spPr>
          <a:xfrm>
            <a:off x="2284956" y="1371086"/>
            <a:ext cx="5673694" cy="625776"/>
          </a:xfrm>
          <a:prstGeom prst="rect">
            <a:avLst/>
          </a:prstGeom>
          <a:noFill/>
          <a:ln>
            <a:noFill/>
          </a:ln>
        </p:spPr>
        <p:txBody>
          <a:bodyPr spcFirstLastPara="1" wrap="square" lIns="0" tIns="10100" rIns="0" bIns="0" anchor="t" anchorCtr="0">
            <a:spAutoFit/>
          </a:bodyPr>
          <a:lstStyle/>
          <a:p>
            <a:pPr marL="50800" marR="0" lvl="0" indent="0" algn="l" rtl="0">
              <a:lnSpc>
                <a:spcPct val="100000"/>
              </a:lnSpc>
              <a:spcBef>
                <a:spcPts val="0"/>
              </a:spcBef>
              <a:spcAft>
                <a:spcPts val="0"/>
              </a:spcAft>
              <a:buNone/>
            </a:pPr>
            <a:r>
              <a:rPr lang="it" sz="2000" b="0" i="0" u="none" strike="noStrike" cap="none">
                <a:solidFill>
                  <a:srgbClr val="6D6E71"/>
                </a:solidFill>
                <a:latin typeface="Calibri"/>
                <a:ea typeface="Calibri"/>
                <a:cs typeface="Calibri"/>
                <a:sym typeface="Calibri"/>
              </a:rPr>
              <a:t>I den här modulen fördjupar vi oss i principerna för permakultur och lär oss om territoriell </a:t>
            </a:r>
            <a:r>
              <a:rPr lang="it" sz="2000">
                <a:solidFill>
                  <a:srgbClr val="6D6E71"/>
                </a:solidFill>
                <a:latin typeface="Calibri"/>
                <a:ea typeface="Calibri"/>
                <a:cs typeface="Calibri"/>
                <a:sym typeface="Calibri"/>
              </a:rPr>
              <a:t>analys</a:t>
            </a:r>
            <a:r>
              <a:rPr lang="it" sz="2000" b="0" i="0" u="none" strike="noStrike" cap="none">
                <a:solidFill>
                  <a:srgbClr val="6D6E71"/>
                </a:solidFill>
                <a:latin typeface="Calibri"/>
                <a:ea typeface="Calibri"/>
                <a:cs typeface="Calibri"/>
                <a:sym typeface="Calibri"/>
              </a:rPr>
              <a:t>.  </a:t>
            </a:r>
            <a:endParaRPr/>
          </a:p>
        </p:txBody>
      </p:sp>
      <p:pic>
        <p:nvPicPr>
          <p:cNvPr id="310" name="Google Shape;310;p7"/>
          <p:cNvPicPr preferRelativeResize="0"/>
          <p:nvPr/>
        </p:nvPicPr>
        <p:blipFill rotWithShape="1">
          <a:blip r:embed="rId3">
            <a:alphaModFix amt="70000"/>
          </a:blip>
          <a:srcRect/>
          <a:stretch/>
        </p:blipFill>
        <p:spPr>
          <a:xfrm rot="-3551750">
            <a:off x="6843838" y="2466773"/>
            <a:ext cx="3028204" cy="3028206"/>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grpSp>
        <p:nvGrpSpPr>
          <p:cNvPr id="311" name="Google Shape;311;p7"/>
          <p:cNvGrpSpPr/>
          <p:nvPr/>
        </p:nvGrpSpPr>
        <p:grpSpPr>
          <a:xfrm>
            <a:off x="3124096" y="2809883"/>
            <a:ext cx="1883980" cy="1360393"/>
            <a:chOff x="12744325" y="814046"/>
            <a:chExt cx="1299026" cy="938006"/>
          </a:xfrm>
        </p:grpSpPr>
        <p:grpSp>
          <p:nvGrpSpPr>
            <p:cNvPr id="312" name="Google Shape;312;p7"/>
            <p:cNvGrpSpPr/>
            <p:nvPr/>
          </p:nvGrpSpPr>
          <p:grpSpPr>
            <a:xfrm>
              <a:off x="12744325" y="1104978"/>
              <a:ext cx="1299026" cy="647074"/>
              <a:chOff x="12744325" y="1104978"/>
              <a:chExt cx="1299026" cy="647074"/>
            </a:xfrm>
          </p:grpSpPr>
          <p:sp>
            <p:nvSpPr>
              <p:cNvPr id="313" name="Google Shape;313;p7"/>
              <p:cNvSpPr/>
              <p:nvPr/>
            </p:nvSpPr>
            <p:spPr>
              <a:xfrm>
                <a:off x="12744325" y="1104978"/>
                <a:ext cx="932592" cy="436083"/>
              </a:xfrm>
              <a:custGeom>
                <a:avLst/>
                <a:gdLst/>
                <a:ahLst/>
                <a:cxnLst/>
                <a:rect l="l" t="t" r="r" b="b"/>
                <a:pathLst>
                  <a:path w="932592" h="436083" extrusionOk="0">
                    <a:moveTo>
                      <a:pt x="417604" y="195422"/>
                    </a:moveTo>
                    <a:cubicBezTo>
                      <a:pt x="417604" y="195422"/>
                      <a:pt x="285556" y="98168"/>
                      <a:pt x="204676" y="37179"/>
                    </a:cubicBezTo>
                    <a:cubicBezTo>
                      <a:pt x="118844" y="-27107"/>
                      <a:pt x="52820" y="915"/>
                      <a:pt x="0" y="53662"/>
                    </a:cubicBezTo>
                    <a:lnTo>
                      <a:pt x="359833" y="393226"/>
                    </a:lnTo>
                    <a:cubicBezTo>
                      <a:pt x="389544" y="421248"/>
                      <a:pt x="429157" y="436083"/>
                      <a:pt x="468772" y="436083"/>
                    </a:cubicBezTo>
                    <a:lnTo>
                      <a:pt x="932592" y="436083"/>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4" name="Google Shape;314;p7"/>
              <p:cNvSpPr/>
              <p:nvPr/>
            </p:nvSpPr>
            <p:spPr>
              <a:xfrm>
                <a:off x="13147073" y="1193256"/>
                <a:ext cx="718013" cy="186265"/>
              </a:xfrm>
              <a:custGeom>
                <a:avLst/>
                <a:gdLst/>
                <a:ahLst/>
                <a:cxnLst/>
                <a:rect l="l" t="t" r="r" b="b"/>
                <a:pathLst>
                  <a:path w="718013" h="186265" extrusionOk="0">
                    <a:moveTo>
                      <a:pt x="718013" y="159891"/>
                    </a:moveTo>
                    <a:cubicBezTo>
                      <a:pt x="622279" y="44506"/>
                      <a:pt x="544700" y="0"/>
                      <a:pt x="450615" y="0"/>
                    </a:cubicBezTo>
                    <a:cubicBezTo>
                      <a:pt x="356530" y="0"/>
                      <a:pt x="323518" y="9890"/>
                      <a:pt x="254194" y="57693"/>
                    </a:cubicBezTo>
                    <a:lnTo>
                      <a:pt x="103988" y="57693"/>
                    </a:lnTo>
                    <a:cubicBezTo>
                      <a:pt x="79229" y="57693"/>
                      <a:pt x="0" y="69231"/>
                      <a:pt x="0" y="186265"/>
                    </a:cubicBezTo>
                    <a:lnTo>
                      <a:pt x="318567" y="186265"/>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5" name="Google Shape;315;p7"/>
              <p:cNvSpPr/>
              <p:nvPr/>
            </p:nvSpPr>
            <p:spPr>
              <a:xfrm>
                <a:off x="13586134" y="1295455"/>
                <a:ext cx="457217" cy="456597"/>
              </a:xfrm>
              <a:custGeom>
                <a:avLst/>
                <a:gdLst/>
                <a:ahLst/>
                <a:cxnLst/>
                <a:rect l="l" t="t" r="r" b="b"/>
                <a:pathLst>
                  <a:path w="457217" h="456597" extrusionOk="0">
                    <a:moveTo>
                      <a:pt x="457218" y="118682"/>
                    </a:moveTo>
                    <a:lnTo>
                      <a:pt x="338374" y="0"/>
                    </a:lnTo>
                    <a:lnTo>
                      <a:pt x="0" y="337915"/>
                    </a:lnTo>
                    <a:lnTo>
                      <a:pt x="118844" y="456597"/>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316" name="Google Shape;316;p7"/>
            <p:cNvGrpSpPr/>
            <p:nvPr/>
          </p:nvGrpSpPr>
          <p:grpSpPr>
            <a:xfrm>
              <a:off x="12906085" y="814046"/>
              <a:ext cx="973856" cy="367809"/>
              <a:chOff x="12906085" y="814046"/>
              <a:chExt cx="973856" cy="367809"/>
            </a:xfrm>
          </p:grpSpPr>
          <p:sp>
            <p:nvSpPr>
              <p:cNvPr id="317" name="Google Shape;317;p7"/>
              <p:cNvSpPr/>
              <p:nvPr/>
            </p:nvSpPr>
            <p:spPr>
              <a:xfrm>
                <a:off x="12906085" y="814046"/>
                <a:ext cx="701507" cy="367809"/>
              </a:xfrm>
              <a:custGeom>
                <a:avLst/>
                <a:gdLst/>
                <a:ahLst/>
                <a:cxnLst/>
                <a:rect l="l" t="t" r="r" b="b"/>
                <a:pathLst>
                  <a:path w="701507" h="367809" extrusionOk="0">
                    <a:moveTo>
                      <a:pt x="0" y="150087"/>
                    </a:moveTo>
                    <a:cubicBezTo>
                      <a:pt x="115542" y="380858"/>
                      <a:pt x="369735" y="367671"/>
                      <a:pt x="369735" y="367671"/>
                    </a:cubicBezTo>
                    <a:cubicBezTo>
                      <a:pt x="632182" y="361078"/>
                      <a:pt x="701507" y="123713"/>
                      <a:pt x="701507" y="123713"/>
                    </a:cubicBezTo>
                    <a:cubicBezTo>
                      <a:pt x="701507" y="123713"/>
                      <a:pt x="557905" y="-64201"/>
                      <a:pt x="333422" y="23163"/>
                    </a:cubicBezTo>
                    <a:cubicBezTo>
                      <a:pt x="333422" y="23163"/>
                      <a:pt x="283903" y="36350"/>
                      <a:pt x="166711" y="130307"/>
                    </a:cubicBezTo>
                    <a:cubicBezTo>
                      <a:pt x="166711" y="130307"/>
                      <a:pt x="85831" y="197890"/>
                      <a:pt x="0" y="151735"/>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8" name="Google Shape;318;p7"/>
              <p:cNvSpPr/>
              <p:nvPr/>
            </p:nvSpPr>
            <p:spPr>
              <a:xfrm>
                <a:off x="12906085" y="936111"/>
                <a:ext cx="701507" cy="134437"/>
              </a:xfrm>
              <a:custGeom>
                <a:avLst/>
                <a:gdLst/>
                <a:ahLst/>
                <a:cxnLst/>
                <a:rect l="l" t="t" r="r" b="b"/>
                <a:pathLst>
                  <a:path w="701507" h="134437" extrusionOk="0">
                    <a:moveTo>
                      <a:pt x="0" y="28022"/>
                    </a:moveTo>
                    <a:cubicBezTo>
                      <a:pt x="0" y="28022"/>
                      <a:pt x="255844" y="285167"/>
                      <a:pt x="701507"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9" name="Google Shape;319;p7"/>
              <p:cNvSpPr/>
              <p:nvPr/>
            </p:nvSpPr>
            <p:spPr>
              <a:xfrm>
                <a:off x="13607592" y="876050"/>
                <a:ext cx="272349" cy="60060"/>
              </a:xfrm>
              <a:custGeom>
                <a:avLst/>
                <a:gdLst/>
                <a:ahLst/>
                <a:cxnLst/>
                <a:rect l="l" t="t" r="r" b="b"/>
                <a:pathLst>
                  <a:path w="272349" h="60060" extrusionOk="0">
                    <a:moveTo>
                      <a:pt x="272350" y="4017"/>
                    </a:moveTo>
                    <a:cubicBezTo>
                      <a:pt x="272350" y="4017"/>
                      <a:pt x="161759" y="-22357"/>
                      <a:pt x="0" y="60061"/>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320" name="Google Shape;320;p7"/>
          <p:cNvSpPr txBox="1"/>
          <p:nvPr/>
        </p:nvSpPr>
        <p:spPr>
          <a:xfrm>
            <a:off x="2186237" y="595278"/>
            <a:ext cx="6728560"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700" b="1" i="0" u="none" strike="noStrike" cap="none">
                <a:solidFill>
                  <a:srgbClr val="69ADAD"/>
                </a:solidFill>
                <a:latin typeface="Calibri"/>
                <a:ea typeface="Calibri"/>
                <a:cs typeface="Calibri"/>
                <a:sym typeface="Calibri"/>
              </a:rPr>
              <a:t>Översikt</a:t>
            </a:r>
            <a:endParaRPr sz="2700" b="1" i="0" u="none" strike="noStrike" cap="none">
              <a:solidFill>
                <a:srgbClr val="69ADAD"/>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109"/>
          <p:cNvSpPr txBox="1"/>
          <p:nvPr/>
        </p:nvSpPr>
        <p:spPr>
          <a:xfrm>
            <a:off x="2440103" y="719979"/>
            <a:ext cx="6301800" cy="3612000"/>
          </a:xfrm>
          <a:prstGeom prst="rect">
            <a:avLst/>
          </a:prstGeom>
          <a:noFill/>
          <a:ln>
            <a:noFill/>
          </a:ln>
        </p:spPr>
        <p:txBody>
          <a:bodyPr spcFirstLastPara="1" wrap="square" lIns="0" tIns="10100" rIns="0" bIns="0" anchor="t" anchorCtr="0">
            <a:spAutoFit/>
          </a:bodyPr>
          <a:lstStyle/>
          <a:p>
            <a:pPr marL="0" marR="0" lvl="0" indent="0" algn="l" rtl="0">
              <a:lnSpc>
                <a:spcPct val="150000"/>
              </a:lnSpc>
              <a:spcBef>
                <a:spcPts val="0"/>
              </a:spcBef>
              <a:spcAft>
                <a:spcPts val="0"/>
              </a:spcAft>
              <a:buNone/>
            </a:pPr>
            <a:r>
              <a:rPr lang="it" sz="1600" b="1">
                <a:solidFill>
                  <a:srgbClr val="8ECC4E"/>
                </a:solidFill>
                <a:latin typeface="Calibri"/>
                <a:ea typeface="Calibri"/>
                <a:cs typeface="Calibri"/>
                <a:sym typeface="Calibri"/>
              </a:rPr>
              <a:t>V</a:t>
            </a:r>
            <a:r>
              <a:rPr lang="it" sz="1600" b="1" i="0" u="none" strike="noStrike" cap="none">
                <a:solidFill>
                  <a:srgbClr val="8ECC4E"/>
                </a:solidFill>
                <a:latin typeface="Calibri"/>
                <a:ea typeface="Calibri"/>
                <a:cs typeface="Calibri"/>
                <a:sym typeface="Calibri"/>
              </a:rPr>
              <a:t>arför organisationer har ett verkligt ansvar: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a:solidFill>
                  <a:srgbClr val="6D6E71"/>
                </a:solidFill>
                <a:latin typeface="Calibri"/>
                <a:ea typeface="Calibri"/>
                <a:cs typeface="Calibri"/>
                <a:sym typeface="Calibri"/>
              </a:rPr>
              <a:t>Miljöpåverkan</a:t>
            </a:r>
            <a:r>
              <a:rPr lang="it" sz="1400" b="0" i="0" u="none" strike="noStrike" cap="none">
                <a:solidFill>
                  <a:srgbClr val="6D6E71"/>
                </a:solidFill>
                <a:latin typeface="Calibri"/>
                <a:ea typeface="Calibri"/>
                <a:cs typeface="Calibri"/>
                <a:sym typeface="Calibri"/>
              </a:rPr>
              <a:t>: Verksamheter förbrukar naturresurser, producerar avfall och släpper ut föroreningar under sin verksamhet. *</a:t>
            </a:r>
            <a:br>
              <a:rPr lang="it" sz="1400" b="0" i="0" u="none" strike="noStrike" cap="none">
                <a:solidFill>
                  <a:srgbClr val="6D6E71"/>
                </a:solidFill>
                <a:latin typeface="Calibri"/>
                <a:ea typeface="Calibri"/>
                <a:cs typeface="Calibri"/>
                <a:sym typeface="Calibri"/>
              </a:rPr>
            </a:br>
            <a:endParaRPr sz="14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a:solidFill>
                  <a:srgbClr val="6D6E71"/>
                </a:solidFill>
                <a:latin typeface="Calibri"/>
                <a:ea typeface="Calibri"/>
                <a:cs typeface="Calibri"/>
                <a:sym typeface="Calibri"/>
              </a:rPr>
              <a:t>Social påverkan</a:t>
            </a:r>
            <a:r>
              <a:rPr lang="it" sz="1400" b="0" i="0" u="none" strike="noStrike" cap="none">
                <a:solidFill>
                  <a:srgbClr val="6D6E71"/>
                </a:solidFill>
                <a:latin typeface="Calibri"/>
                <a:ea typeface="Calibri"/>
                <a:cs typeface="Calibri"/>
                <a:sym typeface="Calibri"/>
              </a:rPr>
              <a:t>: Företagen påverkar de samhällen där de är verksamma genom anställning, inköp och andra aktiviteter. </a:t>
            </a:r>
            <a:br>
              <a:rPr lang="it" sz="1400" b="0" i="0" u="none" strike="noStrike" cap="none">
                <a:solidFill>
                  <a:srgbClr val="6D6E71"/>
                </a:solidFill>
                <a:latin typeface="Calibri"/>
                <a:ea typeface="Calibri"/>
                <a:cs typeface="Calibri"/>
                <a:sym typeface="Calibri"/>
              </a:rPr>
            </a:br>
            <a:endParaRPr sz="14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a:solidFill>
                  <a:srgbClr val="6D6E71"/>
                </a:solidFill>
                <a:latin typeface="Calibri"/>
                <a:ea typeface="Calibri"/>
                <a:cs typeface="Calibri"/>
                <a:sym typeface="Calibri"/>
              </a:rPr>
              <a:t>Ekonomisk påverkan</a:t>
            </a:r>
            <a:r>
              <a:rPr lang="it" sz="1400" b="0" i="0" u="none" strike="noStrike" cap="none">
                <a:solidFill>
                  <a:srgbClr val="6D6E71"/>
                </a:solidFill>
                <a:latin typeface="Calibri"/>
                <a:ea typeface="Calibri"/>
                <a:cs typeface="Calibri"/>
                <a:sym typeface="Calibri"/>
              </a:rPr>
              <a:t>: Företagen spelar en viktig roll för att driva på den ekonomiska tillväxten, skapa arbetstillfällen och generera välstånd. </a:t>
            </a:r>
            <a:br>
              <a:rPr lang="it" sz="1400" b="0" i="0" u="none" strike="noStrike" cap="none">
                <a:solidFill>
                  <a:srgbClr val="6D6E71"/>
                </a:solidFill>
                <a:latin typeface="Calibri"/>
                <a:ea typeface="Calibri"/>
                <a:cs typeface="Calibri"/>
                <a:sym typeface="Calibri"/>
              </a:rPr>
            </a:br>
            <a:endParaRPr sz="14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a:solidFill>
                  <a:srgbClr val="6D6E71"/>
                </a:solidFill>
                <a:latin typeface="Calibri"/>
                <a:ea typeface="Calibri"/>
                <a:cs typeface="Calibri"/>
                <a:sym typeface="Calibri"/>
              </a:rPr>
              <a:t>Etiska överväganden</a:t>
            </a:r>
            <a:r>
              <a:rPr lang="it" sz="1400" b="0" i="0" u="none" strike="noStrike" cap="none">
                <a:solidFill>
                  <a:srgbClr val="6D6E71"/>
                </a:solidFill>
                <a:latin typeface="Calibri"/>
                <a:ea typeface="Calibri"/>
                <a:cs typeface="Calibri"/>
                <a:sym typeface="Calibri"/>
              </a:rPr>
              <a:t>: Utöver juridiska skyldigheter har organisationer ett etiskt ansvar att bedriva sin verksamhet på ett moraliskt sunt sätt. </a:t>
            </a:r>
            <a:br>
              <a:rPr lang="it" sz="1400" b="0" i="0" u="none" strike="noStrike" cap="none">
                <a:solidFill>
                  <a:srgbClr val="6D6E71"/>
                </a:solidFill>
                <a:latin typeface="Calibri"/>
                <a:ea typeface="Calibri"/>
                <a:cs typeface="Calibri"/>
                <a:sym typeface="Calibri"/>
              </a:rPr>
            </a:br>
            <a:endParaRPr sz="14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a:solidFill>
                  <a:srgbClr val="6D6E71"/>
                </a:solidFill>
                <a:latin typeface="Calibri"/>
                <a:ea typeface="Calibri"/>
                <a:cs typeface="Calibri"/>
                <a:sym typeface="Calibri"/>
              </a:rPr>
              <a:t>Långsiktig hållbarhet</a:t>
            </a:r>
            <a:r>
              <a:rPr lang="it" sz="1400" b="0" i="0" u="none" strike="noStrike" cap="none">
                <a:solidFill>
                  <a:srgbClr val="6D6E71"/>
                </a:solidFill>
                <a:latin typeface="Calibri"/>
                <a:ea typeface="Calibri"/>
                <a:cs typeface="Calibri"/>
                <a:sym typeface="Calibri"/>
              </a:rPr>
              <a:t>: I slutändan måste organisationerna inse att deras långsiktiga framgång är sammanflätad med samhällets och planetens hälsa och välbefinnande. </a:t>
            </a:r>
            <a:endParaRPr/>
          </a:p>
        </p:txBody>
      </p:sp>
      <p:sp>
        <p:nvSpPr>
          <p:cNvPr id="1053" name="Google Shape;1053;p10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50</a:t>
            </a:fld>
            <a:endParaRPr/>
          </a:p>
        </p:txBody>
      </p:sp>
      <p:sp>
        <p:nvSpPr>
          <p:cNvPr id="1054" name="Google Shape;1054;p109"/>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55" name="Google Shape;1055;p109"/>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Hur går vi vidare? </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56" name="Google Shape;1056;p109"/>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57" name="Google Shape;1057;p109"/>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110"/>
          <p:cNvSpPr txBox="1"/>
          <p:nvPr/>
        </p:nvSpPr>
        <p:spPr>
          <a:xfrm>
            <a:off x="3068256" y="694075"/>
            <a:ext cx="2666735" cy="3888208"/>
          </a:xfrm>
          <a:prstGeom prst="rect">
            <a:avLst/>
          </a:prstGeom>
          <a:noFill/>
          <a:ln>
            <a:noFill/>
          </a:ln>
        </p:spPr>
        <p:txBody>
          <a:bodyPr spcFirstLastPara="1" wrap="square" lIns="0" tIns="10100" rIns="0" bIns="0" anchor="t" anchorCtr="0">
            <a:spAutoFit/>
          </a:bodyPr>
          <a:lstStyle/>
          <a:p>
            <a:pPr marL="0" marR="0" lvl="0" indent="0" algn="l" rtl="0">
              <a:lnSpc>
                <a:spcPct val="150000"/>
              </a:lnSpc>
              <a:spcBef>
                <a:spcPts val="0"/>
              </a:spcBef>
              <a:spcAft>
                <a:spcPts val="0"/>
              </a:spcAft>
              <a:buNone/>
            </a:pPr>
            <a:r>
              <a:rPr lang="it" sz="1400" b="1" i="0" u="none" strike="noStrike" cap="none" dirty="0">
                <a:solidFill>
                  <a:srgbClr val="8ECC4E"/>
                </a:solidFill>
                <a:latin typeface="Calibri"/>
                <a:ea typeface="Calibri"/>
                <a:cs typeface="Calibri"/>
                <a:sym typeface="Calibri"/>
              </a:rPr>
              <a:t>Viktiga frågor:</a:t>
            </a:r>
            <a:endParaRPr sz="1400" b="0" i="0" u="none" strike="noStrike" cap="none" dirty="0">
              <a:solidFill>
                <a:srgbClr val="6D6E71"/>
              </a:solidFill>
              <a:latin typeface="Calibri"/>
              <a:ea typeface="Calibri"/>
              <a:cs typeface="Calibri"/>
              <a:sym typeface="Calibri"/>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Syfte och värderingar</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Nuvarande inverkan</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Engagemang från intressenter</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Riskbedömning</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Beroende av resurser</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Regulatorisk efterlevnad</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Innovation och anpassning</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Styrning av försörjningskedjan</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Medarbetarnas engagemang</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Finansiella överväganden</a:t>
            </a:r>
            <a:endParaRPr dirty="0"/>
          </a:p>
          <a:p>
            <a:pPr marL="0" marR="0" lvl="0" indent="0" algn="l" rtl="0">
              <a:lnSpc>
                <a:spcPct val="150000"/>
              </a:lnSpc>
              <a:spcBef>
                <a:spcPts val="0"/>
              </a:spcBef>
              <a:spcAft>
                <a:spcPts val="0"/>
              </a:spcAft>
              <a:buNone/>
            </a:pPr>
            <a:r>
              <a:rPr lang="it" sz="1400" b="0" i="0" u="none" strike="noStrike" cap="none" dirty="0">
                <a:solidFill>
                  <a:srgbClr val="6D6E71"/>
                </a:solidFill>
                <a:latin typeface="Calibri"/>
                <a:ea typeface="Calibri"/>
                <a:cs typeface="Calibri"/>
                <a:sym typeface="Calibri"/>
              </a:rPr>
              <a:t> </a:t>
            </a:r>
            <a:endParaRPr dirty="0"/>
          </a:p>
        </p:txBody>
      </p:sp>
      <p:sp>
        <p:nvSpPr>
          <p:cNvPr id="1063" name="Google Shape;1063;p11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51</a:t>
            </a:fld>
            <a:endParaRPr/>
          </a:p>
        </p:txBody>
      </p:sp>
      <p:pic>
        <p:nvPicPr>
          <p:cNvPr id="1064" name="Google Shape;1064;p110"/>
          <p:cNvPicPr preferRelativeResize="0"/>
          <p:nvPr/>
        </p:nvPicPr>
        <p:blipFill rotWithShape="1">
          <a:blip r:embed="rId3">
            <a:alphaModFix amt="70000"/>
          </a:blip>
          <a:srcRect/>
          <a:stretch/>
        </p:blipFill>
        <p:spPr>
          <a:xfrm flipH="1">
            <a:off x="6783084" y="272268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065" name="Google Shape;1065;p110"/>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66" name="Google Shape;1066;p110"/>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Viktiga frågor </a:t>
            </a:r>
            <a:endParaRPr/>
          </a:p>
          <a:p>
            <a:pPr marL="0" marR="0" lvl="0" indent="0" algn="l" rtl="0">
              <a:lnSpc>
                <a:spcPct val="82058"/>
              </a:lnSpc>
              <a:spcBef>
                <a:spcPts val="0"/>
              </a:spcBef>
              <a:spcAft>
                <a:spcPts val="0"/>
              </a:spcAft>
              <a:buClr>
                <a:schemeClr val="dk2"/>
              </a:buClr>
              <a:buSzPts val="1800"/>
              <a:buFont typeface="Arial"/>
              <a:buNone/>
            </a:pPr>
            <a:r>
              <a:rPr lang="it" sz="2400">
                <a:solidFill>
                  <a:schemeClr val="lt1"/>
                </a:solidFill>
                <a:latin typeface="Calibri"/>
                <a:ea typeface="Calibri"/>
                <a:cs typeface="Calibri"/>
                <a:sym typeface="Calibri"/>
              </a:rPr>
              <a:t>a</a:t>
            </a:r>
            <a:r>
              <a:rPr lang="it" sz="2400" b="0" i="0" u="none" strike="noStrike" cap="none">
                <a:solidFill>
                  <a:schemeClr val="lt1"/>
                </a:solidFill>
                <a:latin typeface="Calibri"/>
                <a:ea typeface="Calibri"/>
                <a:cs typeface="Calibri"/>
                <a:sym typeface="Calibri"/>
              </a:rPr>
              <a:t>tt överväga</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67" name="Google Shape;1067;p110"/>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68" name="Google Shape;1068;p110"/>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72"/>
        <p:cNvGrpSpPr/>
        <p:nvPr/>
      </p:nvGrpSpPr>
      <p:grpSpPr>
        <a:xfrm>
          <a:off x="0" y="0"/>
          <a:ext cx="0" cy="0"/>
          <a:chOff x="0" y="0"/>
          <a:chExt cx="0" cy="0"/>
        </a:xfrm>
      </p:grpSpPr>
      <p:sp>
        <p:nvSpPr>
          <p:cNvPr id="1073" name="Google Shape;1073;p111"/>
          <p:cNvSpPr txBox="1"/>
          <p:nvPr/>
        </p:nvSpPr>
        <p:spPr>
          <a:xfrm>
            <a:off x="2440103" y="719979"/>
            <a:ext cx="6301800" cy="36735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8ECC4E"/>
                </a:solidFill>
                <a:latin typeface="Calibri"/>
                <a:ea typeface="Calibri"/>
                <a:cs typeface="Calibri"/>
                <a:sym typeface="Calibri"/>
              </a:rPr>
              <a:t>Detta kräver noggrann eftertanke, engagemang och en vilja att ta till sig förändringar:</a:t>
            </a:r>
            <a:endParaRPr/>
          </a:p>
          <a:p>
            <a:pPr marL="0" marR="0" lvl="0" indent="0" algn="l" rtl="0">
              <a:lnSpc>
                <a:spcPct val="100000"/>
              </a:lnSpc>
              <a:spcBef>
                <a:spcPts val="0"/>
              </a:spcBef>
              <a:spcAft>
                <a:spcPts val="0"/>
              </a:spcAft>
              <a:buNone/>
            </a:pPr>
            <a:endParaRPr sz="1400" b="1" i="0" u="none" strike="noStrike" cap="none">
              <a:solidFill>
                <a:srgbClr val="8ECC4E"/>
              </a:solidFill>
              <a:latin typeface="Calibri"/>
              <a:ea typeface="Calibri"/>
              <a:cs typeface="Calibri"/>
              <a:sym typeface="Calibri"/>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Grundligt tänkande</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Resurser</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Öppet sinne</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Tid</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Investeringar</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Uppriktighet i engagemanget</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Motståndskraft mot förändringar</a:t>
            </a:r>
            <a:endParaRPr/>
          </a:p>
          <a:p>
            <a:pPr marL="285750" marR="0" lvl="0" indent="-196850" algn="l" rtl="0">
              <a:lnSpc>
                <a:spcPct val="150000"/>
              </a:lnSpc>
              <a:spcBef>
                <a:spcPts val="0"/>
              </a:spcBef>
              <a:spcAft>
                <a:spcPts val="0"/>
              </a:spcAft>
              <a:buClr>
                <a:srgbClr val="97C679"/>
              </a:buClr>
              <a:buSzPts val="1400"/>
              <a:buFont typeface="Arial"/>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1" u="none" strike="noStrike" cap="none">
                <a:solidFill>
                  <a:srgbClr val="6D6E71"/>
                </a:solidFill>
                <a:latin typeface="Calibri"/>
                <a:ea typeface="Calibri"/>
                <a:cs typeface="Calibri"/>
                <a:sym typeface="Calibri"/>
              </a:rPr>
              <a:t>Att införa en hållbar affärsmodell är en komplex och mångfacetterad process som kräver engagemang, samarbete och ett långsiktigt perspektiv.</a:t>
            </a:r>
            <a:endParaRPr/>
          </a:p>
        </p:txBody>
      </p:sp>
      <p:pic>
        <p:nvPicPr>
          <p:cNvPr id="1074" name="Google Shape;1074;p111"/>
          <p:cNvPicPr preferRelativeResize="0"/>
          <p:nvPr/>
        </p:nvPicPr>
        <p:blipFill rotWithShape="1">
          <a:blip r:embed="rId3">
            <a:alphaModFix amt="70000"/>
          </a:blip>
          <a:srcRect/>
          <a:stretch/>
        </p:blipFill>
        <p:spPr>
          <a:xfrm flipH="1">
            <a:off x="7516771" y="246556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075" name="Google Shape;1075;p11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52</a:t>
            </a:fld>
            <a:endParaRPr/>
          </a:p>
        </p:txBody>
      </p:sp>
      <p:sp>
        <p:nvSpPr>
          <p:cNvPr id="1076" name="Google Shape;1076;p111"/>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77" name="Google Shape;1077;p111"/>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Anta en hållbar affärsmodell</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078" name="Google Shape;1078;p111"/>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79" name="Google Shape;1079;p111"/>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11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53</a:t>
            </a:fld>
            <a:endParaRPr/>
          </a:p>
        </p:txBody>
      </p:sp>
      <p:sp>
        <p:nvSpPr>
          <p:cNvPr id="1085" name="Google Shape;1085;p112"/>
          <p:cNvSpPr txBox="1"/>
          <p:nvPr/>
        </p:nvSpPr>
        <p:spPr>
          <a:xfrm>
            <a:off x="2915728" y="2648309"/>
            <a:ext cx="18473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aphicFrame>
        <p:nvGraphicFramePr>
          <p:cNvPr id="1086" name="Google Shape;1086;p112"/>
          <p:cNvGraphicFramePr/>
          <p:nvPr>
            <p:extLst>
              <p:ext uri="{D42A27DB-BD31-4B8C-83A1-F6EECF244321}">
                <p14:modId xmlns:p14="http://schemas.microsoft.com/office/powerpoint/2010/main" val="1795417516"/>
              </p:ext>
            </p:extLst>
          </p:nvPr>
        </p:nvGraphicFramePr>
        <p:xfrm>
          <a:off x="2110287" y="239452"/>
          <a:ext cx="6776100" cy="4390815"/>
        </p:xfrm>
        <a:graphic>
          <a:graphicData uri="http://schemas.openxmlformats.org/drawingml/2006/table">
            <a:tbl>
              <a:tblPr firstRow="1" bandRow="1">
                <a:noFill/>
                <a:tableStyleId>{A9A82C2F-A0DA-4FF5-9587-0E09E2EB120C}</a:tableStyleId>
              </a:tblPr>
              <a:tblGrid>
                <a:gridCol w="1920150">
                  <a:extLst>
                    <a:ext uri="{9D8B030D-6E8A-4147-A177-3AD203B41FA5}">
                      <a16:colId xmlns:a16="http://schemas.microsoft.com/office/drawing/2014/main" val="20000"/>
                    </a:ext>
                  </a:extLst>
                </a:gridCol>
                <a:gridCol w="2493025">
                  <a:extLst>
                    <a:ext uri="{9D8B030D-6E8A-4147-A177-3AD203B41FA5}">
                      <a16:colId xmlns:a16="http://schemas.microsoft.com/office/drawing/2014/main" val="20001"/>
                    </a:ext>
                  </a:extLst>
                </a:gridCol>
                <a:gridCol w="2362925">
                  <a:extLst>
                    <a:ext uri="{9D8B030D-6E8A-4147-A177-3AD203B41FA5}">
                      <a16:colId xmlns:a16="http://schemas.microsoft.com/office/drawing/2014/main" val="20002"/>
                    </a:ext>
                  </a:extLst>
                </a:gridCol>
              </a:tblGrid>
              <a:tr h="349325">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chemeClr val="lt1"/>
                          </a:solidFill>
                        </a:rPr>
                        <a:t>Hållbar verksamhet</a:t>
                      </a:r>
                      <a:endParaRPr sz="1300"/>
                    </a:p>
                  </a:txBody>
                  <a:tcPr marL="91450" marR="91450" marT="45725" marB="45725">
                    <a:solidFill>
                      <a:srgbClr val="EF8600">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chemeClr val="lt1"/>
                          </a:solidFill>
                        </a:rPr>
                        <a:t>Traditionell verksamhet</a:t>
                      </a:r>
                      <a:endParaRPr sz="1300"/>
                    </a:p>
                  </a:txBody>
                  <a:tcPr marL="91450" marR="91450" marT="45725" marB="45725">
                    <a:solidFill>
                      <a:srgbClr val="EF8600">
                        <a:alpha val="84705"/>
                      </a:srgbClr>
                    </a:solidFill>
                  </a:tcPr>
                </a:tc>
                <a:extLst>
                  <a:ext uri="{0D108BD9-81ED-4DB2-BD59-A6C34878D82A}">
                    <a16:rowId xmlns:a16="http://schemas.microsoft.com/office/drawing/2014/main" val="10000"/>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Påverkan på miljön</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Minskat fotavtryck på miljön</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Utarmning av naturresurser, föroreningar, miljöförstöring</a:t>
                      </a:r>
                      <a:endParaRPr sz="1300" u="none" strike="noStrike" cap="none"/>
                    </a:p>
                  </a:txBody>
                  <a:tcPr marL="91450" marR="91450" marT="45725" marB="45725"/>
                </a:tc>
                <a:extLst>
                  <a:ext uri="{0D108BD9-81ED-4DB2-BD59-A6C34878D82A}">
                    <a16:rowId xmlns:a16="http://schemas.microsoft.com/office/drawing/2014/main" val="10001"/>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Kostnadsbesparingar</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Långsiktiga kostnadsbesparingar (resurseffektivitet)</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777777"/>
                          </a:solidFill>
                          <a:latin typeface="Calibri"/>
                          <a:ea typeface="Calibri"/>
                          <a:cs typeface="Calibri"/>
                          <a:sym typeface="Calibri"/>
                        </a:rPr>
                        <a:t>Högre driftskostnader (resursslöseri)  </a:t>
                      </a:r>
                      <a:endParaRPr sz="1300"/>
                    </a:p>
                  </a:txBody>
                  <a:tcPr marL="91450" marR="91450" marT="45725" marB="45725"/>
                </a:tc>
                <a:extLst>
                  <a:ext uri="{0D108BD9-81ED-4DB2-BD59-A6C34878D82A}">
                    <a16:rowId xmlns:a16="http://schemas.microsoft.com/office/drawing/2014/main" val="10002"/>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Anseende och varumärkesimage</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Attraherar miljömedvetna konsumenter/intressenter</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Risk för skada på anseendet </a:t>
                      </a:r>
                      <a:endParaRPr sz="1300" u="none" strike="noStrike" cap="none"/>
                    </a:p>
                  </a:txBody>
                  <a:tcPr marL="91450" marR="91450" marT="45725" marB="45725"/>
                </a:tc>
                <a:extLst>
                  <a:ext uri="{0D108BD9-81ED-4DB2-BD59-A6C34878D82A}">
                    <a16:rowId xmlns:a16="http://schemas.microsoft.com/office/drawing/2014/main" val="10003"/>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Konkurrensfördelar</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Få en konkurrensfördel </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Kan hamna på efterkälken </a:t>
                      </a:r>
                      <a:endParaRPr sz="1300" u="none" strike="noStrike" cap="none"/>
                    </a:p>
                  </a:txBody>
                  <a:tcPr marL="91450" marR="91450" marT="45725" marB="45725"/>
                </a:tc>
                <a:extLst>
                  <a:ext uri="{0D108BD9-81ED-4DB2-BD59-A6C34878D82A}">
                    <a16:rowId xmlns:a16="http://schemas.microsoft.com/office/drawing/2014/main" val="10004"/>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Medarbetarnas engagemang och produktivitet</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Ökat engagemang, tillfredsställelse och produktivitet hos medarbetarna</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Lägre arbetsmoral och högre personalomsättning.</a:t>
                      </a:r>
                      <a:endParaRPr sz="1300" u="none" strike="noStrike" cap="none"/>
                    </a:p>
                  </a:txBody>
                  <a:tcPr marL="91450" marR="91450" marT="45725" marB="45725"/>
                </a:tc>
                <a:extLst>
                  <a:ext uri="{0D108BD9-81ED-4DB2-BD59-A6C34878D82A}">
                    <a16:rowId xmlns:a16="http://schemas.microsoft.com/office/drawing/2014/main" val="10005"/>
                  </a:ext>
                </a:extLst>
              </a:tr>
              <a:tr h="494350">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Innovation och anpassningsförmåga</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Främjar en kultur av ständiga förbättringar</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Svårt att förnya sig och förbli relevant</a:t>
                      </a:r>
                      <a:endParaRPr sz="1300" u="none" strike="noStrike" cap="none"/>
                    </a:p>
                  </a:txBody>
                  <a:tcPr marL="91450" marR="91450" marT="45725" marB="45725"/>
                </a:tc>
                <a:extLst>
                  <a:ext uri="{0D108BD9-81ED-4DB2-BD59-A6C34878D82A}">
                    <a16:rowId xmlns:a16="http://schemas.microsoft.com/office/drawing/2014/main" val="10006"/>
                  </a:ext>
                </a:extLst>
              </a:tr>
              <a:tr h="494350">
                <a:tc>
                  <a:txBody>
                    <a:bodyPr/>
                    <a:lstStyle/>
                    <a:p>
                      <a:pPr marL="0" marR="0" lvl="0" indent="0" algn="l" rtl="0">
                        <a:lnSpc>
                          <a:spcPct val="100000"/>
                        </a:lnSpc>
                        <a:spcBef>
                          <a:spcPts val="0"/>
                        </a:spcBef>
                        <a:spcAft>
                          <a:spcPts val="0"/>
                        </a:spcAft>
                        <a:buNone/>
                      </a:pPr>
                      <a:r>
                        <a:rPr lang="it" sz="1300" u="none" strike="noStrike" cap="none" dirty="0">
                          <a:solidFill>
                            <a:schemeClr val="lt1"/>
                          </a:solidFill>
                          <a:latin typeface="Calibri"/>
                          <a:ea typeface="Calibri"/>
                          <a:cs typeface="Calibri"/>
                          <a:sym typeface="Calibri"/>
                        </a:rPr>
                        <a:t>Engagemang från intressenter</a:t>
                      </a:r>
                      <a:endParaRPr sz="1300" u="none" strike="noStrike" cap="none" dirty="0">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rgbClr val="6D6E71"/>
                          </a:solidFill>
                          <a:latin typeface="Calibri"/>
                          <a:ea typeface="Calibri"/>
                          <a:cs typeface="Calibri"/>
                          <a:sym typeface="Calibri"/>
                        </a:rPr>
                        <a:t>Starka relationer med intressenter (gemensamma värderingar, öppenhet, samarbete)</a:t>
                      </a: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dirty="0">
                          <a:solidFill>
                            <a:srgbClr val="6D6E71"/>
                          </a:solidFill>
                          <a:latin typeface="Calibri"/>
                          <a:ea typeface="Calibri"/>
                          <a:cs typeface="Calibri"/>
                          <a:sym typeface="Calibri"/>
                        </a:rPr>
                        <a:t>Kan möta skepticism och misstro från intressenter </a:t>
                      </a:r>
                      <a:endParaRPr sz="1300" u="none" strike="noStrike" cap="none" dirty="0"/>
                    </a:p>
                  </a:txBody>
                  <a:tcPr marL="91450" marR="91450" marT="45725" marB="45725"/>
                </a:tc>
                <a:extLst>
                  <a:ext uri="{0D108BD9-81ED-4DB2-BD59-A6C34878D82A}">
                    <a16:rowId xmlns:a16="http://schemas.microsoft.com/office/drawing/2014/main" val="10007"/>
                  </a:ext>
                </a:extLst>
              </a:tr>
            </a:tbl>
          </a:graphicData>
        </a:graphic>
      </p:graphicFrame>
      <p:sp>
        <p:nvSpPr>
          <p:cNvPr id="1087" name="Google Shape;1087;p112"/>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88" name="Google Shape;1088;p112"/>
          <p:cNvSpPr txBox="1"/>
          <p:nvPr/>
        </p:nvSpPr>
        <p:spPr>
          <a:xfrm>
            <a:off x="111238" y="1744917"/>
            <a:ext cx="1944634" cy="121116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dirty="0">
                <a:solidFill>
                  <a:schemeClr val="lt1"/>
                </a:solidFill>
                <a:latin typeface="Calibri"/>
                <a:ea typeface="Calibri"/>
                <a:cs typeface="Calibri"/>
                <a:sym typeface="Calibri"/>
              </a:rPr>
              <a:t>Om vi inte gör något då?</a:t>
            </a:r>
            <a:endParaRPr sz="2400" b="0" i="0" u="none" strike="noStrike" cap="none" dirty="0">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800" b="0" i="0" u="none" strike="noStrike" cap="none" dirty="0">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3600" b="0" i="0" u="none" strike="noStrike" cap="none" dirty="0">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dirty="0">
              <a:solidFill>
                <a:schemeClr val="lt1"/>
              </a:solidFill>
              <a:latin typeface="Calibri"/>
              <a:ea typeface="Calibri"/>
              <a:cs typeface="Calibri"/>
              <a:sym typeface="Calibri"/>
            </a:endParaRPr>
          </a:p>
        </p:txBody>
      </p:sp>
      <p:sp>
        <p:nvSpPr>
          <p:cNvPr id="1089" name="Google Shape;1089;p11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90" name="Google Shape;1090;p112"/>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94"/>
        <p:cNvGrpSpPr/>
        <p:nvPr/>
      </p:nvGrpSpPr>
      <p:grpSpPr>
        <a:xfrm>
          <a:off x="0" y="0"/>
          <a:ext cx="0" cy="0"/>
          <a:chOff x="0" y="0"/>
          <a:chExt cx="0" cy="0"/>
        </a:xfrm>
      </p:grpSpPr>
      <p:sp>
        <p:nvSpPr>
          <p:cNvPr id="1095" name="Google Shape;1095;p113"/>
          <p:cNvSpPr/>
          <p:nvPr/>
        </p:nvSpPr>
        <p:spPr>
          <a:xfrm rot="-5400000">
            <a:off x="195060" y="-1422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096" name="Google Shape;1096;p113"/>
          <p:cNvSpPr/>
          <p:nvPr/>
        </p:nvSpPr>
        <p:spPr>
          <a:xfrm>
            <a:off x="1378366" y="42410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97" name="Google Shape;1097;p113"/>
          <p:cNvSpPr/>
          <p:nvPr/>
        </p:nvSpPr>
        <p:spPr>
          <a:xfrm>
            <a:off x="1378366" y="795797"/>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98" name="Google Shape;1098;p113"/>
          <p:cNvSpPr txBox="1">
            <a:spLocks noGrp="1"/>
          </p:cNvSpPr>
          <p:nvPr>
            <p:ph type="body" idx="2"/>
          </p:nvPr>
        </p:nvSpPr>
        <p:spPr>
          <a:xfrm>
            <a:off x="1332868" y="278870"/>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dirty="0">
                <a:solidFill>
                  <a:srgbClr val="FF9933"/>
                </a:solidFill>
              </a:rPr>
              <a:t>Arbetsblad: </a:t>
            </a:r>
            <a:r>
              <a:rPr lang="it" sz="1800" b="0" dirty="0">
                <a:solidFill>
                  <a:srgbClr val="777777"/>
                </a:solidFill>
              </a:rPr>
              <a:t>Hållbart företagande vs. status quo</a:t>
            </a:r>
            <a:endParaRPr sz="1800" b="0" dirty="0">
              <a:solidFill>
                <a:srgbClr val="777777"/>
              </a:solidFill>
            </a:endParaRPr>
          </a:p>
        </p:txBody>
      </p:sp>
      <p:sp>
        <p:nvSpPr>
          <p:cNvPr id="1099" name="Google Shape;1099;p113"/>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00" name="Google Shape;1100;p11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54</a:t>
            </a:fld>
            <a:endParaRPr/>
          </a:p>
        </p:txBody>
      </p:sp>
      <p:sp>
        <p:nvSpPr>
          <p:cNvPr id="1101" name="Google Shape;1101;p113"/>
          <p:cNvSpPr/>
          <p:nvPr/>
        </p:nvSpPr>
        <p:spPr>
          <a:xfrm>
            <a:off x="2" y="4290575"/>
            <a:ext cx="9144000" cy="852928"/>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02" name="Google Shape;1102;p113"/>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W.22</a:t>
            </a:r>
            <a:endParaRPr sz="1401" b="0" i="0" u="none" strike="noStrike" cap="none">
              <a:solidFill>
                <a:srgbClr val="000000"/>
              </a:solidFill>
              <a:latin typeface="Arial"/>
              <a:ea typeface="Arial"/>
              <a:cs typeface="Arial"/>
              <a:sym typeface="Arial"/>
            </a:endParaRPr>
          </a:p>
        </p:txBody>
      </p:sp>
      <p:grpSp>
        <p:nvGrpSpPr>
          <p:cNvPr id="1103" name="Google Shape;1103;p113"/>
          <p:cNvGrpSpPr/>
          <p:nvPr/>
        </p:nvGrpSpPr>
        <p:grpSpPr>
          <a:xfrm>
            <a:off x="318020" y="100846"/>
            <a:ext cx="692809" cy="808420"/>
            <a:chOff x="2307546" y="2307551"/>
            <a:chExt cx="929291" cy="1082976"/>
          </a:xfrm>
        </p:grpSpPr>
        <p:grpSp>
          <p:nvGrpSpPr>
            <p:cNvPr id="1104" name="Google Shape;1104;p113"/>
            <p:cNvGrpSpPr/>
            <p:nvPr/>
          </p:nvGrpSpPr>
          <p:grpSpPr>
            <a:xfrm>
              <a:off x="2536980" y="2723928"/>
              <a:ext cx="470423" cy="276595"/>
              <a:chOff x="2536980" y="2723928"/>
              <a:chExt cx="470423" cy="276595"/>
            </a:xfrm>
          </p:grpSpPr>
          <p:sp>
            <p:nvSpPr>
              <p:cNvPr id="1105" name="Google Shape;1105;p113"/>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06" name="Google Shape;1106;p113"/>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07" name="Google Shape;1107;p113"/>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08" name="Google Shape;1108;p113"/>
            <p:cNvGrpSpPr/>
            <p:nvPr/>
          </p:nvGrpSpPr>
          <p:grpSpPr>
            <a:xfrm>
              <a:off x="2307546" y="2307551"/>
              <a:ext cx="929291" cy="1082976"/>
              <a:chOff x="2307546" y="2307551"/>
              <a:chExt cx="929291" cy="1082976"/>
            </a:xfrm>
          </p:grpSpPr>
          <p:sp>
            <p:nvSpPr>
              <p:cNvPr id="1109" name="Google Shape;1109;p113"/>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10" name="Google Shape;1110;p113"/>
              <p:cNvGrpSpPr/>
              <p:nvPr/>
            </p:nvGrpSpPr>
            <p:grpSpPr>
              <a:xfrm>
                <a:off x="2362016" y="2746017"/>
                <a:ext cx="820351" cy="644510"/>
                <a:chOff x="2362016" y="2746017"/>
                <a:chExt cx="820351" cy="644510"/>
              </a:xfrm>
            </p:grpSpPr>
            <p:grpSp>
              <p:nvGrpSpPr>
                <p:cNvPr id="1111" name="Google Shape;1111;p113"/>
                <p:cNvGrpSpPr/>
                <p:nvPr/>
              </p:nvGrpSpPr>
              <p:grpSpPr>
                <a:xfrm>
                  <a:off x="2810981" y="2747665"/>
                  <a:ext cx="371386" cy="642862"/>
                  <a:chOff x="2810981" y="2747665"/>
                  <a:chExt cx="371386" cy="642862"/>
                </a:xfrm>
              </p:grpSpPr>
              <p:sp>
                <p:nvSpPr>
                  <p:cNvPr id="1112" name="Google Shape;1112;p113"/>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3" name="Google Shape;1113;p113"/>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4" name="Google Shape;1114;p113"/>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15" name="Google Shape;1115;p113"/>
                <p:cNvGrpSpPr/>
                <p:nvPr/>
              </p:nvGrpSpPr>
              <p:grpSpPr>
                <a:xfrm>
                  <a:off x="2362016" y="2746017"/>
                  <a:ext cx="369735" cy="644510"/>
                  <a:chOff x="2362016" y="2746017"/>
                  <a:chExt cx="369735" cy="644510"/>
                </a:xfrm>
              </p:grpSpPr>
              <p:sp>
                <p:nvSpPr>
                  <p:cNvPr id="1116" name="Google Shape;1116;p113"/>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7" name="Google Shape;1117;p113"/>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8" name="Google Shape;1118;p113"/>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1119" name="Google Shape;1119;p113"/>
          <p:cNvGraphicFramePr/>
          <p:nvPr>
            <p:extLst>
              <p:ext uri="{D42A27DB-BD31-4B8C-83A1-F6EECF244321}">
                <p14:modId xmlns:p14="http://schemas.microsoft.com/office/powerpoint/2010/main" val="1933679857"/>
              </p:ext>
            </p:extLst>
          </p:nvPr>
        </p:nvGraphicFramePr>
        <p:xfrm>
          <a:off x="358641" y="949379"/>
          <a:ext cx="8291725" cy="3249920"/>
        </p:xfrm>
        <a:graphic>
          <a:graphicData uri="http://schemas.openxmlformats.org/drawingml/2006/table">
            <a:tbl>
              <a:tblPr firstRow="1" bandRow="1">
                <a:noFill/>
                <a:tableStyleId>{A9A82C2F-A0DA-4FF5-9587-0E09E2EB120C}</a:tableStyleId>
              </a:tblPr>
              <a:tblGrid>
                <a:gridCol w="2231200">
                  <a:extLst>
                    <a:ext uri="{9D8B030D-6E8A-4147-A177-3AD203B41FA5}">
                      <a16:colId xmlns:a16="http://schemas.microsoft.com/office/drawing/2014/main" val="20000"/>
                    </a:ext>
                  </a:extLst>
                </a:gridCol>
                <a:gridCol w="3096575">
                  <a:extLst>
                    <a:ext uri="{9D8B030D-6E8A-4147-A177-3AD203B41FA5}">
                      <a16:colId xmlns:a16="http://schemas.microsoft.com/office/drawing/2014/main" val="20001"/>
                    </a:ext>
                  </a:extLst>
                </a:gridCol>
                <a:gridCol w="2963950">
                  <a:extLst>
                    <a:ext uri="{9D8B030D-6E8A-4147-A177-3AD203B41FA5}">
                      <a16:colId xmlns:a16="http://schemas.microsoft.com/office/drawing/2014/main" val="20002"/>
                    </a:ext>
                  </a:extLst>
                </a:gridCol>
              </a:tblGrid>
              <a:tr h="293775">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300" u="none" strike="noStrike" cap="none">
                          <a:solidFill>
                            <a:schemeClr val="lt1"/>
                          </a:solidFill>
                        </a:rPr>
                        <a:t>Hållbar verksamhet</a:t>
                      </a:r>
                      <a:endParaRPr sz="1300"/>
                    </a:p>
                  </a:txBody>
                  <a:tcPr marL="91450" marR="91450" marT="45725" marB="45725">
                    <a:solidFill>
                      <a:srgbClr val="EF8600">
                        <a:alpha val="84705"/>
                      </a:srgbClr>
                    </a:solidFill>
                  </a:tcPr>
                </a:tc>
                <a:tc>
                  <a:txBody>
                    <a:bodyPr/>
                    <a:lstStyle/>
                    <a:p>
                      <a:pPr marL="0" marR="0" lvl="0" indent="0" algn="l" rtl="0">
                        <a:lnSpc>
                          <a:spcPct val="100000"/>
                        </a:lnSpc>
                        <a:spcBef>
                          <a:spcPts val="0"/>
                        </a:spcBef>
                        <a:spcAft>
                          <a:spcPts val="0"/>
                        </a:spcAft>
                        <a:buNone/>
                      </a:pPr>
                      <a:r>
                        <a:rPr lang="it" sz="1300" u="none" strike="noStrike" cap="none">
                          <a:solidFill>
                            <a:schemeClr val="lt1"/>
                          </a:solidFill>
                        </a:rPr>
                        <a:t>Traditionell verksamhet</a:t>
                      </a:r>
                      <a:endParaRPr sz="1300"/>
                    </a:p>
                  </a:txBody>
                  <a:tcPr marL="91450" marR="91450" marT="45725" marB="45725">
                    <a:solidFill>
                      <a:srgbClr val="EF8600">
                        <a:alpha val="84705"/>
                      </a:srgbClr>
                    </a:solidFill>
                  </a:tcPr>
                </a:tc>
                <a:extLst>
                  <a:ext uri="{0D108BD9-81ED-4DB2-BD59-A6C34878D82A}">
                    <a16:rowId xmlns:a16="http://schemas.microsoft.com/office/drawing/2014/main" val="10000"/>
                  </a:ext>
                </a:extLst>
              </a:tr>
              <a:tr h="377425">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Påverkan på miljön</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extLst>
                  <a:ext uri="{0D108BD9-81ED-4DB2-BD59-A6C34878D82A}">
                    <a16:rowId xmlns:a16="http://schemas.microsoft.com/office/drawing/2014/main" val="10001"/>
                  </a:ext>
                </a:extLst>
              </a:tr>
              <a:tr h="408400">
                <a:tc>
                  <a:txBody>
                    <a:bodyPr/>
                    <a:lstStyle/>
                    <a:p>
                      <a:pPr marL="0" marR="0" lvl="0" indent="0" algn="l" rtl="0">
                        <a:lnSpc>
                          <a:spcPct val="100000"/>
                        </a:lnSpc>
                        <a:spcBef>
                          <a:spcPts val="0"/>
                        </a:spcBef>
                        <a:spcAft>
                          <a:spcPts val="0"/>
                        </a:spcAft>
                        <a:buNone/>
                      </a:pPr>
                      <a:r>
                        <a:rPr lang="it" sz="1300" u="none" strike="noStrike" cap="none" dirty="0">
                          <a:solidFill>
                            <a:schemeClr val="lt1"/>
                          </a:solidFill>
                          <a:latin typeface="Calibri"/>
                          <a:ea typeface="Calibri"/>
                          <a:cs typeface="Calibri"/>
                          <a:sym typeface="Calibri"/>
                        </a:rPr>
                        <a:t>Kostnadsbesparingar</a:t>
                      </a:r>
                      <a:endParaRPr sz="1300" u="none" strike="noStrike" cap="none" dirty="0">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2"/>
                  </a:ext>
                </a:extLst>
              </a:tr>
              <a:tr h="396825">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Anseende och varumärkesimage</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extLst>
                  <a:ext uri="{0D108BD9-81ED-4DB2-BD59-A6C34878D82A}">
                    <a16:rowId xmlns:a16="http://schemas.microsoft.com/office/drawing/2014/main" val="10003"/>
                  </a:ext>
                </a:extLst>
              </a:tr>
              <a:tr h="413475">
                <a:tc>
                  <a:txBody>
                    <a:bodyPr/>
                    <a:lstStyle/>
                    <a:p>
                      <a:pPr marL="0" marR="0" lvl="0" indent="0" algn="l" rtl="0">
                        <a:lnSpc>
                          <a:spcPct val="100000"/>
                        </a:lnSpc>
                        <a:spcBef>
                          <a:spcPts val="0"/>
                        </a:spcBef>
                        <a:spcAft>
                          <a:spcPts val="0"/>
                        </a:spcAft>
                        <a:buNone/>
                      </a:pPr>
                      <a:r>
                        <a:rPr lang="it" sz="1300" u="none" strike="noStrike" cap="none" dirty="0">
                          <a:solidFill>
                            <a:schemeClr val="lt1"/>
                          </a:solidFill>
                          <a:latin typeface="Calibri"/>
                          <a:ea typeface="Calibri"/>
                          <a:cs typeface="Calibri"/>
                          <a:sym typeface="Calibri"/>
                        </a:rPr>
                        <a:t>Konkurrensfördelar</a:t>
                      </a:r>
                      <a:endParaRPr sz="1300" u="none" strike="noStrike" cap="none" dirty="0">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extLst>
                  <a:ext uri="{0D108BD9-81ED-4DB2-BD59-A6C34878D82A}">
                    <a16:rowId xmlns:a16="http://schemas.microsoft.com/office/drawing/2014/main" val="10004"/>
                  </a:ext>
                </a:extLst>
              </a:tr>
              <a:tr h="447475">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Medarbetarnas engagemang och produktivitet</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extLst>
                  <a:ext uri="{0D108BD9-81ED-4DB2-BD59-A6C34878D82A}">
                    <a16:rowId xmlns:a16="http://schemas.microsoft.com/office/drawing/2014/main" val="10005"/>
                  </a:ext>
                </a:extLst>
              </a:tr>
              <a:tr h="293775">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Innovation och anpassningsförmåga</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a:p>
                  </a:txBody>
                  <a:tcPr marL="91450" marR="91450" marT="45725" marB="45725"/>
                </a:tc>
                <a:extLst>
                  <a:ext uri="{0D108BD9-81ED-4DB2-BD59-A6C34878D82A}">
                    <a16:rowId xmlns:a16="http://schemas.microsoft.com/office/drawing/2014/main" val="10006"/>
                  </a:ext>
                </a:extLst>
              </a:tr>
              <a:tr h="293775">
                <a:tc>
                  <a:txBody>
                    <a:bodyPr/>
                    <a:lstStyle/>
                    <a:p>
                      <a:pPr marL="0" marR="0" lvl="0" indent="0" algn="l" rtl="0">
                        <a:lnSpc>
                          <a:spcPct val="100000"/>
                        </a:lnSpc>
                        <a:spcBef>
                          <a:spcPts val="0"/>
                        </a:spcBef>
                        <a:spcAft>
                          <a:spcPts val="0"/>
                        </a:spcAft>
                        <a:buNone/>
                      </a:pPr>
                      <a:r>
                        <a:rPr lang="it" sz="1300" u="none" strike="noStrike" cap="none">
                          <a:solidFill>
                            <a:schemeClr val="lt1"/>
                          </a:solidFill>
                          <a:latin typeface="Calibri"/>
                          <a:ea typeface="Calibri"/>
                          <a:cs typeface="Calibri"/>
                          <a:sym typeface="Calibri"/>
                        </a:rPr>
                        <a:t>Engagemang från intressenter</a:t>
                      </a:r>
                      <a:endParaRPr sz="1300"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300" u="none" strike="noStrike" cap="none" dirty="0"/>
                    </a:p>
                  </a:txBody>
                  <a:tcPr marL="91450" marR="91450" marT="45725" marB="45725"/>
                </a:tc>
                <a:tc>
                  <a:txBody>
                    <a:bodyPr/>
                    <a:lstStyle/>
                    <a:p>
                      <a:pPr marL="0" marR="0" lvl="0" indent="0" algn="l" rtl="0">
                        <a:lnSpc>
                          <a:spcPct val="100000"/>
                        </a:lnSpc>
                        <a:spcBef>
                          <a:spcPts val="0"/>
                        </a:spcBef>
                        <a:spcAft>
                          <a:spcPts val="0"/>
                        </a:spcAft>
                        <a:buNone/>
                      </a:pPr>
                      <a:endParaRPr sz="1300" u="none" strike="noStrike" cap="none" dirty="0"/>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123"/>
        <p:cNvGrpSpPr/>
        <p:nvPr/>
      </p:nvGrpSpPr>
      <p:grpSpPr>
        <a:xfrm>
          <a:off x="0" y="0"/>
          <a:ext cx="0" cy="0"/>
          <a:chOff x="0" y="0"/>
          <a:chExt cx="0" cy="0"/>
        </a:xfrm>
      </p:grpSpPr>
      <p:sp>
        <p:nvSpPr>
          <p:cNvPr id="1124" name="Google Shape;1124;p114"/>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125" name="Google Shape;1125;p11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26" name="Google Shape;1126;p11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27" name="Google Shape;1127;p114"/>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Arbetsblad: </a:t>
            </a:r>
            <a:r>
              <a:rPr lang="it" sz="1800" b="0">
                <a:solidFill>
                  <a:srgbClr val="777777"/>
                </a:solidFill>
              </a:rPr>
              <a:t>Canvas / Hållbar Affärsmodell</a:t>
            </a:r>
            <a:endParaRPr sz="1800" b="0">
              <a:solidFill>
                <a:srgbClr val="777777"/>
              </a:solidFill>
            </a:endParaRPr>
          </a:p>
        </p:txBody>
      </p:sp>
      <p:sp>
        <p:nvSpPr>
          <p:cNvPr id="1128" name="Google Shape;1128;p114"/>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29" name="Google Shape;1129;p11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55</a:t>
            </a:fld>
            <a:endParaRPr/>
          </a:p>
        </p:txBody>
      </p:sp>
      <p:sp>
        <p:nvSpPr>
          <p:cNvPr id="1130" name="Google Shape;1130;p114"/>
          <p:cNvSpPr/>
          <p:nvPr/>
        </p:nvSpPr>
        <p:spPr>
          <a:xfrm>
            <a:off x="2" y="4244637"/>
            <a:ext cx="9144000" cy="898865"/>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31" name="Google Shape;1131;p114"/>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W.23</a:t>
            </a:r>
            <a:endParaRPr sz="1401" b="0" i="0" u="none" strike="noStrike" cap="none">
              <a:solidFill>
                <a:srgbClr val="000000"/>
              </a:solidFill>
              <a:latin typeface="Arial"/>
              <a:ea typeface="Arial"/>
              <a:cs typeface="Arial"/>
              <a:sym typeface="Arial"/>
            </a:endParaRPr>
          </a:p>
        </p:txBody>
      </p:sp>
      <p:grpSp>
        <p:nvGrpSpPr>
          <p:cNvPr id="1132" name="Google Shape;1132;p114"/>
          <p:cNvGrpSpPr/>
          <p:nvPr/>
        </p:nvGrpSpPr>
        <p:grpSpPr>
          <a:xfrm>
            <a:off x="318020" y="253388"/>
            <a:ext cx="692809" cy="808420"/>
            <a:chOff x="2307546" y="2307551"/>
            <a:chExt cx="929291" cy="1082976"/>
          </a:xfrm>
        </p:grpSpPr>
        <p:grpSp>
          <p:nvGrpSpPr>
            <p:cNvPr id="1133" name="Google Shape;1133;p114"/>
            <p:cNvGrpSpPr/>
            <p:nvPr/>
          </p:nvGrpSpPr>
          <p:grpSpPr>
            <a:xfrm>
              <a:off x="2536980" y="2723928"/>
              <a:ext cx="470423" cy="276595"/>
              <a:chOff x="2536980" y="2723928"/>
              <a:chExt cx="470423" cy="276595"/>
            </a:xfrm>
          </p:grpSpPr>
          <p:sp>
            <p:nvSpPr>
              <p:cNvPr id="1134" name="Google Shape;1134;p114"/>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35" name="Google Shape;1135;p114"/>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36" name="Google Shape;1136;p114"/>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37" name="Google Shape;1137;p114"/>
            <p:cNvGrpSpPr/>
            <p:nvPr/>
          </p:nvGrpSpPr>
          <p:grpSpPr>
            <a:xfrm>
              <a:off x="2307546" y="2307551"/>
              <a:ext cx="929291" cy="1082976"/>
              <a:chOff x="2307546" y="2307551"/>
              <a:chExt cx="929291" cy="1082976"/>
            </a:xfrm>
          </p:grpSpPr>
          <p:sp>
            <p:nvSpPr>
              <p:cNvPr id="1138" name="Google Shape;1138;p114"/>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39" name="Google Shape;1139;p114"/>
              <p:cNvGrpSpPr/>
              <p:nvPr/>
            </p:nvGrpSpPr>
            <p:grpSpPr>
              <a:xfrm>
                <a:off x="2362016" y="2746017"/>
                <a:ext cx="820351" cy="644510"/>
                <a:chOff x="2362016" y="2746017"/>
                <a:chExt cx="820351" cy="644510"/>
              </a:xfrm>
            </p:grpSpPr>
            <p:grpSp>
              <p:nvGrpSpPr>
                <p:cNvPr id="1140" name="Google Shape;1140;p114"/>
                <p:cNvGrpSpPr/>
                <p:nvPr/>
              </p:nvGrpSpPr>
              <p:grpSpPr>
                <a:xfrm>
                  <a:off x="2810981" y="2747665"/>
                  <a:ext cx="371386" cy="642862"/>
                  <a:chOff x="2810981" y="2747665"/>
                  <a:chExt cx="371386" cy="642862"/>
                </a:xfrm>
              </p:grpSpPr>
              <p:sp>
                <p:nvSpPr>
                  <p:cNvPr id="1141" name="Google Shape;1141;p114"/>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2" name="Google Shape;1142;p114"/>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3" name="Google Shape;1143;p114"/>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44" name="Google Shape;1144;p114"/>
                <p:cNvGrpSpPr/>
                <p:nvPr/>
              </p:nvGrpSpPr>
              <p:grpSpPr>
                <a:xfrm>
                  <a:off x="2362016" y="2746017"/>
                  <a:ext cx="369735" cy="644510"/>
                  <a:chOff x="2362016" y="2746017"/>
                  <a:chExt cx="369735" cy="644510"/>
                </a:xfrm>
              </p:grpSpPr>
              <p:sp>
                <p:nvSpPr>
                  <p:cNvPr id="1145" name="Google Shape;1145;p114"/>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6" name="Google Shape;1146;p114"/>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7" name="Google Shape;1147;p114"/>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pic>
        <p:nvPicPr>
          <p:cNvPr id="1148" name="Google Shape;1148;p114"/>
          <p:cNvPicPr preferRelativeResize="0"/>
          <p:nvPr/>
        </p:nvPicPr>
        <p:blipFill rotWithShape="1">
          <a:blip r:embed="rId3">
            <a:alphaModFix/>
          </a:blip>
          <a:srcRect/>
          <a:stretch/>
        </p:blipFill>
        <p:spPr>
          <a:xfrm>
            <a:off x="1674299" y="794161"/>
            <a:ext cx="5874220" cy="3349578"/>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152"/>
        <p:cNvGrpSpPr/>
        <p:nvPr/>
      </p:nvGrpSpPr>
      <p:grpSpPr>
        <a:xfrm>
          <a:off x="0" y="0"/>
          <a:ext cx="0" cy="0"/>
          <a:chOff x="0" y="0"/>
          <a:chExt cx="0" cy="0"/>
        </a:xfrm>
      </p:grpSpPr>
      <p:sp>
        <p:nvSpPr>
          <p:cNvPr id="1153" name="Google Shape;1153;p115"/>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154" name="Google Shape;1154;p11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5" name="Google Shape;1155;p11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6" name="Google Shape;1156;p115"/>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Arbetsblad: </a:t>
            </a:r>
            <a:r>
              <a:rPr lang="it" sz="1800" b="0">
                <a:solidFill>
                  <a:srgbClr val="777777"/>
                </a:solidFill>
              </a:rPr>
              <a:t>Canvas Affärsmodell för Sociala Företag</a:t>
            </a:r>
            <a:endParaRPr sz="1800" b="0">
              <a:solidFill>
                <a:srgbClr val="777777"/>
              </a:solidFill>
            </a:endParaRPr>
          </a:p>
        </p:txBody>
      </p:sp>
      <p:sp>
        <p:nvSpPr>
          <p:cNvPr id="1157" name="Google Shape;1157;p115"/>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8" name="Google Shape;1158;p11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56</a:t>
            </a:fld>
            <a:endParaRPr/>
          </a:p>
        </p:txBody>
      </p:sp>
      <p:sp>
        <p:nvSpPr>
          <p:cNvPr id="1159" name="Google Shape;1159;p115"/>
          <p:cNvSpPr/>
          <p:nvPr/>
        </p:nvSpPr>
        <p:spPr>
          <a:xfrm>
            <a:off x="2" y="4244915"/>
            <a:ext cx="9144000" cy="898588"/>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60" name="Google Shape;1160;p115"/>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W.24</a:t>
            </a:r>
            <a:endParaRPr sz="1401" b="0" i="0" u="none" strike="noStrike" cap="none">
              <a:solidFill>
                <a:srgbClr val="000000"/>
              </a:solidFill>
              <a:latin typeface="Arial"/>
              <a:ea typeface="Arial"/>
              <a:cs typeface="Arial"/>
              <a:sym typeface="Arial"/>
            </a:endParaRPr>
          </a:p>
        </p:txBody>
      </p:sp>
      <p:grpSp>
        <p:nvGrpSpPr>
          <p:cNvPr id="1161" name="Google Shape;1161;p115"/>
          <p:cNvGrpSpPr/>
          <p:nvPr/>
        </p:nvGrpSpPr>
        <p:grpSpPr>
          <a:xfrm>
            <a:off x="318020" y="253388"/>
            <a:ext cx="692809" cy="808420"/>
            <a:chOff x="2307546" y="2307551"/>
            <a:chExt cx="929291" cy="1082976"/>
          </a:xfrm>
        </p:grpSpPr>
        <p:grpSp>
          <p:nvGrpSpPr>
            <p:cNvPr id="1162" name="Google Shape;1162;p115"/>
            <p:cNvGrpSpPr/>
            <p:nvPr/>
          </p:nvGrpSpPr>
          <p:grpSpPr>
            <a:xfrm>
              <a:off x="2536980" y="2723928"/>
              <a:ext cx="470423" cy="276595"/>
              <a:chOff x="2536980" y="2723928"/>
              <a:chExt cx="470423" cy="276595"/>
            </a:xfrm>
          </p:grpSpPr>
          <p:sp>
            <p:nvSpPr>
              <p:cNvPr id="1163" name="Google Shape;1163;p115"/>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64" name="Google Shape;1164;p115"/>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65" name="Google Shape;1165;p115"/>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66" name="Google Shape;1166;p115"/>
            <p:cNvGrpSpPr/>
            <p:nvPr/>
          </p:nvGrpSpPr>
          <p:grpSpPr>
            <a:xfrm>
              <a:off x="2307546" y="2307551"/>
              <a:ext cx="929291" cy="1082976"/>
              <a:chOff x="2307546" y="2307551"/>
              <a:chExt cx="929291" cy="1082976"/>
            </a:xfrm>
          </p:grpSpPr>
          <p:sp>
            <p:nvSpPr>
              <p:cNvPr id="1167" name="Google Shape;1167;p115"/>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68" name="Google Shape;1168;p115"/>
              <p:cNvGrpSpPr/>
              <p:nvPr/>
            </p:nvGrpSpPr>
            <p:grpSpPr>
              <a:xfrm>
                <a:off x="2362016" y="2746017"/>
                <a:ext cx="820351" cy="644510"/>
                <a:chOff x="2362016" y="2746017"/>
                <a:chExt cx="820351" cy="644510"/>
              </a:xfrm>
            </p:grpSpPr>
            <p:grpSp>
              <p:nvGrpSpPr>
                <p:cNvPr id="1169" name="Google Shape;1169;p115"/>
                <p:cNvGrpSpPr/>
                <p:nvPr/>
              </p:nvGrpSpPr>
              <p:grpSpPr>
                <a:xfrm>
                  <a:off x="2810981" y="2747665"/>
                  <a:ext cx="371386" cy="642862"/>
                  <a:chOff x="2810981" y="2747665"/>
                  <a:chExt cx="371386" cy="642862"/>
                </a:xfrm>
              </p:grpSpPr>
              <p:sp>
                <p:nvSpPr>
                  <p:cNvPr id="1170" name="Google Shape;1170;p115"/>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1" name="Google Shape;1171;p115"/>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2" name="Google Shape;1172;p115"/>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73" name="Google Shape;1173;p115"/>
                <p:cNvGrpSpPr/>
                <p:nvPr/>
              </p:nvGrpSpPr>
              <p:grpSpPr>
                <a:xfrm>
                  <a:off x="2362016" y="2746017"/>
                  <a:ext cx="369735" cy="644510"/>
                  <a:chOff x="2362016" y="2746017"/>
                  <a:chExt cx="369735" cy="644510"/>
                </a:xfrm>
              </p:grpSpPr>
              <p:sp>
                <p:nvSpPr>
                  <p:cNvPr id="1174" name="Google Shape;1174;p115"/>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5" name="Google Shape;1175;p115"/>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6" name="Google Shape;1176;p115"/>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pic>
        <p:nvPicPr>
          <p:cNvPr id="1177" name="Google Shape;1177;p115"/>
          <p:cNvPicPr preferRelativeResize="0"/>
          <p:nvPr/>
        </p:nvPicPr>
        <p:blipFill rotWithShape="1">
          <a:blip r:embed="rId3">
            <a:alphaModFix/>
          </a:blip>
          <a:srcRect/>
          <a:stretch/>
        </p:blipFill>
        <p:spPr>
          <a:xfrm>
            <a:off x="1050570" y="898585"/>
            <a:ext cx="6851226" cy="3255058"/>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181"/>
        <p:cNvGrpSpPr/>
        <p:nvPr/>
      </p:nvGrpSpPr>
      <p:grpSpPr>
        <a:xfrm>
          <a:off x="0" y="0"/>
          <a:ext cx="0" cy="0"/>
          <a:chOff x="0" y="0"/>
          <a:chExt cx="0" cy="0"/>
        </a:xfrm>
      </p:grpSpPr>
      <p:sp>
        <p:nvSpPr>
          <p:cNvPr id="1182" name="Google Shape;1182;p116"/>
          <p:cNvSpPr txBox="1"/>
          <p:nvPr/>
        </p:nvSpPr>
        <p:spPr>
          <a:xfrm>
            <a:off x="2422140" y="371636"/>
            <a:ext cx="6301715" cy="313415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2000" b="1" i="0" u="none" strike="noStrike" cap="none">
                <a:solidFill>
                  <a:schemeClr val="accent4"/>
                </a:solidFill>
                <a:latin typeface="Calibri"/>
                <a:ea typeface="Calibri"/>
                <a:cs typeface="Calibri"/>
                <a:sym typeface="Calibri"/>
              </a:rPr>
              <a:t>Välbefinnande</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Fältspecifika färdigheter och kompetenser: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Mindfulness &amp; meditationstekniker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Hälsa och näring</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Regler och standarder för hälsoturism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Spa &amp; Holistic Therapy Management</a:t>
            </a:r>
            <a:endParaRPr/>
          </a:p>
          <a:p>
            <a:pPr marL="285750" marR="0" lvl="0" indent="-196850" algn="l" rtl="0">
              <a:lnSpc>
                <a:spcPct val="100000"/>
              </a:lnSpc>
              <a:spcBef>
                <a:spcPts val="0"/>
              </a:spcBef>
              <a:spcAft>
                <a:spcPts val="0"/>
              </a:spcAft>
              <a:buClr>
                <a:srgbClr val="97C679"/>
              </a:buClr>
              <a:buSzPts val="1400"/>
              <a:buFont typeface="Courier New"/>
              <a:buNone/>
            </a:pPr>
            <a:endParaRPr sz="12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Nya trender inom kulinarisk 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Personliga wellness-retreater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Integrativ hälsa och alternativ medicin</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Ekologisk välbefinnande och hållbart resande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Turism för mental hälsa och digital detox</a:t>
            </a:r>
            <a:endParaRPr/>
          </a:p>
        </p:txBody>
      </p:sp>
      <p:pic>
        <p:nvPicPr>
          <p:cNvPr id="1183" name="Google Shape;1183;p116"/>
          <p:cNvPicPr preferRelativeResize="0"/>
          <p:nvPr/>
        </p:nvPicPr>
        <p:blipFill rotWithShape="1">
          <a:blip r:embed="rId3">
            <a:alphaModFix amt="70000"/>
          </a:blip>
          <a:srcRect/>
          <a:stretch/>
        </p:blipFill>
        <p:spPr>
          <a:xfrm flipH="1">
            <a:off x="6728780" y="2854062"/>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184" name="Google Shape;1184;p11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57</a:t>
            </a:fld>
            <a:endParaRPr/>
          </a:p>
        </p:txBody>
      </p:sp>
      <p:sp>
        <p:nvSpPr>
          <p:cNvPr id="1185" name="Google Shape;1185;p116"/>
          <p:cNvSpPr txBox="1"/>
          <p:nvPr/>
        </p:nvSpPr>
        <p:spPr>
          <a:xfrm>
            <a:off x="2422140" y="3644367"/>
            <a:ext cx="3941900" cy="769441"/>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Fallstudier:</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Montrieux le Hameau</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QG Marseille</a:t>
            </a:r>
            <a:endParaRPr sz="1400" b="0" i="0" u="none" strike="noStrike" cap="none">
              <a:solidFill>
                <a:srgbClr val="6D6E71"/>
              </a:solidFill>
              <a:latin typeface="Calibri"/>
              <a:ea typeface="Calibri"/>
              <a:cs typeface="Calibri"/>
              <a:sym typeface="Calibri"/>
            </a:endParaRPr>
          </a:p>
        </p:txBody>
      </p:sp>
      <p:sp>
        <p:nvSpPr>
          <p:cNvPr id="1186" name="Google Shape;1186;p116"/>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87" name="Google Shape;1187;p116"/>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Tematiska områden</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Fallstudier</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188" name="Google Shape;1188;p116"/>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189" name="Google Shape;1189;p116"/>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193"/>
        <p:cNvGrpSpPr/>
        <p:nvPr/>
      </p:nvGrpSpPr>
      <p:grpSpPr>
        <a:xfrm>
          <a:off x="0" y="0"/>
          <a:ext cx="0" cy="0"/>
          <a:chOff x="0" y="0"/>
          <a:chExt cx="0" cy="0"/>
        </a:xfrm>
      </p:grpSpPr>
      <p:sp>
        <p:nvSpPr>
          <p:cNvPr id="1194" name="Google Shape;1194;p117"/>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95" name="Google Shape;1195;p117"/>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96" name="Google Shape;1196;p117"/>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Gå igenom våra fallstudier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Jämför och diskutera med din bordsgranne/motsvarande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Leta efter ett liknande exempel i ditt område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Dela med dig av dina reflektioner till gruppen</a:t>
            </a:r>
            <a:endParaRPr dirty="0"/>
          </a:p>
        </p:txBody>
      </p:sp>
      <p:sp>
        <p:nvSpPr>
          <p:cNvPr id="1197" name="Google Shape;1197;p117"/>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Övning: </a:t>
            </a:r>
            <a:r>
              <a:rPr lang="it" sz="1600" b="0">
                <a:solidFill>
                  <a:srgbClr val="777777"/>
                </a:solidFill>
              </a:rPr>
              <a:t>Reflektera och diskutera </a:t>
            </a:r>
            <a:endParaRPr/>
          </a:p>
        </p:txBody>
      </p:sp>
      <p:sp>
        <p:nvSpPr>
          <p:cNvPr id="1198" name="Google Shape;1198;p117"/>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199" name="Google Shape;1199;p117"/>
          <p:cNvGrpSpPr/>
          <p:nvPr/>
        </p:nvGrpSpPr>
        <p:grpSpPr>
          <a:xfrm>
            <a:off x="318019" y="253387"/>
            <a:ext cx="692809" cy="808420"/>
            <a:chOff x="2307546" y="2307551"/>
            <a:chExt cx="929291" cy="1082976"/>
          </a:xfrm>
        </p:grpSpPr>
        <p:grpSp>
          <p:nvGrpSpPr>
            <p:cNvPr id="1200" name="Google Shape;1200;p117"/>
            <p:cNvGrpSpPr/>
            <p:nvPr/>
          </p:nvGrpSpPr>
          <p:grpSpPr>
            <a:xfrm>
              <a:off x="2536980" y="2723928"/>
              <a:ext cx="470423" cy="276595"/>
              <a:chOff x="2536980" y="2723928"/>
              <a:chExt cx="470423" cy="276595"/>
            </a:xfrm>
          </p:grpSpPr>
          <p:sp>
            <p:nvSpPr>
              <p:cNvPr id="1201" name="Google Shape;1201;p117"/>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02" name="Google Shape;1202;p117"/>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203" name="Google Shape;1203;p117"/>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04" name="Google Shape;1204;p117"/>
            <p:cNvGrpSpPr/>
            <p:nvPr/>
          </p:nvGrpSpPr>
          <p:grpSpPr>
            <a:xfrm>
              <a:off x="2307546" y="2307551"/>
              <a:ext cx="929291" cy="1082976"/>
              <a:chOff x="2307546" y="2307551"/>
              <a:chExt cx="929291" cy="1082976"/>
            </a:xfrm>
          </p:grpSpPr>
          <p:sp>
            <p:nvSpPr>
              <p:cNvPr id="1205" name="Google Shape;1205;p117"/>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06" name="Google Shape;1206;p117"/>
              <p:cNvGrpSpPr/>
              <p:nvPr/>
            </p:nvGrpSpPr>
            <p:grpSpPr>
              <a:xfrm>
                <a:off x="2362016" y="2746017"/>
                <a:ext cx="820351" cy="644510"/>
                <a:chOff x="2362016" y="2746017"/>
                <a:chExt cx="820351" cy="644510"/>
              </a:xfrm>
            </p:grpSpPr>
            <p:grpSp>
              <p:nvGrpSpPr>
                <p:cNvPr id="1207" name="Google Shape;1207;p117"/>
                <p:cNvGrpSpPr/>
                <p:nvPr/>
              </p:nvGrpSpPr>
              <p:grpSpPr>
                <a:xfrm>
                  <a:off x="2810981" y="2747665"/>
                  <a:ext cx="371386" cy="642862"/>
                  <a:chOff x="2810981" y="2747665"/>
                  <a:chExt cx="371386" cy="642862"/>
                </a:xfrm>
              </p:grpSpPr>
              <p:sp>
                <p:nvSpPr>
                  <p:cNvPr id="1208" name="Google Shape;1208;p117"/>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09" name="Google Shape;1209;p117"/>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0" name="Google Shape;1210;p117"/>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211" name="Google Shape;1211;p117"/>
                <p:cNvGrpSpPr/>
                <p:nvPr/>
              </p:nvGrpSpPr>
              <p:grpSpPr>
                <a:xfrm>
                  <a:off x="2362016" y="2746017"/>
                  <a:ext cx="369735" cy="644510"/>
                  <a:chOff x="2362016" y="2746017"/>
                  <a:chExt cx="369735" cy="644510"/>
                </a:xfrm>
              </p:grpSpPr>
              <p:sp>
                <p:nvSpPr>
                  <p:cNvPr id="1212" name="Google Shape;1212;p117"/>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3" name="Google Shape;1213;p117"/>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4" name="Google Shape;1214;p117"/>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215" name="Google Shape;1215;p117"/>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E.22</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219"/>
        <p:cNvGrpSpPr/>
        <p:nvPr/>
      </p:nvGrpSpPr>
      <p:grpSpPr>
        <a:xfrm>
          <a:off x="0" y="0"/>
          <a:ext cx="0" cy="0"/>
          <a:chOff x="0" y="0"/>
          <a:chExt cx="0" cy="0"/>
        </a:xfrm>
      </p:grpSpPr>
      <p:sp>
        <p:nvSpPr>
          <p:cNvPr id="1220" name="Google Shape;1220;p118"/>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1" name="Google Shape;1221;p118"/>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2" name="Google Shape;1222;p118"/>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1223" name="Google Shape;1223;p118"/>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1224" name="Google Shape;1224;p118"/>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5" name="Google Shape;1225;p11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59</a:t>
            </a:fld>
            <a:endParaRPr/>
          </a:p>
        </p:txBody>
      </p:sp>
      <p:sp>
        <p:nvSpPr>
          <p:cNvPr id="1226" name="Google Shape;1226;p118"/>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227" name="Google Shape;1227;p118"/>
          <p:cNvGrpSpPr/>
          <p:nvPr/>
        </p:nvGrpSpPr>
        <p:grpSpPr>
          <a:xfrm>
            <a:off x="383892" y="298768"/>
            <a:ext cx="794914" cy="804197"/>
            <a:chOff x="2932901" y="1728093"/>
            <a:chExt cx="1458439" cy="1475473"/>
          </a:xfrm>
        </p:grpSpPr>
        <p:sp>
          <p:nvSpPr>
            <p:cNvPr id="1228" name="Google Shape;1228;p118"/>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29" name="Google Shape;1229;p118"/>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0" name="Google Shape;1230;p118"/>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1" name="Google Shape;1231;p118"/>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2" name="Google Shape;1232;p118"/>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3" name="Google Shape;1233;p118"/>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4" name="Google Shape;1234;p118"/>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5" name="Google Shape;1235;p118"/>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6" name="Google Shape;1236;p118"/>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7" name="Google Shape;1237;p118"/>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8" name="Google Shape;1238;p118"/>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9" name="Google Shape;1239;p118"/>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0" name="Google Shape;1240;p118"/>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1" name="Google Shape;1241;p118"/>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2" name="Google Shape;1242;p118"/>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3" name="Google Shape;1243;p118"/>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4" name="Google Shape;1244;p118"/>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5" name="Google Shape;1245;p118"/>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6" name="Google Shape;1246;p118"/>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7" name="Google Shape;1247;p118"/>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8" name="Google Shape;1248;p118"/>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9" name="Google Shape;1249;p118"/>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0" name="Google Shape;1250;p118"/>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1" name="Google Shape;1251;p118"/>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2" name="Google Shape;1252;p118"/>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3" name="Google Shape;1253;p118"/>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4" name="Google Shape;1254;p118"/>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26" name="Google Shape;326;p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Permakultur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cxnSp>
        <p:nvCxnSpPr>
          <p:cNvPr id="327" name="Google Shape;327;p8"/>
          <p:cNvCxnSpPr/>
          <p:nvPr/>
        </p:nvCxnSpPr>
        <p:spPr>
          <a:xfrm>
            <a:off x="251523" y="1396392"/>
            <a:ext cx="2709748" cy="0"/>
          </a:xfrm>
          <a:prstGeom prst="straightConnector1">
            <a:avLst/>
          </a:prstGeom>
          <a:noFill/>
          <a:ln w="19050" cap="flat" cmpd="sng">
            <a:solidFill>
              <a:schemeClr val="lt1"/>
            </a:solidFill>
            <a:prstDash val="solid"/>
            <a:round/>
            <a:headEnd type="none" w="sm" len="sm"/>
            <a:tailEnd type="none" w="sm" len="sm"/>
          </a:ln>
        </p:spPr>
      </p:cxnSp>
      <p:sp>
        <p:nvSpPr>
          <p:cNvPr id="328" name="Google Shape;328;p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29" name="Google Shape;329;p8"/>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30" name="Google Shape;330;p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a:t>
            </a:fld>
            <a:endParaRPr/>
          </a:p>
        </p:txBody>
      </p:sp>
      <p:sp>
        <p:nvSpPr>
          <p:cNvPr id="331" name="Google Shape;331;p8"/>
          <p:cNvSpPr txBox="1"/>
          <p:nvPr/>
        </p:nvSpPr>
        <p:spPr>
          <a:xfrm>
            <a:off x="2629917" y="439549"/>
            <a:ext cx="6039519" cy="1303654"/>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401" b="0" i="0" u="none" strike="noStrike" cap="none">
              <a:solidFill>
                <a:srgbClr val="777777"/>
              </a:solidFill>
              <a:highlight>
                <a:srgbClr val="FFFF00"/>
              </a:highlight>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Vi fokuserar särskilt på </a:t>
            </a:r>
            <a:r>
              <a:rPr lang="it" sz="1401" b="1" i="0" u="none" strike="noStrike" cap="none">
                <a:solidFill>
                  <a:srgbClr val="777777"/>
                </a:solidFill>
                <a:latin typeface="Calibri"/>
                <a:ea typeface="Calibri"/>
                <a:cs typeface="Calibri"/>
                <a:sym typeface="Calibri"/>
              </a:rPr>
              <a:t>permaenterprise, som </a:t>
            </a:r>
            <a:r>
              <a:rPr lang="it" sz="1401" b="0" i="0" u="none" strike="noStrike" cap="none">
                <a:solidFill>
                  <a:srgbClr val="777777"/>
                </a:solidFill>
                <a:latin typeface="Calibri"/>
                <a:ea typeface="Calibri"/>
                <a:cs typeface="Calibri"/>
                <a:sym typeface="Calibri"/>
              </a:rPr>
              <a:t>bygger på tre etiska principer: </a:t>
            </a:r>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ta hand om människor, vår planet och en rättvis fördelning.</a:t>
            </a:r>
            <a:endParaRPr sz="1401" b="0" i="0" u="none" strike="noStrike" cap="none">
              <a:solidFill>
                <a:schemeClr val="accent3"/>
              </a:solidFill>
              <a:latin typeface="Calibri"/>
              <a:ea typeface="Calibri"/>
              <a:cs typeface="Calibri"/>
              <a:sym typeface="Calibri"/>
            </a:endParaRPr>
          </a:p>
        </p:txBody>
      </p:sp>
      <p:sp>
        <p:nvSpPr>
          <p:cNvPr id="332" name="Google Shape;332;p8"/>
          <p:cNvSpPr txBox="1"/>
          <p:nvPr/>
        </p:nvSpPr>
        <p:spPr>
          <a:xfrm>
            <a:off x="2516131" y="3016592"/>
            <a:ext cx="5652300" cy="1139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Fokus/omfattning:</a:t>
            </a:r>
            <a:endParaRPr/>
          </a:p>
          <a:p>
            <a:pPr marL="285753" marR="0" lvl="0" indent="-285753" algn="l" rtl="0">
              <a:lnSpc>
                <a:spcPct val="100000"/>
              </a:lnSpc>
              <a:spcBef>
                <a:spcPts val="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Översikt över permakulturens etik och permaföretagande</a:t>
            </a:r>
            <a:endParaRPr sz="1400" b="0" i="0" u="none" strike="noStrike" cap="none">
              <a:solidFill>
                <a:srgbClr val="777777"/>
              </a:solidFill>
              <a:latin typeface="Calibri"/>
              <a:ea typeface="Calibri"/>
              <a:cs typeface="Calibri"/>
              <a:sym typeface="Calibri"/>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Förklaring av nio viktiga principer och deras relevans</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a:solidFill>
                  <a:srgbClr val="777777"/>
                </a:solidFill>
                <a:latin typeface="Calibri"/>
                <a:ea typeface="Calibri"/>
                <a:cs typeface="Calibri"/>
                <a:sym typeface="Calibri"/>
              </a:rPr>
              <a:t>Om att a</a:t>
            </a:r>
            <a:r>
              <a:rPr lang="it" sz="1400" b="0" i="0" u="none" strike="noStrike" cap="none">
                <a:solidFill>
                  <a:srgbClr val="777777"/>
                </a:solidFill>
                <a:latin typeface="Calibri"/>
                <a:ea typeface="Calibri"/>
                <a:cs typeface="Calibri"/>
                <a:sym typeface="Calibri"/>
              </a:rPr>
              <a:t>nvända permakulturetik i projektutveckling</a:t>
            </a:r>
            <a:endParaRPr/>
          </a:p>
        </p:txBody>
      </p:sp>
      <p:sp>
        <p:nvSpPr>
          <p:cNvPr id="333" name="Google Shape;333;p8"/>
          <p:cNvSpPr/>
          <p:nvPr/>
        </p:nvSpPr>
        <p:spPr>
          <a:xfrm>
            <a:off x="2629918" y="436710"/>
            <a:ext cx="6067714" cy="56499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5E908E"/>
                </a:solidFill>
                <a:latin typeface="Calibri"/>
                <a:ea typeface="Calibri"/>
                <a:cs typeface="Calibri"/>
                <a:sym typeface="Calibri"/>
              </a:rPr>
              <a:t>Permakultur står för ett holistiskt synsätt</a:t>
            </a:r>
            <a:r>
              <a:rPr lang="it" sz="1600" b="1">
                <a:solidFill>
                  <a:srgbClr val="5E908E"/>
                </a:solidFill>
                <a:latin typeface="Calibri"/>
                <a:ea typeface="Calibri"/>
                <a:cs typeface="Calibri"/>
                <a:sym typeface="Calibri"/>
              </a:rPr>
              <a:t> när man vill</a:t>
            </a:r>
            <a:r>
              <a:rPr lang="it" sz="1600" b="1" i="0" u="none" strike="noStrike" cap="none">
                <a:solidFill>
                  <a:srgbClr val="5E908E"/>
                </a:solidFill>
                <a:latin typeface="Calibri"/>
                <a:ea typeface="Calibri"/>
                <a:cs typeface="Calibri"/>
                <a:sym typeface="Calibri"/>
              </a:rPr>
              <a:t> utforma ekosystem som efterliknar naturens mönster och processer. </a:t>
            </a:r>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HUR?</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Permakulturprinciperna betonar harmoni med naturen, hållbarhet och respekt för ekosystemen, och vägleder oss mot byggprojekt som överensstämmer med dessa värderingar.</a:t>
            </a: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258"/>
        <p:cNvGrpSpPr/>
        <p:nvPr/>
      </p:nvGrpSpPr>
      <p:grpSpPr>
        <a:xfrm>
          <a:off x="0" y="0"/>
          <a:ext cx="0" cy="0"/>
          <a:chOff x="0" y="0"/>
          <a:chExt cx="0" cy="0"/>
        </a:xfrm>
      </p:grpSpPr>
      <p:sp>
        <p:nvSpPr>
          <p:cNvPr id="1259" name="Google Shape;1259;p119"/>
          <p:cNvSpPr txBox="1"/>
          <p:nvPr/>
        </p:nvSpPr>
        <p:spPr>
          <a:xfrm>
            <a:off x="2440103" y="629444"/>
            <a:ext cx="6301715" cy="321109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Digitalt &amp; kulturarv</a:t>
            </a:r>
            <a:endParaRPr/>
          </a:p>
          <a:p>
            <a:pPr marL="0" marR="0" lvl="0" indent="0" algn="l" rtl="0">
              <a:lnSpc>
                <a:spcPct val="100000"/>
              </a:lnSpc>
              <a:spcBef>
                <a:spcPts val="0"/>
              </a:spcBef>
              <a:spcAft>
                <a:spcPts val="0"/>
              </a:spcAft>
              <a:buNone/>
            </a:pPr>
            <a:endParaRPr sz="16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Fältspecifika färdigheter och kompetenser: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Lagar och etik för bevarande av kulturarv</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Digitala verktyg inom kulturarvsturism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Samhällsengagemang</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Upplevelsedesign och kuratering</a:t>
            </a:r>
            <a:endParaRPr/>
          </a:p>
          <a:p>
            <a:pPr marL="285750" marR="0" lvl="0" indent="-196850" algn="l" rtl="0">
              <a:lnSpc>
                <a:spcPct val="100000"/>
              </a:lnSpc>
              <a:spcBef>
                <a:spcPts val="0"/>
              </a:spcBef>
              <a:spcAft>
                <a:spcPts val="0"/>
              </a:spcAft>
              <a:buClr>
                <a:srgbClr val="97C679"/>
              </a:buClr>
              <a:buSzPts val="1400"/>
              <a:buFont typeface="Courier New"/>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Trender inom digital turism och kulturarvsturism: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Virtuella museivandringar och onlinearkiv</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Augmented Reality för tolkning på plats</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AI-drivna personaliserade upplevelser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Samhällsdrivet digitalt berättande</a:t>
            </a:r>
            <a:endParaRPr sz="1600" b="0" i="0" u="none" strike="noStrike" cap="none">
              <a:solidFill>
                <a:srgbClr val="6D6E71"/>
              </a:solidFill>
              <a:latin typeface="Calibri"/>
              <a:ea typeface="Calibri"/>
              <a:cs typeface="Calibri"/>
              <a:sym typeface="Calibri"/>
            </a:endParaRPr>
          </a:p>
        </p:txBody>
      </p:sp>
      <p:pic>
        <p:nvPicPr>
          <p:cNvPr id="1260" name="Google Shape;1260;p119"/>
          <p:cNvPicPr preferRelativeResize="0"/>
          <p:nvPr/>
        </p:nvPicPr>
        <p:blipFill rotWithShape="1">
          <a:blip r:embed="rId3">
            <a:alphaModFix amt="70000"/>
          </a:blip>
          <a:srcRect/>
          <a:stretch/>
        </p:blipFill>
        <p:spPr>
          <a:xfrm flipH="1">
            <a:off x="6781333" y="2787392"/>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261" name="Google Shape;1261;p11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60</a:t>
            </a:fld>
            <a:endParaRPr/>
          </a:p>
        </p:txBody>
      </p:sp>
      <p:sp>
        <p:nvSpPr>
          <p:cNvPr id="1262" name="Google Shape;1262;p119"/>
          <p:cNvSpPr txBox="1"/>
          <p:nvPr/>
        </p:nvSpPr>
        <p:spPr>
          <a:xfrm>
            <a:off x="2440103" y="4076269"/>
            <a:ext cx="3470367" cy="553998"/>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Fallstudier:</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MAU, ett urbant konstmuseum</a:t>
            </a:r>
            <a:endParaRPr sz="1400" b="0" i="0" u="none" strike="noStrike" cap="none">
              <a:solidFill>
                <a:srgbClr val="777777"/>
              </a:solidFill>
              <a:highlight>
                <a:srgbClr val="FFFF00"/>
              </a:highlight>
              <a:latin typeface="Calibri"/>
              <a:ea typeface="Calibri"/>
              <a:cs typeface="Calibri"/>
              <a:sym typeface="Calibri"/>
            </a:endParaRPr>
          </a:p>
        </p:txBody>
      </p:sp>
      <p:sp>
        <p:nvSpPr>
          <p:cNvPr id="1263" name="Google Shape;1263;p119"/>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64" name="Google Shape;1264;p119"/>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Tematiska områden</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Fallstudier</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265" name="Google Shape;1265;p119"/>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266" name="Google Shape;1266;p119"/>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270"/>
        <p:cNvGrpSpPr/>
        <p:nvPr/>
      </p:nvGrpSpPr>
      <p:grpSpPr>
        <a:xfrm>
          <a:off x="0" y="0"/>
          <a:ext cx="0" cy="0"/>
          <a:chOff x="0" y="0"/>
          <a:chExt cx="0" cy="0"/>
        </a:xfrm>
      </p:grpSpPr>
      <p:sp>
        <p:nvSpPr>
          <p:cNvPr id="1271" name="Google Shape;1271;p120"/>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72" name="Google Shape;1272;p120"/>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73" name="Google Shape;1273;p120"/>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Läs mer om fallstudien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Identifiera den framväxande trenden</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Leta efter ett exempel på digital &amp; kulturarv i ditt område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Dela med dig av dina resultat till gruppen</a:t>
            </a:r>
            <a:endParaRPr dirty="0"/>
          </a:p>
        </p:txBody>
      </p:sp>
      <p:sp>
        <p:nvSpPr>
          <p:cNvPr id="1274" name="Google Shape;1274;p120"/>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Övning: </a:t>
            </a:r>
            <a:r>
              <a:rPr lang="it" sz="1600" b="0">
                <a:solidFill>
                  <a:srgbClr val="777777"/>
                </a:solidFill>
              </a:rPr>
              <a:t>Reflektera och diskutera </a:t>
            </a:r>
            <a:endParaRPr/>
          </a:p>
        </p:txBody>
      </p:sp>
      <p:sp>
        <p:nvSpPr>
          <p:cNvPr id="1275" name="Google Shape;1275;p120"/>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276" name="Google Shape;1276;p120"/>
          <p:cNvGrpSpPr/>
          <p:nvPr/>
        </p:nvGrpSpPr>
        <p:grpSpPr>
          <a:xfrm>
            <a:off x="318019" y="253387"/>
            <a:ext cx="692809" cy="808420"/>
            <a:chOff x="2307546" y="2307551"/>
            <a:chExt cx="929291" cy="1082976"/>
          </a:xfrm>
        </p:grpSpPr>
        <p:grpSp>
          <p:nvGrpSpPr>
            <p:cNvPr id="1277" name="Google Shape;1277;p120"/>
            <p:cNvGrpSpPr/>
            <p:nvPr/>
          </p:nvGrpSpPr>
          <p:grpSpPr>
            <a:xfrm>
              <a:off x="2536980" y="2723928"/>
              <a:ext cx="470423" cy="276595"/>
              <a:chOff x="2536980" y="2723928"/>
              <a:chExt cx="470423" cy="276595"/>
            </a:xfrm>
          </p:grpSpPr>
          <p:sp>
            <p:nvSpPr>
              <p:cNvPr id="1278" name="Google Shape;1278;p120"/>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79" name="Google Shape;1279;p120"/>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280" name="Google Shape;1280;p120"/>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81" name="Google Shape;1281;p120"/>
            <p:cNvGrpSpPr/>
            <p:nvPr/>
          </p:nvGrpSpPr>
          <p:grpSpPr>
            <a:xfrm>
              <a:off x="2307546" y="2307551"/>
              <a:ext cx="929291" cy="1082976"/>
              <a:chOff x="2307546" y="2307551"/>
              <a:chExt cx="929291" cy="1082976"/>
            </a:xfrm>
          </p:grpSpPr>
          <p:sp>
            <p:nvSpPr>
              <p:cNvPr id="1282" name="Google Shape;1282;p120"/>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83" name="Google Shape;1283;p120"/>
              <p:cNvGrpSpPr/>
              <p:nvPr/>
            </p:nvGrpSpPr>
            <p:grpSpPr>
              <a:xfrm>
                <a:off x="2362016" y="2746017"/>
                <a:ext cx="820351" cy="644510"/>
                <a:chOff x="2362016" y="2746017"/>
                <a:chExt cx="820351" cy="644510"/>
              </a:xfrm>
            </p:grpSpPr>
            <p:grpSp>
              <p:nvGrpSpPr>
                <p:cNvPr id="1284" name="Google Shape;1284;p120"/>
                <p:cNvGrpSpPr/>
                <p:nvPr/>
              </p:nvGrpSpPr>
              <p:grpSpPr>
                <a:xfrm>
                  <a:off x="2810981" y="2747665"/>
                  <a:ext cx="371386" cy="642862"/>
                  <a:chOff x="2810981" y="2747665"/>
                  <a:chExt cx="371386" cy="642862"/>
                </a:xfrm>
              </p:grpSpPr>
              <p:sp>
                <p:nvSpPr>
                  <p:cNvPr id="1285" name="Google Shape;1285;p120"/>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86" name="Google Shape;1286;p120"/>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87" name="Google Shape;1287;p120"/>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288" name="Google Shape;1288;p120"/>
                <p:cNvGrpSpPr/>
                <p:nvPr/>
              </p:nvGrpSpPr>
              <p:grpSpPr>
                <a:xfrm>
                  <a:off x="2362016" y="2746017"/>
                  <a:ext cx="369735" cy="644510"/>
                  <a:chOff x="2362016" y="2746017"/>
                  <a:chExt cx="369735" cy="644510"/>
                </a:xfrm>
              </p:grpSpPr>
              <p:sp>
                <p:nvSpPr>
                  <p:cNvPr id="1289" name="Google Shape;1289;p120"/>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90" name="Google Shape;1290;p120"/>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91" name="Google Shape;1291;p120"/>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292" name="Google Shape;1292;p120"/>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E.23</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sp>
        <p:nvSpPr>
          <p:cNvPr id="1297" name="Google Shape;1297;p121"/>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98" name="Google Shape;1298;p121"/>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99" name="Google Shape;1299;p121"/>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1300" name="Google Shape;1300;p121"/>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1301" name="Google Shape;1301;p121"/>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02" name="Google Shape;1302;p12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62</a:t>
            </a:fld>
            <a:endParaRPr/>
          </a:p>
        </p:txBody>
      </p:sp>
      <p:sp>
        <p:nvSpPr>
          <p:cNvPr id="1303" name="Google Shape;1303;p121"/>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04" name="Google Shape;1304;p121"/>
          <p:cNvGrpSpPr/>
          <p:nvPr/>
        </p:nvGrpSpPr>
        <p:grpSpPr>
          <a:xfrm>
            <a:off x="383892" y="298768"/>
            <a:ext cx="794914" cy="804197"/>
            <a:chOff x="2932901" y="1728093"/>
            <a:chExt cx="1458439" cy="1475473"/>
          </a:xfrm>
        </p:grpSpPr>
        <p:sp>
          <p:nvSpPr>
            <p:cNvPr id="1305" name="Google Shape;1305;p121"/>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6" name="Google Shape;1306;p121"/>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7" name="Google Shape;1307;p121"/>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8" name="Google Shape;1308;p121"/>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9" name="Google Shape;1309;p121"/>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0" name="Google Shape;1310;p121"/>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1" name="Google Shape;1311;p121"/>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2" name="Google Shape;1312;p121"/>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3" name="Google Shape;1313;p121"/>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4" name="Google Shape;1314;p121"/>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5" name="Google Shape;1315;p121"/>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6" name="Google Shape;1316;p121"/>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7" name="Google Shape;1317;p121"/>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8" name="Google Shape;1318;p121"/>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9" name="Google Shape;1319;p121"/>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0" name="Google Shape;1320;p121"/>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1" name="Google Shape;1321;p121"/>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2" name="Google Shape;1322;p121"/>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3" name="Google Shape;1323;p121"/>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4" name="Google Shape;1324;p121"/>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5" name="Google Shape;1325;p121"/>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6" name="Google Shape;1326;p121"/>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7" name="Google Shape;1327;p121"/>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8" name="Google Shape;1328;p121"/>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9" name="Google Shape;1329;p121"/>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30" name="Google Shape;1330;p121"/>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31" name="Google Shape;1331;p121"/>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335"/>
        <p:cNvGrpSpPr/>
        <p:nvPr/>
      </p:nvGrpSpPr>
      <p:grpSpPr>
        <a:xfrm>
          <a:off x="0" y="0"/>
          <a:ext cx="0" cy="0"/>
          <a:chOff x="0" y="0"/>
          <a:chExt cx="0" cy="0"/>
        </a:xfrm>
      </p:grpSpPr>
      <p:sp>
        <p:nvSpPr>
          <p:cNvPr id="1336" name="Google Shape;1336;p122"/>
          <p:cNvSpPr txBox="1"/>
          <p:nvPr/>
        </p:nvSpPr>
        <p:spPr>
          <a:xfrm>
            <a:off x="2440103" y="526009"/>
            <a:ext cx="6301800" cy="36120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Livsmedelsbranschen</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Fältspecifika färdigheter och kompetenser: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Livsmedelssäkerhet och efterlevnad</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Lokala livsmedelsbestämmelser och certifieringar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Hospitality Management</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Matens kulturella betydelse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Supply Chain Management inom kulinarisk verksamhet</a:t>
            </a:r>
            <a:endParaRPr/>
          </a:p>
          <a:p>
            <a:pPr marL="285750" marR="0" lvl="0" indent="-196850" algn="l" rtl="0">
              <a:lnSpc>
                <a:spcPct val="100000"/>
              </a:lnSpc>
              <a:spcBef>
                <a:spcPts val="0"/>
              </a:spcBef>
              <a:spcAft>
                <a:spcPts val="0"/>
              </a:spcAft>
              <a:buClr>
                <a:srgbClr val="97C679"/>
              </a:buClr>
              <a:buSzPts val="1400"/>
              <a:buFont typeface="Courier New"/>
              <a:buNone/>
            </a:pPr>
            <a:endParaRPr sz="11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Nya trender inom kulinarisk 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Gård-till-bord-upplevelser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Gastronomisk turism Festivaler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Gatumat och autentiska lokala rätter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Hållbart &amp; växtbaserat kök</a:t>
            </a:r>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p:txBody>
      </p:sp>
      <p:pic>
        <p:nvPicPr>
          <p:cNvPr id="1337" name="Google Shape;1337;p122"/>
          <p:cNvPicPr preferRelativeResize="0"/>
          <p:nvPr/>
        </p:nvPicPr>
        <p:blipFill rotWithShape="1">
          <a:blip r:embed="rId3">
            <a:alphaModFix amt="70000"/>
          </a:blip>
          <a:srcRect/>
          <a:stretch/>
        </p:blipFill>
        <p:spPr>
          <a:xfrm flipH="1">
            <a:off x="6823374" y="275864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338" name="Google Shape;1338;p12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63</a:t>
            </a:fld>
            <a:endParaRPr/>
          </a:p>
        </p:txBody>
      </p:sp>
      <p:sp>
        <p:nvSpPr>
          <p:cNvPr id="1339" name="Google Shape;1339;p122"/>
          <p:cNvSpPr txBox="1"/>
          <p:nvPr/>
        </p:nvSpPr>
        <p:spPr>
          <a:xfrm>
            <a:off x="2440103" y="3582510"/>
            <a:ext cx="3391354" cy="1200329"/>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Fallstudier:</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BiaSol</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Min godhet mat</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Premium ostron</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Ballykilcavan gård och bryggeri</a:t>
            </a:r>
            <a:endParaRPr sz="1400" b="0" i="0" u="none" strike="noStrike" cap="none">
              <a:solidFill>
                <a:srgbClr val="777777"/>
              </a:solidFill>
              <a:highlight>
                <a:srgbClr val="FFFF00"/>
              </a:highlight>
              <a:latin typeface="Calibri"/>
              <a:ea typeface="Calibri"/>
              <a:cs typeface="Calibri"/>
              <a:sym typeface="Calibri"/>
            </a:endParaRPr>
          </a:p>
        </p:txBody>
      </p:sp>
      <p:sp>
        <p:nvSpPr>
          <p:cNvPr id="1340" name="Google Shape;1340;p122"/>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41" name="Google Shape;1341;p122"/>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Tematiska områden</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Fallstudier</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342" name="Google Shape;1342;p12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343" name="Google Shape;1343;p122"/>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347"/>
        <p:cNvGrpSpPr/>
        <p:nvPr/>
      </p:nvGrpSpPr>
      <p:grpSpPr>
        <a:xfrm>
          <a:off x="0" y="0"/>
          <a:ext cx="0" cy="0"/>
          <a:chOff x="0" y="0"/>
          <a:chExt cx="0" cy="0"/>
        </a:xfrm>
      </p:grpSpPr>
      <p:sp>
        <p:nvSpPr>
          <p:cNvPr id="1348" name="Google Shape;1348;p123"/>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49" name="Google Shape;1349;p123"/>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50" name="Google Shape;1350;p123"/>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Läs våra fallstudier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Jämför och diskutera med din granne/kollega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Identifiera deras gemensamma egenskaper</a:t>
            </a:r>
            <a:endParaRPr dirty="0"/>
          </a:p>
          <a:p>
            <a:pPr marL="2857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Leta efter ett liknande exempel i ditt område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Dela med dig av dina reflektioner till gruppen</a:t>
            </a:r>
            <a:endParaRPr dirty="0"/>
          </a:p>
        </p:txBody>
      </p:sp>
      <p:sp>
        <p:nvSpPr>
          <p:cNvPr id="1351" name="Google Shape;1351;p123"/>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Övning: </a:t>
            </a:r>
            <a:r>
              <a:rPr lang="it" sz="1600" b="0">
                <a:solidFill>
                  <a:srgbClr val="777777"/>
                </a:solidFill>
              </a:rPr>
              <a:t>Reflektera och diskutera </a:t>
            </a:r>
            <a:endParaRPr/>
          </a:p>
        </p:txBody>
      </p:sp>
      <p:sp>
        <p:nvSpPr>
          <p:cNvPr id="1352" name="Google Shape;1352;p123"/>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53" name="Google Shape;1353;p123"/>
          <p:cNvGrpSpPr/>
          <p:nvPr/>
        </p:nvGrpSpPr>
        <p:grpSpPr>
          <a:xfrm>
            <a:off x="318019" y="253387"/>
            <a:ext cx="692809" cy="808420"/>
            <a:chOff x="2307546" y="2307551"/>
            <a:chExt cx="929291" cy="1082976"/>
          </a:xfrm>
        </p:grpSpPr>
        <p:grpSp>
          <p:nvGrpSpPr>
            <p:cNvPr id="1354" name="Google Shape;1354;p123"/>
            <p:cNvGrpSpPr/>
            <p:nvPr/>
          </p:nvGrpSpPr>
          <p:grpSpPr>
            <a:xfrm>
              <a:off x="2536980" y="2723928"/>
              <a:ext cx="470423" cy="276595"/>
              <a:chOff x="2536980" y="2723928"/>
              <a:chExt cx="470423" cy="276595"/>
            </a:xfrm>
          </p:grpSpPr>
          <p:sp>
            <p:nvSpPr>
              <p:cNvPr id="1355" name="Google Shape;1355;p123"/>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56" name="Google Shape;1356;p123"/>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357" name="Google Shape;1357;p123"/>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358" name="Google Shape;1358;p123"/>
            <p:cNvGrpSpPr/>
            <p:nvPr/>
          </p:nvGrpSpPr>
          <p:grpSpPr>
            <a:xfrm>
              <a:off x="2307546" y="2307551"/>
              <a:ext cx="929291" cy="1082976"/>
              <a:chOff x="2307546" y="2307551"/>
              <a:chExt cx="929291" cy="1082976"/>
            </a:xfrm>
          </p:grpSpPr>
          <p:sp>
            <p:nvSpPr>
              <p:cNvPr id="1359" name="Google Shape;1359;p123"/>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360" name="Google Shape;1360;p123"/>
              <p:cNvGrpSpPr/>
              <p:nvPr/>
            </p:nvGrpSpPr>
            <p:grpSpPr>
              <a:xfrm>
                <a:off x="2362016" y="2746017"/>
                <a:ext cx="820351" cy="644510"/>
                <a:chOff x="2362016" y="2746017"/>
                <a:chExt cx="820351" cy="644510"/>
              </a:xfrm>
            </p:grpSpPr>
            <p:grpSp>
              <p:nvGrpSpPr>
                <p:cNvPr id="1361" name="Google Shape;1361;p123"/>
                <p:cNvGrpSpPr/>
                <p:nvPr/>
              </p:nvGrpSpPr>
              <p:grpSpPr>
                <a:xfrm>
                  <a:off x="2810981" y="2747665"/>
                  <a:ext cx="371386" cy="642862"/>
                  <a:chOff x="2810981" y="2747665"/>
                  <a:chExt cx="371386" cy="642862"/>
                </a:xfrm>
              </p:grpSpPr>
              <p:sp>
                <p:nvSpPr>
                  <p:cNvPr id="1362" name="Google Shape;1362;p123"/>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3" name="Google Shape;1363;p123"/>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4" name="Google Shape;1364;p123"/>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365" name="Google Shape;1365;p123"/>
                <p:cNvGrpSpPr/>
                <p:nvPr/>
              </p:nvGrpSpPr>
              <p:grpSpPr>
                <a:xfrm>
                  <a:off x="2362016" y="2746017"/>
                  <a:ext cx="369735" cy="644510"/>
                  <a:chOff x="2362016" y="2746017"/>
                  <a:chExt cx="369735" cy="644510"/>
                </a:xfrm>
              </p:grpSpPr>
              <p:sp>
                <p:nvSpPr>
                  <p:cNvPr id="1366" name="Google Shape;1366;p123"/>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7" name="Google Shape;1367;p123"/>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8" name="Google Shape;1368;p123"/>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369" name="Google Shape;1369;p123"/>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E.24</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12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75" name="Google Shape;1375;p12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76" name="Google Shape;1376;p124"/>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1377" name="Google Shape;1377;p124"/>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1378" name="Google Shape;1378;p124"/>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79" name="Google Shape;1379;p12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65</a:t>
            </a:fld>
            <a:endParaRPr/>
          </a:p>
        </p:txBody>
      </p:sp>
      <p:sp>
        <p:nvSpPr>
          <p:cNvPr id="1380" name="Google Shape;1380;p124"/>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81" name="Google Shape;1381;p124"/>
          <p:cNvGrpSpPr/>
          <p:nvPr/>
        </p:nvGrpSpPr>
        <p:grpSpPr>
          <a:xfrm>
            <a:off x="383892" y="298768"/>
            <a:ext cx="794914" cy="804197"/>
            <a:chOff x="2932901" y="1728093"/>
            <a:chExt cx="1458439" cy="1475473"/>
          </a:xfrm>
        </p:grpSpPr>
        <p:sp>
          <p:nvSpPr>
            <p:cNvPr id="1382" name="Google Shape;1382;p124"/>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3" name="Google Shape;1383;p124"/>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4" name="Google Shape;1384;p124"/>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5" name="Google Shape;1385;p124"/>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6" name="Google Shape;1386;p124"/>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7" name="Google Shape;1387;p124"/>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8" name="Google Shape;1388;p124"/>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9" name="Google Shape;1389;p124"/>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0" name="Google Shape;1390;p124"/>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1" name="Google Shape;1391;p124"/>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2" name="Google Shape;1392;p124"/>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3" name="Google Shape;1393;p124"/>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4" name="Google Shape;1394;p124"/>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5" name="Google Shape;1395;p124"/>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6" name="Google Shape;1396;p124"/>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7" name="Google Shape;1397;p124"/>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8" name="Google Shape;1398;p124"/>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9" name="Google Shape;1399;p124"/>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0" name="Google Shape;1400;p124"/>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1" name="Google Shape;1401;p124"/>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2" name="Google Shape;1402;p124"/>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3" name="Google Shape;1403;p124"/>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4" name="Google Shape;1404;p124"/>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5" name="Google Shape;1405;p124"/>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6" name="Google Shape;1406;p124"/>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7" name="Google Shape;1407;p124"/>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8" name="Google Shape;1408;p124"/>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412"/>
        <p:cNvGrpSpPr/>
        <p:nvPr/>
      </p:nvGrpSpPr>
      <p:grpSpPr>
        <a:xfrm>
          <a:off x="0" y="0"/>
          <a:ext cx="0" cy="0"/>
          <a:chOff x="0" y="0"/>
          <a:chExt cx="0" cy="0"/>
        </a:xfrm>
      </p:grpSpPr>
      <p:sp>
        <p:nvSpPr>
          <p:cNvPr id="1413" name="Google Shape;1413;p125"/>
          <p:cNvSpPr txBox="1"/>
          <p:nvPr/>
        </p:nvSpPr>
        <p:spPr>
          <a:xfrm>
            <a:off x="2440103" y="719979"/>
            <a:ext cx="6301715" cy="2795601"/>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Idrott och att hålla sig i form</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Fältspecifika färdigheter och kompetenser: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Planering och ledning av sportevenemang</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Wellness &amp; Holistisk hälsa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Miljövänlig äventyrsturism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Föreskrifter och säkerhetsprotokoll</a:t>
            </a:r>
            <a:endParaRPr/>
          </a:p>
          <a:p>
            <a:pPr marL="285750" marR="0" lvl="0" indent="-196850" algn="l" rtl="0">
              <a:lnSpc>
                <a:spcPct val="100000"/>
              </a:lnSpc>
              <a:spcBef>
                <a:spcPts val="0"/>
              </a:spcBef>
              <a:spcAft>
                <a:spcPts val="0"/>
              </a:spcAft>
              <a:buClr>
                <a:srgbClr val="97C679"/>
              </a:buClr>
              <a:buSzPts val="1400"/>
              <a:buFont typeface="Courier New"/>
              <a:buNone/>
            </a:pPr>
            <a:endParaRPr sz="14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Nya trender inom sport- och friskvårdsturism: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Ekologiska äventyrssporter</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Wellness &amp; Holistic Travel</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Digital Fitness Turism</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Extrem- och uthållighetsevenemang</a:t>
            </a:r>
            <a:endParaRPr sz="1400" b="0" i="0" u="none" strike="noStrike" cap="none">
              <a:solidFill>
                <a:srgbClr val="6D6E71"/>
              </a:solidFill>
              <a:latin typeface="Calibri"/>
              <a:ea typeface="Calibri"/>
              <a:cs typeface="Calibri"/>
              <a:sym typeface="Calibri"/>
            </a:endParaRPr>
          </a:p>
        </p:txBody>
      </p:sp>
      <p:pic>
        <p:nvPicPr>
          <p:cNvPr id="1414" name="Google Shape;1414;p125"/>
          <p:cNvPicPr preferRelativeResize="0"/>
          <p:nvPr/>
        </p:nvPicPr>
        <p:blipFill rotWithShape="1">
          <a:blip r:embed="rId3">
            <a:alphaModFix amt="70000"/>
          </a:blip>
          <a:srcRect/>
          <a:stretch/>
        </p:blipFill>
        <p:spPr>
          <a:xfrm flipH="1">
            <a:off x="6791842" y="2812021"/>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415" name="Google Shape;1415;p12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66</a:t>
            </a:fld>
            <a:endParaRPr/>
          </a:p>
        </p:txBody>
      </p:sp>
      <p:sp>
        <p:nvSpPr>
          <p:cNvPr id="1416" name="Google Shape;1416;p125"/>
          <p:cNvSpPr txBox="1"/>
          <p:nvPr/>
        </p:nvSpPr>
        <p:spPr>
          <a:xfrm>
            <a:off x="2377166" y="3982677"/>
            <a:ext cx="3361025" cy="553998"/>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Fallstudier:</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GOGO Gr</a:t>
            </a:r>
            <a:r>
              <a:rPr lang="it">
                <a:solidFill>
                  <a:srgbClr val="777777"/>
                </a:solidFill>
                <a:latin typeface="Calibri"/>
                <a:ea typeface="Calibri"/>
                <a:cs typeface="Calibri"/>
                <a:sym typeface="Calibri"/>
              </a:rPr>
              <a:t>een</a:t>
            </a:r>
            <a:endParaRPr sz="1400" b="0" i="0" u="none" strike="noStrike" cap="none">
              <a:solidFill>
                <a:srgbClr val="777777"/>
              </a:solidFill>
              <a:highlight>
                <a:srgbClr val="FFFF00"/>
              </a:highlight>
              <a:latin typeface="Calibri"/>
              <a:ea typeface="Calibri"/>
              <a:cs typeface="Calibri"/>
              <a:sym typeface="Calibri"/>
            </a:endParaRPr>
          </a:p>
        </p:txBody>
      </p:sp>
      <p:sp>
        <p:nvSpPr>
          <p:cNvPr id="1417" name="Google Shape;1417;p125"/>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18" name="Google Shape;1418;p125"/>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Tematiska områden</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Fallstudier</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419" name="Google Shape;1419;p125"/>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420" name="Google Shape;1420;p125"/>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424"/>
        <p:cNvGrpSpPr/>
        <p:nvPr/>
      </p:nvGrpSpPr>
      <p:grpSpPr>
        <a:xfrm>
          <a:off x="0" y="0"/>
          <a:ext cx="0" cy="0"/>
          <a:chOff x="0" y="0"/>
          <a:chExt cx="0" cy="0"/>
        </a:xfrm>
      </p:grpSpPr>
      <p:sp>
        <p:nvSpPr>
          <p:cNvPr id="1425" name="Google Shape;1425;p126"/>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26" name="Google Shape;1426;p126"/>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27" name="Google Shape;1427;p126"/>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Läs våra fallstudier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Jämför och diskutera med din granne/kollega</a:t>
            </a:r>
            <a:endParaRPr dirty="0"/>
          </a:p>
          <a:p>
            <a:pPr marL="2857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Identifiera deras framgångsfaktorer</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Leta efter ett liknande exempel i ditt område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Dela med dig av dina reflektioner till gruppen</a:t>
            </a:r>
            <a:endParaRPr dirty="0"/>
          </a:p>
        </p:txBody>
      </p:sp>
      <p:sp>
        <p:nvSpPr>
          <p:cNvPr id="1428" name="Google Shape;1428;p126"/>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Övning: </a:t>
            </a:r>
            <a:r>
              <a:rPr lang="it" sz="1600" b="0">
                <a:solidFill>
                  <a:srgbClr val="777777"/>
                </a:solidFill>
              </a:rPr>
              <a:t>Reflektera och diskutera </a:t>
            </a:r>
            <a:endParaRPr/>
          </a:p>
        </p:txBody>
      </p:sp>
      <p:sp>
        <p:nvSpPr>
          <p:cNvPr id="1429" name="Google Shape;1429;p126"/>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430" name="Google Shape;1430;p126"/>
          <p:cNvGrpSpPr/>
          <p:nvPr/>
        </p:nvGrpSpPr>
        <p:grpSpPr>
          <a:xfrm>
            <a:off x="318019" y="253387"/>
            <a:ext cx="692809" cy="808420"/>
            <a:chOff x="2307546" y="2307551"/>
            <a:chExt cx="929291" cy="1082976"/>
          </a:xfrm>
        </p:grpSpPr>
        <p:grpSp>
          <p:nvGrpSpPr>
            <p:cNvPr id="1431" name="Google Shape;1431;p126"/>
            <p:cNvGrpSpPr/>
            <p:nvPr/>
          </p:nvGrpSpPr>
          <p:grpSpPr>
            <a:xfrm>
              <a:off x="2536980" y="2723928"/>
              <a:ext cx="470423" cy="276595"/>
              <a:chOff x="2536980" y="2723928"/>
              <a:chExt cx="470423" cy="276595"/>
            </a:xfrm>
          </p:grpSpPr>
          <p:sp>
            <p:nvSpPr>
              <p:cNvPr id="1432" name="Google Shape;1432;p126"/>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33" name="Google Shape;1433;p126"/>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434" name="Google Shape;1434;p126"/>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435" name="Google Shape;1435;p126"/>
            <p:cNvGrpSpPr/>
            <p:nvPr/>
          </p:nvGrpSpPr>
          <p:grpSpPr>
            <a:xfrm>
              <a:off x="2307546" y="2307551"/>
              <a:ext cx="929291" cy="1082976"/>
              <a:chOff x="2307546" y="2307551"/>
              <a:chExt cx="929291" cy="1082976"/>
            </a:xfrm>
          </p:grpSpPr>
          <p:sp>
            <p:nvSpPr>
              <p:cNvPr id="1436" name="Google Shape;1436;p126"/>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437" name="Google Shape;1437;p126"/>
              <p:cNvGrpSpPr/>
              <p:nvPr/>
            </p:nvGrpSpPr>
            <p:grpSpPr>
              <a:xfrm>
                <a:off x="2362016" y="2746017"/>
                <a:ext cx="820351" cy="644510"/>
                <a:chOff x="2362016" y="2746017"/>
                <a:chExt cx="820351" cy="644510"/>
              </a:xfrm>
            </p:grpSpPr>
            <p:grpSp>
              <p:nvGrpSpPr>
                <p:cNvPr id="1438" name="Google Shape;1438;p126"/>
                <p:cNvGrpSpPr/>
                <p:nvPr/>
              </p:nvGrpSpPr>
              <p:grpSpPr>
                <a:xfrm>
                  <a:off x="2810981" y="2747665"/>
                  <a:ext cx="371386" cy="642862"/>
                  <a:chOff x="2810981" y="2747665"/>
                  <a:chExt cx="371386" cy="642862"/>
                </a:xfrm>
              </p:grpSpPr>
              <p:sp>
                <p:nvSpPr>
                  <p:cNvPr id="1439" name="Google Shape;1439;p126"/>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0" name="Google Shape;1440;p126"/>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1" name="Google Shape;1441;p126"/>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442" name="Google Shape;1442;p126"/>
                <p:cNvGrpSpPr/>
                <p:nvPr/>
              </p:nvGrpSpPr>
              <p:grpSpPr>
                <a:xfrm>
                  <a:off x="2362016" y="2746017"/>
                  <a:ext cx="369735" cy="644510"/>
                  <a:chOff x="2362016" y="2746017"/>
                  <a:chExt cx="369735" cy="644510"/>
                </a:xfrm>
              </p:grpSpPr>
              <p:sp>
                <p:nvSpPr>
                  <p:cNvPr id="1443" name="Google Shape;1443;p126"/>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4" name="Google Shape;1444;p126"/>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5" name="Google Shape;1445;p126"/>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446" name="Google Shape;1446;p126"/>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E.25</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450"/>
        <p:cNvGrpSpPr/>
        <p:nvPr/>
      </p:nvGrpSpPr>
      <p:grpSpPr>
        <a:xfrm>
          <a:off x="0" y="0"/>
          <a:ext cx="0" cy="0"/>
          <a:chOff x="0" y="0"/>
          <a:chExt cx="0" cy="0"/>
        </a:xfrm>
      </p:grpSpPr>
      <p:sp>
        <p:nvSpPr>
          <p:cNvPr id="1451" name="Google Shape;1451;p127"/>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2" name="Google Shape;1452;p127"/>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3" name="Google Shape;1453;p127"/>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Klicka här för att skriva</a:t>
            </a:r>
            <a:endParaRPr/>
          </a:p>
        </p:txBody>
      </p:sp>
      <p:sp>
        <p:nvSpPr>
          <p:cNvPr id="1454" name="Google Shape;1454;p127"/>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Anteckningar</a:t>
            </a:r>
            <a:endParaRPr/>
          </a:p>
        </p:txBody>
      </p:sp>
      <p:sp>
        <p:nvSpPr>
          <p:cNvPr id="1455" name="Google Shape;1455;p127"/>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6" name="Google Shape;1456;p12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68</a:t>
            </a:fld>
            <a:endParaRPr/>
          </a:p>
        </p:txBody>
      </p:sp>
      <p:sp>
        <p:nvSpPr>
          <p:cNvPr id="1457" name="Google Shape;1457;p127"/>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458" name="Google Shape;1458;p127"/>
          <p:cNvGrpSpPr/>
          <p:nvPr/>
        </p:nvGrpSpPr>
        <p:grpSpPr>
          <a:xfrm>
            <a:off x="383892" y="298768"/>
            <a:ext cx="794914" cy="804197"/>
            <a:chOff x="2932901" y="1728093"/>
            <a:chExt cx="1458439" cy="1475473"/>
          </a:xfrm>
        </p:grpSpPr>
        <p:sp>
          <p:nvSpPr>
            <p:cNvPr id="1459" name="Google Shape;1459;p127"/>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0" name="Google Shape;1460;p127"/>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1" name="Google Shape;1461;p127"/>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2" name="Google Shape;1462;p127"/>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3" name="Google Shape;1463;p127"/>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4" name="Google Shape;1464;p127"/>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5" name="Google Shape;1465;p127"/>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6" name="Google Shape;1466;p127"/>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7" name="Google Shape;1467;p127"/>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8" name="Google Shape;1468;p127"/>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9" name="Google Shape;1469;p127"/>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0" name="Google Shape;1470;p127"/>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1" name="Google Shape;1471;p127"/>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2" name="Google Shape;1472;p127"/>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3" name="Google Shape;1473;p127"/>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4" name="Google Shape;1474;p127"/>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5" name="Google Shape;1475;p127"/>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6" name="Google Shape;1476;p127"/>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7" name="Google Shape;1477;p127"/>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8" name="Google Shape;1478;p127"/>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9" name="Google Shape;1479;p127"/>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0" name="Google Shape;1480;p127"/>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1" name="Google Shape;1481;p127"/>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2" name="Google Shape;1482;p127"/>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3" name="Google Shape;1483;p127"/>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4" name="Google Shape;1484;p127"/>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5" name="Google Shape;1485;p127"/>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489"/>
        <p:cNvGrpSpPr/>
        <p:nvPr/>
      </p:nvGrpSpPr>
      <p:grpSpPr>
        <a:xfrm>
          <a:off x="0" y="0"/>
          <a:ext cx="0" cy="0"/>
          <a:chOff x="0" y="0"/>
          <a:chExt cx="0" cy="0"/>
        </a:xfrm>
      </p:grpSpPr>
      <p:sp>
        <p:nvSpPr>
          <p:cNvPr id="1490" name="Google Shape;1490;p128"/>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491" name="Google Shape;1491;p128"/>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2" name="Google Shape;1492;p128"/>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3" name="Google Shape;1493;p128"/>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Arbetsblad: </a:t>
            </a:r>
            <a:r>
              <a:rPr lang="it" sz="1800" b="0">
                <a:solidFill>
                  <a:srgbClr val="777777"/>
                </a:solidFill>
              </a:rPr>
              <a:t>Kartläggning av hållbart lokalt företagande</a:t>
            </a:r>
            <a:endParaRPr sz="1800" b="0">
              <a:solidFill>
                <a:srgbClr val="777777"/>
              </a:solidFill>
            </a:endParaRPr>
          </a:p>
        </p:txBody>
      </p:sp>
      <p:sp>
        <p:nvSpPr>
          <p:cNvPr id="1494" name="Google Shape;1494;p128"/>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5" name="Google Shape;1495;p12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69</a:t>
            </a:fld>
            <a:endParaRPr/>
          </a:p>
        </p:txBody>
      </p:sp>
      <p:sp>
        <p:nvSpPr>
          <p:cNvPr id="1496" name="Google Shape;1496;p128"/>
          <p:cNvSpPr/>
          <p:nvPr/>
        </p:nvSpPr>
        <p:spPr>
          <a:xfrm>
            <a:off x="2" y="4175333"/>
            <a:ext cx="9144000" cy="968169"/>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497" name="Google Shape;1497;p128"/>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W.25</a:t>
            </a:r>
            <a:endParaRPr sz="1401" b="0" i="0" u="none" strike="noStrike" cap="none">
              <a:solidFill>
                <a:srgbClr val="000000"/>
              </a:solidFill>
              <a:latin typeface="Arial"/>
              <a:ea typeface="Arial"/>
              <a:cs typeface="Arial"/>
              <a:sym typeface="Arial"/>
            </a:endParaRPr>
          </a:p>
        </p:txBody>
      </p:sp>
      <p:grpSp>
        <p:nvGrpSpPr>
          <p:cNvPr id="1498" name="Google Shape;1498;p128"/>
          <p:cNvGrpSpPr/>
          <p:nvPr/>
        </p:nvGrpSpPr>
        <p:grpSpPr>
          <a:xfrm>
            <a:off x="318020" y="253388"/>
            <a:ext cx="692809" cy="808420"/>
            <a:chOff x="2307546" y="2307551"/>
            <a:chExt cx="929291" cy="1082976"/>
          </a:xfrm>
        </p:grpSpPr>
        <p:grpSp>
          <p:nvGrpSpPr>
            <p:cNvPr id="1499" name="Google Shape;1499;p128"/>
            <p:cNvGrpSpPr/>
            <p:nvPr/>
          </p:nvGrpSpPr>
          <p:grpSpPr>
            <a:xfrm>
              <a:off x="2536980" y="2723928"/>
              <a:ext cx="470423" cy="276595"/>
              <a:chOff x="2536980" y="2723928"/>
              <a:chExt cx="470423" cy="276595"/>
            </a:xfrm>
          </p:grpSpPr>
          <p:sp>
            <p:nvSpPr>
              <p:cNvPr id="1500" name="Google Shape;1500;p128"/>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01" name="Google Shape;1501;p128"/>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502" name="Google Shape;1502;p128"/>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503" name="Google Shape;1503;p128"/>
            <p:cNvGrpSpPr/>
            <p:nvPr/>
          </p:nvGrpSpPr>
          <p:grpSpPr>
            <a:xfrm>
              <a:off x="2307546" y="2307551"/>
              <a:ext cx="929291" cy="1082976"/>
              <a:chOff x="2307546" y="2307551"/>
              <a:chExt cx="929291" cy="1082976"/>
            </a:xfrm>
          </p:grpSpPr>
          <p:sp>
            <p:nvSpPr>
              <p:cNvPr id="1504" name="Google Shape;1504;p128"/>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505" name="Google Shape;1505;p128"/>
              <p:cNvGrpSpPr/>
              <p:nvPr/>
            </p:nvGrpSpPr>
            <p:grpSpPr>
              <a:xfrm>
                <a:off x="2362016" y="2746017"/>
                <a:ext cx="820351" cy="644510"/>
                <a:chOff x="2362016" y="2746017"/>
                <a:chExt cx="820351" cy="644510"/>
              </a:xfrm>
            </p:grpSpPr>
            <p:grpSp>
              <p:nvGrpSpPr>
                <p:cNvPr id="1506" name="Google Shape;1506;p128"/>
                <p:cNvGrpSpPr/>
                <p:nvPr/>
              </p:nvGrpSpPr>
              <p:grpSpPr>
                <a:xfrm>
                  <a:off x="2810981" y="2747665"/>
                  <a:ext cx="371386" cy="642862"/>
                  <a:chOff x="2810981" y="2747665"/>
                  <a:chExt cx="371386" cy="642862"/>
                </a:xfrm>
              </p:grpSpPr>
              <p:sp>
                <p:nvSpPr>
                  <p:cNvPr id="1507" name="Google Shape;1507;p128"/>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08" name="Google Shape;1508;p128"/>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09" name="Google Shape;1509;p128"/>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510" name="Google Shape;1510;p128"/>
                <p:cNvGrpSpPr/>
                <p:nvPr/>
              </p:nvGrpSpPr>
              <p:grpSpPr>
                <a:xfrm>
                  <a:off x="2362016" y="2746017"/>
                  <a:ext cx="369735" cy="644510"/>
                  <a:chOff x="2362016" y="2746017"/>
                  <a:chExt cx="369735" cy="644510"/>
                </a:xfrm>
              </p:grpSpPr>
              <p:sp>
                <p:nvSpPr>
                  <p:cNvPr id="1511" name="Google Shape;1511;p128"/>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2" name="Google Shape;1512;p128"/>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3" name="Google Shape;1513;p128"/>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1514" name="Google Shape;1514;p128"/>
          <p:cNvGraphicFramePr/>
          <p:nvPr/>
        </p:nvGraphicFramePr>
        <p:xfrm>
          <a:off x="489068" y="1276185"/>
          <a:ext cx="8161300" cy="2836194"/>
        </p:xfrm>
        <a:graphic>
          <a:graphicData uri="http://schemas.openxmlformats.org/drawingml/2006/table">
            <a:tbl>
              <a:tblPr firstRow="1" bandRow="1">
                <a:noFill/>
                <a:tableStyleId>{A9A82C2F-A0DA-4FF5-9587-0E09E2EB120C}</a:tableStyleId>
              </a:tblPr>
              <a:tblGrid>
                <a:gridCol w="2105100">
                  <a:extLst>
                    <a:ext uri="{9D8B030D-6E8A-4147-A177-3AD203B41FA5}">
                      <a16:colId xmlns:a16="http://schemas.microsoft.com/office/drawing/2014/main" val="20000"/>
                    </a:ext>
                  </a:extLst>
                </a:gridCol>
                <a:gridCol w="1514050">
                  <a:extLst>
                    <a:ext uri="{9D8B030D-6E8A-4147-A177-3AD203B41FA5}">
                      <a16:colId xmlns:a16="http://schemas.microsoft.com/office/drawing/2014/main" val="20001"/>
                    </a:ext>
                  </a:extLst>
                </a:gridCol>
                <a:gridCol w="1514050">
                  <a:extLst>
                    <a:ext uri="{9D8B030D-6E8A-4147-A177-3AD203B41FA5}">
                      <a16:colId xmlns:a16="http://schemas.microsoft.com/office/drawing/2014/main" val="20002"/>
                    </a:ext>
                  </a:extLst>
                </a:gridCol>
                <a:gridCol w="1514050">
                  <a:extLst>
                    <a:ext uri="{9D8B030D-6E8A-4147-A177-3AD203B41FA5}">
                      <a16:colId xmlns:a16="http://schemas.microsoft.com/office/drawing/2014/main" val="20003"/>
                    </a:ext>
                  </a:extLst>
                </a:gridCol>
                <a:gridCol w="1514050">
                  <a:extLst>
                    <a:ext uri="{9D8B030D-6E8A-4147-A177-3AD203B41FA5}">
                      <a16:colId xmlns:a16="http://schemas.microsoft.com/office/drawing/2014/main" val="20004"/>
                    </a:ext>
                  </a:extLst>
                </a:gridCol>
              </a:tblGrid>
              <a:tr h="274025">
                <a:tc rowSpan="2">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Lokala företag (namn)</a:t>
                      </a:r>
                      <a:endParaRPr/>
                    </a:p>
                  </a:txBody>
                  <a:tcPr marL="91450" marR="91450" marT="45725" marB="45725"/>
                </a:tc>
                <a:tc gridSpan="4">
                  <a:txBody>
                    <a:bodyPr/>
                    <a:lstStyle/>
                    <a:p>
                      <a:pPr marL="0" marR="0" lvl="0" indent="0" algn="ctr"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 Affärsidén</a:t>
                      </a:r>
                      <a:endParaRPr/>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0"/>
                  </a:ext>
                </a:extLst>
              </a:tr>
              <a:tr h="465900">
                <a:tc vMerge="1">
                  <a:txBody>
                    <a:bodyPr/>
                    <a:lstStyle/>
                    <a:p>
                      <a:endParaRPr lang="sv-SE"/>
                    </a:p>
                  </a:txBody>
                  <a:tcPr/>
                </a:tc>
                <a:tc>
                  <a:txBody>
                    <a:bodyPr/>
                    <a:lstStyle/>
                    <a:p>
                      <a:pPr marL="0" marR="0" lvl="0" indent="0" algn="l" rtl="0">
                        <a:lnSpc>
                          <a:spcPct val="100000"/>
                        </a:lnSpc>
                        <a:spcBef>
                          <a:spcPts val="0"/>
                        </a:spcBef>
                        <a:spcAft>
                          <a:spcPts val="0"/>
                        </a:spcAft>
                        <a:buClr>
                          <a:srgbClr val="000000"/>
                        </a:buClr>
                        <a:buSzPts val="1401"/>
                        <a:buFont typeface="Arial"/>
                        <a:buNone/>
                      </a:pPr>
                      <a:r>
                        <a:rPr lang="it" sz="1401" u="none" strike="noStrike" cap="none">
                          <a:solidFill>
                            <a:srgbClr val="777777"/>
                          </a:solidFill>
                          <a:latin typeface="Calibri"/>
                          <a:ea typeface="Calibri"/>
                          <a:cs typeface="Calibri"/>
                          <a:sym typeface="Calibri"/>
                        </a:rPr>
                        <a:t>Välbefinnande</a:t>
                      </a:r>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Digital &amp;</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Kulturarv</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1"/>
                        <a:buFont typeface="Arial"/>
                        <a:buNone/>
                      </a:pPr>
                      <a:r>
                        <a:rPr lang="it" sz="1401" u="none" strike="noStrike" cap="none">
                          <a:solidFill>
                            <a:srgbClr val="777777"/>
                          </a:solidFill>
                          <a:latin typeface="Calibri"/>
                          <a:ea typeface="Calibri"/>
                          <a:cs typeface="Calibri"/>
                          <a:sym typeface="Calibri"/>
                        </a:rPr>
                        <a:t>Mat/kulinariskt</a:t>
                      </a: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Sport och att hålla sig i form</a:t>
                      </a:r>
                      <a:endParaRPr sz="1401" u="none" strike="noStrike" cap="none"/>
                    </a:p>
                  </a:txBody>
                  <a:tcPr marL="91450" marR="91450" marT="45725" marB="45725"/>
                </a:tc>
                <a:extLst>
                  <a:ext uri="{0D108BD9-81ED-4DB2-BD59-A6C34878D82A}">
                    <a16:rowId xmlns:a16="http://schemas.microsoft.com/office/drawing/2014/main" val="10001"/>
                  </a:ext>
                </a:extLst>
              </a:tr>
              <a:tr h="1808875">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7</a:t>
            </a:fld>
            <a:endParaRPr/>
          </a:p>
        </p:txBody>
      </p:sp>
      <p:sp>
        <p:nvSpPr>
          <p:cNvPr id="339" name="Google Shape;339;p9"/>
          <p:cNvSpPr txBox="1"/>
          <p:nvPr/>
        </p:nvSpPr>
        <p:spPr>
          <a:xfrm>
            <a:off x="2629918" y="560348"/>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Översikt över permakulturens etik och permaföretag</a:t>
            </a:r>
            <a:endParaRPr sz="2000" b="1" i="0" u="none" strike="noStrike" cap="none">
              <a:solidFill>
                <a:srgbClr val="69ADAD"/>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340" name="Google Shape;340;p9"/>
          <p:cNvSpPr txBox="1"/>
          <p:nvPr/>
        </p:nvSpPr>
        <p:spPr>
          <a:xfrm>
            <a:off x="2723019" y="1409061"/>
            <a:ext cx="6028388" cy="3109405"/>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1" i="0" u="none" strike="noStrike" cap="none">
                <a:solidFill>
                  <a:srgbClr val="6D6E71"/>
                </a:solidFill>
                <a:latin typeface="Calibri"/>
                <a:ea typeface="Calibri"/>
                <a:cs typeface="Calibri"/>
                <a:sym typeface="Calibri"/>
              </a:rPr>
              <a:t>Permaenterprise </a:t>
            </a:r>
            <a:r>
              <a:rPr lang="it" sz="1600" b="0" i="0" u="none" strike="noStrike" cap="none">
                <a:solidFill>
                  <a:srgbClr val="6D6E71"/>
                </a:solidFill>
                <a:latin typeface="Calibri"/>
                <a:ea typeface="Calibri"/>
                <a:cs typeface="Calibri"/>
                <a:sym typeface="Calibri"/>
              </a:rPr>
              <a:t>tre etiska principer:</a:t>
            </a:r>
            <a:endParaRPr/>
          </a:p>
          <a:p>
            <a:pPr marL="12701" marR="0" lvl="0" indent="0" algn="l" rtl="0">
              <a:lnSpc>
                <a:spcPct val="105714"/>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355600"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Att ta väl hand om människor: bygga en hållbar framtid och förbättra människors livsvillkor på planeten.</a:t>
            </a:r>
            <a:endParaRPr/>
          </a:p>
          <a:p>
            <a:pPr marL="355601" marR="0" lvl="0" indent="-241300" algn="l" rtl="0">
              <a:lnSpc>
                <a:spcPct val="105714"/>
              </a:lnSpc>
              <a:spcBef>
                <a:spcPts val="0"/>
              </a:spcBef>
              <a:spcAft>
                <a:spcPts val="0"/>
              </a:spcAft>
              <a:buClr>
                <a:srgbClr val="777777"/>
              </a:buClr>
              <a:buSzPts val="1600"/>
              <a:buFont typeface="Arial"/>
              <a:buNone/>
            </a:pPr>
            <a:endParaRPr sz="1600" b="0" i="0" u="none" strike="noStrike" cap="none">
              <a:solidFill>
                <a:srgbClr val="777777"/>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Ta väl hand om vår planet: agera för att rädda, bevara och i grunden förnya livet</a:t>
            </a:r>
            <a:endParaRPr/>
          </a:p>
          <a:p>
            <a:pPr marL="355601" marR="0" lvl="0" indent="-241300" algn="l" rtl="0">
              <a:lnSpc>
                <a:spcPct val="105714"/>
              </a:lnSpc>
              <a:spcBef>
                <a:spcPts val="0"/>
              </a:spcBef>
              <a:spcAft>
                <a:spcPts val="0"/>
              </a:spcAft>
              <a:buClr>
                <a:srgbClr val="777777"/>
              </a:buClr>
              <a:buSzPts val="1600"/>
              <a:buFont typeface="Arial"/>
              <a:buNone/>
            </a:pPr>
            <a:endParaRPr sz="1600" b="0" i="0" u="none" strike="noStrike" cap="none">
              <a:solidFill>
                <a:srgbClr val="777777"/>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Rättvis fördelning: minska konsumtionen, bevara material- och energiresurser, återskapa mänskliga resurser och inte tömma planetens resurser</a:t>
            </a:r>
            <a:endParaRPr/>
          </a:p>
          <a:p>
            <a:pPr marL="12701" marR="0" lvl="0" indent="0" algn="l" rtl="0">
              <a:lnSpc>
                <a:spcPct val="105714"/>
              </a:lnSpc>
              <a:spcBef>
                <a:spcPts val="0"/>
              </a:spcBef>
              <a:spcAft>
                <a:spcPts val="0"/>
              </a:spcAft>
              <a:buNone/>
            </a:pPr>
            <a:endParaRPr sz="1401" b="0" i="0" u="none" strike="noStrike" cap="none">
              <a:solidFill>
                <a:srgbClr val="6D6E71"/>
              </a:solidFill>
              <a:latin typeface="Calibri"/>
              <a:ea typeface="Calibri"/>
              <a:cs typeface="Calibri"/>
              <a:sym typeface="Calibri"/>
            </a:endParaRPr>
          </a:p>
        </p:txBody>
      </p:sp>
      <p:sp>
        <p:nvSpPr>
          <p:cNvPr id="342" name="Google Shape;342;p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43" name="Google Shape;343;p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Permakultur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44" name="Google Shape;344;p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45" name="Google Shape;345;p9"/>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518"/>
        <p:cNvGrpSpPr/>
        <p:nvPr/>
      </p:nvGrpSpPr>
      <p:grpSpPr>
        <a:xfrm>
          <a:off x="0" y="0"/>
          <a:ext cx="0" cy="0"/>
          <a:chOff x="0" y="0"/>
          <a:chExt cx="0" cy="0"/>
        </a:xfrm>
      </p:grpSpPr>
      <p:grpSp>
        <p:nvGrpSpPr>
          <p:cNvPr id="1519" name="Google Shape;1519;p129"/>
          <p:cNvGrpSpPr/>
          <p:nvPr/>
        </p:nvGrpSpPr>
        <p:grpSpPr>
          <a:xfrm>
            <a:off x="5883256" y="1845874"/>
            <a:ext cx="1889564" cy="1842862"/>
            <a:chOff x="470422" y="650943"/>
            <a:chExt cx="1129013" cy="1101109"/>
          </a:xfrm>
        </p:grpSpPr>
        <p:sp>
          <p:nvSpPr>
            <p:cNvPr id="1520" name="Google Shape;1520;p129"/>
            <p:cNvSpPr/>
            <p:nvPr/>
          </p:nvSpPr>
          <p:spPr>
            <a:xfrm>
              <a:off x="787338" y="1187337"/>
              <a:ext cx="812097" cy="380098"/>
            </a:xfrm>
            <a:custGeom>
              <a:avLst/>
              <a:gdLst/>
              <a:ahLst/>
              <a:cxnLst/>
              <a:rect l="l" t="t" r="r" b="b"/>
              <a:pathLst>
                <a:path w="812097" h="380098" extrusionOk="0">
                  <a:moveTo>
                    <a:pt x="448965" y="170756"/>
                  </a:moveTo>
                  <a:cubicBezTo>
                    <a:pt x="448965" y="170756"/>
                    <a:pt x="562857" y="85040"/>
                    <a:pt x="633833" y="32293"/>
                  </a:cubicBezTo>
                  <a:cubicBezTo>
                    <a:pt x="708110" y="-23752"/>
                    <a:pt x="765881" y="974"/>
                    <a:pt x="812098" y="47128"/>
                  </a:cubicBezTo>
                  <a:lnTo>
                    <a:pt x="498483" y="342186"/>
                  </a:lnTo>
                  <a:cubicBezTo>
                    <a:pt x="472073" y="366911"/>
                    <a:pt x="439061" y="380098"/>
                    <a:pt x="402748" y="380098"/>
                  </a:cubicBezTo>
                  <a:lnTo>
                    <a:pt x="0" y="380098"/>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1" name="Google Shape;1521;p129"/>
            <p:cNvSpPr/>
            <p:nvPr/>
          </p:nvSpPr>
          <p:spPr>
            <a:xfrm>
              <a:off x="625579" y="1265784"/>
              <a:ext cx="627230" cy="161539"/>
            </a:xfrm>
            <a:custGeom>
              <a:avLst/>
              <a:gdLst/>
              <a:ahLst/>
              <a:cxnLst/>
              <a:rect l="l" t="t" r="r" b="b"/>
              <a:pathLst>
                <a:path w="627230" h="161539" extrusionOk="0">
                  <a:moveTo>
                    <a:pt x="0" y="140111"/>
                  </a:moveTo>
                  <a:cubicBezTo>
                    <a:pt x="82530" y="39561"/>
                    <a:pt x="150205" y="0"/>
                    <a:pt x="232735" y="0"/>
                  </a:cubicBezTo>
                  <a:cubicBezTo>
                    <a:pt x="315266" y="0"/>
                    <a:pt x="343326" y="8242"/>
                    <a:pt x="404398" y="49451"/>
                  </a:cubicBezTo>
                  <a:lnTo>
                    <a:pt x="536447" y="49451"/>
                  </a:lnTo>
                  <a:cubicBezTo>
                    <a:pt x="557905" y="49451"/>
                    <a:pt x="627230" y="59341"/>
                    <a:pt x="627230" y="161540"/>
                  </a:cubicBezTo>
                  <a:lnTo>
                    <a:pt x="351579" y="161540"/>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2" name="Google Shape;1522;p129"/>
            <p:cNvSpPr/>
            <p:nvPr/>
          </p:nvSpPr>
          <p:spPr>
            <a:xfrm>
              <a:off x="470422" y="1354796"/>
              <a:ext cx="397795" cy="397256"/>
            </a:xfrm>
            <a:custGeom>
              <a:avLst/>
              <a:gdLst/>
              <a:ahLst/>
              <a:cxnLst/>
              <a:rect l="l" t="t" r="r" b="b"/>
              <a:pathLst>
                <a:path w="397795" h="397256" extrusionOk="0">
                  <a:moveTo>
                    <a:pt x="0" y="103847"/>
                  </a:moveTo>
                  <a:lnTo>
                    <a:pt x="103988" y="0"/>
                  </a:lnTo>
                  <a:lnTo>
                    <a:pt x="397796" y="293409"/>
                  </a:lnTo>
                  <a:lnTo>
                    <a:pt x="295458" y="397256"/>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3" name="Google Shape;1523;p129"/>
            <p:cNvSpPr/>
            <p:nvPr/>
          </p:nvSpPr>
          <p:spPr>
            <a:xfrm>
              <a:off x="813748" y="1115783"/>
              <a:ext cx="531495" cy="159891"/>
            </a:xfrm>
            <a:custGeom>
              <a:avLst/>
              <a:gdLst/>
              <a:ahLst/>
              <a:cxnLst/>
              <a:rect l="l" t="t" r="r" b="b"/>
              <a:pathLst>
                <a:path w="531495" h="159891" extrusionOk="0">
                  <a:moveTo>
                    <a:pt x="531495" y="159892"/>
                  </a:moveTo>
                  <a:cubicBezTo>
                    <a:pt x="531495" y="108792"/>
                    <a:pt x="490230" y="67583"/>
                    <a:pt x="439061" y="67583"/>
                  </a:cubicBezTo>
                  <a:cubicBezTo>
                    <a:pt x="387892" y="67583"/>
                    <a:pt x="414302" y="70880"/>
                    <a:pt x="402748" y="74176"/>
                  </a:cubicBezTo>
                  <a:cubicBezTo>
                    <a:pt x="392844" y="31319"/>
                    <a:pt x="354880" y="0"/>
                    <a:pt x="310314" y="0"/>
                  </a:cubicBezTo>
                  <a:cubicBezTo>
                    <a:pt x="265748" y="0"/>
                    <a:pt x="249241" y="16484"/>
                    <a:pt x="231085" y="42858"/>
                  </a:cubicBezTo>
                  <a:cubicBezTo>
                    <a:pt x="217880" y="26374"/>
                    <a:pt x="198073" y="16484"/>
                    <a:pt x="174964" y="16484"/>
                  </a:cubicBezTo>
                  <a:cubicBezTo>
                    <a:pt x="137000" y="16484"/>
                    <a:pt x="107289" y="44506"/>
                    <a:pt x="103988" y="80770"/>
                  </a:cubicBezTo>
                  <a:cubicBezTo>
                    <a:pt x="97386" y="79122"/>
                    <a:pt x="90783" y="77473"/>
                    <a:pt x="82530" y="77473"/>
                  </a:cubicBezTo>
                  <a:cubicBezTo>
                    <a:pt x="37964" y="77473"/>
                    <a:pt x="3301" y="112089"/>
                    <a:pt x="0" y="154947"/>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4" name="Google Shape;1524;p129"/>
            <p:cNvSpPr/>
            <p:nvPr/>
          </p:nvSpPr>
          <p:spPr>
            <a:xfrm>
              <a:off x="1193387" y="1189959"/>
              <a:ext cx="21457" cy="11538"/>
            </a:xfrm>
            <a:custGeom>
              <a:avLst/>
              <a:gdLst/>
              <a:ahLst/>
              <a:cxnLst/>
              <a:rect l="l" t="t" r="r" b="b"/>
              <a:pathLst>
                <a:path w="21457" h="11538" extrusionOk="0">
                  <a:moveTo>
                    <a:pt x="21458" y="0"/>
                  </a:moveTo>
                  <a:cubicBezTo>
                    <a:pt x="21458" y="0"/>
                    <a:pt x="11554" y="3297"/>
                    <a:pt x="0" y="11539"/>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5" name="Google Shape;1525;p129"/>
            <p:cNvSpPr/>
            <p:nvPr/>
          </p:nvSpPr>
          <p:spPr>
            <a:xfrm>
              <a:off x="879772" y="652592"/>
              <a:ext cx="229434" cy="464839"/>
            </a:xfrm>
            <a:custGeom>
              <a:avLst/>
              <a:gdLst/>
              <a:ahLst/>
              <a:cxnLst/>
              <a:rect l="l" t="t" r="r" b="b"/>
              <a:pathLst>
                <a:path w="229434" h="464839" extrusionOk="0">
                  <a:moveTo>
                    <a:pt x="229434" y="464839"/>
                  </a:moveTo>
                  <a:lnTo>
                    <a:pt x="229434" y="423630"/>
                  </a:lnTo>
                  <a:cubicBezTo>
                    <a:pt x="229434" y="304948"/>
                    <a:pt x="181567" y="186265"/>
                    <a:pt x="0"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6" name="Google Shape;1526;p129"/>
            <p:cNvSpPr/>
            <p:nvPr/>
          </p:nvSpPr>
          <p:spPr>
            <a:xfrm>
              <a:off x="1108738" y="748197"/>
              <a:ext cx="286023" cy="328024"/>
            </a:xfrm>
            <a:custGeom>
              <a:avLst/>
              <a:gdLst/>
              <a:ahLst/>
              <a:cxnLst/>
              <a:rect l="l" t="t" r="r" b="b"/>
              <a:pathLst>
                <a:path w="286023" h="328024" extrusionOk="0">
                  <a:moveTo>
                    <a:pt x="469" y="328025"/>
                  </a:moveTo>
                  <a:cubicBezTo>
                    <a:pt x="469" y="328025"/>
                    <a:pt x="-24290" y="128572"/>
                    <a:pt x="286024"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7" name="Google Shape;1527;p129"/>
            <p:cNvSpPr/>
            <p:nvPr/>
          </p:nvSpPr>
          <p:spPr>
            <a:xfrm>
              <a:off x="879772" y="650943"/>
              <a:ext cx="236695" cy="319783"/>
            </a:xfrm>
            <a:custGeom>
              <a:avLst/>
              <a:gdLst/>
              <a:ahLst/>
              <a:cxnLst/>
              <a:rect l="l" t="t" r="r" b="b"/>
              <a:pathLst>
                <a:path w="236695" h="319783" extrusionOk="0">
                  <a:moveTo>
                    <a:pt x="0" y="0"/>
                  </a:moveTo>
                  <a:cubicBezTo>
                    <a:pt x="0" y="0"/>
                    <a:pt x="16506" y="286816"/>
                    <a:pt x="216229" y="319783"/>
                  </a:cubicBezTo>
                  <a:cubicBezTo>
                    <a:pt x="216229" y="319783"/>
                    <a:pt x="335073" y="64286"/>
                    <a:pt x="0" y="0"/>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8" name="Google Shape;1528;p129"/>
            <p:cNvSpPr/>
            <p:nvPr/>
          </p:nvSpPr>
          <p:spPr>
            <a:xfrm>
              <a:off x="1150573" y="744413"/>
              <a:ext cx="244188" cy="187560"/>
            </a:xfrm>
            <a:custGeom>
              <a:avLst/>
              <a:gdLst/>
              <a:ahLst/>
              <a:cxnLst/>
              <a:rect l="l" t="t" r="r" b="b"/>
              <a:pathLst>
                <a:path w="244188" h="187560" extrusionOk="0">
                  <a:moveTo>
                    <a:pt x="1550" y="183456"/>
                  </a:moveTo>
                  <a:cubicBezTo>
                    <a:pt x="1550" y="183456"/>
                    <a:pt x="-34764" y="-30832"/>
                    <a:pt x="244189" y="3784"/>
                  </a:cubicBezTo>
                  <a:cubicBezTo>
                    <a:pt x="244189" y="3784"/>
                    <a:pt x="193020" y="219720"/>
                    <a:pt x="1550" y="183456"/>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529" name="Google Shape;1529;p129"/>
          <p:cNvSpPr txBox="1"/>
          <p:nvPr/>
        </p:nvSpPr>
        <p:spPr>
          <a:xfrm>
            <a:off x="647431" y="2208196"/>
            <a:ext cx="5996437" cy="1118218"/>
          </a:xfrm>
          <a:prstGeom prst="rect">
            <a:avLst/>
          </a:prstGeom>
          <a:noFill/>
          <a:ln>
            <a:noFill/>
          </a:ln>
        </p:spPr>
        <p:txBody>
          <a:bodyPr spcFirstLastPara="1" wrap="square" lIns="0" tIns="10100" rIns="0" bIns="0" anchor="t" anchorCtr="0">
            <a:spAutoFit/>
          </a:bodyPr>
          <a:lstStyle/>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upplevelser i Belgien för 7+7 personer</a:t>
            </a:r>
            <a:endParaRPr sz="1401" b="0" i="0" u="none" strike="noStrike" cap="none">
              <a:solidFill>
                <a:srgbClr val="000000"/>
              </a:solidFill>
              <a:latin typeface="Arial"/>
              <a:ea typeface="Arial"/>
              <a:cs typeface="Arial"/>
              <a:sym typeface="Arial"/>
            </a:endParaRPr>
          </a:p>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upplevelser i Irland för 7+7 personer</a:t>
            </a:r>
            <a:endParaRPr sz="1401" b="0" i="0" u="none" strike="noStrike" cap="none">
              <a:solidFill>
                <a:srgbClr val="000000"/>
              </a:solidFill>
              <a:latin typeface="Arial"/>
              <a:ea typeface="Arial"/>
              <a:cs typeface="Arial"/>
              <a:sym typeface="Arial"/>
            </a:endParaRPr>
          </a:p>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upplevelser i Italien för 7+7 personer</a:t>
            </a:r>
            <a:endParaRPr sz="2400" b="0" i="0" u="none" strike="noStrike" cap="none">
              <a:solidFill>
                <a:schemeClr val="lt1"/>
              </a:solidFill>
              <a:latin typeface="Calibri"/>
              <a:ea typeface="Calibri"/>
              <a:cs typeface="Calibri"/>
              <a:sym typeface="Calibri"/>
            </a:endParaRPr>
          </a:p>
        </p:txBody>
      </p:sp>
      <p:pic>
        <p:nvPicPr>
          <p:cNvPr id="1530" name="Google Shape;1530;p129"/>
          <p:cNvPicPr preferRelativeResize="0"/>
          <p:nvPr/>
        </p:nvPicPr>
        <p:blipFill rotWithShape="1">
          <a:blip r:embed="rId3">
            <a:alphaModFix amt="70000"/>
          </a:blip>
          <a:srcRect/>
          <a:stretch/>
        </p:blipFill>
        <p:spPr>
          <a:xfrm flipH="1">
            <a:off x="7012207" y="293164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531" name="Google Shape;1531;p129"/>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70</a:t>
            </a:fld>
            <a:endParaRPr sz="1600" b="0" i="0" u="none" strike="noStrike" cap="none">
              <a:solidFill>
                <a:srgbClr val="8AC03B"/>
              </a:solidFill>
              <a:latin typeface="Calibri"/>
              <a:ea typeface="Calibri"/>
              <a:cs typeface="Calibri"/>
              <a:sym typeface="Calibri"/>
            </a:endParaRPr>
          </a:p>
        </p:txBody>
      </p:sp>
      <p:sp>
        <p:nvSpPr>
          <p:cNvPr id="1532" name="Google Shape;1532;p129"/>
          <p:cNvSpPr txBox="1"/>
          <p:nvPr/>
        </p:nvSpPr>
        <p:spPr>
          <a:xfrm>
            <a:off x="2113869" y="4225563"/>
            <a:ext cx="5181300" cy="63090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it" sz="700" b="0" i="0" u="none" strike="noStrike" cap="none">
                <a:solidFill>
                  <a:srgbClr val="6D6E71"/>
                </a:solidFill>
                <a:latin typeface="Roboto"/>
                <a:ea typeface="Roboto"/>
                <a:cs typeface="Roboto"/>
                <a:sym typeface="Roboto"/>
              </a:rPr>
              <a:t>Detta projekt har finansierats med stöd från Europeiska kommissionen. Författaren är ensam ansvarig för denna publikation (kommunikation) och kommissionen tar inget ansvar för eventuell användning av informationen i den. I enlighet med det nya GDPR-ramverket, vänligen notera att partnerskapet endast kommer att behandla dina personuppgifter i projektets enda intresse och syfte och utan att det påverkar dina rättigheter i </a:t>
            </a:r>
            <a:r>
              <a:rPr lang="it" sz="700" b="1" i="0" u="none" strike="noStrike" cap="none">
                <a:solidFill>
                  <a:srgbClr val="6D6E71"/>
                </a:solidFill>
                <a:latin typeface="Roboto"/>
                <a:ea typeface="Roboto"/>
                <a:cs typeface="Roboto"/>
                <a:sym typeface="Roboto"/>
              </a:rPr>
              <a:t>2021-2-BE04-KA220-YOU-000050778</a:t>
            </a:r>
            <a:br>
              <a:rPr lang="it"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1533" name="Google Shape;1533;p129"/>
          <p:cNvSpPr/>
          <p:nvPr/>
        </p:nvSpPr>
        <p:spPr>
          <a:xfrm>
            <a:off x="1605316" y="3922050"/>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it" sz="800" b="1" i="0" u="none" strike="noStrike" cap="none">
                <a:solidFill>
                  <a:schemeClr val="dk1"/>
                </a:solidFill>
                <a:latin typeface="Calibri"/>
                <a:ea typeface="Calibri"/>
                <a:cs typeface="Calibri"/>
                <a:sym typeface="Calibri"/>
              </a:rPr>
              <a:t>Denna resurs är licensierad under CC BY 4.0</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800" b="1" i="0" u="none" strike="noStrike" cap="none">
              <a:solidFill>
                <a:schemeClr val="dk1"/>
              </a:solidFill>
              <a:latin typeface="Calibri"/>
              <a:ea typeface="Calibri"/>
              <a:cs typeface="Calibri"/>
              <a:sym typeface="Calibri"/>
            </a:endParaRPr>
          </a:p>
        </p:txBody>
      </p:sp>
      <p:pic>
        <p:nvPicPr>
          <p:cNvPr id="1534" name="Google Shape;1534;p129"/>
          <p:cNvPicPr preferRelativeResize="0"/>
          <p:nvPr/>
        </p:nvPicPr>
        <p:blipFill rotWithShape="1">
          <a:blip r:embed="rId4">
            <a:alphaModFix/>
          </a:blip>
          <a:srcRect/>
          <a:stretch/>
        </p:blipFill>
        <p:spPr>
          <a:xfrm>
            <a:off x="340092" y="3839840"/>
            <a:ext cx="1244050" cy="433252"/>
          </a:xfrm>
          <a:prstGeom prst="rect">
            <a:avLst/>
          </a:prstGeom>
          <a:noFill/>
          <a:ln>
            <a:noFill/>
          </a:ln>
        </p:spPr>
      </p:pic>
      <p:pic>
        <p:nvPicPr>
          <p:cNvPr id="1535" name="Google Shape;1535;p129" descr="Co-funded by the European Union logo in png for web usage"/>
          <p:cNvPicPr preferRelativeResize="0"/>
          <p:nvPr/>
        </p:nvPicPr>
        <p:blipFill rotWithShape="1">
          <a:blip r:embed="rId5">
            <a:alphaModFix/>
          </a:blip>
          <a:srcRect/>
          <a:stretch/>
        </p:blipFill>
        <p:spPr>
          <a:xfrm>
            <a:off x="330185" y="4301976"/>
            <a:ext cx="1783684" cy="43325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8</a:t>
            </a:fld>
            <a:endParaRPr/>
          </a:p>
        </p:txBody>
      </p:sp>
      <p:sp>
        <p:nvSpPr>
          <p:cNvPr id="351" name="Google Shape;351;p10"/>
          <p:cNvSpPr txBox="1"/>
          <p:nvPr/>
        </p:nvSpPr>
        <p:spPr>
          <a:xfrm>
            <a:off x="2504953" y="407451"/>
            <a:ext cx="6297410"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Förklaring av nio nyckelprinciper och deras relevans</a:t>
            </a:r>
            <a:endParaRPr/>
          </a:p>
          <a:p>
            <a:pPr marL="0" marR="0" lvl="0" indent="0" algn="l" rtl="0">
              <a:lnSpc>
                <a:spcPct val="115000"/>
              </a:lnSpc>
              <a:spcBef>
                <a:spcPts val="0"/>
              </a:spcBef>
              <a:spcAft>
                <a:spcPts val="0"/>
              </a:spcAft>
              <a:buClr>
                <a:schemeClr val="dk2"/>
              </a:buClr>
              <a:buSzPts val="1800"/>
              <a:buFont typeface="Arial"/>
              <a:buNone/>
            </a:pPr>
            <a:endParaRPr sz="20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352" name="Google Shape;352;p10"/>
          <p:cNvSpPr txBox="1"/>
          <p:nvPr/>
        </p:nvSpPr>
        <p:spPr>
          <a:xfrm>
            <a:off x="2569890" y="1010192"/>
            <a:ext cx="6158100" cy="3434100"/>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0" i="0" u="none" strike="noStrike" cap="none">
                <a:solidFill>
                  <a:srgbClr val="6D6E71"/>
                </a:solidFill>
                <a:latin typeface="Calibri"/>
                <a:ea typeface="Calibri"/>
                <a:cs typeface="Calibri"/>
                <a:sym typeface="Calibri"/>
              </a:rPr>
              <a:t>Naturen har 9 viktiga verksamhetsprinciper som vi bör integrera i vår tankeprocess: </a:t>
            </a:r>
            <a:endParaRPr/>
          </a:p>
          <a:p>
            <a:pPr marL="12701" marR="0" lvl="0" indent="0" algn="l" rtl="0">
              <a:lnSpc>
                <a:spcPct val="105714"/>
              </a:lnSpc>
              <a:spcBef>
                <a:spcPts val="0"/>
              </a:spcBef>
              <a:spcAft>
                <a:spcPts val="0"/>
              </a:spcAft>
              <a:buNone/>
            </a:pPr>
            <a:endParaRPr sz="1401" b="0" i="0" u="none" strike="noStrike" cap="none">
              <a:solidFill>
                <a:srgbClr val="6D6E71"/>
              </a:solidFill>
              <a:latin typeface="Calibri"/>
              <a:ea typeface="Calibri"/>
              <a:cs typeface="Calibri"/>
              <a:sym typeface="Calibri"/>
            </a:endParaRPr>
          </a:p>
          <a:p>
            <a:pPr marL="457200" lvl="0" indent="-304800" algn="l" rtl="0">
              <a:lnSpc>
                <a:spcPct val="115000"/>
              </a:lnSpc>
              <a:spcBef>
                <a:spcPts val="1200"/>
              </a:spcBef>
              <a:spcAft>
                <a:spcPts val="0"/>
              </a:spcAft>
              <a:buClr>
                <a:srgbClr val="6D6E71"/>
              </a:buClr>
              <a:buSzPts val="1200"/>
              <a:buAutoNum type="arabicParenR"/>
            </a:pPr>
            <a:r>
              <a:rPr lang="it" sz="1200" b="1">
                <a:solidFill>
                  <a:srgbClr val="6D6E71"/>
                </a:solidFill>
                <a:latin typeface="Calibri"/>
                <a:ea typeface="Calibri"/>
                <a:cs typeface="Calibri"/>
                <a:sym typeface="Calibri"/>
              </a:rPr>
              <a:t>Inbördes beroende:</a:t>
            </a:r>
            <a:r>
              <a:rPr lang="it" sz="1200">
                <a:solidFill>
                  <a:srgbClr val="6D6E71"/>
                </a:solidFill>
                <a:latin typeface="Calibri"/>
                <a:ea typeface="Calibri"/>
                <a:cs typeface="Calibri"/>
                <a:sym typeface="Calibri"/>
              </a:rPr>
              <a:t> Allt i naturen är beroende av varandra och fungerar i ett nätverk av relationer.</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Dynamisk balans:</a:t>
            </a:r>
            <a:r>
              <a:rPr lang="it" sz="1200">
                <a:solidFill>
                  <a:srgbClr val="6D6E71"/>
                </a:solidFill>
                <a:latin typeface="Calibri"/>
                <a:ea typeface="Calibri"/>
                <a:cs typeface="Calibri"/>
                <a:sym typeface="Calibri"/>
              </a:rPr>
              <a:t> Naturen strävar efter att anpassa sig för att behålla harmoni och balans.</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Mångfald:</a:t>
            </a:r>
            <a:r>
              <a:rPr lang="it" sz="1200">
                <a:solidFill>
                  <a:srgbClr val="6D6E71"/>
                </a:solidFill>
                <a:latin typeface="Calibri"/>
                <a:ea typeface="Calibri"/>
                <a:cs typeface="Calibri"/>
                <a:sym typeface="Calibri"/>
              </a:rPr>
              <a:t> Naturen frodas genom mångfald och variation i alla sina system.</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Singularitet:</a:t>
            </a:r>
            <a:r>
              <a:rPr lang="it" sz="1200">
                <a:solidFill>
                  <a:srgbClr val="6D6E71"/>
                </a:solidFill>
                <a:latin typeface="Calibri"/>
                <a:ea typeface="Calibri"/>
                <a:cs typeface="Calibri"/>
                <a:sym typeface="Calibri"/>
              </a:rPr>
              <a:t> Varje element i naturen har sin egen unika funktion och roll.</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Decentralisering:</a:t>
            </a:r>
            <a:r>
              <a:rPr lang="it" sz="1200">
                <a:solidFill>
                  <a:srgbClr val="6D6E71"/>
                </a:solidFill>
                <a:latin typeface="Calibri"/>
                <a:ea typeface="Calibri"/>
                <a:cs typeface="Calibri"/>
                <a:sym typeface="Calibri"/>
              </a:rPr>
              <a:t> Naturen delar upp uppgifter och resurser för att uppnå högre effektivitet och stabilitet.</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Ofullkomlighet:</a:t>
            </a:r>
            <a:r>
              <a:rPr lang="it" sz="1200">
                <a:solidFill>
                  <a:srgbClr val="6D6E71"/>
                </a:solidFill>
                <a:latin typeface="Calibri"/>
                <a:ea typeface="Calibri"/>
                <a:cs typeface="Calibri"/>
                <a:sym typeface="Calibri"/>
              </a:rPr>
              <a:t> Naturen behöver inte vara perfekt för att vara funktionell och hållbar.</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Inget slöseri:</a:t>
            </a:r>
            <a:r>
              <a:rPr lang="it" sz="1200">
                <a:solidFill>
                  <a:srgbClr val="6D6E71"/>
                </a:solidFill>
                <a:latin typeface="Calibri"/>
                <a:ea typeface="Calibri"/>
                <a:cs typeface="Calibri"/>
                <a:sym typeface="Calibri"/>
              </a:rPr>
              <a:t> Naturen använder alla resurser effektivt och slösar inte bort något.</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Begränsad tillväxt:</a:t>
            </a:r>
            <a:r>
              <a:rPr lang="it" sz="1200">
                <a:solidFill>
                  <a:srgbClr val="6D6E71"/>
                </a:solidFill>
                <a:latin typeface="Calibri"/>
                <a:ea typeface="Calibri"/>
                <a:cs typeface="Calibri"/>
                <a:sym typeface="Calibri"/>
              </a:rPr>
              <a:t> Naturen växer endast så mycket som behövs för att upprätthålla systemets balans.</a:t>
            </a:r>
            <a:endParaRPr sz="1200">
              <a:solidFill>
                <a:srgbClr val="6D6E71"/>
              </a:solidFill>
              <a:latin typeface="Calibri"/>
              <a:ea typeface="Calibri"/>
              <a:cs typeface="Calibri"/>
              <a:sym typeface="Calibri"/>
            </a:endParaRPr>
          </a:p>
          <a:p>
            <a:pPr marL="457200" lvl="0" indent="-304800" algn="l" rtl="0">
              <a:lnSpc>
                <a:spcPct val="115000"/>
              </a:lnSpc>
              <a:spcBef>
                <a:spcPts val="0"/>
              </a:spcBef>
              <a:spcAft>
                <a:spcPts val="0"/>
              </a:spcAft>
              <a:buClr>
                <a:srgbClr val="6D6E71"/>
              </a:buClr>
              <a:buSzPts val="1200"/>
              <a:buAutoNum type="arabicParenR"/>
            </a:pPr>
            <a:r>
              <a:rPr lang="it" sz="1200" b="1">
                <a:solidFill>
                  <a:srgbClr val="6D6E71"/>
                </a:solidFill>
                <a:latin typeface="Calibri"/>
                <a:ea typeface="Calibri"/>
                <a:cs typeface="Calibri"/>
                <a:sym typeface="Calibri"/>
              </a:rPr>
              <a:t>Alltid i förändring:</a:t>
            </a:r>
            <a:r>
              <a:rPr lang="it" sz="1200">
                <a:solidFill>
                  <a:srgbClr val="6D6E71"/>
                </a:solidFill>
                <a:latin typeface="Calibri"/>
                <a:ea typeface="Calibri"/>
                <a:cs typeface="Calibri"/>
                <a:sym typeface="Calibri"/>
              </a:rPr>
              <a:t> Naturen är i ständig förändring, utvecklas och anpassar sig över tid.</a:t>
            </a:r>
            <a:endParaRPr sz="1101" b="1">
              <a:solidFill>
                <a:srgbClr val="6D6E71"/>
              </a:solidFill>
              <a:latin typeface="Calibri"/>
              <a:ea typeface="Calibri"/>
              <a:cs typeface="Calibri"/>
              <a:sym typeface="Calibri"/>
            </a:endParaRPr>
          </a:p>
        </p:txBody>
      </p:sp>
      <p:sp>
        <p:nvSpPr>
          <p:cNvPr id="353" name="Google Shape;353;p1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54" name="Google Shape;354;p1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Permakultur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55" name="Google Shape;355;p1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56" name="Google Shape;356;p10"/>
          <p:cNvCxnSpPr/>
          <p:nvPr/>
        </p:nvCxnSpPr>
        <p:spPr>
          <a:xfrm>
            <a:off x="267629" y="1393903"/>
            <a:ext cx="2237324"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1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9</a:t>
            </a:fld>
            <a:endParaRPr/>
          </a:p>
        </p:txBody>
      </p:sp>
      <p:sp>
        <p:nvSpPr>
          <p:cNvPr id="362" name="Google Shape;362;p11"/>
          <p:cNvSpPr txBox="1"/>
          <p:nvPr/>
        </p:nvSpPr>
        <p:spPr>
          <a:xfrm>
            <a:off x="2471564" y="407451"/>
            <a:ext cx="6577916"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Användning av permakulturetik i projektutveckling</a:t>
            </a:r>
            <a:endParaRPr/>
          </a:p>
          <a:p>
            <a:pPr marL="0" marR="0" lvl="0" indent="0" algn="l" rtl="0">
              <a:lnSpc>
                <a:spcPct val="115000"/>
              </a:lnSpc>
              <a:spcBef>
                <a:spcPts val="0"/>
              </a:spcBef>
              <a:spcAft>
                <a:spcPts val="0"/>
              </a:spcAft>
              <a:buClr>
                <a:schemeClr val="dk2"/>
              </a:buClr>
              <a:buSzPts val="1800"/>
              <a:buFont typeface="Arial"/>
              <a:buNone/>
            </a:pPr>
            <a:endParaRPr sz="20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0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363" name="Google Shape;363;p11"/>
          <p:cNvSpPr txBox="1"/>
          <p:nvPr/>
        </p:nvSpPr>
        <p:spPr>
          <a:xfrm>
            <a:off x="2506177" y="1078708"/>
            <a:ext cx="6245100" cy="2634900"/>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300">
                <a:solidFill>
                  <a:srgbClr val="6D6E71"/>
                </a:solidFill>
                <a:latin typeface="Calibri"/>
                <a:ea typeface="Calibri"/>
                <a:cs typeface="Calibri"/>
                <a:sym typeface="Calibri"/>
              </a:rPr>
              <a:t>Viktiga s</a:t>
            </a:r>
            <a:r>
              <a:rPr lang="it" sz="1300" b="0" i="0" u="none" strike="noStrike" cap="none">
                <a:solidFill>
                  <a:srgbClr val="6D6E71"/>
                </a:solidFill>
                <a:latin typeface="Calibri"/>
                <a:ea typeface="Calibri"/>
                <a:cs typeface="Calibri"/>
                <a:sym typeface="Calibri"/>
              </a:rPr>
              <a:t>käl för att integrera </a:t>
            </a:r>
            <a:r>
              <a:rPr lang="it" sz="1300" b="1" i="0" u="none" strike="noStrike" cap="none">
                <a:solidFill>
                  <a:srgbClr val="6D6E71"/>
                </a:solidFill>
                <a:latin typeface="Calibri"/>
                <a:ea typeface="Calibri"/>
                <a:cs typeface="Calibri"/>
                <a:sym typeface="Calibri"/>
              </a:rPr>
              <a:t>principerna för permakultur och de viktigaste principerna i naturen </a:t>
            </a:r>
            <a:r>
              <a:rPr lang="it" sz="1300" b="0" i="0" u="none" strike="noStrike" cap="none">
                <a:solidFill>
                  <a:srgbClr val="6D6E71"/>
                </a:solidFill>
                <a:latin typeface="Calibri"/>
                <a:ea typeface="Calibri"/>
                <a:cs typeface="Calibri"/>
                <a:sym typeface="Calibri"/>
              </a:rPr>
              <a:t>när man </a:t>
            </a:r>
            <a:r>
              <a:rPr lang="it" sz="1300">
                <a:solidFill>
                  <a:srgbClr val="6D6E71"/>
                </a:solidFill>
                <a:latin typeface="Calibri"/>
                <a:ea typeface="Calibri"/>
                <a:cs typeface="Calibri"/>
                <a:sym typeface="Calibri"/>
              </a:rPr>
              <a:t>vill utveckla ett </a:t>
            </a:r>
            <a:r>
              <a:rPr lang="it" sz="1300" b="0" i="0" u="none" strike="noStrike" cap="none">
                <a:solidFill>
                  <a:srgbClr val="6D6E71"/>
                </a:solidFill>
                <a:latin typeface="Calibri"/>
                <a:ea typeface="Calibri"/>
                <a:cs typeface="Calibri"/>
                <a:sym typeface="Calibri"/>
              </a:rPr>
              <a:t>ekoturismprojekt:</a:t>
            </a:r>
            <a:endParaRPr sz="1300"/>
          </a:p>
          <a:p>
            <a:pPr marL="298451" marR="0" lvl="0" indent="-196849" algn="l" rtl="0">
              <a:lnSpc>
                <a:spcPct val="105714"/>
              </a:lnSpc>
              <a:spcBef>
                <a:spcPts val="0"/>
              </a:spcBef>
              <a:spcAft>
                <a:spcPts val="0"/>
              </a:spcAft>
              <a:buClr>
                <a:srgbClr val="000000"/>
              </a:buClr>
              <a:buSzPts val="1400"/>
              <a:buFont typeface="Noto Sans Symbols"/>
              <a:buNone/>
            </a:pPr>
            <a:endParaRPr sz="1300" b="0" i="0" u="none" strike="noStrike" cap="none">
              <a:solidFill>
                <a:srgbClr val="6D6E71"/>
              </a:solidFill>
              <a:latin typeface="Calibri"/>
              <a:ea typeface="Calibri"/>
              <a:cs typeface="Calibri"/>
              <a:sym typeface="Calibri"/>
            </a:endParaRPr>
          </a:p>
          <a:p>
            <a:pPr marL="355601" marR="0" lvl="0" indent="-336550" algn="l" rtl="0">
              <a:lnSpc>
                <a:spcPct val="105714"/>
              </a:lnSpc>
              <a:spcBef>
                <a:spcPts val="0"/>
              </a:spcBef>
              <a:spcAft>
                <a:spcPts val="0"/>
              </a:spcAft>
              <a:buClr>
                <a:srgbClr val="777777"/>
              </a:buClr>
              <a:buSzPts val="1301"/>
              <a:buFont typeface="Noto Sans Symbols"/>
              <a:buChar char="❖"/>
            </a:pPr>
            <a:r>
              <a:rPr lang="it" sz="1301" b="0" i="0" u="none" strike="noStrike" cap="none">
                <a:solidFill>
                  <a:srgbClr val="6D6E71"/>
                </a:solidFill>
                <a:latin typeface="Calibri"/>
                <a:ea typeface="Calibri"/>
                <a:cs typeface="Calibri"/>
                <a:sym typeface="Calibri"/>
              </a:rPr>
              <a:t>Stark ekologisk grund</a:t>
            </a:r>
            <a:r>
              <a:rPr lang="it" sz="1301">
                <a:solidFill>
                  <a:srgbClr val="6D6E71"/>
                </a:solidFill>
                <a:latin typeface="Calibri"/>
                <a:ea typeface="Calibri"/>
                <a:cs typeface="Calibri"/>
                <a:sym typeface="Calibri"/>
              </a:rPr>
              <a:t>: </a:t>
            </a:r>
            <a:r>
              <a:rPr lang="it" sz="1301" b="0" i="0" u="none" strike="noStrike" cap="none">
                <a:solidFill>
                  <a:srgbClr val="6D6E71"/>
                </a:solidFill>
                <a:latin typeface="Calibri"/>
                <a:ea typeface="Calibri"/>
                <a:cs typeface="Calibri"/>
                <a:sym typeface="Calibri"/>
              </a:rPr>
              <a:t>detta bidrar till att minimera negativ påverkan på miljön och främjar bevarandet av ekosystem och biologisk mångfald.</a:t>
            </a:r>
            <a:endParaRPr sz="1300"/>
          </a:p>
          <a:p>
            <a:pPr marL="355601" marR="0" lvl="0" indent="-336550" algn="l" rtl="0">
              <a:lnSpc>
                <a:spcPct val="105714"/>
              </a:lnSpc>
              <a:spcBef>
                <a:spcPts val="800"/>
              </a:spcBef>
              <a:spcAft>
                <a:spcPts val="0"/>
              </a:spcAft>
              <a:buClr>
                <a:srgbClr val="777777"/>
              </a:buClr>
              <a:buSzPts val="1301"/>
              <a:buFont typeface="Noto Sans Symbols"/>
              <a:buChar char="❖"/>
            </a:pPr>
            <a:r>
              <a:rPr lang="it" sz="1301" b="0" i="0" u="none" strike="noStrike" cap="none">
                <a:solidFill>
                  <a:srgbClr val="6D6E71"/>
                </a:solidFill>
                <a:latin typeface="Calibri"/>
                <a:ea typeface="Calibri"/>
                <a:cs typeface="Calibri"/>
                <a:sym typeface="Calibri"/>
              </a:rPr>
              <a:t> Perspektivskifte: detta uppmuntrar till en mer balanserad strategi som tar hänsyn till ekosystemens, samhällenas och framtida generationers välbefinnande.</a:t>
            </a:r>
            <a:endParaRPr sz="1300"/>
          </a:p>
          <a:p>
            <a:pPr marL="355601" marR="0" lvl="0" indent="-336550" algn="l" rtl="0">
              <a:lnSpc>
                <a:spcPct val="105714"/>
              </a:lnSpc>
              <a:spcBef>
                <a:spcPts val="800"/>
              </a:spcBef>
              <a:spcAft>
                <a:spcPts val="0"/>
              </a:spcAft>
              <a:buClr>
                <a:srgbClr val="777777"/>
              </a:buClr>
              <a:buSzPts val="1301"/>
              <a:buFont typeface="Noto Sans Symbols"/>
              <a:buChar char="❖"/>
            </a:pPr>
            <a:r>
              <a:rPr lang="it" sz="1301" b="0" i="0" u="none" strike="noStrike" cap="none">
                <a:solidFill>
                  <a:srgbClr val="6D6E71"/>
                </a:solidFill>
                <a:latin typeface="Calibri"/>
                <a:ea typeface="Calibri"/>
                <a:cs typeface="Calibri"/>
                <a:sym typeface="Calibri"/>
              </a:rPr>
              <a:t>Ekosystemperspektiv:</a:t>
            </a:r>
            <a:r>
              <a:rPr lang="it" sz="1301">
                <a:solidFill>
                  <a:srgbClr val="6D6E71"/>
                </a:solidFill>
                <a:latin typeface="Calibri"/>
                <a:ea typeface="Calibri"/>
                <a:cs typeface="Calibri"/>
                <a:sym typeface="Calibri"/>
              </a:rPr>
              <a:t> </a:t>
            </a:r>
            <a:r>
              <a:rPr lang="it" sz="1301" b="0" i="0" u="none" strike="noStrike" cap="none">
                <a:solidFill>
                  <a:srgbClr val="6D6E71"/>
                </a:solidFill>
                <a:latin typeface="Calibri"/>
                <a:ea typeface="Calibri"/>
                <a:cs typeface="Calibri"/>
                <a:sym typeface="Calibri"/>
              </a:rPr>
              <a:t>Detta gör det möjligt att utveckla initiativ som </a:t>
            </a:r>
            <a:r>
              <a:rPr lang="it" sz="1301">
                <a:solidFill>
                  <a:srgbClr val="6D6E71"/>
                </a:solidFill>
                <a:latin typeface="Calibri"/>
                <a:ea typeface="Calibri"/>
                <a:cs typeface="Calibri"/>
                <a:sym typeface="Calibri"/>
              </a:rPr>
              <a:t>stödjer</a:t>
            </a:r>
            <a:r>
              <a:rPr lang="it" sz="1301" b="0" i="0" u="none" strike="noStrike" cap="none">
                <a:solidFill>
                  <a:srgbClr val="6D6E71"/>
                </a:solidFill>
                <a:latin typeface="Calibri"/>
                <a:ea typeface="Calibri"/>
                <a:cs typeface="Calibri"/>
                <a:sym typeface="Calibri"/>
              </a:rPr>
              <a:t> ekosystemens hälsa, kulturell autenticitet och samhällets motståndskraft.</a:t>
            </a:r>
            <a:endParaRPr sz="1300"/>
          </a:p>
          <a:p>
            <a:pPr marL="355601" marR="0" lvl="0" indent="-336550" algn="l" rtl="0">
              <a:lnSpc>
                <a:spcPct val="105714"/>
              </a:lnSpc>
              <a:spcBef>
                <a:spcPts val="800"/>
              </a:spcBef>
              <a:spcAft>
                <a:spcPts val="800"/>
              </a:spcAft>
              <a:buClr>
                <a:srgbClr val="777777"/>
              </a:buClr>
              <a:buSzPts val="1301"/>
              <a:buFont typeface="Noto Sans Symbols"/>
              <a:buChar char="❖"/>
            </a:pPr>
            <a:r>
              <a:rPr lang="it" sz="1301" b="0" i="0" u="none" strike="noStrike" cap="none">
                <a:solidFill>
                  <a:srgbClr val="6D6E71"/>
                </a:solidFill>
                <a:latin typeface="Calibri"/>
                <a:ea typeface="Calibri"/>
                <a:cs typeface="Calibri"/>
                <a:sym typeface="Calibri"/>
              </a:rPr>
              <a:t>Ändamålsdriven strategi</a:t>
            </a:r>
            <a:r>
              <a:rPr lang="it" sz="1301">
                <a:solidFill>
                  <a:srgbClr val="6D6E71"/>
                </a:solidFill>
                <a:latin typeface="Calibri"/>
                <a:ea typeface="Calibri"/>
                <a:cs typeface="Calibri"/>
                <a:sym typeface="Calibri"/>
              </a:rPr>
              <a:t>:</a:t>
            </a:r>
            <a:r>
              <a:rPr lang="it" sz="1301" b="0" i="0" u="none" strike="noStrike" cap="none">
                <a:solidFill>
                  <a:srgbClr val="6D6E71"/>
                </a:solidFill>
                <a:latin typeface="Calibri"/>
                <a:ea typeface="Calibri"/>
                <a:cs typeface="Calibri"/>
                <a:sym typeface="Calibri"/>
              </a:rPr>
              <a:t> uppmuntrar ekoturismprojekt att definiera sitt syfte bortom ekonomisk vinning</a:t>
            </a:r>
            <a:endParaRPr sz="1300"/>
          </a:p>
        </p:txBody>
      </p:sp>
      <p:sp>
        <p:nvSpPr>
          <p:cNvPr id="364" name="Google Shape;364;p11"/>
          <p:cNvSpPr txBox="1"/>
          <p:nvPr/>
        </p:nvSpPr>
        <p:spPr>
          <a:xfrm>
            <a:off x="2450133" y="3862108"/>
            <a:ext cx="6490669" cy="768159"/>
          </a:xfrm>
          <a:prstGeom prst="rect">
            <a:avLst/>
          </a:prstGeom>
          <a:noFill/>
          <a:ln>
            <a:noFill/>
          </a:ln>
        </p:spPr>
        <p:txBody>
          <a:bodyPr spcFirstLastPara="1" wrap="square" lIns="91425" tIns="45700" rIns="91425" bIns="45700" anchor="t" anchorCtr="0">
            <a:spAutoFit/>
          </a:bodyPr>
          <a:lstStyle/>
          <a:p>
            <a:pPr marL="12701" marR="0" lvl="0" indent="0" algn="l" rtl="0">
              <a:lnSpc>
                <a:spcPct val="105714"/>
              </a:lnSpc>
              <a:spcBef>
                <a:spcPts val="0"/>
              </a:spcBef>
              <a:spcAft>
                <a:spcPts val="0"/>
              </a:spcAft>
              <a:buNone/>
            </a:pPr>
            <a:r>
              <a:rPr lang="it" sz="1401" b="0" i="1" u="none" strike="noStrike" cap="none" dirty="0">
                <a:solidFill>
                  <a:srgbClr val="FFC000"/>
                </a:solidFill>
                <a:latin typeface="Calibri"/>
                <a:ea typeface="Calibri"/>
                <a:cs typeface="Calibri"/>
                <a:sym typeface="Calibri"/>
              </a:rPr>
              <a:t>Att integrera dessa principer i ekoturismprojekt skapar en stark ekologisk grund, utmanar traditionella affärsmönster, främjar ett holistiskt perspektiv och främjar syftesdrivna initiativ som gynnar både människor och planeten.</a:t>
            </a:r>
            <a:endParaRPr dirty="0"/>
          </a:p>
        </p:txBody>
      </p:sp>
      <p:sp>
        <p:nvSpPr>
          <p:cNvPr id="365" name="Google Shape;365;p1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66" name="Google Shape;366;p1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Permakultur</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67" name="Google Shape;367;p1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68" name="Google Shape;368;p1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5053</Words>
  <Application>Microsoft Macintosh PowerPoint</Application>
  <PresentationFormat>Bildspel på skärmen (16:9)</PresentationFormat>
  <Paragraphs>796</Paragraphs>
  <Slides>70</Slides>
  <Notes>70</Notes>
  <HiddenSlides>0</HiddenSlides>
  <MMClips>0</MMClips>
  <ScaleCrop>false</ScaleCrop>
  <HeadingPairs>
    <vt:vector size="6" baseType="variant">
      <vt:variant>
        <vt:lpstr>Använt teckensnitt</vt:lpstr>
      </vt:variant>
      <vt:variant>
        <vt:i4>9</vt:i4>
      </vt:variant>
      <vt:variant>
        <vt:lpstr>Tema</vt:lpstr>
      </vt:variant>
      <vt:variant>
        <vt:i4>1</vt:i4>
      </vt:variant>
      <vt:variant>
        <vt:lpstr>Bildrubriker</vt:lpstr>
      </vt:variant>
      <vt:variant>
        <vt:i4>70</vt:i4>
      </vt:variant>
    </vt:vector>
  </HeadingPairs>
  <TitlesOfParts>
    <vt:vector size="80" baseType="lpstr">
      <vt:lpstr>Calibri</vt:lpstr>
      <vt:lpstr>Wingdings</vt:lpstr>
      <vt:lpstr>Montserrat</vt:lpstr>
      <vt:lpstr>Courier New</vt:lpstr>
      <vt:lpstr>Montserrat Light</vt:lpstr>
      <vt:lpstr>Arial</vt:lpstr>
      <vt:lpstr>Century Schoolbook</vt:lpstr>
      <vt:lpstr>Noto Sans Symbols</vt:lpstr>
      <vt:lpstr>Roboto</vt:lpstr>
      <vt:lpstr>Simple Light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Moa Nilsson</cp:lastModifiedBy>
  <cp:revision>3</cp:revision>
  <dcterms:modified xsi:type="dcterms:W3CDTF">2025-04-02T12:37:26Z</dcterms:modified>
</cp:coreProperties>
</file>