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5" r:id="rId2"/>
    <p:sldId id="287" r:id="rId3"/>
    <p:sldId id="313" r:id="rId4"/>
    <p:sldId id="423" r:id="rId5"/>
    <p:sldId id="424" r:id="rId6"/>
    <p:sldId id="425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4658"/>
  </p:normalViewPr>
  <p:slideViewPr>
    <p:cSldViewPr snapToGrid="0">
      <p:cViewPr varScale="1">
        <p:scale>
          <a:sx n="109" d="100"/>
          <a:sy n="109" d="100"/>
        </p:scale>
        <p:origin x="216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02BB-5A6F-FD4A-B626-02E26C2A05FE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D2490-9BCC-AE43-8F6A-11FCCF2EE5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001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2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9" name="Google Shape;53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35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7" name="Google Shape;75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117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92" name="Google Shape;1192;p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p120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69" name="Google Shape;1269;p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Google Shape;1345;p12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6" name="Google Shape;1346;p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2" name="Google Shape;1422;p126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3" name="Google Shape;1423;p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D66EA6-6D79-AF50-CD43-6C7D0C179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8D61EEE-0092-7DB2-0714-B962DB0D4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DDA45D1-DEF3-A5AC-47B7-9111F450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81205DB-9ABC-557A-0AB8-E2344FCC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7357E3A-3F21-8A5C-C692-1FC7C4D9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75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3A655C-D0B7-8B25-4C75-3809D3B0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E133A7E-211D-A6FE-DF04-EF75AA0A2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37D9DA3-2F9F-9120-1EF6-884F9BB2C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B6AB511-DE34-ADE3-089C-190DF5CA9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6B88CDE-2B4E-33AC-2133-5A8328958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485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1F5F5CA2-AC16-3AAA-1893-AF1E69368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0B51D9E-9A38-1951-896E-533902137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01CED90-985E-1F6F-C6E5-9F68186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088F8CE-D532-0987-191E-66DDBF06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9F01CE2-7645-C985-293D-0B56B77E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43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7262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0FA8D8D-B7E0-789A-FE33-9B44BCBBA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170FE3E-E919-6F8B-15CF-412F964D1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BB1F911-8315-F358-501E-F1FB07E9B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20E7D58-C138-073E-21C1-12C3420D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C7FFA8-03A6-05DA-EEF7-6F780093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02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5CB977-95C0-6B20-5AB3-1B1C58A7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FF54875-E86B-0752-1300-E064401C5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FBE0833-D8E5-86F7-834E-A255B83B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3F6317-731E-9A61-DD75-5C802FE01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307A3CD-5A96-CE43-076C-070A82B7F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958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47EB4C-63B7-0B53-8914-E1035102D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2DAA387-D3C6-59A4-C8F8-C7BA264816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125AD65-5596-467B-5817-4B2D46039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1ACE05C-BDF4-2C55-2E3E-8D81AE3F0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EDCEB99-0B95-5919-5A5D-2A9CB88AD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B7D1979-F853-B8CC-5824-1BA5422C0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356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85A6502-B373-A252-1B31-F74688987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890617B-30F7-6D52-8C78-DEFFEAC31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A4E8434-2A29-C3EB-1329-EB2970FAF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FBFA7DC-5463-3A61-6321-E58223508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257FF57-8FFB-1665-B2EC-1AB5EE74E7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6E9E7D1-304D-0026-D6E7-7AA2F103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16B6D044-A692-4876-82A1-336F963D4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A9EB5E3-53BF-6267-1122-6DC285149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234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06D896C-BB84-D84C-F5F6-0AB68488C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E3DD73C-7FAC-079D-76EA-14E855027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AA6B9CA-0A27-F351-C2C0-A92A96EF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CFE7F72-3B07-CF34-7702-B5A74F771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45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7FA9A7C-E765-AF14-6ADA-660C96AF9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825E28E-93CB-F572-D99D-5F5788A24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D9A634C-75DD-080B-70FE-0B6B62C7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709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B1D67C9-3E2E-F650-1817-DDC4C8F7D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11B61CB-F1C2-55B2-7003-168B2285C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796863C-6CC1-6F2F-028B-3C293266E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08FDBD1-9707-4F82-55B2-9E409811B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7110947-6B9D-5C37-E9AC-193395BF3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3FD841F-31B4-EAD3-590D-FBBD728C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897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AF871F-4F13-FB0F-5372-2429DDBD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9FC6C01-E8B4-C0B2-C188-F3F481359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9FC904C-394B-120D-F783-E5BACDB41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405A90F-F2CC-6BBD-884E-A4EE9A0DE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F69AC2-0568-D65B-66AD-B75698BBA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7299CD-036B-A859-6A14-BF9FCD24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728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64EB238B-6DB6-1FB5-782E-40D12F2E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98F474A-8497-073E-594C-31ECCAE80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1B6A65F-A050-C61A-9732-DA7BCCC82C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217D-E9DF-554D-8F78-F4AE64D34C64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57DF006-9826-0569-B842-9DFE9676A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1E9C91C-1A6A-8059-3382-90A863279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877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23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23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23"/>
          <p:cNvSpPr txBox="1">
            <a:spLocks noGrp="1"/>
          </p:cNvSpPr>
          <p:nvPr>
            <p:ph type="body" idx="1"/>
          </p:nvPr>
        </p:nvSpPr>
        <p:spPr>
          <a:xfrm>
            <a:off x="965200" y="1541278"/>
            <a:ext cx="10058400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Skapa en tydlig bild av dina idéer och hur de hänger ihop. Börja med en huvudidé och utveckla den i olika delar med nyckelord, bilder och färger för att väcka kreativitet och hitta nya lösningar. Det hjälper dig att förstå komplex information och upptäcka möjligheter för ditt ekoturismprojekt.</a:t>
            </a:r>
            <a:endParaRPr dirty="0"/>
          </a:p>
          <a:p>
            <a:pPr marL="0" indent="0">
              <a:lnSpc>
                <a:spcPct val="100000"/>
              </a:lnSpc>
            </a:pPr>
            <a:endParaRPr sz="1867" dirty="0"/>
          </a:p>
        </p:txBody>
      </p:sp>
      <p:sp>
        <p:nvSpPr>
          <p:cNvPr id="544" name="Google Shape;544;p23"/>
          <p:cNvSpPr txBox="1">
            <a:spLocks noGrp="1"/>
          </p:cNvSpPr>
          <p:nvPr>
            <p:ph type="body" idx="2"/>
          </p:nvPr>
        </p:nvSpPr>
        <p:spPr>
          <a:xfrm>
            <a:off x="1895526" y="479803"/>
            <a:ext cx="9638295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Övning: </a:t>
            </a:r>
            <a:r>
              <a:rPr lang="it" sz="2133" b="0" dirty="0">
                <a:solidFill>
                  <a:srgbClr val="777777"/>
                </a:solidFill>
              </a:rPr>
              <a:t>Tankekartor</a:t>
            </a:r>
            <a:endParaRPr dirty="0"/>
          </a:p>
        </p:txBody>
      </p:sp>
      <p:sp>
        <p:nvSpPr>
          <p:cNvPr id="545" name="Google Shape;545;p23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23"/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23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1</a:t>
            </a:fld>
            <a:endParaRPr/>
          </a:p>
        </p:txBody>
      </p:sp>
      <p:grpSp>
        <p:nvGrpSpPr>
          <p:cNvPr id="548" name="Google Shape;548;p23"/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549" name="Google Shape;549;p23"/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550" name="Google Shape;550;p23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p23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23"/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23"/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4" name="Google Shape;554;p23"/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555" name="Google Shape;555;p23"/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23"/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Google Shape;557;p23"/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8" name="Google Shape;558;p23"/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59" name="Google Shape;559;p23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E.20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35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35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35"/>
          <p:cNvSpPr txBox="1">
            <a:spLocks noGrp="1"/>
          </p:cNvSpPr>
          <p:nvPr>
            <p:ph type="body" idx="1"/>
          </p:nvPr>
        </p:nvSpPr>
        <p:spPr>
          <a:xfrm>
            <a:off x="457531" y="1541278"/>
            <a:ext cx="11148315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it" sz="2133" dirty="0"/>
              <a:t>Det här är en övning som bör göras som en uppgift, i par eller smågrupper.</a:t>
            </a:r>
            <a:endParaRPr dirty="0"/>
          </a:p>
          <a:p>
            <a:pPr marL="0" indent="0">
              <a:lnSpc>
                <a:spcPct val="100000"/>
              </a:lnSpc>
            </a:pPr>
            <a:endParaRPr sz="2133"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Identifiera och involvera en facilitator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Genomför de fyra stegen i workshopen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Reflektera och diskutera</a:t>
            </a:r>
            <a:endParaRPr dirty="0"/>
          </a:p>
          <a:p>
            <a:pPr marL="380990" indent="-228594">
              <a:lnSpc>
                <a:spcPct val="100000"/>
              </a:lnSpc>
            </a:pPr>
            <a:endParaRPr sz="1867" dirty="0"/>
          </a:p>
          <a:p>
            <a:pPr marL="0" indent="0">
              <a:lnSpc>
                <a:spcPct val="100000"/>
              </a:lnSpc>
            </a:pPr>
            <a:endParaRPr sz="1867" dirty="0"/>
          </a:p>
        </p:txBody>
      </p:sp>
      <p:sp>
        <p:nvSpPr>
          <p:cNvPr id="762" name="Google Shape;762;p35"/>
          <p:cNvSpPr txBox="1">
            <a:spLocks noGrp="1"/>
          </p:cNvSpPr>
          <p:nvPr>
            <p:ph type="body" idx="2"/>
          </p:nvPr>
        </p:nvSpPr>
        <p:spPr>
          <a:xfrm>
            <a:off x="1895526" y="501006"/>
            <a:ext cx="9638295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Övning: </a:t>
            </a:r>
            <a:r>
              <a:rPr lang="it" sz="2133" b="0" dirty="0">
                <a:solidFill>
                  <a:srgbClr val="777777"/>
                </a:solidFill>
              </a:rPr>
              <a:t>Workshop om syftet</a:t>
            </a:r>
            <a:endParaRPr dirty="0"/>
          </a:p>
        </p:txBody>
      </p:sp>
      <p:sp>
        <p:nvSpPr>
          <p:cNvPr id="763" name="Google Shape;763;p35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709A4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35"/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35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2</a:t>
            </a:fld>
            <a:endParaRPr/>
          </a:p>
        </p:txBody>
      </p:sp>
      <p:grpSp>
        <p:nvGrpSpPr>
          <p:cNvPr id="766" name="Google Shape;766;p35"/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767" name="Google Shape;767;p35"/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768" name="Google Shape;768;p35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p35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35"/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35"/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72" name="Google Shape;772;p35"/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773" name="Google Shape;773;p35"/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p35"/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35"/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35"/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77" name="Google Shape;777;p35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E.21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" name="Google Shape;1194;p117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5" name="Google Shape;1195;p117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6" name="Google Shape;1196;p117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Gå igenom våra fallstudier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Jämför och diskutera med din bordsgranne/motsvarande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Leta efter ett liknande exempel i ditt område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Dela med dig av dina reflektioner till gruppen</a:t>
            </a:r>
            <a:endParaRPr dirty="0"/>
          </a:p>
        </p:txBody>
      </p:sp>
      <p:sp>
        <p:nvSpPr>
          <p:cNvPr id="1197" name="Google Shape;1197;p117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Övning: </a:t>
            </a:r>
            <a:r>
              <a:rPr lang="it" sz="2133" b="0">
                <a:solidFill>
                  <a:srgbClr val="777777"/>
                </a:solidFill>
              </a:rPr>
              <a:t>Reflektera och diskutera </a:t>
            </a:r>
            <a:endParaRPr/>
          </a:p>
        </p:txBody>
      </p:sp>
      <p:sp>
        <p:nvSpPr>
          <p:cNvPr id="1198" name="Google Shape;1198;p117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9" name="Google Shape;1199;p117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200" name="Google Shape;1200;p117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201" name="Google Shape;1201;p117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2" name="Google Shape;1202;p117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03" name="Google Shape;1203;p117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04" name="Google Shape;1204;p117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205" name="Google Shape;1205;p117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06" name="Google Shape;1206;p117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07" name="Google Shape;1207;p117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208" name="Google Shape;1208;p117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09" name="Google Shape;1209;p117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0" name="Google Shape;1210;p117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211" name="Google Shape;1211;p117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212" name="Google Shape;1212;p117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3" name="Google Shape;1213;p117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4" name="Google Shape;1214;p117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215" name="Google Shape;1215;p117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E.22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Google Shape;1271;p120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120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120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Läs mer om fallstudien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Identifiera den framväxande trenden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Leta efter ett exempel på digital &amp; kulturarv i ditt område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Dela med dig av dina resultat till gruppen</a:t>
            </a:r>
            <a:endParaRPr dirty="0"/>
          </a:p>
        </p:txBody>
      </p:sp>
      <p:sp>
        <p:nvSpPr>
          <p:cNvPr id="1274" name="Google Shape;1274;p120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Övning: </a:t>
            </a:r>
            <a:r>
              <a:rPr lang="it" sz="2133" b="0">
                <a:solidFill>
                  <a:srgbClr val="777777"/>
                </a:solidFill>
              </a:rPr>
              <a:t>Reflektera och diskutera </a:t>
            </a:r>
            <a:endParaRPr/>
          </a:p>
        </p:txBody>
      </p:sp>
      <p:sp>
        <p:nvSpPr>
          <p:cNvPr id="1275" name="Google Shape;1275;p120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6" name="Google Shape;1276;p120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277" name="Google Shape;1277;p120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278" name="Google Shape;1278;p120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9" name="Google Shape;1279;p120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80" name="Google Shape;1280;p120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81" name="Google Shape;1281;p120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282" name="Google Shape;1282;p120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83" name="Google Shape;1283;p120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84" name="Google Shape;1284;p120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285" name="Google Shape;1285;p120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86" name="Google Shape;1286;p120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87" name="Google Shape;1287;p120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288" name="Google Shape;1288;p120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289" name="Google Shape;1289;p120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0" name="Google Shape;1290;p120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1" name="Google Shape;1291;p120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292" name="Google Shape;1292;p120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E.23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p123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9" name="Google Shape;1349;p123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p123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Läs våra fallstudier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Jämför och diskutera med din granne/kollega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Identifiera deras gemensamma egenskaper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Leta efter ett liknande exempel i ditt område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Dela med dig av dina reflektioner till gruppen</a:t>
            </a:r>
            <a:endParaRPr dirty="0"/>
          </a:p>
        </p:txBody>
      </p:sp>
      <p:sp>
        <p:nvSpPr>
          <p:cNvPr id="1351" name="Google Shape;1351;p123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Övning: </a:t>
            </a:r>
            <a:r>
              <a:rPr lang="it" sz="2133" b="0">
                <a:solidFill>
                  <a:srgbClr val="777777"/>
                </a:solidFill>
              </a:rPr>
              <a:t>Reflektera och diskutera </a:t>
            </a:r>
            <a:endParaRPr/>
          </a:p>
        </p:txBody>
      </p:sp>
      <p:sp>
        <p:nvSpPr>
          <p:cNvPr id="1352" name="Google Shape;1352;p123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3" name="Google Shape;1353;p123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354" name="Google Shape;1354;p123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355" name="Google Shape;1355;p123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123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57" name="Google Shape;1357;p123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58" name="Google Shape;1358;p123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359" name="Google Shape;1359;p123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60" name="Google Shape;1360;p123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361" name="Google Shape;1361;p123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362" name="Google Shape;1362;p123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3" name="Google Shape;1363;p123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4" name="Google Shape;1364;p123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365" name="Google Shape;1365;p123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366" name="Google Shape;1366;p123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7" name="Google Shape;1367;p123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8" name="Google Shape;1368;p123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369" name="Google Shape;1369;p123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E.24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p126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6" name="Google Shape;1426;p126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7" name="Google Shape;1427;p126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Läs våra fallstudier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Jämför och diskutera med din granne/kollega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Identifiera deras framgångsfaktorer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Leta efter ett liknande exempel i ditt område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Dela med dig av dina reflektioner till gruppen</a:t>
            </a:r>
            <a:endParaRPr dirty="0"/>
          </a:p>
        </p:txBody>
      </p:sp>
      <p:sp>
        <p:nvSpPr>
          <p:cNvPr id="1428" name="Google Shape;1428;p126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Övning: </a:t>
            </a:r>
            <a:r>
              <a:rPr lang="it" sz="2133" b="0">
                <a:solidFill>
                  <a:srgbClr val="777777"/>
                </a:solidFill>
              </a:rPr>
              <a:t>Reflektera och diskutera </a:t>
            </a:r>
            <a:endParaRPr/>
          </a:p>
        </p:txBody>
      </p:sp>
      <p:sp>
        <p:nvSpPr>
          <p:cNvPr id="1429" name="Google Shape;1429;p126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0" name="Google Shape;1430;p126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431" name="Google Shape;1431;p126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432" name="Google Shape;1432;p126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126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34" name="Google Shape;1434;p126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35" name="Google Shape;1435;p126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436" name="Google Shape;1436;p126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37" name="Google Shape;1437;p126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438" name="Google Shape;1438;p126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439" name="Google Shape;1439;p126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0" name="Google Shape;1440;p126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1" name="Google Shape;1441;p126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442" name="Google Shape;1442;p126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43" name="Google Shape;1443;p126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4" name="Google Shape;1444;p126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5" name="Google Shape;1445;p126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446" name="Google Shape;1446;p126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E.25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247</Words>
  <Application>Microsoft Macintosh PowerPoint</Application>
  <PresentationFormat>Bredbild</PresentationFormat>
  <Paragraphs>55</Paragraphs>
  <Slides>6</Slides>
  <Notes>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Montserrat Light</vt:lpstr>
      <vt:lpstr>Wingdings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4</cp:revision>
  <dcterms:created xsi:type="dcterms:W3CDTF">2025-02-03T22:38:38Z</dcterms:created>
  <dcterms:modified xsi:type="dcterms:W3CDTF">2025-04-17T07:33:32Z</dcterms:modified>
</cp:coreProperties>
</file>