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9"/>
  </p:notesMasterIdLst>
  <p:sldIdLst>
    <p:sldId id="272" r:id="rId2"/>
    <p:sldId id="276" r:id="rId3"/>
    <p:sldId id="294" r:id="rId4"/>
    <p:sldId id="309" r:id="rId5"/>
    <p:sldId id="310" r:id="rId6"/>
    <p:sldId id="311" r:id="rId7"/>
    <p:sldId id="324" r:id="rId8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6E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4953"/>
    <p:restoredTop sz="94589"/>
  </p:normalViewPr>
  <p:slideViewPr>
    <p:cSldViewPr snapToGrid="0">
      <p:cViewPr varScale="1">
        <p:scale>
          <a:sx n="120" d="100"/>
          <a:sy n="120" d="100"/>
        </p:scale>
        <p:origin x="208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CFE33D-E7D3-8240-A4DA-08BABB1711D3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7FB5FF-105A-6C4A-9234-CFE9C9ACEC51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6466518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9" name="Google Shape;469;p20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470" name="Google Shape;470;p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1" name="Google Shape;561;p24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562" name="Google Shape;562;p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2" name="Google Shape;882;p42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883" name="Google Shape;883;p4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2" name="Google Shape;1092;p113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093" name="Google Shape;1093;p1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1" name="Google Shape;1121;p114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122" name="Google Shape;1122;p1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0" name="Google Shape;1150;p115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151" name="Google Shape;1151;p1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7" name="Google Shape;1487;p128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488" name="Google Shape;1488;p12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C72C660D-0363-50F8-8F65-80522135BAC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Underrubrik 2">
            <a:extLst>
              <a:ext uri="{FF2B5EF4-FFF2-40B4-BE49-F238E27FC236}">
                <a16:creationId xmlns:a16="http://schemas.microsoft.com/office/drawing/2014/main" id="{57B95F89-5A24-8935-C4E4-1FDF3E6763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mall för underrubrikformat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AD00BD4B-16C8-F745-FBD1-598756BD62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ED164CB1-118C-32D0-58CD-94BE508F1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E204AEEC-DCBF-E32A-A8C3-BDD9E81D2C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140799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8C9C6D4D-46A1-A3A8-B4E5-154F0F11DB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D5053C9D-50BF-5896-6A9F-81A2D254B7E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9DA3E904-A3A4-BDC7-C51F-689F2A0593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2F993C-3BDA-E257-53B5-4B6409C310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8BC2302-7143-81BC-FEF6-FB3648826B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3540255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>
            <a:extLst>
              <a:ext uri="{FF2B5EF4-FFF2-40B4-BE49-F238E27FC236}">
                <a16:creationId xmlns:a16="http://schemas.microsoft.com/office/drawing/2014/main" id="{2DCE7D42-8E71-2552-80A6-BAD5D3C8690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A183853B-02FC-ADE8-2BEB-882CB8332F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4E02BAA5-BB61-E13C-91B2-E0DF4D849F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8C47E56F-4769-CD5E-3B78-0C13121786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BBAE46A8-A1C5-DE43-1533-594974BD3E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0526319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 and body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49"/>
          <p:cNvSpPr txBox="1">
            <a:spLocks noGrp="1"/>
          </p:cNvSpPr>
          <p:nvPr>
            <p:ph type="body" idx="1"/>
          </p:nvPr>
        </p:nvSpPr>
        <p:spPr>
          <a:xfrm>
            <a:off x="725853" y="2022259"/>
            <a:ext cx="10879995" cy="38499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609593" lvl="0" indent="-304798" algn="l">
              <a:lnSpc>
                <a:spcPct val="103333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1" b="0" i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2pPr>
            <a:lvl3pPr marL="1828777" lvl="2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3pPr>
            <a:lvl4pPr marL="2438370" lvl="3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4pPr>
            <a:lvl5pPr marL="3047962" lvl="4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3" name="Google Shape;53;p49"/>
          <p:cNvSpPr txBox="1">
            <a:spLocks noGrp="1"/>
          </p:cNvSpPr>
          <p:nvPr>
            <p:ph type="body" idx="2"/>
          </p:nvPr>
        </p:nvSpPr>
        <p:spPr>
          <a:xfrm>
            <a:off x="725855" y="738158"/>
            <a:ext cx="10849143" cy="80365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609593" lvl="0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600" b="1" i="0">
                <a:solidFill>
                  <a:srgbClr val="69ADAD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828777" lvl="2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2438370" lvl="3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3047962" lvl="4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4" name="Google Shape;54;p49"/>
          <p:cNvSpPr txBox="1">
            <a:spLocks noGrp="1"/>
          </p:cNvSpPr>
          <p:nvPr>
            <p:ph type="sldNum" idx="12"/>
          </p:nvPr>
        </p:nvSpPr>
        <p:spPr>
          <a:xfrm>
            <a:off x="11284488" y="6173687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lvl="1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lvl="2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lvl="3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lvl="4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lvl="5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lvl="6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lvl="7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lvl="8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fld id="{00000000-1234-1234-1234-123412341234}" type="slidenum">
              <a:rPr lang="it" smtClean="0"/>
              <a:pPr/>
              <a:t>‹#›</a:t>
            </a:fld>
            <a:endParaRPr lang="it"/>
          </a:p>
        </p:txBody>
      </p:sp>
    </p:spTree>
    <p:extLst>
      <p:ext uri="{BB962C8B-B14F-4D97-AF65-F5344CB8AC3E}">
        <p14:creationId xmlns:p14="http://schemas.microsoft.com/office/powerpoint/2010/main" val="35971924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58CCABA-CED1-8055-FC9C-2EFE55D50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C5F6083-A527-64C2-9F85-E32F7F61E7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614AF643-22AA-8192-E0FD-0207F86580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D50E40-458D-3D9F-CD98-FEB4236ED5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C897BF2-6988-30B4-2893-9639118352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36085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4C2E04AF-BB78-0E8F-EBC6-215108E74B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4DB3E644-B404-824C-85AA-E4216C4EFE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553DC44C-C882-4D1E-B42D-9AECBD1159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F4B3DB52-FB67-911A-4069-9C3DDB005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F2DE046C-7288-9880-1DB8-BF235AA072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49738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BC7DFE0-E04F-DAA0-F31D-A5E17332C2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B176057-9EBE-CB09-F65F-CEF19B0BB84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BB3EF8C2-BCBA-F82B-78A4-4139A71666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BF13C7CB-6818-A1CB-22F9-FDEAFADD1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45CC4F6B-29BD-9B20-BF08-66EDC668E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15625FC2-DE0E-6E21-281C-DF2A85383E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1749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F5ECD04B-AB22-2764-3F4F-5EA56A3A49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BE72FA03-2254-65A8-1410-F6E3F9A4B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7F7661EC-3A9D-8418-7646-E1D1F1574D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>
            <a:extLst>
              <a:ext uri="{FF2B5EF4-FFF2-40B4-BE49-F238E27FC236}">
                <a16:creationId xmlns:a16="http://schemas.microsoft.com/office/drawing/2014/main" id="{833F4EDB-493A-C26E-5024-7084FAFF997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>
            <a:extLst>
              <a:ext uri="{FF2B5EF4-FFF2-40B4-BE49-F238E27FC236}">
                <a16:creationId xmlns:a16="http://schemas.microsoft.com/office/drawing/2014/main" id="{7FAA6412-E899-FDB3-4F39-3A6F2476D71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>
            <a:extLst>
              <a:ext uri="{FF2B5EF4-FFF2-40B4-BE49-F238E27FC236}">
                <a16:creationId xmlns:a16="http://schemas.microsoft.com/office/drawing/2014/main" id="{219CD99E-CE4F-D4F4-E38F-7457D5D346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8" name="Platshållare för sidfot 7">
            <a:extLst>
              <a:ext uri="{FF2B5EF4-FFF2-40B4-BE49-F238E27FC236}">
                <a16:creationId xmlns:a16="http://schemas.microsoft.com/office/drawing/2014/main" id="{A4FEBF77-7D04-29DB-4A46-8A8C81F032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>
            <a:extLst>
              <a:ext uri="{FF2B5EF4-FFF2-40B4-BE49-F238E27FC236}">
                <a16:creationId xmlns:a16="http://schemas.microsoft.com/office/drawing/2014/main" id="{1CCDDED2-780D-5BB9-48C3-0DE6FC49F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856767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EEB850C2-474B-0409-918E-ADCAE74B3A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datum 2">
            <a:extLst>
              <a:ext uri="{FF2B5EF4-FFF2-40B4-BE49-F238E27FC236}">
                <a16:creationId xmlns:a16="http://schemas.microsoft.com/office/drawing/2014/main" id="{0CB25B1A-5857-4F8C-633D-2BC3AC841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4" name="Platshållare för sidfot 3">
            <a:extLst>
              <a:ext uri="{FF2B5EF4-FFF2-40B4-BE49-F238E27FC236}">
                <a16:creationId xmlns:a16="http://schemas.microsoft.com/office/drawing/2014/main" id="{20D0C712-F15C-A20A-2AEC-BF87039C52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>
            <a:extLst>
              <a:ext uri="{FF2B5EF4-FFF2-40B4-BE49-F238E27FC236}">
                <a16:creationId xmlns:a16="http://schemas.microsoft.com/office/drawing/2014/main" id="{8355B91F-DCFF-F2E2-DDA7-B67910EF3D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007077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>
            <a:extLst>
              <a:ext uri="{FF2B5EF4-FFF2-40B4-BE49-F238E27FC236}">
                <a16:creationId xmlns:a16="http://schemas.microsoft.com/office/drawing/2014/main" id="{B9442FB0-C558-934B-605B-24CDF527C0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3" name="Platshållare för sidfot 2">
            <a:extLst>
              <a:ext uri="{FF2B5EF4-FFF2-40B4-BE49-F238E27FC236}">
                <a16:creationId xmlns:a16="http://schemas.microsoft.com/office/drawing/2014/main" id="{D80550E3-67D3-EC28-88FC-BB282FF397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>
            <a:extLst>
              <a:ext uri="{FF2B5EF4-FFF2-40B4-BE49-F238E27FC236}">
                <a16:creationId xmlns:a16="http://schemas.microsoft.com/office/drawing/2014/main" id="{D5B8B076-4966-F8D9-3E01-66130EB7BE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3281809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ext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24787CB6-823A-18C7-F08F-25E91CF4BC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CD047E67-5D90-26A6-0580-B311687968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DC6D3FC4-1CE5-684F-0AFA-52820232D0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F491F2D2-AEB4-BCEA-0F9D-6E7E90153A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D594F418-8B04-D0C4-6F2E-8AFE4F19F1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617B766B-3BD2-2645-813B-D5F5D3DF7C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66692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1E46B3A3-EF90-DC2D-7ED1-FA48BEF457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bild 2">
            <a:extLst>
              <a:ext uri="{FF2B5EF4-FFF2-40B4-BE49-F238E27FC236}">
                <a16:creationId xmlns:a16="http://schemas.microsoft.com/office/drawing/2014/main" id="{8DCE8A88-7BB2-EA56-46E0-5C5AA98E0CB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23AC58CD-37B5-0912-7903-5C6DF258CC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A4D76BDF-7C17-215A-F83C-6262D6EFA2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2590FAE9-DC99-8BB5-E9E9-A4A0AAB563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38B11115-3570-ACED-CABA-D608EB8FDA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754016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>
            <a:extLst>
              <a:ext uri="{FF2B5EF4-FFF2-40B4-BE49-F238E27FC236}">
                <a16:creationId xmlns:a16="http://schemas.microsoft.com/office/drawing/2014/main" id="{A0BEA0C9-DCC4-A209-13CB-B1EECC8F32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88584BDA-EB2F-C260-4493-A21D1E62A7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F5596D27-B598-8B2D-49FB-4FE9B798068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A8621B24-2763-5F7B-C995-2B1A05FC437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D72C66A5-71B8-E0D5-CAF2-FCB82DD438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2649886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p20"/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ECC4E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rgbClr val="8ECC4E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3" name="Google Shape;473;p20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4" name="Google Shape;474;p20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5" name="Google Shape;475;p20"/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>
                <a:solidFill>
                  <a:srgbClr val="FF9933"/>
                </a:solidFill>
              </a:rPr>
              <a:t>Arbetsblad: </a:t>
            </a:r>
            <a:r>
              <a:rPr lang="it" sz="2667" b="0">
                <a:solidFill>
                  <a:srgbClr val="777777"/>
                </a:solidFill>
              </a:rPr>
              <a:t>SWOT-analys för territoriell analys </a:t>
            </a:r>
            <a:endParaRPr sz="2667" b="0">
              <a:solidFill>
                <a:srgbClr val="777777"/>
              </a:solidFill>
            </a:endParaRPr>
          </a:p>
        </p:txBody>
      </p:sp>
      <p:sp>
        <p:nvSpPr>
          <p:cNvPr id="476" name="Google Shape;476;p20"/>
          <p:cNvSpPr/>
          <p:nvPr/>
        </p:nvSpPr>
        <p:spPr>
          <a:xfrm>
            <a:off x="653143" y="5065487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470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7" name="Google Shape;477;p20"/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60933" rIns="121900" bIns="60933" rtlCol="0" anchor="ctr" anchorCtr="0">
            <a:noAutofit/>
          </a:bodyPr>
          <a:lstStyle/>
          <a:p>
            <a:pPr>
              <a:buSzPts val="1600"/>
            </a:pPr>
            <a:fld id="{00000000-1234-1234-1234-123412341234}" type="slidenum">
              <a:rPr lang="it"/>
              <a:pPr>
                <a:buSzPts val="1600"/>
              </a:pPr>
              <a:t>1</a:t>
            </a:fld>
            <a:endParaRPr/>
          </a:p>
        </p:txBody>
      </p:sp>
      <p:sp>
        <p:nvSpPr>
          <p:cNvPr id="478" name="Google Shape;478;p20"/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E908E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868">
              <a:solidFill>
                <a:srgbClr val="8ECC4E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9" name="Google Shape;479;p20"/>
          <p:cNvSpPr txBox="1"/>
          <p:nvPr/>
        </p:nvSpPr>
        <p:spPr>
          <a:xfrm>
            <a:off x="141007" y="5839119"/>
            <a:ext cx="217689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W.19</a:t>
            </a:r>
            <a:endParaRPr sz="1868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80" name="Google Shape;480;p20"/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481" name="Google Shape;481;p20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482" name="Google Shape;482;p20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83" name="Google Shape;483;p20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484" name="Google Shape;484;p20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485" name="Google Shape;485;p20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486" name="Google Shape;486;p20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487" name="Google Shape;487;p20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488" name="Google Shape;488;p20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489" name="Google Shape;489;p20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90" name="Google Shape;490;p20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91" name="Google Shape;491;p20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92" name="Google Shape;492;p20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493" name="Google Shape;493;p20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94" name="Google Shape;494;p20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95" name="Google Shape;495;p20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graphicFrame>
        <p:nvGraphicFramePr>
          <p:cNvPr id="496" name="Google Shape;496;p20"/>
          <p:cNvGraphicFramePr/>
          <p:nvPr/>
        </p:nvGraphicFramePr>
        <p:xfrm>
          <a:off x="832335" y="1616272"/>
          <a:ext cx="10953733" cy="3830734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5455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4983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98767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b="1" u="none" strike="noStrike" cap="none">
                          <a:solidFill>
                            <a:srgbClr val="8ECC4E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Styrkor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Personliga styrkor och färdigheter: 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Tillgängliga resurser (finansiella, tekniska, mänskliga):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Mobiliserade partners, kunder, leverantörer</a:t>
                      </a:r>
                      <a:endParaRPr sz="2400"/>
                    </a:p>
                  </a:txBody>
                  <a:tcPr marL="121933" marR="121933" marT="60967" marB="60967">
                    <a:lnR w="28575" cap="flat" cmpd="sng">
                      <a:solidFill>
                        <a:srgbClr val="EF86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B w="28575" cap="flat" cmpd="sng">
                      <a:solidFill>
                        <a:srgbClr val="EF86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b="1" u="none" strike="noStrike" cap="none">
                          <a:solidFill>
                            <a:srgbClr val="8ECC4E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Svaghet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Svag konkurrens: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Enkel tillgång till produktionsfaktorer/utrymmen: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Befintlig marknad (behov):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Potentiella partners, kunder/leverantörer:</a:t>
                      </a:r>
                      <a:endParaRPr sz="2400"/>
                    </a:p>
                  </a:txBody>
                  <a:tcPr marL="121933" marR="121933" marT="60967" marB="60967">
                    <a:lnL w="28575" cap="flat" cmpd="sng">
                      <a:solidFill>
                        <a:srgbClr val="EF86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B w="28575" cap="flat" cmpd="sng">
                      <a:solidFill>
                        <a:srgbClr val="EF86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31967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b="1" u="none" strike="noStrike" cap="none">
                          <a:solidFill>
                            <a:srgbClr val="8ECC4E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Möjligheter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Brist på resurser: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Smal eller underutvecklad marknad: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Olämpliga naturområden: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Svårt administrativt/regelverksmässigt ramverk:</a:t>
                      </a:r>
                      <a:endParaRPr sz="2400"/>
                    </a:p>
                  </a:txBody>
                  <a:tcPr marL="121933" marR="121933" marT="60967" marB="60967">
                    <a:lnR w="28575" cap="flat" cmpd="sng">
                      <a:solidFill>
                        <a:srgbClr val="EF86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rgbClr val="EF86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b="1" u="none" strike="noStrike" cap="none">
                          <a:solidFill>
                            <a:srgbClr val="8ECC4E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Hot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Stark konkurrens: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Kulturella och/eller sociala motsättningar: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Administrativa utmaningar: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Svårt att komma åt:</a:t>
                      </a:r>
                      <a:endParaRPr sz="2400"/>
                    </a:p>
                  </a:txBody>
                  <a:tcPr marL="121933" marR="121933" marT="60967" marB="60967">
                    <a:lnL w="28575" cap="flat" cmpd="sng">
                      <a:solidFill>
                        <a:srgbClr val="EF86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T w="28575" cap="flat" cmpd="sng">
                      <a:solidFill>
                        <a:srgbClr val="EF86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4" name="Google Shape;564;p24"/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5" name="Google Shape;565;p24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6" name="Google Shape;566;p24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7" name="Google Shape;567;p24"/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>
                <a:solidFill>
                  <a:srgbClr val="FF9933"/>
                </a:solidFill>
              </a:rPr>
              <a:t>Arbetsblad: </a:t>
            </a:r>
            <a:r>
              <a:rPr lang="it" sz="2667" b="0">
                <a:solidFill>
                  <a:srgbClr val="777777"/>
                </a:solidFill>
              </a:rPr>
              <a:t>Förståelse för intressenter</a:t>
            </a:r>
            <a:endParaRPr sz="2667" b="0">
              <a:solidFill>
                <a:srgbClr val="777777"/>
              </a:solidFill>
            </a:endParaRPr>
          </a:p>
        </p:txBody>
      </p:sp>
      <p:sp>
        <p:nvSpPr>
          <p:cNvPr id="568" name="Google Shape;568;p24"/>
          <p:cNvSpPr/>
          <p:nvPr/>
        </p:nvSpPr>
        <p:spPr>
          <a:xfrm>
            <a:off x="653143" y="5065487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470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9" name="Google Shape;569;p24"/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60933" rIns="121900" bIns="60933" rtlCol="0" anchor="ctr" anchorCtr="0">
            <a:noAutofit/>
          </a:bodyPr>
          <a:lstStyle/>
          <a:p>
            <a:pPr>
              <a:buSzPts val="1600"/>
            </a:pPr>
            <a:fld id="{00000000-1234-1234-1234-123412341234}" type="slidenum">
              <a:rPr lang="it"/>
              <a:pPr>
                <a:buSzPts val="1600"/>
              </a:pPr>
              <a:t>2</a:t>
            </a:fld>
            <a:endParaRPr/>
          </a:p>
        </p:txBody>
      </p:sp>
      <p:sp>
        <p:nvSpPr>
          <p:cNvPr id="570" name="Google Shape;570;p24"/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868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1" name="Google Shape;571;p24"/>
          <p:cNvSpPr txBox="1"/>
          <p:nvPr/>
        </p:nvSpPr>
        <p:spPr>
          <a:xfrm>
            <a:off x="141007" y="5839119"/>
            <a:ext cx="217689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W.20</a:t>
            </a:r>
            <a:endParaRPr sz="1868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72" name="Google Shape;572;p24"/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573" name="Google Shape;573;p24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574" name="Google Shape;574;p24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75" name="Google Shape;575;p24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576" name="Google Shape;576;p24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577" name="Google Shape;577;p24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578" name="Google Shape;578;p24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579" name="Google Shape;579;p24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580" name="Google Shape;580;p24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581" name="Google Shape;581;p24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582" name="Google Shape;582;p24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583" name="Google Shape;583;p24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584" name="Google Shape;584;p24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585" name="Google Shape;585;p24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586" name="Google Shape;586;p24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587" name="Google Shape;587;p24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graphicFrame>
        <p:nvGraphicFramePr>
          <p:cNvPr id="588" name="Google Shape;588;p24"/>
          <p:cNvGraphicFramePr/>
          <p:nvPr>
            <p:extLst>
              <p:ext uri="{D42A27DB-BD31-4B8C-83A1-F6EECF244321}">
                <p14:modId xmlns:p14="http://schemas.microsoft.com/office/powerpoint/2010/main" val="136773651"/>
              </p:ext>
            </p:extLst>
          </p:nvPr>
        </p:nvGraphicFramePr>
        <p:xfrm>
          <a:off x="508580" y="1583029"/>
          <a:ext cx="11174833" cy="3883896"/>
        </p:xfrm>
        <a:graphic>
          <a:graphicData uri="http://schemas.openxmlformats.org/drawingml/2006/table">
            <a:tbl>
              <a:tblPr>
                <a:noFill/>
              </a:tblPr>
              <a:tblGrid>
                <a:gridCol w="164226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221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6104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873241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rPr lang="it" sz="2100" b="1" u="none" strike="noStrike" cap="none">
                          <a:solidFill>
                            <a:schemeClr val="lt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Intressent </a:t>
                      </a:r>
                      <a:endParaRPr sz="2100" b="1" u="none" strike="noStrike" cap="none">
                        <a:solidFill>
                          <a:schemeClr val="lt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B>
                    <a:solidFill>
                      <a:srgbClr val="FF993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200"/>
                        <a:buFont typeface="Arial"/>
                        <a:buNone/>
                      </a:pPr>
                      <a:r>
                        <a:rPr lang="it" sz="1600" b="1" u="none" strike="noStrike" cap="none">
                          <a:solidFill>
                            <a:srgbClr val="6D6E7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Bekymmer, behov, förväntningar och önskningar </a:t>
                      </a:r>
                      <a:endParaRPr sz="1600" b="1" u="none" strike="noStrike" cap="none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</a:tcPr>
                </a:tc>
                <a:tc>
                  <a:txBody>
                    <a:bodyPr/>
                    <a:lstStyle/>
                    <a:p>
                      <a:pPr marL="15875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97C679"/>
                        </a:buClr>
                        <a:buSzPts val="1100"/>
                        <a:buFont typeface="Arial"/>
                        <a:buNone/>
                      </a:pPr>
                      <a:r>
                        <a:rPr lang="it" sz="1500" b="1" u="none" strike="noStrike" cap="none">
                          <a:solidFill>
                            <a:srgbClr val="6D6E7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Bedömning </a:t>
                      </a:r>
                      <a:r>
                        <a:rPr lang="it" sz="1500" b="0" u="none" strike="noStrike" cap="none">
                          <a:solidFill>
                            <a:srgbClr val="6D6E7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av</a:t>
                      </a:r>
                      <a:r>
                        <a:rPr lang="it" sz="1500" b="1" u="none" strike="noStrike" cap="none">
                          <a:solidFill>
                            <a:srgbClr val="6D6E7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 påverkan</a:t>
                      </a:r>
                      <a:r>
                        <a:rPr lang="it" sz="1500" b="0" u="none" strike="noStrike" cap="none">
                          <a:solidFill>
                            <a:srgbClr val="6D6E7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: hur varje intressents verksamhet påverkar människors välbefinnande, miljöskydd och rättvis fördelning</a:t>
                      </a:r>
                      <a:endParaRPr sz="1500" b="1" u="none" strike="noStrike" cap="none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9192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rPr lang="it" sz="2100" b="1" u="none" strike="noStrike" cap="none">
                          <a:solidFill>
                            <a:schemeClr val="lt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 </a:t>
                      </a:r>
                      <a:endParaRPr sz="2100" b="1" u="none" strike="noStrike" cap="none">
                        <a:solidFill>
                          <a:schemeClr val="lt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B>
                    <a:solidFill>
                      <a:srgbClr val="FF993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1900" u="none" strike="noStrike" cap="none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</a:tcPr>
                </a:tc>
                <a:tc>
                  <a:txBody>
                    <a:bodyPr/>
                    <a:lstStyle/>
                    <a:p>
                      <a:pPr marL="457200" marR="0" lvl="0" indent="-22860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97C679"/>
                        </a:buClr>
                        <a:buSzPts val="1100"/>
                        <a:buFont typeface="Arial"/>
                        <a:buNone/>
                      </a:pPr>
                      <a:endParaRPr sz="1500" u="none" strike="noStrike" cap="none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9379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2100" b="1" u="none" strike="noStrike" cap="none">
                        <a:solidFill>
                          <a:schemeClr val="lt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B>
                    <a:solidFill>
                      <a:srgbClr val="FF993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1900" u="none" strike="noStrike" cap="none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</a:tcPr>
                </a:tc>
                <a:tc>
                  <a:txBody>
                    <a:bodyPr/>
                    <a:lstStyle/>
                    <a:p>
                      <a:pPr marL="457200" marR="0" lvl="0" indent="-22860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97C679"/>
                        </a:buClr>
                        <a:buSzPts val="1100"/>
                        <a:buFont typeface="Arial"/>
                        <a:buNone/>
                      </a:pPr>
                      <a:endParaRPr sz="1500" u="none" strike="noStrike" cap="none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4821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2100" b="1" u="none" strike="noStrike" cap="none">
                        <a:solidFill>
                          <a:schemeClr val="lt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B>
                    <a:solidFill>
                      <a:srgbClr val="FF993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1900" u="none" strike="noStrike" cap="none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</a:tcPr>
                </a:tc>
                <a:tc>
                  <a:txBody>
                    <a:bodyPr/>
                    <a:lstStyle/>
                    <a:p>
                      <a:pPr marL="457200" marR="0" lvl="0" indent="-22860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97C679"/>
                        </a:buClr>
                        <a:buSzPts val="1100"/>
                        <a:buFont typeface="Arial"/>
                        <a:buNone/>
                      </a:pPr>
                      <a:endParaRPr sz="1500" u="none" strike="noStrike" cap="none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73104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2100" b="1" u="none" strike="noStrike" cap="none">
                        <a:solidFill>
                          <a:schemeClr val="lt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B>
                    <a:solidFill>
                      <a:srgbClr val="FF993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1900" u="none" strike="noStrike" cap="none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>
                    <a:lnL w="12700" cap="flat" cmpd="sng">
                      <a:solidFill>
                        <a:schemeClr val="lt1"/>
                      </a:solidFill>
                      <a:prstDash val="dot"/>
                      <a:round/>
                      <a:headEnd type="none" w="sm" len="sm"/>
                      <a:tailEnd type="none" w="sm" len="sm"/>
                    </a:lnL>
                  </a:tcPr>
                </a:tc>
                <a:tc>
                  <a:txBody>
                    <a:bodyPr/>
                    <a:lstStyle/>
                    <a:p>
                      <a:pPr marL="457200" marR="0" lvl="0" indent="-22860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97C679"/>
                        </a:buClr>
                        <a:buSzPts val="1100"/>
                        <a:buFont typeface="Arial"/>
                        <a:buNone/>
                      </a:pPr>
                      <a:endParaRPr sz="1500" u="none" strike="noStrike" cap="none" dirty="0">
                        <a:solidFill>
                          <a:srgbClr val="6D6E71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00" marR="121900" marT="121900" marB="12190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5" name="Google Shape;885;p42"/>
          <p:cNvSpPr/>
          <p:nvPr/>
        </p:nvSpPr>
        <p:spPr>
          <a:xfrm rot="-5400000">
            <a:off x="260080" y="-104799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6" name="Google Shape;886;p42"/>
          <p:cNvSpPr/>
          <p:nvPr/>
        </p:nvSpPr>
        <p:spPr>
          <a:xfrm>
            <a:off x="1837821" y="472020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7" name="Google Shape;887;p42"/>
          <p:cNvSpPr/>
          <p:nvPr/>
        </p:nvSpPr>
        <p:spPr>
          <a:xfrm>
            <a:off x="1837821" y="967609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8" name="Google Shape;888;p42"/>
          <p:cNvSpPr txBox="1">
            <a:spLocks noGrp="1"/>
          </p:cNvSpPr>
          <p:nvPr>
            <p:ph type="body" idx="2"/>
          </p:nvPr>
        </p:nvSpPr>
        <p:spPr>
          <a:xfrm>
            <a:off x="1777157" y="278374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 dirty="0">
                <a:solidFill>
                  <a:srgbClr val="FF9933"/>
                </a:solidFill>
              </a:rPr>
              <a:t>Arbetsblad: </a:t>
            </a:r>
            <a:r>
              <a:rPr lang="it" sz="2667" b="0" dirty="0">
                <a:solidFill>
                  <a:srgbClr val="777777"/>
                </a:solidFill>
              </a:rPr>
              <a:t>Canvas för kundresan</a:t>
            </a:r>
            <a:endParaRPr sz="2667" b="0" dirty="0">
              <a:solidFill>
                <a:srgbClr val="777777"/>
              </a:solidFill>
            </a:endParaRPr>
          </a:p>
        </p:txBody>
      </p:sp>
      <p:sp>
        <p:nvSpPr>
          <p:cNvPr id="889" name="Google Shape;889;p42"/>
          <p:cNvSpPr/>
          <p:nvPr/>
        </p:nvSpPr>
        <p:spPr>
          <a:xfrm>
            <a:off x="653143" y="5065487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470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0" name="Google Shape;890;p42"/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60933" rIns="121900" bIns="60933" rtlCol="0" anchor="ctr" anchorCtr="0">
            <a:noAutofit/>
          </a:bodyPr>
          <a:lstStyle/>
          <a:p>
            <a:pPr>
              <a:buSzPts val="1600"/>
            </a:pPr>
            <a:fld id="{00000000-1234-1234-1234-123412341234}" type="slidenum">
              <a:rPr lang="it"/>
              <a:pPr>
                <a:buSzPts val="1600"/>
              </a:pPr>
              <a:t>3</a:t>
            </a:fld>
            <a:endParaRPr/>
          </a:p>
        </p:txBody>
      </p:sp>
      <p:sp>
        <p:nvSpPr>
          <p:cNvPr id="891" name="Google Shape;891;p42"/>
          <p:cNvSpPr/>
          <p:nvPr/>
        </p:nvSpPr>
        <p:spPr>
          <a:xfrm>
            <a:off x="3" y="5752954"/>
            <a:ext cx="12192000" cy="110504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868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2" name="Google Shape;892;p42"/>
          <p:cNvSpPr txBox="1"/>
          <p:nvPr/>
        </p:nvSpPr>
        <p:spPr>
          <a:xfrm>
            <a:off x="132103" y="6006146"/>
            <a:ext cx="217689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W.21</a:t>
            </a:r>
            <a:endParaRPr sz="1868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93" name="Google Shape;893;p42"/>
          <p:cNvGrpSpPr/>
          <p:nvPr/>
        </p:nvGrpSpPr>
        <p:grpSpPr>
          <a:xfrm>
            <a:off x="424028" y="210632"/>
            <a:ext cx="923745" cy="1077893"/>
            <a:chOff x="2307546" y="2307551"/>
            <a:chExt cx="929291" cy="1082976"/>
          </a:xfrm>
        </p:grpSpPr>
        <p:grpSp>
          <p:nvGrpSpPr>
            <p:cNvPr id="894" name="Google Shape;894;p42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895" name="Google Shape;895;p42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96" name="Google Shape;896;p42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897" name="Google Shape;897;p42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898" name="Google Shape;898;p42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899" name="Google Shape;899;p42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900" name="Google Shape;900;p42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901" name="Google Shape;901;p42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902" name="Google Shape;902;p42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03" name="Google Shape;903;p42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04" name="Google Shape;904;p42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905" name="Google Shape;905;p42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906" name="Google Shape;906;p42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07" name="Google Shape;907;p42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08" name="Google Shape;908;p42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graphicFrame>
        <p:nvGraphicFramePr>
          <p:cNvPr id="909" name="Google Shape;909;p42"/>
          <p:cNvGraphicFramePr/>
          <p:nvPr/>
        </p:nvGraphicFramePr>
        <p:xfrm>
          <a:off x="343298" y="1335220"/>
          <a:ext cx="11505406" cy="4279072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300353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7089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06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2383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7204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9552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29541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365773">
                <a:tc rowSpan="3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1"/>
                        <a:buFont typeface="Arial"/>
                        <a:buNone/>
                      </a:pPr>
                      <a:endParaRPr sz="1900" b="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 gridSpan="6"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200"/>
                        <a:buFont typeface="Arial"/>
                        <a:buNone/>
                      </a:pPr>
                      <a:r>
                        <a:rPr lang="it" sz="1600" b="0" u="none" strike="noStrike" cap="none" dirty="0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Vad är kunden ute efter?</a:t>
                      </a:r>
                      <a:endParaRPr sz="2400" dirty="0"/>
                    </a:p>
                  </a:txBody>
                  <a:tcPr marL="121933" marR="121933" marT="60967" marB="60967"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25133">
                <a:tc v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300" b="0" u="none" strike="noStrike" cap="none">
                        <a:solidFill>
                          <a:srgbClr val="777777"/>
                        </a:solidFill>
                      </a:endParaRPr>
                    </a:p>
                  </a:txBody>
                  <a:tcPr marL="121933" marR="121933" marT="60967" marB="60967"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68973">
                <a:tc v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5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Medvetenhet: vem är kunden?</a:t>
                      </a:r>
                      <a:endParaRPr sz="160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500" u="none" strike="noStrike" cap="none" dirty="0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Hänsyn: kundens behov</a:t>
                      </a:r>
                      <a:endParaRPr sz="1600" dirty="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5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Beslut</a:t>
                      </a:r>
                      <a:endParaRPr sz="160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5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Leverans &amp; användning</a:t>
                      </a:r>
                      <a:endParaRPr sz="160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500" u="none" strike="noStrike" cap="none" dirty="0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Kvarhållande/</a:t>
                      </a:r>
                      <a:endParaRPr sz="1600" dirty="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500" u="none" strike="noStrike" cap="none" dirty="0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lojalitet</a:t>
                      </a:r>
                      <a:endParaRPr sz="1600" dirty="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400" u="none" strike="noStrike" cap="none" dirty="0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Före-språkande</a:t>
                      </a:r>
                      <a:endParaRPr sz="1500" dirty="0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0658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200"/>
                        <a:buFont typeface="Arial"/>
                        <a:buNone/>
                      </a:pPr>
                      <a:r>
                        <a:rPr lang="it" sz="1500" b="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Forskning och upptäckt</a:t>
                      </a:r>
                      <a:endParaRPr sz="160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 dirty="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658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200"/>
                        <a:buFont typeface="Arial"/>
                        <a:buNone/>
                      </a:pPr>
                      <a:r>
                        <a:rPr lang="it" sz="1500" b="0" u="none" strike="noStrike" cap="none" dirty="0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Engagemang &amp; utbildning</a:t>
                      </a:r>
                      <a:endParaRPr sz="1600" dirty="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 dirty="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 dirty="0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0658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200"/>
                        <a:buFont typeface="Arial"/>
                        <a:buNone/>
                      </a:pPr>
                      <a:r>
                        <a:rPr lang="it" sz="1500" b="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Bokningsprocess</a:t>
                      </a:r>
                      <a:endParaRPr sz="160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0658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200"/>
                        <a:buFont typeface="Arial"/>
                        <a:buNone/>
                      </a:pPr>
                      <a:r>
                        <a:rPr lang="it" sz="1500" b="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Förberedelser inför resan</a:t>
                      </a:r>
                      <a:endParaRPr sz="160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0658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200"/>
                        <a:buFont typeface="Arial"/>
                        <a:buNone/>
                      </a:pPr>
                      <a:r>
                        <a:rPr lang="it" sz="1500" b="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Erfarenhet från resan</a:t>
                      </a:r>
                      <a:endParaRPr sz="160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40067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500" u="none" strike="noStrike" cap="none" dirty="0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Kundtjänst och engagemang</a:t>
                      </a:r>
                      <a:endParaRPr sz="1600" dirty="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40658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500" u="none" strike="noStrike" cap="none" dirty="0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Reflektion och åtgärder efter resan</a:t>
                      </a:r>
                      <a:endParaRPr sz="1600" dirty="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 dirty="0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 dirty="0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 dirty="0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" name="Google Shape;1095;p113"/>
          <p:cNvSpPr/>
          <p:nvPr/>
        </p:nvSpPr>
        <p:spPr>
          <a:xfrm rot="-5400000">
            <a:off x="260080" y="-189616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6" name="Google Shape;1096;p113"/>
          <p:cNvSpPr/>
          <p:nvPr/>
        </p:nvSpPr>
        <p:spPr>
          <a:xfrm>
            <a:off x="1837821" y="56547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7" name="Google Shape;1097;p113"/>
          <p:cNvSpPr/>
          <p:nvPr/>
        </p:nvSpPr>
        <p:spPr>
          <a:xfrm>
            <a:off x="1837821" y="106106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8" name="Google Shape;1098;p113"/>
          <p:cNvSpPr txBox="1">
            <a:spLocks noGrp="1"/>
          </p:cNvSpPr>
          <p:nvPr>
            <p:ph type="body" idx="2"/>
          </p:nvPr>
        </p:nvSpPr>
        <p:spPr>
          <a:xfrm>
            <a:off x="1777157" y="371827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 dirty="0">
                <a:solidFill>
                  <a:srgbClr val="FF9933"/>
                </a:solidFill>
              </a:rPr>
              <a:t>Arbetsblad: </a:t>
            </a:r>
            <a:r>
              <a:rPr lang="it" sz="2400" b="0" dirty="0">
                <a:solidFill>
                  <a:srgbClr val="777777"/>
                </a:solidFill>
              </a:rPr>
              <a:t>Hållbart företagande vs. status quo</a:t>
            </a:r>
            <a:endParaRPr sz="2400" b="0" dirty="0">
              <a:solidFill>
                <a:srgbClr val="777777"/>
              </a:solidFill>
            </a:endParaRPr>
          </a:p>
        </p:txBody>
      </p:sp>
      <p:sp>
        <p:nvSpPr>
          <p:cNvPr id="1099" name="Google Shape;1099;p113"/>
          <p:cNvSpPr/>
          <p:nvPr/>
        </p:nvSpPr>
        <p:spPr>
          <a:xfrm>
            <a:off x="653143" y="5065487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470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0" name="Google Shape;1100;p113"/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60933" rIns="121900" bIns="60933" rtlCol="0" anchor="ctr" anchorCtr="0">
            <a:noAutofit/>
          </a:bodyPr>
          <a:lstStyle/>
          <a:p>
            <a:pPr>
              <a:buSzPts val="1600"/>
            </a:pPr>
            <a:fld id="{00000000-1234-1234-1234-123412341234}" type="slidenum">
              <a:rPr lang="it"/>
              <a:pPr>
                <a:buSzPts val="1600"/>
              </a:pPr>
              <a:t>4</a:t>
            </a:fld>
            <a:endParaRPr/>
          </a:p>
        </p:txBody>
      </p:sp>
      <p:sp>
        <p:nvSpPr>
          <p:cNvPr id="1101" name="Google Shape;1101;p113"/>
          <p:cNvSpPr/>
          <p:nvPr/>
        </p:nvSpPr>
        <p:spPr>
          <a:xfrm>
            <a:off x="3" y="5720767"/>
            <a:ext cx="12192000" cy="1137237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868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2" name="Google Shape;1102;p113"/>
          <p:cNvSpPr txBox="1"/>
          <p:nvPr/>
        </p:nvSpPr>
        <p:spPr>
          <a:xfrm>
            <a:off x="141007" y="5839119"/>
            <a:ext cx="217689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W.22</a:t>
            </a:r>
            <a:endParaRPr sz="1868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03" name="Google Shape;1103;p113"/>
          <p:cNvGrpSpPr/>
          <p:nvPr/>
        </p:nvGrpSpPr>
        <p:grpSpPr>
          <a:xfrm>
            <a:off x="424028" y="134462"/>
            <a:ext cx="923745" cy="1077893"/>
            <a:chOff x="2307546" y="2307551"/>
            <a:chExt cx="929291" cy="1082976"/>
          </a:xfrm>
        </p:grpSpPr>
        <p:grpSp>
          <p:nvGrpSpPr>
            <p:cNvPr id="1104" name="Google Shape;1104;p113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1105" name="Google Shape;1105;p113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6" name="Google Shape;1106;p113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1107" name="Google Shape;1107;p113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108" name="Google Shape;1108;p113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109" name="Google Shape;1109;p113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1110" name="Google Shape;1110;p113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111" name="Google Shape;1111;p113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112" name="Google Shape;1112;p113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13" name="Google Shape;1113;p113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14" name="Google Shape;1114;p113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15" name="Google Shape;1115;p113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116" name="Google Shape;1116;p113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17" name="Google Shape;1117;p113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18" name="Google Shape;1118;p113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graphicFrame>
        <p:nvGraphicFramePr>
          <p:cNvPr id="1119" name="Google Shape;1119;p113"/>
          <p:cNvGraphicFramePr/>
          <p:nvPr/>
        </p:nvGraphicFramePr>
        <p:xfrm>
          <a:off x="478189" y="1265839"/>
          <a:ext cx="11055633" cy="4333225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297493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2876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519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917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700" u="none" strike="noStrike" cap="none">
                          <a:solidFill>
                            <a:schemeClr val="lt1"/>
                          </a:solidFill>
                        </a:rPr>
                        <a:t>Hållbar verksamhet</a:t>
                      </a:r>
                      <a:endParaRPr sz="1700"/>
                    </a:p>
                  </a:txBody>
                  <a:tcPr marL="121933" marR="121933" marT="60967" marB="60967">
                    <a:solidFill>
                      <a:srgbClr val="EF8600">
                        <a:alpha val="84705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700" u="none" strike="noStrike" cap="none">
                          <a:solidFill>
                            <a:schemeClr val="lt1"/>
                          </a:solidFill>
                        </a:rPr>
                        <a:t>Traditionell verksamhet</a:t>
                      </a:r>
                      <a:endParaRPr sz="1700"/>
                    </a:p>
                  </a:txBody>
                  <a:tcPr marL="121933" marR="121933" marT="60967" marB="60967">
                    <a:solidFill>
                      <a:srgbClr val="EF8600">
                        <a:alpha val="84705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0323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700" u="none" strike="noStrike" cap="none">
                          <a:solidFill>
                            <a:schemeClr val="lt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Påverkan på miljön</a:t>
                      </a:r>
                      <a:endParaRPr sz="1700" u="none" strike="noStrike" cap="none">
                        <a:solidFill>
                          <a:schemeClr val="lt1"/>
                        </a:solidFill>
                      </a:endParaRPr>
                    </a:p>
                  </a:txBody>
                  <a:tcPr marL="121933" marR="121933" marT="60967" marB="60967">
                    <a:solidFill>
                      <a:srgbClr val="5E908E">
                        <a:alpha val="84705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4453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700" u="none" strike="noStrike" cap="none" dirty="0">
                          <a:solidFill>
                            <a:schemeClr val="lt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Kostnadsbesparingar</a:t>
                      </a:r>
                      <a:endParaRPr sz="1700" u="none" strike="noStrike" cap="none" dirty="0">
                        <a:solidFill>
                          <a:schemeClr val="lt1"/>
                        </a:solidFill>
                      </a:endParaRPr>
                    </a:p>
                  </a:txBody>
                  <a:tcPr marL="121933" marR="121933" marT="60967" marB="60967">
                    <a:solidFill>
                      <a:srgbClr val="5E908E">
                        <a:alpha val="84705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5025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700" u="none" strike="noStrike" cap="none">
                          <a:solidFill>
                            <a:schemeClr val="lt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Anseende och varumärkesimage</a:t>
                      </a:r>
                      <a:endParaRPr sz="1700" u="none" strike="noStrike" cap="none">
                        <a:solidFill>
                          <a:schemeClr val="lt1"/>
                        </a:solidFill>
                      </a:endParaRPr>
                    </a:p>
                  </a:txBody>
                  <a:tcPr marL="121933" marR="121933" marT="60967" marB="60967">
                    <a:solidFill>
                      <a:srgbClr val="5E908E">
                        <a:alpha val="84705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1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700" u="none" strike="noStrike" cap="none" dirty="0">
                          <a:solidFill>
                            <a:schemeClr val="lt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Konkurrensfördelar</a:t>
                      </a:r>
                      <a:endParaRPr sz="1700" u="none" strike="noStrike" cap="none" dirty="0">
                        <a:solidFill>
                          <a:schemeClr val="lt1"/>
                        </a:solidFill>
                      </a:endParaRPr>
                    </a:p>
                  </a:txBody>
                  <a:tcPr marL="121933" marR="121933" marT="60967" marB="60967">
                    <a:solidFill>
                      <a:srgbClr val="5E908E">
                        <a:alpha val="84705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5025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700" u="none" strike="noStrike" cap="none">
                          <a:solidFill>
                            <a:schemeClr val="lt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Medarbetarnas engagemang och produktivitet</a:t>
                      </a:r>
                      <a:endParaRPr sz="1700" u="none" strike="noStrike" cap="none">
                        <a:solidFill>
                          <a:schemeClr val="lt1"/>
                        </a:solidFill>
                      </a:endParaRPr>
                    </a:p>
                  </a:txBody>
                  <a:tcPr marL="121933" marR="121933" marT="60967" marB="60967">
                    <a:solidFill>
                      <a:srgbClr val="5E908E">
                        <a:alpha val="84705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50253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700" u="none" strike="noStrike" cap="none">
                          <a:solidFill>
                            <a:schemeClr val="lt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Innovation och anpassningsförmåga</a:t>
                      </a:r>
                      <a:endParaRPr sz="1700" u="none" strike="noStrike" cap="none">
                        <a:solidFill>
                          <a:schemeClr val="lt1"/>
                        </a:solidFill>
                      </a:endParaRPr>
                    </a:p>
                  </a:txBody>
                  <a:tcPr marL="121933" marR="121933" marT="60967" marB="60967">
                    <a:solidFill>
                      <a:srgbClr val="5E908E">
                        <a:alpha val="84705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17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700" u="none" strike="noStrike" cap="none">
                          <a:solidFill>
                            <a:schemeClr val="lt1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Engagemang från intressenter</a:t>
                      </a:r>
                      <a:endParaRPr sz="1700" u="none" strike="noStrike" cap="none">
                        <a:solidFill>
                          <a:schemeClr val="lt1"/>
                        </a:solidFill>
                      </a:endParaRPr>
                    </a:p>
                  </a:txBody>
                  <a:tcPr marL="121933" marR="121933" marT="60967" marB="60967">
                    <a:solidFill>
                      <a:srgbClr val="5E908E">
                        <a:alpha val="84705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 dirty="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700" u="none" strike="noStrike" cap="none" dirty="0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4" name="Google Shape;1124;p114"/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5" name="Google Shape;1125;p114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6" name="Google Shape;1126;p114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7" name="Google Shape;1127;p114"/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>
                <a:solidFill>
                  <a:srgbClr val="FF9933"/>
                </a:solidFill>
              </a:rPr>
              <a:t>Arbetsblad: </a:t>
            </a:r>
            <a:r>
              <a:rPr lang="it" sz="2400" b="0">
                <a:solidFill>
                  <a:srgbClr val="777777"/>
                </a:solidFill>
              </a:rPr>
              <a:t>Canvas / Hållbar Affärsmodell</a:t>
            </a:r>
            <a:endParaRPr sz="2400" b="0">
              <a:solidFill>
                <a:srgbClr val="777777"/>
              </a:solidFill>
            </a:endParaRPr>
          </a:p>
        </p:txBody>
      </p:sp>
      <p:sp>
        <p:nvSpPr>
          <p:cNvPr id="1128" name="Google Shape;1128;p114"/>
          <p:cNvSpPr/>
          <p:nvPr/>
        </p:nvSpPr>
        <p:spPr>
          <a:xfrm>
            <a:off x="653143" y="5065487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470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9" name="Google Shape;1129;p114"/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60933" rIns="121900" bIns="60933" rtlCol="0" anchor="ctr" anchorCtr="0">
            <a:noAutofit/>
          </a:bodyPr>
          <a:lstStyle/>
          <a:p>
            <a:pPr>
              <a:buSzPts val="1600"/>
            </a:pPr>
            <a:fld id="{00000000-1234-1234-1234-123412341234}" type="slidenum">
              <a:rPr lang="it"/>
              <a:pPr>
                <a:buSzPts val="1600"/>
              </a:pPr>
              <a:t>5</a:t>
            </a:fld>
            <a:endParaRPr/>
          </a:p>
        </p:txBody>
      </p:sp>
      <p:sp>
        <p:nvSpPr>
          <p:cNvPr id="1130" name="Google Shape;1130;p114"/>
          <p:cNvSpPr/>
          <p:nvPr/>
        </p:nvSpPr>
        <p:spPr>
          <a:xfrm>
            <a:off x="3" y="5659517"/>
            <a:ext cx="12192000" cy="1198487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868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1" name="Google Shape;1131;p114"/>
          <p:cNvSpPr txBox="1"/>
          <p:nvPr/>
        </p:nvSpPr>
        <p:spPr>
          <a:xfrm>
            <a:off x="141007" y="5839119"/>
            <a:ext cx="217689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W.23</a:t>
            </a:r>
            <a:endParaRPr sz="1868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32" name="Google Shape;1132;p114"/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1133" name="Google Shape;1133;p114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1134" name="Google Shape;1134;p114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35" name="Google Shape;1135;p114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1136" name="Google Shape;1136;p114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137" name="Google Shape;1137;p114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138" name="Google Shape;1138;p114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1139" name="Google Shape;1139;p114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140" name="Google Shape;1140;p114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141" name="Google Shape;1141;p114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42" name="Google Shape;1142;p114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43" name="Google Shape;1143;p114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44" name="Google Shape;1144;p114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145" name="Google Shape;1145;p114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46" name="Google Shape;1146;p114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47" name="Google Shape;1147;p114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pic>
        <p:nvPicPr>
          <p:cNvPr id="1148" name="Google Shape;1148;p114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2232399" y="1058881"/>
            <a:ext cx="7832293" cy="4466104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3" name="Google Shape;1153;p115"/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4" name="Google Shape;1154;p115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5" name="Google Shape;1155;p115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6" name="Google Shape;1156;p115"/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>
                <a:solidFill>
                  <a:srgbClr val="FF9933"/>
                </a:solidFill>
              </a:rPr>
              <a:t>Arbetsblad: </a:t>
            </a:r>
            <a:r>
              <a:rPr lang="it" sz="2400" b="0">
                <a:solidFill>
                  <a:srgbClr val="777777"/>
                </a:solidFill>
              </a:rPr>
              <a:t>Canvas Affärsmodell för Sociala Företag</a:t>
            </a:r>
            <a:endParaRPr sz="2400" b="0">
              <a:solidFill>
                <a:srgbClr val="777777"/>
              </a:solidFill>
            </a:endParaRPr>
          </a:p>
        </p:txBody>
      </p:sp>
      <p:sp>
        <p:nvSpPr>
          <p:cNvPr id="1157" name="Google Shape;1157;p115"/>
          <p:cNvSpPr/>
          <p:nvPr/>
        </p:nvSpPr>
        <p:spPr>
          <a:xfrm>
            <a:off x="653143" y="5065487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470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8" name="Google Shape;1158;p115"/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60933" rIns="121900" bIns="60933" rtlCol="0" anchor="ctr" anchorCtr="0">
            <a:noAutofit/>
          </a:bodyPr>
          <a:lstStyle/>
          <a:p>
            <a:pPr>
              <a:buSzPts val="1600"/>
            </a:pPr>
            <a:fld id="{00000000-1234-1234-1234-123412341234}" type="slidenum">
              <a:rPr lang="it"/>
              <a:pPr>
                <a:buSzPts val="1600"/>
              </a:pPr>
              <a:t>6</a:t>
            </a:fld>
            <a:endParaRPr/>
          </a:p>
        </p:txBody>
      </p:sp>
      <p:sp>
        <p:nvSpPr>
          <p:cNvPr id="1159" name="Google Shape;1159;p115"/>
          <p:cNvSpPr/>
          <p:nvPr/>
        </p:nvSpPr>
        <p:spPr>
          <a:xfrm>
            <a:off x="3" y="5659887"/>
            <a:ext cx="12192000" cy="1198117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868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0" name="Google Shape;1160;p115"/>
          <p:cNvSpPr txBox="1"/>
          <p:nvPr/>
        </p:nvSpPr>
        <p:spPr>
          <a:xfrm>
            <a:off x="141007" y="5839119"/>
            <a:ext cx="217689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W.24</a:t>
            </a:r>
            <a:endParaRPr sz="1868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61" name="Google Shape;1161;p115"/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1162" name="Google Shape;1162;p115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1163" name="Google Shape;1163;p115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64" name="Google Shape;1164;p115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1165" name="Google Shape;1165;p115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166" name="Google Shape;1166;p115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167" name="Google Shape;1167;p115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1168" name="Google Shape;1168;p115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169" name="Google Shape;1169;p115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170" name="Google Shape;1170;p115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71" name="Google Shape;1171;p115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72" name="Google Shape;1172;p115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73" name="Google Shape;1173;p115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174" name="Google Shape;1174;p115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75" name="Google Shape;1175;p115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76" name="Google Shape;1176;p115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pic>
        <p:nvPicPr>
          <p:cNvPr id="1177" name="Google Shape;1177;p115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400760" y="1198114"/>
            <a:ext cx="9134968" cy="4340077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0" name="Google Shape;1490;p128"/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91" name="Google Shape;1491;p128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92" name="Google Shape;1492;p128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93" name="Google Shape;1493;p128"/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>
                <a:solidFill>
                  <a:srgbClr val="FF9933"/>
                </a:solidFill>
              </a:rPr>
              <a:t>Arbetsblad: </a:t>
            </a:r>
            <a:r>
              <a:rPr lang="it" sz="2400" b="0">
                <a:solidFill>
                  <a:srgbClr val="777777"/>
                </a:solidFill>
              </a:rPr>
              <a:t>Kartläggning av hållbart lokalt företagande</a:t>
            </a:r>
            <a:endParaRPr sz="2400" b="0">
              <a:solidFill>
                <a:srgbClr val="777777"/>
              </a:solidFill>
            </a:endParaRPr>
          </a:p>
        </p:txBody>
      </p:sp>
      <p:sp>
        <p:nvSpPr>
          <p:cNvPr id="1494" name="Google Shape;1494;p128"/>
          <p:cNvSpPr/>
          <p:nvPr/>
        </p:nvSpPr>
        <p:spPr>
          <a:xfrm>
            <a:off x="653143" y="5065487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470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95" name="Google Shape;1495;p128"/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60933" rIns="121900" bIns="60933" rtlCol="0" anchor="ctr" anchorCtr="0">
            <a:noAutofit/>
          </a:bodyPr>
          <a:lstStyle/>
          <a:p>
            <a:pPr>
              <a:buSzPts val="1600"/>
            </a:pPr>
            <a:fld id="{00000000-1234-1234-1234-123412341234}" type="slidenum">
              <a:rPr lang="it"/>
              <a:pPr>
                <a:buSzPts val="1600"/>
              </a:pPr>
              <a:t>7</a:t>
            </a:fld>
            <a:endParaRPr/>
          </a:p>
        </p:txBody>
      </p:sp>
      <p:sp>
        <p:nvSpPr>
          <p:cNvPr id="1496" name="Google Shape;1496;p128"/>
          <p:cNvSpPr/>
          <p:nvPr/>
        </p:nvSpPr>
        <p:spPr>
          <a:xfrm>
            <a:off x="3" y="5567111"/>
            <a:ext cx="12192000" cy="1290892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868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97" name="Google Shape;1497;p128"/>
          <p:cNvSpPr txBox="1"/>
          <p:nvPr/>
        </p:nvSpPr>
        <p:spPr>
          <a:xfrm>
            <a:off x="141007" y="5839119"/>
            <a:ext cx="217689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W.25</a:t>
            </a:r>
            <a:endParaRPr sz="1868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498" name="Google Shape;1498;p128"/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1499" name="Google Shape;1499;p128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1500" name="Google Shape;1500;p128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501" name="Google Shape;1501;p128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1502" name="Google Shape;1502;p128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503" name="Google Shape;1503;p128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504" name="Google Shape;1504;p128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1505" name="Google Shape;1505;p128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506" name="Google Shape;1506;p128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507" name="Google Shape;1507;p128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508" name="Google Shape;1508;p128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509" name="Google Shape;1509;p128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510" name="Google Shape;1510;p128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511" name="Google Shape;1511;p128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512" name="Google Shape;1512;p128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513" name="Google Shape;1513;p128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graphicFrame>
        <p:nvGraphicFramePr>
          <p:cNvPr id="1514" name="Google Shape;1514;p128"/>
          <p:cNvGraphicFramePr/>
          <p:nvPr>
            <p:extLst>
              <p:ext uri="{D42A27DB-BD31-4B8C-83A1-F6EECF244321}">
                <p14:modId xmlns:p14="http://schemas.microsoft.com/office/powerpoint/2010/main" val="3431636750"/>
              </p:ext>
            </p:extLst>
          </p:nvPr>
        </p:nvGraphicFramePr>
        <p:xfrm>
          <a:off x="652091" y="1701580"/>
          <a:ext cx="10881732" cy="3840522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2806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87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187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1873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1873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403371">
                <a:tc row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Lokala företag (namn)</a:t>
                      </a:r>
                      <a:endParaRPr sz="2400"/>
                    </a:p>
                  </a:txBody>
                  <a:tcPr marL="121933" marR="121933" marT="60967" marB="60967"/>
                </a:tc>
                <a:tc gridSpan="4"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 Affärsidén</a:t>
                      </a:r>
                      <a:endParaRPr sz="2400"/>
                    </a:p>
                  </a:txBody>
                  <a:tcPr marL="121933" marR="121933" marT="60967" marB="60967"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87215">
                <a:tc vMerge="1">
                  <a:txBody>
                    <a:bodyPr/>
                    <a:lstStyle/>
                    <a:p>
                      <a:endParaRPr lang="sv-S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1"/>
                        <a:buFont typeface="Arial"/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Välbefinnande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Digital &amp;</a:t>
                      </a:r>
                      <a:endParaRPr sz="2400"/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Kulturarv</a:t>
                      </a:r>
                      <a:endParaRPr sz="2400"/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1"/>
                        <a:buFont typeface="Arial"/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Mat/kulinariskt</a:t>
                      </a: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it" sz="1900" u="none" strike="noStrike" cap="none">
                          <a:solidFill>
                            <a:srgbClr val="777777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Sport och att hålla sig i form</a:t>
                      </a:r>
                      <a:endParaRPr sz="1900" u="none" strike="noStrike" cap="none"/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74122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 dirty="0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900" u="none" strike="noStrike" cap="none" dirty="0">
                        <a:solidFill>
                          <a:srgbClr val="777777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a:txBody>
                  <a:tcPr marL="121933" marR="121933" marT="60967" marB="6096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475</TotalTime>
  <Words>267</Words>
  <Application>Microsoft Macintosh PowerPoint</Application>
  <PresentationFormat>Bredbild</PresentationFormat>
  <Paragraphs>82</Paragraphs>
  <Slides>7</Slides>
  <Notes>7</Notes>
  <HiddenSlides>0</HiddenSlides>
  <MMClips>0</MMClips>
  <ScaleCrop>false</ScaleCrop>
  <HeadingPairs>
    <vt:vector size="6" baseType="variant">
      <vt:variant>
        <vt:lpstr>Använt teckensnitt</vt:lpstr>
      </vt:variant>
      <vt:variant>
        <vt:i4>5</vt:i4>
      </vt:variant>
      <vt:variant>
        <vt:lpstr>Tema</vt:lpstr>
      </vt:variant>
      <vt:variant>
        <vt:i4>1</vt:i4>
      </vt:variant>
      <vt:variant>
        <vt:lpstr>Bildrubriker</vt:lpstr>
      </vt:variant>
      <vt:variant>
        <vt:i4>7</vt:i4>
      </vt:variant>
    </vt:vector>
  </HeadingPairs>
  <TitlesOfParts>
    <vt:vector size="13" baseType="lpstr">
      <vt:lpstr>Aptos</vt:lpstr>
      <vt:lpstr>Aptos Display</vt:lpstr>
      <vt:lpstr>Arial</vt:lpstr>
      <vt:lpstr>Calibri</vt:lpstr>
      <vt:lpstr>Montserrat Light</vt:lpstr>
      <vt:lpstr>Office-tema</vt:lpstr>
      <vt:lpstr>PowerPoint-presentation</vt:lpstr>
      <vt:lpstr>PowerPoint-presentation</vt:lpstr>
      <vt:lpstr>PowerPoint-presentation</vt:lpstr>
      <vt:lpstr>PowerPoint-presentation</vt:lpstr>
      <vt:lpstr>PowerPoint-presentation</vt:lpstr>
      <vt:lpstr>PowerPoint-presentation</vt:lpstr>
      <vt:lpstr>PowerPoint-presentation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Moa Nilsson</dc:creator>
  <cp:lastModifiedBy>Moa Nilsson</cp:lastModifiedBy>
  <cp:revision>15</cp:revision>
  <dcterms:created xsi:type="dcterms:W3CDTF">2025-01-31T14:50:28Z</dcterms:created>
  <dcterms:modified xsi:type="dcterms:W3CDTF">2025-04-17T07:36:05Z</dcterms:modified>
</cp:coreProperties>
</file>

<file path=docProps/thumbnail.jpeg>
</file>